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386" r:id="rId2"/>
    <p:sldId id="387" r:id="rId3"/>
    <p:sldId id="370" r:id="rId4"/>
    <p:sldId id="375" r:id="rId5"/>
    <p:sldId id="380" r:id="rId6"/>
    <p:sldId id="390" r:id="rId7"/>
    <p:sldId id="391" r:id="rId8"/>
    <p:sldId id="373" r:id="rId9"/>
    <p:sldId id="383" r:id="rId10"/>
    <p:sldId id="367" r:id="rId11"/>
    <p:sldId id="384" r:id="rId12"/>
    <p:sldId id="385" r:id="rId13"/>
    <p:sldId id="368" r:id="rId14"/>
    <p:sldId id="361" r:id="rId15"/>
    <p:sldId id="364" r:id="rId16"/>
    <p:sldId id="366" r:id="rId17"/>
    <p:sldId id="382" r:id="rId18"/>
    <p:sldId id="389" r:id="rId19"/>
  </p:sldIdLst>
  <p:sldSz cx="12192000"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nnehy, Ruth R" initials="DRR" lastIdx="107" clrIdx="0">
    <p:extLst>
      <p:ext uri="{19B8F6BF-5375-455C-9EA6-DF929625EA0E}">
        <p15:presenceInfo xmlns:p15="http://schemas.microsoft.com/office/powerpoint/2012/main" userId="Dennehy, Ruth R" providerId="None"/>
      </p:ext>
    </p:extLst>
  </p:cmAuthor>
  <p:cmAuthor id="2" name="KPMG" initials="K" lastIdx="7" clrIdx="1">
    <p:extLst>
      <p:ext uri="{19B8F6BF-5375-455C-9EA6-DF929625EA0E}">
        <p15:presenceInfo xmlns:p15="http://schemas.microsoft.com/office/powerpoint/2012/main" userId="KPMG" providerId="None"/>
      </p:ext>
    </p:extLst>
  </p:cmAuthor>
  <p:cmAuthor id="3" name="Jha, Shekhar" initials="JS" lastIdx="26" clrIdx="2">
    <p:extLst>
      <p:ext uri="{19B8F6BF-5375-455C-9EA6-DF929625EA0E}">
        <p15:presenceInfo xmlns:p15="http://schemas.microsoft.com/office/powerpoint/2012/main" userId="Jha, Shekhar" providerId="None"/>
      </p:ext>
    </p:extLst>
  </p:cmAuthor>
  <p:cmAuthor id="4" name="Leslie A Baxter" initials="lab" lastIdx="95" clrIdx="3">
    <p:extLst>
      <p:ext uri="{19B8F6BF-5375-455C-9EA6-DF929625EA0E}">
        <p15:presenceInfo xmlns:p15="http://schemas.microsoft.com/office/powerpoint/2012/main" userId="Leslie A Baxter" providerId="None"/>
      </p:ext>
    </p:extLst>
  </p:cmAuthor>
  <p:cmAuthor id="5" name="Bhandari, Rashmi" initials="BR" lastIdx="68" clrIdx="4">
    <p:extLst>
      <p:ext uri="{19B8F6BF-5375-455C-9EA6-DF929625EA0E}">
        <p15:presenceInfo xmlns:p15="http://schemas.microsoft.com/office/powerpoint/2012/main" userId="S-1-5-21-1833789009-2046912680-526660263-199111" providerId="AD"/>
      </p:ext>
    </p:extLst>
  </p:cmAuthor>
  <p:cmAuthor id="6" name="Rajan Behal" initials="Raj" lastIdx="7" clrIdx="5">
    <p:extLst>
      <p:ext uri="{19B8F6BF-5375-455C-9EA6-DF929625EA0E}">
        <p15:presenceInfo xmlns:p15="http://schemas.microsoft.com/office/powerpoint/2012/main" userId="Rajan Beha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66AA"/>
    <a:srgbClr val="EAAA00"/>
    <a:srgbClr val="00A3A1"/>
    <a:srgbClr val="483698"/>
    <a:srgbClr val="005EB8"/>
    <a:srgbClr val="6D2077"/>
    <a:srgbClr val="D9D9D9"/>
    <a:srgbClr val="00338D"/>
    <a:srgbClr val="0091DA"/>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68" autoAdjust="0"/>
    <p:restoredTop sz="95324" autoAdjust="0"/>
  </p:normalViewPr>
  <p:slideViewPr>
    <p:cSldViewPr snapToGrid="0" showGuides="1">
      <p:cViewPr varScale="1">
        <p:scale>
          <a:sx n="147" d="100"/>
          <a:sy n="147" d="100"/>
        </p:scale>
        <p:origin x="2808" y="132"/>
      </p:cViewPr>
      <p:guideLst/>
    </p:cSldViewPr>
  </p:slideViewPr>
  <p:outlineViewPr>
    <p:cViewPr>
      <p:scale>
        <a:sx n="33" d="100"/>
        <a:sy n="33" d="100"/>
      </p:scale>
      <p:origin x="0" y="-5484"/>
    </p:cViewPr>
  </p:outlineViewPr>
  <p:notesTextViewPr>
    <p:cViewPr>
      <p:scale>
        <a:sx n="1" d="1"/>
        <a:sy n="1" d="1"/>
      </p:scale>
      <p:origin x="0" y="0"/>
    </p:cViewPr>
  </p:notesTextViewPr>
  <p:sorterViewPr>
    <p:cViewPr>
      <p:scale>
        <a:sx n="100" d="100"/>
        <a:sy n="100" d="100"/>
      </p:scale>
      <p:origin x="0" y="-1740"/>
    </p:cViewPr>
  </p:sorterViewPr>
  <p:notesViewPr>
    <p:cSldViewPr snapToGrid="0">
      <p:cViewPr varScale="1">
        <p:scale>
          <a:sx n="125" d="100"/>
          <a:sy n="125" d="100"/>
        </p:scale>
        <p:origin x="7500"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7" name="Slide Number Placeholder 6"/>
          <p:cNvSpPr>
            <a:spLocks noGrp="1"/>
          </p:cNvSpPr>
          <p:nvPr>
            <p:ph type="sldNum" sz="quarter" idx="5"/>
          </p:nvPr>
        </p:nvSpPr>
        <p:spPr>
          <a:xfrm>
            <a:off x="3884613" y="8743890"/>
            <a:ext cx="2971800" cy="384721"/>
          </a:xfrm>
          <a:prstGeom prst="rect">
            <a:avLst/>
          </a:prstGeom>
        </p:spPr>
        <p:txBody>
          <a:bodyPr vert="horz" lIns="0" tIns="0" rIns="228600" bIns="228600" rtlCol="0" anchor="ctr">
            <a:spAutoFit/>
          </a:bodyPr>
          <a:lstStyle>
            <a:lvl1pPr algn="r">
              <a:defRPr sz="1000">
                <a:solidFill>
                  <a:srgbClr val="00338D"/>
                </a:solidFill>
                <a:latin typeface="Arial" panose="020B0604020202020204" pitchFamily="34" charset="0"/>
              </a:defRPr>
            </a:lvl1pPr>
          </a:lstStyle>
          <a:p>
            <a:fld id="{86CB4B4D-7CA3-9044-876B-883B54F8677D}" type="slidenum">
              <a:rPr lang="en-US" smtClean="0">
                <a:latin typeface="Arial"/>
                <a:ea typeface="Arial"/>
                <a:cs typeface="Arial" panose="020B0604020202020204" pitchFamily="34" charset="0"/>
              </a:rPr>
              <a:pPr/>
              <a:t>‹#›</a:t>
            </a:fld>
            <a:endParaRPr lang="en-US" dirty="0"/>
          </a:p>
        </p:txBody>
      </p:sp>
      <p:sp>
        <p:nvSpPr>
          <p:cNvPr id="8" name="Notes Placeholder 7"/>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664364504"/>
      </p:ext>
    </p:extLst>
  </p:cSld>
  <p:clrMap bg1="lt1" tx1="dk1" bg2="lt2" tx2="dk2" accent1="accent1" accent2="accent2" accent3="accent3" accent4="accent4" accent5="accent5" accent6="accent6" hlink="hlink" folHlink="folHlink"/>
  <p:notesStyle>
    <a:lvl1pPr marL="0" marR="0" indent="0" algn="l" defTabSz="914400" rtl="0" eaLnBrk="1" fontAlgn="auto" latinLnBrk="0" hangingPunct="1">
      <a:lnSpc>
        <a:spcPct val="100000"/>
      </a:lnSpc>
      <a:spcBef>
        <a:spcPts val="0"/>
      </a:spcBef>
      <a:spcAft>
        <a:spcPts val="0"/>
      </a:spcAft>
      <a:buClrTx/>
      <a:buSzTx/>
      <a:buFontTx/>
      <a:buNone/>
      <a:tabLst/>
      <a:defRPr sz="1200" kern="1200">
        <a:solidFill>
          <a:schemeClr val="tx1"/>
        </a:solidFill>
        <a:latin typeface="Arial" panose="020B0604020202020204" pitchFamily="34" charset="0"/>
        <a:ea typeface="+mn-ea"/>
        <a:cs typeface="Arial" panose="020B0604020202020204" pitchFamily="34" charset="0"/>
      </a:defRPr>
    </a:lvl1pPr>
    <a:lvl2pPr marL="234950" marR="0" indent="-2349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sz="1200" kern="1200">
        <a:solidFill>
          <a:schemeClr val="tx1"/>
        </a:solidFill>
        <a:latin typeface="Arial" panose="020B0604020202020204" pitchFamily="34" charset="0"/>
        <a:ea typeface="+mn-ea"/>
        <a:cs typeface="Arial" panose="020B0604020202020204" pitchFamily="34" charset="0"/>
      </a:defRPr>
    </a:lvl2pPr>
    <a:lvl3pPr marL="457200" marR="0" indent="-2222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sz="1200" kern="1200">
        <a:solidFill>
          <a:schemeClr val="tx1"/>
        </a:solidFill>
        <a:latin typeface="Arial" panose="020B0604020202020204" pitchFamily="34" charset="0"/>
        <a:ea typeface="+mn-ea"/>
        <a:cs typeface="Arial" panose="020B0604020202020204" pitchFamily="34" charset="0"/>
      </a:defRPr>
    </a:lvl3pPr>
    <a:lvl4pPr marL="692150" marR="0" indent="-2349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sz="1200" kern="1200">
        <a:solidFill>
          <a:schemeClr val="tx1"/>
        </a:solidFill>
        <a:latin typeface="Arial" panose="020B0604020202020204" pitchFamily="34" charset="0"/>
        <a:ea typeface="+mn-ea"/>
        <a:cs typeface="Arial" panose="020B0604020202020204" pitchFamily="34" charset="0"/>
      </a:defRPr>
    </a:lvl4pPr>
    <a:lvl5pPr marL="914400" marR="0" indent="-2222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ka.ms/MCRA"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aka.ms/markslist" TargetMode="External"/><Relationship Id="rId5" Type="http://schemas.openxmlformats.org/officeDocument/2006/relationships/hyperlink" Target="https://azure.microsoft.com/en-us/blog/introducing-microsoft-azure-sphere-secure-and-power-the-intelligent-edge/" TargetMode="External"/><Relationship Id="rId4" Type="http://schemas.openxmlformats.org/officeDocument/2006/relationships/hyperlink" Target="https://blogs.microsoft.com/iot/2018/04/04/microsoft-will-invest-5-billion-in-iot-heres-why/"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kern="1200" dirty="0">
                <a:solidFill>
                  <a:schemeClr val="tx1"/>
                </a:solidFill>
                <a:effectLst/>
                <a:latin typeface="+mn-lt"/>
                <a:ea typeface="+mn-ea"/>
                <a:cs typeface="+mn-cs"/>
              </a:rPr>
              <a:t>STATIC SLIDE VERSION (No Animations)</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Microsoft Cybersecurity Reference Architecture (</a:t>
            </a:r>
            <a:r>
              <a:rPr lang="en-US" sz="1200" u="sng" kern="1200" dirty="0">
                <a:solidFill>
                  <a:schemeClr val="tx1"/>
                </a:solidFill>
                <a:effectLst/>
                <a:latin typeface="+mn-lt"/>
                <a:ea typeface="+mn-ea"/>
                <a:cs typeface="+mn-cs"/>
                <a:hlinkClick r:id="rId3"/>
              </a:rPr>
              <a:t>https://aka.ms/MCRA</a:t>
            </a:r>
            <a:r>
              <a:rPr lang="en-US" sz="1200" kern="1200" dirty="0">
                <a:solidFill>
                  <a:schemeClr val="tx1"/>
                </a:solidFill>
                <a:effectLst/>
                <a:latin typeface="+mn-lt"/>
                <a:ea typeface="+mn-ea"/>
                <a:cs typeface="+mn-cs"/>
              </a:rPr>
              <a:t>) describes Microsoft’s cybersecurity capabilities and how they integrate with existing security architectures and capabilities. We recently updated this diagram and wanted to share a little bit about the changes and the document itself to help you better utilize it.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b="1" u="sng" kern="1200" dirty="0">
                <a:solidFill>
                  <a:schemeClr val="tx1"/>
                </a:solidFill>
                <a:effectLst/>
                <a:latin typeface="+mn-lt"/>
                <a:ea typeface="+mn-ea"/>
                <a:cs typeface="+mn-cs"/>
              </a:rPr>
              <a:t>How to use it </a:t>
            </a:r>
            <a:endParaRPr lang="en-US" sz="1200" u="sng"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have seen this document used for several purposes by our customers and internal teams (beyond a geeky wall decoration to shock and impress your cubicle neighbors :-)</a:t>
            </a:r>
          </a:p>
          <a:p>
            <a:pPr lvl="0" fontAlgn="ctr"/>
            <a:r>
              <a:rPr lang="en-US" sz="1200" b="1" kern="1200" dirty="0">
                <a:solidFill>
                  <a:schemeClr val="tx1"/>
                </a:solidFill>
                <a:effectLst/>
                <a:latin typeface="+mn-lt"/>
                <a:ea typeface="+mn-ea"/>
                <a:cs typeface="+mn-cs"/>
              </a:rPr>
              <a:t>Starting template for a security architecture - </a:t>
            </a:r>
            <a:r>
              <a:rPr lang="en-US" sz="1200" kern="1200" dirty="0">
                <a:solidFill>
                  <a:schemeClr val="tx1"/>
                </a:solidFill>
                <a:effectLst/>
                <a:latin typeface="+mn-lt"/>
                <a:ea typeface="+mn-ea"/>
                <a:cs typeface="+mn-cs"/>
              </a:rPr>
              <a:t>The</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most common use case we see is that organizations use the document to help define a target state for cybersecurity capabilities. Organizations find this architecture useful because it covers capabilities across the modern enterprise estate that now spans on-premise, mobile devices, many clouds, and IoT / Operational Technology. </a:t>
            </a:r>
          </a:p>
          <a:p>
            <a:pPr lvl="0" fontAlgn="ctr"/>
            <a:r>
              <a:rPr lang="en-US" sz="1200" b="1" kern="1200" dirty="0">
                <a:solidFill>
                  <a:schemeClr val="tx1"/>
                </a:solidFill>
                <a:effectLst/>
                <a:latin typeface="+mn-lt"/>
                <a:ea typeface="+mn-ea"/>
                <a:cs typeface="+mn-cs"/>
              </a:rPr>
              <a:t>Comparison reference for security capabilities - </a:t>
            </a:r>
            <a:r>
              <a:rPr lang="en-US" sz="1200" kern="1200" dirty="0">
                <a:solidFill>
                  <a:schemeClr val="tx1"/>
                </a:solidFill>
                <a:effectLst/>
                <a:latin typeface="+mn-lt"/>
                <a:ea typeface="+mn-ea"/>
                <a:cs typeface="+mn-cs"/>
              </a:rPr>
              <a:t>We know of several organizations that have marked up a printed copy with what capabilities they already own from various Microsoft license suites (many customers don't know they own quite a bit of this technology), which ones they already have in place (from Microsoft or partner/3rd party), and which ones are new and could fill a need. </a:t>
            </a:r>
          </a:p>
          <a:p>
            <a:pPr lvl="0" fontAlgn="ctr"/>
            <a:r>
              <a:rPr lang="en-US" sz="1200" b="1" kern="1200" dirty="0">
                <a:solidFill>
                  <a:schemeClr val="tx1"/>
                </a:solidFill>
                <a:effectLst/>
                <a:latin typeface="+mn-lt"/>
                <a:ea typeface="+mn-ea"/>
                <a:cs typeface="+mn-cs"/>
              </a:rPr>
              <a:t>Learn about Microsoft capabilities</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In presentation mode, each capability has a "ScreenTip" with a short description of each capability + a link to documentation on that capability to learn more. </a:t>
            </a:r>
          </a:p>
          <a:p>
            <a:pPr lvl="0" fontAlgn="ctr"/>
            <a:r>
              <a:rPr lang="en-US" sz="1200" b="1" kern="1200" dirty="0">
                <a:solidFill>
                  <a:schemeClr val="tx1"/>
                </a:solidFill>
                <a:effectLst/>
                <a:latin typeface="+mn-lt"/>
                <a:ea typeface="+mn-ea"/>
                <a:cs typeface="+mn-cs"/>
              </a:rPr>
              <a:t>Learn about Microsoft's integration investments -</a:t>
            </a:r>
            <a:r>
              <a:rPr lang="en-US" sz="1200" kern="1200" dirty="0">
                <a:solidFill>
                  <a:schemeClr val="tx1"/>
                </a:solidFill>
                <a:effectLst/>
                <a:latin typeface="+mn-lt"/>
                <a:ea typeface="+mn-ea"/>
                <a:cs typeface="+mn-cs"/>
              </a:rPr>
              <a:t> The architecture includes visuals of key integration points with partner capabilities (e.g. SIEM/Log integration, Security Appliances in Azure, DLP integration, and more) and within our own product capabilities among (e.g. Advanced Threat Protection, Conditional Access, and more).</a:t>
            </a:r>
          </a:p>
          <a:p>
            <a:pPr lvl="0" fontAlgn="ctr"/>
            <a:r>
              <a:rPr lang="en-US" sz="1200" b="1" kern="1200" dirty="0">
                <a:solidFill>
                  <a:schemeClr val="tx1"/>
                </a:solidFill>
                <a:effectLst/>
                <a:latin typeface="+mn-lt"/>
                <a:ea typeface="+mn-ea"/>
                <a:cs typeface="+mn-cs"/>
              </a:rPr>
              <a:t>Learn about Cybersecurity</a:t>
            </a:r>
            <a:r>
              <a:rPr lang="en-US" sz="1200" kern="1200" dirty="0">
                <a:solidFill>
                  <a:schemeClr val="tx1"/>
                </a:solidFill>
                <a:effectLst/>
                <a:latin typeface="+mn-lt"/>
                <a:ea typeface="+mn-ea"/>
                <a:cs typeface="+mn-cs"/>
              </a:rPr>
              <a:t> - We have also heard reports of folks new to cybersecurity using this as a learning tool as they prepare for their first career or a career change. </a:t>
            </a:r>
          </a:p>
          <a:p>
            <a:r>
              <a:rPr lang="en-US" sz="1200" kern="1200" dirty="0">
                <a:solidFill>
                  <a:schemeClr val="tx1"/>
                </a:solidFill>
                <a:effectLst/>
                <a:latin typeface="+mn-lt"/>
                <a:ea typeface="+mn-ea"/>
                <a:cs typeface="+mn-cs"/>
              </a:rPr>
              <a:t>As you can see, Microsoft has been investing heavily in security for many years to secure our products and services as well as provide the capabilities our customers need to secure their assets. In many ways, this diagram reflects Microsoft massive ongoing investment into cyber security research and development, currently over $1 billion annually (not including acquisitions). </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b="1" u="sng" kern="1200" dirty="0">
                <a:solidFill>
                  <a:schemeClr val="tx1"/>
                </a:solidFill>
                <a:effectLst/>
                <a:latin typeface="+mn-lt"/>
                <a:ea typeface="+mn-ea"/>
                <a:cs typeface="+mn-cs"/>
              </a:rPr>
              <a:t>What has changed and why</a:t>
            </a:r>
            <a:endParaRPr lang="en-US" sz="1200" u="sng"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made quite a few changes in v2 and wanted to share a few highlights on what's changed as well as the underlying philosophy of how this document was built. </a:t>
            </a:r>
          </a:p>
          <a:p>
            <a:pPr lvl="0" fontAlgn="ctr"/>
            <a:r>
              <a:rPr lang="en-US" sz="1200" b="1" kern="1200" dirty="0">
                <a:solidFill>
                  <a:schemeClr val="tx1"/>
                </a:solidFill>
                <a:effectLst/>
                <a:latin typeface="+mn-lt"/>
                <a:ea typeface="+mn-ea"/>
                <a:cs typeface="+mn-cs"/>
              </a:rPr>
              <a:t>New visual style</a:t>
            </a:r>
            <a:r>
              <a:rPr lang="en-US" sz="1200" kern="1200" dirty="0">
                <a:solidFill>
                  <a:schemeClr val="tx1"/>
                </a:solidFill>
                <a:effectLst/>
                <a:latin typeface="+mn-lt"/>
                <a:ea typeface="+mn-ea"/>
                <a:cs typeface="+mn-cs"/>
              </a:rPr>
              <a:t> - The most obvious change for those familiar with the first version is the simplified visual style. While some may miss the "visual assault on the senses" effect from the bold colors in v1, we think this format works better for most people. </a:t>
            </a:r>
          </a:p>
          <a:p>
            <a:pPr lvl="0" fontAlgn="ctr"/>
            <a:r>
              <a:rPr lang="en-US" sz="1200" b="1" kern="1200" dirty="0">
                <a:solidFill>
                  <a:schemeClr val="tx1"/>
                </a:solidFill>
                <a:effectLst/>
                <a:latin typeface="+mn-lt"/>
                <a:ea typeface="+mn-ea"/>
                <a:cs typeface="+mn-cs"/>
              </a:rPr>
              <a:t>Interactivity instructions</a:t>
            </a:r>
            <a:r>
              <a:rPr lang="en-US" sz="1200" kern="1200" dirty="0">
                <a:solidFill>
                  <a:schemeClr val="tx1"/>
                </a:solidFill>
                <a:effectLst/>
                <a:latin typeface="+mn-lt"/>
                <a:ea typeface="+mn-ea"/>
                <a:cs typeface="+mn-cs"/>
              </a:rPr>
              <a:t> - Many people did not notice that each capability on the architecture has a quick description and link to more information, so we added instructions to call that out (and updated the descriptions themselves). </a:t>
            </a:r>
          </a:p>
          <a:p>
            <a:pPr lvl="0" fontAlgn="ctr"/>
            <a:r>
              <a:rPr lang="en-US" sz="1200" b="1" kern="1200" dirty="0">
                <a:solidFill>
                  <a:schemeClr val="tx1"/>
                </a:solidFill>
                <a:effectLst/>
                <a:latin typeface="+mn-lt"/>
                <a:ea typeface="+mn-ea"/>
                <a:cs typeface="+mn-cs"/>
              </a:rPr>
              <a:t>Complementary Content - </a:t>
            </a:r>
            <a:r>
              <a:rPr lang="en-US" sz="1200" kern="1200" dirty="0">
                <a:solidFill>
                  <a:schemeClr val="tx1"/>
                </a:solidFill>
                <a:effectLst/>
                <a:latin typeface="+mn-lt"/>
                <a:ea typeface="+mn-ea"/>
                <a:cs typeface="+mn-cs"/>
              </a:rPr>
              <a:t>Microsoft has invested in creating cybersecurity reference strategies (success criteria, recommended approaches, how our technology maps to them) as well as prescriptive guidance for addressing top customer challenges like Petya/WannaCrypt, Securing Privileged Access, and Securing Office 365. This content is now easier to find with links at the top of the document. </a:t>
            </a:r>
          </a:p>
          <a:p>
            <a:pPr lvl="0" fontAlgn="ctr"/>
            <a:r>
              <a:rPr lang="en-US" sz="1200" b="1" kern="1200" dirty="0">
                <a:solidFill>
                  <a:schemeClr val="tx1"/>
                </a:solidFill>
                <a:effectLst/>
                <a:latin typeface="+mn-lt"/>
                <a:ea typeface="+mn-ea"/>
                <a:cs typeface="+mn-cs"/>
              </a:rPr>
              <a:t>Added Section headers</a:t>
            </a:r>
            <a:r>
              <a:rPr lang="en-US" sz="1200" kern="1200" dirty="0">
                <a:solidFill>
                  <a:schemeClr val="tx1"/>
                </a:solidFill>
                <a:effectLst/>
                <a:latin typeface="+mn-lt"/>
                <a:ea typeface="+mn-ea"/>
                <a:cs typeface="+mn-cs"/>
              </a:rPr>
              <a:t> for each grouping of technology areas to make it easier to navigate, understand, and discuss as a focus area. </a:t>
            </a:r>
          </a:p>
          <a:p>
            <a:pPr lvl="0" fontAlgn="ctr"/>
            <a:r>
              <a:rPr lang="en-US" sz="1200" b="1" kern="1200" dirty="0">
                <a:solidFill>
                  <a:schemeClr val="tx1"/>
                </a:solidFill>
                <a:effectLst/>
                <a:latin typeface="+mn-lt"/>
                <a:ea typeface="+mn-ea"/>
                <a:cs typeface="+mn-cs"/>
              </a:rPr>
              <a:t>Added Foundational Elements - </a:t>
            </a:r>
            <a:r>
              <a:rPr lang="en-US" sz="1200" kern="1200" dirty="0">
                <a:solidFill>
                  <a:schemeClr val="tx1"/>
                </a:solidFill>
                <a:effectLst/>
                <a:latin typeface="+mn-lt"/>
                <a:ea typeface="+mn-ea"/>
                <a:cs typeface="+mn-cs"/>
              </a:rPr>
              <a:t>We added descriptions of some core foundational capabilities that are deeply integrated into how we secure our cloud services and build our cybersecurity capabilities that have been added to the bottom. These include</a:t>
            </a:r>
          </a:p>
          <a:p>
            <a:pPr lvl="1" fontAlgn="ctr"/>
            <a:r>
              <a:rPr lang="en-US" sz="1200" b="1" kern="1200" dirty="0">
                <a:solidFill>
                  <a:schemeClr val="tx1"/>
                </a:solidFill>
                <a:effectLst/>
                <a:latin typeface="+mn-lt"/>
                <a:ea typeface="+mn-ea"/>
                <a:cs typeface="+mn-cs"/>
              </a:rPr>
              <a:t>Trust Center</a:t>
            </a:r>
            <a:r>
              <a:rPr lang="en-US" sz="1200" kern="1200" dirty="0">
                <a:solidFill>
                  <a:schemeClr val="tx1"/>
                </a:solidFill>
                <a:effectLst/>
                <a:latin typeface="+mn-lt"/>
                <a:ea typeface="+mn-ea"/>
                <a:cs typeface="+mn-cs"/>
              </a:rPr>
              <a:t> - This is where describe how we secure our cloud and includes links to various compliance documents such as 3rd party auditor reports. </a:t>
            </a:r>
          </a:p>
          <a:p>
            <a:pPr lvl="1" fontAlgn="ctr"/>
            <a:r>
              <a:rPr lang="en-US" sz="1200" b="1" kern="1200" dirty="0">
                <a:solidFill>
                  <a:schemeClr val="tx1"/>
                </a:solidFill>
                <a:effectLst/>
                <a:latin typeface="+mn-lt"/>
                <a:ea typeface="+mn-ea"/>
                <a:cs typeface="+mn-cs"/>
              </a:rPr>
              <a:t>Compliance Manager </a:t>
            </a:r>
            <a:r>
              <a:rPr lang="en-US" sz="1200" kern="1200" dirty="0">
                <a:solidFill>
                  <a:schemeClr val="tx1"/>
                </a:solidFill>
                <a:effectLst/>
                <a:latin typeface="+mn-lt"/>
                <a:ea typeface="+mn-ea"/>
                <a:cs typeface="+mn-cs"/>
              </a:rPr>
              <a:t>is a powerful (new) capability to help you report on your compliance status for Azure, Office 365, and Dynamics 365 for General Data Protection Regulation (GDPR), NIST 800-53 and 800-171, ISO 27001 and 27018, and others. </a:t>
            </a:r>
          </a:p>
          <a:p>
            <a:pPr lvl="1" fontAlgn="ctr"/>
            <a:r>
              <a:rPr lang="en-US" sz="1200" b="1" kern="1200" dirty="0">
                <a:solidFill>
                  <a:schemeClr val="tx1"/>
                </a:solidFill>
                <a:effectLst/>
                <a:latin typeface="+mn-lt"/>
                <a:ea typeface="+mn-ea"/>
                <a:cs typeface="+mn-cs"/>
              </a:rPr>
              <a:t>Intelligent Security Graph</a:t>
            </a:r>
            <a:r>
              <a:rPr lang="en-US" sz="1200" kern="1200" dirty="0">
                <a:solidFill>
                  <a:schemeClr val="tx1"/>
                </a:solidFill>
                <a:effectLst/>
                <a:latin typeface="+mn-lt"/>
                <a:ea typeface="+mn-ea"/>
                <a:cs typeface="+mn-cs"/>
              </a:rPr>
              <a:t> is Microsoft threat intelligence system that we use to protect our cloud, our IT environment, and our customers. The graph is composed of trillions of signals, advanced analytics, and teams of experts hunting for malicious activities and is integrated into our threat detection and response capabilities. </a:t>
            </a:r>
          </a:p>
          <a:p>
            <a:pPr lvl="1" fontAlgn="ctr"/>
            <a:r>
              <a:rPr lang="en-US" sz="1200" b="1" kern="1200" dirty="0">
                <a:solidFill>
                  <a:schemeClr val="tx1"/>
                </a:solidFill>
                <a:effectLst/>
                <a:latin typeface="+mn-lt"/>
                <a:ea typeface="+mn-ea"/>
                <a:cs typeface="+mn-cs"/>
              </a:rPr>
              <a:t>Security Development Lifecycle (SDL)</a:t>
            </a:r>
            <a:r>
              <a:rPr lang="en-US" sz="1200" kern="1200" dirty="0">
                <a:solidFill>
                  <a:schemeClr val="tx1"/>
                </a:solidFill>
                <a:effectLst/>
                <a:latin typeface="+mn-lt"/>
                <a:ea typeface="+mn-ea"/>
                <a:cs typeface="+mn-cs"/>
              </a:rPr>
              <a:t> is foundational to how we develop software at Microsoft and has been published to help you secure your applications. Because of our early and deep commitment to secure development, we were able to quickly conform to ISO 27034 after it was released. </a:t>
            </a:r>
          </a:p>
          <a:p>
            <a:pPr lvl="0" fontAlgn="ctr"/>
            <a:r>
              <a:rPr lang="en-US" sz="1200" b="1" kern="1200" dirty="0">
                <a:solidFill>
                  <a:schemeClr val="tx1"/>
                </a:solidFill>
                <a:effectLst/>
                <a:latin typeface="+mn-lt"/>
                <a:ea typeface="+mn-ea"/>
                <a:cs typeface="+mn-cs"/>
              </a:rPr>
              <a:t>Moved Devices/Clients together</a:t>
            </a:r>
            <a:r>
              <a:rPr lang="en-US" sz="1200" kern="1200" dirty="0">
                <a:solidFill>
                  <a:schemeClr val="tx1"/>
                </a:solidFill>
                <a:effectLst/>
                <a:latin typeface="+mn-lt"/>
                <a:ea typeface="+mn-ea"/>
                <a:cs typeface="+mn-cs"/>
              </a:rPr>
              <a:t> - As device form factors and operating systems continue to expand and evolve, we are seeing security organizations view devices through the lens of trustworthiness/integrity vs. any other attribute. </a:t>
            </a:r>
          </a:p>
          <a:p>
            <a:pPr lvl="1" fontAlgn="ctr"/>
            <a:r>
              <a:rPr lang="en-US" sz="1200" kern="1200" dirty="0">
                <a:solidFill>
                  <a:schemeClr val="tx1"/>
                </a:solidFill>
                <a:effectLst/>
                <a:latin typeface="+mn-lt"/>
                <a:ea typeface="+mn-ea"/>
                <a:cs typeface="+mn-cs"/>
              </a:rPr>
              <a:t>We also re-organized the Windows 10 and Windows Defender ATP capabilities around outcomes vs. feature names for clarity. </a:t>
            </a:r>
          </a:p>
          <a:p>
            <a:pPr lvl="1" fontAlgn="ctr"/>
            <a:r>
              <a:rPr lang="en-US" sz="1200" kern="1200" dirty="0">
                <a:solidFill>
                  <a:schemeClr val="tx1"/>
                </a:solidFill>
                <a:effectLst/>
                <a:latin typeface="+mn-lt"/>
                <a:ea typeface="+mn-ea"/>
                <a:cs typeface="+mn-cs"/>
              </a:rPr>
              <a:t>We also reorganized windows security icons and text to reflect that Windows Defender ATP describes all the platform capabilities working together to prevent, detect, and (automatically) respond and recover to attacks. We also added icons to show the cross-platform support for Endpoint Detection and Response (EDR) capabilities that now extend across Windows 10, Windows 7/8.1, Windows Server, Mac OS, Linux, iOS, and Android platforms. </a:t>
            </a:r>
          </a:p>
          <a:p>
            <a:pPr lvl="1" fontAlgn="ctr"/>
            <a:r>
              <a:rPr lang="en-US" sz="1200" kern="1200" dirty="0">
                <a:solidFill>
                  <a:schemeClr val="tx1"/>
                </a:solidFill>
                <a:effectLst/>
                <a:latin typeface="+mn-lt"/>
                <a:ea typeface="+mn-ea"/>
                <a:cs typeface="+mn-cs"/>
              </a:rPr>
              <a:t>We also faded the intranet border around these devices because of the ongoing success of phishing, watering hole, and other techniques that have weakened the network boundary. </a:t>
            </a:r>
          </a:p>
          <a:p>
            <a:pPr lvl="0" fontAlgn="ctr"/>
            <a:r>
              <a:rPr lang="en-US" sz="1200" b="1" kern="1200" dirty="0">
                <a:solidFill>
                  <a:schemeClr val="tx1"/>
                </a:solidFill>
                <a:effectLst/>
                <a:latin typeface="+mn-lt"/>
                <a:ea typeface="+mn-ea"/>
                <a:cs typeface="+mn-cs"/>
              </a:rPr>
              <a:t>Updated SOC section - </a:t>
            </a:r>
            <a:r>
              <a:rPr lang="en-US" sz="1200" kern="1200" dirty="0">
                <a:solidFill>
                  <a:schemeClr val="tx1"/>
                </a:solidFill>
                <a:effectLst/>
                <a:latin typeface="+mn-lt"/>
                <a:ea typeface="+mn-ea"/>
                <a:cs typeface="+mn-cs"/>
              </a:rPr>
              <a:t>We moved several capabilities from their previous locations around the architecture into the Security Operations Center (SOC) as this is where they are primarily used. This move enabled us to show a clearer vision of a modern SOC that can monitor and protect the hybrid of everything estate. We also added the Graph Security API (in public preview) as this API is designed to help you integrate existing SOC components and Microsoft capabilities. </a:t>
            </a:r>
          </a:p>
          <a:p>
            <a:pPr lvl="0" fontAlgn="ctr"/>
            <a:r>
              <a:rPr lang="en-US" sz="1200" b="1" kern="1200" dirty="0">
                <a:solidFill>
                  <a:schemeClr val="tx1"/>
                </a:solidFill>
                <a:effectLst/>
                <a:latin typeface="+mn-lt"/>
                <a:ea typeface="+mn-ea"/>
                <a:cs typeface="+mn-cs"/>
              </a:rPr>
              <a:t>Simplified server/datacenter view - </a:t>
            </a:r>
            <a:r>
              <a:rPr lang="en-US" sz="1200" kern="1200" dirty="0">
                <a:solidFill>
                  <a:schemeClr val="tx1"/>
                </a:solidFill>
                <a:effectLst/>
                <a:latin typeface="+mn-lt"/>
                <a:ea typeface="+mn-ea"/>
                <a:cs typeface="+mn-cs"/>
              </a:rPr>
              <a:t>We simplified the datacenter section to recover the space being taken up by duplicate server icons. We retained the visual of extranets and intranets spanning on-premises datacenters and multiple cloud provider(s). Organizations see Infrastructure as a Service (IaaS) cloud providers as another datacenter for the intranet generation of applications, though they find Azure is much easier to manage and secure than physical datacenters. We also added Azure Stack capability that allows customers to securely operate Azure services in their datacenter.  </a:t>
            </a:r>
          </a:p>
          <a:p>
            <a:pPr lvl="0" fontAlgn="ctr"/>
            <a:r>
              <a:rPr lang="en-US" sz="1200" b="1" kern="1200" dirty="0">
                <a:solidFill>
                  <a:schemeClr val="tx1"/>
                </a:solidFill>
                <a:effectLst/>
                <a:latin typeface="+mn-lt"/>
                <a:ea typeface="+mn-ea"/>
                <a:cs typeface="+mn-cs"/>
              </a:rPr>
              <a:t>New IoT/OT section - </a:t>
            </a:r>
            <a:r>
              <a:rPr lang="en-US" sz="1200" kern="1200" dirty="0">
                <a:solidFill>
                  <a:schemeClr val="tx1"/>
                </a:solidFill>
                <a:effectLst/>
                <a:latin typeface="+mn-lt"/>
                <a:ea typeface="+mn-ea"/>
                <a:cs typeface="+mn-cs"/>
              </a:rPr>
              <a:t>IoT is on the rise on many enterprises due to digital transformation initiatives. While the attacks and defenses for this area are still evolving quickly, Microsoft continues to invest deeply to provide security for existing and new deployments of Internet of Things (IoT) and Operational Technology (OT). Microsoft has announced </a:t>
            </a:r>
            <a:r>
              <a:rPr lang="en-US" sz="1200" u="sng" kern="1200" dirty="0">
                <a:solidFill>
                  <a:schemeClr val="tx1"/>
                </a:solidFill>
                <a:effectLst/>
                <a:latin typeface="+mn-lt"/>
                <a:ea typeface="+mn-ea"/>
                <a:cs typeface="+mn-cs"/>
                <a:hlinkClick r:id="rId4"/>
              </a:rPr>
              <a:t>$5 billion of investment over the next four years for IoT</a:t>
            </a:r>
            <a:r>
              <a:rPr lang="en-US" sz="1200" kern="1200" dirty="0">
                <a:solidFill>
                  <a:schemeClr val="tx1"/>
                </a:solidFill>
                <a:effectLst/>
                <a:latin typeface="+mn-lt"/>
                <a:ea typeface="+mn-ea"/>
                <a:cs typeface="+mn-cs"/>
              </a:rPr>
              <a:t> and has also recently announced an end to end certification for a secure IoT platform from MCU to the cloud called </a:t>
            </a:r>
            <a:r>
              <a:rPr lang="en-US" sz="1200" u="sng" kern="1200" dirty="0">
                <a:solidFill>
                  <a:schemeClr val="tx1"/>
                </a:solidFill>
                <a:effectLst/>
                <a:latin typeface="+mn-lt"/>
                <a:ea typeface="+mn-ea"/>
                <a:cs typeface="+mn-cs"/>
                <a:hlinkClick r:id="rId5"/>
              </a:rPr>
              <a:t>Azure Sphere.</a:t>
            </a:r>
            <a:endParaRPr lang="en-US" sz="1200" kern="1200" dirty="0">
              <a:solidFill>
                <a:schemeClr val="tx1"/>
              </a:solidFill>
              <a:effectLst/>
              <a:latin typeface="+mn-lt"/>
              <a:ea typeface="+mn-ea"/>
              <a:cs typeface="+mn-cs"/>
            </a:endParaRPr>
          </a:p>
          <a:p>
            <a:pPr lvl="0" fontAlgn="ctr"/>
            <a:r>
              <a:rPr lang="en-US" sz="1200" b="1" kern="1200" dirty="0">
                <a:solidFill>
                  <a:schemeClr val="tx1"/>
                </a:solidFill>
                <a:effectLst/>
                <a:latin typeface="+mn-lt"/>
                <a:ea typeface="+mn-ea"/>
                <a:cs typeface="+mn-cs"/>
              </a:rPr>
              <a:t>Updated Azure Security Center</a:t>
            </a:r>
            <a:r>
              <a:rPr lang="en-US" sz="1200" kern="1200" dirty="0">
                <a:solidFill>
                  <a:schemeClr val="tx1"/>
                </a:solidFill>
                <a:effectLst/>
                <a:latin typeface="+mn-lt"/>
                <a:ea typeface="+mn-ea"/>
                <a:cs typeface="+mn-cs"/>
              </a:rPr>
              <a:t> - Azure Security Center grew to protect Windows and Linux operating system across Azure, on-premises datacenters, and other IaaS providers. Security Center has also added powerful new features like Just in Time access to VMs and applied machine learning to creating application whitelisting rules and North-South Network Security Group (NSG) network rules. </a:t>
            </a:r>
          </a:p>
          <a:p>
            <a:pPr lvl="0" fontAlgn="ctr"/>
            <a:r>
              <a:rPr lang="en-US" sz="1200" b="1" kern="1200" dirty="0">
                <a:solidFill>
                  <a:schemeClr val="tx1"/>
                </a:solidFill>
                <a:effectLst/>
                <a:latin typeface="+mn-lt"/>
                <a:ea typeface="+mn-ea"/>
                <a:cs typeface="+mn-cs"/>
              </a:rPr>
              <a:t>Added Azure capabilities</a:t>
            </a:r>
            <a:r>
              <a:rPr lang="en-US" sz="1200" kern="1200" dirty="0">
                <a:solidFill>
                  <a:schemeClr val="tx1"/>
                </a:solidFill>
                <a:effectLst/>
                <a:latin typeface="+mn-lt"/>
                <a:ea typeface="+mn-ea"/>
                <a:cs typeface="+mn-cs"/>
              </a:rPr>
              <a:t> including Azure Policy, Confidential Computing, and the new DDoS protection options. </a:t>
            </a:r>
          </a:p>
          <a:p>
            <a:pPr lvl="0" fontAlgn="ctr"/>
            <a:r>
              <a:rPr lang="en-US" sz="1200" b="1" kern="1200" dirty="0">
                <a:solidFill>
                  <a:schemeClr val="tx1"/>
                </a:solidFill>
                <a:effectLst/>
                <a:latin typeface="+mn-lt"/>
                <a:ea typeface="+mn-ea"/>
                <a:cs typeface="+mn-cs"/>
              </a:rPr>
              <a:t>Added Azure AD B2B and B2C</a:t>
            </a:r>
            <a:r>
              <a:rPr lang="en-US" sz="1200" kern="1200" dirty="0">
                <a:solidFill>
                  <a:schemeClr val="tx1"/>
                </a:solidFill>
                <a:effectLst/>
                <a:latin typeface="+mn-lt"/>
                <a:ea typeface="+mn-ea"/>
                <a:cs typeface="+mn-cs"/>
              </a:rPr>
              <a:t> - Many Security departments have found these capabilities useful in reducing risk by moving partner and customer accounts out of enterprise identity systems to leverage existing enterprise and consumer identity providers. </a:t>
            </a:r>
          </a:p>
          <a:p>
            <a:pPr lvl="0" fontAlgn="ctr"/>
            <a:r>
              <a:rPr lang="en-US" sz="1200" b="1" kern="1200" dirty="0">
                <a:solidFill>
                  <a:schemeClr val="tx1"/>
                </a:solidFill>
                <a:effectLst/>
                <a:latin typeface="+mn-lt"/>
                <a:ea typeface="+mn-ea"/>
                <a:cs typeface="+mn-cs"/>
              </a:rPr>
              <a:t>Added information protection</a:t>
            </a:r>
            <a:r>
              <a:rPr lang="en-US" sz="1200" kern="1200" dirty="0">
                <a:solidFill>
                  <a:schemeClr val="tx1"/>
                </a:solidFill>
                <a:effectLst/>
                <a:latin typeface="+mn-lt"/>
                <a:ea typeface="+mn-ea"/>
                <a:cs typeface="+mn-cs"/>
              </a:rPr>
              <a:t> capabilities for Office 365 as well as SQL Information Protection (preview). </a:t>
            </a:r>
          </a:p>
          <a:p>
            <a:pPr lvl="0" fontAlgn="ctr"/>
            <a:r>
              <a:rPr lang="en-US" sz="1200" b="1" kern="1200" dirty="0">
                <a:solidFill>
                  <a:schemeClr val="tx1"/>
                </a:solidFill>
                <a:effectLst/>
                <a:latin typeface="+mn-lt"/>
                <a:ea typeface="+mn-ea"/>
                <a:cs typeface="+mn-cs"/>
              </a:rPr>
              <a:t>Updated integration points</a:t>
            </a:r>
            <a:r>
              <a:rPr lang="en-US" sz="1200" kern="1200" dirty="0">
                <a:solidFill>
                  <a:schemeClr val="tx1"/>
                </a:solidFill>
                <a:effectLst/>
                <a:latin typeface="+mn-lt"/>
                <a:ea typeface="+mn-ea"/>
                <a:cs typeface="+mn-cs"/>
              </a:rPr>
              <a:t> - Microsoft invests heavily to integrate our capabilities together as well as to ensure use our technology with your existing security capabilities. This is a quick summary of some key integration points depicted in the reference architecture:</a:t>
            </a:r>
          </a:p>
          <a:p>
            <a:pPr lvl="1" fontAlgn="ctr"/>
            <a:r>
              <a:rPr lang="en-US" sz="1200" b="1" kern="1200" dirty="0">
                <a:solidFill>
                  <a:schemeClr val="tx1"/>
                </a:solidFill>
                <a:effectLst/>
                <a:latin typeface="+mn-lt"/>
                <a:ea typeface="+mn-ea"/>
                <a:cs typeface="+mn-cs"/>
              </a:rPr>
              <a:t>Conditional Access </a:t>
            </a:r>
            <a:r>
              <a:rPr lang="en-US" sz="1200" kern="1200" dirty="0">
                <a:solidFill>
                  <a:schemeClr val="tx1"/>
                </a:solidFill>
                <a:effectLst/>
                <a:latin typeface="+mn-lt"/>
                <a:ea typeface="+mn-ea"/>
                <a:cs typeface="+mn-cs"/>
              </a:rPr>
              <a:t>connecting info protection and threat protection with identity to ensure that authentications are coming from a secure/compliant device before accessing sensitive data. </a:t>
            </a:r>
          </a:p>
          <a:p>
            <a:pPr lvl="1" fontAlgn="ctr"/>
            <a:r>
              <a:rPr lang="en-US" sz="1200" b="1" kern="1200" dirty="0">
                <a:solidFill>
                  <a:schemeClr val="tx1"/>
                </a:solidFill>
                <a:effectLst/>
                <a:latin typeface="+mn-lt"/>
                <a:ea typeface="+mn-ea"/>
                <a:cs typeface="+mn-cs"/>
              </a:rPr>
              <a:t>Advanced Threat Protection </a:t>
            </a:r>
            <a:r>
              <a:rPr lang="en-US" sz="1200" kern="1200" dirty="0">
                <a:solidFill>
                  <a:schemeClr val="tx1"/>
                </a:solidFill>
                <a:effectLst/>
                <a:latin typeface="+mn-lt"/>
                <a:ea typeface="+mn-ea"/>
                <a:cs typeface="+mn-cs"/>
              </a:rPr>
              <a:t>integration across our SOC capabilities to streamline detection and response processes across Devices, Office 365, Azure, SaaS applications, and on Premises Active Directory.</a:t>
            </a:r>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lvl="1" fontAlgn="ctr"/>
            <a:r>
              <a:rPr lang="en-US" sz="1200" b="1" kern="1200" dirty="0">
                <a:solidFill>
                  <a:schemeClr val="tx1"/>
                </a:solidFill>
                <a:effectLst/>
                <a:latin typeface="+mn-lt"/>
                <a:ea typeface="+mn-ea"/>
                <a:cs typeface="+mn-cs"/>
              </a:rPr>
              <a:t>Azure Information Protection</a:t>
            </a:r>
            <a:r>
              <a:rPr lang="en-US" sz="1200" kern="1200" dirty="0">
                <a:solidFill>
                  <a:schemeClr val="tx1"/>
                </a:solidFill>
                <a:effectLst/>
                <a:latin typeface="+mn-lt"/>
                <a:ea typeface="+mn-ea"/>
                <a:cs typeface="+mn-cs"/>
              </a:rPr>
              <a:t> discovering and protecting data on SaaS applications via </a:t>
            </a:r>
            <a:r>
              <a:rPr lang="en-US" sz="1200" b="1" kern="1200" dirty="0">
                <a:solidFill>
                  <a:schemeClr val="tx1"/>
                </a:solidFill>
                <a:effectLst/>
                <a:latin typeface="+mn-lt"/>
                <a:ea typeface="+mn-ea"/>
                <a:cs typeface="+mn-cs"/>
              </a:rPr>
              <a:t>Cloud App Security</a:t>
            </a:r>
            <a:r>
              <a:rPr lang="en-US" sz="1200" kern="1200" dirty="0">
                <a:solidFill>
                  <a:schemeClr val="tx1"/>
                </a:solidFill>
                <a:effectLst/>
                <a:latin typeface="+mn-lt"/>
                <a:ea typeface="+mn-ea"/>
                <a:cs typeface="+mn-cs"/>
              </a:rPr>
              <a:t>. </a:t>
            </a:r>
          </a:p>
          <a:p>
            <a:pPr lvl="1" fontAlgn="ctr"/>
            <a:r>
              <a:rPr lang="en-US" sz="1200" b="1" kern="1200" dirty="0">
                <a:solidFill>
                  <a:schemeClr val="tx1"/>
                </a:solidFill>
                <a:effectLst/>
                <a:latin typeface="+mn-lt"/>
                <a:ea typeface="+mn-ea"/>
                <a:cs typeface="+mn-cs"/>
              </a:rPr>
              <a:t>Data Loss Protection (DLP) </a:t>
            </a:r>
            <a:r>
              <a:rPr lang="en-US" sz="1200" kern="1200" dirty="0">
                <a:solidFill>
                  <a:schemeClr val="tx1"/>
                </a:solidFill>
                <a:effectLst/>
                <a:latin typeface="+mn-lt"/>
                <a:ea typeface="+mn-ea"/>
                <a:cs typeface="+mn-cs"/>
              </a:rPr>
              <a:t>integration with</a:t>
            </a:r>
            <a:r>
              <a:rPr lang="en-US" sz="1200" b="1" kern="1200" dirty="0">
                <a:solidFill>
                  <a:schemeClr val="tx1"/>
                </a:solidFill>
                <a:effectLst/>
                <a:latin typeface="+mn-lt"/>
                <a:ea typeface="+mn-ea"/>
                <a:cs typeface="+mn-cs"/>
              </a:rPr>
              <a:t> Cloud App Security </a:t>
            </a:r>
            <a:r>
              <a:rPr lang="en-US" sz="1200" kern="1200" dirty="0">
                <a:solidFill>
                  <a:schemeClr val="tx1"/>
                </a:solidFill>
                <a:effectLst/>
                <a:latin typeface="+mn-lt"/>
                <a:ea typeface="+mn-ea"/>
                <a:cs typeface="+mn-cs"/>
              </a:rPr>
              <a:t>to leverage existing DLP engines and with</a:t>
            </a:r>
            <a:r>
              <a:rPr lang="en-US" sz="1200" b="1" kern="1200" dirty="0">
                <a:solidFill>
                  <a:schemeClr val="tx1"/>
                </a:solidFill>
                <a:effectLst/>
                <a:latin typeface="+mn-lt"/>
                <a:ea typeface="+mn-ea"/>
                <a:cs typeface="+mn-cs"/>
              </a:rPr>
              <a:t> Azure Information Protection </a:t>
            </a:r>
            <a:r>
              <a:rPr lang="en-US" sz="1200" kern="1200" dirty="0">
                <a:solidFill>
                  <a:schemeClr val="tx1"/>
                </a:solidFill>
                <a:effectLst/>
                <a:latin typeface="+mn-lt"/>
                <a:ea typeface="+mn-ea"/>
                <a:cs typeface="+mn-cs"/>
              </a:rPr>
              <a:t>to consume labels on sensitive data.</a:t>
            </a:r>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lvl="1" fontAlgn="ctr"/>
            <a:r>
              <a:rPr lang="en-US" sz="1200" b="1" kern="1200" dirty="0">
                <a:solidFill>
                  <a:schemeClr val="tx1"/>
                </a:solidFill>
                <a:effectLst/>
                <a:latin typeface="+mn-lt"/>
                <a:ea typeface="+mn-ea"/>
                <a:cs typeface="+mn-cs"/>
              </a:rPr>
              <a:t>Alert and Log Integration</a:t>
            </a:r>
            <a:r>
              <a:rPr lang="en-US" sz="1200" kern="1200" dirty="0">
                <a:solidFill>
                  <a:schemeClr val="tx1"/>
                </a:solidFill>
                <a:effectLst/>
                <a:latin typeface="+mn-lt"/>
                <a:ea typeface="+mn-ea"/>
                <a:cs typeface="+mn-cs"/>
              </a:rPr>
              <a:t> across Microsoft capabilities to help integrate with existing Security Information and Event Management (SIEM) solution investments. </a:t>
            </a:r>
          </a:p>
          <a:p>
            <a:r>
              <a:rPr lang="en-US" sz="1200" kern="1200" dirty="0">
                <a:solidFill>
                  <a:schemeClr val="tx1"/>
                </a:solidFill>
                <a:effectLst/>
                <a:latin typeface="+mn-lt"/>
                <a:ea typeface="+mn-ea"/>
                <a:cs typeface="+mn-cs"/>
              </a:rPr>
              <a:t> </a:t>
            </a:r>
          </a:p>
          <a:p>
            <a:r>
              <a:rPr lang="en-US" sz="1200" b="1" u="sng" kern="1200" dirty="0">
                <a:solidFill>
                  <a:schemeClr val="tx1"/>
                </a:solidFill>
                <a:effectLst/>
                <a:latin typeface="+mn-lt"/>
                <a:ea typeface="+mn-ea"/>
                <a:cs typeface="+mn-cs"/>
              </a:rPr>
              <a:t>Feedback</a:t>
            </a:r>
            <a:endParaRPr lang="en-US" sz="1200" u="sng"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are always trying to improve everything we do at Microsoft and we need your feedback to do it! You can contact the primary author (Mark Simos) directly on LinkedIn (</a:t>
            </a:r>
            <a:r>
              <a:rPr lang="en-US" sz="1200" u="sng" kern="1200" dirty="0">
                <a:solidFill>
                  <a:schemeClr val="tx1"/>
                </a:solidFill>
                <a:effectLst/>
                <a:latin typeface="+mn-lt"/>
                <a:ea typeface="+mn-ea"/>
                <a:cs typeface="+mn-cs"/>
                <a:hlinkClick r:id="rId6"/>
              </a:rPr>
              <a:t>https://aka.ms/markslist</a:t>
            </a:r>
            <a:r>
              <a:rPr lang="en-US" sz="1200" kern="1200" dirty="0">
                <a:solidFill>
                  <a:schemeClr val="tx1"/>
                </a:solidFill>
                <a:effectLst/>
                <a:latin typeface="+mn-lt"/>
                <a:ea typeface="+mn-ea"/>
                <a:cs typeface="+mn-cs"/>
              </a:rPr>
              <a:t>) with any feedback on how to improve it or how you use it, how it helps you, or any other thoughts you have. </a:t>
            </a:r>
          </a:p>
          <a:p>
            <a:r>
              <a:rPr lang="en-US"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980F55-CE2B-4E44-B628-FCCF0390BB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0249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dirty="0"/>
          </a:p>
        </p:txBody>
      </p:sp>
    </p:spTree>
    <p:extLst>
      <p:ext uri="{BB962C8B-B14F-4D97-AF65-F5344CB8AC3E}">
        <p14:creationId xmlns:p14="http://schemas.microsoft.com/office/powerpoint/2010/main" val="2313102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86CB4B4D-7CA3-9044-876B-883B54F8677D}" type="slidenum">
              <a:rPr lang="en-US" smtClean="0">
                <a:solidFill>
                  <a:srgbClr val="00338D"/>
                </a:solidFill>
                <a:latin typeface="Arial"/>
                <a:ea typeface="Arial"/>
                <a:cs typeface="Arial" panose="020B0604020202020204" pitchFamily="34" charset="0"/>
              </a:rPr>
              <a:pPr/>
              <a:t>18</a:t>
            </a:fld>
            <a:endParaRPr lang="en-US" dirty="0"/>
          </a:p>
        </p:txBody>
      </p:sp>
    </p:spTree>
    <p:extLst>
      <p:ext uri="{BB962C8B-B14F-4D97-AF65-F5344CB8AC3E}">
        <p14:creationId xmlns:p14="http://schemas.microsoft.com/office/powerpoint/2010/main" val="2664913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CB4B4D-7CA3-9044-876B-883B54F8677D}" type="slidenum">
              <a:rPr lang="en-US" smtClean="0">
                <a:latin typeface="Arial"/>
                <a:ea typeface="Arial"/>
                <a:cs typeface="Arial" panose="020B0604020202020204" pitchFamily="34" charset="0"/>
              </a:rPr>
              <a:pPr/>
              <a:t>8</a:t>
            </a:fld>
            <a:endParaRPr lang="en-US" dirty="0"/>
          </a:p>
        </p:txBody>
      </p:sp>
    </p:spTree>
    <p:extLst>
      <p:ext uri="{BB962C8B-B14F-4D97-AF65-F5344CB8AC3E}">
        <p14:creationId xmlns:p14="http://schemas.microsoft.com/office/powerpoint/2010/main" val="1742910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275569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dirty="0"/>
          </a:p>
        </p:txBody>
      </p:sp>
    </p:spTree>
    <p:extLst>
      <p:ext uri="{BB962C8B-B14F-4D97-AF65-F5344CB8AC3E}">
        <p14:creationId xmlns:p14="http://schemas.microsoft.com/office/powerpoint/2010/main" val="35476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31504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43161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a:buNone/>
            </a:pPr>
            <a:r>
              <a:rPr lang="en-US" sz="1000" dirty="0">
                <a:solidFill>
                  <a:schemeClr val="tx1"/>
                </a:solidFill>
              </a:rPr>
              <a:t>- Azure AD with Microsoft Defender ATP and Intune platform (managed devices) provides significant set of capabilities required to build a zero-trust platform. </a:t>
            </a:r>
          </a:p>
          <a:p>
            <a:pPr marL="0" lvl="1" indent="0">
              <a:buNone/>
            </a:pPr>
            <a:r>
              <a:rPr lang="en-US" sz="1000" dirty="0">
                <a:solidFill>
                  <a:schemeClr val="tx1"/>
                </a:solidFill>
              </a:rPr>
              <a:t>-</a:t>
            </a:r>
            <a:r>
              <a:rPr lang="en-US" sz="1000" baseline="0" dirty="0">
                <a:solidFill>
                  <a:schemeClr val="tx1"/>
                </a:solidFill>
              </a:rPr>
              <a:t> </a:t>
            </a:r>
            <a:r>
              <a:rPr lang="en-US" sz="1000" dirty="0">
                <a:solidFill>
                  <a:schemeClr val="tx1"/>
                </a:solidFill>
              </a:rPr>
              <a:t>Network capabilities in cloud and Client Application proxy for on premise applications (in combination with using existing </a:t>
            </a:r>
            <a:r>
              <a:rPr lang="en-US" sz="1000" dirty="0" err="1">
                <a:solidFill>
                  <a:schemeClr val="tx1"/>
                </a:solidFill>
              </a:rPr>
              <a:t>on-premise</a:t>
            </a:r>
            <a:r>
              <a:rPr lang="en-US" sz="1000" dirty="0">
                <a:solidFill>
                  <a:schemeClr val="tx1"/>
                </a:solidFill>
              </a:rPr>
              <a:t> next generation firewalls and Software defined perimeters-SDP) to build micro-segmented network. </a:t>
            </a:r>
          </a:p>
          <a:p>
            <a:pPr marL="0" lvl="1" indent="0">
              <a:buNone/>
            </a:pPr>
            <a:r>
              <a:rPr lang="en-US" sz="1000" dirty="0">
                <a:solidFill>
                  <a:schemeClr val="tx1"/>
                </a:solidFill>
              </a:rPr>
              <a:t>-</a:t>
            </a:r>
            <a:r>
              <a:rPr lang="en-US" sz="1000" baseline="0" dirty="0">
                <a:solidFill>
                  <a:schemeClr val="tx1"/>
                </a:solidFill>
              </a:rPr>
              <a:t> </a:t>
            </a:r>
            <a:r>
              <a:rPr lang="en-US" sz="1000" dirty="0">
                <a:solidFill>
                  <a:schemeClr val="tx1"/>
                </a:solidFill>
              </a:rPr>
              <a:t>Microsoft’s strong threat intelligence capability in combination with Azure AD conditional access allows enterprises to support unmanaged devices accessing the infrastructure.</a:t>
            </a:r>
          </a:p>
          <a:p>
            <a:pPr marL="234950" lvl="1" indent="-234950">
              <a:buFontTx/>
              <a:buChar char="-"/>
            </a:pPr>
            <a:r>
              <a:rPr lang="en-US" sz="1000" dirty="0">
                <a:solidFill>
                  <a:schemeClr val="tx1"/>
                </a:solidFill>
              </a:rPr>
              <a:t>There is limited capability to add other sources of information (e.g. access requests, provisioning policies) to conditional access model and significant development is needed to provide support for application entitlement and data protection. </a:t>
            </a:r>
          </a:p>
          <a:p>
            <a:pPr marL="234950" lvl="1" indent="-234950">
              <a:buFontTx/>
              <a:buChar char="-"/>
            </a:pPr>
            <a:r>
              <a:rPr lang="en-US" sz="1000" dirty="0">
                <a:solidFill>
                  <a:schemeClr val="tx1"/>
                </a:solidFill>
              </a:rPr>
              <a:t>Azure provides individual monitoring and logging capabilities across the entire tool and product set that can be consolidated on the sentinel platform with very limited out of box support for zero trust infrastructure.</a:t>
            </a:r>
          </a:p>
        </p:txBody>
      </p:sp>
      <p:sp>
        <p:nvSpPr>
          <p:cNvPr id="4" name="Slide Number Placeholder 3"/>
          <p:cNvSpPr>
            <a:spLocks noGrp="1"/>
          </p:cNvSpPr>
          <p:nvPr>
            <p:ph type="sldNum" sz="quarter" idx="10"/>
          </p:nvPr>
        </p:nvSpPr>
        <p:spPr/>
        <p:txBody>
          <a:bodyPr/>
          <a:lstStyle/>
          <a:p>
            <a:fld id="{634CF24F-4D63-4E96-A08C-AFBCA979EA0A}" type="slidenum">
              <a:rPr lang="en-US" smtClean="0"/>
              <a:pPr/>
              <a:t>14</a:t>
            </a:fld>
            <a:endParaRPr lang="en-US" dirty="0"/>
          </a:p>
        </p:txBody>
      </p:sp>
    </p:spTree>
    <p:extLst>
      <p:ext uri="{BB962C8B-B14F-4D97-AF65-F5344CB8AC3E}">
        <p14:creationId xmlns:p14="http://schemas.microsoft.com/office/powerpoint/2010/main" val="2418823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chemeClr val="tx1"/>
                </a:solidFill>
              </a:rPr>
              <a:t>Azure provides a comprehensive DevOps platform with significant support of security on operations side.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chemeClr val="tx1"/>
                </a:solidFill>
              </a:rPr>
              <a:t>Microsoft continues to rely on third-party/vendors products to provide security during the development phase. Azure AD provides the identity and access platform used to secure access to entire </a:t>
            </a:r>
            <a:r>
              <a:rPr lang="en-US" sz="1200" dirty="0" err="1">
                <a:solidFill>
                  <a:schemeClr val="tx1"/>
                </a:solidFill>
              </a:rPr>
              <a:t>devops</a:t>
            </a:r>
            <a:r>
              <a:rPr lang="en-US" sz="1200" dirty="0">
                <a:solidFill>
                  <a:schemeClr val="tx1"/>
                </a:solidFill>
              </a:rPr>
              <a:t> platform.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chemeClr val="tx1"/>
                </a:solidFill>
              </a:rPr>
              <a:t>Most of the development and testing specific security tools like malware analysis, </a:t>
            </a:r>
            <a:r>
              <a:rPr lang="en-US" sz="1200" dirty="0" err="1">
                <a:solidFill>
                  <a:schemeClr val="tx1"/>
                </a:solidFill>
              </a:rPr>
              <a:t>opensource</a:t>
            </a:r>
            <a:r>
              <a:rPr lang="en-US" sz="1200" dirty="0">
                <a:solidFill>
                  <a:schemeClr val="tx1"/>
                </a:solidFill>
              </a:rPr>
              <a:t> analysis, license management, static code analysis (SAST), security and unit testing (DAST) must be implemented using third-party solutions.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chemeClr val="tx1"/>
                </a:solidFill>
              </a:rPr>
              <a:t>Azure Artifact provides limited security controls around build and deployment.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chemeClr val="tx1"/>
                </a:solidFill>
              </a:rPr>
              <a:t>Secure </a:t>
            </a:r>
            <a:r>
              <a:rPr lang="en-US" sz="1200" dirty="0" err="1">
                <a:solidFill>
                  <a:schemeClr val="tx1"/>
                </a:solidFill>
              </a:rPr>
              <a:t>Devops</a:t>
            </a:r>
            <a:r>
              <a:rPr lang="en-US" sz="1200" dirty="0">
                <a:solidFill>
                  <a:schemeClr val="tx1"/>
                </a:solidFill>
              </a:rPr>
              <a:t> Kit for Azure provides some basic security baselining capabilities across the operational platform.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chemeClr val="tx1"/>
                </a:solidFill>
              </a:rPr>
              <a:t>Third-party products for vulnerability </a:t>
            </a:r>
            <a:r>
              <a:rPr lang="en-US" sz="1200" dirty="0" err="1">
                <a:solidFill>
                  <a:schemeClr val="tx1"/>
                </a:solidFill>
              </a:rPr>
              <a:t>scaning</a:t>
            </a:r>
            <a:r>
              <a:rPr lang="en-US" sz="1200" dirty="0">
                <a:solidFill>
                  <a:schemeClr val="tx1"/>
                </a:solidFill>
              </a:rPr>
              <a:t>, pen testing along with additional tools like application insights, monitor and sentinel providing the capabilities that can be used to build robust security operation.</a:t>
            </a:r>
          </a:p>
          <a:p>
            <a:pPr marL="0" indent="0">
              <a:buNone/>
            </a:pPr>
            <a:endParaRPr lang="en-US" dirty="0"/>
          </a:p>
        </p:txBody>
      </p:sp>
      <p:sp>
        <p:nvSpPr>
          <p:cNvPr id="4" name="Slide Number Placeholder 3"/>
          <p:cNvSpPr>
            <a:spLocks noGrp="1"/>
          </p:cNvSpPr>
          <p:nvPr>
            <p:ph type="sldNum" sz="quarter" idx="10"/>
          </p:nvPr>
        </p:nvSpPr>
        <p:spPr/>
        <p:txBody>
          <a:bodyPr/>
          <a:lstStyle/>
          <a:p>
            <a:fld id="{634CF24F-4D63-4E96-A08C-AFBCA979EA0A}" type="slidenum">
              <a:rPr lang="en-US" smtClean="0"/>
              <a:pPr/>
              <a:t>15</a:t>
            </a:fld>
            <a:endParaRPr lang="en-US" dirty="0"/>
          </a:p>
        </p:txBody>
      </p:sp>
    </p:spTree>
    <p:extLst>
      <p:ext uri="{BB962C8B-B14F-4D97-AF65-F5344CB8AC3E}">
        <p14:creationId xmlns:p14="http://schemas.microsoft.com/office/powerpoint/2010/main" val="1722182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634CF24F-4D63-4E96-A08C-AFBCA979EA0A}" type="slidenum">
              <a:rPr lang="en-US" smtClean="0"/>
              <a:pPr/>
              <a:t>16</a:t>
            </a:fld>
            <a:endParaRPr lang="en-US" dirty="0"/>
          </a:p>
        </p:txBody>
      </p:sp>
    </p:spTree>
    <p:extLst>
      <p:ext uri="{BB962C8B-B14F-4D97-AF65-F5344CB8AC3E}">
        <p14:creationId xmlns:p14="http://schemas.microsoft.com/office/powerpoint/2010/main" val="33990200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524" y="0"/>
            <a:ext cx="12188952" cy="6858000"/>
          </a:xfrm>
          <a:prstGeom prst="rect">
            <a:avLst/>
          </a:prstGeom>
        </p:spPr>
      </p:pic>
      <p:sp>
        <p:nvSpPr>
          <p:cNvPr id="10" name="Freeform 19"/>
          <p:cNvSpPr>
            <a:spLocks noEditPoints="1"/>
          </p:cNvSpPr>
          <p:nvPr userDrawn="1"/>
        </p:nvSpPr>
        <p:spPr bwMode="auto">
          <a:xfrm>
            <a:off x="998460" y="524433"/>
            <a:ext cx="1080816"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8" name="Title 1"/>
          <p:cNvSpPr>
            <a:spLocks noGrp="1"/>
          </p:cNvSpPr>
          <p:nvPr>
            <p:ph type="ctrTitle" hasCustomPrompt="1"/>
          </p:nvPr>
        </p:nvSpPr>
        <p:spPr>
          <a:xfrm>
            <a:off x="998460" y="1343857"/>
            <a:ext cx="6581117" cy="3510000"/>
          </a:xfrm>
        </p:spPr>
        <p:txBody>
          <a:bodyPr anchor="t" anchorCtr="0"/>
          <a:lstStyle>
            <a:lvl1pPr algn="l">
              <a:lnSpc>
                <a:spcPct val="85000"/>
              </a:lnSpc>
              <a:defRPr sz="7200" baseline="0">
                <a:solidFill>
                  <a:schemeClr val="bg1"/>
                </a:solidFill>
                <a:latin typeface="+mn-lt"/>
              </a:defRPr>
            </a:lvl1pPr>
          </a:lstStyle>
          <a:p>
            <a:r>
              <a:rPr lang="en-US" noProof="0" dirty="0"/>
              <a:t>Title slide 1</a:t>
            </a:r>
            <a:br>
              <a:rPr lang="en-US" noProof="0" dirty="0"/>
            </a:br>
            <a:r>
              <a:rPr lang="en-US" noProof="0" dirty="0"/>
              <a:t>dark right </a:t>
            </a:r>
            <a:br>
              <a:rPr lang="en-US" noProof="0" dirty="0"/>
            </a:br>
            <a:r>
              <a:rPr lang="en-US" noProof="0" dirty="0"/>
              <a:t>vertical image</a:t>
            </a:r>
          </a:p>
        </p:txBody>
      </p:sp>
      <p:sp>
        <p:nvSpPr>
          <p:cNvPr id="6" name="Text Placeholder 3"/>
          <p:cNvSpPr>
            <a:spLocks noGrp="1"/>
          </p:cNvSpPr>
          <p:nvPr>
            <p:ph type="body" sz="quarter" idx="11" hasCustomPrompt="1"/>
          </p:nvPr>
        </p:nvSpPr>
        <p:spPr>
          <a:xfrm>
            <a:off x="998460" y="5299457"/>
            <a:ext cx="6541518" cy="216000"/>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dirty="0"/>
              <a:t>Subtitle here</a:t>
            </a:r>
          </a:p>
        </p:txBody>
      </p:sp>
      <p:sp>
        <p:nvSpPr>
          <p:cNvPr id="7" name="Text Placeholder 4"/>
          <p:cNvSpPr>
            <a:spLocks noGrp="1"/>
          </p:cNvSpPr>
          <p:nvPr>
            <p:ph type="body" sz="quarter" idx="12" hasCustomPrompt="1"/>
          </p:nvPr>
        </p:nvSpPr>
        <p:spPr>
          <a:xfrm>
            <a:off x="998460" y="5732107"/>
            <a:ext cx="1889125" cy="487363"/>
          </a:xfrm>
        </p:spPr>
        <p:txBody>
          <a:bodyPr/>
          <a:lstStyle>
            <a:lvl1pPr>
              <a:defRPr sz="1400" b="0">
                <a:solidFill>
                  <a:schemeClr val="bg1"/>
                </a:solidFill>
              </a:defRPr>
            </a:lvl1pPr>
          </a:lstStyle>
          <a:p>
            <a:pPr lvl="0"/>
            <a:r>
              <a:rPr lang="en-US" dirty="0"/>
              <a:t>Date here</a:t>
            </a:r>
          </a:p>
        </p:txBody>
      </p:sp>
    </p:spTree>
    <p:extLst>
      <p:ext uri="{BB962C8B-B14F-4D97-AF65-F5344CB8AC3E}">
        <p14:creationId xmlns:p14="http://schemas.microsoft.com/office/powerpoint/2010/main" val="62544238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COLUMN TEXT with Supertitle">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998400" y="1330126"/>
            <a:ext cx="10195200" cy="4546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itle 2"/>
          <p:cNvSpPr>
            <a:spLocks noGrp="1"/>
          </p:cNvSpPr>
          <p:nvPr>
            <p:ph type="title"/>
          </p:nvPr>
        </p:nvSpPr>
        <p:spPr/>
        <p:txBody>
          <a:bodyPr/>
          <a:lstStyle/>
          <a:p>
            <a:r>
              <a:rPr lang="en-US" noProof="0"/>
              <a:t>Click to edit Master title style</a:t>
            </a:r>
            <a:endParaRPr lang="en-US" noProof="0" dirty="0"/>
          </a:p>
        </p:txBody>
      </p:sp>
      <p:sp>
        <p:nvSpPr>
          <p:cNvPr id="4" name="Text Placeholder 4"/>
          <p:cNvSpPr>
            <a:spLocks noGrp="1"/>
          </p:cNvSpPr>
          <p:nvPr>
            <p:ph type="body" sz="quarter" idx="12" hasCustomPrompt="1"/>
          </p:nvPr>
        </p:nvSpPr>
        <p:spPr>
          <a:xfrm>
            <a:off x="998400" y="227993"/>
            <a:ext cx="10195200" cy="173736"/>
          </a:xfrm>
        </p:spPr>
        <p:txBody>
          <a:bodyPr anchor="b"/>
          <a:lstStyle>
            <a:lvl1pPr>
              <a:spcAft>
                <a:spcPts val="0"/>
              </a:spcAft>
              <a:defRPr sz="1200"/>
            </a:lvl1pPr>
          </a:lstStyle>
          <a:p>
            <a:pPr lvl="0"/>
            <a:r>
              <a:rPr lang="en-US" dirty="0"/>
              <a:t>Super title here</a:t>
            </a:r>
          </a:p>
        </p:txBody>
      </p:sp>
    </p:spTree>
    <p:extLst>
      <p:ext uri="{BB962C8B-B14F-4D97-AF65-F5344CB8AC3E}">
        <p14:creationId xmlns:p14="http://schemas.microsoft.com/office/powerpoint/2010/main" val="2543529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endParaRPr lang="en-US" noProof="0" dirty="0"/>
          </a:p>
        </p:txBody>
      </p:sp>
      <p:sp>
        <p:nvSpPr>
          <p:cNvPr id="9" name="Text Placeholder 8"/>
          <p:cNvSpPr>
            <a:spLocks noGrp="1"/>
          </p:cNvSpPr>
          <p:nvPr>
            <p:ph type="body" sz="quarter" idx="10"/>
          </p:nvPr>
        </p:nvSpPr>
        <p:spPr>
          <a:xfrm>
            <a:off x="1003200" y="1330126"/>
            <a:ext cx="4968000" cy="4546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Text Placeholder 8"/>
          <p:cNvSpPr>
            <a:spLocks noGrp="1"/>
          </p:cNvSpPr>
          <p:nvPr>
            <p:ph type="body" sz="quarter" idx="11"/>
          </p:nvPr>
        </p:nvSpPr>
        <p:spPr>
          <a:xfrm>
            <a:off x="6220800" y="1330126"/>
            <a:ext cx="4968000" cy="4546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760996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WITH IMAGE OR CHAR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endParaRPr lang="en-US" noProof="0" dirty="0"/>
          </a:p>
        </p:txBody>
      </p:sp>
      <p:sp>
        <p:nvSpPr>
          <p:cNvPr id="9" name="Text Placeholder 8"/>
          <p:cNvSpPr>
            <a:spLocks noGrp="1"/>
          </p:cNvSpPr>
          <p:nvPr>
            <p:ph type="body" sz="quarter" idx="10"/>
          </p:nvPr>
        </p:nvSpPr>
        <p:spPr>
          <a:xfrm>
            <a:off x="1003200" y="1330126"/>
            <a:ext cx="4968000" cy="4546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Chart Placeholder 4"/>
          <p:cNvSpPr>
            <a:spLocks noGrp="1"/>
          </p:cNvSpPr>
          <p:nvPr>
            <p:ph type="chart" sz="quarter" idx="13"/>
          </p:nvPr>
        </p:nvSpPr>
        <p:spPr>
          <a:xfrm>
            <a:off x="6220800" y="1330126"/>
            <a:ext cx="4968000" cy="4546800"/>
          </a:xfrm>
        </p:spPr>
        <p:txBody>
          <a:bodyPr anchor="ctr"/>
          <a:lstStyle>
            <a:lvl1pPr algn="ctr">
              <a:defRPr/>
            </a:lvl1pPr>
          </a:lstStyle>
          <a:p>
            <a:r>
              <a:rPr lang="en-US" noProof="0" dirty="0"/>
              <a:t>Click icon to add chart</a:t>
            </a:r>
          </a:p>
        </p:txBody>
      </p:sp>
    </p:spTree>
    <p:extLst>
      <p:ext uri="{BB962C8B-B14F-4D97-AF65-F5344CB8AC3E}">
        <p14:creationId xmlns:p14="http://schemas.microsoft.com/office/powerpoint/2010/main" val="146885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endParaRPr lang="en-US" noProof="0" dirty="0"/>
          </a:p>
        </p:txBody>
      </p:sp>
      <p:sp>
        <p:nvSpPr>
          <p:cNvPr id="5" name="Chart Placeholder 4"/>
          <p:cNvSpPr>
            <a:spLocks noGrp="1"/>
          </p:cNvSpPr>
          <p:nvPr>
            <p:ph type="chart" sz="quarter" idx="11"/>
          </p:nvPr>
        </p:nvSpPr>
        <p:spPr>
          <a:xfrm>
            <a:off x="6220800" y="1330126"/>
            <a:ext cx="4968000" cy="4546800"/>
          </a:xfrm>
        </p:spPr>
        <p:txBody>
          <a:bodyPr anchor="ctr"/>
          <a:lstStyle>
            <a:lvl1pPr algn="ctr">
              <a:defRPr/>
            </a:lvl1pPr>
          </a:lstStyle>
          <a:p>
            <a:r>
              <a:rPr lang="en-US" noProof="0" dirty="0"/>
              <a:t>Click icon to add chart</a:t>
            </a:r>
          </a:p>
        </p:txBody>
      </p:sp>
      <p:sp>
        <p:nvSpPr>
          <p:cNvPr id="6" name="Chart Placeholder 4"/>
          <p:cNvSpPr>
            <a:spLocks noGrp="1"/>
          </p:cNvSpPr>
          <p:nvPr>
            <p:ph type="chart" sz="quarter" idx="12"/>
          </p:nvPr>
        </p:nvSpPr>
        <p:spPr>
          <a:xfrm>
            <a:off x="1003200" y="1330126"/>
            <a:ext cx="4968000" cy="4546800"/>
          </a:xfrm>
        </p:spPr>
        <p:txBody>
          <a:bodyPr anchor="ctr"/>
          <a:lstStyle>
            <a:lvl1pPr algn="ctr">
              <a:defRPr/>
            </a:lvl1pPr>
          </a:lstStyle>
          <a:p>
            <a:r>
              <a:rPr lang="en-US" noProof="0" dirty="0"/>
              <a:t>Click icon to add chart</a:t>
            </a:r>
          </a:p>
        </p:txBody>
      </p:sp>
    </p:spTree>
    <p:extLst>
      <p:ext uri="{BB962C8B-B14F-4D97-AF65-F5344CB8AC3E}">
        <p14:creationId xmlns:p14="http://schemas.microsoft.com/office/powerpoint/2010/main" val="2290827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endParaRPr lang="en-US" noProof="0" dirty="0"/>
          </a:p>
        </p:txBody>
      </p:sp>
      <p:sp>
        <p:nvSpPr>
          <p:cNvPr id="9" name="Text Placeholder 8"/>
          <p:cNvSpPr>
            <a:spLocks noGrp="1"/>
          </p:cNvSpPr>
          <p:nvPr>
            <p:ph type="body" sz="quarter" idx="10"/>
          </p:nvPr>
        </p:nvSpPr>
        <p:spPr>
          <a:xfrm>
            <a:off x="1003200" y="3742126"/>
            <a:ext cx="10195200" cy="2134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Chart Placeholder 4"/>
          <p:cNvSpPr>
            <a:spLocks noGrp="1"/>
          </p:cNvSpPr>
          <p:nvPr>
            <p:ph type="chart" sz="quarter" idx="11"/>
          </p:nvPr>
        </p:nvSpPr>
        <p:spPr>
          <a:xfrm>
            <a:off x="1003200" y="1331360"/>
            <a:ext cx="10195200" cy="2135740"/>
          </a:xfrm>
        </p:spPr>
        <p:txBody>
          <a:bodyPr anchor="ctr"/>
          <a:lstStyle>
            <a:lvl1pPr algn="ctr">
              <a:defRPr/>
            </a:lvl1pPr>
          </a:lstStyle>
          <a:p>
            <a:r>
              <a:rPr lang="en-US" noProof="0" dirty="0"/>
              <a:t>Click icon to add chart</a:t>
            </a:r>
          </a:p>
        </p:txBody>
      </p:sp>
    </p:spTree>
    <p:extLst>
      <p:ext uri="{BB962C8B-B14F-4D97-AF65-F5344CB8AC3E}">
        <p14:creationId xmlns:p14="http://schemas.microsoft.com/office/powerpoint/2010/main" val="778661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endParaRPr lang="en-US" noProof="0" dirty="0"/>
          </a:p>
        </p:txBody>
      </p:sp>
      <p:sp>
        <p:nvSpPr>
          <p:cNvPr id="5" name="Chart Placeholder 4"/>
          <p:cNvSpPr>
            <a:spLocks noGrp="1"/>
          </p:cNvSpPr>
          <p:nvPr>
            <p:ph type="chart" sz="quarter" idx="11"/>
          </p:nvPr>
        </p:nvSpPr>
        <p:spPr>
          <a:xfrm>
            <a:off x="4550400" y="1331360"/>
            <a:ext cx="3139200" cy="2134800"/>
          </a:xfrm>
        </p:spPr>
        <p:txBody>
          <a:bodyPr anchor="ctr"/>
          <a:lstStyle>
            <a:lvl1pPr algn="ctr">
              <a:defRPr/>
            </a:lvl1pPr>
          </a:lstStyle>
          <a:p>
            <a:r>
              <a:rPr lang="en-US" noProof="0" dirty="0"/>
              <a:t>Click icon to add chart</a:t>
            </a:r>
          </a:p>
        </p:txBody>
      </p:sp>
      <p:sp>
        <p:nvSpPr>
          <p:cNvPr id="6" name="Chart Placeholder 4"/>
          <p:cNvSpPr>
            <a:spLocks noGrp="1"/>
          </p:cNvSpPr>
          <p:nvPr>
            <p:ph type="chart" sz="quarter" idx="12"/>
          </p:nvPr>
        </p:nvSpPr>
        <p:spPr>
          <a:xfrm>
            <a:off x="1003200" y="1331360"/>
            <a:ext cx="3187200" cy="2134800"/>
          </a:xfrm>
        </p:spPr>
        <p:txBody>
          <a:bodyPr anchor="ctr"/>
          <a:lstStyle>
            <a:lvl1pPr algn="ctr">
              <a:defRPr/>
            </a:lvl1pPr>
          </a:lstStyle>
          <a:p>
            <a:r>
              <a:rPr lang="en-US" noProof="0" dirty="0"/>
              <a:t>Click icon to add chart</a:t>
            </a:r>
          </a:p>
        </p:txBody>
      </p:sp>
      <p:sp>
        <p:nvSpPr>
          <p:cNvPr id="7" name="Text Placeholder 8"/>
          <p:cNvSpPr>
            <a:spLocks noGrp="1"/>
          </p:cNvSpPr>
          <p:nvPr>
            <p:ph type="body" sz="quarter" idx="10"/>
          </p:nvPr>
        </p:nvSpPr>
        <p:spPr>
          <a:xfrm>
            <a:off x="1003200" y="3742126"/>
            <a:ext cx="3187200" cy="2134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hart Placeholder 4"/>
          <p:cNvSpPr>
            <a:spLocks noGrp="1"/>
          </p:cNvSpPr>
          <p:nvPr>
            <p:ph type="chart" sz="quarter" idx="13"/>
          </p:nvPr>
        </p:nvSpPr>
        <p:spPr>
          <a:xfrm>
            <a:off x="8049600" y="1331360"/>
            <a:ext cx="3139200" cy="2134800"/>
          </a:xfrm>
        </p:spPr>
        <p:txBody>
          <a:bodyPr anchor="ctr"/>
          <a:lstStyle>
            <a:lvl1pPr algn="ctr">
              <a:defRPr/>
            </a:lvl1pPr>
          </a:lstStyle>
          <a:p>
            <a:r>
              <a:rPr lang="en-US" noProof="0" dirty="0"/>
              <a:t>Click icon to add chart</a:t>
            </a:r>
          </a:p>
        </p:txBody>
      </p:sp>
      <p:sp>
        <p:nvSpPr>
          <p:cNvPr id="9" name="Text Placeholder 8"/>
          <p:cNvSpPr>
            <a:spLocks noGrp="1"/>
          </p:cNvSpPr>
          <p:nvPr>
            <p:ph type="body" sz="quarter" idx="14"/>
          </p:nvPr>
        </p:nvSpPr>
        <p:spPr>
          <a:xfrm>
            <a:off x="4502400" y="3742126"/>
            <a:ext cx="3187200" cy="2134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5"/>
          </p:nvPr>
        </p:nvSpPr>
        <p:spPr>
          <a:xfrm>
            <a:off x="8001600" y="3742126"/>
            <a:ext cx="3187200" cy="2134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441336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CESS FIVE COLUMN">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endParaRPr lang="en-US" noProof="0" dirty="0"/>
          </a:p>
        </p:txBody>
      </p:sp>
      <p:sp>
        <p:nvSpPr>
          <p:cNvPr id="9" name="Text Placeholder 8"/>
          <p:cNvSpPr>
            <a:spLocks noGrp="1"/>
          </p:cNvSpPr>
          <p:nvPr>
            <p:ph type="body" sz="quarter" idx="10"/>
          </p:nvPr>
        </p:nvSpPr>
        <p:spPr>
          <a:xfrm>
            <a:off x="10032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Text Placeholder 8"/>
          <p:cNvSpPr>
            <a:spLocks noGrp="1"/>
          </p:cNvSpPr>
          <p:nvPr>
            <p:ph type="body" sz="quarter" idx="11"/>
          </p:nvPr>
        </p:nvSpPr>
        <p:spPr>
          <a:xfrm>
            <a:off x="30804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2"/>
          </p:nvPr>
        </p:nvSpPr>
        <p:spPr>
          <a:xfrm>
            <a:off x="51576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p:nvPr>
        </p:nvSpPr>
        <p:spPr>
          <a:xfrm>
            <a:off x="72348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ext Placeholder 12"/>
          <p:cNvSpPr>
            <a:spLocks noGrp="1"/>
          </p:cNvSpPr>
          <p:nvPr>
            <p:ph type="body" sz="quarter" idx="14" hasCustomPrompt="1"/>
          </p:nvPr>
        </p:nvSpPr>
        <p:spPr>
          <a:xfrm>
            <a:off x="1003200" y="1322388"/>
            <a:ext cx="1876800" cy="604800"/>
          </a:xfrm>
          <a:prstGeom prst="homePlate">
            <a:avLst>
              <a:gd name="adj" fmla="val 31970"/>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
        <p:nvSpPr>
          <p:cNvPr id="15" name="Text Placeholder 12"/>
          <p:cNvSpPr>
            <a:spLocks noGrp="1"/>
          </p:cNvSpPr>
          <p:nvPr>
            <p:ph type="body" sz="quarter" idx="15" hasCustomPrompt="1"/>
          </p:nvPr>
        </p:nvSpPr>
        <p:spPr>
          <a:xfrm>
            <a:off x="30804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
        <p:nvSpPr>
          <p:cNvPr id="16" name="Text Placeholder 12"/>
          <p:cNvSpPr>
            <a:spLocks noGrp="1"/>
          </p:cNvSpPr>
          <p:nvPr>
            <p:ph type="body" sz="quarter" idx="16" hasCustomPrompt="1"/>
          </p:nvPr>
        </p:nvSpPr>
        <p:spPr>
          <a:xfrm>
            <a:off x="51576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
        <p:nvSpPr>
          <p:cNvPr id="17" name="Text Placeholder 12"/>
          <p:cNvSpPr>
            <a:spLocks noGrp="1"/>
          </p:cNvSpPr>
          <p:nvPr>
            <p:ph type="body" sz="quarter" idx="17" hasCustomPrompt="1"/>
          </p:nvPr>
        </p:nvSpPr>
        <p:spPr>
          <a:xfrm>
            <a:off x="72348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
        <p:nvSpPr>
          <p:cNvPr id="11" name="Text Placeholder 12"/>
          <p:cNvSpPr>
            <a:spLocks noGrp="1"/>
          </p:cNvSpPr>
          <p:nvPr>
            <p:ph type="body" sz="quarter" idx="18" hasCustomPrompt="1"/>
          </p:nvPr>
        </p:nvSpPr>
        <p:spPr>
          <a:xfrm>
            <a:off x="93120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
        <p:nvSpPr>
          <p:cNvPr id="12" name="Text Placeholder 8"/>
          <p:cNvSpPr>
            <a:spLocks noGrp="1"/>
          </p:cNvSpPr>
          <p:nvPr>
            <p:ph type="body" sz="quarter" idx="19"/>
          </p:nvPr>
        </p:nvSpPr>
        <p:spPr>
          <a:xfrm>
            <a:off x="93120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8775981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CESS FOUR COLUMN">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endParaRPr lang="en-US" noProof="0" dirty="0"/>
          </a:p>
        </p:txBody>
      </p:sp>
      <p:sp>
        <p:nvSpPr>
          <p:cNvPr id="9" name="Text Placeholder 8"/>
          <p:cNvSpPr>
            <a:spLocks noGrp="1"/>
          </p:cNvSpPr>
          <p:nvPr>
            <p:ph type="body" sz="quarter" idx="10"/>
          </p:nvPr>
        </p:nvSpPr>
        <p:spPr>
          <a:xfrm>
            <a:off x="10032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Text Placeholder 8"/>
          <p:cNvSpPr>
            <a:spLocks noGrp="1"/>
          </p:cNvSpPr>
          <p:nvPr>
            <p:ph type="body" sz="quarter" idx="11"/>
          </p:nvPr>
        </p:nvSpPr>
        <p:spPr>
          <a:xfrm>
            <a:off x="36160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2"/>
          </p:nvPr>
        </p:nvSpPr>
        <p:spPr>
          <a:xfrm>
            <a:off x="62288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p:nvPr>
        </p:nvSpPr>
        <p:spPr>
          <a:xfrm>
            <a:off x="88416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ext Placeholder 12"/>
          <p:cNvSpPr>
            <a:spLocks noGrp="1"/>
          </p:cNvSpPr>
          <p:nvPr>
            <p:ph type="body" sz="quarter" idx="14" hasCustomPrompt="1"/>
          </p:nvPr>
        </p:nvSpPr>
        <p:spPr>
          <a:xfrm>
            <a:off x="994833" y="1322388"/>
            <a:ext cx="2347200" cy="604800"/>
          </a:xfrm>
          <a:prstGeom prst="homePlate">
            <a:avLst>
              <a:gd name="adj" fmla="val 31970"/>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
        <p:nvSpPr>
          <p:cNvPr id="15" name="Text Placeholder 12"/>
          <p:cNvSpPr>
            <a:spLocks noGrp="1"/>
          </p:cNvSpPr>
          <p:nvPr>
            <p:ph type="body" sz="quarter" idx="15" hasCustomPrompt="1"/>
          </p:nvPr>
        </p:nvSpPr>
        <p:spPr>
          <a:xfrm>
            <a:off x="3610422"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
        <p:nvSpPr>
          <p:cNvPr id="16" name="Text Placeholder 12"/>
          <p:cNvSpPr>
            <a:spLocks noGrp="1"/>
          </p:cNvSpPr>
          <p:nvPr>
            <p:ph type="body" sz="quarter" idx="16" hasCustomPrompt="1"/>
          </p:nvPr>
        </p:nvSpPr>
        <p:spPr>
          <a:xfrm>
            <a:off x="6226011"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
        <p:nvSpPr>
          <p:cNvPr id="17" name="Text Placeholder 12"/>
          <p:cNvSpPr>
            <a:spLocks noGrp="1"/>
          </p:cNvSpPr>
          <p:nvPr>
            <p:ph type="body" sz="quarter" idx="17" hasCustomPrompt="1"/>
          </p:nvPr>
        </p:nvSpPr>
        <p:spPr>
          <a:xfrm>
            <a:off x="8841600"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Tree>
    <p:extLst>
      <p:ext uri="{BB962C8B-B14F-4D97-AF65-F5344CB8AC3E}">
        <p14:creationId xmlns:p14="http://schemas.microsoft.com/office/powerpoint/2010/main" val="26838659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AD WITH CENTER">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endParaRPr lang="en-US" noProof="0" dirty="0"/>
          </a:p>
        </p:txBody>
      </p:sp>
      <p:sp>
        <p:nvSpPr>
          <p:cNvPr id="16" name="Text Placeholder 10"/>
          <p:cNvSpPr>
            <a:spLocks noGrp="1" noChangeAspect="1"/>
          </p:cNvSpPr>
          <p:nvPr>
            <p:ph type="body" sz="quarter" idx="21"/>
          </p:nvPr>
        </p:nvSpPr>
        <p:spPr bwMode="gray">
          <a:xfrm>
            <a:off x="5306559" y="2757950"/>
            <a:ext cx="1660995" cy="1659600"/>
          </a:xfrm>
          <a:prstGeom prst="ellipse">
            <a:avLst/>
          </a:prstGeom>
          <a:solidFill>
            <a:schemeClr val="accent1"/>
          </a:solidFill>
          <a:ln>
            <a:noFill/>
          </a:ln>
        </p:spPr>
        <p:txBody>
          <a:bodyPr lIns="54000" tIns="54000" rIns="54000" bIns="54000" anchor="ctr" anchorCtr="1">
            <a:noAutofit/>
          </a:bodyPr>
          <a:lstStyle>
            <a:lvl1pPr algn="ctr">
              <a:defRPr sz="1400">
                <a:solidFill>
                  <a:schemeClr val="bg1"/>
                </a:solidFill>
                <a:latin typeface="+mn-lt"/>
                <a:cs typeface="Arial" panose="020B0604020202020204" pitchFamily="34" charset="0"/>
              </a:defRPr>
            </a:lvl1pPr>
          </a:lstStyle>
          <a:p>
            <a:pPr lvl="0"/>
            <a:r>
              <a:rPr lang="en-US" noProof="0"/>
              <a:t>Click to edit Master text styles</a:t>
            </a:r>
          </a:p>
        </p:txBody>
      </p:sp>
      <p:sp>
        <p:nvSpPr>
          <p:cNvPr id="17" name="Text Placeholder 20"/>
          <p:cNvSpPr>
            <a:spLocks noGrp="1"/>
          </p:cNvSpPr>
          <p:nvPr>
            <p:ph type="body" sz="quarter" idx="26"/>
          </p:nvPr>
        </p:nvSpPr>
        <p:spPr bwMode="gray">
          <a:xfrm>
            <a:off x="1003347" y="1322388"/>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noProof="0"/>
              <a:t>Click to edit Master text styles</a:t>
            </a:r>
          </a:p>
        </p:txBody>
      </p:sp>
      <p:sp>
        <p:nvSpPr>
          <p:cNvPr id="26" name="Text Placeholder 20"/>
          <p:cNvSpPr>
            <a:spLocks noGrp="1"/>
          </p:cNvSpPr>
          <p:nvPr>
            <p:ph type="body" sz="quarter" idx="48"/>
          </p:nvPr>
        </p:nvSpPr>
        <p:spPr bwMode="gray">
          <a:xfrm>
            <a:off x="1003347" y="4015250"/>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2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noProof="0"/>
              <a:t>Click to edit Master text styles</a:t>
            </a:r>
          </a:p>
        </p:txBody>
      </p:sp>
      <p:sp>
        <p:nvSpPr>
          <p:cNvPr id="27" name="Text Placeholder 20"/>
          <p:cNvSpPr>
            <a:spLocks noGrp="1"/>
          </p:cNvSpPr>
          <p:nvPr>
            <p:ph type="body" sz="quarter" idx="50"/>
          </p:nvPr>
        </p:nvSpPr>
        <p:spPr bwMode="gray">
          <a:xfrm>
            <a:off x="7344001" y="1322388"/>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noProof="0"/>
              <a:t>Click to edit Master text styles</a:t>
            </a:r>
          </a:p>
        </p:txBody>
      </p:sp>
      <p:sp>
        <p:nvSpPr>
          <p:cNvPr id="28" name="Text Placeholder 20"/>
          <p:cNvSpPr>
            <a:spLocks noGrp="1"/>
          </p:cNvSpPr>
          <p:nvPr>
            <p:ph type="body" sz="quarter" idx="52"/>
          </p:nvPr>
        </p:nvSpPr>
        <p:spPr bwMode="gray">
          <a:xfrm>
            <a:off x="7344001" y="4015250"/>
            <a:ext cx="3847695" cy="388800"/>
          </a:xfrm>
          <a:prstGeom prst="rect">
            <a:avLst/>
          </a:prstGeom>
          <a:solidFill>
            <a:srgbClr val="00338D"/>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noProof="0"/>
              <a:t>Click to edit Master text styles</a:t>
            </a:r>
          </a:p>
        </p:txBody>
      </p:sp>
      <p:sp>
        <p:nvSpPr>
          <p:cNvPr id="29" name="AutoShape 20"/>
          <p:cNvSpPr>
            <a:spLocks noChangeArrowheads="1"/>
          </p:cNvSpPr>
          <p:nvPr userDrawn="1"/>
        </p:nvSpPr>
        <p:spPr bwMode="gray">
          <a:xfrm rot="2700000">
            <a:off x="5088625" y="24685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US" sz="1200" noProof="0" dirty="0">
              <a:solidFill>
                <a:srgbClr val="483698"/>
              </a:solidFill>
              <a:latin typeface="+mn-lt"/>
            </a:endParaRPr>
          </a:p>
        </p:txBody>
      </p:sp>
      <p:sp>
        <p:nvSpPr>
          <p:cNvPr id="31" name="Text Placeholder 3"/>
          <p:cNvSpPr>
            <a:spLocks noGrp="1"/>
          </p:cNvSpPr>
          <p:nvPr>
            <p:ph type="body" sz="quarter" idx="53"/>
          </p:nvPr>
        </p:nvSpPr>
        <p:spPr>
          <a:xfrm>
            <a:off x="1003347" y="1718873"/>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2" name="Text Placeholder 3"/>
          <p:cNvSpPr>
            <a:spLocks noGrp="1"/>
          </p:cNvSpPr>
          <p:nvPr>
            <p:ph type="body" sz="quarter" idx="54"/>
          </p:nvPr>
        </p:nvSpPr>
        <p:spPr>
          <a:xfrm>
            <a:off x="1003347" y="4404050"/>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3" name="Text Placeholder 3"/>
          <p:cNvSpPr>
            <a:spLocks noGrp="1"/>
          </p:cNvSpPr>
          <p:nvPr>
            <p:ph type="body" sz="quarter" idx="55"/>
          </p:nvPr>
        </p:nvSpPr>
        <p:spPr>
          <a:xfrm>
            <a:off x="7342095" y="1718873"/>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4" name="Text Placeholder 3"/>
          <p:cNvSpPr>
            <a:spLocks noGrp="1"/>
          </p:cNvSpPr>
          <p:nvPr>
            <p:ph type="body" sz="quarter" idx="56"/>
          </p:nvPr>
        </p:nvSpPr>
        <p:spPr>
          <a:xfrm>
            <a:off x="7342095" y="4404050"/>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0" name="AutoShape 20"/>
          <p:cNvSpPr>
            <a:spLocks noChangeArrowheads="1"/>
          </p:cNvSpPr>
          <p:nvPr userDrawn="1"/>
        </p:nvSpPr>
        <p:spPr bwMode="gray">
          <a:xfrm rot="18900000" flipH="1">
            <a:off x="6742978" y="24685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US" sz="1200" noProof="0" dirty="0">
              <a:solidFill>
                <a:srgbClr val="483698"/>
              </a:solidFill>
              <a:latin typeface="+mn-lt"/>
            </a:endParaRPr>
          </a:p>
        </p:txBody>
      </p:sp>
      <p:sp>
        <p:nvSpPr>
          <p:cNvPr id="21" name="AutoShape 20"/>
          <p:cNvSpPr>
            <a:spLocks noChangeArrowheads="1"/>
          </p:cNvSpPr>
          <p:nvPr userDrawn="1"/>
        </p:nvSpPr>
        <p:spPr bwMode="gray">
          <a:xfrm rot="18900000" flipV="1">
            <a:off x="5088624" y="43100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US" sz="1200" noProof="0" dirty="0">
              <a:solidFill>
                <a:srgbClr val="483698"/>
              </a:solidFill>
              <a:latin typeface="+mn-lt"/>
            </a:endParaRPr>
          </a:p>
        </p:txBody>
      </p:sp>
      <p:sp>
        <p:nvSpPr>
          <p:cNvPr id="22" name="AutoShape 20"/>
          <p:cNvSpPr>
            <a:spLocks noChangeArrowheads="1"/>
          </p:cNvSpPr>
          <p:nvPr userDrawn="1"/>
        </p:nvSpPr>
        <p:spPr bwMode="gray">
          <a:xfrm rot="2700000" flipH="1" flipV="1">
            <a:off x="6742977" y="43100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US" sz="1200" noProof="0" dirty="0">
              <a:solidFill>
                <a:srgbClr val="483698"/>
              </a:solidFill>
              <a:latin typeface="+mn-lt"/>
            </a:endParaRPr>
          </a:p>
        </p:txBody>
      </p:sp>
    </p:spTree>
    <p:extLst>
      <p:ext uri="{BB962C8B-B14F-4D97-AF65-F5344CB8AC3E}">
        <p14:creationId xmlns:p14="http://schemas.microsoft.com/office/powerpoint/2010/main" val="16957156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COLUMN BLUE">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endParaRPr lang="en-US" noProof="0" dirty="0"/>
          </a:p>
        </p:txBody>
      </p:sp>
      <p:sp>
        <p:nvSpPr>
          <p:cNvPr id="19" name="Text Placeholder 8"/>
          <p:cNvSpPr>
            <a:spLocks noGrp="1"/>
          </p:cNvSpPr>
          <p:nvPr>
            <p:ph type="body" sz="quarter" idx="19"/>
          </p:nvPr>
        </p:nvSpPr>
        <p:spPr>
          <a:xfrm>
            <a:off x="1003200" y="1708149"/>
            <a:ext cx="4968000" cy="4168775"/>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0" name="Text Placeholder 8"/>
          <p:cNvSpPr>
            <a:spLocks noGrp="1"/>
          </p:cNvSpPr>
          <p:nvPr>
            <p:ph type="body" sz="quarter" idx="20"/>
          </p:nvPr>
        </p:nvSpPr>
        <p:spPr>
          <a:xfrm>
            <a:off x="10032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noProof="0"/>
              <a:t>Click to edit Master text styles</a:t>
            </a:r>
          </a:p>
        </p:txBody>
      </p:sp>
      <p:sp>
        <p:nvSpPr>
          <p:cNvPr id="16" name="Text Placeholder 8"/>
          <p:cNvSpPr>
            <a:spLocks noGrp="1"/>
          </p:cNvSpPr>
          <p:nvPr>
            <p:ph type="body" sz="quarter" idx="21"/>
          </p:nvPr>
        </p:nvSpPr>
        <p:spPr>
          <a:xfrm>
            <a:off x="6220800" y="1708149"/>
            <a:ext cx="4968000" cy="4168775"/>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Text Placeholder 8"/>
          <p:cNvSpPr>
            <a:spLocks noGrp="1"/>
          </p:cNvSpPr>
          <p:nvPr>
            <p:ph type="body" sz="quarter" idx="22"/>
          </p:nvPr>
        </p:nvSpPr>
        <p:spPr>
          <a:xfrm>
            <a:off x="62208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noProof="0"/>
              <a:t>Click to edit Master text styles</a:t>
            </a:r>
          </a:p>
        </p:txBody>
      </p:sp>
    </p:spTree>
    <p:extLst>
      <p:ext uri="{BB962C8B-B14F-4D97-AF65-F5344CB8AC3E}">
        <p14:creationId xmlns:p14="http://schemas.microsoft.com/office/powerpoint/2010/main" val="38553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524" y="0"/>
            <a:ext cx="12188952" cy="6858000"/>
          </a:xfrm>
          <a:prstGeom prst="rect">
            <a:avLst/>
          </a:prstGeom>
        </p:spPr>
      </p:pic>
      <p:sp>
        <p:nvSpPr>
          <p:cNvPr id="10" name="Freeform 19"/>
          <p:cNvSpPr>
            <a:spLocks noEditPoints="1"/>
          </p:cNvSpPr>
          <p:nvPr userDrawn="1"/>
        </p:nvSpPr>
        <p:spPr bwMode="auto">
          <a:xfrm>
            <a:off x="2424363" y="524433"/>
            <a:ext cx="1080816"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8" name="Title 1"/>
          <p:cNvSpPr>
            <a:spLocks noGrp="1"/>
          </p:cNvSpPr>
          <p:nvPr>
            <p:ph type="ctrTitle" hasCustomPrompt="1"/>
          </p:nvPr>
        </p:nvSpPr>
        <p:spPr>
          <a:xfrm>
            <a:off x="2424363" y="1343857"/>
            <a:ext cx="6581117" cy="2000922"/>
          </a:xfrm>
        </p:spPr>
        <p:txBody>
          <a:bodyPr anchor="t" anchorCtr="0"/>
          <a:lstStyle>
            <a:lvl1pPr algn="l">
              <a:lnSpc>
                <a:spcPct val="85000"/>
              </a:lnSpc>
              <a:defRPr sz="7200" baseline="0">
                <a:solidFill>
                  <a:schemeClr val="tx2"/>
                </a:solidFill>
                <a:latin typeface="+mn-lt"/>
              </a:defRPr>
            </a:lvl1pPr>
          </a:lstStyle>
          <a:p>
            <a:r>
              <a:rPr lang="en-US" noProof="0" dirty="0"/>
              <a:t>Title slide 4 light right vertical image</a:t>
            </a:r>
          </a:p>
        </p:txBody>
      </p:sp>
      <p:sp>
        <p:nvSpPr>
          <p:cNvPr id="9"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14" name="Text Placeholder 3"/>
          <p:cNvSpPr>
            <a:spLocks noGrp="1"/>
          </p:cNvSpPr>
          <p:nvPr>
            <p:ph type="body" sz="quarter" idx="13" hasCustomPrompt="1"/>
          </p:nvPr>
        </p:nvSpPr>
        <p:spPr>
          <a:xfrm>
            <a:off x="2424363" y="5299457"/>
            <a:ext cx="6541518" cy="216000"/>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a:solidFill>
                  <a:schemeClr val="tx2"/>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dirty="0"/>
              <a:t>Subtitle here</a:t>
            </a:r>
          </a:p>
        </p:txBody>
      </p:sp>
      <p:sp>
        <p:nvSpPr>
          <p:cNvPr id="15" name="Text Placeholder 4"/>
          <p:cNvSpPr>
            <a:spLocks noGrp="1"/>
          </p:cNvSpPr>
          <p:nvPr>
            <p:ph type="body" sz="quarter" idx="14" hasCustomPrompt="1"/>
          </p:nvPr>
        </p:nvSpPr>
        <p:spPr>
          <a:xfrm>
            <a:off x="2424363" y="5732107"/>
            <a:ext cx="1889125" cy="487363"/>
          </a:xfrm>
        </p:spPr>
        <p:txBody>
          <a:bodyPr/>
          <a:lstStyle>
            <a:lvl1pPr>
              <a:defRPr sz="1400" b="0">
                <a:solidFill>
                  <a:schemeClr val="tx2"/>
                </a:solidFill>
              </a:defRPr>
            </a:lvl1pPr>
          </a:lstStyle>
          <a:p>
            <a:pPr lvl="0"/>
            <a:r>
              <a:rPr lang="en-US" dirty="0"/>
              <a:t>Date here</a:t>
            </a:r>
          </a:p>
        </p:txBody>
      </p:sp>
    </p:spTree>
    <p:extLst>
      <p:ext uri="{BB962C8B-B14F-4D97-AF65-F5344CB8AC3E}">
        <p14:creationId xmlns:p14="http://schemas.microsoft.com/office/powerpoint/2010/main" val="921494669"/>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AD">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endParaRPr lang="en-US" noProof="0" dirty="0"/>
          </a:p>
        </p:txBody>
      </p:sp>
      <p:sp>
        <p:nvSpPr>
          <p:cNvPr id="13" name="Text Placeholder 8"/>
          <p:cNvSpPr>
            <a:spLocks noGrp="1"/>
          </p:cNvSpPr>
          <p:nvPr>
            <p:ph type="body" sz="quarter" idx="19"/>
          </p:nvPr>
        </p:nvSpPr>
        <p:spPr>
          <a:xfrm>
            <a:off x="1003200" y="1708150"/>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Text Placeholder 8"/>
          <p:cNvSpPr>
            <a:spLocks noGrp="1"/>
          </p:cNvSpPr>
          <p:nvPr>
            <p:ph type="body" sz="quarter" idx="20"/>
          </p:nvPr>
        </p:nvSpPr>
        <p:spPr>
          <a:xfrm>
            <a:off x="10032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noProof="0"/>
              <a:t>Click to edit Master text styles</a:t>
            </a:r>
          </a:p>
        </p:txBody>
      </p:sp>
      <p:sp>
        <p:nvSpPr>
          <p:cNvPr id="15" name="Text Placeholder 8"/>
          <p:cNvSpPr>
            <a:spLocks noGrp="1"/>
          </p:cNvSpPr>
          <p:nvPr>
            <p:ph type="body" sz="quarter" idx="21"/>
          </p:nvPr>
        </p:nvSpPr>
        <p:spPr>
          <a:xfrm>
            <a:off x="6220800" y="1708150"/>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8"/>
          <p:cNvSpPr>
            <a:spLocks noGrp="1"/>
          </p:cNvSpPr>
          <p:nvPr>
            <p:ph type="body" sz="quarter" idx="22"/>
          </p:nvPr>
        </p:nvSpPr>
        <p:spPr>
          <a:xfrm>
            <a:off x="62208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noProof="0"/>
              <a:t>Click to edit Master text styles</a:t>
            </a:r>
          </a:p>
        </p:txBody>
      </p:sp>
      <p:sp>
        <p:nvSpPr>
          <p:cNvPr id="21" name="Text Placeholder 8"/>
          <p:cNvSpPr>
            <a:spLocks noGrp="1"/>
          </p:cNvSpPr>
          <p:nvPr>
            <p:ph type="body" sz="quarter" idx="23"/>
          </p:nvPr>
        </p:nvSpPr>
        <p:spPr>
          <a:xfrm>
            <a:off x="1003200" y="4117976"/>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2" name="Text Placeholder 8"/>
          <p:cNvSpPr>
            <a:spLocks noGrp="1"/>
          </p:cNvSpPr>
          <p:nvPr>
            <p:ph type="body" sz="quarter" idx="24"/>
          </p:nvPr>
        </p:nvSpPr>
        <p:spPr>
          <a:xfrm>
            <a:off x="1003200" y="3741920"/>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noProof="0"/>
              <a:t>Click to edit Master text styles</a:t>
            </a:r>
          </a:p>
        </p:txBody>
      </p:sp>
      <p:sp>
        <p:nvSpPr>
          <p:cNvPr id="23" name="Text Placeholder 8"/>
          <p:cNvSpPr>
            <a:spLocks noGrp="1"/>
          </p:cNvSpPr>
          <p:nvPr>
            <p:ph type="body" sz="quarter" idx="25"/>
          </p:nvPr>
        </p:nvSpPr>
        <p:spPr>
          <a:xfrm>
            <a:off x="6220800" y="4117976"/>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4" name="Text Placeholder 8"/>
          <p:cNvSpPr>
            <a:spLocks noGrp="1"/>
          </p:cNvSpPr>
          <p:nvPr>
            <p:ph type="body" sz="quarter" idx="26"/>
          </p:nvPr>
        </p:nvSpPr>
        <p:spPr>
          <a:xfrm>
            <a:off x="6220800" y="3741920"/>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noProof="0"/>
              <a:t>Click to edit Master text styles</a:t>
            </a:r>
          </a:p>
        </p:txBody>
      </p:sp>
    </p:spTree>
    <p:extLst>
      <p:ext uri="{BB962C8B-B14F-4D97-AF65-F5344CB8AC3E}">
        <p14:creationId xmlns:p14="http://schemas.microsoft.com/office/powerpoint/2010/main" val="9556956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IVIDER 1">
    <p:bg>
      <p:bgPr>
        <a:solidFill>
          <a:schemeClr val="accent1"/>
        </a:solidFill>
        <a:effectLst/>
      </p:bgPr>
    </p:bg>
    <p:spTree>
      <p:nvGrpSpPr>
        <p:cNvPr id="1" name=""/>
        <p:cNvGrpSpPr/>
        <p:nvPr/>
      </p:nvGrpSpPr>
      <p:grpSpPr>
        <a:xfrm>
          <a:off x="0" y="0"/>
          <a:ext cx="0" cy="0"/>
          <a:chOff x="0" y="0"/>
          <a:chExt cx="0" cy="0"/>
        </a:xfrm>
      </p:grpSpPr>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8" name="Title 1"/>
          <p:cNvSpPr>
            <a:spLocks noGrp="1"/>
          </p:cNvSpPr>
          <p:nvPr>
            <p:ph type="ctrTitle"/>
          </p:nvPr>
        </p:nvSpPr>
        <p:spPr>
          <a:xfrm>
            <a:off x="2424363" y="1360483"/>
            <a:ext cx="7836168" cy="3510000"/>
          </a:xfrm>
        </p:spPr>
        <p:txBody>
          <a:bodyPr anchor="t" anchorCtr="0"/>
          <a:lstStyle>
            <a:lvl1pPr algn="l">
              <a:lnSpc>
                <a:spcPct val="85000"/>
              </a:lnSpc>
              <a:defRPr sz="6000" baseline="0">
                <a:solidFill>
                  <a:schemeClr val="bg1"/>
                </a:solidFill>
                <a:latin typeface="+mn-lt"/>
              </a:defRPr>
            </a:lvl1pPr>
          </a:lstStyle>
          <a:p>
            <a:r>
              <a:rPr lang="en-US" noProof="0" dirty="0"/>
              <a:t>Click to edit Master title style</a:t>
            </a:r>
          </a:p>
        </p:txBody>
      </p:sp>
      <p:sp>
        <p:nvSpPr>
          <p:cNvPr id="11" name="Freeform 19"/>
          <p:cNvSpPr>
            <a:spLocks noChangeAspect="1" noEditPoints="1"/>
          </p:cNvSpPr>
          <p:nvPr userDrawn="1"/>
        </p:nvSpPr>
        <p:spPr bwMode="auto">
          <a:xfrm>
            <a:off x="24243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2" name="Text Placeholder 3"/>
          <p:cNvSpPr>
            <a:spLocks noGrp="1"/>
          </p:cNvSpPr>
          <p:nvPr>
            <p:ph type="body" sz="quarter" idx="11" hasCustomPrompt="1"/>
          </p:nvPr>
        </p:nvSpPr>
        <p:spPr>
          <a:xfrm>
            <a:off x="2424363" y="5316082"/>
            <a:ext cx="7836168" cy="218443"/>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dirty="0"/>
              <a:t>Subtitle here</a:t>
            </a:r>
          </a:p>
        </p:txBody>
      </p:sp>
    </p:spTree>
    <p:extLst>
      <p:ext uri="{BB962C8B-B14F-4D97-AF65-F5344CB8AC3E}">
        <p14:creationId xmlns:p14="http://schemas.microsoft.com/office/powerpoint/2010/main" val="23869611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VIDER 2">
    <p:bg>
      <p:bgPr>
        <a:solidFill>
          <a:schemeClr val="tx2"/>
        </a:solidFill>
        <a:effectLst/>
      </p:bgPr>
    </p:bg>
    <p:spTree>
      <p:nvGrpSpPr>
        <p:cNvPr id="1" name=""/>
        <p:cNvGrpSpPr/>
        <p:nvPr/>
      </p:nvGrpSpPr>
      <p:grpSpPr>
        <a:xfrm>
          <a:off x="0" y="0"/>
          <a:ext cx="0" cy="0"/>
          <a:chOff x="0" y="0"/>
          <a:chExt cx="0" cy="0"/>
        </a:xfrm>
      </p:grpSpPr>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accent1"/>
          </a:solidFill>
        </p:spPr>
        <p:txBody>
          <a:bodyPr wrap="square" lIns="0" tIns="0" rIns="0" bIns="0" rtlCol="0">
            <a:noAutofit/>
          </a:bodyPr>
          <a:lstStyle/>
          <a:p>
            <a:endParaRPr sz="1800" dirty="0">
              <a:latin typeface="Arial" panose="020B0604020202020204" pitchFamily="34" charset="0"/>
            </a:endParaRPr>
          </a:p>
        </p:txBody>
      </p:sp>
      <p:sp>
        <p:nvSpPr>
          <p:cNvPr id="8" name="Title 1"/>
          <p:cNvSpPr>
            <a:spLocks noGrp="1"/>
          </p:cNvSpPr>
          <p:nvPr>
            <p:ph type="ctrTitle"/>
          </p:nvPr>
        </p:nvSpPr>
        <p:spPr>
          <a:xfrm>
            <a:off x="2424363" y="1360483"/>
            <a:ext cx="7836168" cy="3510000"/>
          </a:xfrm>
        </p:spPr>
        <p:txBody>
          <a:bodyPr anchor="t" anchorCtr="0"/>
          <a:lstStyle>
            <a:lvl1pPr algn="l">
              <a:lnSpc>
                <a:spcPct val="85000"/>
              </a:lnSpc>
              <a:defRPr sz="7200" baseline="0">
                <a:solidFill>
                  <a:schemeClr val="bg1"/>
                </a:solidFill>
                <a:latin typeface="+mn-lt"/>
              </a:defRPr>
            </a:lvl1pPr>
          </a:lstStyle>
          <a:p>
            <a:r>
              <a:rPr lang="en-US" noProof="0"/>
              <a:t>Click to edit Master title style</a:t>
            </a:r>
            <a:endParaRPr lang="en-US" noProof="0" dirty="0"/>
          </a:p>
        </p:txBody>
      </p:sp>
      <p:sp>
        <p:nvSpPr>
          <p:cNvPr id="11" name="Freeform 19"/>
          <p:cNvSpPr>
            <a:spLocks noChangeAspect="1" noEditPoints="1"/>
          </p:cNvSpPr>
          <p:nvPr userDrawn="1"/>
        </p:nvSpPr>
        <p:spPr bwMode="auto">
          <a:xfrm>
            <a:off x="24243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2" name="Text Placeholder 3"/>
          <p:cNvSpPr>
            <a:spLocks noGrp="1"/>
          </p:cNvSpPr>
          <p:nvPr>
            <p:ph type="body" sz="quarter" idx="11" hasCustomPrompt="1"/>
          </p:nvPr>
        </p:nvSpPr>
        <p:spPr>
          <a:xfrm>
            <a:off x="2424363" y="5316082"/>
            <a:ext cx="7836168" cy="218443"/>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dirty="0"/>
              <a:t>Subtitle here</a:t>
            </a:r>
          </a:p>
        </p:txBody>
      </p:sp>
    </p:spTree>
    <p:extLst>
      <p:ext uri="{BB962C8B-B14F-4D97-AF65-F5344CB8AC3E}">
        <p14:creationId xmlns:p14="http://schemas.microsoft.com/office/powerpoint/2010/main" val="189814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23" name="Text Placeholder 2"/>
          <p:cNvSpPr>
            <a:spLocks noGrp="1"/>
          </p:cNvSpPr>
          <p:nvPr>
            <p:ph type="body" sz="quarter" idx="14"/>
          </p:nvPr>
        </p:nvSpPr>
        <p:spPr>
          <a:xfrm>
            <a:off x="2424363" y="3480007"/>
            <a:ext cx="2411738" cy="119064"/>
          </a:xfrm>
        </p:spPr>
        <p:txBody>
          <a:bodyPr/>
          <a:lstStyle>
            <a:lvl1pPr>
              <a:buFontTx/>
              <a:buNone/>
              <a:defRPr sz="12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noProof="0"/>
              <a:t>Click to edit Master text styles</a:t>
            </a:r>
          </a:p>
        </p:txBody>
      </p:sp>
      <p:grpSp>
        <p:nvGrpSpPr>
          <p:cNvPr id="17" name="Group 16"/>
          <p:cNvGrpSpPr/>
          <p:nvPr userDrawn="1"/>
        </p:nvGrpSpPr>
        <p:grpSpPr>
          <a:xfrm>
            <a:off x="2424363" y="2974450"/>
            <a:ext cx="2094546" cy="384049"/>
            <a:chOff x="1584001" y="2682350"/>
            <a:chExt cx="2094546" cy="384049"/>
          </a:xfrm>
        </p:grpSpPr>
        <p:pic>
          <p:nvPicPr>
            <p:cNvPr id="18" name="Picture 17"/>
            <p:cNvPicPr>
              <a:picLocks noChangeAspect="1"/>
            </p:cNvPicPr>
            <p:nvPr userDrawn="1"/>
          </p:nvPicPr>
          <p:blipFill rotWithShape="1">
            <a:blip r:embed="rId2" cstate="screen">
              <a:extLst>
                <a:ext uri="{28A0092B-C50C-407E-A947-70E740481C1C}">
                  <a14:useLocalDpi xmlns:a14="http://schemas.microsoft.com/office/drawing/2010/main"/>
                </a:ext>
              </a:extLst>
            </a:blip>
            <a:srcRect r="24335"/>
            <a:stretch/>
          </p:blipFill>
          <p:spPr>
            <a:xfrm>
              <a:off x="1584001" y="2682350"/>
              <a:ext cx="1273500" cy="384049"/>
            </a:xfrm>
            <a:prstGeom prst="rect">
              <a:avLst/>
            </a:prstGeom>
          </p:spPr>
        </p:pic>
        <p:pic>
          <p:nvPicPr>
            <p:cNvPr id="19" name="Picture 18"/>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276023" y="2682350"/>
              <a:ext cx="402524" cy="384049"/>
            </a:xfrm>
            <a:prstGeom prst="rect">
              <a:avLst/>
            </a:prstGeom>
          </p:spPr>
        </p:pic>
        <p:grpSp>
          <p:nvGrpSpPr>
            <p:cNvPr id="20" name="Group 19"/>
            <p:cNvGrpSpPr/>
            <p:nvPr userDrawn="1"/>
          </p:nvGrpSpPr>
          <p:grpSpPr>
            <a:xfrm>
              <a:off x="2867305" y="2682351"/>
              <a:ext cx="383774" cy="383774"/>
              <a:chOff x="3296507" y="2682351"/>
              <a:chExt cx="383774" cy="383774"/>
            </a:xfrm>
          </p:grpSpPr>
          <p:sp>
            <p:nvSpPr>
              <p:cNvPr id="21" name="Freeform 5"/>
              <p:cNvSpPr>
                <a:spLocks noEditPoints="1"/>
              </p:cNvSpPr>
              <p:nvPr userDrawn="1"/>
            </p:nvSpPr>
            <p:spPr bwMode="auto">
              <a:xfrm>
                <a:off x="3296507" y="2682351"/>
                <a:ext cx="383774" cy="383774"/>
              </a:xfrm>
              <a:custGeom>
                <a:avLst/>
                <a:gdLst>
                  <a:gd name="T0" fmla="*/ 1008 w 2016"/>
                  <a:gd name="T1" fmla="*/ 182 h 2016"/>
                  <a:gd name="T2" fmla="*/ 1415 w 2016"/>
                  <a:gd name="T3" fmla="*/ 188 h 2016"/>
                  <a:gd name="T4" fmla="*/ 1602 w 2016"/>
                  <a:gd name="T5" fmla="*/ 222 h 2016"/>
                  <a:gd name="T6" fmla="*/ 1718 w 2016"/>
                  <a:gd name="T7" fmla="*/ 298 h 2016"/>
                  <a:gd name="T8" fmla="*/ 1794 w 2016"/>
                  <a:gd name="T9" fmla="*/ 414 h 2016"/>
                  <a:gd name="T10" fmla="*/ 1828 w 2016"/>
                  <a:gd name="T11" fmla="*/ 601 h 2016"/>
                  <a:gd name="T12" fmla="*/ 1834 w 2016"/>
                  <a:gd name="T13" fmla="*/ 1008 h 2016"/>
                  <a:gd name="T14" fmla="*/ 1828 w 2016"/>
                  <a:gd name="T15" fmla="*/ 1415 h 2016"/>
                  <a:gd name="T16" fmla="*/ 1794 w 2016"/>
                  <a:gd name="T17" fmla="*/ 1602 h 2016"/>
                  <a:gd name="T18" fmla="*/ 1718 w 2016"/>
                  <a:gd name="T19" fmla="*/ 1718 h 2016"/>
                  <a:gd name="T20" fmla="*/ 1602 w 2016"/>
                  <a:gd name="T21" fmla="*/ 1794 h 2016"/>
                  <a:gd name="T22" fmla="*/ 1415 w 2016"/>
                  <a:gd name="T23" fmla="*/ 1828 h 2016"/>
                  <a:gd name="T24" fmla="*/ 1008 w 2016"/>
                  <a:gd name="T25" fmla="*/ 1834 h 2016"/>
                  <a:gd name="T26" fmla="*/ 601 w 2016"/>
                  <a:gd name="T27" fmla="*/ 1828 h 2016"/>
                  <a:gd name="T28" fmla="*/ 414 w 2016"/>
                  <a:gd name="T29" fmla="*/ 1794 h 2016"/>
                  <a:gd name="T30" fmla="*/ 298 w 2016"/>
                  <a:gd name="T31" fmla="*/ 1718 h 2016"/>
                  <a:gd name="T32" fmla="*/ 222 w 2016"/>
                  <a:gd name="T33" fmla="*/ 1602 h 2016"/>
                  <a:gd name="T34" fmla="*/ 188 w 2016"/>
                  <a:gd name="T35" fmla="*/ 1415 h 2016"/>
                  <a:gd name="T36" fmla="*/ 182 w 2016"/>
                  <a:gd name="T37" fmla="*/ 1008 h 2016"/>
                  <a:gd name="T38" fmla="*/ 188 w 2016"/>
                  <a:gd name="T39" fmla="*/ 601 h 2016"/>
                  <a:gd name="T40" fmla="*/ 222 w 2016"/>
                  <a:gd name="T41" fmla="*/ 414 h 2016"/>
                  <a:gd name="T42" fmla="*/ 298 w 2016"/>
                  <a:gd name="T43" fmla="*/ 298 h 2016"/>
                  <a:gd name="T44" fmla="*/ 414 w 2016"/>
                  <a:gd name="T45" fmla="*/ 222 h 2016"/>
                  <a:gd name="T46" fmla="*/ 601 w 2016"/>
                  <a:gd name="T47" fmla="*/ 188 h 2016"/>
                  <a:gd name="T48" fmla="*/ 1008 w 2016"/>
                  <a:gd name="T49" fmla="*/ 182 h 2016"/>
                  <a:gd name="T50" fmla="*/ 1008 w 2016"/>
                  <a:gd name="T51" fmla="*/ 0 h 2016"/>
                  <a:gd name="T52" fmla="*/ 593 w 2016"/>
                  <a:gd name="T53" fmla="*/ 6 h 2016"/>
                  <a:gd name="T54" fmla="*/ 348 w 2016"/>
                  <a:gd name="T55" fmla="*/ 53 h 2016"/>
                  <a:gd name="T56" fmla="*/ 169 w 2016"/>
                  <a:gd name="T57" fmla="*/ 169 h 2016"/>
                  <a:gd name="T58" fmla="*/ 53 w 2016"/>
                  <a:gd name="T59" fmla="*/ 348 h 2016"/>
                  <a:gd name="T60" fmla="*/ 6 w 2016"/>
                  <a:gd name="T61" fmla="*/ 593 h 2016"/>
                  <a:gd name="T62" fmla="*/ 0 w 2016"/>
                  <a:gd name="T63" fmla="*/ 1008 h 2016"/>
                  <a:gd name="T64" fmla="*/ 6 w 2016"/>
                  <a:gd name="T65" fmla="*/ 1423 h 2016"/>
                  <a:gd name="T66" fmla="*/ 53 w 2016"/>
                  <a:gd name="T67" fmla="*/ 1668 h 2016"/>
                  <a:gd name="T68" fmla="*/ 169 w 2016"/>
                  <a:gd name="T69" fmla="*/ 1847 h 2016"/>
                  <a:gd name="T70" fmla="*/ 348 w 2016"/>
                  <a:gd name="T71" fmla="*/ 1963 h 2016"/>
                  <a:gd name="T72" fmla="*/ 593 w 2016"/>
                  <a:gd name="T73" fmla="*/ 2010 h 2016"/>
                  <a:gd name="T74" fmla="*/ 1008 w 2016"/>
                  <a:gd name="T75" fmla="*/ 2016 h 2016"/>
                  <a:gd name="T76" fmla="*/ 1423 w 2016"/>
                  <a:gd name="T77" fmla="*/ 2010 h 2016"/>
                  <a:gd name="T78" fmla="*/ 1668 w 2016"/>
                  <a:gd name="T79" fmla="*/ 1963 h 2016"/>
                  <a:gd name="T80" fmla="*/ 1847 w 2016"/>
                  <a:gd name="T81" fmla="*/ 1847 h 2016"/>
                  <a:gd name="T82" fmla="*/ 1963 w 2016"/>
                  <a:gd name="T83" fmla="*/ 1668 h 2016"/>
                  <a:gd name="T84" fmla="*/ 2010 w 2016"/>
                  <a:gd name="T85" fmla="*/ 1423 h 2016"/>
                  <a:gd name="T86" fmla="*/ 2016 w 2016"/>
                  <a:gd name="T87" fmla="*/ 1008 h 2016"/>
                  <a:gd name="T88" fmla="*/ 2010 w 2016"/>
                  <a:gd name="T89" fmla="*/ 593 h 2016"/>
                  <a:gd name="T90" fmla="*/ 1963 w 2016"/>
                  <a:gd name="T91" fmla="*/ 348 h 2016"/>
                  <a:gd name="T92" fmla="*/ 1847 w 2016"/>
                  <a:gd name="T93" fmla="*/ 169 h 2016"/>
                  <a:gd name="T94" fmla="*/ 1668 w 2016"/>
                  <a:gd name="T95" fmla="*/ 53 h 2016"/>
                  <a:gd name="T96" fmla="*/ 1423 w 2016"/>
                  <a:gd name="T97" fmla="*/ 6 h 2016"/>
                  <a:gd name="T98" fmla="*/ 1008 w 2016"/>
                  <a:gd name="T99"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16" h="2016">
                    <a:moveTo>
                      <a:pt x="1008" y="182"/>
                    </a:moveTo>
                    <a:cubicBezTo>
                      <a:pt x="1277" y="182"/>
                      <a:pt x="1309" y="183"/>
                      <a:pt x="1415" y="188"/>
                    </a:cubicBezTo>
                    <a:cubicBezTo>
                      <a:pt x="1513" y="192"/>
                      <a:pt x="1567" y="209"/>
                      <a:pt x="1602" y="222"/>
                    </a:cubicBezTo>
                    <a:cubicBezTo>
                      <a:pt x="1649" y="241"/>
                      <a:pt x="1683" y="263"/>
                      <a:pt x="1718" y="298"/>
                    </a:cubicBezTo>
                    <a:cubicBezTo>
                      <a:pt x="1753" y="333"/>
                      <a:pt x="1775" y="367"/>
                      <a:pt x="1794" y="414"/>
                    </a:cubicBezTo>
                    <a:cubicBezTo>
                      <a:pt x="1807" y="449"/>
                      <a:pt x="1824" y="503"/>
                      <a:pt x="1828" y="601"/>
                    </a:cubicBezTo>
                    <a:cubicBezTo>
                      <a:pt x="1833" y="707"/>
                      <a:pt x="1834" y="739"/>
                      <a:pt x="1834" y="1008"/>
                    </a:cubicBezTo>
                    <a:cubicBezTo>
                      <a:pt x="1834" y="1277"/>
                      <a:pt x="1833" y="1309"/>
                      <a:pt x="1828" y="1415"/>
                    </a:cubicBezTo>
                    <a:cubicBezTo>
                      <a:pt x="1824" y="1513"/>
                      <a:pt x="1807" y="1567"/>
                      <a:pt x="1794" y="1602"/>
                    </a:cubicBezTo>
                    <a:cubicBezTo>
                      <a:pt x="1775" y="1649"/>
                      <a:pt x="1753" y="1683"/>
                      <a:pt x="1718" y="1718"/>
                    </a:cubicBezTo>
                    <a:cubicBezTo>
                      <a:pt x="1683" y="1753"/>
                      <a:pt x="1649" y="1775"/>
                      <a:pt x="1602" y="1794"/>
                    </a:cubicBezTo>
                    <a:cubicBezTo>
                      <a:pt x="1567" y="1807"/>
                      <a:pt x="1513" y="1824"/>
                      <a:pt x="1415" y="1828"/>
                    </a:cubicBezTo>
                    <a:cubicBezTo>
                      <a:pt x="1309" y="1833"/>
                      <a:pt x="1277" y="1834"/>
                      <a:pt x="1008" y="1834"/>
                    </a:cubicBezTo>
                    <a:cubicBezTo>
                      <a:pt x="739" y="1834"/>
                      <a:pt x="707" y="1833"/>
                      <a:pt x="601" y="1828"/>
                    </a:cubicBezTo>
                    <a:cubicBezTo>
                      <a:pt x="503" y="1824"/>
                      <a:pt x="449" y="1807"/>
                      <a:pt x="414" y="1794"/>
                    </a:cubicBezTo>
                    <a:cubicBezTo>
                      <a:pt x="367" y="1775"/>
                      <a:pt x="333" y="1753"/>
                      <a:pt x="298" y="1718"/>
                    </a:cubicBezTo>
                    <a:cubicBezTo>
                      <a:pt x="263" y="1683"/>
                      <a:pt x="241" y="1649"/>
                      <a:pt x="222" y="1602"/>
                    </a:cubicBezTo>
                    <a:cubicBezTo>
                      <a:pt x="209" y="1567"/>
                      <a:pt x="192" y="1513"/>
                      <a:pt x="188" y="1415"/>
                    </a:cubicBezTo>
                    <a:cubicBezTo>
                      <a:pt x="183" y="1309"/>
                      <a:pt x="182" y="1277"/>
                      <a:pt x="182" y="1008"/>
                    </a:cubicBezTo>
                    <a:cubicBezTo>
                      <a:pt x="182" y="739"/>
                      <a:pt x="183" y="707"/>
                      <a:pt x="188" y="601"/>
                    </a:cubicBezTo>
                    <a:cubicBezTo>
                      <a:pt x="192" y="503"/>
                      <a:pt x="209" y="449"/>
                      <a:pt x="222" y="414"/>
                    </a:cubicBezTo>
                    <a:cubicBezTo>
                      <a:pt x="241" y="367"/>
                      <a:pt x="263" y="333"/>
                      <a:pt x="298" y="298"/>
                    </a:cubicBezTo>
                    <a:cubicBezTo>
                      <a:pt x="333" y="263"/>
                      <a:pt x="367" y="241"/>
                      <a:pt x="414" y="222"/>
                    </a:cubicBezTo>
                    <a:cubicBezTo>
                      <a:pt x="449" y="209"/>
                      <a:pt x="503" y="192"/>
                      <a:pt x="601" y="188"/>
                    </a:cubicBezTo>
                    <a:cubicBezTo>
                      <a:pt x="707" y="183"/>
                      <a:pt x="739" y="182"/>
                      <a:pt x="1008" y="182"/>
                    </a:cubicBezTo>
                    <a:moveTo>
                      <a:pt x="1008" y="0"/>
                    </a:moveTo>
                    <a:cubicBezTo>
                      <a:pt x="734" y="0"/>
                      <a:pt x="700" y="1"/>
                      <a:pt x="593" y="6"/>
                    </a:cubicBezTo>
                    <a:cubicBezTo>
                      <a:pt x="485" y="11"/>
                      <a:pt x="412" y="28"/>
                      <a:pt x="348" y="53"/>
                    </a:cubicBezTo>
                    <a:cubicBezTo>
                      <a:pt x="282" y="79"/>
                      <a:pt x="225" y="113"/>
                      <a:pt x="169" y="169"/>
                    </a:cubicBezTo>
                    <a:cubicBezTo>
                      <a:pt x="113" y="225"/>
                      <a:pt x="79" y="282"/>
                      <a:pt x="53" y="348"/>
                    </a:cubicBezTo>
                    <a:cubicBezTo>
                      <a:pt x="28" y="412"/>
                      <a:pt x="11" y="485"/>
                      <a:pt x="6" y="593"/>
                    </a:cubicBezTo>
                    <a:cubicBezTo>
                      <a:pt x="1" y="700"/>
                      <a:pt x="0" y="734"/>
                      <a:pt x="0" y="1008"/>
                    </a:cubicBezTo>
                    <a:cubicBezTo>
                      <a:pt x="0" y="1282"/>
                      <a:pt x="1" y="1316"/>
                      <a:pt x="6" y="1423"/>
                    </a:cubicBezTo>
                    <a:cubicBezTo>
                      <a:pt x="11" y="1531"/>
                      <a:pt x="28" y="1604"/>
                      <a:pt x="53" y="1668"/>
                    </a:cubicBezTo>
                    <a:cubicBezTo>
                      <a:pt x="79" y="1734"/>
                      <a:pt x="113" y="1791"/>
                      <a:pt x="169" y="1847"/>
                    </a:cubicBezTo>
                    <a:cubicBezTo>
                      <a:pt x="225" y="1903"/>
                      <a:pt x="282" y="1937"/>
                      <a:pt x="348" y="1963"/>
                    </a:cubicBezTo>
                    <a:cubicBezTo>
                      <a:pt x="412" y="1988"/>
                      <a:pt x="485" y="2005"/>
                      <a:pt x="593" y="2010"/>
                    </a:cubicBezTo>
                    <a:cubicBezTo>
                      <a:pt x="700" y="2015"/>
                      <a:pt x="734" y="2016"/>
                      <a:pt x="1008" y="2016"/>
                    </a:cubicBezTo>
                    <a:cubicBezTo>
                      <a:pt x="1282" y="2016"/>
                      <a:pt x="1316" y="2015"/>
                      <a:pt x="1423" y="2010"/>
                    </a:cubicBezTo>
                    <a:cubicBezTo>
                      <a:pt x="1531" y="2005"/>
                      <a:pt x="1604" y="1988"/>
                      <a:pt x="1668" y="1963"/>
                    </a:cubicBezTo>
                    <a:cubicBezTo>
                      <a:pt x="1734" y="1937"/>
                      <a:pt x="1791" y="1903"/>
                      <a:pt x="1847" y="1847"/>
                    </a:cubicBezTo>
                    <a:cubicBezTo>
                      <a:pt x="1903" y="1791"/>
                      <a:pt x="1937" y="1734"/>
                      <a:pt x="1963" y="1668"/>
                    </a:cubicBezTo>
                    <a:cubicBezTo>
                      <a:pt x="1988" y="1604"/>
                      <a:pt x="2005" y="1531"/>
                      <a:pt x="2010" y="1423"/>
                    </a:cubicBezTo>
                    <a:cubicBezTo>
                      <a:pt x="2015" y="1316"/>
                      <a:pt x="2016" y="1282"/>
                      <a:pt x="2016" y="1008"/>
                    </a:cubicBezTo>
                    <a:cubicBezTo>
                      <a:pt x="2016" y="734"/>
                      <a:pt x="2015" y="700"/>
                      <a:pt x="2010" y="593"/>
                    </a:cubicBezTo>
                    <a:cubicBezTo>
                      <a:pt x="2005" y="485"/>
                      <a:pt x="1988" y="412"/>
                      <a:pt x="1963" y="348"/>
                    </a:cubicBezTo>
                    <a:cubicBezTo>
                      <a:pt x="1937" y="282"/>
                      <a:pt x="1903" y="225"/>
                      <a:pt x="1847" y="169"/>
                    </a:cubicBezTo>
                    <a:cubicBezTo>
                      <a:pt x="1791" y="113"/>
                      <a:pt x="1734" y="79"/>
                      <a:pt x="1668" y="53"/>
                    </a:cubicBezTo>
                    <a:cubicBezTo>
                      <a:pt x="1604" y="28"/>
                      <a:pt x="1531" y="11"/>
                      <a:pt x="1423" y="6"/>
                    </a:cubicBezTo>
                    <a:cubicBezTo>
                      <a:pt x="1316" y="1"/>
                      <a:pt x="1282" y="0"/>
                      <a:pt x="1008" y="0"/>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6"/>
              <p:cNvSpPr>
                <a:spLocks noEditPoints="1"/>
              </p:cNvSpPr>
              <p:nvPr userDrawn="1"/>
            </p:nvSpPr>
            <p:spPr bwMode="auto">
              <a:xfrm>
                <a:off x="3389916" y="2775760"/>
                <a:ext cx="196875" cy="196875"/>
              </a:xfrm>
              <a:custGeom>
                <a:avLst/>
                <a:gdLst>
                  <a:gd name="T0" fmla="*/ 517 w 1034"/>
                  <a:gd name="T1" fmla="*/ 0 h 1034"/>
                  <a:gd name="T2" fmla="*/ 0 w 1034"/>
                  <a:gd name="T3" fmla="*/ 517 h 1034"/>
                  <a:gd name="T4" fmla="*/ 517 w 1034"/>
                  <a:gd name="T5" fmla="*/ 1034 h 1034"/>
                  <a:gd name="T6" fmla="*/ 1034 w 1034"/>
                  <a:gd name="T7" fmla="*/ 517 h 1034"/>
                  <a:gd name="T8" fmla="*/ 517 w 1034"/>
                  <a:gd name="T9" fmla="*/ 0 h 1034"/>
                  <a:gd name="T10" fmla="*/ 517 w 1034"/>
                  <a:gd name="T11" fmla="*/ 853 h 1034"/>
                  <a:gd name="T12" fmla="*/ 181 w 1034"/>
                  <a:gd name="T13" fmla="*/ 517 h 1034"/>
                  <a:gd name="T14" fmla="*/ 517 w 1034"/>
                  <a:gd name="T15" fmla="*/ 181 h 1034"/>
                  <a:gd name="T16" fmla="*/ 853 w 1034"/>
                  <a:gd name="T17" fmla="*/ 517 h 1034"/>
                  <a:gd name="T18" fmla="*/ 517 w 1034"/>
                  <a:gd name="T19" fmla="*/ 853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4" h="1034">
                    <a:moveTo>
                      <a:pt x="517" y="0"/>
                    </a:moveTo>
                    <a:cubicBezTo>
                      <a:pt x="231" y="0"/>
                      <a:pt x="0" y="231"/>
                      <a:pt x="0" y="517"/>
                    </a:cubicBezTo>
                    <a:cubicBezTo>
                      <a:pt x="0" y="803"/>
                      <a:pt x="231" y="1034"/>
                      <a:pt x="517" y="1034"/>
                    </a:cubicBezTo>
                    <a:cubicBezTo>
                      <a:pt x="803" y="1034"/>
                      <a:pt x="1034" y="803"/>
                      <a:pt x="1034" y="517"/>
                    </a:cubicBezTo>
                    <a:cubicBezTo>
                      <a:pt x="1034" y="231"/>
                      <a:pt x="803" y="0"/>
                      <a:pt x="517" y="0"/>
                    </a:cubicBezTo>
                    <a:close/>
                    <a:moveTo>
                      <a:pt x="517" y="853"/>
                    </a:moveTo>
                    <a:cubicBezTo>
                      <a:pt x="331" y="853"/>
                      <a:pt x="181" y="703"/>
                      <a:pt x="181" y="517"/>
                    </a:cubicBezTo>
                    <a:cubicBezTo>
                      <a:pt x="181" y="331"/>
                      <a:pt x="331" y="181"/>
                      <a:pt x="517" y="181"/>
                    </a:cubicBezTo>
                    <a:cubicBezTo>
                      <a:pt x="703" y="181"/>
                      <a:pt x="853" y="331"/>
                      <a:pt x="853" y="517"/>
                    </a:cubicBezTo>
                    <a:cubicBezTo>
                      <a:pt x="853" y="703"/>
                      <a:pt x="703" y="853"/>
                      <a:pt x="517" y="853"/>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Oval 7"/>
              <p:cNvSpPr>
                <a:spLocks noChangeArrowheads="1"/>
              </p:cNvSpPr>
              <p:nvPr userDrawn="1"/>
            </p:nvSpPr>
            <p:spPr bwMode="auto">
              <a:xfrm>
                <a:off x="3567723" y="2748727"/>
                <a:ext cx="46101" cy="46101"/>
              </a:xfrm>
              <a:prstGeom prst="ellipse">
                <a:avLst/>
              </a:pr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13" name="Text Placeholder 2"/>
          <p:cNvSpPr>
            <a:spLocks noGrp="1"/>
          </p:cNvSpPr>
          <p:nvPr>
            <p:ph type="body" sz="quarter" idx="13"/>
          </p:nvPr>
        </p:nvSpPr>
        <p:spPr>
          <a:xfrm>
            <a:off x="2424363" y="3831758"/>
            <a:ext cx="7851751" cy="645650"/>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noProof="0"/>
              <a:t>Click to edit Master text styles</a:t>
            </a:r>
          </a:p>
          <a:p>
            <a:pPr lvl="1"/>
            <a:r>
              <a:rPr lang="en-US" noProof="0"/>
              <a:t>Second level</a:t>
            </a:r>
          </a:p>
        </p:txBody>
      </p:sp>
      <p:sp>
        <p:nvSpPr>
          <p:cNvPr id="14" name="Text Placeholder 2"/>
          <p:cNvSpPr>
            <a:spLocks noGrp="1"/>
          </p:cNvSpPr>
          <p:nvPr>
            <p:ph type="body" sz="quarter" idx="15"/>
          </p:nvPr>
        </p:nvSpPr>
        <p:spPr>
          <a:xfrm>
            <a:off x="2424363" y="4564855"/>
            <a:ext cx="7851751" cy="480111"/>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noProof="0"/>
              <a:t>Click to edit Master text styles</a:t>
            </a:r>
          </a:p>
          <a:p>
            <a:pPr lvl="1"/>
            <a:r>
              <a:rPr lang="en-US" noProof="0"/>
              <a:t>Second level</a:t>
            </a:r>
          </a:p>
        </p:txBody>
      </p:sp>
      <p:sp>
        <p:nvSpPr>
          <p:cNvPr id="22" name="Text Placeholder 2"/>
          <p:cNvSpPr>
            <a:spLocks noGrp="1"/>
          </p:cNvSpPr>
          <p:nvPr>
            <p:ph type="body" sz="quarter" idx="16"/>
          </p:nvPr>
        </p:nvSpPr>
        <p:spPr>
          <a:xfrm>
            <a:off x="2424363" y="5132413"/>
            <a:ext cx="7851751" cy="480111"/>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noProof="0"/>
              <a:t>Click to edit Master text styles</a:t>
            </a:r>
          </a:p>
          <a:p>
            <a:pPr lvl="1"/>
            <a:r>
              <a:rPr lang="en-US" noProof="0"/>
              <a:t>Second level</a:t>
            </a:r>
          </a:p>
        </p:txBody>
      </p:sp>
      <p:sp>
        <p:nvSpPr>
          <p:cNvPr id="24" name="Freeform 19"/>
          <p:cNvSpPr>
            <a:spLocks noEditPoints="1"/>
          </p:cNvSpPr>
          <p:nvPr userDrawn="1"/>
        </p:nvSpPr>
        <p:spPr bwMode="auto">
          <a:xfrm>
            <a:off x="2424363" y="524433"/>
            <a:ext cx="1080816"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noProof="0" dirty="0"/>
          </a:p>
        </p:txBody>
      </p:sp>
    </p:spTree>
    <p:extLst>
      <p:ext uri="{BB962C8B-B14F-4D97-AF65-F5344CB8AC3E}">
        <p14:creationId xmlns:p14="http://schemas.microsoft.com/office/powerpoint/2010/main" val="32672736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552DE11B-98F5-4D9F-91FC-D0EDFCD52486}" type="datetimeFigureOut">
              <a:rPr lang="en-US" smtClean="0">
                <a:solidFill>
                  <a:srgbClr val="000000"/>
                </a:solidFill>
              </a:rPr>
              <a:pPr/>
              <a:t>4/17/2020</a:t>
            </a:fld>
            <a:endParaRPr lang="en-US" dirty="0">
              <a:solidFill>
                <a:srgbClr val="000000"/>
              </a:solidFill>
            </a:endParaRPr>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dirty="0">
              <a:solidFill>
                <a:srgbClr val="000000"/>
              </a:solidFill>
            </a:endParaRPr>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A75B8DB3-28FC-4D7B-91B3-2DDC4101EA29}"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28024270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03200" y="677326"/>
            <a:ext cx="10185600" cy="518400"/>
          </a:xfrm>
        </p:spPr>
        <p:txBody>
          <a:bodyPr/>
          <a:lstStyle/>
          <a:p>
            <a:r>
              <a:rPr lang="en-US" noProof="0"/>
              <a:t>Click to edit Master title style</a:t>
            </a:r>
            <a:endParaRPr lang="en-US" noProof="0" dirty="0"/>
          </a:p>
        </p:txBody>
      </p:sp>
      <p:sp>
        <p:nvSpPr>
          <p:cNvPr id="3" name="Text Placeholder 4"/>
          <p:cNvSpPr>
            <a:spLocks noGrp="1"/>
          </p:cNvSpPr>
          <p:nvPr>
            <p:ph type="body" sz="quarter" idx="11" hasCustomPrompt="1"/>
          </p:nvPr>
        </p:nvSpPr>
        <p:spPr>
          <a:xfrm>
            <a:off x="1003200" y="354993"/>
            <a:ext cx="10185600" cy="169200"/>
          </a:xfrm>
        </p:spPr>
        <p:txBody>
          <a:bodyPr anchor="b"/>
          <a:lstStyle>
            <a:lvl1pPr>
              <a:spcAft>
                <a:spcPts val="0"/>
              </a:spcAft>
              <a:defRPr sz="1200"/>
            </a:lvl1pPr>
          </a:lstStyle>
          <a:p>
            <a:pPr lvl="0"/>
            <a:r>
              <a:rPr lang="en-US" noProof="0" dirty="0"/>
              <a:t>Super title here</a:t>
            </a:r>
          </a:p>
        </p:txBody>
      </p:sp>
    </p:spTree>
    <p:extLst>
      <p:ext uri="{BB962C8B-B14F-4D97-AF65-F5344CB8AC3E}">
        <p14:creationId xmlns:p14="http://schemas.microsoft.com/office/powerpoint/2010/main" val="41340336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9_ONE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
        <p:nvSpPr>
          <p:cNvPr id="9" name="Text Placeholder 8"/>
          <p:cNvSpPr>
            <a:spLocks noGrp="1"/>
          </p:cNvSpPr>
          <p:nvPr>
            <p:ph type="body" sz="quarter" idx="10"/>
          </p:nvPr>
        </p:nvSpPr>
        <p:spPr>
          <a:xfrm>
            <a:off x="1003200" y="1426660"/>
            <a:ext cx="10185600" cy="45942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Text Placeholder 4"/>
          <p:cNvSpPr>
            <a:spLocks noGrp="1"/>
          </p:cNvSpPr>
          <p:nvPr>
            <p:ph type="body" sz="quarter" idx="11" hasCustomPrompt="1"/>
          </p:nvPr>
        </p:nvSpPr>
        <p:spPr>
          <a:xfrm>
            <a:off x="1003200" y="354993"/>
            <a:ext cx="10185600" cy="169200"/>
          </a:xfrm>
        </p:spPr>
        <p:txBody>
          <a:bodyPr anchor="b"/>
          <a:lstStyle>
            <a:lvl1pPr>
              <a:spcAft>
                <a:spcPts val="0"/>
              </a:spcAft>
              <a:defRPr sz="1200"/>
            </a:lvl1pPr>
          </a:lstStyle>
          <a:p>
            <a:pPr lvl="0"/>
            <a:r>
              <a:rPr lang="en-US" noProof="0" dirty="0"/>
              <a:t>Super title here</a:t>
            </a:r>
          </a:p>
        </p:txBody>
      </p:sp>
    </p:spTree>
    <p:extLst>
      <p:ext uri="{BB962C8B-B14F-4D97-AF65-F5344CB8AC3E}">
        <p14:creationId xmlns:p14="http://schemas.microsoft.com/office/powerpoint/2010/main" val="36045579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37063" y="289513"/>
            <a:ext cx="11655840" cy="899665"/>
          </a:xfrm>
        </p:spPr>
        <p:txBody>
          <a:bodyPr tIns="45720" bIns="45720"/>
          <a:lstStyle>
            <a:lvl1pPr>
              <a:defRPr lang="en-US" sz="3600" b="0" kern="1200" cap="none" spc="0" baseline="0" dirty="0">
                <a:ln w="3175">
                  <a:noFill/>
                </a:ln>
                <a:gradFill>
                  <a:gsLst>
                    <a:gs pos="1250">
                      <a:schemeClr val="accent1"/>
                    </a:gs>
                    <a:gs pos="100000">
                      <a:schemeClr val="accent1"/>
                    </a:gs>
                  </a:gsLst>
                  <a:lin ang="5400000" scaled="0"/>
                </a:gradFill>
                <a:effectLst/>
                <a:latin typeface="+mj-lt"/>
                <a:ea typeface="+mn-ea"/>
                <a:cs typeface="Segoe UI" pitchFamily="34" charset="0"/>
              </a:defRPr>
            </a:lvl1pPr>
          </a:lstStyle>
          <a:p>
            <a:r>
              <a:rPr lang="en-US"/>
              <a:t>Title Text Style</a:t>
            </a:r>
          </a:p>
        </p:txBody>
      </p:sp>
      <p:sp>
        <p:nvSpPr>
          <p:cNvPr id="4" name="Content Placeholder 3"/>
          <p:cNvSpPr>
            <a:spLocks noGrp="1"/>
          </p:cNvSpPr>
          <p:nvPr>
            <p:ph sz="quarter" idx="10" hasCustomPrompt="1"/>
          </p:nvPr>
        </p:nvSpPr>
        <p:spPr>
          <a:xfrm>
            <a:off x="337063" y="1189178"/>
            <a:ext cx="11655078" cy="851323"/>
          </a:xfrm>
        </p:spPr>
        <p:txBody>
          <a:bodyPr/>
          <a:lstStyle>
            <a:lvl1pPr>
              <a:defRPr/>
            </a:lvl1pPr>
            <a:lvl2pPr>
              <a:defRPr/>
            </a:lvl2pPr>
            <a:lvl3pPr>
              <a:defRPr/>
            </a:lvl3pPr>
            <a:lvl4pPr>
              <a:defRPr sz="980" b="0"/>
            </a:lvl4pPr>
            <a:lvl5pPr>
              <a:defRPr sz="980" b="0"/>
            </a:lvl5pPr>
          </a:lstStyle>
          <a:p>
            <a:pPr lvl="0"/>
            <a:r>
              <a:rPr lang="en-US"/>
              <a:t>Subheading text style</a:t>
            </a:r>
          </a:p>
          <a:p>
            <a:pPr lvl="1"/>
            <a:r>
              <a:rPr lang="en-US"/>
              <a:t>Paragraph title text style</a:t>
            </a:r>
          </a:p>
          <a:p>
            <a:pPr lvl="2"/>
            <a:r>
              <a:rPr lang="en-US"/>
              <a:t>Body text style</a:t>
            </a:r>
          </a:p>
        </p:txBody>
      </p:sp>
    </p:spTree>
    <p:extLst>
      <p:ext uri="{BB962C8B-B14F-4D97-AF65-F5344CB8AC3E}">
        <p14:creationId xmlns:p14="http://schemas.microsoft.com/office/powerpoint/2010/main" val="367889556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TITLE SLIDE 1 - Right light vertical imag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l="13390" t="20694"/>
          <a:stretch/>
        </p:blipFill>
        <p:spPr>
          <a:xfrm>
            <a:off x="536549" y="0"/>
            <a:ext cx="11655451" cy="6858000"/>
          </a:xfrm>
          <a:prstGeom prst="rect">
            <a:avLst/>
          </a:prstGeom>
        </p:spPr>
      </p:pic>
      <p:sp>
        <p:nvSpPr>
          <p:cNvPr id="8" name="Title 1"/>
          <p:cNvSpPr>
            <a:spLocks noGrp="1"/>
          </p:cNvSpPr>
          <p:nvPr>
            <p:ph type="ctrTitle" hasCustomPrompt="1"/>
          </p:nvPr>
        </p:nvSpPr>
        <p:spPr>
          <a:xfrm>
            <a:off x="1826597" y="1861442"/>
            <a:ext cx="6581117" cy="2000922"/>
          </a:xfrm>
        </p:spPr>
        <p:txBody>
          <a:bodyPr anchor="t" anchorCtr="0"/>
          <a:lstStyle>
            <a:lvl1pPr algn="l">
              <a:lnSpc>
                <a:spcPct val="85000"/>
              </a:lnSpc>
              <a:defRPr sz="6000" baseline="0">
                <a:solidFill>
                  <a:schemeClr val="tx2"/>
                </a:solidFill>
                <a:latin typeface="+mn-lt"/>
              </a:defRPr>
            </a:lvl1pPr>
          </a:lstStyle>
          <a:p>
            <a:r>
              <a:rPr lang="en-US" noProof="0" dirty="0"/>
              <a:t>Title slide 1- light right vertical image</a:t>
            </a:r>
          </a:p>
        </p:txBody>
      </p:sp>
      <p:sp>
        <p:nvSpPr>
          <p:cNvPr id="6" name="Text Placeholder 3"/>
          <p:cNvSpPr>
            <a:spLocks noGrp="1"/>
          </p:cNvSpPr>
          <p:nvPr>
            <p:ph type="body" sz="quarter" idx="11" hasCustomPrompt="1"/>
          </p:nvPr>
        </p:nvSpPr>
        <p:spPr>
          <a:xfrm>
            <a:off x="1826597" y="4168714"/>
            <a:ext cx="6541518" cy="216000"/>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100">
                <a:solidFill>
                  <a:schemeClr val="tx2"/>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dirty="0"/>
              <a:t>Subtitle here</a:t>
            </a:r>
          </a:p>
        </p:txBody>
      </p:sp>
      <p:sp>
        <p:nvSpPr>
          <p:cNvPr id="7" name="Text Placeholder 4"/>
          <p:cNvSpPr>
            <a:spLocks noGrp="1"/>
          </p:cNvSpPr>
          <p:nvPr>
            <p:ph type="body" sz="quarter" idx="12" hasCustomPrompt="1"/>
          </p:nvPr>
        </p:nvSpPr>
        <p:spPr>
          <a:xfrm>
            <a:off x="1826597" y="4601364"/>
            <a:ext cx="1889125" cy="487363"/>
          </a:xfrm>
        </p:spPr>
        <p:txBody>
          <a:bodyPr/>
          <a:lstStyle>
            <a:lvl1pPr>
              <a:defRPr sz="1100" b="0">
                <a:solidFill>
                  <a:srgbClr val="00338D"/>
                </a:solidFill>
              </a:defRPr>
            </a:lvl1pPr>
          </a:lstStyle>
          <a:p>
            <a:pPr lvl="0"/>
            <a:r>
              <a:rPr lang="en-US" dirty="0"/>
              <a:t>Date here</a:t>
            </a:r>
          </a:p>
        </p:txBody>
      </p:sp>
      <p:sp>
        <p:nvSpPr>
          <p:cNvPr id="12" name="Freeform 19"/>
          <p:cNvSpPr>
            <a:spLocks noEditPoints="1"/>
          </p:cNvSpPr>
          <p:nvPr userDrawn="1"/>
        </p:nvSpPr>
        <p:spPr bwMode="auto">
          <a:xfrm>
            <a:off x="2424363" y="524433"/>
            <a:ext cx="1080816"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3"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tx2"/>
          </a:solidFill>
        </p:spPr>
        <p:txBody>
          <a:bodyPr wrap="square" lIns="0" tIns="0" rIns="0" bIns="0" rtlCol="0">
            <a:noAutofit/>
          </a:bodyPr>
          <a:lstStyle/>
          <a:p>
            <a:endParaRPr sz="1800" dirty="0">
              <a:latin typeface="Arial" panose="020B0604020202020204" pitchFamily="34" charset="0"/>
            </a:endParaRPr>
          </a:p>
        </p:txBody>
      </p:sp>
    </p:spTree>
    <p:extLst>
      <p:ext uri="{BB962C8B-B14F-4D97-AF65-F5344CB8AC3E}">
        <p14:creationId xmlns:p14="http://schemas.microsoft.com/office/powerpoint/2010/main" val="2520225270"/>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4">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t="16262" r="15808" b="9413"/>
          <a:stretch/>
        </p:blipFill>
        <p:spPr>
          <a:xfrm>
            <a:off x="1196789" y="-4190"/>
            <a:ext cx="10995212" cy="6862190"/>
          </a:xfrm>
          <a:prstGeom prst="rect">
            <a:avLst/>
          </a:prstGeom>
        </p:spPr>
      </p:pic>
      <p:sp>
        <p:nvSpPr>
          <p:cNvPr id="10" name="Freeform 19"/>
          <p:cNvSpPr>
            <a:spLocks noEditPoints="1"/>
          </p:cNvSpPr>
          <p:nvPr userDrawn="1"/>
        </p:nvSpPr>
        <p:spPr bwMode="auto">
          <a:xfrm>
            <a:off x="2424363" y="524433"/>
            <a:ext cx="1080816"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8" name="Title 1"/>
          <p:cNvSpPr>
            <a:spLocks noGrp="1"/>
          </p:cNvSpPr>
          <p:nvPr>
            <p:ph type="ctrTitle" hasCustomPrompt="1"/>
          </p:nvPr>
        </p:nvSpPr>
        <p:spPr>
          <a:xfrm>
            <a:off x="2424363" y="1343857"/>
            <a:ext cx="6581117" cy="2000922"/>
          </a:xfrm>
        </p:spPr>
        <p:txBody>
          <a:bodyPr anchor="t" anchorCtr="0"/>
          <a:lstStyle>
            <a:lvl1pPr algn="l">
              <a:lnSpc>
                <a:spcPct val="85000"/>
              </a:lnSpc>
              <a:defRPr sz="7200" baseline="0">
                <a:solidFill>
                  <a:schemeClr val="bg1"/>
                </a:solidFill>
                <a:latin typeface="+mn-lt"/>
              </a:defRPr>
            </a:lvl1pPr>
          </a:lstStyle>
          <a:p>
            <a:r>
              <a:rPr lang="en-US" noProof="0" dirty="0"/>
              <a:t>Title slide 4 light right vertical image</a:t>
            </a:r>
          </a:p>
        </p:txBody>
      </p:sp>
      <p:sp>
        <p:nvSpPr>
          <p:cNvPr id="9"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tx2"/>
          </a:solidFill>
        </p:spPr>
        <p:txBody>
          <a:bodyPr wrap="square" lIns="0" tIns="0" rIns="0" bIns="0" rtlCol="0">
            <a:noAutofit/>
          </a:bodyPr>
          <a:lstStyle/>
          <a:p>
            <a:endParaRPr sz="1800" dirty="0">
              <a:latin typeface="Arial" panose="020B0604020202020204" pitchFamily="34" charset="0"/>
            </a:endParaRPr>
          </a:p>
        </p:txBody>
      </p:sp>
      <p:sp>
        <p:nvSpPr>
          <p:cNvPr id="14" name="Text Placeholder 3"/>
          <p:cNvSpPr>
            <a:spLocks noGrp="1"/>
          </p:cNvSpPr>
          <p:nvPr>
            <p:ph type="body" sz="quarter" idx="13" hasCustomPrompt="1"/>
          </p:nvPr>
        </p:nvSpPr>
        <p:spPr>
          <a:xfrm>
            <a:off x="2424363" y="5299457"/>
            <a:ext cx="6541518" cy="216000"/>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baseline="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dirty="0"/>
              <a:t>Subtitle here</a:t>
            </a:r>
          </a:p>
        </p:txBody>
      </p:sp>
      <p:sp>
        <p:nvSpPr>
          <p:cNvPr id="15" name="Text Placeholder 4"/>
          <p:cNvSpPr>
            <a:spLocks noGrp="1"/>
          </p:cNvSpPr>
          <p:nvPr>
            <p:ph type="body" sz="quarter" idx="14" hasCustomPrompt="1"/>
          </p:nvPr>
        </p:nvSpPr>
        <p:spPr>
          <a:xfrm>
            <a:off x="2424363" y="5732107"/>
            <a:ext cx="1889125" cy="487363"/>
          </a:xfrm>
        </p:spPr>
        <p:txBody>
          <a:bodyPr/>
          <a:lstStyle>
            <a:lvl1pPr>
              <a:defRPr sz="1400" b="0" baseline="0">
                <a:solidFill>
                  <a:schemeClr val="bg1"/>
                </a:solidFill>
              </a:defRPr>
            </a:lvl1pPr>
          </a:lstStyle>
          <a:p>
            <a:pPr lvl="0"/>
            <a:r>
              <a:rPr lang="en-US" dirty="0"/>
              <a:t>Date here</a:t>
            </a:r>
          </a:p>
        </p:txBody>
      </p:sp>
    </p:spTree>
    <p:extLst>
      <p:ext uri="{BB962C8B-B14F-4D97-AF65-F5344CB8AC3E}">
        <p14:creationId xmlns:p14="http://schemas.microsoft.com/office/powerpoint/2010/main" val="343839003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7">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524" y="0"/>
            <a:ext cx="12188952" cy="6858000"/>
          </a:xfrm>
          <a:prstGeom prst="rect">
            <a:avLst/>
          </a:prstGeom>
        </p:spPr>
      </p:pic>
      <p:sp>
        <p:nvSpPr>
          <p:cNvPr id="7"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accent2"/>
          </a:solidFill>
        </p:spPr>
        <p:txBody>
          <a:bodyPr wrap="square" lIns="0" tIns="0" rIns="0" bIns="0" rtlCol="0">
            <a:noAutofit/>
          </a:bodyPr>
          <a:lstStyle/>
          <a:p>
            <a:endParaRPr sz="1800" dirty="0">
              <a:latin typeface="Arial" panose="020B0604020202020204" pitchFamily="34" charset="0"/>
            </a:endParaRPr>
          </a:p>
        </p:txBody>
      </p:sp>
      <p:sp>
        <p:nvSpPr>
          <p:cNvPr id="8" name="Title 1"/>
          <p:cNvSpPr>
            <a:spLocks noGrp="1"/>
          </p:cNvSpPr>
          <p:nvPr>
            <p:ph type="ctrTitle" hasCustomPrompt="1"/>
          </p:nvPr>
        </p:nvSpPr>
        <p:spPr>
          <a:xfrm>
            <a:off x="2424363" y="1360483"/>
            <a:ext cx="7836168" cy="3510000"/>
          </a:xfrm>
        </p:spPr>
        <p:txBody>
          <a:bodyPr anchor="t" anchorCtr="0"/>
          <a:lstStyle>
            <a:lvl1pPr algn="l">
              <a:lnSpc>
                <a:spcPct val="85000"/>
              </a:lnSpc>
              <a:defRPr sz="7200" baseline="0">
                <a:solidFill>
                  <a:schemeClr val="bg1"/>
                </a:solidFill>
                <a:latin typeface="+mn-lt"/>
              </a:defRPr>
            </a:lvl1pPr>
          </a:lstStyle>
          <a:p>
            <a:r>
              <a:rPr lang="en-US" noProof="0" dirty="0"/>
              <a:t>Title slide 7 – </a:t>
            </a:r>
            <a:br>
              <a:rPr lang="en-US" noProof="0" dirty="0"/>
            </a:br>
            <a:r>
              <a:rPr lang="en-US" noProof="0" dirty="0"/>
              <a:t>dark singular image</a:t>
            </a:r>
          </a:p>
        </p:txBody>
      </p:sp>
      <p:sp>
        <p:nvSpPr>
          <p:cNvPr id="10" name="Freeform 19"/>
          <p:cNvSpPr>
            <a:spLocks noChangeAspect="1" noEditPoints="1"/>
          </p:cNvSpPr>
          <p:nvPr userDrawn="1"/>
        </p:nvSpPr>
        <p:spPr bwMode="auto">
          <a:xfrm>
            <a:off x="24243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6" name="Text Placeholder 3"/>
          <p:cNvSpPr>
            <a:spLocks noGrp="1"/>
          </p:cNvSpPr>
          <p:nvPr>
            <p:ph type="body" sz="quarter" idx="11" hasCustomPrompt="1"/>
          </p:nvPr>
        </p:nvSpPr>
        <p:spPr>
          <a:xfrm>
            <a:off x="2424363" y="5316082"/>
            <a:ext cx="7836168" cy="218443"/>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dirty="0"/>
              <a:t>Subtitle here</a:t>
            </a:r>
          </a:p>
        </p:txBody>
      </p:sp>
      <p:sp>
        <p:nvSpPr>
          <p:cNvPr id="9" name="Text Placeholder 4"/>
          <p:cNvSpPr>
            <a:spLocks noGrp="1"/>
          </p:cNvSpPr>
          <p:nvPr>
            <p:ph type="body" sz="quarter" idx="12" hasCustomPrompt="1"/>
          </p:nvPr>
        </p:nvSpPr>
        <p:spPr>
          <a:xfrm>
            <a:off x="2424363" y="5748733"/>
            <a:ext cx="1889125" cy="487363"/>
          </a:xfrm>
        </p:spPr>
        <p:txBody>
          <a:bodyPr/>
          <a:lstStyle>
            <a:lvl1pPr>
              <a:defRPr sz="1400" b="0">
                <a:solidFill>
                  <a:schemeClr val="bg1"/>
                </a:solidFill>
              </a:defRPr>
            </a:lvl1pPr>
          </a:lstStyle>
          <a:p>
            <a:pPr lvl="0"/>
            <a:r>
              <a:rPr lang="en-US" dirty="0"/>
              <a:t>Date here</a:t>
            </a:r>
          </a:p>
        </p:txBody>
      </p:sp>
    </p:spTree>
    <p:extLst>
      <p:ext uri="{BB962C8B-B14F-4D97-AF65-F5344CB8AC3E}">
        <p14:creationId xmlns:p14="http://schemas.microsoft.com/office/powerpoint/2010/main" val="3105085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10">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5921"/>
            <a:ext cx="12191998" cy="6863922"/>
          </a:xfrm>
          <a:prstGeom prst="rect">
            <a:avLst/>
          </a:prstGeom>
        </p:spPr>
      </p:pic>
      <p:sp>
        <p:nvSpPr>
          <p:cNvPr id="4" name="Rectangle 3"/>
          <p:cNvSpPr/>
          <p:nvPr userDrawn="1"/>
        </p:nvSpPr>
        <p:spPr>
          <a:xfrm>
            <a:off x="0" y="0"/>
            <a:ext cx="7153835" cy="6858000"/>
          </a:xfrm>
          <a:prstGeom prst="rect">
            <a:avLst/>
          </a:prstGeom>
          <a:gradFill>
            <a:gsLst>
              <a:gs pos="25000">
                <a:schemeClr val="tx2">
                  <a:alpha val="63000"/>
                </a:schemeClr>
              </a:gs>
              <a:gs pos="100000">
                <a:schemeClr val="tx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10" name="Freeform 19"/>
          <p:cNvSpPr>
            <a:spLocks noEditPoints="1"/>
          </p:cNvSpPr>
          <p:nvPr userDrawn="1"/>
        </p:nvSpPr>
        <p:spPr bwMode="auto">
          <a:xfrm>
            <a:off x="965442" y="524433"/>
            <a:ext cx="1080816"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8" name="Title 1"/>
          <p:cNvSpPr>
            <a:spLocks noGrp="1"/>
          </p:cNvSpPr>
          <p:nvPr>
            <p:ph type="ctrTitle" hasCustomPrompt="1"/>
          </p:nvPr>
        </p:nvSpPr>
        <p:spPr>
          <a:xfrm>
            <a:off x="965442" y="1343857"/>
            <a:ext cx="6581117" cy="3510000"/>
          </a:xfrm>
        </p:spPr>
        <p:txBody>
          <a:bodyPr anchor="t" anchorCtr="0"/>
          <a:lstStyle>
            <a:lvl1pPr algn="l">
              <a:lnSpc>
                <a:spcPct val="85000"/>
              </a:lnSpc>
              <a:defRPr sz="7200" baseline="0">
                <a:solidFill>
                  <a:schemeClr val="bg1"/>
                </a:solidFill>
                <a:latin typeface="+mn-lt"/>
              </a:defRPr>
            </a:lvl1pPr>
          </a:lstStyle>
          <a:p>
            <a:r>
              <a:rPr lang="en-US" noProof="0" dirty="0"/>
              <a:t>Title slide 10</a:t>
            </a:r>
            <a:br>
              <a:rPr lang="en-US" noProof="0" dirty="0"/>
            </a:br>
            <a:r>
              <a:rPr lang="en-US" noProof="0" dirty="0"/>
              <a:t>dark left</a:t>
            </a:r>
            <a:br>
              <a:rPr lang="en-US" noProof="0" dirty="0"/>
            </a:br>
            <a:r>
              <a:rPr lang="en-US" noProof="0" dirty="0"/>
              <a:t>vertical image</a:t>
            </a:r>
          </a:p>
        </p:txBody>
      </p:sp>
      <p:sp>
        <p:nvSpPr>
          <p:cNvPr id="6" name="Text Placeholder 3"/>
          <p:cNvSpPr>
            <a:spLocks noGrp="1"/>
          </p:cNvSpPr>
          <p:nvPr>
            <p:ph type="body" sz="quarter" idx="11" hasCustomPrompt="1"/>
          </p:nvPr>
        </p:nvSpPr>
        <p:spPr>
          <a:xfrm>
            <a:off x="965442" y="5299457"/>
            <a:ext cx="6541518" cy="216000"/>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dirty="0"/>
              <a:t>Subtitle here</a:t>
            </a:r>
          </a:p>
        </p:txBody>
      </p:sp>
      <p:sp>
        <p:nvSpPr>
          <p:cNvPr id="7" name="Text Placeholder 4"/>
          <p:cNvSpPr>
            <a:spLocks noGrp="1"/>
          </p:cNvSpPr>
          <p:nvPr>
            <p:ph type="body" sz="quarter" idx="12" hasCustomPrompt="1"/>
          </p:nvPr>
        </p:nvSpPr>
        <p:spPr>
          <a:xfrm>
            <a:off x="965442" y="5732107"/>
            <a:ext cx="1889125" cy="487363"/>
          </a:xfrm>
        </p:spPr>
        <p:txBody>
          <a:bodyPr/>
          <a:lstStyle>
            <a:lvl1pPr>
              <a:defRPr sz="1400" b="0">
                <a:solidFill>
                  <a:schemeClr val="bg1"/>
                </a:solidFill>
              </a:defRPr>
            </a:lvl1pPr>
          </a:lstStyle>
          <a:p>
            <a:pPr lvl="0"/>
            <a:r>
              <a:rPr lang="en-US" dirty="0"/>
              <a:t>Date here</a:t>
            </a:r>
          </a:p>
        </p:txBody>
      </p:sp>
    </p:spTree>
    <p:extLst>
      <p:ext uri="{BB962C8B-B14F-4D97-AF65-F5344CB8AC3E}">
        <p14:creationId xmlns:p14="http://schemas.microsoft.com/office/powerpoint/2010/main" val="1345775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No image">
    <p:bg>
      <p:bgPr>
        <a:solidFill>
          <a:schemeClr val="accent1"/>
        </a:solidFill>
        <a:effectLst/>
      </p:bgPr>
    </p:bg>
    <p:spTree>
      <p:nvGrpSpPr>
        <p:cNvPr id="1" name=""/>
        <p:cNvGrpSpPr/>
        <p:nvPr/>
      </p:nvGrpSpPr>
      <p:grpSpPr>
        <a:xfrm>
          <a:off x="0" y="0"/>
          <a:ext cx="0" cy="0"/>
          <a:chOff x="0" y="0"/>
          <a:chExt cx="0" cy="0"/>
        </a:xfrm>
      </p:grpSpPr>
      <p:sp>
        <p:nvSpPr>
          <p:cNvPr id="7"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16" name="Title 1"/>
          <p:cNvSpPr>
            <a:spLocks noGrp="1"/>
          </p:cNvSpPr>
          <p:nvPr>
            <p:ph type="ctrTitle" hasCustomPrompt="1"/>
          </p:nvPr>
        </p:nvSpPr>
        <p:spPr>
          <a:xfrm>
            <a:off x="2424363" y="1360483"/>
            <a:ext cx="7836168" cy="3510000"/>
          </a:xfrm>
        </p:spPr>
        <p:txBody>
          <a:bodyPr anchor="t" anchorCtr="0"/>
          <a:lstStyle>
            <a:lvl1pPr algn="l">
              <a:lnSpc>
                <a:spcPct val="85000"/>
              </a:lnSpc>
              <a:defRPr sz="6000" baseline="0">
                <a:solidFill>
                  <a:schemeClr val="bg1"/>
                </a:solidFill>
                <a:latin typeface="+mn-lt"/>
              </a:defRPr>
            </a:lvl1pPr>
          </a:lstStyle>
          <a:p>
            <a:r>
              <a:rPr lang="en-US" noProof="0" dirty="0"/>
              <a:t>Title slide – </a:t>
            </a:r>
            <a:br>
              <a:rPr lang="en-US" noProof="0" dirty="0"/>
            </a:br>
            <a:r>
              <a:rPr lang="en-US" noProof="0" dirty="0"/>
              <a:t>no image</a:t>
            </a:r>
          </a:p>
        </p:txBody>
      </p:sp>
      <p:sp>
        <p:nvSpPr>
          <p:cNvPr id="17" name="Freeform 19"/>
          <p:cNvSpPr>
            <a:spLocks noChangeAspect="1" noEditPoints="1"/>
          </p:cNvSpPr>
          <p:nvPr userDrawn="1"/>
        </p:nvSpPr>
        <p:spPr bwMode="auto">
          <a:xfrm>
            <a:off x="24243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8" name="Text Placeholder 3"/>
          <p:cNvSpPr>
            <a:spLocks noGrp="1"/>
          </p:cNvSpPr>
          <p:nvPr>
            <p:ph type="body" sz="quarter" idx="11" hasCustomPrompt="1"/>
          </p:nvPr>
        </p:nvSpPr>
        <p:spPr>
          <a:xfrm>
            <a:off x="2424363" y="5316082"/>
            <a:ext cx="7836168" cy="218443"/>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dirty="0"/>
              <a:t>Subtitle here</a:t>
            </a:r>
          </a:p>
        </p:txBody>
      </p:sp>
      <p:sp>
        <p:nvSpPr>
          <p:cNvPr id="19" name="Text Placeholder 4"/>
          <p:cNvSpPr>
            <a:spLocks noGrp="1"/>
          </p:cNvSpPr>
          <p:nvPr>
            <p:ph type="body" sz="quarter" idx="12" hasCustomPrompt="1"/>
          </p:nvPr>
        </p:nvSpPr>
        <p:spPr>
          <a:xfrm>
            <a:off x="2424363" y="5748733"/>
            <a:ext cx="1889125" cy="487363"/>
          </a:xfrm>
        </p:spPr>
        <p:txBody>
          <a:bodyPr/>
          <a:lstStyle>
            <a:lvl1pPr>
              <a:defRPr sz="1400" b="0">
                <a:solidFill>
                  <a:schemeClr val="bg1"/>
                </a:solidFill>
              </a:defRPr>
            </a:lvl1pPr>
          </a:lstStyle>
          <a:p>
            <a:pPr lvl="0"/>
            <a:r>
              <a:rPr lang="en-US" dirty="0"/>
              <a:t>Date here</a:t>
            </a:r>
          </a:p>
        </p:txBody>
      </p:sp>
    </p:spTree>
    <p:extLst>
      <p:ext uri="{BB962C8B-B14F-4D97-AF65-F5344CB8AC3E}">
        <p14:creationId xmlns:p14="http://schemas.microsoft.com/office/powerpoint/2010/main" val="1257821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1086707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with Supertitl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a:t>Click to edit Master title style</a:t>
            </a:r>
            <a:endParaRPr lang="en-US" noProof="0" dirty="0"/>
          </a:p>
        </p:txBody>
      </p:sp>
      <p:sp>
        <p:nvSpPr>
          <p:cNvPr id="4" name="Text Placeholder 4"/>
          <p:cNvSpPr>
            <a:spLocks noGrp="1"/>
          </p:cNvSpPr>
          <p:nvPr>
            <p:ph type="body" sz="quarter" idx="12" hasCustomPrompt="1"/>
          </p:nvPr>
        </p:nvSpPr>
        <p:spPr>
          <a:xfrm>
            <a:off x="998400" y="227993"/>
            <a:ext cx="10195200" cy="173736"/>
          </a:xfrm>
        </p:spPr>
        <p:txBody>
          <a:bodyPr anchor="b"/>
          <a:lstStyle>
            <a:lvl1pPr>
              <a:spcAft>
                <a:spcPts val="0"/>
              </a:spcAft>
              <a:defRPr sz="1200"/>
            </a:lvl1pPr>
          </a:lstStyle>
          <a:p>
            <a:pPr lvl="0"/>
            <a:r>
              <a:rPr lang="en-US" dirty="0"/>
              <a:t>Super title here</a:t>
            </a:r>
          </a:p>
        </p:txBody>
      </p:sp>
    </p:spTree>
    <p:extLst>
      <p:ext uri="{BB962C8B-B14F-4D97-AF65-F5344CB8AC3E}">
        <p14:creationId xmlns:p14="http://schemas.microsoft.com/office/powerpoint/2010/main" val="2465892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998400" y="1330126"/>
            <a:ext cx="10195200" cy="4546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itle 2"/>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2604358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8400" y="431800"/>
            <a:ext cx="10195200" cy="53340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998400" y="1331360"/>
            <a:ext cx="10194470" cy="4545566"/>
          </a:xfrm>
          <a:prstGeom prst="rect">
            <a:avLst/>
          </a:prstGeom>
        </p:spPr>
        <p:txBody>
          <a:bodyPr vert="horz" lIns="0" tIns="0" rIns="0" bIns="0" rtlCol="0" anchor="t" anchorCtr="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9" name="Shape 8"/>
          <p:cNvSpPr txBox="1">
            <a:spLocks/>
          </p:cNvSpPr>
          <p:nvPr userDrawn="1"/>
        </p:nvSpPr>
        <p:spPr>
          <a:xfrm>
            <a:off x="10739438" y="6266997"/>
            <a:ext cx="449655"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00" noProof="0" smtClean="0">
                <a:solidFill>
                  <a:schemeClr val="tx2"/>
                </a:solidFill>
                <a:latin typeface="+mn-lt"/>
                <a:ea typeface="Arial"/>
                <a:cs typeface="Arial" panose="020B0604020202020204" pitchFamily="34" charset="0"/>
              </a:rPr>
              <a:pPr algn="r"/>
              <a:t>‹#›</a:t>
            </a:fld>
            <a:endParaRPr lang="en-US" sz="1000" noProof="0" dirty="0">
              <a:solidFill>
                <a:schemeClr val="tx2"/>
              </a:solidFill>
              <a:latin typeface="+mn-lt"/>
              <a:ea typeface="Arial"/>
              <a:cs typeface="Arial" panose="020B0604020202020204" pitchFamily="34" charset="0"/>
            </a:endParaRPr>
          </a:p>
        </p:txBody>
      </p:sp>
      <p:sp>
        <p:nvSpPr>
          <p:cNvPr id="30" name="TextBox 29"/>
          <p:cNvSpPr txBox="1"/>
          <p:nvPr userDrawn="1"/>
        </p:nvSpPr>
        <p:spPr>
          <a:xfrm>
            <a:off x="2234935" y="6266997"/>
            <a:ext cx="5843663" cy="37080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dirty="0">
                <a:solidFill>
                  <a:schemeClr val="bg1">
                    <a:lumMod val="65000"/>
                  </a:schemeClr>
                </a:solidFill>
                <a:latin typeface="+mn-lt"/>
                <a:ea typeface="+mn-ea"/>
                <a:cs typeface="+mn-cs"/>
              </a:rPr>
              <a:t>© 2020 KPMG LLP, a Delaware limited liability partnership and the U.S. member firm of the KPMG network of independent member firms affiliated with KPMG International Cooperative (“KPMG International”), a Swiss entity. All rights reserved. NDP083680-1A</a:t>
            </a:r>
            <a:endParaRPr lang="en-GB" sz="600" kern="1200" noProof="0" dirty="0">
              <a:solidFill>
                <a:schemeClr val="bg1">
                  <a:lumMod val="65000"/>
                </a:schemeClr>
              </a:solidFill>
              <a:latin typeface="+mn-lt"/>
              <a:ea typeface="+mn-ea"/>
              <a:cs typeface="+mn-cs"/>
            </a:endParaRPr>
          </a:p>
        </p:txBody>
      </p:sp>
      <p:sp>
        <p:nvSpPr>
          <p:cNvPr id="26" name="Freeform 19"/>
          <p:cNvSpPr>
            <a:spLocks noEditPoints="1"/>
          </p:cNvSpPr>
          <p:nvPr userDrawn="1"/>
        </p:nvSpPr>
        <p:spPr bwMode="auto">
          <a:xfrm>
            <a:off x="998400" y="6266997"/>
            <a:ext cx="484029" cy="196893"/>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noProof="0" dirty="0"/>
          </a:p>
        </p:txBody>
      </p:sp>
    </p:spTree>
    <p:extLst>
      <p:ext uri="{BB962C8B-B14F-4D97-AF65-F5344CB8AC3E}">
        <p14:creationId xmlns:p14="http://schemas.microsoft.com/office/powerpoint/2010/main" val="352144941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20" r:id="rId3"/>
    <p:sldLayoutId id="2147483718" r:id="rId4"/>
    <p:sldLayoutId id="2147483719" r:id="rId5"/>
    <p:sldLayoutId id="2147483715" r:id="rId6"/>
    <p:sldLayoutId id="2147483666" r:id="rId7"/>
    <p:sldLayoutId id="2147483712" r:id="rId8"/>
    <p:sldLayoutId id="2147483664" r:id="rId9"/>
    <p:sldLayoutId id="2147483713" r:id="rId10"/>
    <p:sldLayoutId id="2147483689" r:id="rId11"/>
    <p:sldLayoutId id="2147483690" r:id="rId12"/>
    <p:sldLayoutId id="2147483691" r:id="rId13"/>
    <p:sldLayoutId id="2147483692" r:id="rId14"/>
    <p:sldLayoutId id="2147483693" r:id="rId15"/>
    <p:sldLayoutId id="2147483701" r:id="rId16"/>
    <p:sldLayoutId id="2147483697" r:id="rId17"/>
    <p:sldLayoutId id="2147483698" r:id="rId18"/>
    <p:sldLayoutId id="2147483699" r:id="rId19"/>
    <p:sldLayoutId id="2147483700" r:id="rId20"/>
    <p:sldLayoutId id="2147483682" r:id="rId21"/>
    <p:sldLayoutId id="2147483684" r:id="rId22"/>
    <p:sldLayoutId id="2147483667" r:id="rId23"/>
    <p:sldLayoutId id="2147483721" r:id="rId24"/>
    <p:sldLayoutId id="2147483723" r:id="rId25"/>
    <p:sldLayoutId id="2147483724" r:id="rId26"/>
    <p:sldLayoutId id="2147483725" r:id="rId27"/>
    <p:sldLayoutId id="2147483727" r:id="rId28"/>
  </p:sldLayoutIdLst>
  <p:txStyles>
    <p:titleStyle>
      <a:lvl1pPr algn="l" defTabSz="914400" rtl="0" eaLnBrk="1" latinLnBrk="0" hangingPunct="1">
        <a:lnSpc>
          <a:spcPct val="90000"/>
        </a:lnSpc>
        <a:spcBef>
          <a:spcPct val="0"/>
        </a:spcBef>
        <a:buNone/>
        <a:defRPr sz="3200" kern="1200">
          <a:solidFill>
            <a:schemeClr val="tx2"/>
          </a:solidFill>
          <a:latin typeface="+mn-lt"/>
          <a:ea typeface="+mj-ea"/>
          <a:cs typeface="+mj-cs"/>
        </a:defRPr>
      </a:lvl1pPr>
    </p:titleStyle>
    <p:body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02" userDrawn="1">
          <p15:clr>
            <a:srgbClr val="F26B43"/>
          </p15:clr>
        </p15:guide>
        <p15:guide id="2" pos="627" userDrawn="1">
          <p15:clr>
            <a:srgbClr val="F26B43"/>
          </p15:clr>
        </p15:guide>
        <p15:guide id="3" pos="7055" userDrawn="1">
          <p15:clr>
            <a:srgbClr val="F26B43"/>
          </p15:clr>
        </p15:guide>
        <p15:guide id="4" orient="horz" pos="833" userDrawn="1">
          <p15:clr>
            <a:srgbClr val="F26B43"/>
          </p15:clr>
        </p15:guide>
        <p15:guide id="5" orient="horz" pos="608" userDrawn="1">
          <p15:clr>
            <a:srgbClr val="F26B43"/>
          </p15:clr>
        </p15:guide>
        <p15:guide id="6" orient="horz" pos="27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8" Type="http://schemas.openxmlformats.org/officeDocument/2006/relationships/image" Target="../media/image89.png"/><Relationship Id="rId13" Type="http://schemas.openxmlformats.org/officeDocument/2006/relationships/image" Target="../media/image92.svg"/><Relationship Id="rId3" Type="http://schemas.openxmlformats.org/officeDocument/2006/relationships/image" Target="../media/image55.jpeg"/><Relationship Id="rId7" Type="http://schemas.openxmlformats.org/officeDocument/2006/relationships/image" Target="../media/image88.svg"/><Relationship Id="rId12" Type="http://schemas.openxmlformats.org/officeDocument/2006/relationships/image" Target="../media/image91.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87.png"/><Relationship Id="rId11" Type="http://schemas.openxmlformats.org/officeDocument/2006/relationships/image" Target="../media/image14.svg"/><Relationship Id="rId5" Type="http://schemas.openxmlformats.org/officeDocument/2006/relationships/image" Target="../media/image34.emf"/><Relationship Id="rId15" Type="http://schemas.openxmlformats.org/officeDocument/2006/relationships/image" Target="../media/image94.svg"/><Relationship Id="rId10" Type="http://schemas.openxmlformats.org/officeDocument/2006/relationships/image" Target="../media/image90.png"/><Relationship Id="rId4" Type="http://schemas.openxmlformats.org/officeDocument/2006/relationships/image" Target="../media/image66.png"/><Relationship Id="rId9" Type="http://schemas.openxmlformats.org/officeDocument/2006/relationships/image" Target="../media/image76.svg"/><Relationship Id="rId14" Type="http://schemas.openxmlformats.org/officeDocument/2006/relationships/image" Target="../media/image93.png"/></Relationships>
</file>

<file path=ppt/slides/_rels/slide15.xml.rels><?xml version="1.0" encoding="UTF-8" standalone="yes"?>
<Relationships xmlns="http://schemas.openxmlformats.org/package/2006/relationships"><Relationship Id="rId8" Type="http://schemas.openxmlformats.org/officeDocument/2006/relationships/image" Target="../media/image93.png"/><Relationship Id="rId13" Type="http://schemas.openxmlformats.org/officeDocument/2006/relationships/image" Target="../media/image98.svg"/><Relationship Id="rId18" Type="http://schemas.openxmlformats.org/officeDocument/2006/relationships/image" Target="../media/image101.png"/><Relationship Id="rId3" Type="http://schemas.openxmlformats.org/officeDocument/2006/relationships/image" Target="../media/image95.tiff"/><Relationship Id="rId7" Type="http://schemas.openxmlformats.org/officeDocument/2006/relationships/image" Target="../media/image34.emf"/><Relationship Id="rId12" Type="http://schemas.openxmlformats.org/officeDocument/2006/relationships/image" Target="../media/image97.png"/><Relationship Id="rId17" Type="http://schemas.openxmlformats.org/officeDocument/2006/relationships/image" Target="../media/image100.svg"/><Relationship Id="rId2" Type="http://schemas.openxmlformats.org/officeDocument/2006/relationships/notesSlide" Target="../notesSlides/notesSlide8.xml"/><Relationship Id="rId16" Type="http://schemas.openxmlformats.org/officeDocument/2006/relationships/image" Target="../media/image99.png"/><Relationship Id="rId1" Type="http://schemas.openxmlformats.org/officeDocument/2006/relationships/slideLayout" Target="../slideLayouts/slideLayout10.xml"/><Relationship Id="rId6" Type="http://schemas.openxmlformats.org/officeDocument/2006/relationships/image" Target="../media/image14.svg"/><Relationship Id="rId11" Type="http://schemas.openxmlformats.org/officeDocument/2006/relationships/image" Target="../media/image76.svg"/><Relationship Id="rId5" Type="http://schemas.openxmlformats.org/officeDocument/2006/relationships/image" Target="../media/image90.png"/><Relationship Id="rId15" Type="http://schemas.openxmlformats.org/officeDocument/2006/relationships/image" Target="../media/image12.svg"/><Relationship Id="rId10" Type="http://schemas.openxmlformats.org/officeDocument/2006/relationships/image" Target="../media/image89.png"/><Relationship Id="rId19" Type="http://schemas.openxmlformats.org/officeDocument/2006/relationships/image" Target="../media/image102.svg"/><Relationship Id="rId4" Type="http://schemas.openxmlformats.org/officeDocument/2006/relationships/image" Target="../media/image96.png"/><Relationship Id="rId9" Type="http://schemas.openxmlformats.org/officeDocument/2006/relationships/image" Target="../media/image94.svg"/><Relationship Id="rId14" Type="http://schemas.openxmlformats.org/officeDocument/2006/relationships/image" Target="../media/image11.png"/></Relationships>
</file>

<file path=ppt/slides/_rels/slide16.xml.rels><?xml version="1.0" encoding="UTF-8" standalone="yes"?>
<Relationships xmlns="http://schemas.openxmlformats.org/package/2006/relationships"><Relationship Id="rId8" Type="http://schemas.openxmlformats.org/officeDocument/2006/relationships/image" Target="../media/image108.png"/><Relationship Id="rId13" Type="http://schemas.openxmlformats.org/officeDocument/2006/relationships/image" Target="../media/image76.svg"/><Relationship Id="rId18" Type="http://schemas.openxmlformats.org/officeDocument/2006/relationships/image" Target="../media/image115.png"/><Relationship Id="rId26" Type="http://schemas.openxmlformats.org/officeDocument/2006/relationships/image" Target="../media/image100.svg"/><Relationship Id="rId3" Type="http://schemas.openxmlformats.org/officeDocument/2006/relationships/image" Target="../media/image103.png"/><Relationship Id="rId21" Type="http://schemas.openxmlformats.org/officeDocument/2006/relationships/image" Target="../media/image11.png"/><Relationship Id="rId7" Type="http://schemas.openxmlformats.org/officeDocument/2006/relationships/image" Target="../media/image107.svg"/><Relationship Id="rId12" Type="http://schemas.openxmlformats.org/officeDocument/2006/relationships/image" Target="../media/image110.png"/><Relationship Id="rId17" Type="http://schemas.openxmlformats.org/officeDocument/2006/relationships/image" Target="../media/image114.png"/><Relationship Id="rId25" Type="http://schemas.openxmlformats.org/officeDocument/2006/relationships/image" Target="../media/image99.png"/><Relationship Id="rId2" Type="http://schemas.openxmlformats.org/officeDocument/2006/relationships/notesSlide" Target="../notesSlides/notesSlide9.xml"/><Relationship Id="rId16" Type="http://schemas.openxmlformats.org/officeDocument/2006/relationships/image" Target="../media/image113.png"/><Relationship Id="rId20" Type="http://schemas.openxmlformats.org/officeDocument/2006/relationships/image" Target="../media/image117.png"/><Relationship Id="rId1" Type="http://schemas.openxmlformats.org/officeDocument/2006/relationships/slideLayout" Target="../slideLayouts/slideLayout10.xml"/><Relationship Id="rId6" Type="http://schemas.openxmlformats.org/officeDocument/2006/relationships/image" Target="../media/image106.png"/><Relationship Id="rId11" Type="http://schemas.openxmlformats.org/officeDocument/2006/relationships/image" Target="../media/image14.svg"/><Relationship Id="rId24" Type="http://schemas.openxmlformats.org/officeDocument/2006/relationships/image" Target="../media/image102.svg"/><Relationship Id="rId5" Type="http://schemas.openxmlformats.org/officeDocument/2006/relationships/image" Target="../media/image105.svg"/><Relationship Id="rId15" Type="http://schemas.openxmlformats.org/officeDocument/2006/relationships/image" Target="../media/image112.svg"/><Relationship Id="rId23" Type="http://schemas.openxmlformats.org/officeDocument/2006/relationships/image" Target="../media/image101.png"/><Relationship Id="rId10" Type="http://schemas.openxmlformats.org/officeDocument/2006/relationships/image" Target="../media/image90.png"/><Relationship Id="rId19" Type="http://schemas.openxmlformats.org/officeDocument/2006/relationships/image" Target="../media/image116.png"/><Relationship Id="rId4" Type="http://schemas.openxmlformats.org/officeDocument/2006/relationships/image" Target="../media/image104.png"/><Relationship Id="rId9" Type="http://schemas.openxmlformats.org/officeDocument/2006/relationships/image" Target="../media/image109.svg"/><Relationship Id="rId14" Type="http://schemas.openxmlformats.org/officeDocument/2006/relationships/image" Target="../media/image111.png"/><Relationship Id="rId22" Type="http://schemas.openxmlformats.org/officeDocument/2006/relationships/image" Target="../media/image12.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hyperlink" Target="https://handbook.us.kworld.kpmg.com/Home/tsm/6397" TargetMode="External"/><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Layout" Target="../slideLayouts/slideLayout9.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6" Type="http://schemas.openxmlformats.org/officeDocument/2006/relationships/image" Target="../media/image28.png"/><Relationship Id="rId117" Type="http://schemas.openxmlformats.org/officeDocument/2006/relationships/hyperlink" Target="https://blogs.office.com/2013/10/28/office-365-compliance-controls-data-loss-prevention/" TargetMode="External"/><Relationship Id="rId21" Type="http://schemas.openxmlformats.org/officeDocument/2006/relationships/hyperlink" Target="https://azure.microsoft.com/en-us/marketplace/" TargetMode="External"/><Relationship Id="rId42" Type="http://schemas.openxmlformats.org/officeDocument/2006/relationships/image" Target="../media/image35.png"/><Relationship Id="rId47" Type="http://schemas.openxmlformats.org/officeDocument/2006/relationships/hyperlink" Target="http://download.microsoft.com/download/5/0/8/50856745-C5AE-451A-80DC-47A920B9D545/AFCEA_PADS_Datasheet.pdf" TargetMode="External"/><Relationship Id="rId63" Type="http://schemas.openxmlformats.org/officeDocument/2006/relationships/hyperlink" Target="https://docs.microsoft.com/en-us/azure/active-directory-b2c/" TargetMode="External"/><Relationship Id="rId68" Type="http://schemas.openxmlformats.org/officeDocument/2006/relationships/image" Target="../media/image40.png"/><Relationship Id="rId84" Type="http://schemas.openxmlformats.org/officeDocument/2006/relationships/image" Target="../media/image48.png"/><Relationship Id="rId89" Type="http://schemas.openxmlformats.org/officeDocument/2006/relationships/hyperlink" Target="https://docs.microsoft.com/en-us/azure/virtual-network/ddos-protection-overview" TargetMode="External"/><Relationship Id="rId112" Type="http://schemas.openxmlformats.org/officeDocument/2006/relationships/hyperlink" Target="https://www.microsoft.com/security/intelligence" TargetMode="External"/><Relationship Id="rId16" Type="http://schemas.openxmlformats.org/officeDocument/2006/relationships/hyperlink" Target="https://aka.ms/cyberpaw" TargetMode="External"/><Relationship Id="rId107" Type="http://schemas.openxmlformats.org/officeDocument/2006/relationships/hyperlink" Target="https://azure.microsoft.com/en-us/services/expressroute/" TargetMode="External"/><Relationship Id="rId11" Type="http://schemas.openxmlformats.org/officeDocument/2006/relationships/hyperlink" Target="https://support.office.com/en-us/article/Introducing-the-Office-365-Secure-Score-c9e7160f-2c34-4bd0-a548-5ddcc862eaef" TargetMode="External"/><Relationship Id="rId24" Type="http://schemas.openxmlformats.org/officeDocument/2006/relationships/image" Target="../media/image26.png"/><Relationship Id="rId32" Type="http://schemas.openxmlformats.org/officeDocument/2006/relationships/hyperlink" Target="https://aka.ms/mcra-mva" TargetMode="External"/><Relationship Id="rId37" Type="http://schemas.openxmlformats.org/officeDocument/2006/relationships/hyperlink" Target="https://docs.microsoft.com/en-us/azure/sql-database/sql-database-threat-detection" TargetMode="External"/><Relationship Id="rId40" Type="http://schemas.openxmlformats.org/officeDocument/2006/relationships/hyperlink" Target="https://azure.microsoft.com/en-us/blog/introducing-sql-information-protection-for-azure-sql-database-and-on-premises-sql-server/" TargetMode="External"/><Relationship Id="rId45" Type="http://schemas.openxmlformats.org/officeDocument/2006/relationships/hyperlink" Target="https://docs.microsoft.com/en-us/azure/security-center/security-center-just-in-time" TargetMode="External"/><Relationship Id="rId53" Type="http://schemas.openxmlformats.org/officeDocument/2006/relationships/hyperlink" Target="https://www.microsoft.com/en-us/security/threat-protection" TargetMode="External"/><Relationship Id="rId58" Type="http://schemas.openxmlformats.org/officeDocument/2006/relationships/hyperlink" Target="http://aka.ms/pam" TargetMode="External"/><Relationship Id="rId66" Type="http://schemas.openxmlformats.org/officeDocument/2006/relationships/hyperlink" Target="http://www.iiconsortium.org/pdf/SMM_Description_and_Intended_Use_2018-04-09.pdf" TargetMode="External"/><Relationship Id="rId74" Type="http://schemas.openxmlformats.org/officeDocument/2006/relationships/image" Target="../media/image43.png"/><Relationship Id="rId79" Type="http://schemas.openxmlformats.org/officeDocument/2006/relationships/hyperlink" Target="https://docs.microsoft.com/en-us/azure/information-protection/deploy-use/deploy-aip-scanner" TargetMode="External"/><Relationship Id="rId87" Type="http://schemas.openxmlformats.org/officeDocument/2006/relationships/image" Target="../media/image50.png"/><Relationship Id="rId102" Type="http://schemas.openxmlformats.org/officeDocument/2006/relationships/image" Target="../media/image56.png"/><Relationship Id="rId110" Type="http://schemas.openxmlformats.org/officeDocument/2006/relationships/hyperlink" Target="https://aka.ms/STP" TargetMode="External"/><Relationship Id="rId115" Type="http://schemas.openxmlformats.org/officeDocument/2006/relationships/hyperlink" Target="https://technet.microsoft.com/en-us/windows-server-docs/security/guarded-fabric-shielded-vm/guarded-fabric-and-shielded-vms" TargetMode="External"/><Relationship Id="rId5" Type="http://schemas.openxmlformats.org/officeDocument/2006/relationships/image" Target="../media/image19.png"/><Relationship Id="rId61" Type="http://schemas.openxmlformats.org/officeDocument/2006/relationships/image" Target="../media/image38.jpeg"/><Relationship Id="rId82" Type="http://schemas.openxmlformats.org/officeDocument/2006/relationships/hyperlink" Target="https://docs.microsoft.com/en-us/azure/virtual-network/virtual-networks-nsg" TargetMode="External"/><Relationship Id="rId90" Type="http://schemas.openxmlformats.org/officeDocument/2006/relationships/hyperlink" Target="https://azure.microsoft.com/en-us/services/site-recovery/" TargetMode="External"/><Relationship Id="rId95" Type="http://schemas.openxmlformats.org/officeDocument/2006/relationships/hyperlink" Target="https://technet.microsoft.com/en-us/itpro/windows/keep-secure/windows-10-security-guide" TargetMode="External"/><Relationship Id="rId19" Type="http://schemas.openxmlformats.org/officeDocument/2006/relationships/hyperlink" Target="https://aka.ms/ESAE" TargetMode="External"/><Relationship Id="rId14" Type="http://schemas.openxmlformats.org/officeDocument/2006/relationships/hyperlink" Target="http://aka.ms/rapidattack" TargetMode="External"/><Relationship Id="rId22" Type="http://schemas.openxmlformats.org/officeDocument/2006/relationships/image" Target="../media/image24.png"/><Relationship Id="rId27" Type="http://schemas.openxmlformats.org/officeDocument/2006/relationships/image" Target="../media/image29.png"/><Relationship Id="rId30" Type="http://schemas.openxmlformats.org/officeDocument/2006/relationships/hyperlink" Target="https://www.microsoft.com/en-us/iot-central/" TargetMode="External"/><Relationship Id="rId35" Type="http://schemas.openxmlformats.org/officeDocument/2006/relationships/hyperlink" Target="https://www.microsoft.com/en-us/cloud-platform/cloud-app-security" TargetMode="External"/><Relationship Id="rId43" Type="http://schemas.openxmlformats.org/officeDocument/2006/relationships/hyperlink" Target="https://www.microsoft.com/en-us/cloud-platform/microsoft-intune" TargetMode="External"/><Relationship Id="rId48" Type="http://schemas.openxmlformats.org/officeDocument/2006/relationships/hyperlink" Target="https://www.microsoft.com/en-us/microsoftservices/campaigns/cybersecurity-protection.aspx#stage-3" TargetMode="External"/><Relationship Id="rId56" Type="http://schemas.openxmlformats.org/officeDocument/2006/relationships/hyperlink" Target="https://docs.microsoft.com/en-us/azure/active-directory/authentication/multi-factor-authentication" TargetMode="External"/><Relationship Id="rId64" Type="http://schemas.openxmlformats.org/officeDocument/2006/relationships/image" Target="../media/image39.png"/><Relationship Id="rId69" Type="http://schemas.openxmlformats.org/officeDocument/2006/relationships/hyperlink" Target="https://www.microsoft.com/en-us/cloud-platform/azure-information-protection" TargetMode="External"/><Relationship Id="rId77" Type="http://schemas.openxmlformats.org/officeDocument/2006/relationships/hyperlink" Target="https://blogs.technet.microsoft.com/enterprisemobility/2015/09/08/sealpath-brings-rms-protection-to-autocad/" TargetMode="External"/><Relationship Id="rId100" Type="http://schemas.openxmlformats.org/officeDocument/2006/relationships/hyperlink" Target="https://www.microsoft.com/en-us/WindowsForBusiness/windows-atp" TargetMode="External"/><Relationship Id="rId105" Type="http://schemas.openxmlformats.org/officeDocument/2006/relationships/hyperlink" Target="https://docs.microsoft.com/en-us/windows/security/threat-protection/windows-defender-atp/threat-analytics-dashboard-windows-defender-advanced-threat-protection" TargetMode="External"/><Relationship Id="rId113" Type="http://schemas.openxmlformats.org/officeDocument/2006/relationships/hyperlink" Target="https://docs.microsoft.com/en-us/azure/active-directory/active-directory-conditional-access-azure-portal" TargetMode="External"/><Relationship Id="rId118" Type="http://schemas.openxmlformats.org/officeDocument/2006/relationships/hyperlink" Target="https://support.office.com/en-us/article/Manage-data-governance-in-Office-365-48064107-fed2-4db0-9e5c-aa5ddd5ccb09" TargetMode="External"/><Relationship Id="rId8" Type="http://schemas.openxmlformats.org/officeDocument/2006/relationships/image" Target="../media/image22.png"/><Relationship Id="rId51" Type="http://schemas.openxmlformats.org/officeDocument/2006/relationships/image" Target="../media/image36.png"/><Relationship Id="rId72" Type="http://schemas.openxmlformats.org/officeDocument/2006/relationships/image" Target="../media/image41.jpeg"/><Relationship Id="rId80" Type="http://schemas.openxmlformats.org/officeDocument/2006/relationships/hyperlink" Target="https://docs.microsoft.com/en-us/azure/key-vault/key-vault-overview" TargetMode="External"/><Relationship Id="rId85" Type="http://schemas.openxmlformats.org/officeDocument/2006/relationships/hyperlink" Target="https://docs.microsoft.com/en-us/azure/security/azure-security-antimalware" TargetMode="External"/><Relationship Id="rId93" Type="http://schemas.openxmlformats.org/officeDocument/2006/relationships/hyperlink" Target="https://azure.microsoft.com/en-us/blog/azure-confidential-computing/" TargetMode="External"/><Relationship Id="rId98" Type="http://schemas.openxmlformats.org/officeDocument/2006/relationships/hyperlink" Target="https://docs.microsoft.com/en-us/windows/deployment/windows-10-pro-in-s-mode" TargetMode="External"/><Relationship Id="rId3" Type="http://schemas.openxmlformats.org/officeDocument/2006/relationships/hyperlink" Target="https://docs.microsoft.com/en-us/sccm/" TargetMode="External"/><Relationship Id="rId12" Type="http://schemas.openxmlformats.org/officeDocument/2006/relationships/hyperlink" Target="https://aka.ms/SPARoadmap" TargetMode="External"/><Relationship Id="rId17" Type="http://schemas.openxmlformats.org/officeDocument/2006/relationships/hyperlink" Target="https://docs.microsoft.com/en-us/azure-advanced-threat-protection/" TargetMode="External"/><Relationship Id="rId25" Type="http://schemas.openxmlformats.org/officeDocument/2006/relationships/image" Target="../media/image27.png"/><Relationship Id="rId33" Type="http://schemas.openxmlformats.org/officeDocument/2006/relationships/hyperlink" Target="https://aka.ms/cyberstrategies" TargetMode="External"/><Relationship Id="rId38" Type="http://schemas.openxmlformats.org/officeDocument/2006/relationships/image" Target="../media/image33.png"/><Relationship Id="rId46" Type="http://schemas.openxmlformats.org/officeDocument/2006/relationships/hyperlink" Target="https://docs.microsoft.com/en-us/azure/security-center/security-center-monitoring" TargetMode="External"/><Relationship Id="rId59" Type="http://schemas.openxmlformats.org/officeDocument/2006/relationships/hyperlink" Target="https://docs.microsoft.com/en-us/azure/active-directory/active-directory-privileged-identity-management-configure" TargetMode="External"/><Relationship Id="rId67" Type="http://schemas.openxmlformats.org/officeDocument/2006/relationships/hyperlink" Target="https://azure.microsoft.com/en-us/blog/introducing-microsoft-azure-sphere-secure-and-power-the-intelligent-edge/" TargetMode="External"/><Relationship Id="rId103" Type="http://schemas.openxmlformats.org/officeDocument/2006/relationships/image" Target="../media/image57.png"/><Relationship Id="rId108" Type="http://schemas.openxmlformats.org/officeDocument/2006/relationships/image" Target="../media/image58.png"/><Relationship Id="rId116" Type="http://schemas.openxmlformats.org/officeDocument/2006/relationships/hyperlink" Target="https://azure.microsoft.com/en-us/blog/security-and-compliance-in-azure-stack/" TargetMode="External"/><Relationship Id="rId20" Type="http://schemas.openxmlformats.org/officeDocument/2006/relationships/hyperlink" Target="http://aka.ms/cyberpaw" TargetMode="External"/><Relationship Id="rId41" Type="http://schemas.openxmlformats.org/officeDocument/2006/relationships/image" Target="../media/image34.emf"/><Relationship Id="rId54" Type="http://schemas.openxmlformats.org/officeDocument/2006/relationships/hyperlink" Target="https://aka.ms/SIEMConnect" TargetMode="External"/><Relationship Id="rId62" Type="http://schemas.openxmlformats.org/officeDocument/2006/relationships/hyperlink" Target="https://docs.microsoft.com/en-us/azure/active-directory/active-directory-identityprotection" TargetMode="External"/><Relationship Id="rId70" Type="http://schemas.openxmlformats.org/officeDocument/2006/relationships/hyperlink" Target="https://blogs.technet.microsoft.com/enterprisemobility/2016/08/10/azure-information-protection-with-hyok-hold-your-own-key/" TargetMode="External"/><Relationship Id="rId75" Type="http://schemas.openxmlformats.org/officeDocument/2006/relationships/image" Target="../media/image44.png"/><Relationship Id="rId83" Type="http://schemas.openxmlformats.org/officeDocument/2006/relationships/hyperlink" Target="https://docs.microsoft.com/en-us/azure/application-gateway/application-gateway-web-application-firewall-overview" TargetMode="External"/><Relationship Id="rId88" Type="http://schemas.openxmlformats.org/officeDocument/2006/relationships/hyperlink" Target="https://docs.microsoft.com/en-us/azure/security/azure-security-disk-encryption" TargetMode="External"/><Relationship Id="rId91" Type="http://schemas.openxmlformats.org/officeDocument/2006/relationships/image" Target="../media/image51.png"/><Relationship Id="rId96" Type="http://schemas.openxmlformats.org/officeDocument/2006/relationships/image" Target="../media/image53.emf"/><Relationship Id="rId111" Type="http://schemas.openxmlformats.org/officeDocument/2006/relationships/hyperlink" Target="https://www.microsoft.com/trustcenter" TargetMode="External"/><Relationship Id="rId1" Type="http://schemas.openxmlformats.org/officeDocument/2006/relationships/slideLayout" Target="../slideLayouts/slideLayout27.xml"/><Relationship Id="rId6" Type="http://schemas.openxmlformats.org/officeDocument/2006/relationships/image" Target="../media/image20.png"/><Relationship Id="rId15" Type="http://schemas.openxmlformats.org/officeDocument/2006/relationships/hyperlink" Target="https://docs.microsoft.com/en-us/azure/active-directory/" TargetMode="External"/><Relationship Id="rId23" Type="http://schemas.openxmlformats.org/officeDocument/2006/relationships/image" Target="../media/image25.png"/><Relationship Id="rId28" Type="http://schemas.openxmlformats.org/officeDocument/2006/relationships/image" Target="../media/image30.emf"/><Relationship Id="rId36" Type="http://schemas.openxmlformats.org/officeDocument/2006/relationships/image" Target="../media/image32.png"/><Relationship Id="rId49" Type="http://schemas.openxmlformats.org/officeDocument/2006/relationships/hyperlink" Target="https://docs.microsoft.com/en-us/windows/security/threat-protection/windows-defender-atp/windows-defender-advanced-threat-protection" TargetMode="External"/><Relationship Id="rId57" Type="http://schemas.openxmlformats.org/officeDocument/2006/relationships/image" Target="../media/image37.png"/><Relationship Id="rId106" Type="http://schemas.openxmlformats.org/officeDocument/2006/relationships/hyperlink" Target="https://www.microsoft.com/en-us/cloud-platform/windows-server-security" TargetMode="External"/><Relationship Id="rId114" Type="http://schemas.openxmlformats.org/officeDocument/2006/relationships/image" Target="../media/image59.png"/><Relationship Id="rId119" Type="http://schemas.openxmlformats.org/officeDocument/2006/relationships/hyperlink" Target="Simplifies%20the%20eDiscovery%20process%20and%20helps%20analyze%20unstructured%20data%20within%20Office%20365,%20efficiently%20review%20documents,%20and%20make%20scope%20reduction%20decisions%20for%20eDiscovery." TargetMode="External"/><Relationship Id="rId10" Type="http://schemas.openxmlformats.org/officeDocument/2006/relationships/hyperlink" Target="https://blogs.office.com/2015/04/21/announcing-customer-lockbox-for-office-365/" TargetMode="External"/><Relationship Id="rId31" Type="http://schemas.openxmlformats.org/officeDocument/2006/relationships/hyperlink" Target="https://aka.ms/MCRA" TargetMode="External"/><Relationship Id="rId44" Type="http://schemas.openxmlformats.org/officeDocument/2006/relationships/hyperlink" Target="https://docs.microsoft.com/en-us/azure/security-center/security-center-intro" TargetMode="External"/><Relationship Id="rId52" Type="http://schemas.openxmlformats.org/officeDocument/2006/relationships/hyperlink" Target="https://aka.ms/graphsecuritydocs" TargetMode="External"/><Relationship Id="rId60" Type="http://schemas.openxmlformats.org/officeDocument/2006/relationships/hyperlink" Target="https://docs.microsoft.com/en-us/windows/security/identity-protection/hello-for-business/hello-identity-verification" TargetMode="External"/><Relationship Id="rId65" Type="http://schemas.openxmlformats.org/officeDocument/2006/relationships/hyperlink" Target="https://docs.microsoft.com/en-us/azure/iot-hub/iot-hub-security-architecture" TargetMode="External"/><Relationship Id="rId73" Type="http://schemas.openxmlformats.org/officeDocument/2006/relationships/image" Target="../media/image42.png"/><Relationship Id="rId78" Type="http://schemas.openxmlformats.org/officeDocument/2006/relationships/image" Target="../media/image46.png"/><Relationship Id="rId81" Type="http://schemas.openxmlformats.org/officeDocument/2006/relationships/image" Target="../media/image47.png"/><Relationship Id="rId86" Type="http://schemas.openxmlformats.org/officeDocument/2006/relationships/image" Target="../media/image49.png"/><Relationship Id="rId94" Type="http://schemas.openxmlformats.org/officeDocument/2006/relationships/image" Target="../media/image52.png"/><Relationship Id="rId99" Type="http://schemas.openxmlformats.org/officeDocument/2006/relationships/image" Target="../media/image54.png"/><Relationship Id="rId101" Type="http://schemas.openxmlformats.org/officeDocument/2006/relationships/image" Target="../media/image55.jpeg"/><Relationship Id="rId4" Type="http://schemas.openxmlformats.org/officeDocument/2006/relationships/image" Target="../media/image18.png"/><Relationship Id="rId9" Type="http://schemas.openxmlformats.org/officeDocument/2006/relationships/image" Target="../media/image23.png"/><Relationship Id="rId13" Type="http://schemas.openxmlformats.org/officeDocument/2006/relationships/hyperlink" Target="https://aka.ms/O365SecRoadmap" TargetMode="External"/><Relationship Id="rId18" Type="http://schemas.openxmlformats.org/officeDocument/2006/relationships/hyperlink" Target="https://azure.microsoft.com/en-us/services/security-center/" TargetMode="External"/><Relationship Id="rId39" Type="http://schemas.openxmlformats.org/officeDocument/2006/relationships/hyperlink" Target="https://msdn.microsoft.com/en-us/library/dn948096.aspx" TargetMode="External"/><Relationship Id="rId109" Type="http://schemas.openxmlformats.org/officeDocument/2006/relationships/hyperlink" Target="http://www.microsoft.com/SDL" TargetMode="External"/><Relationship Id="rId34" Type="http://schemas.openxmlformats.org/officeDocument/2006/relationships/image" Target="../media/image31.png"/><Relationship Id="rId50" Type="http://schemas.openxmlformats.org/officeDocument/2006/relationships/hyperlink" Target="https://support.office.com/en-us/article/Office-365-ATP-for-SharePoint-OneDrive-and-Microsoft-Teams-26261670-db33-4c53-b125-af0662c34607" TargetMode="External"/><Relationship Id="rId55" Type="http://schemas.openxmlformats.org/officeDocument/2006/relationships/hyperlink" Target="https://docs.microsoft.com/en-us/azure/security-center/security-center-adaptive-application" TargetMode="External"/><Relationship Id="rId76" Type="http://schemas.openxmlformats.org/officeDocument/2006/relationships/image" Target="../media/image45.png"/><Relationship Id="rId97" Type="http://schemas.openxmlformats.org/officeDocument/2006/relationships/hyperlink" Target="https://www.microsoft.com/en-us/WindowsForBusiness/Windows-security" TargetMode="External"/><Relationship Id="rId104" Type="http://schemas.openxmlformats.org/officeDocument/2006/relationships/hyperlink" Target="https://docs.microsoft.com/en-us/windows/security/threat-protection/windows-defender-atp/secure-score-dashboard-windows-defender-advanced-threat-protection" TargetMode="External"/><Relationship Id="rId120" Type="http://schemas.openxmlformats.org/officeDocument/2006/relationships/image" Target="../media/image60.png"/><Relationship Id="rId7" Type="http://schemas.openxmlformats.org/officeDocument/2006/relationships/image" Target="../media/image21.png"/><Relationship Id="rId71" Type="http://schemas.openxmlformats.org/officeDocument/2006/relationships/hyperlink" Target="https://docs.microsoft.com/en-us/information-protection/get-started/requirements-applications" TargetMode="External"/><Relationship Id="rId92" Type="http://schemas.openxmlformats.org/officeDocument/2006/relationships/hyperlink" Target="https://docs.microsoft.com/en-us/azure/azure-policy/azure-policy-introduction" TargetMode="External"/><Relationship Id="rId2" Type="http://schemas.openxmlformats.org/officeDocument/2006/relationships/notesSlide" Target="../notesSlides/notesSlide1.xml"/><Relationship Id="rId29" Type="http://schemas.openxmlformats.org/officeDocument/2006/relationships/hyperlink" Target="https://developer.microsoft.com/en-us/windows/iot"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55.jpeg"/><Relationship Id="rId13" Type="http://schemas.openxmlformats.org/officeDocument/2006/relationships/image" Target="../media/image70.svg"/><Relationship Id="rId18" Type="http://schemas.openxmlformats.org/officeDocument/2006/relationships/image" Target="../media/image73.png"/><Relationship Id="rId26" Type="http://schemas.openxmlformats.org/officeDocument/2006/relationships/image" Target="../media/image80.png"/><Relationship Id="rId3" Type="http://schemas.openxmlformats.org/officeDocument/2006/relationships/image" Target="../media/image62.emf"/><Relationship Id="rId21" Type="http://schemas.openxmlformats.org/officeDocument/2006/relationships/image" Target="../media/image76.svg"/><Relationship Id="rId7" Type="http://schemas.openxmlformats.org/officeDocument/2006/relationships/image" Target="../media/image65.emf"/><Relationship Id="rId12" Type="http://schemas.openxmlformats.org/officeDocument/2006/relationships/image" Target="../media/image69.png"/><Relationship Id="rId17" Type="http://schemas.openxmlformats.org/officeDocument/2006/relationships/image" Target="../media/image72.svg"/><Relationship Id="rId25" Type="http://schemas.openxmlformats.org/officeDocument/2006/relationships/image" Target="../media/image36.png"/><Relationship Id="rId2" Type="http://schemas.openxmlformats.org/officeDocument/2006/relationships/image" Target="../media/image61.png"/><Relationship Id="rId16" Type="http://schemas.openxmlformats.org/officeDocument/2006/relationships/image" Target="../media/image71.png"/><Relationship Id="rId20" Type="http://schemas.openxmlformats.org/officeDocument/2006/relationships/image" Target="../media/image75.png"/><Relationship Id="rId1" Type="http://schemas.openxmlformats.org/officeDocument/2006/relationships/slideLayout" Target="../slideLayouts/slideLayout8.xml"/><Relationship Id="rId6" Type="http://schemas.openxmlformats.org/officeDocument/2006/relationships/image" Target="../media/image17.emf"/><Relationship Id="rId11" Type="http://schemas.openxmlformats.org/officeDocument/2006/relationships/image" Target="../media/image68.emf"/><Relationship Id="rId24" Type="http://schemas.openxmlformats.org/officeDocument/2006/relationships/image" Target="../media/image79.png"/><Relationship Id="rId5" Type="http://schemas.openxmlformats.org/officeDocument/2006/relationships/image" Target="../media/image64.png"/><Relationship Id="rId15" Type="http://schemas.openxmlformats.org/officeDocument/2006/relationships/image" Target="../media/image16.svg"/><Relationship Id="rId23" Type="http://schemas.openxmlformats.org/officeDocument/2006/relationships/image" Target="../media/image78.png"/><Relationship Id="rId10" Type="http://schemas.openxmlformats.org/officeDocument/2006/relationships/image" Target="../media/image67.emf"/><Relationship Id="rId19" Type="http://schemas.openxmlformats.org/officeDocument/2006/relationships/image" Target="../media/image74.svg"/><Relationship Id="rId4" Type="http://schemas.openxmlformats.org/officeDocument/2006/relationships/image" Target="../media/image63.emf"/><Relationship Id="rId9" Type="http://schemas.openxmlformats.org/officeDocument/2006/relationships/image" Target="../media/image66.png"/><Relationship Id="rId14" Type="http://schemas.openxmlformats.org/officeDocument/2006/relationships/image" Target="../media/image15.png"/><Relationship Id="rId22" Type="http://schemas.openxmlformats.org/officeDocument/2006/relationships/image" Target="../media/image7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2.emf"/><Relationship Id="rId2" Type="http://schemas.openxmlformats.org/officeDocument/2006/relationships/image" Target="../media/image81.emf"/><Relationship Id="rId1" Type="http://schemas.openxmlformats.org/officeDocument/2006/relationships/slideLayout" Target="../slideLayouts/slideLayout8.xml"/><Relationship Id="rId6" Type="http://schemas.openxmlformats.org/officeDocument/2006/relationships/image" Target="../media/image85.emf"/><Relationship Id="rId5" Type="http://schemas.openxmlformats.org/officeDocument/2006/relationships/image" Target="../media/image84.emf"/><Relationship Id="rId4" Type="http://schemas.openxmlformats.org/officeDocument/2006/relationships/image" Target="../media/image8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9264" y="1421174"/>
            <a:ext cx="6581117" cy="2000922"/>
          </a:xfrm>
        </p:spPr>
        <p:txBody>
          <a:bodyPr/>
          <a:lstStyle/>
          <a:p>
            <a:r>
              <a:rPr lang="en-US" sz="7200" dirty="0"/>
              <a:t>Azure</a:t>
            </a:r>
            <a:br>
              <a:rPr lang="en-US" sz="7200" dirty="0"/>
            </a:br>
            <a:r>
              <a:rPr lang="en-US" sz="7200" dirty="0"/>
              <a:t>Talkbook</a:t>
            </a:r>
          </a:p>
        </p:txBody>
      </p:sp>
      <p:sp>
        <p:nvSpPr>
          <p:cNvPr id="7" name="Text Placeholder 5"/>
          <p:cNvSpPr>
            <a:spLocks noGrp="1"/>
          </p:cNvSpPr>
          <p:nvPr>
            <p:ph type="body" sz="quarter" idx="4294967295"/>
          </p:nvPr>
        </p:nvSpPr>
        <p:spPr>
          <a:xfrm>
            <a:off x="2390497" y="5223257"/>
            <a:ext cx="6541518" cy="216000"/>
          </a:xfrm>
          <a:prstGeom prst="rect">
            <a:avLst/>
          </a:prstGeom>
        </p:spPr>
        <p:txBody>
          <a:bodyPr/>
          <a:lstStyle/>
          <a:p>
            <a:r>
              <a:rPr lang="en-US" dirty="0"/>
              <a:t>Version DRAFT</a:t>
            </a:r>
          </a:p>
        </p:txBody>
      </p:sp>
      <p:sp>
        <p:nvSpPr>
          <p:cNvPr id="8" name="Text Placeholder 6"/>
          <p:cNvSpPr>
            <a:spLocks noGrp="1"/>
          </p:cNvSpPr>
          <p:nvPr>
            <p:ph type="body" sz="quarter" idx="4294967295"/>
          </p:nvPr>
        </p:nvSpPr>
        <p:spPr>
          <a:xfrm>
            <a:off x="2390497" y="5655907"/>
            <a:ext cx="1889125" cy="487363"/>
          </a:xfrm>
          <a:prstGeom prst="rect">
            <a:avLst/>
          </a:prstGeom>
        </p:spPr>
        <p:txBody>
          <a:bodyPr/>
          <a:lstStyle/>
          <a:p>
            <a:r>
              <a:rPr lang="en-US" b="0" dirty="0"/>
              <a:t>April 17, 2020</a:t>
            </a:r>
          </a:p>
        </p:txBody>
      </p:sp>
    </p:spTree>
    <p:extLst>
      <p:ext uri="{BB962C8B-B14F-4D97-AF65-F5344CB8AC3E}">
        <p14:creationId xmlns:p14="http://schemas.microsoft.com/office/powerpoint/2010/main" val="46574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p:txBody>
          <a:bodyPr/>
          <a:lstStyle/>
          <a:p>
            <a:r>
              <a:rPr lang="en-US" dirty="0"/>
              <a:t>Identity and Access Management Challenges</a:t>
            </a:r>
          </a:p>
        </p:txBody>
      </p:sp>
      <p:sp>
        <p:nvSpPr>
          <p:cNvPr id="45" name="Text Placeholder 44"/>
          <p:cNvSpPr>
            <a:spLocks noGrp="1"/>
          </p:cNvSpPr>
          <p:nvPr>
            <p:ph type="body" sz="quarter" idx="12"/>
          </p:nvPr>
        </p:nvSpPr>
        <p:spPr/>
        <p:txBody>
          <a:bodyPr/>
          <a:lstStyle/>
          <a:p>
            <a:r>
              <a:rPr lang="en-US" dirty="0"/>
              <a:t>Our perspective</a:t>
            </a:r>
          </a:p>
        </p:txBody>
      </p:sp>
      <p:sp>
        <p:nvSpPr>
          <p:cNvPr id="11" name="object 11"/>
          <p:cNvSpPr/>
          <p:nvPr/>
        </p:nvSpPr>
        <p:spPr>
          <a:xfrm>
            <a:off x="1388664" y="1316770"/>
            <a:ext cx="2311846" cy="4547454"/>
          </a:xfrm>
          <a:custGeom>
            <a:avLst/>
            <a:gdLst/>
            <a:ahLst/>
            <a:cxnLst/>
            <a:rect l="l" t="t" r="r" b="b"/>
            <a:pathLst>
              <a:path w="2030095" h="3971925">
                <a:moveTo>
                  <a:pt x="0" y="0"/>
                </a:moveTo>
                <a:lnTo>
                  <a:pt x="2029968" y="0"/>
                </a:lnTo>
                <a:lnTo>
                  <a:pt x="2029968" y="3971544"/>
                </a:lnTo>
                <a:lnTo>
                  <a:pt x="0" y="3971544"/>
                </a:lnTo>
                <a:lnTo>
                  <a:pt x="0" y="0"/>
                </a:lnTo>
                <a:close/>
              </a:path>
            </a:pathLst>
          </a:custGeom>
          <a:solidFill>
            <a:srgbClr val="6D2077"/>
          </a:solidFill>
        </p:spPr>
        <p:txBody>
          <a:bodyPr wrap="square" lIns="54864" tIns="54864" rIns="54864" bIns="1737360" rtlCol="0" anchor="ctr"/>
          <a:lstStyle/>
          <a:p>
            <a:pPr algn="ctr"/>
            <a:r>
              <a:rPr lang="en-US" sz="1500" b="1" dirty="0">
                <a:solidFill>
                  <a:schemeClr val="bg1"/>
                </a:solidFill>
              </a:rPr>
              <a:t>Effectiveness of </a:t>
            </a:r>
            <a:br>
              <a:rPr lang="en-US" sz="1500" b="1" dirty="0">
                <a:solidFill>
                  <a:schemeClr val="bg1"/>
                </a:solidFill>
              </a:rPr>
            </a:br>
            <a:r>
              <a:rPr lang="en-US" sz="1500" b="1" dirty="0">
                <a:solidFill>
                  <a:schemeClr val="bg1"/>
                </a:solidFill>
              </a:rPr>
              <a:t>Castle-and-moat architecture</a:t>
            </a:r>
          </a:p>
        </p:txBody>
      </p:sp>
      <p:sp>
        <p:nvSpPr>
          <p:cNvPr id="21" name="object 21"/>
          <p:cNvSpPr/>
          <p:nvPr/>
        </p:nvSpPr>
        <p:spPr>
          <a:xfrm>
            <a:off x="3842521" y="1316767"/>
            <a:ext cx="2311846" cy="4560157"/>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6D2077"/>
          </a:solidFill>
        </p:spPr>
        <p:txBody>
          <a:bodyPr wrap="square" lIns="54864" tIns="54864" rIns="54864" bIns="1737360" rtlCol="0" anchor="ctr"/>
          <a:lstStyle/>
          <a:p>
            <a:pPr algn="ctr"/>
            <a:r>
              <a:rPr lang="en-US" sz="1500" b="1" dirty="0">
                <a:solidFill>
                  <a:schemeClr val="bg1"/>
                </a:solidFill>
              </a:rPr>
              <a:t>Patchwork of IAM solutions</a:t>
            </a:r>
          </a:p>
        </p:txBody>
      </p:sp>
      <p:sp>
        <p:nvSpPr>
          <p:cNvPr id="26" name="object 26"/>
          <p:cNvSpPr/>
          <p:nvPr/>
        </p:nvSpPr>
        <p:spPr>
          <a:xfrm>
            <a:off x="6402079" y="1316769"/>
            <a:ext cx="2311846" cy="4560156"/>
          </a:xfrm>
          <a:custGeom>
            <a:avLst/>
            <a:gdLst/>
            <a:ahLst/>
            <a:cxnLst/>
            <a:rect l="l" t="t" r="r" b="b"/>
            <a:pathLst>
              <a:path w="2030095" h="3971925">
                <a:moveTo>
                  <a:pt x="0" y="0"/>
                </a:moveTo>
                <a:lnTo>
                  <a:pt x="2029968" y="0"/>
                </a:lnTo>
                <a:lnTo>
                  <a:pt x="2029968" y="3971544"/>
                </a:lnTo>
                <a:lnTo>
                  <a:pt x="0" y="3971544"/>
                </a:lnTo>
                <a:lnTo>
                  <a:pt x="0" y="0"/>
                </a:lnTo>
                <a:close/>
              </a:path>
            </a:pathLst>
          </a:custGeom>
          <a:solidFill>
            <a:srgbClr val="6D2077"/>
          </a:solidFill>
        </p:spPr>
        <p:txBody>
          <a:bodyPr wrap="square" lIns="54864" tIns="54864" rIns="54864" bIns="1737360" rtlCol="0" anchor="ctr"/>
          <a:lstStyle/>
          <a:p>
            <a:pPr algn="ctr"/>
            <a:r>
              <a:rPr lang="en-US" sz="1500" b="1" dirty="0">
                <a:solidFill>
                  <a:schemeClr val="bg1"/>
                </a:solidFill>
              </a:rPr>
              <a:t>Support migration </a:t>
            </a:r>
            <a:br>
              <a:rPr lang="en-US" sz="1500" b="1" dirty="0">
                <a:solidFill>
                  <a:schemeClr val="bg1"/>
                </a:solidFill>
              </a:rPr>
            </a:br>
            <a:r>
              <a:rPr lang="en-US" sz="1500" b="1" dirty="0">
                <a:solidFill>
                  <a:schemeClr val="bg1"/>
                </a:solidFill>
              </a:rPr>
              <a:t>to SaaS</a:t>
            </a:r>
          </a:p>
        </p:txBody>
      </p:sp>
      <p:sp>
        <p:nvSpPr>
          <p:cNvPr id="34" name="object 34"/>
          <p:cNvSpPr/>
          <p:nvPr/>
        </p:nvSpPr>
        <p:spPr>
          <a:xfrm>
            <a:off x="8904884" y="1316769"/>
            <a:ext cx="2311846" cy="4547455"/>
          </a:xfrm>
          <a:custGeom>
            <a:avLst/>
            <a:gdLst/>
            <a:ahLst/>
            <a:cxnLst/>
            <a:rect l="l" t="t" r="r" b="b"/>
            <a:pathLst>
              <a:path w="2030095" h="3971925">
                <a:moveTo>
                  <a:pt x="0" y="0"/>
                </a:moveTo>
                <a:lnTo>
                  <a:pt x="2029968" y="0"/>
                </a:lnTo>
                <a:lnTo>
                  <a:pt x="2029968" y="3971544"/>
                </a:lnTo>
                <a:lnTo>
                  <a:pt x="0" y="3971544"/>
                </a:lnTo>
                <a:lnTo>
                  <a:pt x="0" y="0"/>
                </a:lnTo>
                <a:close/>
              </a:path>
            </a:pathLst>
          </a:custGeom>
          <a:solidFill>
            <a:srgbClr val="6D2077"/>
          </a:solidFill>
        </p:spPr>
        <p:txBody>
          <a:bodyPr wrap="square" lIns="54864" tIns="54864" rIns="54864" bIns="1737360" rtlCol="0" anchor="ctr"/>
          <a:lstStyle/>
          <a:p>
            <a:pPr algn="ctr"/>
            <a:r>
              <a:rPr lang="en-US" sz="1500" b="1" dirty="0">
                <a:solidFill>
                  <a:schemeClr val="bg1"/>
                </a:solidFill>
              </a:rPr>
              <a:t>Changing Threat Landscape</a:t>
            </a:r>
          </a:p>
        </p:txBody>
      </p:sp>
      <p:sp>
        <p:nvSpPr>
          <p:cNvPr id="89" name="object 12"/>
          <p:cNvSpPr/>
          <p:nvPr/>
        </p:nvSpPr>
        <p:spPr>
          <a:xfrm>
            <a:off x="2270377" y="3774892"/>
            <a:ext cx="491728" cy="0"/>
          </a:xfrm>
          <a:custGeom>
            <a:avLst/>
            <a:gdLst/>
            <a:ahLst/>
            <a:cxnLst/>
            <a:rect l="l" t="t" r="r" b="b"/>
            <a:pathLst>
              <a:path w="431800">
                <a:moveTo>
                  <a:pt x="0" y="0"/>
                </a:moveTo>
                <a:lnTo>
                  <a:pt x="431292" y="0"/>
                </a:lnTo>
              </a:path>
            </a:pathLst>
          </a:custGeom>
          <a:ln w="6350">
            <a:solidFill>
              <a:srgbClr val="FFFFFF"/>
            </a:solidFill>
          </a:ln>
        </p:spPr>
        <p:txBody>
          <a:bodyPr wrap="square" lIns="0" tIns="0" rIns="0" bIns="0" rtlCol="0"/>
          <a:lstStyle/>
          <a:p>
            <a:pPr algn="ctr"/>
            <a:endParaRPr sz="1500">
              <a:solidFill>
                <a:prstClr val="black"/>
              </a:solidFill>
            </a:endParaRPr>
          </a:p>
        </p:txBody>
      </p:sp>
      <p:sp>
        <p:nvSpPr>
          <p:cNvPr id="91" name="object 22"/>
          <p:cNvSpPr/>
          <p:nvPr/>
        </p:nvSpPr>
        <p:spPr>
          <a:xfrm>
            <a:off x="4761401" y="3801308"/>
            <a:ext cx="491728" cy="0"/>
          </a:xfrm>
          <a:custGeom>
            <a:avLst/>
            <a:gdLst/>
            <a:ahLst/>
            <a:cxnLst/>
            <a:rect l="l" t="t" r="r" b="b"/>
            <a:pathLst>
              <a:path w="431800">
                <a:moveTo>
                  <a:pt x="0" y="0"/>
                </a:moveTo>
                <a:lnTo>
                  <a:pt x="431292" y="0"/>
                </a:lnTo>
              </a:path>
            </a:pathLst>
          </a:custGeom>
          <a:ln w="6350">
            <a:solidFill>
              <a:srgbClr val="FFFFFF"/>
            </a:solidFill>
          </a:ln>
        </p:spPr>
        <p:txBody>
          <a:bodyPr wrap="square" lIns="0" tIns="0" rIns="0" bIns="0" rtlCol="0"/>
          <a:lstStyle/>
          <a:p>
            <a:pPr algn="ctr"/>
            <a:endParaRPr sz="1500">
              <a:solidFill>
                <a:prstClr val="black"/>
              </a:solidFill>
            </a:endParaRPr>
          </a:p>
        </p:txBody>
      </p:sp>
      <p:sp>
        <p:nvSpPr>
          <p:cNvPr id="93" name="object 27"/>
          <p:cNvSpPr/>
          <p:nvPr/>
        </p:nvSpPr>
        <p:spPr>
          <a:xfrm>
            <a:off x="7211838" y="3795974"/>
            <a:ext cx="491728" cy="0"/>
          </a:xfrm>
          <a:custGeom>
            <a:avLst/>
            <a:gdLst/>
            <a:ahLst/>
            <a:cxnLst/>
            <a:rect l="l" t="t" r="r" b="b"/>
            <a:pathLst>
              <a:path w="431800">
                <a:moveTo>
                  <a:pt x="0" y="0"/>
                </a:moveTo>
                <a:lnTo>
                  <a:pt x="431292" y="0"/>
                </a:lnTo>
              </a:path>
            </a:pathLst>
          </a:custGeom>
          <a:ln w="6350">
            <a:solidFill>
              <a:srgbClr val="FFFFFF"/>
            </a:solidFill>
          </a:ln>
        </p:spPr>
        <p:txBody>
          <a:bodyPr wrap="square" lIns="0" tIns="0" rIns="0" bIns="0" rtlCol="0"/>
          <a:lstStyle/>
          <a:p>
            <a:pPr algn="ctr"/>
            <a:endParaRPr sz="1500">
              <a:solidFill>
                <a:prstClr val="black"/>
              </a:solidFill>
            </a:endParaRPr>
          </a:p>
        </p:txBody>
      </p:sp>
      <p:sp>
        <p:nvSpPr>
          <p:cNvPr id="95" name="object 35"/>
          <p:cNvSpPr/>
          <p:nvPr/>
        </p:nvSpPr>
        <p:spPr>
          <a:xfrm>
            <a:off x="9823838" y="3794648"/>
            <a:ext cx="491728" cy="0"/>
          </a:xfrm>
          <a:custGeom>
            <a:avLst/>
            <a:gdLst/>
            <a:ahLst/>
            <a:cxnLst/>
            <a:rect l="l" t="t" r="r" b="b"/>
            <a:pathLst>
              <a:path w="431800">
                <a:moveTo>
                  <a:pt x="0" y="0"/>
                </a:moveTo>
                <a:lnTo>
                  <a:pt x="431292" y="0"/>
                </a:lnTo>
              </a:path>
            </a:pathLst>
          </a:custGeom>
          <a:ln w="6350">
            <a:solidFill>
              <a:srgbClr val="FFFFFF"/>
            </a:solidFill>
          </a:ln>
        </p:spPr>
        <p:txBody>
          <a:bodyPr wrap="square" lIns="0" tIns="0" rIns="0" bIns="0" rtlCol="0"/>
          <a:lstStyle/>
          <a:p>
            <a:pPr algn="ctr"/>
            <a:endParaRPr sz="1500">
              <a:solidFill>
                <a:prstClr val="black"/>
              </a:solidFill>
            </a:endParaRPr>
          </a:p>
        </p:txBody>
      </p:sp>
      <p:sp>
        <p:nvSpPr>
          <p:cNvPr id="50" name="Rectangle 49"/>
          <p:cNvSpPr/>
          <p:nvPr/>
        </p:nvSpPr>
        <p:spPr>
          <a:xfrm>
            <a:off x="9101410" y="4383160"/>
            <a:ext cx="1960786" cy="1246495"/>
          </a:xfrm>
          <a:prstGeom prst="rect">
            <a:avLst/>
          </a:prstGeom>
        </p:spPr>
        <p:txBody>
          <a:bodyPr wrap="square">
            <a:spAutoFit/>
          </a:bodyPr>
          <a:lstStyle/>
          <a:p>
            <a:pPr algn="ctr"/>
            <a:r>
              <a:rPr lang="en-US" sz="1500" dirty="0">
                <a:solidFill>
                  <a:schemeClr val="bg1"/>
                </a:solidFill>
              </a:rPr>
              <a:t>Strong threat intelligence combined with continuous feature rollout</a:t>
            </a:r>
          </a:p>
        </p:txBody>
      </p:sp>
      <p:sp>
        <p:nvSpPr>
          <p:cNvPr id="166" name="Rectangle 165"/>
          <p:cNvSpPr/>
          <p:nvPr/>
        </p:nvSpPr>
        <p:spPr>
          <a:xfrm>
            <a:off x="6575265" y="4383160"/>
            <a:ext cx="1960786" cy="784830"/>
          </a:xfrm>
          <a:prstGeom prst="rect">
            <a:avLst/>
          </a:prstGeom>
        </p:spPr>
        <p:txBody>
          <a:bodyPr wrap="square">
            <a:spAutoFit/>
          </a:bodyPr>
          <a:lstStyle/>
          <a:p>
            <a:pPr algn="ctr"/>
            <a:r>
              <a:rPr lang="en-US" sz="1500" dirty="0">
                <a:solidFill>
                  <a:schemeClr val="bg1"/>
                </a:solidFill>
              </a:rPr>
              <a:t>Native support for wide range of SaaS products</a:t>
            </a:r>
          </a:p>
        </p:txBody>
      </p:sp>
      <p:sp>
        <p:nvSpPr>
          <p:cNvPr id="167" name="Rectangle 166"/>
          <p:cNvSpPr/>
          <p:nvPr/>
        </p:nvSpPr>
        <p:spPr>
          <a:xfrm>
            <a:off x="4046462" y="4383160"/>
            <a:ext cx="1960786" cy="1015663"/>
          </a:xfrm>
          <a:prstGeom prst="rect">
            <a:avLst/>
          </a:prstGeom>
        </p:spPr>
        <p:txBody>
          <a:bodyPr wrap="square">
            <a:spAutoFit/>
          </a:bodyPr>
          <a:lstStyle/>
          <a:p>
            <a:pPr algn="ctr"/>
            <a:r>
              <a:rPr lang="en-US" sz="1500" dirty="0">
                <a:solidFill>
                  <a:schemeClr val="bg1"/>
                </a:solidFill>
              </a:rPr>
              <a:t>Technology rationalization with business process changes</a:t>
            </a:r>
          </a:p>
        </p:txBody>
      </p:sp>
      <p:sp>
        <p:nvSpPr>
          <p:cNvPr id="168" name="Rectangle 167"/>
          <p:cNvSpPr/>
          <p:nvPr/>
        </p:nvSpPr>
        <p:spPr>
          <a:xfrm>
            <a:off x="1563464" y="4383160"/>
            <a:ext cx="1960786" cy="1246495"/>
          </a:xfrm>
          <a:prstGeom prst="rect">
            <a:avLst/>
          </a:prstGeom>
        </p:spPr>
        <p:txBody>
          <a:bodyPr wrap="square">
            <a:spAutoFit/>
          </a:bodyPr>
          <a:lstStyle/>
          <a:p>
            <a:pPr algn="ctr"/>
            <a:r>
              <a:rPr lang="en-US" sz="1500" dirty="0">
                <a:solidFill>
                  <a:schemeClr val="bg1"/>
                </a:solidFill>
              </a:rPr>
              <a:t>Azure AD provides </a:t>
            </a:r>
            <a:br>
              <a:rPr lang="en-US" sz="1500" dirty="0">
                <a:solidFill>
                  <a:schemeClr val="bg1"/>
                </a:solidFill>
              </a:rPr>
            </a:br>
            <a:r>
              <a:rPr lang="en-US" sz="1500" dirty="0">
                <a:solidFill>
                  <a:schemeClr val="bg1"/>
                </a:solidFill>
              </a:rPr>
              <a:t>MFA, conditional </a:t>
            </a:r>
            <a:br>
              <a:rPr lang="en-US" sz="1500" dirty="0">
                <a:solidFill>
                  <a:schemeClr val="bg1"/>
                </a:solidFill>
              </a:rPr>
            </a:br>
            <a:r>
              <a:rPr lang="en-US" sz="1500" dirty="0">
                <a:solidFill>
                  <a:schemeClr val="bg1"/>
                </a:solidFill>
              </a:rPr>
              <a:t>access to enable zero trust architecture</a:t>
            </a:r>
          </a:p>
        </p:txBody>
      </p:sp>
      <p:grpSp>
        <p:nvGrpSpPr>
          <p:cNvPr id="46" name="Group 45"/>
          <p:cNvGrpSpPr/>
          <p:nvPr/>
        </p:nvGrpSpPr>
        <p:grpSpPr>
          <a:xfrm>
            <a:off x="2238846" y="1599673"/>
            <a:ext cx="611483" cy="611483"/>
            <a:chOff x="2555701" y="1244646"/>
            <a:chExt cx="914400" cy="914400"/>
          </a:xfrm>
        </p:grpSpPr>
        <p:pic>
          <p:nvPicPr>
            <p:cNvPr id="96" name="Picture 58"/>
            <p:cNvPicPr>
              <a:picLocks noChangeAspect="1" noChangeArrowheads="1"/>
            </p:cNvPicPr>
            <p:nvPr/>
          </p:nvPicPr>
          <p:blipFill>
            <a:blip r:embed="rId3" cstate="print">
              <a:biLevel thresh="25000"/>
            </a:blip>
            <a:srcRect/>
            <a:stretch>
              <a:fillRect/>
            </a:stretch>
          </p:blipFill>
          <p:spPr bwMode="auto">
            <a:xfrm>
              <a:off x="2689002" y="1410801"/>
              <a:ext cx="660339" cy="488719"/>
            </a:xfrm>
            <a:prstGeom prst="rect">
              <a:avLst/>
            </a:prstGeom>
            <a:noFill/>
            <a:ln w="9525">
              <a:noFill/>
              <a:miter lim="800000"/>
              <a:headEnd/>
              <a:tailEnd/>
            </a:ln>
            <a:effectLst/>
          </p:spPr>
        </p:pic>
        <p:sp>
          <p:nvSpPr>
            <p:cNvPr id="42" name="Oval 41"/>
            <p:cNvSpPr/>
            <p:nvPr/>
          </p:nvSpPr>
          <p:spPr>
            <a:xfrm>
              <a:off x="2555701" y="1244646"/>
              <a:ext cx="914400" cy="91440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grpSp>
      <p:grpSp>
        <p:nvGrpSpPr>
          <p:cNvPr id="47" name="Group 46"/>
          <p:cNvGrpSpPr/>
          <p:nvPr/>
        </p:nvGrpSpPr>
        <p:grpSpPr>
          <a:xfrm>
            <a:off x="4692703" y="1617671"/>
            <a:ext cx="611483" cy="611483"/>
            <a:chOff x="4928456" y="1403725"/>
            <a:chExt cx="611483" cy="611483"/>
          </a:xfrm>
        </p:grpSpPr>
        <p:grpSp>
          <p:nvGrpSpPr>
            <p:cNvPr id="97" name="Group 5"/>
            <p:cNvGrpSpPr>
              <a:grpSpLocks noChangeAspect="1"/>
            </p:cNvGrpSpPr>
            <p:nvPr/>
          </p:nvGrpSpPr>
          <p:grpSpPr bwMode="auto">
            <a:xfrm>
              <a:off x="5025919" y="1532745"/>
              <a:ext cx="416557" cy="353442"/>
              <a:chOff x="484" y="935"/>
              <a:chExt cx="363" cy="308"/>
            </a:xfrm>
            <a:solidFill>
              <a:schemeClr val="bg1"/>
            </a:solidFill>
          </p:grpSpPr>
          <p:sp>
            <p:nvSpPr>
              <p:cNvPr id="98" name="Freeform 6"/>
              <p:cNvSpPr>
                <a:spLocks/>
              </p:cNvSpPr>
              <p:nvPr/>
            </p:nvSpPr>
            <p:spPr bwMode="auto">
              <a:xfrm>
                <a:off x="619" y="1029"/>
                <a:ext cx="100" cy="38"/>
              </a:xfrm>
              <a:custGeom>
                <a:avLst/>
                <a:gdLst/>
                <a:ahLst/>
                <a:cxnLst>
                  <a:cxn ang="0">
                    <a:pos x="15" y="0"/>
                  </a:cxn>
                  <a:cxn ang="0">
                    <a:pos x="1" y="6"/>
                  </a:cxn>
                  <a:cxn ang="0">
                    <a:pos x="0" y="7"/>
                  </a:cxn>
                  <a:cxn ang="0">
                    <a:pos x="4" y="11"/>
                  </a:cxn>
                  <a:cxn ang="0">
                    <a:pos x="5" y="10"/>
                  </a:cxn>
                  <a:cxn ang="0">
                    <a:pos x="15" y="6"/>
                  </a:cxn>
                  <a:cxn ang="0">
                    <a:pos x="25" y="10"/>
                  </a:cxn>
                  <a:cxn ang="0">
                    <a:pos x="25" y="11"/>
                  </a:cxn>
                  <a:cxn ang="0">
                    <a:pos x="29" y="7"/>
                  </a:cxn>
                  <a:cxn ang="0">
                    <a:pos x="28" y="6"/>
                  </a:cxn>
                  <a:cxn ang="0">
                    <a:pos x="15" y="0"/>
                  </a:cxn>
                </a:cxnLst>
                <a:rect l="0" t="0" r="r" b="b"/>
                <a:pathLst>
                  <a:path w="29" h="11">
                    <a:moveTo>
                      <a:pt x="15" y="0"/>
                    </a:moveTo>
                    <a:cubicBezTo>
                      <a:pt x="10" y="0"/>
                      <a:pt x="5" y="2"/>
                      <a:pt x="1" y="6"/>
                    </a:cubicBezTo>
                    <a:cubicBezTo>
                      <a:pt x="1" y="6"/>
                      <a:pt x="1" y="6"/>
                      <a:pt x="0" y="7"/>
                    </a:cubicBezTo>
                    <a:cubicBezTo>
                      <a:pt x="4" y="11"/>
                      <a:pt x="4" y="11"/>
                      <a:pt x="4" y="11"/>
                    </a:cubicBezTo>
                    <a:cubicBezTo>
                      <a:pt x="4" y="10"/>
                      <a:pt x="5" y="10"/>
                      <a:pt x="5" y="10"/>
                    </a:cubicBezTo>
                    <a:cubicBezTo>
                      <a:pt x="8" y="7"/>
                      <a:pt x="11" y="6"/>
                      <a:pt x="15" y="6"/>
                    </a:cubicBezTo>
                    <a:cubicBezTo>
                      <a:pt x="19" y="6"/>
                      <a:pt x="22" y="7"/>
                      <a:pt x="25" y="10"/>
                    </a:cubicBezTo>
                    <a:cubicBezTo>
                      <a:pt x="25" y="10"/>
                      <a:pt x="25" y="10"/>
                      <a:pt x="25" y="11"/>
                    </a:cubicBezTo>
                    <a:cubicBezTo>
                      <a:pt x="29" y="7"/>
                      <a:pt x="29" y="7"/>
                      <a:pt x="29" y="7"/>
                    </a:cubicBezTo>
                    <a:cubicBezTo>
                      <a:pt x="29" y="6"/>
                      <a:pt x="29" y="6"/>
                      <a:pt x="28" y="6"/>
                    </a:cubicBezTo>
                    <a:cubicBezTo>
                      <a:pt x="25" y="2"/>
                      <a:pt x="20" y="0"/>
                      <a:pt x="15"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500"/>
              </a:p>
            </p:txBody>
          </p:sp>
          <p:sp>
            <p:nvSpPr>
              <p:cNvPr id="99" name="Freeform 7"/>
              <p:cNvSpPr>
                <a:spLocks/>
              </p:cNvSpPr>
              <p:nvPr/>
            </p:nvSpPr>
            <p:spPr bwMode="auto">
              <a:xfrm>
                <a:off x="577" y="1174"/>
                <a:ext cx="194" cy="69"/>
              </a:xfrm>
              <a:custGeom>
                <a:avLst/>
                <a:gdLst/>
                <a:ahLst/>
                <a:cxnLst>
                  <a:cxn ang="0">
                    <a:pos x="156" y="0"/>
                  </a:cxn>
                  <a:cxn ang="0">
                    <a:pos x="31" y="0"/>
                  </a:cxn>
                  <a:cxn ang="0">
                    <a:pos x="31" y="42"/>
                  </a:cxn>
                  <a:cxn ang="0">
                    <a:pos x="0" y="42"/>
                  </a:cxn>
                  <a:cxn ang="0">
                    <a:pos x="0" y="69"/>
                  </a:cxn>
                  <a:cxn ang="0">
                    <a:pos x="194" y="69"/>
                  </a:cxn>
                  <a:cxn ang="0">
                    <a:pos x="194" y="42"/>
                  </a:cxn>
                  <a:cxn ang="0">
                    <a:pos x="156" y="42"/>
                  </a:cxn>
                  <a:cxn ang="0">
                    <a:pos x="156" y="0"/>
                  </a:cxn>
                </a:cxnLst>
                <a:rect l="0" t="0" r="r" b="b"/>
                <a:pathLst>
                  <a:path w="194" h="69">
                    <a:moveTo>
                      <a:pt x="156" y="0"/>
                    </a:moveTo>
                    <a:lnTo>
                      <a:pt x="31" y="0"/>
                    </a:lnTo>
                    <a:lnTo>
                      <a:pt x="31" y="42"/>
                    </a:lnTo>
                    <a:lnTo>
                      <a:pt x="0" y="42"/>
                    </a:lnTo>
                    <a:lnTo>
                      <a:pt x="0" y="69"/>
                    </a:lnTo>
                    <a:lnTo>
                      <a:pt x="194" y="69"/>
                    </a:lnTo>
                    <a:lnTo>
                      <a:pt x="194" y="42"/>
                    </a:lnTo>
                    <a:lnTo>
                      <a:pt x="156" y="42"/>
                    </a:lnTo>
                    <a:lnTo>
                      <a:pt x="15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500"/>
              </a:p>
            </p:txBody>
          </p:sp>
          <p:sp>
            <p:nvSpPr>
              <p:cNvPr id="100" name="Oval 8"/>
              <p:cNvSpPr>
                <a:spLocks noChangeArrowheads="1"/>
              </p:cNvSpPr>
              <p:nvPr/>
            </p:nvSpPr>
            <p:spPr bwMode="auto">
              <a:xfrm>
                <a:off x="657" y="1067"/>
                <a:ext cx="31" cy="3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500"/>
              </a:p>
            </p:txBody>
          </p:sp>
          <p:sp>
            <p:nvSpPr>
              <p:cNvPr id="101" name="Freeform 9"/>
              <p:cNvSpPr>
                <a:spLocks noEditPoints="1"/>
              </p:cNvSpPr>
              <p:nvPr/>
            </p:nvSpPr>
            <p:spPr bwMode="auto">
              <a:xfrm>
                <a:off x="484" y="935"/>
                <a:ext cx="363" cy="218"/>
              </a:xfrm>
              <a:custGeom>
                <a:avLst/>
                <a:gdLst/>
                <a:ahLst/>
                <a:cxnLst>
                  <a:cxn ang="0">
                    <a:pos x="350" y="0"/>
                  </a:cxn>
                  <a:cxn ang="0">
                    <a:pos x="17" y="0"/>
                  </a:cxn>
                  <a:cxn ang="0">
                    <a:pos x="0" y="0"/>
                  </a:cxn>
                  <a:cxn ang="0">
                    <a:pos x="0" y="14"/>
                  </a:cxn>
                  <a:cxn ang="0">
                    <a:pos x="0" y="205"/>
                  </a:cxn>
                  <a:cxn ang="0">
                    <a:pos x="0" y="218"/>
                  </a:cxn>
                  <a:cxn ang="0">
                    <a:pos x="17" y="218"/>
                  </a:cxn>
                  <a:cxn ang="0">
                    <a:pos x="52" y="218"/>
                  </a:cxn>
                  <a:cxn ang="0">
                    <a:pos x="52" y="218"/>
                  </a:cxn>
                  <a:cxn ang="0">
                    <a:pos x="357" y="218"/>
                  </a:cxn>
                  <a:cxn ang="0">
                    <a:pos x="357" y="218"/>
                  </a:cxn>
                  <a:cxn ang="0">
                    <a:pos x="363" y="218"/>
                  </a:cxn>
                  <a:cxn ang="0">
                    <a:pos x="363" y="205"/>
                  </a:cxn>
                  <a:cxn ang="0">
                    <a:pos x="363" y="14"/>
                  </a:cxn>
                  <a:cxn ang="0">
                    <a:pos x="363" y="0"/>
                  </a:cxn>
                  <a:cxn ang="0">
                    <a:pos x="350" y="0"/>
                  </a:cxn>
                  <a:cxn ang="0">
                    <a:pos x="332" y="187"/>
                  </a:cxn>
                  <a:cxn ang="0">
                    <a:pos x="31" y="187"/>
                  </a:cxn>
                  <a:cxn ang="0">
                    <a:pos x="31" y="32"/>
                  </a:cxn>
                  <a:cxn ang="0">
                    <a:pos x="332" y="32"/>
                  </a:cxn>
                  <a:cxn ang="0">
                    <a:pos x="332" y="187"/>
                  </a:cxn>
                </a:cxnLst>
                <a:rect l="0" t="0" r="r" b="b"/>
                <a:pathLst>
                  <a:path w="363" h="218">
                    <a:moveTo>
                      <a:pt x="350" y="0"/>
                    </a:moveTo>
                    <a:lnTo>
                      <a:pt x="17" y="0"/>
                    </a:lnTo>
                    <a:lnTo>
                      <a:pt x="0" y="0"/>
                    </a:lnTo>
                    <a:lnTo>
                      <a:pt x="0" y="14"/>
                    </a:lnTo>
                    <a:lnTo>
                      <a:pt x="0" y="205"/>
                    </a:lnTo>
                    <a:lnTo>
                      <a:pt x="0" y="218"/>
                    </a:lnTo>
                    <a:lnTo>
                      <a:pt x="17" y="218"/>
                    </a:lnTo>
                    <a:lnTo>
                      <a:pt x="52" y="218"/>
                    </a:lnTo>
                    <a:lnTo>
                      <a:pt x="52" y="218"/>
                    </a:lnTo>
                    <a:lnTo>
                      <a:pt x="357" y="218"/>
                    </a:lnTo>
                    <a:lnTo>
                      <a:pt x="357" y="218"/>
                    </a:lnTo>
                    <a:lnTo>
                      <a:pt x="363" y="218"/>
                    </a:lnTo>
                    <a:lnTo>
                      <a:pt x="363" y="205"/>
                    </a:lnTo>
                    <a:lnTo>
                      <a:pt x="363" y="14"/>
                    </a:lnTo>
                    <a:lnTo>
                      <a:pt x="363" y="0"/>
                    </a:lnTo>
                    <a:lnTo>
                      <a:pt x="350" y="0"/>
                    </a:lnTo>
                    <a:close/>
                    <a:moveTo>
                      <a:pt x="332" y="187"/>
                    </a:moveTo>
                    <a:lnTo>
                      <a:pt x="31" y="187"/>
                    </a:lnTo>
                    <a:lnTo>
                      <a:pt x="31" y="32"/>
                    </a:lnTo>
                    <a:lnTo>
                      <a:pt x="332" y="32"/>
                    </a:lnTo>
                    <a:lnTo>
                      <a:pt x="332" y="1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500"/>
              </a:p>
            </p:txBody>
          </p:sp>
          <p:sp>
            <p:nvSpPr>
              <p:cNvPr id="102" name="Freeform 10"/>
              <p:cNvSpPr>
                <a:spLocks/>
              </p:cNvSpPr>
              <p:nvPr/>
            </p:nvSpPr>
            <p:spPr bwMode="auto">
              <a:xfrm>
                <a:off x="594" y="987"/>
                <a:ext cx="149" cy="49"/>
              </a:xfrm>
              <a:custGeom>
                <a:avLst/>
                <a:gdLst/>
                <a:ahLst/>
                <a:cxnLst>
                  <a:cxn ang="0">
                    <a:pos x="5" y="13"/>
                  </a:cxn>
                  <a:cxn ang="0">
                    <a:pos x="22" y="6"/>
                  </a:cxn>
                  <a:cxn ang="0">
                    <a:pos x="39" y="13"/>
                  </a:cxn>
                  <a:cxn ang="0">
                    <a:pos x="40" y="14"/>
                  </a:cxn>
                  <a:cxn ang="0">
                    <a:pos x="43" y="10"/>
                  </a:cxn>
                  <a:cxn ang="0">
                    <a:pos x="42" y="9"/>
                  </a:cxn>
                  <a:cxn ang="0">
                    <a:pos x="22" y="0"/>
                  </a:cxn>
                  <a:cxn ang="0">
                    <a:pos x="1" y="9"/>
                  </a:cxn>
                  <a:cxn ang="0">
                    <a:pos x="0" y="10"/>
                  </a:cxn>
                  <a:cxn ang="0">
                    <a:pos x="4" y="14"/>
                  </a:cxn>
                  <a:cxn ang="0">
                    <a:pos x="5" y="13"/>
                  </a:cxn>
                </a:cxnLst>
                <a:rect l="0" t="0" r="r" b="b"/>
                <a:pathLst>
                  <a:path w="43" h="14">
                    <a:moveTo>
                      <a:pt x="5" y="13"/>
                    </a:moveTo>
                    <a:cubicBezTo>
                      <a:pt x="10" y="8"/>
                      <a:pt x="16" y="5"/>
                      <a:pt x="22" y="6"/>
                    </a:cubicBezTo>
                    <a:cubicBezTo>
                      <a:pt x="28" y="6"/>
                      <a:pt x="34" y="8"/>
                      <a:pt x="39" y="13"/>
                    </a:cubicBezTo>
                    <a:cubicBezTo>
                      <a:pt x="39" y="13"/>
                      <a:pt x="39" y="14"/>
                      <a:pt x="40" y="14"/>
                    </a:cubicBezTo>
                    <a:cubicBezTo>
                      <a:pt x="43" y="10"/>
                      <a:pt x="43" y="10"/>
                      <a:pt x="43" y="10"/>
                    </a:cubicBezTo>
                    <a:cubicBezTo>
                      <a:pt x="43" y="9"/>
                      <a:pt x="43" y="9"/>
                      <a:pt x="42" y="9"/>
                    </a:cubicBezTo>
                    <a:cubicBezTo>
                      <a:pt x="37" y="3"/>
                      <a:pt x="29" y="0"/>
                      <a:pt x="22" y="0"/>
                    </a:cubicBezTo>
                    <a:cubicBezTo>
                      <a:pt x="15" y="0"/>
                      <a:pt x="7" y="3"/>
                      <a:pt x="1" y="9"/>
                    </a:cubicBezTo>
                    <a:cubicBezTo>
                      <a:pt x="1" y="9"/>
                      <a:pt x="1" y="9"/>
                      <a:pt x="0" y="10"/>
                    </a:cubicBezTo>
                    <a:cubicBezTo>
                      <a:pt x="4" y="14"/>
                      <a:pt x="4" y="14"/>
                      <a:pt x="4" y="14"/>
                    </a:cubicBezTo>
                    <a:cubicBezTo>
                      <a:pt x="4" y="13"/>
                      <a:pt x="5" y="13"/>
                      <a:pt x="5" y="1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500"/>
              </a:p>
            </p:txBody>
          </p:sp>
        </p:grpSp>
        <p:sp>
          <p:nvSpPr>
            <p:cNvPr id="134" name="Oval 133"/>
            <p:cNvSpPr/>
            <p:nvPr/>
          </p:nvSpPr>
          <p:spPr>
            <a:xfrm>
              <a:off x="4928456" y="1403725"/>
              <a:ext cx="611483" cy="611483"/>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grpSp>
      <p:grpSp>
        <p:nvGrpSpPr>
          <p:cNvPr id="48" name="Group 47"/>
          <p:cNvGrpSpPr/>
          <p:nvPr/>
        </p:nvGrpSpPr>
        <p:grpSpPr>
          <a:xfrm>
            <a:off x="7252261" y="1612581"/>
            <a:ext cx="611483" cy="611483"/>
            <a:chOff x="7379420" y="1398635"/>
            <a:chExt cx="611483" cy="611483"/>
          </a:xfrm>
        </p:grpSpPr>
        <p:grpSp>
          <p:nvGrpSpPr>
            <p:cNvPr id="103" name="Group 11"/>
            <p:cNvGrpSpPr>
              <a:grpSpLocks noChangeAspect="1"/>
            </p:cNvGrpSpPr>
            <p:nvPr/>
          </p:nvGrpSpPr>
          <p:grpSpPr bwMode="auto">
            <a:xfrm>
              <a:off x="7479517" y="1457917"/>
              <a:ext cx="411289" cy="492918"/>
              <a:chOff x="2690" y="832"/>
              <a:chExt cx="393" cy="471"/>
            </a:xfrm>
            <a:solidFill>
              <a:schemeClr val="bg1"/>
            </a:solidFill>
          </p:grpSpPr>
          <p:sp>
            <p:nvSpPr>
              <p:cNvPr id="104" name="Freeform 12"/>
              <p:cNvSpPr>
                <a:spLocks/>
              </p:cNvSpPr>
              <p:nvPr/>
            </p:nvSpPr>
            <p:spPr bwMode="auto">
              <a:xfrm>
                <a:off x="2759" y="1072"/>
                <a:ext cx="253" cy="231"/>
              </a:xfrm>
              <a:custGeom>
                <a:avLst/>
                <a:gdLst/>
                <a:ahLst/>
                <a:cxnLst>
                  <a:cxn ang="0">
                    <a:pos x="204" y="153"/>
                  </a:cxn>
                  <a:cxn ang="0">
                    <a:pos x="172" y="78"/>
                  </a:cxn>
                  <a:cxn ang="0">
                    <a:pos x="180" y="167"/>
                  </a:cxn>
                  <a:cxn ang="0">
                    <a:pos x="184" y="177"/>
                  </a:cxn>
                  <a:cxn ang="0">
                    <a:pos x="115" y="208"/>
                  </a:cxn>
                  <a:cxn ang="0">
                    <a:pos x="46" y="177"/>
                  </a:cxn>
                  <a:cxn ang="0">
                    <a:pos x="46" y="173"/>
                  </a:cxn>
                  <a:cxn ang="0">
                    <a:pos x="57" y="78"/>
                  </a:cxn>
                  <a:cxn ang="0">
                    <a:pos x="22" y="153"/>
                  </a:cxn>
                  <a:cxn ang="0">
                    <a:pos x="21" y="153"/>
                  </a:cxn>
                  <a:cxn ang="0">
                    <a:pos x="0" y="140"/>
                  </a:cxn>
                  <a:cxn ang="0">
                    <a:pos x="86" y="1"/>
                  </a:cxn>
                  <a:cxn ang="0">
                    <a:pos x="115" y="8"/>
                  </a:cxn>
                  <a:cxn ang="0">
                    <a:pos x="144" y="0"/>
                  </a:cxn>
                  <a:cxn ang="0">
                    <a:pos x="145" y="0"/>
                  </a:cxn>
                  <a:cxn ang="0">
                    <a:pos x="228" y="140"/>
                  </a:cxn>
                  <a:cxn ang="0">
                    <a:pos x="204" y="153"/>
                  </a:cxn>
                </a:cxnLst>
                <a:rect l="0" t="0" r="r" b="b"/>
                <a:pathLst>
                  <a:path w="228" h="208">
                    <a:moveTo>
                      <a:pt x="204" y="153"/>
                    </a:moveTo>
                    <a:cubicBezTo>
                      <a:pt x="204" y="153"/>
                      <a:pt x="187" y="86"/>
                      <a:pt x="172" y="78"/>
                    </a:cubicBezTo>
                    <a:cubicBezTo>
                      <a:pt x="172" y="78"/>
                      <a:pt x="173" y="139"/>
                      <a:pt x="180" y="167"/>
                    </a:cubicBezTo>
                    <a:cubicBezTo>
                      <a:pt x="182" y="170"/>
                      <a:pt x="184" y="173"/>
                      <a:pt x="184" y="177"/>
                    </a:cubicBezTo>
                    <a:cubicBezTo>
                      <a:pt x="184" y="194"/>
                      <a:pt x="153" y="208"/>
                      <a:pt x="115" y="208"/>
                    </a:cubicBezTo>
                    <a:cubicBezTo>
                      <a:pt x="77" y="208"/>
                      <a:pt x="46" y="194"/>
                      <a:pt x="46" y="177"/>
                    </a:cubicBezTo>
                    <a:cubicBezTo>
                      <a:pt x="46" y="175"/>
                      <a:pt x="46" y="174"/>
                      <a:pt x="46" y="173"/>
                    </a:cubicBezTo>
                    <a:cubicBezTo>
                      <a:pt x="49" y="156"/>
                      <a:pt x="59" y="90"/>
                      <a:pt x="57" y="78"/>
                    </a:cubicBezTo>
                    <a:cubicBezTo>
                      <a:pt x="57" y="78"/>
                      <a:pt x="44" y="92"/>
                      <a:pt x="22" y="153"/>
                    </a:cubicBezTo>
                    <a:cubicBezTo>
                      <a:pt x="22" y="153"/>
                      <a:pt x="22" y="153"/>
                      <a:pt x="21" y="153"/>
                    </a:cubicBezTo>
                    <a:cubicBezTo>
                      <a:pt x="19" y="152"/>
                      <a:pt x="6" y="150"/>
                      <a:pt x="0" y="140"/>
                    </a:cubicBezTo>
                    <a:cubicBezTo>
                      <a:pt x="0" y="140"/>
                      <a:pt x="19" y="38"/>
                      <a:pt x="86" y="1"/>
                    </a:cubicBezTo>
                    <a:cubicBezTo>
                      <a:pt x="95" y="5"/>
                      <a:pt x="104" y="8"/>
                      <a:pt x="115" y="8"/>
                    </a:cubicBezTo>
                    <a:cubicBezTo>
                      <a:pt x="126" y="8"/>
                      <a:pt x="136" y="5"/>
                      <a:pt x="144" y="0"/>
                    </a:cubicBezTo>
                    <a:cubicBezTo>
                      <a:pt x="145" y="0"/>
                      <a:pt x="145" y="0"/>
                      <a:pt x="145" y="0"/>
                    </a:cubicBezTo>
                    <a:cubicBezTo>
                      <a:pt x="145" y="0"/>
                      <a:pt x="197" y="9"/>
                      <a:pt x="228" y="140"/>
                    </a:cubicBezTo>
                    <a:cubicBezTo>
                      <a:pt x="228" y="140"/>
                      <a:pt x="213" y="155"/>
                      <a:pt x="204" y="15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500"/>
              </a:p>
            </p:txBody>
          </p:sp>
          <p:sp>
            <p:nvSpPr>
              <p:cNvPr id="105" name="Freeform 13"/>
              <p:cNvSpPr>
                <a:spLocks/>
              </p:cNvSpPr>
              <p:nvPr/>
            </p:nvSpPr>
            <p:spPr bwMode="auto">
              <a:xfrm>
                <a:off x="2769" y="898"/>
                <a:ext cx="235" cy="191"/>
              </a:xfrm>
              <a:custGeom>
                <a:avLst/>
                <a:gdLst/>
                <a:ahLst/>
                <a:cxnLst>
                  <a:cxn ang="0">
                    <a:pos x="106" y="14"/>
                  </a:cxn>
                  <a:cxn ang="0">
                    <a:pos x="13" y="106"/>
                  </a:cxn>
                  <a:cxn ang="0">
                    <a:pos x="31" y="162"/>
                  </a:cxn>
                  <a:cxn ang="0">
                    <a:pos x="22" y="172"/>
                  </a:cxn>
                  <a:cxn ang="0">
                    <a:pos x="0" y="106"/>
                  </a:cxn>
                  <a:cxn ang="0">
                    <a:pos x="106" y="0"/>
                  </a:cxn>
                  <a:cxn ang="0">
                    <a:pos x="212" y="106"/>
                  </a:cxn>
                  <a:cxn ang="0">
                    <a:pos x="191" y="169"/>
                  </a:cxn>
                  <a:cxn ang="0">
                    <a:pos x="183" y="158"/>
                  </a:cxn>
                  <a:cxn ang="0">
                    <a:pos x="199" y="106"/>
                  </a:cxn>
                  <a:cxn ang="0">
                    <a:pos x="106" y="14"/>
                  </a:cxn>
                </a:cxnLst>
                <a:rect l="0" t="0" r="r" b="b"/>
                <a:pathLst>
                  <a:path w="212" h="172">
                    <a:moveTo>
                      <a:pt x="106" y="14"/>
                    </a:moveTo>
                    <a:cubicBezTo>
                      <a:pt x="54" y="14"/>
                      <a:pt x="13" y="55"/>
                      <a:pt x="13" y="106"/>
                    </a:cubicBezTo>
                    <a:cubicBezTo>
                      <a:pt x="13" y="127"/>
                      <a:pt x="20" y="146"/>
                      <a:pt x="31" y="162"/>
                    </a:cubicBezTo>
                    <a:cubicBezTo>
                      <a:pt x="28" y="165"/>
                      <a:pt x="25" y="169"/>
                      <a:pt x="22" y="172"/>
                    </a:cubicBezTo>
                    <a:cubicBezTo>
                      <a:pt x="8" y="154"/>
                      <a:pt x="0" y="131"/>
                      <a:pt x="0" y="106"/>
                    </a:cubicBezTo>
                    <a:cubicBezTo>
                      <a:pt x="0" y="48"/>
                      <a:pt x="47" y="0"/>
                      <a:pt x="106" y="0"/>
                    </a:cubicBezTo>
                    <a:cubicBezTo>
                      <a:pt x="164" y="0"/>
                      <a:pt x="212" y="48"/>
                      <a:pt x="212" y="106"/>
                    </a:cubicBezTo>
                    <a:cubicBezTo>
                      <a:pt x="212" y="130"/>
                      <a:pt x="204" y="151"/>
                      <a:pt x="191" y="169"/>
                    </a:cubicBezTo>
                    <a:cubicBezTo>
                      <a:pt x="188" y="165"/>
                      <a:pt x="185" y="161"/>
                      <a:pt x="183" y="158"/>
                    </a:cubicBezTo>
                    <a:cubicBezTo>
                      <a:pt x="193" y="143"/>
                      <a:pt x="199" y="126"/>
                      <a:pt x="199" y="106"/>
                    </a:cubicBezTo>
                    <a:cubicBezTo>
                      <a:pt x="199" y="55"/>
                      <a:pt x="157" y="14"/>
                      <a:pt x="106" y="14"/>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500"/>
              </a:p>
            </p:txBody>
          </p:sp>
          <p:sp>
            <p:nvSpPr>
              <p:cNvPr id="106" name="Oval 14"/>
              <p:cNvSpPr>
                <a:spLocks noChangeArrowheads="1"/>
              </p:cNvSpPr>
              <p:nvPr/>
            </p:nvSpPr>
            <p:spPr bwMode="auto">
              <a:xfrm>
                <a:off x="2830" y="961"/>
                <a:ext cx="112" cy="11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500"/>
              </a:p>
            </p:txBody>
          </p:sp>
          <p:sp>
            <p:nvSpPr>
              <p:cNvPr id="107" name="Freeform 15"/>
              <p:cNvSpPr>
                <a:spLocks/>
              </p:cNvSpPr>
              <p:nvPr/>
            </p:nvSpPr>
            <p:spPr bwMode="auto">
              <a:xfrm>
                <a:off x="2690" y="832"/>
                <a:ext cx="393" cy="339"/>
              </a:xfrm>
              <a:custGeom>
                <a:avLst/>
                <a:gdLst/>
                <a:ahLst/>
                <a:cxnLst>
                  <a:cxn ang="0">
                    <a:pos x="301" y="306"/>
                  </a:cxn>
                  <a:cxn ang="0">
                    <a:pos x="291" y="280"/>
                  </a:cxn>
                  <a:cxn ang="0">
                    <a:pos x="329" y="179"/>
                  </a:cxn>
                  <a:cxn ang="0">
                    <a:pos x="177" y="26"/>
                  </a:cxn>
                  <a:cxn ang="0">
                    <a:pos x="25" y="179"/>
                  </a:cxn>
                  <a:cxn ang="0">
                    <a:pos x="63" y="280"/>
                  </a:cxn>
                  <a:cxn ang="0">
                    <a:pos x="52" y="305"/>
                  </a:cxn>
                  <a:cxn ang="0">
                    <a:pos x="0" y="179"/>
                  </a:cxn>
                  <a:cxn ang="0">
                    <a:pos x="177" y="0"/>
                  </a:cxn>
                  <a:cxn ang="0">
                    <a:pos x="354" y="179"/>
                  </a:cxn>
                  <a:cxn ang="0">
                    <a:pos x="301" y="306"/>
                  </a:cxn>
                </a:cxnLst>
                <a:rect l="0" t="0" r="r" b="b"/>
                <a:pathLst>
                  <a:path w="354" h="306">
                    <a:moveTo>
                      <a:pt x="301" y="306"/>
                    </a:moveTo>
                    <a:cubicBezTo>
                      <a:pt x="298" y="297"/>
                      <a:pt x="295" y="288"/>
                      <a:pt x="291" y="280"/>
                    </a:cubicBezTo>
                    <a:cubicBezTo>
                      <a:pt x="315" y="253"/>
                      <a:pt x="329" y="218"/>
                      <a:pt x="329" y="179"/>
                    </a:cubicBezTo>
                    <a:cubicBezTo>
                      <a:pt x="329" y="94"/>
                      <a:pt x="261" y="26"/>
                      <a:pt x="177" y="26"/>
                    </a:cubicBezTo>
                    <a:cubicBezTo>
                      <a:pt x="93" y="26"/>
                      <a:pt x="25" y="94"/>
                      <a:pt x="25" y="179"/>
                    </a:cubicBezTo>
                    <a:cubicBezTo>
                      <a:pt x="25" y="218"/>
                      <a:pt x="39" y="253"/>
                      <a:pt x="63" y="280"/>
                    </a:cubicBezTo>
                    <a:cubicBezTo>
                      <a:pt x="59" y="289"/>
                      <a:pt x="55" y="297"/>
                      <a:pt x="52" y="305"/>
                    </a:cubicBezTo>
                    <a:cubicBezTo>
                      <a:pt x="20" y="273"/>
                      <a:pt x="0" y="228"/>
                      <a:pt x="0" y="179"/>
                    </a:cubicBezTo>
                    <a:cubicBezTo>
                      <a:pt x="0" y="80"/>
                      <a:pt x="79" y="0"/>
                      <a:pt x="177" y="0"/>
                    </a:cubicBezTo>
                    <a:cubicBezTo>
                      <a:pt x="275" y="0"/>
                      <a:pt x="354" y="80"/>
                      <a:pt x="354" y="179"/>
                    </a:cubicBezTo>
                    <a:cubicBezTo>
                      <a:pt x="354" y="229"/>
                      <a:pt x="334" y="274"/>
                      <a:pt x="301" y="30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500"/>
              </a:p>
            </p:txBody>
          </p:sp>
        </p:grpSp>
        <p:sp>
          <p:nvSpPr>
            <p:cNvPr id="135" name="Oval 134"/>
            <p:cNvSpPr/>
            <p:nvPr/>
          </p:nvSpPr>
          <p:spPr>
            <a:xfrm>
              <a:off x="7379420" y="1398635"/>
              <a:ext cx="611483" cy="611483"/>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grpSp>
      <p:grpSp>
        <p:nvGrpSpPr>
          <p:cNvPr id="49" name="Group 48"/>
          <p:cNvGrpSpPr/>
          <p:nvPr/>
        </p:nvGrpSpPr>
        <p:grpSpPr>
          <a:xfrm>
            <a:off x="9755066" y="1617671"/>
            <a:ext cx="611483" cy="611483"/>
            <a:chOff x="9775343" y="1403725"/>
            <a:chExt cx="611483" cy="611483"/>
          </a:xfrm>
        </p:grpSpPr>
        <p:grpSp>
          <p:nvGrpSpPr>
            <p:cNvPr id="108" name="Group 19"/>
            <p:cNvGrpSpPr>
              <a:grpSpLocks noChangeAspect="1"/>
            </p:cNvGrpSpPr>
            <p:nvPr/>
          </p:nvGrpSpPr>
          <p:grpSpPr bwMode="auto">
            <a:xfrm>
              <a:off x="9842652" y="1498687"/>
              <a:ext cx="476865" cy="421558"/>
              <a:chOff x="3374" y="2168"/>
              <a:chExt cx="1940" cy="1715"/>
            </a:xfrm>
            <a:solidFill>
              <a:schemeClr val="bg1"/>
            </a:solidFill>
          </p:grpSpPr>
          <p:sp>
            <p:nvSpPr>
              <p:cNvPr id="109" name="Freeform 20"/>
              <p:cNvSpPr>
                <a:spLocks/>
              </p:cNvSpPr>
              <p:nvPr/>
            </p:nvSpPr>
            <p:spPr bwMode="auto">
              <a:xfrm>
                <a:off x="3903" y="2168"/>
                <a:ext cx="1411" cy="789"/>
              </a:xfrm>
              <a:custGeom>
                <a:avLst/>
                <a:gdLst/>
                <a:ahLst/>
                <a:cxnLst>
                  <a:cxn ang="0">
                    <a:pos x="597" y="236"/>
                  </a:cxn>
                  <a:cxn ang="0">
                    <a:pos x="566" y="334"/>
                  </a:cxn>
                  <a:cxn ang="0">
                    <a:pos x="449" y="334"/>
                  </a:cxn>
                  <a:cxn ang="0">
                    <a:pos x="449" y="293"/>
                  </a:cxn>
                  <a:cxn ang="0">
                    <a:pos x="365" y="293"/>
                  </a:cxn>
                  <a:cxn ang="0">
                    <a:pos x="365" y="334"/>
                  </a:cxn>
                  <a:cxn ang="0">
                    <a:pos x="32" y="334"/>
                  </a:cxn>
                  <a:cxn ang="0">
                    <a:pos x="0" y="242"/>
                  </a:cxn>
                  <a:cxn ang="0">
                    <a:pos x="110" y="108"/>
                  </a:cxn>
                  <a:cxn ang="0">
                    <a:pos x="140" y="92"/>
                  </a:cxn>
                  <a:cxn ang="0">
                    <a:pos x="279" y="0"/>
                  </a:cxn>
                  <a:cxn ang="0">
                    <a:pos x="417" y="90"/>
                  </a:cxn>
                  <a:cxn ang="0">
                    <a:pos x="463" y="81"/>
                  </a:cxn>
                  <a:cxn ang="0">
                    <a:pos x="597" y="236"/>
                  </a:cxn>
                </a:cxnLst>
                <a:rect l="0" t="0" r="r" b="b"/>
                <a:pathLst>
                  <a:path w="597" h="334">
                    <a:moveTo>
                      <a:pt x="597" y="236"/>
                    </a:moveTo>
                    <a:cubicBezTo>
                      <a:pt x="597" y="273"/>
                      <a:pt x="585" y="308"/>
                      <a:pt x="566" y="334"/>
                    </a:cubicBezTo>
                    <a:cubicBezTo>
                      <a:pt x="449" y="334"/>
                      <a:pt x="449" y="334"/>
                      <a:pt x="449" y="334"/>
                    </a:cubicBezTo>
                    <a:cubicBezTo>
                      <a:pt x="449" y="293"/>
                      <a:pt x="449" y="293"/>
                      <a:pt x="449" y="293"/>
                    </a:cubicBezTo>
                    <a:cubicBezTo>
                      <a:pt x="365" y="293"/>
                      <a:pt x="365" y="293"/>
                      <a:pt x="365" y="293"/>
                    </a:cubicBezTo>
                    <a:cubicBezTo>
                      <a:pt x="365" y="334"/>
                      <a:pt x="365" y="334"/>
                      <a:pt x="365" y="334"/>
                    </a:cubicBezTo>
                    <a:cubicBezTo>
                      <a:pt x="32" y="334"/>
                      <a:pt x="32" y="334"/>
                      <a:pt x="32" y="334"/>
                    </a:cubicBezTo>
                    <a:cubicBezTo>
                      <a:pt x="12" y="310"/>
                      <a:pt x="0" y="278"/>
                      <a:pt x="0" y="242"/>
                    </a:cubicBezTo>
                    <a:cubicBezTo>
                      <a:pt x="0" y="171"/>
                      <a:pt x="49" y="112"/>
                      <a:pt x="110" y="108"/>
                    </a:cubicBezTo>
                    <a:cubicBezTo>
                      <a:pt x="117" y="98"/>
                      <a:pt x="128" y="92"/>
                      <a:pt x="140" y="92"/>
                    </a:cubicBezTo>
                    <a:cubicBezTo>
                      <a:pt x="168" y="37"/>
                      <a:pt x="219" y="0"/>
                      <a:pt x="279" y="0"/>
                    </a:cubicBezTo>
                    <a:cubicBezTo>
                      <a:pt x="338" y="0"/>
                      <a:pt x="389" y="36"/>
                      <a:pt x="417" y="90"/>
                    </a:cubicBezTo>
                    <a:cubicBezTo>
                      <a:pt x="432" y="85"/>
                      <a:pt x="447" y="81"/>
                      <a:pt x="463" y="81"/>
                    </a:cubicBezTo>
                    <a:cubicBezTo>
                      <a:pt x="537" y="81"/>
                      <a:pt x="597" y="150"/>
                      <a:pt x="597" y="236"/>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500"/>
              </a:p>
            </p:txBody>
          </p:sp>
          <p:sp>
            <p:nvSpPr>
              <p:cNvPr id="110" name="Freeform 21"/>
              <p:cNvSpPr>
                <a:spLocks/>
              </p:cNvSpPr>
              <p:nvPr/>
            </p:nvSpPr>
            <p:spPr bwMode="auto">
              <a:xfrm>
                <a:off x="4444" y="2896"/>
                <a:ext cx="475" cy="397"/>
              </a:xfrm>
              <a:custGeom>
                <a:avLst/>
                <a:gdLst/>
                <a:ahLst/>
                <a:cxnLst>
                  <a:cxn ang="0">
                    <a:pos x="475" y="376"/>
                  </a:cxn>
                  <a:cxn ang="0">
                    <a:pos x="475" y="397"/>
                  </a:cxn>
                  <a:cxn ang="0">
                    <a:pos x="0" y="397"/>
                  </a:cxn>
                  <a:cxn ang="0">
                    <a:pos x="0" y="283"/>
                  </a:cxn>
                  <a:cxn ang="0">
                    <a:pos x="359" y="283"/>
                  </a:cxn>
                  <a:cxn ang="0">
                    <a:pos x="359" y="0"/>
                  </a:cxn>
                  <a:cxn ang="0">
                    <a:pos x="475" y="0"/>
                  </a:cxn>
                  <a:cxn ang="0">
                    <a:pos x="475" y="283"/>
                  </a:cxn>
                  <a:cxn ang="0">
                    <a:pos x="475" y="376"/>
                  </a:cxn>
                </a:cxnLst>
                <a:rect l="0" t="0" r="r" b="b"/>
                <a:pathLst>
                  <a:path w="475" h="397">
                    <a:moveTo>
                      <a:pt x="475" y="376"/>
                    </a:moveTo>
                    <a:lnTo>
                      <a:pt x="475" y="397"/>
                    </a:lnTo>
                    <a:lnTo>
                      <a:pt x="0" y="397"/>
                    </a:lnTo>
                    <a:lnTo>
                      <a:pt x="0" y="283"/>
                    </a:lnTo>
                    <a:lnTo>
                      <a:pt x="359" y="283"/>
                    </a:lnTo>
                    <a:lnTo>
                      <a:pt x="359" y="0"/>
                    </a:lnTo>
                    <a:lnTo>
                      <a:pt x="475" y="0"/>
                    </a:lnTo>
                    <a:lnTo>
                      <a:pt x="475" y="283"/>
                    </a:lnTo>
                    <a:lnTo>
                      <a:pt x="475" y="37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500"/>
              </a:p>
            </p:txBody>
          </p:sp>
          <p:sp>
            <p:nvSpPr>
              <p:cNvPr id="111" name="Freeform 22"/>
              <p:cNvSpPr>
                <a:spLocks noEditPoints="1"/>
              </p:cNvSpPr>
              <p:nvPr/>
            </p:nvSpPr>
            <p:spPr bwMode="auto">
              <a:xfrm>
                <a:off x="3374" y="2657"/>
                <a:ext cx="1259" cy="936"/>
              </a:xfrm>
              <a:custGeom>
                <a:avLst/>
                <a:gdLst/>
                <a:ahLst/>
                <a:cxnLst>
                  <a:cxn ang="0">
                    <a:pos x="235" y="389"/>
                  </a:cxn>
                  <a:cxn ang="0">
                    <a:pos x="298" y="389"/>
                  </a:cxn>
                  <a:cxn ang="0">
                    <a:pos x="298" y="373"/>
                  </a:cxn>
                  <a:cxn ang="0">
                    <a:pos x="235" y="373"/>
                  </a:cxn>
                  <a:cxn ang="0">
                    <a:pos x="235" y="389"/>
                  </a:cxn>
                  <a:cxn ang="0">
                    <a:pos x="500" y="396"/>
                  </a:cxn>
                  <a:cxn ang="0">
                    <a:pos x="34" y="396"/>
                  </a:cxn>
                  <a:cxn ang="0">
                    <a:pos x="0" y="367"/>
                  </a:cxn>
                  <a:cxn ang="0">
                    <a:pos x="0" y="30"/>
                  </a:cxn>
                  <a:cxn ang="0">
                    <a:pos x="34" y="0"/>
                  </a:cxn>
                  <a:cxn ang="0">
                    <a:pos x="207" y="0"/>
                  </a:cxn>
                  <a:cxn ang="0">
                    <a:pos x="205" y="19"/>
                  </a:cxn>
                  <a:cxn ang="0">
                    <a:pos x="21" y="19"/>
                  </a:cxn>
                  <a:cxn ang="0">
                    <a:pos x="21" y="349"/>
                  </a:cxn>
                  <a:cxn ang="0">
                    <a:pos x="512" y="349"/>
                  </a:cxn>
                  <a:cxn ang="0">
                    <a:pos x="512" y="292"/>
                  </a:cxn>
                  <a:cxn ang="0">
                    <a:pos x="533" y="292"/>
                  </a:cxn>
                  <a:cxn ang="0">
                    <a:pos x="533" y="367"/>
                  </a:cxn>
                  <a:cxn ang="0">
                    <a:pos x="500" y="396"/>
                  </a:cxn>
                </a:cxnLst>
                <a:rect l="0" t="0" r="r" b="b"/>
                <a:pathLst>
                  <a:path w="533" h="396">
                    <a:moveTo>
                      <a:pt x="235" y="389"/>
                    </a:moveTo>
                    <a:cubicBezTo>
                      <a:pt x="298" y="389"/>
                      <a:pt x="298" y="389"/>
                      <a:pt x="298" y="389"/>
                    </a:cubicBezTo>
                    <a:cubicBezTo>
                      <a:pt x="298" y="373"/>
                      <a:pt x="298" y="373"/>
                      <a:pt x="298" y="373"/>
                    </a:cubicBezTo>
                    <a:cubicBezTo>
                      <a:pt x="235" y="373"/>
                      <a:pt x="235" y="373"/>
                      <a:pt x="235" y="373"/>
                    </a:cubicBezTo>
                    <a:lnTo>
                      <a:pt x="235" y="389"/>
                    </a:lnTo>
                    <a:close/>
                    <a:moveTo>
                      <a:pt x="500" y="396"/>
                    </a:moveTo>
                    <a:cubicBezTo>
                      <a:pt x="34" y="396"/>
                      <a:pt x="34" y="396"/>
                      <a:pt x="34" y="396"/>
                    </a:cubicBezTo>
                    <a:cubicBezTo>
                      <a:pt x="15" y="396"/>
                      <a:pt x="0" y="383"/>
                      <a:pt x="0" y="367"/>
                    </a:cubicBezTo>
                    <a:cubicBezTo>
                      <a:pt x="0" y="30"/>
                      <a:pt x="0" y="30"/>
                      <a:pt x="0" y="30"/>
                    </a:cubicBezTo>
                    <a:cubicBezTo>
                      <a:pt x="0" y="14"/>
                      <a:pt x="15" y="0"/>
                      <a:pt x="34" y="0"/>
                    </a:cubicBezTo>
                    <a:cubicBezTo>
                      <a:pt x="207" y="0"/>
                      <a:pt x="207" y="0"/>
                      <a:pt x="207" y="0"/>
                    </a:cubicBezTo>
                    <a:cubicBezTo>
                      <a:pt x="206" y="7"/>
                      <a:pt x="205" y="13"/>
                      <a:pt x="205" y="19"/>
                    </a:cubicBezTo>
                    <a:cubicBezTo>
                      <a:pt x="21" y="19"/>
                      <a:pt x="21" y="19"/>
                      <a:pt x="21" y="19"/>
                    </a:cubicBezTo>
                    <a:cubicBezTo>
                      <a:pt x="21" y="349"/>
                      <a:pt x="21" y="349"/>
                      <a:pt x="21" y="349"/>
                    </a:cubicBezTo>
                    <a:cubicBezTo>
                      <a:pt x="512" y="349"/>
                      <a:pt x="512" y="349"/>
                      <a:pt x="512" y="349"/>
                    </a:cubicBezTo>
                    <a:cubicBezTo>
                      <a:pt x="512" y="292"/>
                      <a:pt x="512" y="292"/>
                      <a:pt x="512" y="292"/>
                    </a:cubicBezTo>
                    <a:cubicBezTo>
                      <a:pt x="533" y="292"/>
                      <a:pt x="533" y="292"/>
                      <a:pt x="533" y="292"/>
                    </a:cubicBezTo>
                    <a:cubicBezTo>
                      <a:pt x="533" y="367"/>
                      <a:pt x="533" y="367"/>
                      <a:pt x="533" y="367"/>
                    </a:cubicBezTo>
                    <a:cubicBezTo>
                      <a:pt x="533" y="383"/>
                      <a:pt x="518" y="396"/>
                      <a:pt x="500" y="396"/>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500"/>
              </a:p>
            </p:txBody>
          </p:sp>
          <p:sp>
            <p:nvSpPr>
              <p:cNvPr id="112" name="Rectangle 23"/>
              <p:cNvSpPr>
                <a:spLocks noChangeArrowheads="1"/>
              </p:cNvSpPr>
              <p:nvPr/>
            </p:nvSpPr>
            <p:spPr bwMode="auto">
              <a:xfrm>
                <a:off x="4584" y="2998"/>
                <a:ext cx="49" cy="12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500"/>
              </a:p>
            </p:txBody>
          </p:sp>
          <p:sp>
            <p:nvSpPr>
              <p:cNvPr id="113" name="Freeform 24"/>
              <p:cNvSpPr>
                <a:spLocks/>
              </p:cNvSpPr>
              <p:nvPr/>
            </p:nvSpPr>
            <p:spPr bwMode="auto">
              <a:xfrm>
                <a:off x="3745" y="3787"/>
                <a:ext cx="517" cy="96"/>
              </a:xfrm>
              <a:custGeom>
                <a:avLst/>
                <a:gdLst/>
                <a:ahLst/>
                <a:cxnLst>
                  <a:cxn ang="0">
                    <a:pos x="219" y="28"/>
                  </a:cxn>
                  <a:cxn ang="0">
                    <a:pos x="219" y="41"/>
                  </a:cxn>
                  <a:cxn ang="0">
                    <a:pos x="0" y="41"/>
                  </a:cxn>
                  <a:cxn ang="0">
                    <a:pos x="0" y="28"/>
                  </a:cxn>
                  <a:cxn ang="0">
                    <a:pos x="28" y="0"/>
                  </a:cxn>
                  <a:cxn ang="0">
                    <a:pos x="191" y="0"/>
                  </a:cxn>
                  <a:cxn ang="0">
                    <a:pos x="219" y="28"/>
                  </a:cxn>
                </a:cxnLst>
                <a:rect l="0" t="0" r="r" b="b"/>
                <a:pathLst>
                  <a:path w="219" h="41">
                    <a:moveTo>
                      <a:pt x="219" y="28"/>
                    </a:moveTo>
                    <a:cubicBezTo>
                      <a:pt x="219" y="41"/>
                      <a:pt x="219" y="41"/>
                      <a:pt x="219" y="41"/>
                    </a:cubicBezTo>
                    <a:cubicBezTo>
                      <a:pt x="0" y="41"/>
                      <a:pt x="0" y="41"/>
                      <a:pt x="0" y="41"/>
                    </a:cubicBezTo>
                    <a:cubicBezTo>
                      <a:pt x="0" y="28"/>
                      <a:pt x="0" y="28"/>
                      <a:pt x="0" y="28"/>
                    </a:cubicBezTo>
                    <a:cubicBezTo>
                      <a:pt x="0" y="12"/>
                      <a:pt x="13" y="0"/>
                      <a:pt x="28" y="0"/>
                    </a:cubicBezTo>
                    <a:cubicBezTo>
                      <a:pt x="191" y="0"/>
                      <a:pt x="191" y="0"/>
                      <a:pt x="191" y="0"/>
                    </a:cubicBezTo>
                    <a:cubicBezTo>
                      <a:pt x="207" y="0"/>
                      <a:pt x="219" y="12"/>
                      <a:pt x="219" y="2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500"/>
              </a:p>
            </p:txBody>
          </p:sp>
          <p:sp>
            <p:nvSpPr>
              <p:cNvPr id="114" name="Rectangle 25"/>
              <p:cNvSpPr>
                <a:spLocks noChangeArrowheads="1"/>
              </p:cNvSpPr>
              <p:nvPr/>
            </p:nvSpPr>
            <p:spPr bwMode="auto">
              <a:xfrm>
                <a:off x="3951" y="3609"/>
                <a:ext cx="106" cy="154"/>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500"/>
              </a:p>
            </p:txBody>
          </p:sp>
        </p:grpSp>
        <p:sp>
          <p:nvSpPr>
            <p:cNvPr id="136" name="Oval 135"/>
            <p:cNvSpPr/>
            <p:nvPr/>
          </p:nvSpPr>
          <p:spPr>
            <a:xfrm>
              <a:off x="9775343" y="1403725"/>
              <a:ext cx="611483" cy="611483"/>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grpSp>
      <p:sp>
        <p:nvSpPr>
          <p:cNvPr id="169" name="TextBox 168"/>
          <p:cNvSpPr txBox="1"/>
          <p:nvPr/>
        </p:nvSpPr>
        <p:spPr>
          <a:xfrm rot="16200000">
            <a:off x="-93408" y="2400907"/>
            <a:ext cx="2477882" cy="322922"/>
          </a:xfrm>
          <a:prstGeom prst="rect">
            <a:avLst/>
          </a:prstGeom>
          <a:noFill/>
        </p:spPr>
        <p:txBody>
          <a:bodyPr wrap="square" lIns="54610" tIns="54610" rIns="54610" bIns="54610" rtlCol="0">
            <a:noAutofit/>
          </a:bodyPr>
          <a:lstStyle/>
          <a:p>
            <a:pPr algn="ctr">
              <a:spcAft>
                <a:spcPts val="600"/>
              </a:spcAft>
            </a:pPr>
            <a:r>
              <a:rPr lang="en-US" sz="1500" b="1" dirty="0">
                <a:solidFill>
                  <a:schemeClr val="accent2"/>
                </a:solidFill>
              </a:rPr>
              <a:t>Concerns</a:t>
            </a:r>
          </a:p>
        </p:txBody>
      </p:sp>
      <p:sp>
        <p:nvSpPr>
          <p:cNvPr id="170" name="TextBox 169"/>
          <p:cNvSpPr txBox="1"/>
          <p:nvPr/>
        </p:nvSpPr>
        <p:spPr>
          <a:xfrm rot="16200000">
            <a:off x="107218" y="4651747"/>
            <a:ext cx="2076631" cy="322923"/>
          </a:xfrm>
          <a:prstGeom prst="rect">
            <a:avLst/>
          </a:prstGeom>
          <a:noFill/>
        </p:spPr>
        <p:txBody>
          <a:bodyPr wrap="square" lIns="54610" tIns="54610" rIns="54610" bIns="54610" rtlCol="0">
            <a:noAutofit/>
          </a:bodyPr>
          <a:lstStyle/>
          <a:p>
            <a:pPr algn="ctr">
              <a:spcAft>
                <a:spcPts val="600"/>
              </a:spcAft>
            </a:pPr>
            <a:r>
              <a:rPr lang="en-US" sz="1500" b="1" dirty="0">
                <a:solidFill>
                  <a:schemeClr val="accent2"/>
                </a:solidFill>
              </a:rPr>
              <a:t>Capabilities</a:t>
            </a:r>
          </a:p>
        </p:txBody>
      </p:sp>
      <p:sp>
        <p:nvSpPr>
          <p:cNvPr id="171" name="object 12"/>
          <p:cNvSpPr/>
          <p:nvPr/>
        </p:nvSpPr>
        <p:spPr>
          <a:xfrm>
            <a:off x="987344" y="3787592"/>
            <a:ext cx="320040" cy="0"/>
          </a:xfrm>
          <a:custGeom>
            <a:avLst/>
            <a:gdLst/>
            <a:ahLst/>
            <a:cxnLst/>
            <a:rect l="l" t="t" r="r" b="b"/>
            <a:pathLst>
              <a:path w="431800">
                <a:moveTo>
                  <a:pt x="0" y="0"/>
                </a:moveTo>
                <a:lnTo>
                  <a:pt x="431292" y="0"/>
                </a:lnTo>
              </a:path>
            </a:pathLst>
          </a:custGeom>
          <a:ln w="50292">
            <a:solidFill>
              <a:schemeClr val="accent2"/>
            </a:solidFill>
          </a:ln>
        </p:spPr>
        <p:txBody>
          <a:bodyPr wrap="square" lIns="0" tIns="0" rIns="0" bIns="0" rtlCol="0"/>
          <a:lstStyle/>
          <a:p>
            <a:endParaRPr sz="1500"/>
          </a:p>
        </p:txBody>
      </p:sp>
    </p:spTree>
    <p:extLst>
      <p:ext uri="{BB962C8B-B14F-4D97-AF65-F5344CB8AC3E}">
        <p14:creationId xmlns:p14="http://schemas.microsoft.com/office/powerpoint/2010/main" val="215353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Threat Protection</a:t>
            </a:r>
            <a:br>
              <a:rPr lang="en-US"/>
            </a:br>
            <a:endParaRPr lang="en-US" dirty="0"/>
          </a:p>
        </p:txBody>
      </p:sp>
      <p:sp>
        <p:nvSpPr>
          <p:cNvPr id="9" name="Text Placeholder 8"/>
          <p:cNvSpPr>
            <a:spLocks noGrp="1"/>
          </p:cNvSpPr>
          <p:nvPr>
            <p:ph type="body" sz="quarter" idx="12"/>
          </p:nvPr>
        </p:nvSpPr>
        <p:spPr/>
        <p:txBody>
          <a:bodyPr/>
          <a:lstStyle/>
          <a:p>
            <a:r>
              <a:rPr lang="en-US" dirty="0"/>
              <a:t>Our perspective</a:t>
            </a:r>
          </a:p>
        </p:txBody>
      </p:sp>
      <p:sp>
        <p:nvSpPr>
          <p:cNvPr id="283" name="object 11"/>
          <p:cNvSpPr/>
          <p:nvPr/>
        </p:nvSpPr>
        <p:spPr>
          <a:xfrm>
            <a:off x="1388664" y="1316770"/>
            <a:ext cx="2311846" cy="4547454"/>
          </a:xfrm>
          <a:custGeom>
            <a:avLst/>
            <a:gdLst/>
            <a:ahLst/>
            <a:cxnLst/>
            <a:rect l="l" t="t" r="r" b="b"/>
            <a:pathLst>
              <a:path w="2030095" h="3971925">
                <a:moveTo>
                  <a:pt x="0" y="0"/>
                </a:moveTo>
                <a:lnTo>
                  <a:pt x="2029968" y="0"/>
                </a:lnTo>
                <a:lnTo>
                  <a:pt x="2029968" y="3971544"/>
                </a:lnTo>
                <a:lnTo>
                  <a:pt x="0" y="3971544"/>
                </a:lnTo>
                <a:lnTo>
                  <a:pt x="0" y="0"/>
                </a:lnTo>
                <a:close/>
              </a:path>
            </a:pathLst>
          </a:custGeom>
          <a:solidFill>
            <a:srgbClr val="6D2077"/>
          </a:solidFill>
        </p:spPr>
        <p:txBody>
          <a:bodyPr wrap="square" lIns="54864" tIns="54864" rIns="54864" bIns="1737360" rtlCol="0" anchor="ctr"/>
          <a:lstStyle/>
          <a:p>
            <a:pPr algn="ctr"/>
            <a:r>
              <a:rPr lang="en-US" sz="1500" b="1" dirty="0">
                <a:solidFill>
                  <a:schemeClr val="bg1"/>
                </a:solidFill>
              </a:rPr>
              <a:t>Large capital expense for infrastructure and operations</a:t>
            </a:r>
          </a:p>
        </p:txBody>
      </p:sp>
      <p:sp>
        <p:nvSpPr>
          <p:cNvPr id="284" name="object 21"/>
          <p:cNvSpPr/>
          <p:nvPr/>
        </p:nvSpPr>
        <p:spPr>
          <a:xfrm>
            <a:off x="3842521" y="1316767"/>
            <a:ext cx="2311846" cy="4560157"/>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6D2077"/>
          </a:solidFill>
        </p:spPr>
        <p:txBody>
          <a:bodyPr wrap="square" lIns="54864" tIns="54864" rIns="54864" bIns="1737360" rtlCol="0" anchor="ctr"/>
          <a:lstStyle/>
          <a:p>
            <a:pPr algn="ctr"/>
            <a:r>
              <a:rPr lang="en-US" sz="1500" b="1" dirty="0">
                <a:solidFill>
                  <a:schemeClr val="bg1"/>
                </a:solidFill>
              </a:rPr>
              <a:t>Increasing </a:t>
            </a:r>
            <a:br>
              <a:rPr lang="en-US" sz="1500" b="1" dirty="0">
                <a:solidFill>
                  <a:schemeClr val="bg1"/>
                </a:solidFill>
              </a:rPr>
            </a:br>
            <a:r>
              <a:rPr lang="en-US" sz="1500" b="1" dirty="0">
                <a:solidFill>
                  <a:schemeClr val="bg1"/>
                </a:solidFill>
              </a:rPr>
              <a:t>Operational </a:t>
            </a:r>
            <a:br>
              <a:rPr lang="en-US" sz="1500" b="1" dirty="0">
                <a:solidFill>
                  <a:schemeClr val="bg1"/>
                </a:solidFill>
              </a:rPr>
            </a:br>
            <a:r>
              <a:rPr lang="en-US" sz="1500" b="1" dirty="0">
                <a:solidFill>
                  <a:schemeClr val="bg1"/>
                </a:solidFill>
              </a:rPr>
              <a:t>complexity</a:t>
            </a:r>
          </a:p>
        </p:txBody>
      </p:sp>
      <p:sp>
        <p:nvSpPr>
          <p:cNvPr id="285" name="object 26"/>
          <p:cNvSpPr/>
          <p:nvPr/>
        </p:nvSpPr>
        <p:spPr>
          <a:xfrm>
            <a:off x="6402079" y="1316769"/>
            <a:ext cx="2311846" cy="4560156"/>
          </a:xfrm>
          <a:custGeom>
            <a:avLst/>
            <a:gdLst/>
            <a:ahLst/>
            <a:cxnLst/>
            <a:rect l="l" t="t" r="r" b="b"/>
            <a:pathLst>
              <a:path w="2030095" h="3971925">
                <a:moveTo>
                  <a:pt x="0" y="0"/>
                </a:moveTo>
                <a:lnTo>
                  <a:pt x="2029968" y="0"/>
                </a:lnTo>
                <a:lnTo>
                  <a:pt x="2029968" y="3971544"/>
                </a:lnTo>
                <a:lnTo>
                  <a:pt x="0" y="3971544"/>
                </a:lnTo>
                <a:lnTo>
                  <a:pt x="0" y="0"/>
                </a:lnTo>
                <a:close/>
              </a:path>
            </a:pathLst>
          </a:custGeom>
          <a:solidFill>
            <a:srgbClr val="6D2077"/>
          </a:solidFill>
        </p:spPr>
        <p:txBody>
          <a:bodyPr wrap="square" lIns="54864" tIns="54864" rIns="54864" bIns="1737360" rtlCol="0" anchor="ctr"/>
          <a:lstStyle/>
          <a:p>
            <a:pPr algn="ctr"/>
            <a:r>
              <a:rPr lang="en-US" sz="1500" b="1" dirty="0">
                <a:solidFill>
                  <a:schemeClr val="bg1"/>
                </a:solidFill>
              </a:rPr>
              <a:t>Skill Shortage and Staff Burnout</a:t>
            </a:r>
          </a:p>
        </p:txBody>
      </p:sp>
      <p:sp>
        <p:nvSpPr>
          <p:cNvPr id="286" name="object 34"/>
          <p:cNvSpPr/>
          <p:nvPr/>
        </p:nvSpPr>
        <p:spPr>
          <a:xfrm>
            <a:off x="8904884" y="1316769"/>
            <a:ext cx="2311846" cy="4547455"/>
          </a:xfrm>
          <a:custGeom>
            <a:avLst/>
            <a:gdLst/>
            <a:ahLst/>
            <a:cxnLst/>
            <a:rect l="l" t="t" r="r" b="b"/>
            <a:pathLst>
              <a:path w="2030095" h="3971925">
                <a:moveTo>
                  <a:pt x="0" y="0"/>
                </a:moveTo>
                <a:lnTo>
                  <a:pt x="2029968" y="0"/>
                </a:lnTo>
                <a:lnTo>
                  <a:pt x="2029968" y="3971544"/>
                </a:lnTo>
                <a:lnTo>
                  <a:pt x="0" y="3971544"/>
                </a:lnTo>
                <a:lnTo>
                  <a:pt x="0" y="0"/>
                </a:lnTo>
                <a:close/>
              </a:path>
            </a:pathLst>
          </a:custGeom>
          <a:solidFill>
            <a:srgbClr val="6D2077"/>
          </a:solidFill>
        </p:spPr>
        <p:txBody>
          <a:bodyPr wrap="square" lIns="54864" tIns="54864" rIns="54864" bIns="1737360" rtlCol="0" anchor="ctr"/>
          <a:lstStyle/>
          <a:p>
            <a:pPr algn="ctr"/>
            <a:r>
              <a:rPr lang="en-US" sz="1500" b="1" dirty="0">
                <a:solidFill>
                  <a:schemeClr val="bg1"/>
                </a:solidFill>
              </a:rPr>
              <a:t>Growing Attack Complexity</a:t>
            </a:r>
          </a:p>
        </p:txBody>
      </p:sp>
      <p:sp>
        <p:nvSpPr>
          <p:cNvPr id="287" name="object 12"/>
          <p:cNvSpPr/>
          <p:nvPr/>
        </p:nvSpPr>
        <p:spPr>
          <a:xfrm>
            <a:off x="2270377" y="3774892"/>
            <a:ext cx="491728" cy="0"/>
          </a:xfrm>
          <a:custGeom>
            <a:avLst/>
            <a:gdLst/>
            <a:ahLst/>
            <a:cxnLst/>
            <a:rect l="l" t="t" r="r" b="b"/>
            <a:pathLst>
              <a:path w="431800">
                <a:moveTo>
                  <a:pt x="0" y="0"/>
                </a:moveTo>
                <a:lnTo>
                  <a:pt x="431292" y="0"/>
                </a:lnTo>
              </a:path>
            </a:pathLst>
          </a:custGeom>
          <a:ln w="6350">
            <a:solidFill>
              <a:srgbClr val="FFFFFF"/>
            </a:solidFill>
          </a:ln>
        </p:spPr>
        <p:txBody>
          <a:bodyPr wrap="square" lIns="0" tIns="0" rIns="0" bIns="0" rtlCol="0"/>
          <a:lstStyle/>
          <a:p>
            <a:pPr algn="ctr"/>
            <a:endParaRPr sz="1500">
              <a:solidFill>
                <a:prstClr val="black"/>
              </a:solidFill>
            </a:endParaRPr>
          </a:p>
        </p:txBody>
      </p:sp>
      <p:sp>
        <p:nvSpPr>
          <p:cNvPr id="288" name="object 22"/>
          <p:cNvSpPr/>
          <p:nvPr/>
        </p:nvSpPr>
        <p:spPr>
          <a:xfrm>
            <a:off x="4761401" y="3801308"/>
            <a:ext cx="491728" cy="0"/>
          </a:xfrm>
          <a:custGeom>
            <a:avLst/>
            <a:gdLst/>
            <a:ahLst/>
            <a:cxnLst/>
            <a:rect l="l" t="t" r="r" b="b"/>
            <a:pathLst>
              <a:path w="431800">
                <a:moveTo>
                  <a:pt x="0" y="0"/>
                </a:moveTo>
                <a:lnTo>
                  <a:pt x="431292" y="0"/>
                </a:lnTo>
              </a:path>
            </a:pathLst>
          </a:custGeom>
          <a:ln w="6350">
            <a:solidFill>
              <a:srgbClr val="FFFFFF"/>
            </a:solidFill>
          </a:ln>
        </p:spPr>
        <p:txBody>
          <a:bodyPr wrap="square" lIns="0" tIns="0" rIns="0" bIns="0" rtlCol="0"/>
          <a:lstStyle/>
          <a:p>
            <a:pPr algn="ctr"/>
            <a:endParaRPr sz="1500">
              <a:solidFill>
                <a:prstClr val="black"/>
              </a:solidFill>
            </a:endParaRPr>
          </a:p>
        </p:txBody>
      </p:sp>
      <p:sp>
        <p:nvSpPr>
          <p:cNvPr id="289" name="object 27"/>
          <p:cNvSpPr/>
          <p:nvPr/>
        </p:nvSpPr>
        <p:spPr>
          <a:xfrm>
            <a:off x="7211838" y="3795974"/>
            <a:ext cx="491728" cy="0"/>
          </a:xfrm>
          <a:custGeom>
            <a:avLst/>
            <a:gdLst/>
            <a:ahLst/>
            <a:cxnLst/>
            <a:rect l="l" t="t" r="r" b="b"/>
            <a:pathLst>
              <a:path w="431800">
                <a:moveTo>
                  <a:pt x="0" y="0"/>
                </a:moveTo>
                <a:lnTo>
                  <a:pt x="431292" y="0"/>
                </a:lnTo>
              </a:path>
            </a:pathLst>
          </a:custGeom>
          <a:ln w="6350">
            <a:solidFill>
              <a:srgbClr val="FFFFFF"/>
            </a:solidFill>
          </a:ln>
        </p:spPr>
        <p:txBody>
          <a:bodyPr wrap="square" lIns="0" tIns="0" rIns="0" bIns="0" rtlCol="0"/>
          <a:lstStyle/>
          <a:p>
            <a:pPr algn="ctr"/>
            <a:endParaRPr sz="1500">
              <a:solidFill>
                <a:prstClr val="black"/>
              </a:solidFill>
            </a:endParaRPr>
          </a:p>
        </p:txBody>
      </p:sp>
      <p:sp>
        <p:nvSpPr>
          <p:cNvPr id="290" name="object 35"/>
          <p:cNvSpPr/>
          <p:nvPr/>
        </p:nvSpPr>
        <p:spPr>
          <a:xfrm>
            <a:off x="9823838" y="3794648"/>
            <a:ext cx="491728" cy="0"/>
          </a:xfrm>
          <a:custGeom>
            <a:avLst/>
            <a:gdLst/>
            <a:ahLst/>
            <a:cxnLst/>
            <a:rect l="l" t="t" r="r" b="b"/>
            <a:pathLst>
              <a:path w="431800">
                <a:moveTo>
                  <a:pt x="0" y="0"/>
                </a:moveTo>
                <a:lnTo>
                  <a:pt x="431292" y="0"/>
                </a:lnTo>
              </a:path>
            </a:pathLst>
          </a:custGeom>
          <a:ln w="6350">
            <a:solidFill>
              <a:srgbClr val="FFFFFF"/>
            </a:solidFill>
          </a:ln>
        </p:spPr>
        <p:txBody>
          <a:bodyPr wrap="square" lIns="0" tIns="0" rIns="0" bIns="0" rtlCol="0"/>
          <a:lstStyle/>
          <a:p>
            <a:pPr algn="ctr"/>
            <a:endParaRPr sz="1500">
              <a:solidFill>
                <a:prstClr val="black"/>
              </a:solidFill>
            </a:endParaRPr>
          </a:p>
        </p:txBody>
      </p:sp>
      <p:sp>
        <p:nvSpPr>
          <p:cNvPr id="291" name="Rectangle 290"/>
          <p:cNvSpPr/>
          <p:nvPr/>
        </p:nvSpPr>
        <p:spPr>
          <a:xfrm>
            <a:off x="9101410" y="4383160"/>
            <a:ext cx="1960786" cy="1015663"/>
          </a:xfrm>
          <a:prstGeom prst="rect">
            <a:avLst/>
          </a:prstGeom>
        </p:spPr>
        <p:txBody>
          <a:bodyPr wrap="square">
            <a:spAutoFit/>
          </a:bodyPr>
          <a:lstStyle/>
          <a:p>
            <a:pPr algn="ctr"/>
            <a:r>
              <a:rPr lang="en-US" sz="1500" dirty="0">
                <a:solidFill>
                  <a:schemeClr val="bg1"/>
                </a:solidFill>
              </a:rPr>
              <a:t>Strong threat intelligence with improving Machine learning capabilities</a:t>
            </a:r>
          </a:p>
        </p:txBody>
      </p:sp>
      <p:sp>
        <p:nvSpPr>
          <p:cNvPr id="292" name="Rectangle 291"/>
          <p:cNvSpPr/>
          <p:nvPr/>
        </p:nvSpPr>
        <p:spPr>
          <a:xfrm>
            <a:off x="6575265" y="4383160"/>
            <a:ext cx="1960786" cy="1246495"/>
          </a:xfrm>
          <a:prstGeom prst="rect">
            <a:avLst/>
          </a:prstGeom>
        </p:spPr>
        <p:txBody>
          <a:bodyPr wrap="square">
            <a:spAutoFit/>
          </a:bodyPr>
          <a:lstStyle/>
          <a:p>
            <a:pPr algn="ctr"/>
            <a:r>
              <a:rPr lang="en-US" sz="1500" dirty="0">
                <a:solidFill>
                  <a:schemeClr val="bg1"/>
                </a:solidFill>
              </a:rPr>
              <a:t>Sentinel’s Machine Learning and AI detects threats and automates complex processes.</a:t>
            </a:r>
          </a:p>
        </p:txBody>
      </p:sp>
      <p:sp>
        <p:nvSpPr>
          <p:cNvPr id="293" name="Rectangle 292"/>
          <p:cNvSpPr/>
          <p:nvPr/>
        </p:nvSpPr>
        <p:spPr>
          <a:xfrm>
            <a:off x="4046462" y="4383160"/>
            <a:ext cx="1960786" cy="1015663"/>
          </a:xfrm>
          <a:prstGeom prst="rect">
            <a:avLst/>
          </a:prstGeom>
        </p:spPr>
        <p:txBody>
          <a:bodyPr wrap="square">
            <a:spAutoFit/>
          </a:bodyPr>
          <a:lstStyle/>
          <a:p>
            <a:pPr algn="ctr"/>
            <a:r>
              <a:rPr lang="en-US" sz="1500" dirty="0">
                <a:solidFill>
                  <a:schemeClr val="bg1"/>
                </a:solidFill>
              </a:rPr>
              <a:t>See and stop threats quick, with SIEM reinvented for the next decade.</a:t>
            </a:r>
          </a:p>
        </p:txBody>
      </p:sp>
      <p:sp>
        <p:nvSpPr>
          <p:cNvPr id="294" name="Rectangle 293"/>
          <p:cNvSpPr/>
          <p:nvPr/>
        </p:nvSpPr>
        <p:spPr>
          <a:xfrm>
            <a:off x="1563464" y="4383160"/>
            <a:ext cx="1960786" cy="1246495"/>
          </a:xfrm>
          <a:prstGeom prst="rect">
            <a:avLst/>
          </a:prstGeom>
        </p:spPr>
        <p:txBody>
          <a:bodyPr wrap="square">
            <a:spAutoFit/>
          </a:bodyPr>
          <a:lstStyle/>
          <a:p>
            <a:pPr algn="ctr"/>
            <a:r>
              <a:rPr lang="en-US" sz="1500" dirty="0">
                <a:solidFill>
                  <a:schemeClr val="bg1"/>
                </a:solidFill>
              </a:rPr>
              <a:t>Eliminate infrastructure setup and maintenance costs and focus on Security</a:t>
            </a:r>
          </a:p>
        </p:txBody>
      </p:sp>
      <p:sp>
        <p:nvSpPr>
          <p:cNvPr id="295" name="TextBox 294"/>
          <p:cNvSpPr txBox="1"/>
          <p:nvPr/>
        </p:nvSpPr>
        <p:spPr>
          <a:xfrm rot="16200000">
            <a:off x="-89996" y="2388326"/>
            <a:ext cx="2470825" cy="327708"/>
          </a:xfrm>
          <a:prstGeom prst="rect">
            <a:avLst/>
          </a:prstGeom>
          <a:noFill/>
        </p:spPr>
        <p:txBody>
          <a:bodyPr wrap="square" lIns="54610" tIns="54610" rIns="54610" bIns="54610" rtlCol="0">
            <a:noAutofit/>
          </a:bodyPr>
          <a:lstStyle/>
          <a:p>
            <a:pPr algn="ctr">
              <a:spcAft>
                <a:spcPts val="600"/>
              </a:spcAft>
            </a:pPr>
            <a:r>
              <a:rPr lang="en-US" sz="1500" b="1" dirty="0">
                <a:solidFill>
                  <a:schemeClr val="accent2"/>
                </a:solidFill>
              </a:rPr>
              <a:t>Concerns</a:t>
            </a:r>
          </a:p>
        </p:txBody>
      </p:sp>
      <p:sp>
        <p:nvSpPr>
          <p:cNvPr id="296" name="TextBox 295"/>
          <p:cNvSpPr txBox="1"/>
          <p:nvPr/>
        </p:nvSpPr>
        <p:spPr>
          <a:xfrm rot="16200000">
            <a:off x="108465" y="4655705"/>
            <a:ext cx="2089333" cy="327708"/>
          </a:xfrm>
          <a:prstGeom prst="rect">
            <a:avLst/>
          </a:prstGeom>
          <a:noFill/>
        </p:spPr>
        <p:txBody>
          <a:bodyPr wrap="square" lIns="54610" tIns="54610" rIns="54610" bIns="54610" rtlCol="0">
            <a:noAutofit/>
          </a:bodyPr>
          <a:lstStyle/>
          <a:p>
            <a:pPr algn="ctr">
              <a:spcAft>
                <a:spcPts val="600"/>
              </a:spcAft>
            </a:pPr>
            <a:r>
              <a:rPr lang="en-US" sz="1500" b="1" dirty="0">
                <a:solidFill>
                  <a:schemeClr val="accent2"/>
                </a:solidFill>
              </a:rPr>
              <a:t>Capabilities</a:t>
            </a:r>
          </a:p>
        </p:txBody>
      </p:sp>
      <p:sp>
        <p:nvSpPr>
          <p:cNvPr id="297" name="object 12"/>
          <p:cNvSpPr/>
          <p:nvPr/>
        </p:nvSpPr>
        <p:spPr>
          <a:xfrm>
            <a:off x="987344" y="3787592"/>
            <a:ext cx="320040" cy="0"/>
          </a:xfrm>
          <a:custGeom>
            <a:avLst/>
            <a:gdLst/>
            <a:ahLst/>
            <a:cxnLst/>
            <a:rect l="l" t="t" r="r" b="b"/>
            <a:pathLst>
              <a:path w="431800">
                <a:moveTo>
                  <a:pt x="0" y="0"/>
                </a:moveTo>
                <a:lnTo>
                  <a:pt x="431292" y="0"/>
                </a:lnTo>
              </a:path>
            </a:pathLst>
          </a:custGeom>
          <a:ln w="50292">
            <a:solidFill>
              <a:schemeClr val="accent2"/>
            </a:solidFill>
          </a:ln>
        </p:spPr>
        <p:txBody>
          <a:bodyPr wrap="square" lIns="0" tIns="0" rIns="0" bIns="0" rtlCol="0"/>
          <a:lstStyle/>
          <a:p>
            <a:endParaRPr sz="1500"/>
          </a:p>
        </p:txBody>
      </p:sp>
      <p:grpSp>
        <p:nvGrpSpPr>
          <p:cNvPr id="299" name="Group 298"/>
          <p:cNvGrpSpPr/>
          <p:nvPr/>
        </p:nvGrpSpPr>
        <p:grpSpPr>
          <a:xfrm>
            <a:off x="2238846" y="1590762"/>
            <a:ext cx="611483" cy="611483"/>
            <a:chOff x="2574785" y="1409173"/>
            <a:chExt cx="611483" cy="611483"/>
          </a:xfrm>
        </p:grpSpPr>
        <p:sp>
          <p:nvSpPr>
            <p:cNvPr id="336" name="Oval 335"/>
            <p:cNvSpPr/>
            <p:nvPr/>
          </p:nvSpPr>
          <p:spPr>
            <a:xfrm>
              <a:off x="2574785" y="1409173"/>
              <a:ext cx="611483" cy="611483"/>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300" dirty="0" err="1">
                <a:solidFill>
                  <a:schemeClr val="bg1"/>
                </a:solidFill>
              </a:endParaRPr>
            </a:p>
          </p:txBody>
        </p:sp>
        <p:grpSp>
          <p:nvGrpSpPr>
            <p:cNvPr id="337" name="Group 45"/>
            <p:cNvGrpSpPr>
              <a:grpSpLocks noChangeAspect="1"/>
            </p:cNvGrpSpPr>
            <p:nvPr/>
          </p:nvGrpSpPr>
          <p:grpSpPr bwMode="auto">
            <a:xfrm>
              <a:off x="2653905" y="1491229"/>
              <a:ext cx="453242" cy="447370"/>
              <a:chOff x="4986" y="1349"/>
              <a:chExt cx="386" cy="381"/>
            </a:xfrm>
            <a:solidFill>
              <a:schemeClr val="bg1"/>
            </a:solidFill>
          </p:grpSpPr>
          <p:sp>
            <p:nvSpPr>
              <p:cNvPr id="338" name="Freeform 46"/>
              <p:cNvSpPr>
                <a:spLocks noEditPoints="1"/>
              </p:cNvSpPr>
              <p:nvPr/>
            </p:nvSpPr>
            <p:spPr bwMode="auto">
              <a:xfrm>
                <a:off x="5133" y="1349"/>
                <a:ext cx="239" cy="381"/>
              </a:xfrm>
              <a:custGeom>
                <a:avLst/>
                <a:gdLst/>
                <a:ahLst/>
                <a:cxnLst>
                  <a:cxn ang="0">
                    <a:pos x="26" y="0"/>
                  </a:cxn>
                  <a:cxn ang="0">
                    <a:pos x="24" y="1"/>
                  </a:cxn>
                  <a:cxn ang="0">
                    <a:pos x="24" y="1"/>
                  </a:cxn>
                  <a:cxn ang="0">
                    <a:pos x="23" y="1"/>
                  </a:cxn>
                  <a:cxn ang="0">
                    <a:pos x="24" y="1"/>
                  </a:cxn>
                  <a:cxn ang="0">
                    <a:pos x="25" y="160"/>
                  </a:cxn>
                  <a:cxn ang="0">
                    <a:pos x="25" y="160"/>
                  </a:cxn>
                  <a:cxn ang="0">
                    <a:pos x="101" y="81"/>
                  </a:cxn>
                  <a:cxn ang="0">
                    <a:pos x="101" y="80"/>
                  </a:cxn>
                  <a:cxn ang="0">
                    <a:pos x="95" y="81"/>
                  </a:cxn>
                  <a:cxn ang="0">
                    <a:pos x="82" y="80"/>
                  </a:cxn>
                  <a:cxn ang="0">
                    <a:pos x="95" y="80"/>
                  </a:cxn>
                  <a:cxn ang="0">
                    <a:pos x="80" y="61"/>
                  </a:cxn>
                  <a:cxn ang="0">
                    <a:pos x="92" y="67"/>
                  </a:cxn>
                  <a:cxn ang="0">
                    <a:pos x="85" y="44"/>
                  </a:cxn>
                  <a:cxn ang="0">
                    <a:pos x="60" y="17"/>
                  </a:cxn>
                  <a:cxn ang="0">
                    <a:pos x="50" y="107"/>
                  </a:cxn>
                  <a:cxn ang="0">
                    <a:pos x="66" y="123"/>
                  </a:cxn>
                  <a:cxn ang="0">
                    <a:pos x="50" y="107"/>
                  </a:cxn>
                  <a:cxn ang="0">
                    <a:pos x="66" y="38"/>
                  </a:cxn>
                  <a:cxn ang="0">
                    <a:pos x="50" y="54"/>
                  </a:cxn>
                  <a:cxn ang="0">
                    <a:pos x="51" y="100"/>
                  </a:cxn>
                  <a:cxn ang="0">
                    <a:pos x="51" y="61"/>
                  </a:cxn>
                  <a:cxn ang="0">
                    <a:pos x="76" y="80"/>
                  </a:cxn>
                  <a:cxn ang="0">
                    <a:pos x="51" y="100"/>
                  </a:cxn>
                  <a:cxn ang="0">
                    <a:pos x="44" y="23"/>
                  </a:cxn>
                  <a:cxn ang="0">
                    <a:pos x="60" y="27"/>
                  </a:cxn>
                  <a:cxn ang="0">
                    <a:pos x="37" y="21"/>
                  </a:cxn>
                  <a:cxn ang="0">
                    <a:pos x="15" y="21"/>
                  </a:cxn>
                  <a:cxn ang="0">
                    <a:pos x="13" y="29"/>
                  </a:cxn>
                  <a:cxn ang="0">
                    <a:pos x="39" y="29"/>
                  </a:cxn>
                  <a:cxn ang="0">
                    <a:pos x="26" y="53"/>
                  </a:cxn>
                  <a:cxn ang="0">
                    <a:pos x="13" y="29"/>
                  </a:cxn>
                  <a:cxn ang="0">
                    <a:pos x="7" y="61"/>
                  </a:cxn>
                  <a:cxn ang="0">
                    <a:pos x="44" y="61"/>
                  </a:cxn>
                  <a:cxn ang="0">
                    <a:pos x="44" y="100"/>
                  </a:cxn>
                  <a:cxn ang="0">
                    <a:pos x="7" y="100"/>
                  </a:cxn>
                  <a:cxn ang="0">
                    <a:pos x="8" y="107"/>
                  </a:cxn>
                  <a:cxn ang="0">
                    <a:pos x="44" y="107"/>
                  </a:cxn>
                  <a:cxn ang="0">
                    <a:pos x="26" y="133"/>
                  </a:cxn>
                  <a:cxn ang="0">
                    <a:pos x="8" y="107"/>
                  </a:cxn>
                  <a:cxn ang="0">
                    <a:pos x="15" y="140"/>
                  </a:cxn>
                  <a:cxn ang="0">
                    <a:pos x="37" y="140"/>
                  </a:cxn>
                  <a:cxn ang="0">
                    <a:pos x="38" y="151"/>
                  </a:cxn>
                  <a:cxn ang="0">
                    <a:pos x="60" y="134"/>
                  </a:cxn>
                  <a:cxn ang="0">
                    <a:pos x="60" y="144"/>
                  </a:cxn>
                  <a:cxn ang="0">
                    <a:pos x="85" y="117"/>
                  </a:cxn>
                  <a:cxn ang="0">
                    <a:pos x="76" y="117"/>
                  </a:cxn>
                  <a:cxn ang="0">
                    <a:pos x="92" y="94"/>
                  </a:cxn>
                </a:cxnLst>
                <a:rect l="0" t="0" r="r" b="b"/>
                <a:pathLst>
                  <a:path w="101" h="161">
                    <a:moveTo>
                      <a:pt x="101" y="80"/>
                    </a:moveTo>
                    <a:cubicBezTo>
                      <a:pt x="101" y="36"/>
                      <a:pt x="67" y="0"/>
                      <a:pt x="26" y="0"/>
                    </a:cubicBezTo>
                    <a:cubicBezTo>
                      <a:pt x="25" y="0"/>
                      <a:pt x="25" y="1"/>
                      <a:pt x="24" y="1"/>
                    </a:cubicBezTo>
                    <a:cubicBezTo>
                      <a:pt x="24" y="1"/>
                      <a:pt x="24" y="1"/>
                      <a:pt x="24" y="1"/>
                    </a:cubicBezTo>
                    <a:cubicBezTo>
                      <a:pt x="24" y="1"/>
                      <a:pt x="24" y="1"/>
                      <a:pt x="24" y="1"/>
                    </a:cubicBezTo>
                    <a:cubicBezTo>
                      <a:pt x="24" y="1"/>
                      <a:pt x="24" y="1"/>
                      <a:pt x="24" y="1"/>
                    </a:cubicBezTo>
                    <a:cubicBezTo>
                      <a:pt x="24" y="1"/>
                      <a:pt x="24" y="1"/>
                      <a:pt x="24" y="1"/>
                    </a:cubicBezTo>
                    <a:cubicBezTo>
                      <a:pt x="24" y="1"/>
                      <a:pt x="23" y="1"/>
                      <a:pt x="23" y="1"/>
                    </a:cubicBezTo>
                    <a:cubicBezTo>
                      <a:pt x="23" y="1"/>
                      <a:pt x="24" y="1"/>
                      <a:pt x="24" y="1"/>
                    </a:cubicBezTo>
                    <a:cubicBezTo>
                      <a:pt x="24" y="1"/>
                      <a:pt x="24" y="1"/>
                      <a:pt x="24" y="1"/>
                    </a:cubicBezTo>
                    <a:cubicBezTo>
                      <a:pt x="8" y="4"/>
                      <a:pt x="0" y="43"/>
                      <a:pt x="0" y="80"/>
                    </a:cubicBezTo>
                    <a:cubicBezTo>
                      <a:pt x="0" y="118"/>
                      <a:pt x="8" y="158"/>
                      <a:pt x="25" y="160"/>
                    </a:cubicBezTo>
                    <a:cubicBezTo>
                      <a:pt x="25" y="160"/>
                      <a:pt x="25" y="160"/>
                      <a:pt x="25" y="160"/>
                    </a:cubicBezTo>
                    <a:cubicBezTo>
                      <a:pt x="25" y="160"/>
                      <a:pt x="25" y="160"/>
                      <a:pt x="25" y="160"/>
                    </a:cubicBezTo>
                    <a:cubicBezTo>
                      <a:pt x="25" y="160"/>
                      <a:pt x="25" y="161"/>
                      <a:pt x="26" y="161"/>
                    </a:cubicBezTo>
                    <a:cubicBezTo>
                      <a:pt x="67" y="161"/>
                      <a:pt x="101" y="125"/>
                      <a:pt x="101" y="81"/>
                    </a:cubicBezTo>
                    <a:cubicBezTo>
                      <a:pt x="101" y="81"/>
                      <a:pt x="101" y="81"/>
                      <a:pt x="101" y="81"/>
                    </a:cubicBezTo>
                    <a:cubicBezTo>
                      <a:pt x="101" y="80"/>
                      <a:pt x="101" y="80"/>
                      <a:pt x="101" y="80"/>
                    </a:cubicBezTo>
                    <a:close/>
                    <a:moveTo>
                      <a:pt x="95" y="80"/>
                    </a:moveTo>
                    <a:cubicBezTo>
                      <a:pt x="95" y="81"/>
                      <a:pt x="95" y="81"/>
                      <a:pt x="95" y="81"/>
                    </a:cubicBezTo>
                    <a:cubicBezTo>
                      <a:pt x="95" y="84"/>
                      <a:pt x="90" y="88"/>
                      <a:pt x="81" y="92"/>
                    </a:cubicBezTo>
                    <a:cubicBezTo>
                      <a:pt x="82" y="88"/>
                      <a:pt x="82" y="84"/>
                      <a:pt x="82" y="80"/>
                    </a:cubicBezTo>
                    <a:cubicBezTo>
                      <a:pt x="82" y="77"/>
                      <a:pt x="82" y="73"/>
                      <a:pt x="81" y="69"/>
                    </a:cubicBezTo>
                    <a:cubicBezTo>
                      <a:pt x="90" y="73"/>
                      <a:pt x="95" y="77"/>
                      <a:pt x="95" y="80"/>
                    </a:cubicBezTo>
                    <a:cubicBezTo>
                      <a:pt x="95" y="80"/>
                      <a:pt x="95" y="80"/>
                      <a:pt x="95" y="80"/>
                    </a:cubicBezTo>
                    <a:close/>
                    <a:moveTo>
                      <a:pt x="80" y="61"/>
                    </a:moveTo>
                    <a:cubicBezTo>
                      <a:pt x="79" y="55"/>
                      <a:pt x="78" y="50"/>
                      <a:pt x="76" y="44"/>
                    </a:cubicBezTo>
                    <a:cubicBezTo>
                      <a:pt x="84" y="51"/>
                      <a:pt x="89" y="58"/>
                      <a:pt x="92" y="67"/>
                    </a:cubicBezTo>
                    <a:cubicBezTo>
                      <a:pt x="89" y="65"/>
                      <a:pt x="85" y="63"/>
                      <a:pt x="80" y="61"/>
                    </a:cubicBezTo>
                    <a:close/>
                    <a:moveTo>
                      <a:pt x="85" y="44"/>
                    </a:moveTo>
                    <a:cubicBezTo>
                      <a:pt x="81" y="40"/>
                      <a:pt x="76" y="36"/>
                      <a:pt x="71" y="33"/>
                    </a:cubicBezTo>
                    <a:cubicBezTo>
                      <a:pt x="68" y="27"/>
                      <a:pt x="64" y="22"/>
                      <a:pt x="60" y="17"/>
                    </a:cubicBezTo>
                    <a:cubicBezTo>
                      <a:pt x="71" y="24"/>
                      <a:pt x="79" y="33"/>
                      <a:pt x="85" y="44"/>
                    </a:cubicBezTo>
                    <a:close/>
                    <a:moveTo>
                      <a:pt x="50" y="107"/>
                    </a:moveTo>
                    <a:cubicBezTo>
                      <a:pt x="59" y="106"/>
                      <a:pt x="66" y="104"/>
                      <a:pt x="73" y="102"/>
                    </a:cubicBezTo>
                    <a:cubicBezTo>
                      <a:pt x="72" y="110"/>
                      <a:pt x="69" y="117"/>
                      <a:pt x="66" y="123"/>
                    </a:cubicBezTo>
                    <a:cubicBezTo>
                      <a:pt x="60" y="127"/>
                      <a:pt x="53" y="129"/>
                      <a:pt x="46" y="131"/>
                    </a:cubicBezTo>
                    <a:cubicBezTo>
                      <a:pt x="48" y="124"/>
                      <a:pt x="49" y="115"/>
                      <a:pt x="50" y="107"/>
                    </a:cubicBezTo>
                    <a:close/>
                    <a:moveTo>
                      <a:pt x="46" y="30"/>
                    </a:moveTo>
                    <a:cubicBezTo>
                      <a:pt x="53" y="32"/>
                      <a:pt x="60" y="34"/>
                      <a:pt x="66" y="38"/>
                    </a:cubicBezTo>
                    <a:cubicBezTo>
                      <a:pt x="69" y="44"/>
                      <a:pt x="72" y="51"/>
                      <a:pt x="73" y="59"/>
                    </a:cubicBezTo>
                    <a:cubicBezTo>
                      <a:pt x="66" y="57"/>
                      <a:pt x="59" y="55"/>
                      <a:pt x="50" y="54"/>
                    </a:cubicBezTo>
                    <a:cubicBezTo>
                      <a:pt x="49" y="46"/>
                      <a:pt x="48" y="37"/>
                      <a:pt x="46" y="30"/>
                    </a:cubicBezTo>
                    <a:close/>
                    <a:moveTo>
                      <a:pt x="51" y="100"/>
                    </a:moveTo>
                    <a:cubicBezTo>
                      <a:pt x="52" y="93"/>
                      <a:pt x="52" y="87"/>
                      <a:pt x="52" y="80"/>
                    </a:cubicBezTo>
                    <a:cubicBezTo>
                      <a:pt x="52" y="74"/>
                      <a:pt x="51" y="68"/>
                      <a:pt x="51" y="61"/>
                    </a:cubicBezTo>
                    <a:cubicBezTo>
                      <a:pt x="60" y="63"/>
                      <a:pt x="68" y="64"/>
                      <a:pt x="75" y="66"/>
                    </a:cubicBezTo>
                    <a:cubicBezTo>
                      <a:pt x="75" y="71"/>
                      <a:pt x="76" y="76"/>
                      <a:pt x="76" y="80"/>
                    </a:cubicBezTo>
                    <a:cubicBezTo>
                      <a:pt x="76" y="85"/>
                      <a:pt x="75" y="90"/>
                      <a:pt x="75" y="95"/>
                    </a:cubicBezTo>
                    <a:cubicBezTo>
                      <a:pt x="68" y="97"/>
                      <a:pt x="60" y="98"/>
                      <a:pt x="51" y="100"/>
                    </a:cubicBezTo>
                    <a:close/>
                    <a:moveTo>
                      <a:pt x="60" y="27"/>
                    </a:moveTo>
                    <a:cubicBezTo>
                      <a:pt x="55" y="25"/>
                      <a:pt x="50" y="24"/>
                      <a:pt x="44" y="23"/>
                    </a:cubicBezTo>
                    <a:cubicBezTo>
                      <a:pt x="42" y="18"/>
                      <a:pt x="41" y="13"/>
                      <a:pt x="38" y="10"/>
                    </a:cubicBezTo>
                    <a:cubicBezTo>
                      <a:pt x="47" y="13"/>
                      <a:pt x="54" y="19"/>
                      <a:pt x="60" y="27"/>
                    </a:cubicBezTo>
                    <a:close/>
                    <a:moveTo>
                      <a:pt x="26" y="7"/>
                    </a:moveTo>
                    <a:cubicBezTo>
                      <a:pt x="29" y="7"/>
                      <a:pt x="33" y="12"/>
                      <a:pt x="37" y="21"/>
                    </a:cubicBezTo>
                    <a:cubicBezTo>
                      <a:pt x="33" y="21"/>
                      <a:pt x="30" y="21"/>
                      <a:pt x="26" y="21"/>
                    </a:cubicBezTo>
                    <a:cubicBezTo>
                      <a:pt x="22" y="21"/>
                      <a:pt x="19" y="21"/>
                      <a:pt x="15" y="21"/>
                    </a:cubicBezTo>
                    <a:cubicBezTo>
                      <a:pt x="18" y="12"/>
                      <a:pt x="22" y="7"/>
                      <a:pt x="26" y="7"/>
                    </a:cubicBezTo>
                    <a:close/>
                    <a:moveTo>
                      <a:pt x="13" y="29"/>
                    </a:moveTo>
                    <a:cubicBezTo>
                      <a:pt x="17" y="28"/>
                      <a:pt x="21" y="28"/>
                      <a:pt x="26" y="28"/>
                    </a:cubicBezTo>
                    <a:cubicBezTo>
                      <a:pt x="30" y="28"/>
                      <a:pt x="35" y="28"/>
                      <a:pt x="39" y="29"/>
                    </a:cubicBezTo>
                    <a:cubicBezTo>
                      <a:pt x="41" y="36"/>
                      <a:pt x="43" y="44"/>
                      <a:pt x="44" y="54"/>
                    </a:cubicBezTo>
                    <a:cubicBezTo>
                      <a:pt x="38" y="53"/>
                      <a:pt x="32" y="53"/>
                      <a:pt x="26" y="53"/>
                    </a:cubicBezTo>
                    <a:cubicBezTo>
                      <a:pt x="20" y="53"/>
                      <a:pt x="14" y="53"/>
                      <a:pt x="8" y="54"/>
                    </a:cubicBezTo>
                    <a:cubicBezTo>
                      <a:pt x="9" y="44"/>
                      <a:pt x="11" y="36"/>
                      <a:pt x="13" y="29"/>
                    </a:cubicBezTo>
                    <a:close/>
                    <a:moveTo>
                      <a:pt x="6" y="80"/>
                    </a:moveTo>
                    <a:cubicBezTo>
                      <a:pt x="6" y="73"/>
                      <a:pt x="7" y="67"/>
                      <a:pt x="7" y="61"/>
                    </a:cubicBezTo>
                    <a:cubicBezTo>
                      <a:pt x="13" y="60"/>
                      <a:pt x="19" y="60"/>
                      <a:pt x="26" y="60"/>
                    </a:cubicBezTo>
                    <a:cubicBezTo>
                      <a:pt x="32" y="60"/>
                      <a:pt x="39" y="60"/>
                      <a:pt x="44" y="61"/>
                    </a:cubicBezTo>
                    <a:cubicBezTo>
                      <a:pt x="45" y="67"/>
                      <a:pt x="45" y="73"/>
                      <a:pt x="45" y="80"/>
                    </a:cubicBezTo>
                    <a:cubicBezTo>
                      <a:pt x="45" y="88"/>
                      <a:pt x="45" y="94"/>
                      <a:pt x="44" y="100"/>
                    </a:cubicBezTo>
                    <a:cubicBezTo>
                      <a:pt x="39" y="101"/>
                      <a:pt x="32" y="101"/>
                      <a:pt x="26" y="101"/>
                    </a:cubicBezTo>
                    <a:cubicBezTo>
                      <a:pt x="19" y="101"/>
                      <a:pt x="13" y="101"/>
                      <a:pt x="7" y="100"/>
                    </a:cubicBezTo>
                    <a:cubicBezTo>
                      <a:pt x="7" y="94"/>
                      <a:pt x="6" y="88"/>
                      <a:pt x="6" y="80"/>
                    </a:cubicBezTo>
                    <a:close/>
                    <a:moveTo>
                      <a:pt x="8" y="107"/>
                    </a:moveTo>
                    <a:cubicBezTo>
                      <a:pt x="14" y="108"/>
                      <a:pt x="20" y="108"/>
                      <a:pt x="26" y="108"/>
                    </a:cubicBezTo>
                    <a:cubicBezTo>
                      <a:pt x="32" y="108"/>
                      <a:pt x="38" y="108"/>
                      <a:pt x="44" y="107"/>
                    </a:cubicBezTo>
                    <a:cubicBezTo>
                      <a:pt x="43" y="117"/>
                      <a:pt x="41" y="125"/>
                      <a:pt x="39" y="132"/>
                    </a:cubicBezTo>
                    <a:cubicBezTo>
                      <a:pt x="35" y="133"/>
                      <a:pt x="30" y="133"/>
                      <a:pt x="26" y="133"/>
                    </a:cubicBezTo>
                    <a:cubicBezTo>
                      <a:pt x="21" y="133"/>
                      <a:pt x="17" y="133"/>
                      <a:pt x="13" y="132"/>
                    </a:cubicBezTo>
                    <a:cubicBezTo>
                      <a:pt x="11" y="125"/>
                      <a:pt x="9" y="117"/>
                      <a:pt x="8" y="107"/>
                    </a:cubicBezTo>
                    <a:close/>
                    <a:moveTo>
                      <a:pt x="26" y="154"/>
                    </a:moveTo>
                    <a:cubicBezTo>
                      <a:pt x="22" y="154"/>
                      <a:pt x="18" y="149"/>
                      <a:pt x="15" y="140"/>
                    </a:cubicBezTo>
                    <a:cubicBezTo>
                      <a:pt x="19" y="140"/>
                      <a:pt x="22" y="140"/>
                      <a:pt x="26" y="140"/>
                    </a:cubicBezTo>
                    <a:cubicBezTo>
                      <a:pt x="29" y="140"/>
                      <a:pt x="33" y="140"/>
                      <a:pt x="37" y="140"/>
                    </a:cubicBezTo>
                    <a:cubicBezTo>
                      <a:pt x="33" y="149"/>
                      <a:pt x="29" y="154"/>
                      <a:pt x="26" y="154"/>
                    </a:cubicBezTo>
                    <a:close/>
                    <a:moveTo>
                      <a:pt x="38" y="151"/>
                    </a:moveTo>
                    <a:cubicBezTo>
                      <a:pt x="41" y="148"/>
                      <a:pt x="42" y="143"/>
                      <a:pt x="44" y="138"/>
                    </a:cubicBezTo>
                    <a:cubicBezTo>
                      <a:pt x="50" y="137"/>
                      <a:pt x="55" y="136"/>
                      <a:pt x="60" y="134"/>
                    </a:cubicBezTo>
                    <a:cubicBezTo>
                      <a:pt x="54" y="142"/>
                      <a:pt x="47" y="148"/>
                      <a:pt x="38" y="151"/>
                    </a:cubicBezTo>
                    <a:close/>
                    <a:moveTo>
                      <a:pt x="60" y="144"/>
                    </a:moveTo>
                    <a:cubicBezTo>
                      <a:pt x="64" y="139"/>
                      <a:pt x="68" y="134"/>
                      <a:pt x="71" y="128"/>
                    </a:cubicBezTo>
                    <a:cubicBezTo>
                      <a:pt x="76" y="125"/>
                      <a:pt x="81" y="121"/>
                      <a:pt x="85" y="117"/>
                    </a:cubicBezTo>
                    <a:cubicBezTo>
                      <a:pt x="79" y="128"/>
                      <a:pt x="71" y="137"/>
                      <a:pt x="60" y="144"/>
                    </a:cubicBezTo>
                    <a:close/>
                    <a:moveTo>
                      <a:pt x="76" y="117"/>
                    </a:moveTo>
                    <a:cubicBezTo>
                      <a:pt x="78" y="111"/>
                      <a:pt x="79" y="106"/>
                      <a:pt x="80" y="100"/>
                    </a:cubicBezTo>
                    <a:cubicBezTo>
                      <a:pt x="85" y="98"/>
                      <a:pt x="89" y="96"/>
                      <a:pt x="92" y="94"/>
                    </a:cubicBezTo>
                    <a:cubicBezTo>
                      <a:pt x="89" y="103"/>
                      <a:pt x="84" y="110"/>
                      <a:pt x="76" y="11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339" name="Freeform 47"/>
              <p:cNvSpPr>
                <a:spLocks noEditPoints="1"/>
              </p:cNvSpPr>
              <p:nvPr/>
            </p:nvSpPr>
            <p:spPr bwMode="auto">
              <a:xfrm>
                <a:off x="4986" y="1361"/>
                <a:ext cx="142" cy="352"/>
              </a:xfrm>
              <a:custGeom>
                <a:avLst/>
                <a:gdLst/>
                <a:ahLst/>
                <a:cxnLst>
                  <a:cxn ang="0">
                    <a:pos x="52" y="113"/>
                  </a:cxn>
                  <a:cxn ang="0">
                    <a:pos x="47" y="115"/>
                  </a:cxn>
                  <a:cxn ang="0">
                    <a:pos x="47" y="82"/>
                  </a:cxn>
                  <a:cxn ang="0">
                    <a:pos x="49" y="83"/>
                  </a:cxn>
                  <a:cxn ang="0">
                    <a:pos x="49" y="75"/>
                  </a:cxn>
                  <a:cxn ang="0">
                    <a:pos x="50" y="60"/>
                  </a:cxn>
                  <a:cxn ang="0">
                    <a:pos x="47" y="59"/>
                  </a:cxn>
                  <a:cxn ang="0">
                    <a:pos x="47" y="26"/>
                  </a:cxn>
                  <a:cxn ang="0">
                    <a:pos x="54" y="31"/>
                  </a:cxn>
                  <a:cxn ang="0">
                    <a:pos x="60" y="11"/>
                  </a:cxn>
                  <a:cxn ang="0">
                    <a:pos x="47" y="8"/>
                  </a:cxn>
                  <a:cxn ang="0">
                    <a:pos x="47" y="0"/>
                  </a:cxn>
                  <a:cxn ang="0">
                    <a:pos x="35" y="0"/>
                  </a:cxn>
                  <a:cxn ang="0">
                    <a:pos x="35" y="8"/>
                  </a:cxn>
                  <a:cxn ang="0">
                    <a:pos x="12" y="19"/>
                  </a:cxn>
                  <a:cxn ang="0">
                    <a:pos x="3" y="42"/>
                  </a:cxn>
                  <a:cxn ang="0">
                    <a:pos x="11" y="65"/>
                  </a:cxn>
                  <a:cxn ang="0">
                    <a:pos x="35" y="79"/>
                  </a:cxn>
                  <a:cxn ang="0">
                    <a:pos x="35" y="114"/>
                  </a:cxn>
                  <a:cxn ang="0">
                    <a:pos x="27" y="107"/>
                  </a:cxn>
                  <a:cxn ang="0">
                    <a:pos x="22" y="95"/>
                  </a:cxn>
                  <a:cxn ang="0">
                    <a:pos x="0" y="98"/>
                  </a:cxn>
                  <a:cxn ang="0">
                    <a:pos x="11" y="123"/>
                  </a:cxn>
                  <a:cxn ang="0">
                    <a:pos x="35" y="134"/>
                  </a:cxn>
                  <a:cxn ang="0">
                    <a:pos x="35" y="149"/>
                  </a:cxn>
                  <a:cxn ang="0">
                    <a:pos x="47" y="149"/>
                  </a:cxn>
                  <a:cxn ang="0">
                    <a:pos x="47" y="134"/>
                  </a:cxn>
                  <a:cxn ang="0">
                    <a:pos x="56" y="131"/>
                  </a:cxn>
                  <a:cxn ang="0">
                    <a:pos x="52" y="113"/>
                  </a:cxn>
                  <a:cxn ang="0">
                    <a:pos x="35" y="55"/>
                  </a:cxn>
                  <a:cxn ang="0">
                    <a:pos x="27" y="49"/>
                  </a:cxn>
                  <a:cxn ang="0">
                    <a:pos x="24" y="41"/>
                  </a:cxn>
                  <a:cxn ang="0">
                    <a:pos x="27" y="32"/>
                  </a:cxn>
                  <a:cxn ang="0">
                    <a:pos x="35" y="26"/>
                  </a:cxn>
                  <a:cxn ang="0">
                    <a:pos x="35" y="55"/>
                  </a:cxn>
                </a:cxnLst>
                <a:rect l="0" t="0" r="r" b="b"/>
                <a:pathLst>
                  <a:path w="60" h="149">
                    <a:moveTo>
                      <a:pt x="52" y="113"/>
                    </a:moveTo>
                    <a:cubicBezTo>
                      <a:pt x="51" y="114"/>
                      <a:pt x="49" y="115"/>
                      <a:pt x="47" y="115"/>
                    </a:cubicBezTo>
                    <a:cubicBezTo>
                      <a:pt x="47" y="82"/>
                      <a:pt x="47" y="82"/>
                      <a:pt x="47" y="82"/>
                    </a:cubicBezTo>
                    <a:cubicBezTo>
                      <a:pt x="48" y="83"/>
                      <a:pt x="49" y="83"/>
                      <a:pt x="49" y="83"/>
                    </a:cubicBezTo>
                    <a:cubicBezTo>
                      <a:pt x="49" y="81"/>
                      <a:pt x="49" y="78"/>
                      <a:pt x="49" y="75"/>
                    </a:cubicBezTo>
                    <a:cubicBezTo>
                      <a:pt x="49" y="70"/>
                      <a:pt x="50" y="65"/>
                      <a:pt x="50" y="60"/>
                    </a:cubicBezTo>
                    <a:cubicBezTo>
                      <a:pt x="49" y="60"/>
                      <a:pt x="48" y="59"/>
                      <a:pt x="47" y="59"/>
                    </a:cubicBezTo>
                    <a:cubicBezTo>
                      <a:pt x="47" y="26"/>
                      <a:pt x="47" y="26"/>
                      <a:pt x="47" y="26"/>
                    </a:cubicBezTo>
                    <a:cubicBezTo>
                      <a:pt x="50" y="28"/>
                      <a:pt x="52" y="29"/>
                      <a:pt x="54" y="31"/>
                    </a:cubicBezTo>
                    <a:cubicBezTo>
                      <a:pt x="55" y="24"/>
                      <a:pt x="57" y="17"/>
                      <a:pt x="60" y="11"/>
                    </a:cubicBezTo>
                    <a:cubicBezTo>
                      <a:pt x="56" y="10"/>
                      <a:pt x="52" y="8"/>
                      <a:pt x="47" y="8"/>
                    </a:cubicBezTo>
                    <a:cubicBezTo>
                      <a:pt x="47" y="0"/>
                      <a:pt x="47" y="0"/>
                      <a:pt x="47" y="0"/>
                    </a:cubicBezTo>
                    <a:cubicBezTo>
                      <a:pt x="35" y="0"/>
                      <a:pt x="35" y="0"/>
                      <a:pt x="35" y="0"/>
                    </a:cubicBezTo>
                    <a:cubicBezTo>
                      <a:pt x="35" y="8"/>
                      <a:pt x="35" y="8"/>
                      <a:pt x="35" y="8"/>
                    </a:cubicBezTo>
                    <a:cubicBezTo>
                      <a:pt x="25" y="9"/>
                      <a:pt x="18" y="12"/>
                      <a:pt x="12" y="19"/>
                    </a:cubicBezTo>
                    <a:cubicBezTo>
                      <a:pt x="6" y="25"/>
                      <a:pt x="3" y="33"/>
                      <a:pt x="3" y="42"/>
                    </a:cubicBezTo>
                    <a:cubicBezTo>
                      <a:pt x="3" y="51"/>
                      <a:pt x="6" y="58"/>
                      <a:pt x="11" y="65"/>
                    </a:cubicBezTo>
                    <a:cubicBezTo>
                      <a:pt x="16" y="71"/>
                      <a:pt x="24" y="76"/>
                      <a:pt x="35" y="79"/>
                    </a:cubicBezTo>
                    <a:cubicBezTo>
                      <a:pt x="35" y="114"/>
                      <a:pt x="35" y="114"/>
                      <a:pt x="35" y="114"/>
                    </a:cubicBezTo>
                    <a:cubicBezTo>
                      <a:pt x="32" y="112"/>
                      <a:pt x="29" y="110"/>
                      <a:pt x="27" y="107"/>
                    </a:cubicBezTo>
                    <a:cubicBezTo>
                      <a:pt x="24" y="104"/>
                      <a:pt x="23" y="100"/>
                      <a:pt x="22" y="95"/>
                    </a:cubicBezTo>
                    <a:cubicBezTo>
                      <a:pt x="0" y="98"/>
                      <a:pt x="0" y="98"/>
                      <a:pt x="0" y="98"/>
                    </a:cubicBezTo>
                    <a:cubicBezTo>
                      <a:pt x="2" y="109"/>
                      <a:pt x="5" y="117"/>
                      <a:pt x="11" y="123"/>
                    </a:cubicBezTo>
                    <a:cubicBezTo>
                      <a:pt x="17" y="129"/>
                      <a:pt x="25" y="133"/>
                      <a:pt x="35" y="134"/>
                    </a:cubicBezTo>
                    <a:cubicBezTo>
                      <a:pt x="35" y="149"/>
                      <a:pt x="35" y="149"/>
                      <a:pt x="35" y="149"/>
                    </a:cubicBezTo>
                    <a:cubicBezTo>
                      <a:pt x="47" y="149"/>
                      <a:pt x="47" y="149"/>
                      <a:pt x="47" y="149"/>
                    </a:cubicBezTo>
                    <a:cubicBezTo>
                      <a:pt x="47" y="134"/>
                      <a:pt x="47" y="134"/>
                      <a:pt x="47" y="134"/>
                    </a:cubicBezTo>
                    <a:cubicBezTo>
                      <a:pt x="50" y="133"/>
                      <a:pt x="54" y="132"/>
                      <a:pt x="56" y="131"/>
                    </a:cubicBezTo>
                    <a:cubicBezTo>
                      <a:pt x="55" y="126"/>
                      <a:pt x="53" y="120"/>
                      <a:pt x="52" y="113"/>
                    </a:cubicBezTo>
                    <a:close/>
                    <a:moveTo>
                      <a:pt x="35" y="55"/>
                    </a:moveTo>
                    <a:cubicBezTo>
                      <a:pt x="31" y="53"/>
                      <a:pt x="29" y="51"/>
                      <a:pt x="27" y="49"/>
                    </a:cubicBezTo>
                    <a:cubicBezTo>
                      <a:pt x="25" y="46"/>
                      <a:pt x="24" y="44"/>
                      <a:pt x="24" y="41"/>
                    </a:cubicBezTo>
                    <a:cubicBezTo>
                      <a:pt x="24" y="37"/>
                      <a:pt x="25" y="34"/>
                      <a:pt x="27" y="32"/>
                    </a:cubicBezTo>
                    <a:cubicBezTo>
                      <a:pt x="29" y="29"/>
                      <a:pt x="32" y="27"/>
                      <a:pt x="35" y="26"/>
                    </a:cubicBezTo>
                    <a:lnTo>
                      <a:pt x="35" y="5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grpSp>
      </p:grpSp>
      <p:grpSp>
        <p:nvGrpSpPr>
          <p:cNvPr id="300" name="Group 299"/>
          <p:cNvGrpSpPr/>
          <p:nvPr/>
        </p:nvGrpSpPr>
        <p:grpSpPr>
          <a:xfrm>
            <a:off x="4692703" y="1608760"/>
            <a:ext cx="611483" cy="611483"/>
            <a:chOff x="4928456" y="1427171"/>
            <a:chExt cx="611483" cy="611483"/>
          </a:xfrm>
        </p:grpSpPr>
        <p:sp>
          <p:nvSpPr>
            <p:cNvPr id="323" name="Oval 322"/>
            <p:cNvSpPr/>
            <p:nvPr/>
          </p:nvSpPr>
          <p:spPr>
            <a:xfrm>
              <a:off x="4928456" y="1427171"/>
              <a:ext cx="611483" cy="611483"/>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300" dirty="0" err="1">
                <a:solidFill>
                  <a:schemeClr val="bg1"/>
                </a:solidFill>
              </a:endParaRPr>
            </a:p>
          </p:txBody>
        </p:sp>
        <p:grpSp>
          <p:nvGrpSpPr>
            <p:cNvPr id="324" name="Group 28"/>
            <p:cNvGrpSpPr>
              <a:grpSpLocks noChangeAspect="1"/>
            </p:cNvGrpSpPr>
            <p:nvPr/>
          </p:nvGrpSpPr>
          <p:grpSpPr bwMode="auto">
            <a:xfrm>
              <a:off x="5016243" y="1604781"/>
              <a:ext cx="435909" cy="256262"/>
              <a:chOff x="1145" y="1141"/>
              <a:chExt cx="3465" cy="2037"/>
            </a:xfrm>
            <a:solidFill>
              <a:schemeClr val="bg1"/>
            </a:solidFill>
          </p:grpSpPr>
          <p:sp>
            <p:nvSpPr>
              <p:cNvPr id="325" name="Freeform 29"/>
              <p:cNvSpPr>
                <a:spLocks/>
              </p:cNvSpPr>
              <p:nvPr/>
            </p:nvSpPr>
            <p:spPr bwMode="auto">
              <a:xfrm>
                <a:off x="1279" y="1141"/>
                <a:ext cx="3331" cy="1937"/>
              </a:xfrm>
              <a:custGeom>
                <a:avLst/>
                <a:gdLst/>
                <a:ahLst/>
                <a:cxnLst>
                  <a:cxn ang="0">
                    <a:pos x="1410" y="48"/>
                  </a:cxn>
                  <a:cxn ang="0">
                    <a:pos x="1396" y="14"/>
                  </a:cxn>
                  <a:cxn ang="0">
                    <a:pos x="1361" y="0"/>
                  </a:cxn>
                  <a:cxn ang="0">
                    <a:pos x="1307" y="0"/>
                  </a:cxn>
                  <a:cxn ang="0">
                    <a:pos x="1138" y="1"/>
                  </a:cxn>
                  <a:cxn ang="0">
                    <a:pos x="1121" y="4"/>
                  </a:cxn>
                  <a:cxn ang="0">
                    <a:pos x="1118" y="5"/>
                  </a:cxn>
                  <a:cxn ang="0">
                    <a:pos x="1090" y="49"/>
                  </a:cxn>
                  <a:cxn ang="0">
                    <a:pos x="1121" y="94"/>
                  </a:cxn>
                  <a:cxn ang="0">
                    <a:pos x="1138" y="98"/>
                  </a:cxn>
                  <a:cxn ang="0">
                    <a:pos x="1195" y="98"/>
                  </a:cxn>
                  <a:cxn ang="0">
                    <a:pos x="1224" y="98"/>
                  </a:cxn>
                  <a:cxn ang="0">
                    <a:pos x="1172" y="139"/>
                  </a:cxn>
                  <a:cxn ang="0">
                    <a:pos x="1074" y="225"/>
                  </a:cxn>
                  <a:cxn ang="0">
                    <a:pos x="1019" y="269"/>
                  </a:cxn>
                  <a:cxn ang="0">
                    <a:pos x="945" y="326"/>
                  </a:cxn>
                  <a:cxn ang="0">
                    <a:pos x="899" y="362"/>
                  </a:cxn>
                  <a:cxn ang="0">
                    <a:pos x="853" y="315"/>
                  </a:cxn>
                  <a:cxn ang="0">
                    <a:pos x="832" y="294"/>
                  </a:cxn>
                  <a:cxn ang="0">
                    <a:pos x="777" y="238"/>
                  </a:cxn>
                  <a:cxn ang="0">
                    <a:pos x="766" y="227"/>
                  </a:cxn>
                  <a:cxn ang="0">
                    <a:pos x="702" y="222"/>
                  </a:cxn>
                  <a:cxn ang="0">
                    <a:pos x="649" y="262"/>
                  </a:cxn>
                  <a:cxn ang="0">
                    <a:pos x="591" y="306"/>
                  </a:cxn>
                  <a:cxn ang="0">
                    <a:pos x="556" y="333"/>
                  </a:cxn>
                  <a:cxn ang="0">
                    <a:pos x="535" y="348"/>
                  </a:cxn>
                  <a:cxn ang="0">
                    <a:pos x="353" y="486"/>
                  </a:cxn>
                  <a:cxn ang="0">
                    <a:pos x="349" y="489"/>
                  </a:cxn>
                  <a:cxn ang="0">
                    <a:pos x="293" y="531"/>
                  </a:cxn>
                  <a:cxn ang="0">
                    <a:pos x="54" y="709"/>
                  </a:cxn>
                  <a:cxn ang="0">
                    <a:pos x="26" y="730"/>
                  </a:cxn>
                  <a:cxn ang="0">
                    <a:pos x="16" y="798"/>
                  </a:cxn>
                  <a:cxn ang="0">
                    <a:pos x="64" y="817"/>
                  </a:cxn>
                  <a:cxn ang="0">
                    <a:pos x="84" y="808"/>
                  </a:cxn>
                  <a:cxn ang="0">
                    <a:pos x="293" y="652"/>
                  </a:cxn>
                  <a:cxn ang="0">
                    <a:pos x="349" y="610"/>
                  </a:cxn>
                  <a:cxn ang="0">
                    <a:pos x="353" y="608"/>
                  </a:cxn>
                  <a:cxn ang="0">
                    <a:pos x="535" y="470"/>
                  </a:cxn>
                  <a:cxn ang="0">
                    <a:pos x="556" y="454"/>
                  </a:cxn>
                  <a:cxn ang="0">
                    <a:pos x="591" y="428"/>
                  </a:cxn>
                  <a:cxn ang="0">
                    <a:pos x="649" y="384"/>
                  </a:cxn>
                  <a:cxn ang="0">
                    <a:pos x="727" y="325"/>
                  </a:cxn>
                  <a:cxn ang="0">
                    <a:pos x="777" y="377"/>
                  </a:cxn>
                  <a:cxn ang="0">
                    <a:pos x="832" y="433"/>
                  </a:cxn>
                  <a:cxn ang="0">
                    <a:pos x="853" y="453"/>
                  </a:cxn>
                  <a:cxn ang="0">
                    <a:pos x="860" y="461"/>
                  </a:cxn>
                  <a:cxn ang="0">
                    <a:pos x="925" y="465"/>
                  </a:cxn>
                  <a:cxn ang="0">
                    <a:pos x="945" y="450"/>
                  </a:cxn>
                  <a:cxn ang="0">
                    <a:pos x="1019" y="392"/>
                  </a:cxn>
                  <a:cxn ang="0">
                    <a:pos x="1074" y="349"/>
                  </a:cxn>
                  <a:cxn ang="0">
                    <a:pos x="1149" y="290"/>
                  </a:cxn>
                  <a:cxn ang="0">
                    <a:pos x="1307" y="156"/>
                  </a:cxn>
                  <a:cxn ang="0">
                    <a:pos x="1313" y="151"/>
                  </a:cxn>
                  <a:cxn ang="0">
                    <a:pos x="1313" y="261"/>
                  </a:cxn>
                  <a:cxn ang="0">
                    <a:pos x="1362" y="310"/>
                  </a:cxn>
                  <a:cxn ang="0">
                    <a:pos x="1410" y="261"/>
                  </a:cxn>
                  <a:cxn ang="0">
                    <a:pos x="1410" y="48"/>
                  </a:cxn>
                </a:cxnLst>
                <a:rect l="0" t="0" r="r" b="b"/>
                <a:pathLst>
                  <a:path w="1410" h="820">
                    <a:moveTo>
                      <a:pt x="1410" y="48"/>
                    </a:moveTo>
                    <a:cubicBezTo>
                      <a:pt x="1410" y="35"/>
                      <a:pt x="1405" y="23"/>
                      <a:pt x="1396" y="14"/>
                    </a:cubicBezTo>
                    <a:cubicBezTo>
                      <a:pt x="1386" y="5"/>
                      <a:pt x="1374" y="0"/>
                      <a:pt x="1361" y="0"/>
                    </a:cubicBezTo>
                    <a:cubicBezTo>
                      <a:pt x="1307" y="0"/>
                      <a:pt x="1307" y="0"/>
                      <a:pt x="1307" y="0"/>
                    </a:cubicBezTo>
                    <a:cubicBezTo>
                      <a:pt x="1138" y="1"/>
                      <a:pt x="1138" y="1"/>
                      <a:pt x="1138" y="1"/>
                    </a:cubicBezTo>
                    <a:cubicBezTo>
                      <a:pt x="1132" y="1"/>
                      <a:pt x="1126" y="2"/>
                      <a:pt x="1121" y="4"/>
                    </a:cubicBezTo>
                    <a:cubicBezTo>
                      <a:pt x="1120" y="5"/>
                      <a:pt x="1119" y="5"/>
                      <a:pt x="1118" y="5"/>
                    </a:cubicBezTo>
                    <a:cubicBezTo>
                      <a:pt x="1101" y="13"/>
                      <a:pt x="1090" y="30"/>
                      <a:pt x="1090" y="49"/>
                    </a:cubicBezTo>
                    <a:cubicBezTo>
                      <a:pt x="1090" y="70"/>
                      <a:pt x="1103" y="87"/>
                      <a:pt x="1121" y="94"/>
                    </a:cubicBezTo>
                    <a:cubicBezTo>
                      <a:pt x="1126" y="97"/>
                      <a:pt x="1132" y="98"/>
                      <a:pt x="1138" y="98"/>
                    </a:cubicBezTo>
                    <a:cubicBezTo>
                      <a:pt x="1195" y="98"/>
                      <a:pt x="1195" y="98"/>
                      <a:pt x="1195" y="98"/>
                    </a:cubicBezTo>
                    <a:cubicBezTo>
                      <a:pt x="1224" y="98"/>
                      <a:pt x="1224" y="98"/>
                      <a:pt x="1224" y="98"/>
                    </a:cubicBezTo>
                    <a:cubicBezTo>
                      <a:pt x="1172" y="139"/>
                      <a:pt x="1172" y="139"/>
                      <a:pt x="1172" y="139"/>
                    </a:cubicBezTo>
                    <a:cubicBezTo>
                      <a:pt x="1074" y="225"/>
                      <a:pt x="1074" y="225"/>
                      <a:pt x="1074" y="225"/>
                    </a:cubicBezTo>
                    <a:cubicBezTo>
                      <a:pt x="1019" y="269"/>
                      <a:pt x="1019" y="269"/>
                      <a:pt x="1019" y="269"/>
                    </a:cubicBezTo>
                    <a:cubicBezTo>
                      <a:pt x="945" y="326"/>
                      <a:pt x="945" y="326"/>
                      <a:pt x="945" y="326"/>
                    </a:cubicBezTo>
                    <a:cubicBezTo>
                      <a:pt x="899" y="362"/>
                      <a:pt x="899" y="362"/>
                      <a:pt x="899" y="362"/>
                    </a:cubicBezTo>
                    <a:cubicBezTo>
                      <a:pt x="853" y="315"/>
                      <a:pt x="853" y="315"/>
                      <a:pt x="853" y="315"/>
                    </a:cubicBezTo>
                    <a:cubicBezTo>
                      <a:pt x="832" y="294"/>
                      <a:pt x="832" y="294"/>
                      <a:pt x="832" y="294"/>
                    </a:cubicBezTo>
                    <a:cubicBezTo>
                      <a:pt x="777" y="238"/>
                      <a:pt x="777" y="238"/>
                      <a:pt x="777" y="238"/>
                    </a:cubicBezTo>
                    <a:cubicBezTo>
                      <a:pt x="766" y="227"/>
                      <a:pt x="766" y="227"/>
                      <a:pt x="766" y="227"/>
                    </a:cubicBezTo>
                    <a:cubicBezTo>
                      <a:pt x="749" y="210"/>
                      <a:pt x="722" y="208"/>
                      <a:pt x="702" y="222"/>
                    </a:cubicBezTo>
                    <a:cubicBezTo>
                      <a:pt x="649" y="262"/>
                      <a:pt x="649" y="262"/>
                      <a:pt x="649" y="262"/>
                    </a:cubicBezTo>
                    <a:cubicBezTo>
                      <a:pt x="591" y="306"/>
                      <a:pt x="591" y="306"/>
                      <a:pt x="591" y="306"/>
                    </a:cubicBezTo>
                    <a:cubicBezTo>
                      <a:pt x="556" y="333"/>
                      <a:pt x="556" y="333"/>
                      <a:pt x="556" y="333"/>
                    </a:cubicBezTo>
                    <a:cubicBezTo>
                      <a:pt x="535" y="348"/>
                      <a:pt x="535" y="348"/>
                      <a:pt x="535" y="348"/>
                    </a:cubicBezTo>
                    <a:cubicBezTo>
                      <a:pt x="353" y="486"/>
                      <a:pt x="353" y="486"/>
                      <a:pt x="353" y="486"/>
                    </a:cubicBezTo>
                    <a:cubicBezTo>
                      <a:pt x="349" y="489"/>
                      <a:pt x="349" y="489"/>
                      <a:pt x="349" y="489"/>
                    </a:cubicBezTo>
                    <a:cubicBezTo>
                      <a:pt x="293" y="531"/>
                      <a:pt x="293" y="531"/>
                      <a:pt x="293" y="531"/>
                    </a:cubicBezTo>
                    <a:cubicBezTo>
                      <a:pt x="54" y="709"/>
                      <a:pt x="54" y="709"/>
                      <a:pt x="54" y="709"/>
                    </a:cubicBezTo>
                    <a:cubicBezTo>
                      <a:pt x="26" y="730"/>
                      <a:pt x="26" y="730"/>
                      <a:pt x="26" y="730"/>
                    </a:cubicBezTo>
                    <a:cubicBezTo>
                      <a:pt x="4" y="747"/>
                      <a:pt x="0" y="777"/>
                      <a:pt x="16" y="798"/>
                    </a:cubicBezTo>
                    <a:cubicBezTo>
                      <a:pt x="28" y="814"/>
                      <a:pt x="47" y="820"/>
                      <a:pt x="64" y="817"/>
                    </a:cubicBezTo>
                    <a:cubicBezTo>
                      <a:pt x="71" y="815"/>
                      <a:pt x="78" y="813"/>
                      <a:pt x="84" y="808"/>
                    </a:cubicBezTo>
                    <a:cubicBezTo>
                      <a:pt x="293" y="652"/>
                      <a:pt x="293" y="652"/>
                      <a:pt x="293" y="652"/>
                    </a:cubicBezTo>
                    <a:cubicBezTo>
                      <a:pt x="349" y="610"/>
                      <a:pt x="349" y="610"/>
                      <a:pt x="349" y="610"/>
                    </a:cubicBezTo>
                    <a:cubicBezTo>
                      <a:pt x="353" y="608"/>
                      <a:pt x="353" y="608"/>
                      <a:pt x="353" y="608"/>
                    </a:cubicBezTo>
                    <a:cubicBezTo>
                      <a:pt x="535" y="470"/>
                      <a:pt x="535" y="470"/>
                      <a:pt x="535" y="470"/>
                    </a:cubicBezTo>
                    <a:cubicBezTo>
                      <a:pt x="556" y="454"/>
                      <a:pt x="556" y="454"/>
                      <a:pt x="556" y="454"/>
                    </a:cubicBezTo>
                    <a:cubicBezTo>
                      <a:pt x="591" y="428"/>
                      <a:pt x="591" y="428"/>
                      <a:pt x="591" y="428"/>
                    </a:cubicBezTo>
                    <a:cubicBezTo>
                      <a:pt x="649" y="384"/>
                      <a:pt x="649" y="384"/>
                      <a:pt x="649" y="384"/>
                    </a:cubicBezTo>
                    <a:cubicBezTo>
                      <a:pt x="727" y="325"/>
                      <a:pt x="727" y="325"/>
                      <a:pt x="727" y="325"/>
                    </a:cubicBezTo>
                    <a:cubicBezTo>
                      <a:pt x="777" y="377"/>
                      <a:pt x="777" y="377"/>
                      <a:pt x="777" y="377"/>
                    </a:cubicBezTo>
                    <a:cubicBezTo>
                      <a:pt x="832" y="433"/>
                      <a:pt x="832" y="433"/>
                      <a:pt x="832" y="433"/>
                    </a:cubicBezTo>
                    <a:cubicBezTo>
                      <a:pt x="853" y="453"/>
                      <a:pt x="853" y="453"/>
                      <a:pt x="853" y="453"/>
                    </a:cubicBezTo>
                    <a:cubicBezTo>
                      <a:pt x="860" y="461"/>
                      <a:pt x="860" y="461"/>
                      <a:pt x="860" y="461"/>
                    </a:cubicBezTo>
                    <a:cubicBezTo>
                      <a:pt x="878" y="479"/>
                      <a:pt x="905" y="481"/>
                      <a:pt x="925" y="465"/>
                    </a:cubicBezTo>
                    <a:cubicBezTo>
                      <a:pt x="945" y="450"/>
                      <a:pt x="945" y="450"/>
                      <a:pt x="945" y="450"/>
                    </a:cubicBezTo>
                    <a:cubicBezTo>
                      <a:pt x="1019" y="392"/>
                      <a:pt x="1019" y="392"/>
                      <a:pt x="1019" y="392"/>
                    </a:cubicBezTo>
                    <a:cubicBezTo>
                      <a:pt x="1074" y="349"/>
                      <a:pt x="1074" y="349"/>
                      <a:pt x="1074" y="349"/>
                    </a:cubicBezTo>
                    <a:cubicBezTo>
                      <a:pt x="1149" y="290"/>
                      <a:pt x="1149" y="290"/>
                      <a:pt x="1149" y="290"/>
                    </a:cubicBezTo>
                    <a:cubicBezTo>
                      <a:pt x="1307" y="156"/>
                      <a:pt x="1307" y="156"/>
                      <a:pt x="1307" y="156"/>
                    </a:cubicBezTo>
                    <a:cubicBezTo>
                      <a:pt x="1313" y="151"/>
                      <a:pt x="1313" y="151"/>
                      <a:pt x="1313" y="151"/>
                    </a:cubicBezTo>
                    <a:cubicBezTo>
                      <a:pt x="1313" y="261"/>
                      <a:pt x="1313" y="261"/>
                      <a:pt x="1313" y="261"/>
                    </a:cubicBezTo>
                    <a:cubicBezTo>
                      <a:pt x="1313" y="288"/>
                      <a:pt x="1335" y="310"/>
                      <a:pt x="1362" y="310"/>
                    </a:cubicBezTo>
                    <a:cubicBezTo>
                      <a:pt x="1388" y="310"/>
                      <a:pt x="1410" y="288"/>
                      <a:pt x="1410" y="261"/>
                    </a:cubicBezTo>
                    <a:lnTo>
                      <a:pt x="1410" y="4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326" name="Freeform 30"/>
              <p:cNvSpPr>
                <a:spLocks/>
              </p:cNvSpPr>
              <p:nvPr/>
            </p:nvSpPr>
            <p:spPr bwMode="auto">
              <a:xfrm>
                <a:off x="1596" y="2880"/>
                <a:ext cx="399" cy="298"/>
              </a:xfrm>
              <a:custGeom>
                <a:avLst/>
                <a:gdLst/>
                <a:ahLst/>
                <a:cxnLst>
                  <a:cxn ang="0">
                    <a:pos x="169" y="107"/>
                  </a:cxn>
                  <a:cxn ang="0">
                    <a:pos x="169" y="0"/>
                  </a:cxn>
                  <a:cxn ang="0">
                    <a:pos x="2" y="126"/>
                  </a:cxn>
                  <a:cxn ang="0">
                    <a:pos x="153" y="126"/>
                  </a:cxn>
                  <a:cxn ang="0">
                    <a:pos x="169" y="107"/>
                  </a:cxn>
                </a:cxnLst>
                <a:rect l="0" t="0" r="r" b="b"/>
                <a:pathLst>
                  <a:path w="169" h="126">
                    <a:moveTo>
                      <a:pt x="169" y="107"/>
                    </a:moveTo>
                    <a:cubicBezTo>
                      <a:pt x="169" y="0"/>
                      <a:pt x="169" y="0"/>
                      <a:pt x="169" y="0"/>
                    </a:cubicBezTo>
                    <a:cubicBezTo>
                      <a:pt x="169" y="0"/>
                      <a:pt x="0" y="126"/>
                      <a:pt x="2" y="126"/>
                    </a:cubicBezTo>
                    <a:cubicBezTo>
                      <a:pt x="153" y="126"/>
                      <a:pt x="153" y="126"/>
                      <a:pt x="153" y="126"/>
                    </a:cubicBezTo>
                    <a:cubicBezTo>
                      <a:pt x="162" y="126"/>
                      <a:pt x="169" y="118"/>
                      <a:pt x="169" y="10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327" name="Freeform 31"/>
              <p:cNvSpPr>
                <a:spLocks/>
              </p:cNvSpPr>
              <p:nvPr/>
            </p:nvSpPr>
            <p:spPr bwMode="auto">
              <a:xfrm>
                <a:off x="2122" y="2457"/>
                <a:ext cx="430" cy="721"/>
              </a:xfrm>
              <a:custGeom>
                <a:avLst/>
                <a:gdLst/>
                <a:ahLst/>
                <a:cxnLst>
                  <a:cxn ang="0">
                    <a:pos x="166" y="305"/>
                  </a:cxn>
                  <a:cxn ang="0">
                    <a:pos x="182" y="286"/>
                  </a:cxn>
                  <a:cxn ang="0">
                    <a:pos x="182" y="0"/>
                  </a:cxn>
                  <a:cxn ang="0">
                    <a:pos x="4" y="135"/>
                  </a:cxn>
                  <a:cxn ang="0">
                    <a:pos x="0" y="138"/>
                  </a:cxn>
                  <a:cxn ang="0">
                    <a:pos x="0" y="286"/>
                  </a:cxn>
                  <a:cxn ang="0">
                    <a:pos x="16" y="305"/>
                  </a:cxn>
                  <a:cxn ang="0">
                    <a:pos x="166" y="305"/>
                  </a:cxn>
                </a:cxnLst>
                <a:rect l="0" t="0" r="r" b="b"/>
                <a:pathLst>
                  <a:path w="182" h="305">
                    <a:moveTo>
                      <a:pt x="166" y="305"/>
                    </a:moveTo>
                    <a:cubicBezTo>
                      <a:pt x="175" y="305"/>
                      <a:pt x="182" y="297"/>
                      <a:pt x="182" y="286"/>
                    </a:cubicBezTo>
                    <a:cubicBezTo>
                      <a:pt x="182" y="0"/>
                      <a:pt x="182" y="0"/>
                      <a:pt x="182" y="0"/>
                    </a:cubicBezTo>
                    <a:cubicBezTo>
                      <a:pt x="4" y="135"/>
                      <a:pt x="4" y="135"/>
                      <a:pt x="4" y="135"/>
                    </a:cubicBezTo>
                    <a:cubicBezTo>
                      <a:pt x="0" y="138"/>
                      <a:pt x="0" y="138"/>
                      <a:pt x="0" y="138"/>
                    </a:cubicBezTo>
                    <a:cubicBezTo>
                      <a:pt x="0" y="286"/>
                      <a:pt x="0" y="286"/>
                      <a:pt x="0" y="286"/>
                    </a:cubicBezTo>
                    <a:cubicBezTo>
                      <a:pt x="0" y="297"/>
                      <a:pt x="7" y="305"/>
                      <a:pt x="16" y="305"/>
                    </a:cubicBezTo>
                    <a:lnTo>
                      <a:pt x="166" y="30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328" name="Freeform 32"/>
              <p:cNvSpPr>
                <a:spLocks/>
              </p:cNvSpPr>
              <p:nvPr/>
            </p:nvSpPr>
            <p:spPr bwMode="auto">
              <a:xfrm>
                <a:off x="2680" y="2122"/>
                <a:ext cx="430" cy="1056"/>
              </a:xfrm>
              <a:custGeom>
                <a:avLst/>
                <a:gdLst/>
                <a:ahLst/>
                <a:cxnLst>
                  <a:cxn ang="0">
                    <a:pos x="166" y="447"/>
                  </a:cxn>
                  <a:cxn ang="0">
                    <a:pos x="182" y="428"/>
                  </a:cxn>
                  <a:cxn ang="0">
                    <a:pos x="182" y="50"/>
                  </a:cxn>
                  <a:cxn ang="0">
                    <a:pos x="133" y="0"/>
                  </a:cxn>
                  <a:cxn ang="0">
                    <a:pos x="57" y="58"/>
                  </a:cxn>
                  <a:cxn ang="0">
                    <a:pos x="0" y="101"/>
                  </a:cxn>
                  <a:cxn ang="0">
                    <a:pos x="0" y="428"/>
                  </a:cxn>
                  <a:cxn ang="0">
                    <a:pos x="16" y="447"/>
                  </a:cxn>
                  <a:cxn ang="0">
                    <a:pos x="166" y="447"/>
                  </a:cxn>
                </a:cxnLst>
                <a:rect l="0" t="0" r="r" b="b"/>
                <a:pathLst>
                  <a:path w="182" h="447">
                    <a:moveTo>
                      <a:pt x="166" y="447"/>
                    </a:moveTo>
                    <a:cubicBezTo>
                      <a:pt x="175" y="447"/>
                      <a:pt x="182" y="439"/>
                      <a:pt x="182" y="428"/>
                    </a:cubicBezTo>
                    <a:cubicBezTo>
                      <a:pt x="182" y="50"/>
                      <a:pt x="182" y="50"/>
                      <a:pt x="182" y="50"/>
                    </a:cubicBezTo>
                    <a:cubicBezTo>
                      <a:pt x="133" y="0"/>
                      <a:pt x="133" y="0"/>
                      <a:pt x="133" y="0"/>
                    </a:cubicBezTo>
                    <a:cubicBezTo>
                      <a:pt x="57" y="58"/>
                      <a:pt x="57" y="58"/>
                      <a:pt x="57" y="58"/>
                    </a:cubicBezTo>
                    <a:cubicBezTo>
                      <a:pt x="0" y="101"/>
                      <a:pt x="0" y="101"/>
                      <a:pt x="0" y="101"/>
                    </a:cubicBezTo>
                    <a:cubicBezTo>
                      <a:pt x="0" y="428"/>
                      <a:pt x="0" y="428"/>
                      <a:pt x="0" y="428"/>
                    </a:cubicBezTo>
                    <a:cubicBezTo>
                      <a:pt x="0" y="439"/>
                      <a:pt x="7" y="447"/>
                      <a:pt x="16" y="447"/>
                    </a:cubicBezTo>
                    <a:lnTo>
                      <a:pt x="166" y="44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329" name="Freeform 33"/>
              <p:cNvSpPr>
                <a:spLocks/>
              </p:cNvSpPr>
              <p:nvPr/>
            </p:nvSpPr>
            <p:spPr bwMode="auto">
              <a:xfrm>
                <a:off x="3237" y="2275"/>
                <a:ext cx="430" cy="903"/>
              </a:xfrm>
              <a:custGeom>
                <a:avLst/>
                <a:gdLst/>
                <a:ahLst/>
                <a:cxnLst>
                  <a:cxn ang="0">
                    <a:pos x="166" y="382"/>
                  </a:cxn>
                  <a:cxn ang="0">
                    <a:pos x="182" y="363"/>
                  </a:cxn>
                  <a:cxn ang="0">
                    <a:pos x="182" y="0"/>
                  </a:cxn>
                  <a:cxn ang="0">
                    <a:pos x="110" y="57"/>
                  </a:cxn>
                  <a:cxn ang="0">
                    <a:pos x="90" y="73"/>
                  </a:cxn>
                  <a:cxn ang="0">
                    <a:pos x="27" y="68"/>
                  </a:cxn>
                  <a:cxn ang="0">
                    <a:pos x="20" y="61"/>
                  </a:cxn>
                  <a:cxn ang="0">
                    <a:pos x="0" y="41"/>
                  </a:cxn>
                  <a:cxn ang="0">
                    <a:pos x="0" y="363"/>
                  </a:cxn>
                  <a:cxn ang="0">
                    <a:pos x="16" y="382"/>
                  </a:cxn>
                  <a:cxn ang="0">
                    <a:pos x="166" y="382"/>
                  </a:cxn>
                </a:cxnLst>
                <a:rect l="0" t="0" r="r" b="b"/>
                <a:pathLst>
                  <a:path w="182" h="382">
                    <a:moveTo>
                      <a:pt x="166" y="382"/>
                    </a:moveTo>
                    <a:cubicBezTo>
                      <a:pt x="175" y="382"/>
                      <a:pt x="182" y="374"/>
                      <a:pt x="182" y="363"/>
                    </a:cubicBezTo>
                    <a:cubicBezTo>
                      <a:pt x="182" y="0"/>
                      <a:pt x="182" y="0"/>
                      <a:pt x="182" y="0"/>
                    </a:cubicBezTo>
                    <a:cubicBezTo>
                      <a:pt x="110" y="57"/>
                      <a:pt x="110" y="57"/>
                      <a:pt x="110" y="57"/>
                    </a:cubicBezTo>
                    <a:cubicBezTo>
                      <a:pt x="90" y="73"/>
                      <a:pt x="90" y="73"/>
                      <a:pt x="90" y="73"/>
                    </a:cubicBezTo>
                    <a:cubicBezTo>
                      <a:pt x="71" y="88"/>
                      <a:pt x="44" y="86"/>
                      <a:pt x="27" y="68"/>
                    </a:cubicBezTo>
                    <a:cubicBezTo>
                      <a:pt x="20" y="61"/>
                      <a:pt x="20" y="61"/>
                      <a:pt x="20" y="61"/>
                    </a:cubicBezTo>
                    <a:cubicBezTo>
                      <a:pt x="0" y="41"/>
                      <a:pt x="0" y="41"/>
                      <a:pt x="0" y="41"/>
                    </a:cubicBezTo>
                    <a:cubicBezTo>
                      <a:pt x="0" y="363"/>
                      <a:pt x="0" y="363"/>
                      <a:pt x="0" y="363"/>
                    </a:cubicBezTo>
                    <a:cubicBezTo>
                      <a:pt x="0" y="374"/>
                      <a:pt x="7" y="382"/>
                      <a:pt x="16" y="382"/>
                    </a:cubicBezTo>
                    <a:lnTo>
                      <a:pt x="166" y="3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330" name="Freeform 34"/>
              <p:cNvSpPr>
                <a:spLocks/>
              </p:cNvSpPr>
              <p:nvPr/>
            </p:nvSpPr>
            <p:spPr bwMode="auto">
              <a:xfrm>
                <a:off x="3795" y="1838"/>
                <a:ext cx="430" cy="1340"/>
              </a:xfrm>
              <a:custGeom>
                <a:avLst/>
                <a:gdLst/>
                <a:ahLst/>
                <a:cxnLst>
                  <a:cxn ang="0">
                    <a:pos x="166" y="567"/>
                  </a:cxn>
                  <a:cxn ang="0">
                    <a:pos x="182" y="548"/>
                  </a:cxn>
                  <a:cxn ang="0">
                    <a:pos x="182" y="0"/>
                  </a:cxn>
                  <a:cxn ang="0">
                    <a:pos x="73" y="86"/>
                  </a:cxn>
                  <a:cxn ang="0">
                    <a:pos x="0" y="143"/>
                  </a:cxn>
                  <a:cxn ang="0">
                    <a:pos x="0" y="548"/>
                  </a:cxn>
                  <a:cxn ang="0">
                    <a:pos x="16" y="567"/>
                  </a:cxn>
                  <a:cxn ang="0">
                    <a:pos x="166" y="567"/>
                  </a:cxn>
                </a:cxnLst>
                <a:rect l="0" t="0" r="r" b="b"/>
                <a:pathLst>
                  <a:path w="182" h="567">
                    <a:moveTo>
                      <a:pt x="166" y="567"/>
                    </a:moveTo>
                    <a:cubicBezTo>
                      <a:pt x="175" y="567"/>
                      <a:pt x="182" y="559"/>
                      <a:pt x="182" y="548"/>
                    </a:cubicBezTo>
                    <a:cubicBezTo>
                      <a:pt x="182" y="0"/>
                      <a:pt x="182" y="0"/>
                      <a:pt x="182" y="0"/>
                    </a:cubicBezTo>
                    <a:cubicBezTo>
                      <a:pt x="73" y="86"/>
                      <a:pt x="73" y="86"/>
                      <a:pt x="73" y="86"/>
                    </a:cubicBezTo>
                    <a:cubicBezTo>
                      <a:pt x="0" y="143"/>
                      <a:pt x="0" y="143"/>
                      <a:pt x="0" y="143"/>
                    </a:cubicBezTo>
                    <a:cubicBezTo>
                      <a:pt x="0" y="548"/>
                      <a:pt x="0" y="548"/>
                      <a:pt x="0" y="548"/>
                    </a:cubicBezTo>
                    <a:cubicBezTo>
                      <a:pt x="0" y="559"/>
                      <a:pt x="7" y="567"/>
                      <a:pt x="16" y="567"/>
                    </a:cubicBezTo>
                    <a:lnTo>
                      <a:pt x="166" y="56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331" name="Oval 35"/>
              <p:cNvSpPr>
                <a:spLocks noChangeArrowheads="1"/>
              </p:cNvSpPr>
              <p:nvPr/>
            </p:nvSpPr>
            <p:spPr bwMode="auto">
              <a:xfrm>
                <a:off x="1145" y="1597"/>
                <a:ext cx="380" cy="383"/>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332" name="Oval 36"/>
              <p:cNvSpPr>
                <a:spLocks noChangeArrowheads="1"/>
              </p:cNvSpPr>
              <p:nvPr/>
            </p:nvSpPr>
            <p:spPr bwMode="auto">
              <a:xfrm>
                <a:off x="1253" y="1706"/>
                <a:ext cx="166" cy="165"/>
              </a:xfrm>
              <a:prstGeom prst="ellipse">
                <a:avLst/>
              </a:prstGeom>
              <a:solidFill>
                <a:srgbClr val="6D2077"/>
              </a:solid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333" name="Oval 37"/>
              <p:cNvSpPr>
                <a:spLocks noChangeArrowheads="1"/>
              </p:cNvSpPr>
              <p:nvPr/>
            </p:nvSpPr>
            <p:spPr bwMode="auto">
              <a:xfrm>
                <a:off x="1563" y="1954"/>
                <a:ext cx="380" cy="380"/>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334" name="Oval 38"/>
              <p:cNvSpPr>
                <a:spLocks noChangeArrowheads="1"/>
              </p:cNvSpPr>
              <p:nvPr/>
            </p:nvSpPr>
            <p:spPr bwMode="auto">
              <a:xfrm>
                <a:off x="1669" y="2063"/>
                <a:ext cx="168" cy="165"/>
              </a:xfrm>
              <a:prstGeom prst="ellipse">
                <a:avLst/>
              </a:prstGeom>
              <a:solidFill>
                <a:srgbClr val="6D2077"/>
              </a:solid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335" name="Freeform 39"/>
              <p:cNvSpPr>
                <a:spLocks/>
              </p:cNvSpPr>
              <p:nvPr/>
            </p:nvSpPr>
            <p:spPr bwMode="auto">
              <a:xfrm>
                <a:off x="1208" y="1630"/>
                <a:ext cx="671" cy="671"/>
              </a:xfrm>
              <a:custGeom>
                <a:avLst/>
                <a:gdLst/>
                <a:ahLst/>
                <a:cxnLst>
                  <a:cxn ang="0">
                    <a:pos x="9" y="275"/>
                  </a:cxn>
                  <a:cxn ang="0">
                    <a:pos x="41" y="275"/>
                  </a:cxn>
                  <a:cxn ang="0">
                    <a:pos x="275" y="41"/>
                  </a:cxn>
                  <a:cxn ang="0">
                    <a:pos x="275" y="9"/>
                  </a:cxn>
                  <a:cxn ang="0">
                    <a:pos x="243" y="9"/>
                  </a:cxn>
                  <a:cxn ang="0">
                    <a:pos x="9" y="243"/>
                  </a:cxn>
                  <a:cxn ang="0">
                    <a:pos x="9" y="275"/>
                  </a:cxn>
                </a:cxnLst>
                <a:rect l="0" t="0" r="r" b="b"/>
                <a:pathLst>
                  <a:path w="284" h="284">
                    <a:moveTo>
                      <a:pt x="9" y="275"/>
                    </a:moveTo>
                    <a:cubicBezTo>
                      <a:pt x="18" y="284"/>
                      <a:pt x="32" y="284"/>
                      <a:pt x="41" y="275"/>
                    </a:cubicBezTo>
                    <a:cubicBezTo>
                      <a:pt x="275" y="41"/>
                      <a:pt x="275" y="41"/>
                      <a:pt x="275" y="41"/>
                    </a:cubicBezTo>
                    <a:cubicBezTo>
                      <a:pt x="284" y="33"/>
                      <a:pt x="284" y="18"/>
                      <a:pt x="275" y="9"/>
                    </a:cubicBezTo>
                    <a:cubicBezTo>
                      <a:pt x="266" y="0"/>
                      <a:pt x="252" y="0"/>
                      <a:pt x="243" y="9"/>
                    </a:cubicBezTo>
                    <a:cubicBezTo>
                      <a:pt x="9" y="243"/>
                      <a:pt x="9" y="243"/>
                      <a:pt x="9" y="243"/>
                    </a:cubicBezTo>
                    <a:cubicBezTo>
                      <a:pt x="0" y="252"/>
                      <a:pt x="0" y="267"/>
                      <a:pt x="9" y="27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grpSp>
      </p:grpSp>
      <p:grpSp>
        <p:nvGrpSpPr>
          <p:cNvPr id="301" name="Group 300"/>
          <p:cNvGrpSpPr/>
          <p:nvPr/>
        </p:nvGrpSpPr>
        <p:grpSpPr>
          <a:xfrm>
            <a:off x="7252261" y="1603670"/>
            <a:ext cx="611483" cy="611483"/>
            <a:chOff x="7379420" y="1422081"/>
            <a:chExt cx="611483" cy="611483"/>
          </a:xfrm>
        </p:grpSpPr>
        <p:sp>
          <p:nvSpPr>
            <p:cNvPr id="311" name="Oval 310"/>
            <p:cNvSpPr/>
            <p:nvPr/>
          </p:nvSpPr>
          <p:spPr>
            <a:xfrm>
              <a:off x="7379420" y="1422081"/>
              <a:ext cx="611483" cy="611483"/>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300" dirty="0" err="1">
                <a:solidFill>
                  <a:schemeClr val="bg1"/>
                </a:solidFill>
              </a:endParaRPr>
            </a:p>
          </p:txBody>
        </p:sp>
        <p:grpSp>
          <p:nvGrpSpPr>
            <p:cNvPr id="312" name="Group 46"/>
            <p:cNvGrpSpPr>
              <a:grpSpLocks noChangeAspect="1"/>
            </p:cNvGrpSpPr>
            <p:nvPr/>
          </p:nvGrpSpPr>
          <p:grpSpPr bwMode="auto">
            <a:xfrm>
              <a:off x="7453386" y="1563603"/>
              <a:ext cx="463550" cy="328438"/>
              <a:chOff x="4829" y="806"/>
              <a:chExt cx="645" cy="457"/>
            </a:xfrm>
            <a:solidFill>
              <a:schemeClr val="bg1"/>
            </a:solidFill>
          </p:grpSpPr>
          <p:sp>
            <p:nvSpPr>
              <p:cNvPr id="313" name="Freeform 47"/>
              <p:cNvSpPr>
                <a:spLocks/>
              </p:cNvSpPr>
              <p:nvPr/>
            </p:nvSpPr>
            <p:spPr bwMode="auto">
              <a:xfrm>
                <a:off x="5361" y="1060"/>
                <a:ext cx="113" cy="111"/>
              </a:xfrm>
              <a:custGeom>
                <a:avLst/>
                <a:gdLst/>
                <a:ahLst/>
                <a:cxnLst>
                  <a:cxn ang="0">
                    <a:pos x="47" y="28"/>
                  </a:cxn>
                  <a:cxn ang="0">
                    <a:pos x="47" y="34"/>
                  </a:cxn>
                  <a:cxn ang="0">
                    <a:pos x="36" y="45"/>
                  </a:cxn>
                  <a:cxn ang="0">
                    <a:pos x="31" y="45"/>
                  </a:cxn>
                  <a:cxn ang="0">
                    <a:pos x="2" y="18"/>
                  </a:cxn>
                  <a:cxn ang="0">
                    <a:pos x="2" y="13"/>
                  </a:cxn>
                  <a:cxn ang="0">
                    <a:pos x="13" y="2"/>
                  </a:cxn>
                  <a:cxn ang="0">
                    <a:pos x="18" y="1"/>
                  </a:cxn>
                  <a:cxn ang="0">
                    <a:pos x="47" y="28"/>
                  </a:cxn>
                </a:cxnLst>
                <a:rect l="0" t="0" r="r" b="b"/>
                <a:pathLst>
                  <a:path w="48" h="47">
                    <a:moveTo>
                      <a:pt x="47" y="28"/>
                    </a:moveTo>
                    <a:cubicBezTo>
                      <a:pt x="48" y="30"/>
                      <a:pt x="48" y="32"/>
                      <a:pt x="47" y="34"/>
                    </a:cubicBezTo>
                    <a:cubicBezTo>
                      <a:pt x="36" y="45"/>
                      <a:pt x="36" y="45"/>
                      <a:pt x="36" y="45"/>
                    </a:cubicBezTo>
                    <a:cubicBezTo>
                      <a:pt x="35" y="47"/>
                      <a:pt x="32" y="47"/>
                      <a:pt x="31" y="45"/>
                    </a:cubicBezTo>
                    <a:cubicBezTo>
                      <a:pt x="2" y="18"/>
                      <a:pt x="2" y="18"/>
                      <a:pt x="2" y="18"/>
                    </a:cubicBezTo>
                    <a:cubicBezTo>
                      <a:pt x="0" y="17"/>
                      <a:pt x="0" y="15"/>
                      <a:pt x="2" y="13"/>
                    </a:cubicBezTo>
                    <a:cubicBezTo>
                      <a:pt x="13" y="2"/>
                      <a:pt x="13" y="2"/>
                      <a:pt x="13" y="2"/>
                    </a:cubicBezTo>
                    <a:cubicBezTo>
                      <a:pt x="14" y="0"/>
                      <a:pt x="16" y="0"/>
                      <a:pt x="18" y="1"/>
                    </a:cubicBezTo>
                    <a:lnTo>
                      <a:pt x="47" y="2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314" name="Freeform 48"/>
              <p:cNvSpPr>
                <a:spLocks noEditPoints="1"/>
              </p:cNvSpPr>
              <p:nvPr/>
            </p:nvSpPr>
            <p:spPr bwMode="auto">
              <a:xfrm>
                <a:off x="5096" y="806"/>
                <a:ext cx="291" cy="287"/>
              </a:xfrm>
              <a:custGeom>
                <a:avLst/>
                <a:gdLst/>
                <a:ahLst/>
                <a:cxnLst>
                  <a:cxn ang="0">
                    <a:pos x="123" y="109"/>
                  </a:cxn>
                  <a:cxn ang="0">
                    <a:pos x="113" y="119"/>
                  </a:cxn>
                  <a:cxn ang="0">
                    <a:pos x="97" y="104"/>
                  </a:cxn>
                  <a:cxn ang="0">
                    <a:pos x="24" y="102"/>
                  </a:cxn>
                  <a:cxn ang="0">
                    <a:pos x="21" y="23"/>
                  </a:cxn>
                  <a:cxn ang="0">
                    <a:pos x="100" y="21"/>
                  </a:cxn>
                  <a:cxn ang="0">
                    <a:pos x="107" y="94"/>
                  </a:cxn>
                  <a:cxn ang="0">
                    <a:pos x="123" y="109"/>
                  </a:cxn>
                  <a:cxn ang="0">
                    <a:pos x="92" y="90"/>
                  </a:cxn>
                  <a:cxn ang="0">
                    <a:pos x="90" y="31"/>
                  </a:cxn>
                  <a:cxn ang="0">
                    <a:pos x="31" y="33"/>
                  </a:cxn>
                  <a:cxn ang="0">
                    <a:pos x="33" y="92"/>
                  </a:cxn>
                  <a:cxn ang="0">
                    <a:pos x="92" y="90"/>
                  </a:cxn>
                </a:cxnLst>
                <a:rect l="0" t="0" r="r" b="b"/>
                <a:pathLst>
                  <a:path w="123" h="122">
                    <a:moveTo>
                      <a:pt x="123" y="109"/>
                    </a:moveTo>
                    <a:cubicBezTo>
                      <a:pt x="113" y="119"/>
                      <a:pt x="113" y="119"/>
                      <a:pt x="113" y="119"/>
                    </a:cubicBezTo>
                    <a:cubicBezTo>
                      <a:pt x="97" y="104"/>
                      <a:pt x="97" y="104"/>
                      <a:pt x="97" y="104"/>
                    </a:cubicBezTo>
                    <a:cubicBezTo>
                      <a:pt x="76" y="122"/>
                      <a:pt x="44" y="121"/>
                      <a:pt x="24" y="102"/>
                    </a:cubicBezTo>
                    <a:cubicBezTo>
                      <a:pt x="2" y="81"/>
                      <a:pt x="0" y="46"/>
                      <a:pt x="21" y="23"/>
                    </a:cubicBezTo>
                    <a:cubicBezTo>
                      <a:pt x="42" y="1"/>
                      <a:pt x="77" y="0"/>
                      <a:pt x="100" y="21"/>
                    </a:cubicBezTo>
                    <a:cubicBezTo>
                      <a:pt x="120" y="40"/>
                      <a:pt x="123" y="71"/>
                      <a:pt x="107" y="94"/>
                    </a:cubicBezTo>
                    <a:lnTo>
                      <a:pt x="123" y="109"/>
                    </a:lnTo>
                    <a:close/>
                    <a:moveTo>
                      <a:pt x="92" y="90"/>
                    </a:moveTo>
                    <a:cubicBezTo>
                      <a:pt x="108" y="73"/>
                      <a:pt x="107" y="47"/>
                      <a:pt x="90" y="31"/>
                    </a:cubicBezTo>
                    <a:cubicBezTo>
                      <a:pt x="74" y="15"/>
                      <a:pt x="47" y="16"/>
                      <a:pt x="31" y="33"/>
                    </a:cubicBezTo>
                    <a:cubicBezTo>
                      <a:pt x="15" y="50"/>
                      <a:pt x="16" y="76"/>
                      <a:pt x="33" y="92"/>
                    </a:cubicBezTo>
                    <a:cubicBezTo>
                      <a:pt x="50" y="108"/>
                      <a:pt x="77" y="107"/>
                      <a:pt x="92" y="9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315" name="Freeform 49"/>
              <p:cNvSpPr>
                <a:spLocks/>
              </p:cNvSpPr>
              <p:nvPr/>
            </p:nvSpPr>
            <p:spPr bwMode="auto">
              <a:xfrm>
                <a:off x="5288" y="1124"/>
                <a:ext cx="37" cy="40"/>
              </a:xfrm>
              <a:custGeom>
                <a:avLst/>
                <a:gdLst/>
                <a:ahLst/>
                <a:cxnLst>
                  <a:cxn ang="0">
                    <a:pos x="37" y="14"/>
                  </a:cxn>
                  <a:cxn ang="0">
                    <a:pos x="37" y="26"/>
                  </a:cxn>
                  <a:cxn ang="0">
                    <a:pos x="26" y="26"/>
                  </a:cxn>
                  <a:cxn ang="0">
                    <a:pos x="26" y="40"/>
                  </a:cxn>
                  <a:cxn ang="0">
                    <a:pos x="14" y="40"/>
                  </a:cxn>
                  <a:cxn ang="0">
                    <a:pos x="14" y="26"/>
                  </a:cxn>
                  <a:cxn ang="0">
                    <a:pos x="0" y="26"/>
                  </a:cxn>
                  <a:cxn ang="0">
                    <a:pos x="0" y="14"/>
                  </a:cxn>
                  <a:cxn ang="0">
                    <a:pos x="14" y="14"/>
                  </a:cxn>
                  <a:cxn ang="0">
                    <a:pos x="14" y="0"/>
                  </a:cxn>
                  <a:cxn ang="0">
                    <a:pos x="26" y="0"/>
                  </a:cxn>
                  <a:cxn ang="0">
                    <a:pos x="26" y="14"/>
                  </a:cxn>
                  <a:cxn ang="0">
                    <a:pos x="37" y="14"/>
                  </a:cxn>
                </a:cxnLst>
                <a:rect l="0" t="0" r="r" b="b"/>
                <a:pathLst>
                  <a:path w="37" h="40">
                    <a:moveTo>
                      <a:pt x="37" y="14"/>
                    </a:moveTo>
                    <a:lnTo>
                      <a:pt x="37" y="26"/>
                    </a:lnTo>
                    <a:lnTo>
                      <a:pt x="26" y="26"/>
                    </a:lnTo>
                    <a:lnTo>
                      <a:pt x="26" y="40"/>
                    </a:lnTo>
                    <a:lnTo>
                      <a:pt x="14" y="40"/>
                    </a:lnTo>
                    <a:lnTo>
                      <a:pt x="14" y="26"/>
                    </a:lnTo>
                    <a:lnTo>
                      <a:pt x="0" y="26"/>
                    </a:lnTo>
                    <a:lnTo>
                      <a:pt x="0" y="14"/>
                    </a:lnTo>
                    <a:lnTo>
                      <a:pt x="14" y="14"/>
                    </a:lnTo>
                    <a:lnTo>
                      <a:pt x="14" y="0"/>
                    </a:lnTo>
                    <a:lnTo>
                      <a:pt x="26" y="0"/>
                    </a:lnTo>
                    <a:lnTo>
                      <a:pt x="26" y="14"/>
                    </a:lnTo>
                    <a:lnTo>
                      <a:pt x="37"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316" name="Freeform 50"/>
              <p:cNvSpPr>
                <a:spLocks/>
              </p:cNvSpPr>
              <p:nvPr/>
            </p:nvSpPr>
            <p:spPr bwMode="auto">
              <a:xfrm>
                <a:off x="5226" y="1086"/>
                <a:ext cx="95" cy="109"/>
              </a:xfrm>
              <a:custGeom>
                <a:avLst/>
                <a:gdLst/>
                <a:ahLst/>
                <a:cxnLst>
                  <a:cxn ang="0">
                    <a:pos x="40" y="38"/>
                  </a:cxn>
                  <a:cxn ang="0">
                    <a:pos x="40" y="46"/>
                  </a:cxn>
                  <a:cxn ang="0">
                    <a:pos x="14" y="46"/>
                  </a:cxn>
                  <a:cxn ang="0">
                    <a:pos x="0" y="0"/>
                  </a:cxn>
                  <a:cxn ang="0">
                    <a:pos x="2" y="0"/>
                  </a:cxn>
                  <a:cxn ang="0">
                    <a:pos x="8" y="0"/>
                  </a:cxn>
                  <a:cxn ang="0">
                    <a:pos x="21" y="38"/>
                  </a:cxn>
                  <a:cxn ang="0">
                    <a:pos x="40" y="38"/>
                  </a:cxn>
                </a:cxnLst>
                <a:rect l="0" t="0" r="r" b="b"/>
                <a:pathLst>
                  <a:path w="40" h="46">
                    <a:moveTo>
                      <a:pt x="40" y="38"/>
                    </a:moveTo>
                    <a:cubicBezTo>
                      <a:pt x="40" y="46"/>
                      <a:pt x="40" y="46"/>
                      <a:pt x="40" y="46"/>
                    </a:cubicBezTo>
                    <a:cubicBezTo>
                      <a:pt x="14" y="46"/>
                      <a:pt x="14" y="46"/>
                      <a:pt x="14" y="46"/>
                    </a:cubicBezTo>
                    <a:cubicBezTo>
                      <a:pt x="0" y="0"/>
                      <a:pt x="0" y="0"/>
                      <a:pt x="0" y="0"/>
                    </a:cubicBezTo>
                    <a:cubicBezTo>
                      <a:pt x="1" y="0"/>
                      <a:pt x="2" y="0"/>
                      <a:pt x="2" y="0"/>
                    </a:cubicBezTo>
                    <a:cubicBezTo>
                      <a:pt x="4" y="0"/>
                      <a:pt x="6" y="0"/>
                      <a:pt x="8" y="0"/>
                    </a:cubicBezTo>
                    <a:cubicBezTo>
                      <a:pt x="21" y="38"/>
                      <a:pt x="21" y="38"/>
                      <a:pt x="21" y="38"/>
                    </a:cubicBezTo>
                    <a:lnTo>
                      <a:pt x="40" y="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317" name="Rectangle 51"/>
              <p:cNvSpPr>
                <a:spLocks noChangeArrowheads="1"/>
              </p:cNvSpPr>
              <p:nvPr/>
            </p:nvSpPr>
            <p:spPr bwMode="auto">
              <a:xfrm>
                <a:off x="5297" y="1204"/>
                <a:ext cx="24" cy="1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a:p>
            </p:txBody>
          </p:sp>
          <p:sp>
            <p:nvSpPr>
              <p:cNvPr id="318" name="Freeform 52"/>
              <p:cNvSpPr>
                <a:spLocks/>
              </p:cNvSpPr>
              <p:nvPr/>
            </p:nvSpPr>
            <p:spPr bwMode="auto">
              <a:xfrm>
                <a:off x="5193" y="952"/>
                <a:ext cx="50" cy="87"/>
              </a:xfrm>
              <a:custGeom>
                <a:avLst/>
                <a:gdLst/>
                <a:ahLst/>
                <a:cxnLst>
                  <a:cxn ang="0">
                    <a:pos x="9" y="0"/>
                  </a:cxn>
                  <a:cxn ang="0">
                    <a:pos x="21" y="37"/>
                  </a:cxn>
                  <a:cxn ang="0">
                    <a:pos x="15" y="37"/>
                  </a:cxn>
                  <a:cxn ang="0">
                    <a:pos x="14" y="37"/>
                  </a:cxn>
                  <a:cxn ang="0">
                    <a:pos x="10" y="25"/>
                  </a:cxn>
                  <a:cxn ang="0">
                    <a:pos x="7" y="36"/>
                  </a:cxn>
                  <a:cxn ang="0">
                    <a:pos x="0" y="34"/>
                  </a:cxn>
                  <a:cxn ang="0">
                    <a:pos x="9" y="0"/>
                  </a:cxn>
                </a:cxnLst>
                <a:rect l="0" t="0" r="r" b="b"/>
                <a:pathLst>
                  <a:path w="21" h="37">
                    <a:moveTo>
                      <a:pt x="9" y="0"/>
                    </a:moveTo>
                    <a:cubicBezTo>
                      <a:pt x="21" y="37"/>
                      <a:pt x="21" y="37"/>
                      <a:pt x="21" y="37"/>
                    </a:cubicBezTo>
                    <a:cubicBezTo>
                      <a:pt x="19" y="37"/>
                      <a:pt x="17" y="37"/>
                      <a:pt x="15" y="37"/>
                    </a:cubicBezTo>
                    <a:cubicBezTo>
                      <a:pt x="15" y="37"/>
                      <a:pt x="14" y="37"/>
                      <a:pt x="14" y="37"/>
                    </a:cubicBezTo>
                    <a:cubicBezTo>
                      <a:pt x="10" y="25"/>
                      <a:pt x="10" y="25"/>
                      <a:pt x="10" y="25"/>
                    </a:cubicBezTo>
                    <a:cubicBezTo>
                      <a:pt x="7" y="36"/>
                      <a:pt x="7" y="36"/>
                      <a:pt x="7" y="36"/>
                    </a:cubicBezTo>
                    <a:cubicBezTo>
                      <a:pt x="5" y="36"/>
                      <a:pt x="3" y="35"/>
                      <a:pt x="0" y="34"/>
                    </a:cubicBezTo>
                    <a:lnTo>
                      <a:pt x="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319" name="Freeform 53"/>
              <p:cNvSpPr>
                <a:spLocks/>
              </p:cNvSpPr>
              <p:nvPr/>
            </p:nvSpPr>
            <p:spPr bwMode="auto">
              <a:xfrm>
                <a:off x="4900" y="1044"/>
                <a:ext cx="305" cy="219"/>
              </a:xfrm>
              <a:custGeom>
                <a:avLst/>
                <a:gdLst/>
                <a:ahLst/>
                <a:cxnLst>
                  <a:cxn ang="0">
                    <a:pos x="129" y="17"/>
                  </a:cxn>
                  <a:cxn ang="0">
                    <a:pos x="117" y="67"/>
                  </a:cxn>
                  <a:cxn ang="0">
                    <a:pos x="98" y="67"/>
                  </a:cxn>
                  <a:cxn ang="0">
                    <a:pos x="86" y="93"/>
                  </a:cxn>
                  <a:cxn ang="0">
                    <a:pos x="78" y="93"/>
                  </a:cxn>
                  <a:cxn ang="0">
                    <a:pos x="57" y="32"/>
                  </a:cxn>
                  <a:cxn ang="0">
                    <a:pos x="50" y="64"/>
                  </a:cxn>
                  <a:cxn ang="0">
                    <a:pos x="0" y="64"/>
                  </a:cxn>
                  <a:cxn ang="0">
                    <a:pos x="0" y="56"/>
                  </a:cxn>
                  <a:cxn ang="0">
                    <a:pos x="43" y="56"/>
                  </a:cxn>
                  <a:cxn ang="0">
                    <a:pos x="56" y="0"/>
                  </a:cxn>
                  <a:cxn ang="0">
                    <a:pos x="83" y="83"/>
                  </a:cxn>
                  <a:cxn ang="0">
                    <a:pos x="93" y="59"/>
                  </a:cxn>
                  <a:cxn ang="0">
                    <a:pos x="110" y="59"/>
                  </a:cxn>
                  <a:cxn ang="0">
                    <a:pos x="121" y="13"/>
                  </a:cxn>
                  <a:cxn ang="0">
                    <a:pos x="129" y="17"/>
                  </a:cxn>
                </a:cxnLst>
                <a:rect l="0" t="0" r="r" b="b"/>
                <a:pathLst>
                  <a:path w="129" h="93">
                    <a:moveTo>
                      <a:pt x="129" y="17"/>
                    </a:moveTo>
                    <a:cubicBezTo>
                      <a:pt x="117" y="67"/>
                      <a:pt x="117" y="67"/>
                      <a:pt x="117" y="67"/>
                    </a:cubicBezTo>
                    <a:cubicBezTo>
                      <a:pt x="98" y="67"/>
                      <a:pt x="98" y="67"/>
                      <a:pt x="98" y="67"/>
                    </a:cubicBezTo>
                    <a:cubicBezTo>
                      <a:pt x="86" y="93"/>
                      <a:pt x="86" y="93"/>
                      <a:pt x="86" y="93"/>
                    </a:cubicBezTo>
                    <a:cubicBezTo>
                      <a:pt x="78" y="93"/>
                      <a:pt x="78" y="93"/>
                      <a:pt x="78" y="93"/>
                    </a:cubicBezTo>
                    <a:cubicBezTo>
                      <a:pt x="57" y="32"/>
                      <a:pt x="57" y="32"/>
                      <a:pt x="57" y="32"/>
                    </a:cubicBezTo>
                    <a:cubicBezTo>
                      <a:pt x="50" y="64"/>
                      <a:pt x="50" y="64"/>
                      <a:pt x="50" y="64"/>
                    </a:cubicBezTo>
                    <a:cubicBezTo>
                      <a:pt x="0" y="64"/>
                      <a:pt x="0" y="64"/>
                      <a:pt x="0" y="64"/>
                    </a:cubicBezTo>
                    <a:cubicBezTo>
                      <a:pt x="0" y="56"/>
                      <a:pt x="0" y="56"/>
                      <a:pt x="0" y="56"/>
                    </a:cubicBezTo>
                    <a:cubicBezTo>
                      <a:pt x="43" y="56"/>
                      <a:pt x="43" y="56"/>
                      <a:pt x="43" y="56"/>
                    </a:cubicBezTo>
                    <a:cubicBezTo>
                      <a:pt x="56" y="0"/>
                      <a:pt x="56" y="0"/>
                      <a:pt x="56" y="0"/>
                    </a:cubicBezTo>
                    <a:cubicBezTo>
                      <a:pt x="83" y="83"/>
                      <a:pt x="83" y="83"/>
                      <a:pt x="83" y="83"/>
                    </a:cubicBezTo>
                    <a:cubicBezTo>
                      <a:pt x="93" y="59"/>
                      <a:pt x="93" y="59"/>
                      <a:pt x="93" y="59"/>
                    </a:cubicBezTo>
                    <a:cubicBezTo>
                      <a:pt x="110" y="59"/>
                      <a:pt x="110" y="59"/>
                      <a:pt x="110" y="59"/>
                    </a:cubicBezTo>
                    <a:cubicBezTo>
                      <a:pt x="121" y="13"/>
                      <a:pt x="121" y="13"/>
                      <a:pt x="121" y="13"/>
                    </a:cubicBezTo>
                    <a:cubicBezTo>
                      <a:pt x="123" y="15"/>
                      <a:pt x="126" y="16"/>
                      <a:pt x="129" y="17"/>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320" name="Freeform 54"/>
              <p:cNvSpPr>
                <a:spLocks/>
              </p:cNvSpPr>
              <p:nvPr/>
            </p:nvSpPr>
            <p:spPr bwMode="auto">
              <a:xfrm>
                <a:off x="5011" y="893"/>
                <a:ext cx="66" cy="259"/>
              </a:xfrm>
              <a:custGeom>
                <a:avLst/>
                <a:gdLst/>
                <a:ahLst/>
                <a:cxnLst>
                  <a:cxn ang="0">
                    <a:pos x="66" y="0"/>
                  </a:cxn>
                  <a:cxn ang="0">
                    <a:pos x="66" y="259"/>
                  </a:cxn>
                  <a:cxn ang="0">
                    <a:pos x="66" y="259"/>
                  </a:cxn>
                  <a:cxn ang="0">
                    <a:pos x="17" y="118"/>
                  </a:cxn>
                  <a:cxn ang="0">
                    <a:pos x="0" y="191"/>
                  </a:cxn>
                  <a:cxn ang="0">
                    <a:pos x="0" y="0"/>
                  </a:cxn>
                  <a:cxn ang="0">
                    <a:pos x="66" y="0"/>
                  </a:cxn>
                </a:cxnLst>
                <a:rect l="0" t="0" r="r" b="b"/>
                <a:pathLst>
                  <a:path w="66" h="259">
                    <a:moveTo>
                      <a:pt x="66" y="0"/>
                    </a:moveTo>
                    <a:lnTo>
                      <a:pt x="66" y="259"/>
                    </a:lnTo>
                    <a:lnTo>
                      <a:pt x="66" y="259"/>
                    </a:lnTo>
                    <a:lnTo>
                      <a:pt x="17" y="118"/>
                    </a:lnTo>
                    <a:lnTo>
                      <a:pt x="0" y="191"/>
                    </a:lnTo>
                    <a:lnTo>
                      <a:pt x="0" y="0"/>
                    </a:lnTo>
                    <a:lnTo>
                      <a:pt x="6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321" name="Rectangle 55"/>
              <p:cNvSpPr>
                <a:spLocks noChangeArrowheads="1"/>
              </p:cNvSpPr>
              <p:nvPr/>
            </p:nvSpPr>
            <p:spPr bwMode="auto">
              <a:xfrm>
                <a:off x="4917" y="980"/>
                <a:ext cx="66" cy="17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a:p>
            </p:txBody>
          </p:sp>
          <p:sp>
            <p:nvSpPr>
              <p:cNvPr id="322" name="Rectangle 56"/>
              <p:cNvSpPr>
                <a:spLocks noChangeArrowheads="1"/>
              </p:cNvSpPr>
              <p:nvPr/>
            </p:nvSpPr>
            <p:spPr bwMode="auto">
              <a:xfrm>
                <a:off x="4829" y="1037"/>
                <a:ext cx="69" cy="11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a:p>
            </p:txBody>
          </p:sp>
        </p:grpSp>
      </p:grpSp>
      <p:grpSp>
        <p:nvGrpSpPr>
          <p:cNvPr id="302" name="Group 301"/>
          <p:cNvGrpSpPr/>
          <p:nvPr/>
        </p:nvGrpSpPr>
        <p:grpSpPr>
          <a:xfrm>
            <a:off x="9755066" y="1608760"/>
            <a:ext cx="611483" cy="611483"/>
            <a:chOff x="9775343" y="1427171"/>
            <a:chExt cx="611483" cy="611483"/>
          </a:xfrm>
        </p:grpSpPr>
        <p:sp>
          <p:nvSpPr>
            <p:cNvPr id="303" name="Oval 302"/>
            <p:cNvSpPr/>
            <p:nvPr/>
          </p:nvSpPr>
          <p:spPr>
            <a:xfrm>
              <a:off x="9775343" y="1427171"/>
              <a:ext cx="611483" cy="611483"/>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300" dirty="0" err="1">
                <a:solidFill>
                  <a:schemeClr val="bg1"/>
                </a:solidFill>
              </a:endParaRPr>
            </a:p>
          </p:txBody>
        </p:sp>
        <p:grpSp>
          <p:nvGrpSpPr>
            <p:cNvPr id="304" name="Group 65"/>
            <p:cNvGrpSpPr>
              <a:grpSpLocks noChangeAspect="1"/>
            </p:cNvGrpSpPr>
            <p:nvPr/>
          </p:nvGrpSpPr>
          <p:grpSpPr bwMode="auto">
            <a:xfrm>
              <a:off x="9909256" y="1561360"/>
              <a:ext cx="343656" cy="343105"/>
              <a:chOff x="2256" y="1536"/>
              <a:chExt cx="1247" cy="1245"/>
            </a:xfrm>
            <a:solidFill>
              <a:schemeClr val="bg1"/>
            </a:solidFill>
          </p:grpSpPr>
          <p:sp>
            <p:nvSpPr>
              <p:cNvPr id="305" name="Freeform 66"/>
              <p:cNvSpPr>
                <a:spLocks noEditPoints="1"/>
              </p:cNvSpPr>
              <p:nvPr/>
            </p:nvSpPr>
            <p:spPr bwMode="auto">
              <a:xfrm>
                <a:off x="2256" y="1536"/>
                <a:ext cx="1247" cy="801"/>
              </a:xfrm>
              <a:custGeom>
                <a:avLst/>
                <a:gdLst/>
                <a:ahLst/>
                <a:cxnLst>
                  <a:cxn ang="0">
                    <a:pos x="801" y="213"/>
                  </a:cxn>
                  <a:cxn ang="0">
                    <a:pos x="690" y="213"/>
                  </a:cxn>
                  <a:cxn ang="0">
                    <a:pos x="690" y="361"/>
                  </a:cxn>
                  <a:cxn ang="0">
                    <a:pos x="557" y="361"/>
                  </a:cxn>
                  <a:cxn ang="0">
                    <a:pos x="557" y="213"/>
                  </a:cxn>
                  <a:cxn ang="0">
                    <a:pos x="442" y="213"/>
                  </a:cxn>
                  <a:cxn ang="0">
                    <a:pos x="623" y="0"/>
                  </a:cxn>
                  <a:cxn ang="0">
                    <a:pos x="801" y="213"/>
                  </a:cxn>
                  <a:cxn ang="0">
                    <a:pos x="361" y="652"/>
                  </a:cxn>
                  <a:cxn ang="0">
                    <a:pos x="246" y="652"/>
                  </a:cxn>
                  <a:cxn ang="0">
                    <a:pos x="246" y="801"/>
                  </a:cxn>
                  <a:cxn ang="0">
                    <a:pos x="111" y="801"/>
                  </a:cxn>
                  <a:cxn ang="0">
                    <a:pos x="111" y="652"/>
                  </a:cxn>
                  <a:cxn ang="0">
                    <a:pos x="0" y="652"/>
                  </a:cxn>
                  <a:cxn ang="0">
                    <a:pos x="179" y="442"/>
                  </a:cxn>
                  <a:cxn ang="0">
                    <a:pos x="361" y="652"/>
                  </a:cxn>
                  <a:cxn ang="0">
                    <a:pos x="1247" y="0"/>
                  </a:cxn>
                  <a:cxn ang="0">
                    <a:pos x="886" y="0"/>
                  </a:cxn>
                  <a:cxn ang="0">
                    <a:pos x="886" y="361"/>
                  </a:cxn>
                  <a:cxn ang="0">
                    <a:pos x="1247" y="361"/>
                  </a:cxn>
                  <a:cxn ang="0">
                    <a:pos x="1247" y="0"/>
                  </a:cxn>
                </a:cxnLst>
                <a:rect l="0" t="0" r="r" b="b"/>
                <a:pathLst>
                  <a:path w="1247" h="801">
                    <a:moveTo>
                      <a:pt x="801" y="213"/>
                    </a:moveTo>
                    <a:lnTo>
                      <a:pt x="690" y="213"/>
                    </a:lnTo>
                    <a:lnTo>
                      <a:pt x="690" y="361"/>
                    </a:lnTo>
                    <a:lnTo>
                      <a:pt x="557" y="361"/>
                    </a:lnTo>
                    <a:lnTo>
                      <a:pt x="557" y="213"/>
                    </a:lnTo>
                    <a:lnTo>
                      <a:pt x="442" y="213"/>
                    </a:lnTo>
                    <a:lnTo>
                      <a:pt x="623" y="0"/>
                    </a:lnTo>
                    <a:lnTo>
                      <a:pt x="801" y="213"/>
                    </a:lnTo>
                    <a:close/>
                    <a:moveTo>
                      <a:pt x="361" y="652"/>
                    </a:moveTo>
                    <a:lnTo>
                      <a:pt x="246" y="652"/>
                    </a:lnTo>
                    <a:lnTo>
                      <a:pt x="246" y="801"/>
                    </a:lnTo>
                    <a:lnTo>
                      <a:pt x="111" y="801"/>
                    </a:lnTo>
                    <a:lnTo>
                      <a:pt x="111" y="652"/>
                    </a:lnTo>
                    <a:lnTo>
                      <a:pt x="0" y="652"/>
                    </a:lnTo>
                    <a:lnTo>
                      <a:pt x="179" y="442"/>
                    </a:lnTo>
                    <a:lnTo>
                      <a:pt x="361" y="652"/>
                    </a:lnTo>
                    <a:close/>
                    <a:moveTo>
                      <a:pt x="1247" y="0"/>
                    </a:moveTo>
                    <a:lnTo>
                      <a:pt x="886" y="0"/>
                    </a:lnTo>
                    <a:lnTo>
                      <a:pt x="886" y="361"/>
                    </a:lnTo>
                    <a:lnTo>
                      <a:pt x="1247" y="361"/>
                    </a:lnTo>
                    <a:lnTo>
                      <a:pt x="1247"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306" name="Rectangle 67"/>
              <p:cNvSpPr>
                <a:spLocks noChangeArrowheads="1"/>
              </p:cNvSpPr>
              <p:nvPr/>
            </p:nvSpPr>
            <p:spPr bwMode="auto">
              <a:xfrm>
                <a:off x="2256" y="2419"/>
                <a:ext cx="361" cy="36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a:p>
            </p:txBody>
          </p:sp>
          <p:sp>
            <p:nvSpPr>
              <p:cNvPr id="307" name="Rectangle 68"/>
              <p:cNvSpPr>
                <a:spLocks noChangeArrowheads="1"/>
              </p:cNvSpPr>
              <p:nvPr/>
            </p:nvSpPr>
            <p:spPr bwMode="auto">
              <a:xfrm>
                <a:off x="3142" y="2419"/>
                <a:ext cx="361" cy="36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a:p>
            </p:txBody>
          </p:sp>
          <p:sp>
            <p:nvSpPr>
              <p:cNvPr id="308" name="Rectangle 69"/>
              <p:cNvSpPr>
                <a:spLocks noChangeArrowheads="1"/>
              </p:cNvSpPr>
              <p:nvPr/>
            </p:nvSpPr>
            <p:spPr bwMode="auto">
              <a:xfrm>
                <a:off x="3142" y="1978"/>
                <a:ext cx="361" cy="359"/>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a:p>
            </p:txBody>
          </p:sp>
          <p:sp>
            <p:nvSpPr>
              <p:cNvPr id="309" name="Rectangle 70"/>
              <p:cNvSpPr>
                <a:spLocks noChangeArrowheads="1"/>
              </p:cNvSpPr>
              <p:nvPr/>
            </p:nvSpPr>
            <p:spPr bwMode="auto">
              <a:xfrm>
                <a:off x="2698" y="1978"/>
                <a:ext cx="359" cy="359"/>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a:p>
            </p:txBody>
          </p:sp>
          <p:sp>
            <p:nvSpPr>
              <p:cNvPr id="310" name="Rectangle 71"/>
              <p:cNvSpPr>
                <a:spLocks noChangeArrowheads="1"/>
              </p:cNvSpPr>
              <p:nvPr/>
            </p:nvSpPr>
            <p:spPr bwMode="auto">
              <a:xfrm>
                <a:off x="2698" y="2419"/>
                <a:ext cx="359" cy="36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a:p>
            </p:txBody>
          </p:sp>
        </p:grpSp>
      </p:grpSp>
    </p:spTree>
    <p:extLst>
      <p:ext uri="{BB962C8B-B14F-4D97-AF65-F5344CB8AC3E}">
        <p14:creationId xmlns:p14="http://schemas.microsoft.com/office/powerpoint/2010/main" val="904513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itle 1"/>
          <p:cNvSpPr txBox="1">
            <a:spLocks/>
          </p:cNvSpPr>
          <p:nvPr/>
        </p:nvSpPr>
        <p:spPr>
          <a:xfrm>
            <a:off x="998400" y="431800"/>
            <a:ext cx="10195200" cy="533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kern="1200">
                <a:solidFill>
                  <a:schemeClr val="tx2"/>
                </a:solidFill>
                <a:latin typeface="+mn-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noFill/>
                </a:ln>
                <a:solidFill>
                  <a:srgbClr val="00338D"/>
                </a:solidFill>
                <a:effectLst/>
                <a:uLnTx/>
                <a:uFillTx/>
                <a:latin typeface="Arial"/>
                <a:ea typeface="+mj-ea"/>
                <a:cs typeface="+mj-cs"/>
              </a:rPr>
              <a:t>Information</a:t>
            </a:r>
            <a:r>
              <a:rPr kumimoji="0" lang="en-US" sz="3200" b="0" i="0" u="none" strike="noStrike" kern="1200" cap="none" spc="0" normalizeH="0" noProof="0" dirty="0">
                <a:ln>
                  <a:noFill/>
                </a:ln>
                <a:solidFill>
                  <a:srgbClr val="00338D"/>
                </a:solidFill>
                <a:effectLst/>
                <a:uLnTx/>
                <a:uFillTx/>
                <a:latin typeface="Arial"/>
                <a:ea typeface="+mj-ea"/>
                <a:cs typeface="+mj-cs"/>
              </a:rPr>
              <a:t> Protection</a:t>
            </a:r>
            <a:endParaRPr kumimoji="0" lang="en-US" sz="3200" b="0" i="0" u="none" strike="noStrike" kern="1200" cap="none" spc="0" normalizeH="0" baseline="0" noProof="0" dirty="0">
              <a:ln>
                <a:noFill/>
              </a:ln>
              <a:solidFill>
                <a:srgbClr val="00338D"/>
              </a:solidFill>
              <a:effectLst/>
              <a:uLnTx/>
              <a:uFillTx/>
              <a:latin typeface="Arial"/>
              <a:ea typeface="+mj-ea"/>
              <a:cs typeface="+mj-cs"/>
            </a:endParaRPr>
          </a:p>
        </p:txBody>
      </p:sp>
      <p:sp>
        <p:nvSpPr>
          <p:cNvPr id="92" name="Text Placeholder 45"/>
          <p:cNvSpPr txBox="1">
            <a:spLocks/>
          </p:cNvSpPr>
          <p:nvPr/>
        </p:nvSpPr>
        <p:spPr>
          <a:xfrm>
            <a:off x="998400" y="227993"/>
            <a:ext cx="10195200" cy="17373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FontTx/>
              <a:buNone/>
              <a:defRPr sz="12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338D"/>
                </a:solidFill>
                <a:effectLst/>
                <a:uLnTx/>
                <a:uFillTx/>
                <a:latin typeface="Arial"/>
                <a:ea typeface="+mn-ea"/>
                <a:cs typeface="+mn-cs"/>
              </a:rPr>
              <a:t>Our perspective</a:t>
            </a:r>
            <a:endParaRPr kumimoji="0" lang="en-US" sz="1200" b="1" i="0" u="none" strike="noStrike" kern="1200" cap="none" spc="0" normalizeH="0" baseline="0" noProof="0" dirty="0">
              <a:ln>
                <a:noFill/>
              </a:ln>
              <a:solidFill>
                <a:srgbClr val="00338D"/>
              </a:solidFill>
              <a:effectLst/>
              <a:uLnTx/>
              <a:uFillTx/>
              <a:latin typeface="Arial"/>
              <a:ea typeface="+mn-ea"/>
              <a:cs typeface="+mn-cs"/>
            </a:endParaRPr>
          </a:p>
        </p:txBody>
      </p:sp>
      <p:sp>
        <p:nvSpPr>
          <p:cNvPr id="288" name="object 11"/>
          <p:cNvSpPr/>
          <p:nvPr/>
        </p:nvSpPr>
        <p:spPr>
          <a:xfrm>
            <a:off x="1388664" y="1316770"/>
            <a:ext cx="2311846" cy="4547454"/>
          </a:xfrm>
          <a:custGeom>
            <a:avLst/>
            <a:gdLst/>
            <a:ahLst/>
            <a:cxnLst/>
            <a:rect l="l" t="t" r="r" b="b"/>
            <a:pathLst>
              <a:path w="2030095" h="3971925">
                <a:moveTo>
                  <a:pt x="0" y="0"/>
                </a:moveTo>
                <a:lnTo>
                  <a:pt x="2029968" y="0"/>
                </a:lnTo>
                <a:lnTo>
                  <a:pt x="2029968" y="3971544"/>
                </a:lnTo>
                <a:lnTo>
                  <a:pt x="0" y="3971544"/>
                </a:lnTo>
                <a:lnTo>
                  <a:pt x="0" y="0"/>
                </a:lnTo>
                <a:close/>
              </a:path>
            </a:pathLst>
          </a:custGeom>
          <a:solidFill>
            <a:srgbClr val="6D2077"/>
          </a:solidFill>
        </p:spPr>
        <p:txBody>
          <a:bodyPr wrap="square" lIns="54864" tIns="54864" rIns="54864" bIns="1737360" rtlCol="0" anchor="ctr"/>
          <a:lstStyle/>
          <a:p>
            <a:pPr algn="ctr"/>
            <a:r>
              <a:rPr lang="en-US" sz="1500" b="1" dirty="0">
                <a:solidFill>
                  <a:schemeClr val="bg1"/>
                </a:solidFill>
              </a:rPr>
              <a:t>Manual </a:t>
            </a:r>
            <a:br>
              <a:rPr lang="en-US" sz="1500" b="1" dirty="0">
                <a:solidFill>
                  <a:schemeClr val="bg1"/>
                </a:solidFill>
              </a:rPr>
            </a:br>
            <a:r>
              <a:rPr lang="en-US" sz="1500" b="1" dirty="0">
                <a:solidFill>
                  <a:schemeClr val="bg1"/>
                </a:solidFill>
              </a:rPr>
              <a:t>Classification</a:t>
            </a:r>
          </a:p>
        </p:txBody>
      </p:sp>
      <p:sp>
        <p:nvSpPr>
          <p:cNvPr id="289" name="object 21"/>
          <p:cNvSpPr/>
          <p:nvPr/>
        </p:nvSpPr>
        <p:spPr>
          <a:xfrm>
            <a:off x="3842521" y="1316767"/>
            <a:ext cx="2311846" cy="4560157"/>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6D2077"/>
          </a:solidFill>
        </p:spPr>
        <p:txBody>
          <a:bodyPr wrap="square" lIns="54864" tIns="54864" rIns="54864" bIns="1737360" rtlCol="0" anchor="ctr"/>
          <a:lstStyle/>
          <a:p>
            <a:pPr algn="ctr"/>
            <a:r>
              <a:rPr lang="en-US" sz="1500" b="1" dirty="0">
                <a:solidFill>
                  <a:schemeClr val="bg1"/>
                </a:solidFill>
              </a:rPr>
              <a:t>Multiple </a:t>
            </a:r>
            <a:br>
              <a:rPr lang="en-US" sz="1500" b="1" dirty="0">
                <a:solidFill>
                  <a:schemeClr val="bg1"/>
                </a:solidFill>
              </a:rPr>
            </a:br>
            <a:r>
              <a:rPr lang="en-US" sz="1500" b="1" dirty="0">
                <a:solidFill>
                  <a:schemeClr val="bg1"/>
                </a:solidFill>
              </a:rPr>
              <a:t>access-channel of information</a:t>
            </a:r>
          </a:p>
        </p:txBody>
      </p:sp>
      <p:sp>
        <p:nvSpPr>
          <p:cNvPr id="290" name="object 26"/>
          <p:cNvSpPr/>
          <p:nvPr/>
        </p:nvSpPr>
        <p:spPr>
          <a:xfrm>
            <a:off x="6402079" y="1316769"/>
            <a:ext cx="2311846" cy="4560156"/>
          </a:xfrm>
          <a:custGeom>
            <a:avLst/>
            <a:gdLst/>
            <a:ahLst/>
            <a:cxnLst/>
            <a:rect l="l" t="t" r="r" b="b"/>
            <a:pathLst>
              <a:path w="2030095" h="3971925">
                <a:moveTo>
                  <a:pt x="0" y="0"/>
                </a:moveTo>
                <a:lnTo>
                  <a:pt x="2029968" y="0"/>
                </a:lnTo>
                <a:lnTo>
                  <a:pt x="2029968" y="3971544"/>
                </a:lnTo>
                <a:lnTo>
                  <a:pt x="0" y="3971544"/>
                </a:lnTo>
                <a:lnTo>
                  <a:pt x="0" y="0"/>
                </a:lnTo>
                <a:close/>
              </a:path>
            </a:pathLst>
          </a:custGeom>
          <a:solidFill>
            <a:srgbClr val="6D2077"/>
          </a:solidFill>
        </p:spPr>
        <p:txBody>
          <a:bodyPr wrap="square" lIns="54864" tIns="54864" rIns="54864" bIns="1737360" rtlCol="0" anchor="ctr"/>
          <a:lstStyle/>
          <a:p>
            <a:pPr algn="ctr"/>
            <a:r>
              <a:rPr lang="en-US" sz="1500" b="1" dirty="0">
                <a:solidFill>
                  <a:schemeClr val="bg1"/>
                </a:solidFill>
              </a:rPr>
              <a:t>Incorrect or stale classification</a:t>
            </a:r>
          </a:p>
        </p:txBody>
      </p:sp>
      <p:sp>
        <p:nvSpPr>
          <p:cNvPr id="291" name="object 34"/>
          <p:cNvSpPr/>
          <p:nvPr/>
        </p:nvSpPr>
        <p:spPr>
          <a:xfrm>
            <a:off x="8904884" y="1316769"/>
            <a:ext cx="2311846" cy="4547455"/>
          </a:xfrm>
          <a:custGeom>
            <a:avLst/>
            <a:gdLst/>
            <a:ahLst/>
            <a:cxnLst/>
            <a:rect l="l" t="t" r="r" b="b"/>
            <a:pathLst>
              <a:path w="2030095" h="3971925">
                <a:moveTo>
                  <a:pt x="0" y="0"/>
                </a:moveTo>
                <a:lnTo>
                  <a:pt x="2029968" y="0"/>
                </a:lnTo>
                <a:lnTo>
                  <a:pt x="2029968" y="3971544"/>
                </a:lnTo>
                <a:lnTo>
                  <a:pt x="0" y="3971544"/>
                </a:lnTo>
                <a:lnTo>
                  <a:pt x="0" y="0"/>
                </a:lnTo>
                <a:close/>
              </a:path>
            </a:pathLst>
          </a:custGeom>
          <a:solidFill>
            <a:srgbClr val="6D2077"/>
          </a:solidFill>
        </p:spPr>
        <p:txBody>
          <a:bodyPr wrap="square" lIns="54864" tIns="54864" rIns="54864" bIns="1737360" rtlCol="0" anchor="ctr"/>
          <a:lstStyle/>
          <a:p>
            <a:pPr algn="ctr"/>
            <a:r>
              <a:rPr lang="en-US" sz="1500" b="1" dirty="0">
                <a:solidFill>
                  <a:schemeClr val="bg1"/>
                </a:solidFill>
              </a:rPr>
              <a:t>Cost of </a:t>
            </a:r>
            <a:br>
              <a:rPr lang="en-US" sz="1500" b="1" dirty="0">
                <a:solidFill>
                  <a:schemeClr val="bg1"/>
                </a:solidFill>
              </a:rPr>
            </a:br>
            <a:r>
              <a:rPr lang="en-US" sz="1500" b="1" dirty="0">
                <a:solidFill>
                  <a:schemeClr val="bg1"/>
                </a:solidFill>
              </a:rPr>
              <a:t>Maintaining </a:t>
            </a:r>
            <a:br>
              <a:rPr lang="en-US" sz="1500" b="1" dirty="0">
                <a:solidFill>
                  <a:schemeClr val="bg1"/>
                </a:solidFill>
              </a:rPr>
            </a:br>
            <a:r>
              <a:rPr lang="en-US" sz="1500" b="1" dirty="0">
                <a:solidFill>
                  <a:schemeClr val="bg1"/>
                </a:solidFill>
              </a:rPr>
              <a:t>Information Protection</a:t>
            </a:r>
          </a:p>
        </p:txBody>
      </p:sp>
      <p:sp>
        <p:nvSpPr>
          <p:cNvPr id="292" name="object 12"/>
          <p:cNvSpPr/>
          <p:nvPr/>
        </p:nvSpPr>
        <p:spPr>
          <a:xfrm>
            <a:off x="2270377" y="3774892"/>
            <a:ext cx="491728" cy="0"/>
          </a:xfrm>
          <a:custGeom>
            <a:avLst/>
            <a:gdLst/>
            <a:ahLst/>
            <a:cxnLst/>
            <a:rect l="l" t="t" r="r" b="b"/>
            <a:pathLst>
              <a:path w="431800">
                <a:moveTo>
                  <a:pt x="0" y="0"/>
                </a:moveTo>
                <a:lnTo>
                  <a:pt x="431292" y="0"/>
                </a:lnTo>
              </a:path>
            </a:pathLst>
          </a:custGeom>
          <a:ln w="6350">
            <a:solidFill>
              <a:srgbClr val="FFFFFF"/>
            </a:solidFill>
          </a:ln>
        </p:spPr>
        <p:txBody>
          <a:bodyPr wrap="square" lIns="0" tIns="0" rIns="0" bIns="0" rtlCol="0"/>
          <a:lstStyle/>
          <a:p>
            <a:pPr algn="ctr"/>
            <a:endParaRPr sz="1500">
              <a:solidFill>
                <a:prstClr val="black"/>
              </a:solidFill>
            </a:endParaRPr>
          </a:p>
        </p:txBody>
      </p:sp>
      <p:sp>
        <p:nvSpPr>
          <p:cNvPr id="293" name="object 22"/>
          <p:cNvSpPr/>
          <p:nvPr/>
        </p:nvSpPr>
        <p:spPr>
          <a:xfrm>
            <a:off x="4761401" y="3801308"/>
            <a:ext cx="491728" cy="0"/>
          </a:xfrm>
          <a:custGeom>
            <a:avLst/>
            <a:gdLst/>
            <a:ahLst/>
            <a:cxnLst/>
            <a:rect l="l" t="t" r="r" b="b"/>
            <a:pathLst>
              <a:path w="431800">
                <a:moveTo>
                  <a:pt x="0" y="0"/>
                </a:moveTo>
                <a:lnTo>
                  <a:pt x="431292" y="0"/>
                </a:lnTo>
              </a:path>
            </a:pathLst>
          </a:custGeom>
          <a:ln w="6350">
            <a:solidFill>
              <a:srgbClr val="FFFFFF"/>
            </a:solidFill>
          </a:ln>
        </p:spPr>
        <p:txBody>
          <a:bodyPr wrap="square" lIns="0" tIns="0" rIns="0" bIns="0" rtlCol="0"/>
          <a:lstStyle/>
          <a:p>
            <a:pPr algn="ctr"/>
            <a:endParaRPr sz="1500">
              <a:solidFill>
                <a:prstClr val="black"/>
              </a:solidFill>
            </a:endParaRPr>
          </a:p>
        </p:txBody>
      </p:sp>
      <p:sp>
        <p:nvSpPr>
          <p:cNvPr id="294" name="object 27"/>
          <p:cNvSpPr/>
          <p:nvPr/>
        </p:nvSpPr>
        <p:spPr>
          <a:xfrm>
            <a:off x="7211838" y="3795974"/>
            <a:ext cx="491728" cy="0"/>
          </a:xfrm>
          <a:custGeom>
            <a:avLst/>
            <a:gdLst/>
            <a:ahLst/>
            <a:cxnLst/>
            <a:rect l="l" t="t" r="r" b="b"/>
            <a:pathLst>
              <a:path w="431800">
                <a:moveTo>
                  <a:pt x="0" y="0"/>
                </a:moveTo>
                <a:lnTo>
                  <a:pt x="431292" y="0"/>
                </a:lnTo>
              </a:path>
            </a:pathLst>
          </a:custGeom>
          <a:ln w="6350">
            <a:solidFill>
              <a:srgbClr val="FFFFFF"/>
            </a:solidFill>
          </a:ln>
        </p:spPr>
        <p:txBody>
          <a:bodyPr wrap="square" lIns="0" tIns="0" rIns="0" bIns="0" rtlCol="0"/>
          <a:lstStyle/>
          <a:p>
            <a:pPr algn="ctr"/>
            <a:endParaRPr sz="1500">
              <a:solidFill>
                <a:prstClr val="black"/>
              </a:solidFill>
            </a:endParaRPr>
          </a:p>
        </p:txBody>
      </p:sp>
      <p:sp>
        <p:nvSpPr>
          <p:cNvPr id="295" name="object 35"/>
          <p:cNvSpPr/>
          <p:nvPr/>
        </p:nvSpPr>
        <p:spPr>
          <a:xfrm>
            <a:off x="9823838" y="3794648"/>
            <a:ext cx="491728" cy="0"/>
          </a:xfrm>
          <a:custGeom>
            <a:avLst/>
            <a:gdLst/>
            <a:ahLst/>
            <a:cxnLst/>
            <a:rect l="l" t="t" r="r" b="b"/>
            <a:pathLst>
              <a:path w="431800">
                <a:moveTo>
                  <a:pt x="0" y="0"/>
                </a:moveTo>
                <a:lnTo>
                  <a:pt x="431292" y="0"/>
                </a:lnTo>
              </a:path>
            </a:pathLst>
          </a:custGeom>
          <a:ln w="6350">
            <a:solidFill>
              <a:srgbClr val="FFFFFF"/>
            </a:solidFill>
          </a:ln>
        </p:spPr>
        <p:txBody>
          <a:bodyPr wrap="square" lIns="0" tIns="0" rIns="0" bIns="0" rtlCol="0"/>
          <a:lstStyle/>
          <a:p>
            <a:pPr algn="ctr"/>
            <a:endParaRPr sz="1500">
              <a:solidFill>
                <a:prstClr val="black"/>
              </a:solidFill>
            </a:endParaRPr>
          </a:p>
        </p:txBody>
      </p:sp>
      <p:sp>
        <p:nvSpPr>
          <p:cNvPr id="296" name="Rectangle 295"/>
          <p:cNvSpPr/>
          <p:nvPr/>
        </p:nvSpPr>
        <p:spPr>
          <a:xfrm>
            <a:off x="9101410" y="4383160"/>
            <a:ext cx="1960786" cy="1246495"/>
          </a:xfrm>
          <a:prstGeom prst="rect">
            <a:avLst/>
          </a:prstGeom>
        </p:spPr>
        <p:txBody>
          <a:bodyPr wrap="square">
            <a:spAutoFit/>
          </a:bodyPr>
          <a:lstStyle/>
          <a:p>
            <a:pPr algn="ctr"/>
            <a:r>
              <a:rPr lang="en-US" sz="1500" dirty="0">
                <a:solidFill>
                  <a:schemeClr val="bg1"/>
                </a:solidFill>
              </a:rPr>
              <a:t>Pay as you go structure helping companies to reduce costs and focus on security</a:t>
            </a:r>
          </a:p>
        </p:txBody>
      </p:sp>
      <p:sp>
        <p:nvSpPr>
          <p:cNvPr id="297" name="Rectangle 296"/>
          <p:cNvSpPr/>
          <p:nvPr/>
        </p:nvSpPr>
        <p:spPr>
          <a:xfrm>
            <a:off x="6575265" y="4383160"/>
            <a:ext cx="1960786" cy="1246495"/>
          </a:xfrm>
          <a:prstGeom prst="rect">
            <a:avLst/>
          </a:prstGeom>
        </p:spPr>
        <p:txBody>
          <a:bodyPr wrap="square">
            <a:spAutoFit/>
          </a:bodyPr>
          <a:lstStyle/>
          <a:p>
            <a:pPr algn="ctr"/>
            <a:r>
              <a:rPr lang="en-US" sz="1500" dirty="0">
                <a:solidFill>
                  <a:schemeClr val="bg1"/>
                </a:solidFill>
              </a:rPr>
              <a:t>Policies and controls for continuous evaluation ensure errors are identified and changes applied</a:t>
            </a:r>
          </a:p>
        </p:txBody>
      </p:sp>
      <p:sp>
        <p:nvSpPr>
          <p:cNvPr id="298" name="Rectangle 297"/>
          <p:cNvSpPr/>
          <p:nvPr/>
        </p:nvSpPr>
        <p:spPr>
          <a:xfrm>
            <a:off x="4046462" y="4383160"/>
            <a:ext cx="1960786" cy="784830"/>
          </a:xfrm>
          <a:prstGeom prst="rect">
            <a:avLst/>
          </a:prstGeom>
        </p:spPr>
        <p:txBody>
          <a:bodyPr wrap="square">
            <a:spAutoFit/>
          </a:bodyPr>
          <a:lstStyle/>
          <a:p>
            <a:pPr algn="ctr"/>
            <a:r>
              <a:rPr lang="en-US" sz="1500" dirty="0">
                <a:solidFill>
                  <a:schemeClr val="bg1"/>
                </a:solidFill>
              </a:rPr>
              <a:t>Native integration with Microsoft and third-party products.</a:t>
            </a:r>
          </a:p>
        </p:txBody>
      </p:sp>
      <p:sp>
        <p:nvSpPr>
          <p:cNvPr id="299" name="Rectangle 298"/>
          <p:cNvSpPr/>
          <p:nvPr/>
        </p:nvSpPr>
        <p:spPr>
          <a:xfrm>
            <a:off x="1563464" y="4383160"/>
            <a:ext cx="1960786" cy="1246495"/>
          </a:xfrm>
          <a:prstGeom prst="rect">
            <a:avLst/>
          </a:prstGeom>
        </p:spPr>
        <p:txBody>
          <a:bodyPr wrap="square">
            <a:spAutoFit/>
          </a:bodyPr>
          <a:lstStyle/>
          <a:p>
            <a:pPr algn="ctr"/>
            <a:r>
              <a:rPr lang="en-US" sz="1500" dirty="0">
                <a:solidFill>
                  <a:schemeClr val="bg1"/>
                </a:solidFill>
              </a:rPr>
              <a:t>Automatically classify and label information using machine learning and AI.</a:t>
            </a:r>
          </a:p>
        </p:txBody>
      </p:sp>
      <p:sp>
        <p:nvSpPr>
          <p:cNvPr id="300" name="TextBox 299"/>
          <p:cNvSpPr txBox="1"/>
          <p:nvPr/>
        </p:nvSpPr>
        <p:spPr>
          <a:xfrm rot="16200000">
            <a:off x="-89666" y="2391854"/>
            <a:ext cx="2477882" cy="327708"/>
          </a:xfrm>
          <a:prstGeom prst="rect">
            <a:avLst/>
          </a:prstGeom>
          <a:noFill/>
        </p:spPr>
        <p:txBody>
          <a:bodyPr wrap="square" lIns="54610" tIns="54610" rIns="54610" bIns="54610" rtlCol="0">
            <a:noAutofit/>
          </a:bodyPr>
          <a:lstStyle/>
          <a:p>
            <a:pPr algn="ctr">
              <a:spcAft>
                <a:spcPts val="600"/>
              </a:spcAft>
            </a:pPr>
            <a:r>
              <a:rPr lang="en-US" sz="1500" b="1" dirty="0">
                <a:solidFill>
                  <a:schemeClr val="accent2"/>
                </a:solidFill>
              </a:rPr>
              <a:t>Concerns</a:t>
            </a:r>
          </a:p>
        </p:txBody>
      </p:sp>
      <p:sp>
        <p:nvSpPr>
          <p:cNvPr id="301" name="TextBox 300"/>
          <p:cNvSpPr txBox="1"/>
          <p:nvPr/>
        </p:nvSpPr>
        <p:spPr>
          <a:xfrm rot="16200000">
            <a:off x="117815" y="4668913"/>
            <a:ext cx="2062917" cy="327708"/>
          </a:xfrm>
          <a:prstGeom prst="rect">
            <a:avLst/>
          </a:prstGeom>
          <a:noFill/>
        </p:spPr>
        <p:txBody>
          <a:bodyPr wrap="square" lIns="54610" tIns="54610" rIns="54610" bIns="54610" rtlCol="0">
            <a:noAutofit/>
          </a:bodyPr>
          <a:lstStyle/>
          <a:p>
            <a:pPr algn="ctr">
              <a:spcAft>
                <a:spcPts val="600"/>
              </a:spcAft>
            </a:pPr>
            <a:r>
              <a:rPr lang="en-US" sz="1500" b="1" dirty="0">
                <a:solidFill>
                  <a:schemeClr val="accent2"/>
                </a:solidFill>
              </a:rPr>
              <a:t>Capabilities</a:t>
            </a:r>
          </a:p>
        </p:txBody>
      </p:sp>
      <p:sp>
        <p:nvSpPr>
          <p:cNvPr id="302" name="object 12"/>
          <p:cNvSpPr/>
          <p:nvPr/>
        </p:nvSpPr>
        <p:spPr>
          <a:xfrm>
            <a:off x="987344" y="3787592"/>
            <a:ext cx="320040" cy="0"/>
          </a:xfrm>
          <a:custGeom>
            <a:avLst/>
            <a:gdLst/>
            <a:ahLst/>
            <a:cxnLst/>
            <a:rect l="l" t="t" r="r" b="b"/>
            <a:pathLst>
              <a:path w="431800">
                <a:moveTo>
                  <a:pt x="0" y="0"/>
                </a:moveTo>
                <a:lnTo>
                  <a:pt x="431292" y="0"/>
                </a:lnTo>
              </a:path>
            </a:pathLst>
          </a:custGeom>
          <a:ln w="50292">
            <a:solidFill>
              <a:schemeClr val="accent2"/>
            </a:solidFill>
          </a:ln>
        </p:spPr>
        <p:txBody>
          <a:bodyPr wrap="square" lIns="0" tIns="0" rIns="0" bIns="0" rtlCol="0"/>
          <a:lstStyle/>
          <a:p>
            <a:endParaRPr sz="1500"/>
          </a:p>
        </p:txBody>
      </p:sp>
      <p:grpSp>
        <p:nvGrpSpPr>
          <p:cNvPr id="385" name="Group 384"/>
          <p:cNvGrpSpPr/>
          <p:nvPr/>
        </p:nvGrpSpPr>
        <p:grpSpPr>
          <a:xfrm>
            <a:off x="2238846" y="1591699"/>
            <a:ext cx="8127703" cy="629481"/>
            <a:chOff x="2238846" y="-1488763"/>
            <a:chExt cx="8127703" cy="629481"/>
          </a:xfrm>
        </p:grpSpPr>
        <p:grpSp>
          <p:nvGrpSpPr>
            <p:cNvPr id="386" name="Group 385"/>
            <p:cNvGrpSpPr/>
            <p:nvPr/>
          </p:nvGrpSpPr>
          <p:grpSpPr>
            <a:xfrm>
              <a:off x="2238846" y="-1488763"/>
              <a:ext cx="611483" cy="611483"/>
              <a:chOff x="2574785" y="1409173"/>
              <a:chExt cx="611483" cy="611483"/>
            </a:xfrm>
          </p:grpSpPr>
          <p:sp>
            <p:nvSpPr>
              <p:cNvPr id="424" name="Oval 423"/>
              <p:cNvSpPr/>
              <p:nvPr/>
            </p:nvSpPr>
            <p:spPr>
              <a:xfrm>
                <a:off x="2574785" y="1409173"/>
                <a:ext cx="611483" cy="611483"/>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300" dirty="0" err="1">
                  <a:solidFill>
                    <a:schemeClr val="tx1"/>
                  </a:solidFill>
                </a:endParaRPr>
              </a:p>
            </p:txBody>
          </p:sp>
          <p:sp>
            <p:nvSpPr>
              <p:cNvPr id="425" name="Freeform 14"/>
              <p:cNvSpPr>
                <a:spLocks noEditPoints="1"/>
              </p:cNvSpPr>
              <p:nvPr/>
            </p:nvSpPr>
            <p:spPr bwMode="auto">
              <a:xfrm>
                <a:off x="2754481" y="1491063"/>
                <a:ext cx="252091" cy="447703"/>
              </a:xfrm>
              <a:custGeom>
                <a:avLst/>
                <a:gdLst/>
                <a:ahLst/>
                <a:cxnLst>
                  <a:cxn ang="0">
                    <a:pos x="107" y="118"/>
                  </a:cxn>
                  <a:cxn ang="0">
                    <a:pos x="64" y="96"/>
                  </a:cxn>
                  <a:cxn ang="0">
                    <a:pos x="64" y="109"/>
                  </a:cxn>
                  <a:cxn ang="0">
                    <a:pos x="65" y="119"/>
                  </a:cxn>
                  <a:cxn ang="0">
                    <a:pos x="78" y="127"/>
                  </a:cxn>
                  <a:cxn ang="0">
                    <a:pos x="70" y="143"/>
                  </a:cxn>
                  <a:cxn ang="0">
                    <a:pos x="55" y="135"/>
                  </a:cxn>
                  <a:cxn ang="0">
                    <a:pos x="54" y="129"/>
                  </a:cxn>
                  <a:cxn ang="0">
                    <a:pos x="51" y="105"/>
                  </a:cxn>
                  <a:cxn ang="0">
                    <a:pos x="51" y="94"/>
                  </a:cxn>
                  <a:cxn ang="0">
                    <a:pos x="50" y="95"/>
                  </a:cxn>
                  <a:cxn ang="0">
                    <a:pos x="26" y="147"/>
                  </a:cxn>
                  <a:cxn ang="0">
                    <a:pos x="25" y="156"/>
                  </a:cxn>
                  <a:cxn ang="0">
                    <a:pos x="66" y="271"/>
                  </a:cxn>
                  <a:cxn ang="0">
                    <a:pos x="72" y="274"/>
                  </a:cxn>
                  <a:cxn ang="0">
                    <a:pos x="151" y="246"/>
                  </a:cxn>
                  <a:cxn ang="0">
                    <a:pos x="154" y="240"/>
                  </a:cxn>
                  <a:cxn ang="0">
                    <a:pos x="114" y="125"/>
                  </a:cxn>
                  <a:cxn ang="0">
                    <a:pos x="107" y="118"/>
                  </a:cxn>
                  <a:cxn ang="0">
                    <a:pos x="136" y="236"/>
                  </a:cxn>
                  <a:cxn ang="0">
                    <a:pos x="78" y="257"/>
                  </a:cxn>
                  <a:cxn ang="0">
                    <a:pos x="45" y="163"/>
                  </a:cxn>
                  <a:cxn ang="0">
                    <a:pos x="103" y="143"/>
                  </a:cxn>
                  <a:cxn ang="0">
                    <a:pos x="136" y="236"/>
                  </a:cxn>
                  <a:cxn ang="0">
                    <a:pos x="43" y="94"/>
                  </a:cxn>
                  <a:cxn ang="0">
                    <a:pos x="6" y="17"/>
                  </a:cxn>
                  <a:cxn ang="0">
                    <a:pos x="21" y="3"/>
                  </a:cxn>
                  <a:cxn ang="0">
                    <a:pos x="42" y="4"/>
                  </a:cxn>
                  <a:cxn ang="0">
                    <a:pos x="61" y="88"/>
                  </a:cxn>
                  <a:cxn ang="0">
                    <a:pos x="64" y="125"/>
                  </a:cxn>
                  <a:cxn ang="0">
                    <a:pos x="66" y="123"/>
                  </a:cxn>
                  <a:cxn ang="0">
                    <a:pos x="73" y="130"/>
                  </a:cxn>
                  <a:cxn ang="0">
                    <a:pos x="68" y="135"/>
                  </a:cxn>
                  <a:cxn ang="0">
                    <a:pos x="67" y="136"/>
                  </a:cxn>
                  <a:cxn ang="0">
                    <a:pos x="61" y="135"/>
                  </a:cxn>
                  <a:cxn ang="0">
                    <a:pos x="53" y="88"/>
                  </a:cxn>
                  <a:cxn ang="0">
                    <a:pos x="37" y="11"/>
                  </a:cxn>
                  <a:cxn ang="0">
                    <a:pos x="24" y="11"/>
                  </a:cxn>
                  <a:cxn ang="0">
                    <a:pos x="14" y="20"/>
                  </a:cxn>
                  <a:cxn ang="0">
                    <a:pos x="50" y="89"/>
                  </a:cxn>
                  <a:cxn ang="0">
                    <a:pos x="51" y="91"/>
                  </a:cxn>
                  <a:cxn ang="0">
                    <a:pos x="51" y="91"/>
                  </a:cxn>
                  <a:cxn ang="0">
                    <a:pos x="47" y="94"/>
                  </a:cxn>
                  <a:cxn ang="0">
                    <a:pos x="46" y="98"/>
                  </a:cxn>
                  <a:cxn ang="0">
                    <a:pos x="43" y="94"/>
                  </a:cxn>
                </a:cxnLst>
                <a:rect l="0" t="0" r="r" b="b"/>
                <a:pathLst>
                  <a:path w="155" h="275">
                    <a:moveTo>
                      <a:pt x="107" y="118"/>
                    </a:moveTo>
                    <a:cubicBezTo>
                      <a:pt x="64" y="96"/>
                      <a:pt x="64" y="96"/>
                      <a:pt x="64" y="96"/>
                    </a:cubicBezTo>
                    <a:cubicBezTo>
                      <a:pt x="64" y="101"/>
                      <a:pt x="64" y="105"/>
                      <a:pt x="64" y="109"/>
                    </a:cubicBezTo>
                    <a:cubicBezTo>
                      <a:pt x="64" y="113"/>
                      <a:pt x="65" y="116"/>
                      <a:pt x="65" y="119"/>
                    </a:cubicBezTo>
                    <a:cubicBezTo>
                      <a:pt x="71" y="119"/>
                      <a:pt x="76" y="122"/>
                      <a:pt x="78" y="127"/>
                    </a:cubicBezTo>
                    <a:cubicBezTo>
                      <a:pt x="80" y="134"/>
                      <a:pt x="77" y="141"/>
                      <a:pt x="70" y="143"/>
                    </a:cubicBezTo>
                    <a:cubicBezTo>
                      <a:pt x="64" y="145"/>
                      <a:pt x="57" y="142"/>
                      <a:pt x="55" y="135"/>
                    </a:cubicBezTo>
                    <a:cubicBezTo>
                      <a:pt x="54" y="133"/>
                      <a:pt x="54" y="131"/>
                      <a:pt x="54" y="129"/>
                    </a:cubicBezTo>
                    <a:cubicBezTo>
                      <a:pt x="53" y="124"/>
                      <a:pt x="52" y="116"/>
                      <a:pt x="51" y="105"/>
                    </a:cubicBezTo>
                    <a:cubicBezTo>
                      <a:pt x="51" y="102"/>
                      <a:pt x="51" y="98"/>
                      <a:pt x="51" y="94"/>
                    </a:cubicBezTo>
                    <a:cubicBezTo>
                      <a:pt x="50" y="94"/>
                      <a:pt x="50" y="95"/>
                      <a:pt x="50" y="95"/>
                    </a:cubicBezTo>
                    <a:cubicBezTo>
                      <a:pt x="26" y="147"/>
                      <a:pt x="26" y="147"/>
                      <a:pt x="26" y="147"/>
                    </a:cubicBezTo>
                    <a:cubicBezTo>
                      <a:pt x="24" y="149"/>
                      <a:pt x="24" y="153"/>
                      <a:pt x="25" y="156"/>
                    </a:cubicBezTo>
                    <a:cubicBezTo>
                      <a:pt x="66" y="271"/>
                      <a:pt x="66" y="271"/>
                      <a:pt x="66" y="271"/>
                    </a:cubicBezTo>
                    <a:cubicBezTo>
                      <a:pt x="66" y="273"/>
                      <a:pt x="69" y="275"/>
                      <a:pt x="72" y="274"/>
                    </a:cubicBezTo>
                    <a:cubicBezTo>
                      <a:pt x="151" y="246"/>
                      <a:pt x="151" y="246"/>
                      <a:pt x="151" y="246"/>
                    </a:cubicBezTo>
                    <a:cubicBezTo>
                      <a:pt x="154" y="245"/>
                      <a:pt x="155" y="242"/>
                      <a:pt x="154" y="240"/>
                    </a:cubicBezTo>
                    <a:cubicBezTo>
                      <a:pt x="114" y="125"/>
                      <a:pt x="114" y="125"/>
                      <a:pt x="114" y="125"/>
                    </a:cubicBezTo>
                    <a:cubicBezTo>
                      <a:pt x="113" y="122"/>
                      <a:pt x="110" y="119"/>
                      <a:pt x="107" y="118"/>
                    </a:cubicBezTo>
                    <a:moveTo>
                      <a:pt x="136" y="236"/>
                    </a:moveTo>
                    <a:cubicBezTo>
                      <a:pt x="78" y="257"/>
                      <a:pt x="78" y="257"/>
                      <a:pt x="78" y="257"/>
                    </a:cubicBezTo>
                    <a:cubicBezTo>
                      <a:pt x="45" y="163"/>
                      <a:pt x="45" y="163"/>
                      <a:pt x="45" y="163"/>
                    </a:cubicBezTo>
                    <a:cubicBezTo>
                      <a:pt x="103" y="143"/>
                      <a:pt x="103" y="143"/>
                      <a:pt x="103" y="143"/>
                    </a:cubicBezTo>
                    <a:lnTo>
                      <a:pt x="136" y="236"/>
                    </a:lnTo>
                    <a:close/>
                    <a:moveTo>
                      <a:pt x="43" y="94"/>
                    </a:moveTo>
                    <a:cubicBezTo>
                      <a:pt x="23" y="68"/>
                      <a:pt x="0" y="37"/>
                      <a:pt x="6" y="17"/>
                    </a:cubicBezTo>
                    <a:cubicBezTo>
                      <a:pt x="8" y="10"/>
                      <a:pt x="13" y="5"/>
                      <a:pt x="21" y="3"/>
                    </a:cubicBezTo>
                    <a:cubicBezTo>
                      <a:pt x="29" y="0"/>
                      <a:pt x="36" y="0"/>
                      <a:pt x="42" y="4"/>
                    </a:cubicBezTo>
                    <a:cubicBezTo>
                      <a:pt x="59" y="16"/>
                      <a:pt x="60" y="54"/>
                      <a:pt x="61" y="88"/>
                    </a:cubicBezTo>
                    <a:cubicBezTo>
                      <a:pt x="62" y="101"/>
                      <a:pt x="62" y="119"/>
                      <a:pt x="64" y="125"/>
                    </a:cubicBezTo>
                    <a:cubicBezTo>
                      <a:pt x="66" y="125"/>
                      <a:pt x="66" y="123"/>
                      <a:pt x="66" y="123"/>
                    </a:cubicBezTo>
                    <a:cubicBezTo>
                      <a:pt x="65" y="119"/>
                      <a:pt x="75" y="124"/>
                      <a:pt x="73" y="130"/>
                    </a:cubicBezTo>
                    <a:cubicBezTo>
                      <a:pt x="72" y="133"/>
                      <a:pt x="70" y="135"/>
                      <a:pt x="68" y="135"/>
                    </a:cubicBezTo>
                    <a:cubicBezTo>
                      <a:pt x="67" y="135"/>
                      <a:pt x="67" y="136"/>
                      <a:pt x="67" y="136"/>
                    </a:cubicBezTo>
                    <a:cubicBezTo>
                      <a:pt x="65" y="136"/>
                      <a:pt x="62" y="136"/>
                      <a:pt x="61" y="135"/>
                    </a:cubicBezTo>
                    <a:cubicBezTo>
                      <a:pt x="54" y="130"/>
                      <a:pt x="54" y="116"/>
                      <a:pt x="53" y="88"/>
                    </a:cubicBezTo>
                    <a:cubicBezTo>
                      <a:pt x="52" y="60"/>
                      <a:pt x="51" y="21"/>
                      <a:pt x="37" y="11"/>
                    </a:cubicBezTo>
                    <a:cubicBezTo>
                      <a:pt x="34" y="9"/>
                      <a:pt x="29" y="9"/>
                      <a:pt x="24" y="11"/>
                    </a:cubicBezTo>
                    <a:cubicBezTo>
                      <a:pt x="18" y="13"/>
                      <a:pt x="15" y="16"/>
                      <a:pt x="14" y="20"/>
                    </a:cubicBezTo>
                    <a:cubicBezTo>
                      <a:pt x="9" y="35"/>
                      <a:pt x="33" y="67"/>
                      <a:pt x="50" y="89"/>
                    </a:cubicBezTo>
                    <a:cubicBezTo>
                      <a:pt x="50" y="90"/>
                      <a:pt x="50" y="90"/>
                      <a:pt x="51" y="91"/>
                    </a:cubicBezTo>
                    <a:cubicBezTo>
                      <a:pt x="51" y="91"/>
                      <a:pt x="51" y="91"/>
                      <a:pt x="51" y="91"/>
                    </a:cubicBezTo>
                    <a:cubicBezTo>
                      <a:pt x="49" y="92"/>
                      <a:pt x="48" y="93"/>
                      <a:pt x="47" y="94"/>
                    </a:cubicBezTo>
                    <a:cubicBezTo>
                      <a:pt x="46" y="98"/>
                      <a:pt x="46" y="98"/>
                      <a:pt x="46" y="98"/>
                    </a:cubicBezTo>
                    <a:cubicBezTo>
                      <a:pt x="45" y="97"/>
                      <a:pt x="44" y="96"/>
                      <a:pt x="43" y="94"/>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grpSp>
        <p:grpSp>
          <p:nvGrpSpPr>
            <p:cNvPr id="387" name="Group 386"/>
            <p:cNvGrpSpPr/>
            <p:nvPr/>
          </p:nvGrpSpPr>
          <p:grpSpPr>
            <a:xfrm>
              <a:off x="4692703" y="-1470765"/>
              <a:ext cx="611483" cy="611483"/>
              <a:chOff x="4928456" y="1427171"/>
              <a:chExt cx="611483" cy="611483"/>
            </a:xfrm>
          </p:grpSpPr>
          <p:sp>
            <p:nvSpPr>
              <p:cNvPr id="403" name="Oval 402"/>
              <p:cNvSpPr/>
              <p:nvPr/>
            </p:nvSpPr>
            <p:spPr>
              <a:xfrm>
                <a:off x="4928456" y="1427171"/>
                <a:ext cx="611483" cy="611483"/>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300" dirty="0" err="1">
                  <a:solidFill>
                    <a:schemeClr val="tx1"/>
                  </a:solidFill>
                </a:endParaRPr>
              </a:p>
            </p:txBody>
          </p:sp>
          <p:grpSp>
            <p:nvGrpSpPr>
              <p:cNvPr id="404" name="Group 44"/>
              <p:cNvGrpSpPr>
                <a:grpSpLocks noChangeAspect="1"/>
              </p:cNvGrpSpPr>
              <p:nvPr/>
            </p:nvGrpSpPr>
            <p:grpSpPr bwMode="auto">
              <a:xfrm>
                <a:off x="5005554" y="1491063"/>
                <a:ext cx="462912" cy="423879"/>
                <a:chOff x="2243" y="1581"/>
                <a:chExt cx="1269" cy="1162"/>
              </a:xfrm>
              <a:solidFill>
                <a:schemeClr val="bg1"/>
              </a:solidFill>
            </p:grpSpPr>
            <p:sp>
              <p:nvSpPr>
                <p:cNvPr id="405" name="Freeform 45"/>
                <p:cNvSpPr>
                  <a:spLocks/>
                </p:cNvSpPr>
                <p:nvPr/>
              </p:nvSpPr>
              <p:spPr bwMode="auto">
                <a:xfrm>
                  <a:off x="3025" y="2262"/>
                  <a:ext cx="487" cy="167"/>
                </a:xfrm>
                <a:custGeom>
                  <a:avLst/>
                  <a:gdLst/>
                  <a:ahLst/>
                  <a:cxnLst>
                    <a:cxn ang="0">
                      <a:pos x="202" y="0"/>
                    </a:cxn>
                    <a:cxn ang="0">
                      <a:pos x="206" y="16"/>
                    </a:cxn>
                    <a:cxn ang="0">
                      <a:pos x="103" y="71"/>
                    </a:cxn>
                    <a:cxn ang="0">
                      <a:pos x="0" y="16"/>
                    </a:cxn>
                    <a:cxn ang="0">
                      <a:pos x="4" y="0"/>
                    </a:cxn>
                    <a:cxn ang="0">
                      <a:pos x="15" y="14"/>
                    </a:cxn>
                    <a:cxn ang="0">
                      <a:pos x="15" y="16"/>
                    </a:cxn>
                    <a:cxn ang="0">
                      <a:pos x="103" y="63"/>
                    </a:cxn>
                    <a:cxn ang="0">
                      <a:pos x="192" y="16"/>
                    </a:cxn>
                    <a:cxn ang="0">
                      <a:pos x="192" y="14"/>
                    </a:cxn>
                    <a:cxn ang="0">
                      <a:pos x="202" y="0"/>
                    </a:cxn>
                  </a:cxnLst>
                  <a:rect l="0" t="0" r="r" b="b"/>
                  <a:pathLst>
                    <a:path w="206" h="71">
                      <a:moveTo>
                        <a:pt x="202" y="0"/>
                      </a:moveTo>
                      <a:cubicBezTo>
                        <a:pt x="205" y="5"/>
                        <a:pt x="206" y="10"/>
                        <a:pt x="206" y="16"/>
                      </a:cubicBezTo>
                      <a:cubicBezTo>
                        <a:pt x="206" y="46"/>
                        <a:pt x="160" y="71"/>
                        <a:pt x="103" y="71"/>
                      </a:cubicBezTo>
                      <a:cubicBezTo>
                        <a:pt x="46" y="71"/>
                        <a:pt x="0" y="46"/>
                        <a:pt x="0" y="16"/>
                      </a:cubicBezTo>
                      <a:cubicBezTo>
                        <a:pt x="0" y="10"/>
                        <a:pt x="2" y="5"/>
                        <a:pt x="4" y="0"/>
                      </a:cubicBezTo>
                      <a:cubicBezTo>
                        <a:pt x="7" y="5"/>
                        <a:pt x="10" y="10"/>
                        <a:pt x="15" y="14"/>
                      </a:cubicBezTo>
                      <a:cubicBezTo>
                        <a:pt x="15" y="14"/>
                        <a:pt x="15" y="15"/>
                        <a:pt x="15" y="16"/>
                      </a:cubicBezTo>
                      <a:cubicBezTo>
                        <a:pt x="15" y="42"/>
                        <a:pt x="54" y="63"/>
                        <a:pt x="103" y="63"/>
                      </a:cubicBezTo>
                      <a:cubicBezTo>
                        <a:pt x="152" y="63"/>
                        <a:pt x="192" y="42"/>
                        <a:pt x="192" y="16"/>
                      </a:cubicBezTo>
                      <a:cubicBezTo>
                        <a:pt x="192" y="15"/>
                        <a:pt x="192" y="14"/>
                        <a:pt x="192" y="14"/>
                      </a:cubicBezTo>
                      <a:cubicBezTo>
                        <a:pt x="196" y="10"/>
                        <a:pt x="200" y="5"/>
                        <a:pt x="202"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406" name="Freeform 46"/>
                <p:cNvSpPr>
                  <a:spLocks/>
                </p:cNvSpPr>
                <p:nvPr/>
              </p:nvSpPr>
              <p:spPr bwMode="auto">
                <a:xfrm>
                  <a:off x="3025" y="2413"/>
                  <a:ext cx="487" cy="167"/>
                </a:xfrm>
                <a:custGeom>
                  <a:avLst/>
                  <a:gdLst/>
                  <a:ahLst/>
                  <a:cxnLst>
                    <a:cxn ang="0">
                      <a:pos x="202" y="0"/>
                    </a:cxn>
                    <a:cxn ang="0">
                      <a:pos x="206" y="15"/>
                    </a:cxn>
                    <a:cxn ang="0">
                      <a:pos x="103" y="71"/>
                    </a:cxn>
                    <a:cxn ang="0">
                      <a:pos x="0" y="15"/>
                    </a:cxn>
                    <a:cxn ang="0">
                      <a:pos x="4" y="0"/>
                    </a:cxn>
                    <a:cxn ang="0">
                      <a:pos x="15" y="14"/>
                    </a:cxn>
                    <a:cxn ang="0">
                      <a:pos x="15" y="15"/>
                    </a:cxn>
                    <a:cxn ang="0">
                      <a:pos x="103" y="63"/>
                    </a:cxn>
                    <a:cxn ang="0">
                      <a:pos x="192" y="15"/>
                    </a:cxn>
                    <a:cxn ang="0">
                      <a:pos x="192" y="14"/>
                    </a:cxn>
                    <a:cxn ang="0">
                      <a:pos x="202" y="0"/>
                    </a:cxn>
                  </a:cxnLst>
                  <a:rect l="0" t="0" r="r" b="b"/>
                  <a:pathLst>
                    <a:path w="206" h="71">
                      <a:moveTo>
                        <a:pt x="202" y="0"/>
                      </a:moveTo>
                      <a:cubicBezTo>
                        <a:pt x="205" y="5"/>
                        <a:pt x="206" y="10"/>
                        <a:pt x="206" y="15"/>
                      </a:cubicBezTo>
                      <a:cubicBezTo>
                        <a:pt x="206" y="46"/>
                        <a:pt x="160" y="71"/>
                        <a:pt x="103" y="71"/>
                      </a:cubicBezTo>
                      <a:cubicBezTo>
                        <a:pt x="46" y="71"/>
                        <a:pt x="0" y="46"/>
                        <a:pt x="0" y="15"/>
                      </a:cubicBezTo>
                      <a:cubicBezTo>
                        <a:pt x="0" y="10"/>
                        <a:pt x="2" y="5"/>
                        <a:pt x="4" y="0"/>
                      </a:cubicBezTo>
                      <a:cubicBezTo>
                        <a:pt x="7" y="5"/>
                        <a:pt x="10" y="10"/>
                        <a:pt x="15" y="14"/>
                      </a:cubicBezTo>
                      <a:cubicBezTo>
                        <a:pt x="15" y="14"/>
                        <a:pt x="15" y="15"/>
                        <a:pt x="15" y="15"/>
                      </a:cubicBezTo>
                      <a:cubicBezTo>
                        <a:pt x="15" y="42"/>
                        <a:pt x="54" y="63"/>
                        <a:pt x="103" y="63"/>
                      </a:cubicBezTo>
                      <a:cubicBezTo>
                        <a:pt x="152" y="63"/>
                        <a:pt x="192" y="42"/>
                        <a:pt x="192" y="15"/>
                      </a:cubicBezTo>
                      <a:cubicBezTo>
                        <a:pt x="192" y="15"/>
                        <a:pt x="192" y="14"/>
                        <a:pt x="192" y="14"/>
                      </a:cubicBezTo>
                      <a:cubicBezTo>
                        <a:pt x="196" y="10"/>
                        <a:pt x="200" y="5"/>
                        <a:pt x="202"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407" name="Freeform 47"/>
                <p:cNvSpPr>
                  <a:spLocks/>
                </p:cNvSpPr>
                <p:nvPr/>
              </p:nvSpPr>
              <p:spPr bwMode="auto">
                <a:xfrm>
                  <a:off x="3025" y="2578"/>
                  <a:ext cx="487" cy="165"/>
                </a:xfrm>
                <a:custGeom>
                  <a:avLst/>
                  <a:gdLst/>
                  <a:ahLst/>
                  <a:cxnLst>
                    <a:cxn ang="0">
                      <a:pos x="202" y="0"/>
                    </a:cxn>
                    <a:cxn ang="0">
                      <a:pos x="206" y="15"/>
                    </a:cxn>
                    <a:cxn ang="0">
                      <a:pos x="103" y="70"/>
                    </a:cxn>
                    <a:cxn ang="0">
                      <a:pos x="0" y="15"/>
                    </a:cxn>
                    <a:cxn ang="0">
                      <a:pos x="4" y="0"/>
                    </a:cxn>
                    <a:cxn ang="0">
                      <a:pos x="15" y="13"/>
                    </a:cxn>
                    <a:cxn ang="0">
                      <a:pos x="15" y="15"/>
                    </a:cxn>
                    <a:cxn ang="0">
                      <a:pos x="103" y="63"/>
                    </a:cxn>
                    <a:cxn ang="0">
                      <a:pos x="192" y="15"/>
                    </a:cxn>
                    <a:cxn ang="0">
                      <a:pos x="192" y="13"/>
                    </a:cxn>
                    <a:cxn ang="0">
                      <a:pos x="202" y="0"/>
                    </a:cxn>
                  </a:cxnLst>
                  <a:rect l="0" t="0" r="r" b="b"/>
                  <a:pathLst>
                    <a:path w="206" h="70">
                      <a:moveTo>
                        <a:pt x="202" y="0"/>
                      </a:moveTo>
                      <a:cubicBezTo>
                        <a:pt x="205" y="5"/>
                        <a:pt x="206" y="10"/>
                        <a:pt x="206" y="15"/>
                      </a:cubicBezTo>
                      <a:cubicBezTo>
                        <a:pt x="206" y="46"/>
                        <a:pt x="160" y="70"/>
                        <a:pt x="103" y="70"/>
                      </a:cubicBezTo>
                      <a:cubicBezTo>
                        <a:pt x="46" y="70"/>
                        <a:pt x="0" y="46"/>
                        <a:pt x="0" y="15"/>
                      </a:cubicBezTo>
                      <a:cubicBezTo>
                        <a:pt x="0" y="10"/>
                        <a:pt x="2" y="5"/>
                        <a:pt x="4" y="0"/>
                      </a:cubicBezTo>
                      <a:cubicBezTo>
                        <a:pt x="7" y="4"/>
                        <a:pt x="10" y="9"/>
                        <a:pt x="15" y="13"/>
                      </a:cubicBezTo>
                      <a:cubicBezTo>
                        <a:pt x="15" y="14"/>
                        <a:pt x="15" y="14"/>
                        <a:pt x="15" y="15"/>
                      </a:cubicBezTo>
                      <a:cubicBezTo>
                        <a:pt x="15" y="41"/>
                        <a:pt x="54" y="63"/>
                        <a:pt x="103" y="63"/>
                      </a:cubicBezTo>
                      <a:cubicBezTo>
                        <a:pt x="152" y="63"/>
                        <a:pt x="192" y="41"/>
                        <a:pt x="192" y="15"/>
                      </a:cubicBezTo>
                      <a:cubicBezTo>
                        <a:pt x="192" y="14"/>
                        <a:pt x="192" y="14"/>
                        <a:pt x="192" y="13"/>
                      </a:cubicBezTo>
                      <a:cubicBezTo>
                        <a:pt x="196" y="9"/>
                        <a:pt x="200" y="4"/>
                        <a:pt x="202"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408" name="Freeform 48"/>
                <p:cNvSpPr>
                  <a:spLocks noEditPoints="1"/>
                </p:cNvSpPr>
                <p:nvPr/>
              </p:nvSpPr>
              <p:spPr bwMode="auto">
                <a:xfrm>
                  <a:off x="3025" y="2030"/>
                  <a:ext cx="487" cy="262"/>
                </a:xfrm>
                <a:custGeom>
                  <a:avLst/>
                  <a:gdLst/>
                  <a:ahLst/>
                  <a:cxnLst>
                    <a:cxn ang="0">
                      <a:pos x="103" y="0"/>
                    </a:cxn>
                    <a:cxn ang="0">
                      <a:pos x="206" y="56"/>
                    </a:cxn>
                    <a:cxn ang="0">
                      <a:pos x="103" y="111"/>
                    </a:cxn>
                    <a:cxn ang="0">
                      <a:pos x="0" y="56"/>
                    </a:cxn>
                    <a:cxn ang="0">
                      <a:pos x="103" y="0"/>
                    </a:cxn>
                    <a:cxn ang="0">
                      <a:pos x="192" y="56"/>
                    </a:cxn>
                    <a:cxn ang="0">
                      <a:pos x="103" y="8"/>
                    </a:cxn>
                    <a:cxn ang="0">
                      <a:pos x="15" y="56"/>
                    </a:cxn>
                    <a:cxn ang="0">
                      <a:pos x="103" y="103"/>
                    </a:cxn>
                    <a:cxn ang="0">
                      <a:pos x="192" y="56"/>
                    </a:cxn>
                  </a:cxnLst>
                  <a:rect l="0" t="0" r="r" b="b"/>
                  <a:pathLst>
                    <a:path w="206" h="111">
                      <a:moveTo>
                        <a:pt x="103" y="0"/>
                      </a:moveTo>
                      <a:cubicBezTo>
                        <a:pt x="160" y="0"/>
                        <a:pt x="206" y="25"/>
                        <a:pt x="206" y="56"/>
                      </a:cubicBezTo>
                      <a:cubicBezTo>
                        <a:pt x="206" y="86"/>
                        <a:pt x="160" y="111"/>
                        <a:pt x="103" y="111"/>
                      </a:cubicBezTo>
                      <a:cubicBezTo>
                        <a:pt x="46" y="111"/>
                        <a:pt x="0" y="86"/>
                        <a:pt x="0" y="56"/>
                      </a:cubicBezTo>
                      <a:cubicBezTo>
                        <a:pt x="0" y="25"/>
                        <a:pt x="46" y="0"/>
                        <a:pt x="103" y="0"/>
                      </a:cubicBezTo>
                      <a:moveTo>
                        <a:pt x="192" y="56"/>
                      </a:moveTo>
                      <a:cubicBezTo>
                        <a:pt x="192" y="29"/>
                        <a:pt x="152" y="8"/>
                        <a:pt x="103" y="8"/>
                      </a:cubicBezTo>
                      <a:cubicBezTo>
                        <a:pt x="54" y="8"/>
                        <a:pt x="15" y="29"/>
                        <a:pt x="15" y="56"/>
                      </a:cubicBezTo>
                      <a:cubicBezTo>
                        <a:pt x="15" y="82"/>
                        <a:pt x="54" y="103"/>
                        <a:pt x="103" y="103"/>
                      </a:cubicBezTo>
                      <a:cubicBezTo>
                        <a:pt x="152" y="103"/>
                        <a:pt x="192" y="82"/>
                        <a:pt x="192" y="56"/>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409" name="Freeform 49"/>
                <p:cNvSpPr>
                  <a:spLocks/>
                </p:cNvSpPr>
                <p:nvPr/>
              </p:nvSpPr>
              <p:spPr bwMode="auto">
                <a:xfrm>
                  <a:off x="3060" y="1818"/>
                  <a:ext cx="203" cy="188"/>
                </a:xfrm>
                <a:custGeom>
                  <a:avLst/>
                  <a:gdLst/>
                  <a:ahLst/>
                  <a:cxnLst>
                    <a:cxn ang="0">
                      <a:pos x="86" y="72"/>
                    </a:cxn>
                    <a:cxn ang="0">
                      <a:pos x="85" y="77"/>
                    </a:cxn>
                    <a:cxn ang="0">
                      <a:pos x="75" y="77"/>
                    </a:cxn>
                    <a:cxn ang="0">
                      <a:pos x="3" y="13"/>
                    </a:cxn>
                    <a:cxn ang="0">
                      <a:pos x="3" y="3"/>
                    </a:cxn>
                    <a:cxn ang="0">
                      <a:pos x="12" y="3"/>
                    </a:cxn>
                    <a:cxn ang="0">
                      <a:pos x="84" y="67"/>
                    </a:cxn>
                    <a:cxn ang="0">
                      <a:pos x="86" y="72"/>
                    </a:cxn>
                  </a:cxnLst>
                  <a:rect l="0" t="0" r="r" b="b"/>
                  <a:pathLst>
                    <a:path w="86" h="80">
                      <a:moveTo>
                        <a:pt x="86" y="72"/>
                      </a:moveTo>
                      <a:cubicBezTo>
                        <a:pt x="86" y="74"/>
                        <a:pt x="86" y="76"/>
                        <a:pt x="85" y="77"/>
                      </a:cubicBezTo>
                      <a:cubicBezTo>
                        <a:pt x="82" y="80"/>
                        <a:pt x="78" y="80"/>
                        <a:pt x="75" y="77"/>
                      </a:cubicBezTo>
                      <a:cubicBezTo>
                        <a:pt x="3" y="13"/>
                        <a:pt x="3" y="13"/>
                        <a:pt x="3" y="13"/>
                      </a:cubicBezTo>
                      <a:cubicBezTo>
                        <a:pt x="0" y="10"/>
                        <a:pt x="0" y="6"/>
                        <a:pt x="3" y="3"/>
                      </a:cubicBezTo>
                      <a:cubicBezTo>
                        <a:pt x="5" y="0"/>
                        <a:pt x="9" y="0"/>
                        <a:pt x="12" y="3"/>
                      </a:cubicBezTo>
                      <a:cubicBezTo>
                        <a:pt x="84" y="67"/>
                        <a:pt x="84" y="67"/>
                        <a:pt x="84" y="67"/>
                      </a:cubicBezTo>
                      <a:cubicBezTo>
                        <a:pt x="86" y="69"/>
                        <a:pt x="86" y="70"/>
                        <a:pt x="86" y="7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410" name="Freeform 50"/>
                <p:cNvSpPr>
                  <a:spLocks/>
                </p:cNvSpPr>
                <p:nvPr/>
              </p:nvSpPr>
              <p:spPr bwMode="auto">
                <a:xfrm>
                  <a:off x="2694" y="1756"/>
                  <a:ext cx="366" cy="128"/>
                </a:xfrm>
                <a:custGeom>
                  <a:avLst/>
                  <a:gdLst/>
                  <a:ahLst/>
                  <a:cxnLst>
                    <a:cxn ang="0">
                      <a:pos x="152" y="0"/>
                    </a:cxn>
                    <a:cxn ang="0">
                      <a:pos x="155" y="12"/>
                    </a:cxn>
                    <a:cxn ang="0">
                      <a:pos x="77" y="54"/>
                    </a:cxn>
                    <a:cxn ang="0">
                      <a:pos x="0" y="12"/>
                    </a:cxn>
                    <a:cxn ang="0">
                      <a:pos x="3" y="0"/>
                    </a:cxn>
                    <a:cxn ang="0">
                      <a:pos x="11" y="10"/>
                    </a:cxn>
                    <a:cxn ang="0">
                      <a:pos x="11" y="12"/>
                    </a:cxn>
                    <a:cxn ang="0">
                      <a:pos x="77" y="48"/>
                    </a:cxn>
                    <a:cxn ang="0">
                      <a:pos x="144" y="12"/>
                    </a:cxn>
                    <a:cxn ang="0">
                      <a:pos x="144" y="10"/>
                    </a:cxn>
                    <a:cxn ang="0">
                      <a:pos x="152" y="0"/>
                    </a:cxn>
                  </a:cxnLst>
                  <a:rect l="0" t="0" r="r" b="b"/>
                  <a:pathLst>
                    <a:path w="155" h="54">
                      <a:moveTo>
                        <a:pt x="152" y="0"/>
                      </a:moveTo>
                      <a:cubicBezTo>
                        <a:pt x="154" y="4"/>
                        <a:pt x="155" y="8"/>
                        <a:pt x="155" y="12"/>
                      </a:cubicBezTo>
                      <a:cubicBezTo>
                        <a:pt x="155" y="35"/>
                        <a:pt x="120" y="54"/>
                        <a:pt x="77" y="54"/>
                      </a:cubicBezTo>
                      <a:cubicBezTo>
                        <a:pt x="34" y="54"/>
                        <a:pt x="0" y="35"/>
                        <a:pt x="0" y="12"/>
                      </a:cubicBezTo>
                      <a:cubicBezTo>
                        <a:pt x="0" y="8"/>
                        <a:pt x="1" y="4"/>
                        <a:pt x="3" y="0"/>
                      </a:cubicBezTo>
                      <a:cubicBezTo>
                        <a:pt x="4" y="4"/>
                        <a:pt x="7" y="7"/>
                        <a:pt x="11" y="10"/>
                      </a:cubicBezTo>
                      <a:cubicBezTo>
                        <a:pt x="11" y="11"/>
                        <a:pt x="11" y="11"/>
                        <a:pt x="11" y="12"/>
                      </a:cubicBezTo>
                      <a:cubicBezTo>
                        <a:pt x="11" y="31"/>
                        <a:pt x="40" y="48"/>
                        <a:pt x="77" y="48"/>
                      </a:cubicBezTo>
                      <a:cubicBezTo>
                        <a:pt x="114" y="48"/>
                        <a:pt x="144" y="31"/>
                        <a:pt x="144" y="12"/>
                      </a:cubicBezTo>
                      <a:cubicBezTo>
                        <a:pt x="144" y="11"/>
                        <a:pt x="144" y="11"/>
                        <a:pt x="144" y="10"/>
                      </a:cubicBezTo>
                      <a:cubicBezTo>
                        <a:pt x="148" y="7"/>
                        <a:pt x="150" y="4"/>
                        <a:pt x="152"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411" name="Freeform 51"/>
                <p:cNvSpPr>
                  <a:spLocks/>
                </p:cNvSpPr>
                <p:nvPr/>
              </p:nvSpPr>
              <p:spPr bwMode="auto">
                <a:xfrm>
                  <a:off x="2694" y="1870"/>
                  <a:ext cx="366" cy="127"/>
                </a:xfrm>
                <a:custGeom>
                  <a:avLst/>
                  <a:gdLst/>
                  <a:ahLst/>
                  <a:cxnLst>
                    <a:cxn ang="0">
                      <a:pos x="152" y="0"/>
                    </a:cxn>
                    <a:cxn ang="0">
                      <a:pos x="155" y="12"/>
                    </a:cxn>
                    <a:cxn ang="0">
                      <a:pos x="77" y="54"/>
                    </a:cxn>
                    <a:cxn ang="0">
                      <a:pos x="0" y="12"/>
                    </a:cxn>
                    <a:cxn ang="0">
                      <a:pos x="3" y="0"/>
                    </a:cxn>
                    <a:cxn ang="0">
                      <a:pos x="11" y="10"/>
                    </a:cxn>
                    <a:cxn ang="0">
                      <a:pos x="11" y="12"/>
                    </a:cxn>
                    <a:cxn ang="0">
                      <a:pos x="77" y="48"/>
                    </a:cxn>
                    <a:cxn ang="0">
                      <a:pos x="144" y="12"/>
                    </a:cxn>
                    <a:cxn ang="0">
                      <a:pos x="144" y="10"/>
                    </a:cxn>
                    <a:cxn ang="0">
                      <a:pos x="152" y="0"/>
                    </a:cxn>
                  </a:cxnLst>
                  <a:rect l="0" t="0" r="r" b="b"/>
                  <a:pathLst>
                    <a:path w="155" h="54">
                      <a:moveTo>
                        <a:pt x="152" y="0"/>
                      </a:moveTo>
                      <a:cubicBezTo>
                        <a:pt x="154" y="4"/>
                        <a:pt x="155" y="8"/>
                        <a:pt x="155" y="12"/>
                      </a:cubicBezTo>
                      <a:cubicBezTo>
                        <a:pt x="155" y="35"/>
                        <a:pt x="120" y="54"/>
                        <a:pt x="77" y="54"/>
                      </a:cubicBezTo>
                      <a:cubicBezTo>
                        <a:pt x="34" y="54"/>
                        <a:pt x="0" y="35"/>
                        <a:pt x="0" y="12"/>
                      </a:cubicBezTo>
                      <a:cubicBezTo>
                        <a:pt x="0" y="8"/>
                        <a:pt x="1" y="4"/>
                        <a:pt x="3" y="0"/>
                      </a:cubicBezTo>
                      <a:cubicBezTo>
                        <a:pt x="4" y="4"/>
                        <a:pt x="7" y="7"/>
                        <a:pt x="11" y="10"/>
                      </a:cubicBezTo>
                      <a:cubicBezTo>
                        <a:pt x="11" y="11"/>
                        <a:pt x="11" y="11"/>
                        <a:pt x="11" y="12"/>
                      </a:cubicBezTo>
                      <a:cubicBezTo>
                        <a:pt x="11" y="32"/>
                        <a:pt x="40" y="48"/>
                        <a:pt x="77" y="48"/>
                      </a:cubicBezTo>
                      <a:cubicBezTo>
                        <a:pt x="114" y="48"/>
                        <a:pt x="144" y="32"/>
                        <a:pt x="144" y="12"/>
                      </a:cubicBezTo>
                      <a:cubicBezTo>
                        <a:pt x="144" y="11"/>
                        <a:pt x="144" y="11"/>
                        <a:pt x="144" y="10"/>
                      </a:cubicBezTo>
                      <a:cubicBezTo>
                        <a:pt x="148" y="7"/>
                        <a:pt x="150" y="4"/>
                        <a:pt x="152"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412" name="Freeform 52"/>
                <p:cNvSpPr>
                  <a:spLocks/>
                </p:cNvSpPr>
                <p:nvPr/>
              </p:nvSpPr>
              <p:spPr bwMode="auto">
                <a:xfrm>
                  <a:off x="2694" y="1995"/>
                  <a:ext cx="366" cy="125"/>
                </a:xfrm>
                <a:custGeom>
                  <a:avLst/>
                  <a:gdLst/>
                  <a:ahLst/>
                  <a:cxnLst>
                    <a:cxn ang="0">
                      <a:pos x="152" y="0"/>
                    </a:cxn>
                    <a:cxn ang="0">
                      <a:pos x="155" y="11"/>
                    </a:cxn>
                    <a:cxn ang="0">
                      <a:pos x="77" y="53"/>
                    </a:cxn>
                    <a:cxn ang="0">
                      <a:pos x="0" y="11"/>
                    </a:cxn>
                    <a:cxn ang="0">
                      <a:pos x="3" y="0"/>
                    </a:cxn>
                    <a:cxn ang="0">
                      <a:pos x="11" y="10"/>
                    </a:cxn>
                    <a:cxn ang="0">
                      <a:pos x="11" y="11"/>
                    </a:cxn>
                    <a:cxn ang="0">
                      <a:pos x="77" y="47"/>
                    </a:cxn>
                    <a:cxn ang="0">
                      <a:pos x="144" y="11"/>
                    </a:cxn>
                    <a:cxn ang="0">
                      <a:pos x="144" y="10"/>
                    </a:cxn>
                    <a:cxn ang="0">
                      <a:pos x="152" y="0"/>
                    </a:cxn>
                  </a:cxnLst>
                  <a:rect l="0" t="0" r="r" b="b"/>
                  <a:pathLst>
                    <a:path w="155" h="53">
                      <a:moveTo>
                        <a:pt x="152" y="0"/>
                      </a:moveTo>
                      <a:cubicBezTo>
                        <a:pt x="154" y="4"/>
                        <a:pt x="155" y="7"/>
                        <a:pt x="155" y="11"/>
                      </a:cubicBezTo>
                      <a:cubicBezTo>
                        <a:pt x="155" y="35"/>
                        <a:pt x="120" y="53"/>
                        <a:pt x="77" y="53"/>
                      </a:cubicBezTo>
                      <a:cubicBezTo>
                        <a:pt x="34" y="53"/>
                        <a:pt x="0" y="35"/>
                        <a:pt x="0" y="11"/>
                      </a:cubicBezTo>
                      <a:cubicBezTo>
                        <a:pt x="0" y="7"/>
                        <a:pt x="1" y="4"/>
                        <a:pt x="3" y="0"/>
                      </a:cubicBezTo>
                      <a:cubicBezTo>
                        <a:pt x="4" y="3"/>
                        <a:pt x="7" y="7"/>
                        <a:pt x="11" y="10"/>
                      </a:cubicBezTo>
                      <a:cubicBezTo>
                        <a:pt x="11" y="10"/>
                        <a:pt x="11" y="11"/>
                        <a:pt x="11" y="11"/>
                      </a:cubicBezTo>
                      <a:cubicBezTo>
                        <a:pt x="11" y="31"/>
                        <a:pt x="40" y="47"/>
                        <a:pt x="77" y="47"/>
                      </a:cubicBezTo>
                      <a:cubicBezTo>
                        <a:pt x="114" y="47"/>
                        <a:pt x="144" y="31"/>
                        <a:pt x="144" y="11"/>
                      </a:cubicBezTo>
                      <a:cubicBezTo>
                        <a:pt x="144" y="11"/>
                        <a:pt x="144" y="10"/>
                        <a:pt x="144" y="10"/>
                      </a:cubicBezTo>
                      <a:cubicBezTo>
                        <a:pt x="148" y="7"/>
                        <a:pt x="150" y="4"/>
                        <a:pt x="152"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413" name="Freeform 53"/>
                <p:cNvSpPr>
                  <a:spLocks/>
                </p:cNvSpPr>
                <p:nvPr/>
              </p:nvSpPr>
              <p:spPr bwMode="auto">
                <a:xfrm>
                  <a:off x="2876" y="1581"/>
                  <a:ext cx="184" cy="199"/>
                </a:xfrm>
                <a:custGeom>
                  <a:avLst/>
                  <a:gdLst/>
                  <a:ahLst/>
                  <a:cxnLst>
                    <a:cxn ang="0">
                      <a:pos x="0" y="0"/>
                    </a:cxn>
                    <a:cxn ang="0">
                      <a:pos x="78" y="42"/>
                    </a:cxn>
                    <a:cxn ang="0">
                      <a:pos x="4" y="84"/>
                    </a:cxn>
                    <a:cxn ang="0">
                      <a:pos x="4" y="78"/>
                    </a:cxn>
                    <a:cxn ang="0">
                      <a:pos x="67" y="42"/>
                    </a:cxn>
                    <a:cxn ang="0">
                      <a:pos x="0" y="6"/>
                    </a:cxn>
                    <a:cxn ang="0">
                      <a:pos x="0" y="0"/>
                    </a:cxn>
                  </a:cxnLst>
                  <a:rect l="0" t="0" r="r" b="b"/>
                  <a:pathLst>
                    <a:path w="78" h="84">
                      <a:moveTo>
                        <a:pt x="0" y="0"/>
                      </a:moveTo>
                      <a:cubicBezTo>
                        <a:pt x="43" y="0"/>
                        <a:pt x="78" y="18"/>
                        <a:pt x="78" y="42"/>
                      </a:cubicBezTo>
                      <a:cubicBezTo>
                        <a:pt x="78" y="64"/>
                        <a:pt x="45" y="83"/>
                        <a:pt x="4" y="84"/>
                      </a:cubicBezTo>
                      <a:cubicBezTo>
                        <a:pt x="4" y="78"/>
                        <a:pt x="4" y="78"/>
                        <a:pt x="4" y="78"/>
                      </a:cubicBezTo>
                      <a:cubicBezTo>
                        <a:pt x="39" y="77"/>
                        <a:pt x="67" y="61"/>
                        <a:pt x="67" y="42"/>
                      </a:cubicBezTo>
                      <a:cubicBezTo>
                        <a:pt x="67" y="22"/>
                        <a:pt x="37" y="6"/>
                        <a:pt x="0" y="6"/>
                      </a:cubicBez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414" name="Freeform 54"/>
                <p:cNvSpPr>
                  <a:spLocks/>
                </p:cNvSpPr>
                <p:nvPr/>
              </p:nvSpPr>
              <p:spPr bwMode="auto">
                <a:xfrm>
                  <a:off x="2746" y="2283"/>
                  <a:ext cx="262" cy="33"/>
                </a:xfrm>
                <a:custGeom>
                  <a:avLst/>
                  <a:gdLst/>
                  <a:ahLst/>
                  <a:cxnLst>
                    <a:cxn ang="0">
                      <a:pos x="104" y="0"/>
                    </a:cxn>
                    <a:cxn ang="0">
                      <a:pos x="111" y="7"/>
                    </a:cxn>
                    <a:cxn ang="0">
                      <a:pos x="104" y="14"/>
                    </a:cxn>
                    <a:cxn ang="0">
                      <a:pos x="7" y="14"/>
                    </a:cxn>
                    <a:cxn ang="0">
                      <a:pos x="0" y="7"/>
                    </a:cxn>
                    <a:cxn ang="0">
                      <a:pos x="2" y="2"/>
                    </a:cxn>
                    <a:cxn ang="0">
                      <a:pos x="7" y="0"/>
                    </a:cxn>
                    <a:cxn ang="0">
                      <a:pos x="104" y="0"/>
                    </a:cxn>
                  </a:cxnLst>
                  <a:rect l="0" t="0" r="r" b="b"/>
                  <a:pathLst>
                    <a:path w="111" h="14">
                      <a:moveTo>
                        <a:pt x="104" y="0"/>
                      </a:moveTo>
                      <a:cubicBezTo>
                        <a:pt x="108" y="0"/>
                        <a:pt x="111" y="3"/>
                        <a:pt x="111" y="7"/>
                      </a:cubicBezTo>
                      <a:cubicBezTo>
                        <a:pt x="111" y="11"/>
                        <a:pt x="108" y="14"/>
                        <a:pt x="104" y="14"/>
                      </a:cubicBezTo>
                      <a:cubicBezTo>
                        <a:pt x="7" y="14"/>
                        <a:pt x="7" y="14"/>
                        <a:pt x="7" y="14"/>
                      </a:cubicBezTo>
                      <a:cubicBezTo>
                        <a:pt x="3" y="14"/>
                        <a:pt x="0" y="11"/>
                        <a:pt x="0" y="7"/>
                      </a:cubicBezTo>
                      <a:cubicBezTo>
                        <a:pt x="0" y="5"/>
                        <a:pt x="1" y="3"/>
                        <a:pt x="2" y="2"/>
                      </a:cubicBezTo>
                      <a:cubicBezTo>
                        <a:pt x="3" y="1"/>
                        <a:pt x="5" y="0"/>
                        <a:pt x="7" y="0"/>
                      </a:cubicBezTo>
                      <a:lnTo>
                        <a:pt x="10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415" name="Freeform 55"/>
                <p:cNvSpPr>
                  <a:spLocks/>
                </p:cNvSpPr>
                <p:nvPr/>
              </p:nvSpPr>
              <p:spPr bwMode="auto">
                <a:xfrm>
                  <a:off x="2694" y="1581"/>
                  <a:ext cx="191" cy="199"/>
                </a:xfrm>
                <a:custGeom>
                  <a:avLst/>
                  <a:gdLst/>
                  <a:ahLst/>
                  <a:cxnLst>
                    <a:cxn ang="0">
                      <a:pos x="81" y="78"/>
                    </a:cxn>
                    <a:cxn ang="0">
                      <a:pos x="81" y="84"/>
                    </a:cxn>
                    <a:cxn ang="0">
                      <a:pos x="77" y="84"/>
                    </a:cxn>
                    <a:cxn ang="0">
                      <a:pos x="0" y="42"/>
                    </a:cxn>
                    <a:cxn ang="0">
                      <a:pos x="77" y="0"/>
                    </a:cxn>
                    <a:cxn ang="0">
                      <a:pos x="77" y="0"/>
                    </a:cxn>
                    <a:cxn ang="0">
                      <a:pos x="77" y="6"/>
                    </a:cxn>
                    <a:cxn ang="0">
                      <a:pos x="11" y="42"/>
                    </a:cxn>
                    <a:cxn ang="0">
                      <a:pos x="77" y="78"/>
                    </a:cxn>
                    <a:cxn ang="0">
                      <a:pos x="81" y="78"/>
                    </a:cxn>
                  </a:cxnLst>
                  <a:rect l="0" t="0" r="r" b="b"/>
                  <a:pathLst>
                    <a:path w="81" h="84">
                      <a:moveTo>
                        <a:pt x="81" y="78"/>
                      </a:moveTo>
                      <a:cubicBezTo>
                        <a:pt x="81" y="84"/>
                        <a:pt x="81" y="84"/>
                        <a:pt x="81" y="84"/>
                      </a:cubicBezTo>
                      <a:cubicBezTo>
                        <a:pt x="80" y="84"/>
                        <a:pt x="79" y="84"/>
                        <a:pt x="77" y="84"/>
                      </a:cubicBezTo>
                      <a:cubicBezTo>
                        <a:pt x="34" y="84"/>
                        <a:pt x="0" y="65"/>
                        <a:pt x="0" y="42"/>
                      </a:cubicBezTo>
                      <a:cubicBezTo>
                        <a:pt x="0" y="18"/>
                        <a:pt x="34" y="0"/>
                        <a:pt x="77" y="0"/>
                      </a:cubicBezTo>
                      <a:cubicBezTo>
                        <a:pt x="77" y="0"/>
                        <a:pt x="77" y="0"/>
                        <a:pt x="77" y="0"/>
                      </a:cubicBezTo>
                      <a:cubicBezTo>
                        <a:pt x="77" y="6"/>
                        <a:pt x="77" y="6"/>
                        <a:pt x="77" y="6"/>
                      </a:cubicBezTo>
                      <a:cubicBezTo>
                        <a:pt x="40" y="6"/>
                        <a:pt x="11" y="22"/>
                        <a:pt x="11" y="42"/>
                      </a:cubicBezTo>
                      <a:cubicBezTo>
                        <a:pt x="11" y="62"/>
                        <a:pt x="40" y="78"/>
                        <a:pt x="77" y="78"/>
                      </a:cubicBezTo>
                      <a:cubicBezTo>
                        <a:pt x="79" y="78"/>
                        <a:pt x="80" y="78"/>
                        <a:pt x="81" y="7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416" name="Freeform 56"/>
                <p:cNvSpPr>
                  <a:spLocks/>
                </p:cNvSpPr>
                <p:nvPr/>
              </p:nvSpPr>
              <p:spPr bwMode="auto">
                <a:xfrm>
                  <a:off x="2243" y="2262"/>
                  <a:ext cx="484" cy="167"/>
                </a:xfrm>
                <a:custGeom>
                  <a:avLst/>
                  <a:gdLst/>
                  <a:ahLst/>
                  <a:cxnLst>
                    <a:cxn ang="0">
                      <a:pos x="202" y="0"/>
                    </a:cxn>
                    <a:cxn ang="0">
                      <a:pos x="205" y="16"/>
                    </a:cxn>
                    <a:cxn ang="0">
                      <a:pos x="103" y="71"/>
                    </a:cxn>
                    <a:cxn ang="0">
                      <a:pos x="0" y="16"/>
                    </a:cxn>
                    <a:cxn ang="0">
                      <a:pos x="4" y="0"/>
                    </a:cxn>
                    <a:cxn ang="0">
                      <a:pos x="14" y="14"/>
                    </a:cxn>
                    <a:cxn ang="0">
                      <a:pos x="14" y="16"/>
                    </a:cxn>
                    <a:cxn ang="0">
                      <a:pos x="103" y="63"/>
                    </a:cxn>
                    <a:cxn ang="0">
                      <a:pos x="191" y="16"/>
                    </a:cxn>
                    <a:cxn ang="0">
                      <a:pos x="191" y="14"/>
                    </a:cxn>
                    <a:cxn ang="0">
                      <a:pos x="202" y="0"/>
                    </a:cxn>
                  </a:cxnLst>
                  <a:rect l="0" t="0" r="r" b="b"/>
                  <a:pathLst>
                    <a:path w="205" h="71">
                      <a:moveTo>
                        <a:pt x="202" y="0"/>
                      </a:moveTo>
                      <a:cubicBezTo>
                        <a:pt x="204" y="5"/>
                        <a:pt x="205" y="10"/>
                        <a:pt x="205" y="16"/>
                      </a:cubicBezTo>
                      <a:cubicBezTo>
                        <a:pt x="205" y="46"/>
                        <a:pt x="159" y="71"/>
                        <a:pt x="103" y="71"/>
                      </a:cubicBezTo>
                      <a:cubicBezTo>
                        <a:pt x="46" y="71"/>
                        <a:pt x="0" y="46"/>
                        <a:pt x="0" y="16"/>
                      </a:cubicBezTo>
                      <a:cubicBezTo>
                        <a:pt x="0" y="10"/>
                        <a:pt x="1" y="5"/>
                        <a:pt x="4" y="0"/>
                      </a:cubicBezTo>
                      <a:cubicBezTo>
                        <a:pt x="6" y="5"/>
                        <a:pt x="10" y="10"/>
                        <a:pt x="14" y="14"/>
                      </a:cubicBezTo>
                      <a:cubicBezTo>
                        <a:pt x="14" y="14"/>
                        <a:pt x="14" y="15"/>
                        <a:pt x="14" y="16"/>
                      </a:cubicBezTo>
                      <a:cubicBezTo>
                        <a:pt x="14" y="42"/>
                        <a:pt x="54" y="63"/>
                        <a:pt x="103" y="63"/>
                      </a:cubicBezTo>
                      <a:cubicBezTo>
                        <a:pt x="151" y="63"/>
                        <a:pt x="191" y="42"/>
                        <a:pt x="191" y="16"/>
                      </a:cubicBezTo>
                      <a:cubicBezTo>
                        <a:pt x="191" y="15"/>
                        <a:pt x="191" y="14"/>
                        <a:pt x="191" y="14"/>
                      </a:cubicBezTo>
                      <a:cubicBezTo>
                        <a:pt x="195" y="10"/>
                        <a:pt x="199" y="5"/>
                        <a:pt x="202"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417" name="Freeform 57"/>
                <p:cNvSpPr>
                  <a:spLocks/>
                </p:cNvSpPr>
                <p:nvPr/>
              </p:nvSpPr>
              <p:spPr bwMode="auto">
                <a:xfrm>
                  <a:off x="2243" y="2413"/>
                  <a:ext cx="484" cy="167"/>
                </a:xfrm>
                <a:custGeom>
                  <a:avLst/>
                  <a:gdLst/>
                  <a:ahLst/>
                  <a:cxnLst>
                    <a:cxn ang="0">
                      <a:pos x="202" y="0"/>
                    </a:cxn>
                    <a:cxn ang="0">
                      <a:pos x="205" y="15"/>
                    </a:cxn>
                    <a:cxn ang="0">
                      <a:pos x="103" y="71"/>
                    </a:cxn>
                    <a:cxn ang="0">
                      <a:pos x="0" y="15"/>
                    </a:cxn>
                    <a:cxn ang="0">
                      <a:pos x="4" y="0"/>
                    </a:cxn>
                    <a:cxn ang="0">
                      <a:pos x="14" y="14"/>
                    </a:cxn>
                    <a:cxn ang="0">
                      <a:pos x="14" y="15"/>
                    </a:cxn>
                    <a:cxn ang="0">
                      <a:pos x="103" y="63"/>
                    </a:cxn>
                    <a:cxn ang="0">
                      <a:pos x="191" y="15"/>
                    </a:cxn>
                    <a:cxn ang="0">
                      <a:pos x="191" y="14"/>
                    </a:cxn>
                    <a:cxn ang="0">
                      <a:pos x="202" y="0"/>
                    </a:cxn>
                  </a:cxnLst>
                  <a:rect l="0" t="0" r="r" b="b"/>
                  <a:pathLst>
                    <a:path w="205" h="71">
                      <a:moveTo>
                        <a:pt x="202" y="0"/>
                      </a:moveTo>
                      <a:cubicBezTo>
                        <a:pt x="204" y="5"/>
                        <a:pt x="205" y="10"/>
                        <a:pt x="205" y="15"/>
                      </a:cubicBezTo>
                      <a:cubicBezTo>
                        <a:pt x="205" y="46"/>
                        <a:pt x="159" y="71"/>
                        <a:pt x="103" y="71"/>
                      </a:cubicBezTo>
                      <a:cubicBezTo>
                        <a:pt x="46" y="71"/>
                        <a:pt x="0" y="46"/>
                        <a:pt x="0" y="15"/>
                      </a:cubicBezTo>
                      <a:cubicBezTo>
                        <a:pt x="0" y="10"/>
                        <a:pt x="1" y="5"/>
                        <a:pt x="4" y="0"/>
                      </a:cubicBezTo>
                      <a:cubicBezTo>
                        <a:pt x="6" y="5"/>
                        <a:pt x="10" y="10"/>
                        <a:pt x="14" y="14"/>
                      </a:cubicBezTo>
                      <a:cubicBezTo>
                        <a:pt x="14" y="14"/>
                        <a:pt x="14" y="15"/>
                        <a:pt x="14" y="15"/>
                      </a:cubicBezTo>
                      <a:cubicBezTo>
                        <a:pt x="14" y="42"/>
                        <a:pt x="54" y="63"/>
                        <a:pt x="103" y="63"/>
                      </a:cubicBezTo>
                      <a:cubicBezTo>
                        <a:pt x="151" y="63"/>
                        <a:pt x="191" y="42"/>
                        <a:pt x="191" y="15"/>
                      </a:cubicBezTo>
                      <a:cubicBezTo>
                        <a:pt x="191" y="15"/>
                        <a:pt x="191" y="14"/>
                        <a:pt x="191" y="14"/>
                      </a:cubicBezTo>
                      <a:cubicBezTo>
                        <a:pt x="195" y="10"/>
                        <a:pt x="199" y="5"/>
                        <a:pt x="202"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418" name="Freeform 58"/>
                <p:cNvSpPr>
                  <a:spLocks/>
                </p:cNvSpPr>
                <p:nvPr/>
              </p:nvSpPr>
              <p:spPr bwMode="auto">
                <a:xfrm>
                  <a:off x="2243" y="2578"/>
                  <a:ext cx="484" cy="165"/>
                </a:xfrm>
                <a:custGeom>
                  <a:avLst/>
                  <a:gdLst/>
                  <a:ahLst/>
                  <a:cxnLst>
                    <a:cxn ang="0">
                      <a:pos x="202" y="0"/>
                    </a:cxn>
                    <a:cxn ang="0">
                      <a:pos x="205" y="15"/>
                    </a:cxn>
                    <a:cxn ang="0">
                      <a:pos x="103" y="70"/>
                    </a:cxn>
                    <a:cxn ang="0">
                      <a:pos x="0" y="15"/>
                    </a:cxn>
                    <a:cxn ang="0">
                      <a:pos x="4" y="0"/>
                    </a:cxn>
                    <a:cxn ang="0">
                      <a:pos x="14" y="13"/>
                    </a:cxn>
                    <a:cxn ang="0">
                      <a:pos x="14" y="15"/>
                    </a:cxn>
                    <a:cxn ang="0">
                      <a:pos x="103" y="63"/>
                    </a:cxn>
                    <a:cxn ang="0">
                      <a:pos x="191" y="15"/>
                    </a:cxn>
                    <a:cxn ang="0">
                      <a:pos x="191" y="13"/>
                    </a:cxn>
                    <a:cxn ang="0">
                      <a:pos x="202" y="0"/>
                    </a:cxn>
                  </a:cxnLst>
                  <a:rect l="0" t="0" r="r" b="b"/>
                  <a:pathLst>
                    <a:path w="205" h="70">
                      <a:moveTo>
                        <a:pt x="202" y="0"/>
                      </a:moveTo>
                      <a:cubicBezTo>
                        <a:pt x="204" y="5"/>
                        <a:pt x="205" y="10"/>
                        <a:pt x="205" y="15"/>
                      </a:cubicBezTo>
                      <a:cubicBezTo>
                        <a:pt x="205" y="46"/>
                        <a:pt x="159" y="70"/>
                        <a:pt x="103" y="70"/>
                      </a:cubicBezTo>
                      <a:cubicBezTo>
                        <a:pt x="46" y="70"/>
                        <a:pt x="0" y="46"/>
                        <a:pt x="0" y="15"/>
                      </a:cubicBezTo>
                      <a:cubicBezTo>
                        <a:pt x="0" y="10"/>
                        <a:pt x="1" y="5"/>
                        <a:pt x="4" y="0"/>
                      </a:cubicBezTo>
                      <a:cubicBezTo>
                        <a:pt x="6" y="4"/>
                        <a:pt x="10" y="9"/>
                        <a:pt x="14" y="13"/>
                      </a:cubicBezTo>
                      <a:cubicBezTo>
                        <a:pt x="14" y="14"/>
                        <a:pt x="14" y="14"/>
                        <a:pt x="14" y="15"/>
                      </a:cubicBezTo>
                      <a:cubicBezTo>
                        <a:pt x="14" y="41"/>
                        <a:pt x="54" y="63"/>
                        <a:pt x="103" y="63"/>
                      </a:cubicBezTo>
                      <a:cubicBezTo>
                        <a:pt x="151" y="63"/>
                        <a:pt x="191" y="41"/>
                        <a:pt x="191" y="15"/>
                      </a:cubicBezTo>
                      <a:cubicBezTo>
                        <a:pt x="191" y="14"/>
                        <a:pt x="191" y="14"/>
                        <a:pt x="191" y="13"/>
                      </a:cubicBezTo>
                      <a:cubicBezTo>
                        <a:pt x="195" y="9"/>
                        <a:pt x="199" y="4"/>
                        <a:pt x="202"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419" name="Freeform 59"/>
                <p:cNvSpPr>
                  <a:spLocks/>
                </p:cNvSpPr>
                <p:nvPr/>
              </p:nvSpPr>
              <p:spPr bwMode="auto">
                <a:xfrm>
                  <a:off x="2491" y="1818"/>
                  <a:ext cx="203" cy="188"/>
                </a:xfrm>
                <a:custGeom>
                  <a:avLst/>
                  <a:gdLst/>
                  <a:ahLst/>
                  <a:cxnLst>
                    <a:cxn ang="0">
                      <a:pos x="83" y="3"/>
                    </a:cxn>
                    <a:cxn ang="0">
                      <a:pos x="83" y="13"/>
                    </a:cxn>
                    <a:cxn ang="0">
                      <a:pos x="11" y="77"/>
                    </a:cxn>
                    <a:cxn ang="0">
                      <a:pos x="2" y="77"/>
                    </a:cxn>
                    <a:cxn ang="0">
                      <a:pos x="0" y="72"/>
                    </a:cxn>
                    <a:cxn ang="0">
                      <a:pos x="2" y="67"/>
                    </a:cxn>
                    <a:cxn ang="0">
                      <a:pos x="74" y="3"/>
                    </a:cxn>
                    <a:cxn ang="0">
                      <a:pos x="83" y="3"/>
                    </a:cxn>
                  </a:cxnLst>
                  <a:rect l="0" t="0" r="r" b="b"/>
                  <a:pathLst>
                    <a:path w="86" h="80">
                      <a:moveTo>
                        <a:pt x="83" y="3"/>
                      </a:moveTo>
                      <a:cubicBezTo>
                        <a:pt x="86" y="6"/>
                        <a:pt x="86" y="10"/>
                        <a:pt x="83" y="13"/>
                      </a:cubicBezTo>
                      <a:cubicBezTo>
                        <a:pt x="11" y="77"/>
                        <a:pt x="11" y="77"/>
                        <a:pt x="11" y="77"/>
                      </a:cubicBezTo>
                      <a:cubicBezTo>
                        <a:pt x="8" y="80"/>
                        <a:pt x="4" y="80"/>
                        <a:pt x="2" y="77"/>
                      </a:cubicBezTo>
                      <a:cubicBezTo>
                        <a:pt x="0" y="76"/>
                        <a:pt x="0" y="74"/>
                        <a:pt x="0" y="72"/>
                      </a:cubicBezTo>
                      <a:cubicBezTo>
                        <a:pt x="0" y="70"/>
                        <a:pt x="1" y="69"/>
                        <a:pt x="2" y="67"/>
                      </a:cubicBezTo>
                      <a:cubicBezTo>
                        <a:pt x="74" y="3"/>
                        <a:pt x="74" y="3"/>
                        <a:pt x="74" y="3"/>
                      </a:cubicBezTo>
                      <a:cubicBezTo>
                        <a:pt x="77" y="0"/>
                        <a:pt x="81" y="0"/>
                        <a:pt x="83" y="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420" name="Freeform 60"/>
                <p:cNvSpPr>
                  <a:spLocks noEditPoints="1"/>
                </p:cNvSpPr>
                <p:nvPr/>
              </p:nvSpPr>
              <p:spPr bwMode="auto">
                <a:xfrm>
                  <a:off x="2243" y="2030"/>
                  <a:ext cx="484" cy="262"/>
                </a:xfrm>
                <a:custGeom>
                  <a:avLst/>
                  <a:gdLst/>
                  <a:ahLst/>
                  <a:cxnLst>
                    <a:cxn ang="0">
                      <a:pos x="103" y="0"/>
                    </a:cxn>
                    <a:cxn ang="0">
                      <a:pos x="205" y="56"/>
                    </a:cxn>
                    <a:cxn ang="0">
                      <a:pos x="103" y="111"/>
                    </a:cxn>
                    <a:cxn ang="0">
                      <a:pos x="0" y="56"/>
                    </a:cxn>
                    <a:cxn ang="0">
                      <a:pos x="103" y="0"/>
                    </a:cxn>
                    <a:cxn ang="0">
                      <a:pos x="191" y="56"/>
                    </a:cxn>
                    <a:cxn ang="0">
                      <a:pos x="103" y="8"/>
                    </a:cxn>
                    <a:cxn ang="0">
                      <a:pos x="14" y="56"/>
                    </a:cxn>
                    <a:cxn ang="0">
                      <a:pos x="103" y="103"/>
                    </a:cxn>
                    <a:cxn ang="0">
                      <a:pos x="191" y="56"/>
                    </a:cxn>
                  </a:cxnLst>
                  <a:rect l="0" t="0" r="r" b="b"/>
                  <a:pathLst>
                    <a:path w="205" h="111">
                      <a:moveTo>
                        <a:pt x="103" y="0"/>
                      </a:moveTo>
                      <a:cubicBezTo>
                        <a:pt x="159" y="0"/>
                        <a:pt x="205" y="25"/>
                        <a:pt x="205" y="56"/>
                      </a:cubicBezTo>
                      <a:cubicBezTo>
                        <a:pt x="205" y="86"/>
                        <a:pt x="159" y="111"/>
                        <a:pt x="103" y="111"/>
                      </a:cubicBezTo>
                      <a:cubicBezTo>
                        <a:pt x="46" y="111"/>
                        <a:pt x="0" y="86"/>
                        <a:pt x="0" y="56"/>
                      </a:cubicBezTo>
                      <a:cubicBezTo>
                        <a:pt x="0" y="25"/>
                        <a:pt x="46" y="0"/>
                        <a:pt x="103" y="0"/>
                      </a:cubicBezTo>
                      <a:moveTo>
                        <a:pt x="191" y="56"/>
                      </a:moveTo>
                      <a:cubicBezTo>
                        <a:pt x="191" y="29"/>
                        <a:pt x="151" y="8"/>
                        <a:pt x="103" y="8"/>
                      </a:cubicBezTo>
                      <a:cubicBezTo>
                        <a:pt x="54" y="8"/>
                        <a:pt x="14" y="29"/>
                        <a:pt x="14" y="56"/>
                      </a:cubicBezTo>
                      <a:cubicBezTo>
                        <a:pt x="14" y="82"/>
                        <a:pt x="54" y="103"/>
                        <a:pt x="103" y="103"/>
                      </a:cubicBezTo>
                      <a:cubicBezTo>
                        <a:pt x="151" y="103"/>
                        <a:pt x="191" y="82"/>
                        <a:pt x="191" y="56"/>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421" name="Oval 61"/>
                <p:cNvSpPr>
                  <a:spLocks noChangeArrowheads="1"/>
                </p:cNvSpPr>
                <p:nvPr/>
              </p:nvSpPr>
              <p:spPr bwMode="auto">
                <a:xfrm>
                  <a:off x="3105" y="2073"/>
                  <a:ext cx="329" cy="17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422" name="Oval 62"/>
                <p:cNvSpPr>
                  <a:spLocks noChangeArrowheads="1"/>
                </p:cNvSpPr>
                <p:nvPr/>
              </p:nvSpPr>
              <p:spPr bwMode="auto">
                <a:xfrm>
                  <a:off x="2762" y="1619"/>
                  <a:ext cx="230" cy="123"/>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423" name="Oval 63"/>
                <p:cNvSpPr>
                  <a:spLocks noChangeArrowheads="1"/>
                </p:cNvSpPr>
                <p:nvPr/>
              </p:nvSpPr>
              <p:spPr bwMode="auto">
                <a:xfrm>
                  <a:off x="2321" y="2073"/>
                  <a:ext cx="328" cy="17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grpSp>
        </p:grpSp>
        <p:grpSp>
          <p:nvGrpSpPr>
            <p:cNvPr id="388" name="Group 387"/>
            <p:cNvGrpSpPr/>
            <p:nvPr/>
          </p:nvGrpSpPr>
          <p:grpSpPr>
            <a:xfrm>
              <a:off x="7252261" y="-1475855"/>
              <a:ext cx="611483" cy="611483"/>
              <a:chOff x="7379420" y="1422081"/>
              <a:chExt cx="611483" cy="611483"/>
            </a:xfrm>
          </p:grpSpPr>
          <p:sp>
            <p:nvSpPr>
              <p:cNvPr id="397" name="Oval 396"/>
              <p:cNvSpPr/>
              <p:nvPr/>
            </p:nvSpPr>
            <p:spPr>
              <a:xfrm>
                <a:off x="7379420" y="1422081"/>
                <a:ext cx="611483" cy="611483"/>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300" dirty="0" err="1">
                  <a:solidFill>
                    <a:schemeClr val="tx1"/>
                  </a:solidFill>
                </a:endParaRPr>
              </a:p>
            </p:txBody>
          </p:sp>
          <p:grpSp>
            <p:nvGrpSpPr>
              <p:cNvPr id="398" name="Group 5"/>
              <p:cNvGrpSpPr>
                <a:grpSpLocks noChangeAspect="1"/>
              </p:cNvGrpSpPr>
              <p:nvPr/>
            </p:nvGrpSpPr>
            <p:grpSpPr bwMode="auto">
              <a:xfrm>
                <a:off x="7470627" y="1509158"/>
                <a:ext cx="429068" cy="437328"/>
                <a:chOff x="4696" y="1911"/>
                <a:chExt cx="883" cy="900"/>
              </a:xfrm>
              <a:solidFill>
                <a:schemeClr val="bg1"/>
              </a:solidFill>
            </p:grpSpPr>
            <p:sp>
              <p:nvSpPr>
                <p:cNvPr id="399" name="Freeform 6"/>
                <p:cNvSpPr>
                  <a:spLocks/>
                </p:cNvSpPr>
                <p:nvPr/>
              </p:nvSpPr>
              <p:spPr bwMode="auto">
                <a:xfrm>
                  <a:off x="4769" y="1911"/>
                  <a:ext cx="810" cy="822"/>
                </a:xfrm>
                <a:custGeom>
                  <a:avLst/>
                  <a:gdLst/>
                  <a:ahLst/>
                  <a:cxnLst>
                    <a:cxn ang="0">
                      <a:pos x="109" y="23"/>
                    </a:cxn>
                    <a:cxn ang="0">
                      <a:pos x="0" y="210"/>
                    </a:cxn>
                    <a:cxn ang="0">
                      <a:pos x="21" y="222"/>
                    </a:cxn>
                    <a:cxn ang="0">
                      <a:pos x="129" y="34"/>
                    </a:cxn>
                    <a:cxn ang="0">
                      <a:pos x="148" y="24"/>
                    </a:cxn>
                    <a:cxn ang="0">
                      <a:pos x="166" y="34"/>
                    </a:cxn>
                    <a:cxn ang="0">
                      <a:pos x="315" y="292"/>
                    </a:cxn>
                    <a:cxn ang="0">
                      <a:pos x="315" y="313"/>
                    </a:cxn>
                    <a:cxn ang="0">
                      <a:pos x="296" y="324"/>
                    </a:cxn>
                    <a:cxn ang="0">
                      <a:pos x="199" y="324"/>
                    </a:cxn>
                    <a:cxn ang="0">
                      <a:pos x="199" y="348"/>
                    </a:cxn>
                    <a:cxn ang="0">
                      <a:pos x="296" y="348"/>
                    </a:cxn>
                    <a:cxn ang="0">
                      <a:pos x="335" y="325"/>
                    </a:cxn>
                    <a:cxn ang="0">
                      <a:pos x="335" y="280"/>
                    </a:cxn>
                    <a:cxn ang="0">
                      <a:pos x="187" y="23"/>
                    </a:cxn>
                    <a:cxn ang="0">
                      <a:pos x="148" y="0"/>
                    </a:cxn>
                    <a:cxn ang="0">
                      <a:pos x="109" y="23"/>
                    </a:cxn>
                  </a:cxnLst>
                  <a:rect l="0" t="0" r="r" b="b"/>
                  <a:pathLst>
                    <a:path w="343" h="348">
                      <a:moveTo>
                        <a:pt x="109" y="23"/>
                      </a:moveTo>
                      <a:cubicBezTo>
                        <a:pt x="0" y="210"/>
                        <a:pt x="0" y="210"/>
                        <a:pt x="0" y="210"/>
                      </a:cubicBezTo>
                      <a:cubicBezTo>
                        <a:pt x="21" y="222"/>
                        <a:pt x="21" y="222"/>
                        <a:pt x="21" y="222"/>
                      </a:cubicBezTo>
                      <a:cubicBezTo>
                        <a:pt x="129" y="34"/>
                        <a:pt x="129" y="34"/>
                        <a:pt x="129" y="34"/>
                      </a:cubicBezTo>
                      <a:cubicBezTo>
                        <a:pt x="133" y="28"/>
                        <a:pt x="140" y="24"/>
                        <a:pt x="148" y="24"/>
                      </a:cubicBezTo>
                      <a:cubicBezTo>
                        <a:pt x="155" y="24"/>
                        <a:pt x="162" y="28"/>
                        <a:pt x="166" y="34"/>
                      </a:cubicBezTo>
                      <a:cubicBezTo>
                        <a:pt x="315" y="292"/>
                        <a:pt x="315" y="292"/>
                        <a:pt x="315" y="292"/>
                      </a:cubicBezTo>
                      <a:cubicBezTo>
                        <a:pt x="319" y="298"/>
                        <a:pt x="319" y="307"/>
                        <a:pt x="315" y="313"/>
                      </a:cubicBezTo>
                      <a:cubicBezTo>
                        <a:pt x="311" y="320"/>
                        <a:pt x="304" y="324"/>
                        <a:pt x="296" y="324"/>
                      </a:cubicBezTo>
                      <a:cubicBezTo>
                        <a:pt x="199" y="324"/>
                        <a:pt x="199" y="324"/>
                        <a:pt x="199" y="324"/>
                      </a:cubicBezTo>
                      <a:cubicBezTo>
                        <a:pt x="199" y="348"/>
                        <a:pt x="199" y="348"/>
                        <a:pt x="199" y="348"/>
                      </a:cubicBezTo>
                      <a:cubicBezTo>
                        <a:pt x="296" y="348"/>
                        <a:pt x="296" y="348"/>
                        <a:pt x="296" y="348"/>
                      </a:cubicBezTo>
                      <a:cubicBezTo>
                        <a:pt x="312" y="348"/>
                        <a:pt x="327" y="339"/>
                        <a:pt x="335" y="325"/>
                      </a:cubicBezTo>
                      <a:cubicBezTo>
                        <a:pt x="343" y="311"/>
                        <a:pt x="343" y="294"/>
                        <a:pt x="335" y="280"/>
                      </a:cubicBezTo>
                      <a:cubicBezTo>
                        <a:pt x="187" y="23"/>
                        <a:pt x="187" y="23"/>
                        <a:pt x="187" y="23"/>
                      </a:cubicBezTo>
                      <a:cubicBezTo>
                        <a:pt x="179" y="9"/>
                        <a:pt x="164" y="0"/>
                        <a:pt x="148" y="0"/>
                      </a:cubicBezTo>
                      <a:cubicBezTo>
                        <a:pt x="132" y="0"/>
                        <a:pt x="117" y="9"/>
                        <a:pt x="109" y="2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400" name="Freeform 7"/>
                <p:cNvSpPr>
                  <a:spLocks noEditPoints="1"/>
                </p:cNvSpPr>
                <p:nvPr/>
              </p:nvSpPr>
              <p:spPr bwMode="auto">
                <a:xfrm>
                  <a:off x="5050" y="2100"/>
                  <a:ext cx="140" cy="633"/>
                </a:xfrm>
                <a:custGeom>
                  <a:avLst/>
                  <a:gdLst/>
                  <a:ahLst/>
                  <a:cxnLst>
                    <a:cxn ang="0">
                      <a:pos x="35" y="183"/>
                    </a:cxn>
                    <a:cxn ang="0">
                      <a:pos x="24" y="183"/>
                    </a:cxn>
                    <a:cxn ang="0">
                      <a:pos x="20" y="182"/>
                    </a:cxn>
                    <a:cxn ang="0">
                      <a:pos x="19" y="175"/>
                    </a:cxn>
                    <a:cxn ang="0">
                      <a:pos x="8" y="93"/>
                    </a:cxn>
                    <a:cxn ang="0">
                      <a:pos x="0" y="29"/>
                    </a:cxn>
                    <a:cxn ang="0">
                      <a:pos x="8" y="9"/>
                    </a:cxn>
                    <a:cxn ang="0">
                      <a:pos x="31" y="0"/>
                    </a:cxn>
                    <a:cxn ang="0">
                      <a:pos x="52" y="10"/>
                    </a:cxn>
                    <a:cxn ang="0">
                      <a:pos x="59" y="31"/>
                    </a:cxn>
                    <a:cxn ang="0">
                      <a:pos x="48" y="116"/>
                    </a:cxn>
                    <a:cxn ang="0">
                      <a:pos x="40" y="174"/>
                    </a:cxn>
                    <a:cxn ang="0">
                      <a:pos x="39" y="182"/>
                    </a:cxn>
                    <a:cxn ang="0">
                      <a:pos x="35" y="183"/>
                    </a:cxn>
                    <a:cxn ang="0">
                      <a:pos x="28" y="202"/>
                    </a:cxn>
                    <a:cxn ang="0">
                      <a:pos x="48" y="211"/>
                    </a:cxn>
                    <a:cxn ang="0">
                      <a:pos x="56" y="234"/>
                    </a:cxn>
                    <a:cxn ang="0">
                      <a:pos x="48" y="258"/>
                    </a:cxn>
                    <a:cxn ang="0">
                      <a:pos x="28" y="268"/>
                    </a:cxn>
                    <a:cxn ang="0">
                      <a:pos x="9" y="259"/>
                    </a:cxn>
                    <a:cxn ang="0">
                      <a:pos x="2" y="236"/>
                    </a:cxn>
                    <a:cxn ang="0">
                      <a:pos x="9" y="212"/>
                    </a:cxn>
                    <a:cxn ang="0">
                      <a:pos x="28" y="202"/>
                    </a:cxn>
                  </a:cxnLst>
                  <a:rect l="0" t="0" r="r" b="b"/>
                  <a:pathLst>
                    <a:path w="59" h="268">
                      <a:moveTo>
                        <a:pt x="35" y="183"/>
                      </a:moveTo>
                      <a:cubicBezTo>
                        <a:pt x="24" y="183"/>
                        <a:pt x="24" y="183"/>
                        <a:pt x="24" y="183"/>
                      </a:cubicBezTo>
                      <a:cubicBezTo>
                        <a:pt x="22" y="183"/>
                        <a:pt x="21" y="183"/>
                        <a:pt x="20" y="182"/>
                      </a:cubicBezTo>
                      <a:cubicBezTo>
                        <a:pt x="20" y="182"/>
                        <a:pt x="19" y="179"/>
                        <a:pt x="19" y="175"/>
                      </a:cubicBezTo>
                      <a:cubicBezTo>
                        <a:pt x="19" y="170"/>
                        <a:pt x="16" y="142"/>
                        <a:pt x="8" y="93"/>
                      </a:cubicBezTo>
                      <a:cubicBezTo>
                        <a:pt x="3" y="54"/>
                        <a:pt x="0" y="33"/>
                        <a:pt x="0" y="29"/>
                      </a:cubicBezTo>
                      <a:cubicBezTo>
                        <a:pt x="0" y="21"/>
                        <a:pt x="3" y="15"/>
                        <a:pt x="8" y="9"/>
                      </a:cubicBezTo>
                      <a:cubicBezTo>
                        <a:pt x="13" y="3"/>
                        <a:pt x="21" y="0"/>
                        <a:pt x="31" y="0"/>
                      </a:cubicBezTo>
                      <a:cubicBezTo>
                        <a:pt x="40" y="0"/>
                        <a:pt x="47" y="3"/>
                        <a:pt x="52" y="10"/>
                      </a:cubicBezTo>
                      <a:cubicBezTo>
                        <a:pt x="57" y="16"/>
                        <a:pt x="59" y="23"/>
                        <a:pt x="59" y="31"/>
                      </a:cubicBezTo>
                      <a:cubicBezTo>
                        <a:pt x="59" y="36"/>
                        <a:pt x="55" y="65"/>
                        <a:pt x="48" y="116"/>
                      </a:cubicBezTo>
                      <a:cubicBezTo>
                        <a:pt x="42" y="150"/>
                        <a:pt x="40" y="169"/>
                        <a:pt x="40" y="174"/>
                      </a:cubicBezTo>
                      <a:cubicBezTo>
                        <a:pt x="40" y="179"/>
                        <a:pt x="39" y="182"/>
                        <a:pt x="39" y="182"/>
                      </a:cubicBezTo>
                      <a:cubicBezTo>
                        <a:pt x="38" y="183"/>
                        <a:pt x="37" y="183"/>
                        <a:pt x="35" y="183"/>
                      </a:cubicBezTo>
                      <a:moveTo>
                        <a:pt x="28" y="202"/>
                      </a:moveTo>
                      <a:cubicBezTo>
                        <a:pt x="36" y="202"/>
                        <a:pt x="43" y="205"/>
                        <a:pt x="48" y="211"/>
                      </a:cubicBezTo>
                      <a:cubicBezTo>
                        <a:pt x="53" y="218"/>
                        <a:pt x="56" y="225"/>
                        <a:pt x="56" y="234"/>
                      </a:cubicBezTo>
                      <a:cubicBezTo>
                        <a:pt x="56" y="243"/>
                        <a:pt x="53" y="251"/>
                        <a:pt x="48" y="258"/>
                      </a:cubicBezTo>
                      <a:cubicBezTo>
                        <a:pt x="42" y="265"/>
                        <a:pt x="36" y="268"/>
                        <a:pt x="28" y="268"/>
                      </a:cubicBezTo>
                      <a:cubicBezTo>
                        <a:pt x="20" y="268"/>
                        <a:pt x="14" y="265"/>
                        <a:pt x="9" y="259"/>
                      </a:cubicBezTo>
                      <a:cubicBezTo>
                        <a:pt x="4" y="253"/>
                        <a:pt x="2" y="245"/>
                        <a:pt x="2" y="236"/>
                      </a:cubicBezTo>
                      <a:cubicBezTo>
                        <a:pt x="2" y="227"/>
                        <a:pt x="4" y="219"/>
                        <a:pt x="9" y="212"/>
                      </a:cubicBezTo>
                      <a:cubicBezTo>
                        <a:pt x="14" y="205"/>
                        <a:pt x="20" y="202"/>
                        <a:pt x="28" y="20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401" name="Freeform 8"/>
                <p:cNvSpPr>
                  <a:spLocks noEditPoints="1"/>
                </p:cNvSpPr>
                <p:nvPr/>
              </p:nvSpPr>
              <p:spPr bwMode="auto">
                <a:xfrm>
                  <a:off x="4696" y="2468"/>
                  <a:ext cx="330" cy="343"/>
                </a:xfrm>
                <a:custGeom>
                  <a:avLst/>
                  <a:gdLst/>
                  <a:ahLst/>
                  <a:cxnLst>
                    <a:cxn ang="0">
                      <a:pos x="139" y="92"/>
                    </a:cxn>
                    <a:cxn ang="0">
                      <a:pos x="128" y="80"/>
                    </a:cxn>
                    <a:cxn ang="0">
                      <a:pos x="128" y="72"/>
                    </a:cxn>
                    <a:cxn ang="0">
                      <a:pos x="128" y="65"/>
                    </a:cxn>
                    <a:cxn ang="0">
                      <a:pos x="139" y="52"/>
                    </a:cxn>
                    <a:cxn ang="0">
                      <a:pos x="139" y="46"/>
                    </a:cxn>
                    <a:cxn ang="0">
                      <a:pos x="127" y="26"/>
                    </a:cxn>
                    <a:cxn ang="0">
                      <a:pos x="122" y="23"/>
                    </a:cxn>
                    <a:cxn ang="0">
                      <a:pos x="105" y="26"/>
                    </a:cxn>
                    <a:cxn ang="0">
                      <a:pos x="92" y="18"/>
                    </a:cxn>
                    <a:cxn ang="0">
                      <a:pos x="87" y="3"/>
                    </a:cxn>
                    <a:cxn ang="0">
                      <a:pos x="82" y="0"/>
                    </a:cxn>
                    <a:cxn ang="0">
                      <a:pos x="58" y="0"/>
                    </a:cxn>
                    <a:cxn ang="0">
                      <a:pos x="53" y="3"/>
                    </a:cxn>
                    <a:cxn ang="0">
                      <a:pos x="48" y="18"/>
                    </a:cxn>
                    <a:cxn ang="0">
                      <a:pos x="35" y="26"/>
                    </a:cxn>
                    <a:cxn ang="0">
                      <a:pos x="18" y="23"/>
                    </a:cxn>
                    <a:cxn ang="0">
                      <a:pos x="13" y="26"/>
                    </a:cxn>
                    <a:cxn ang="0">
                      <a:pos x="1" y="46"/>
                    </a:cxn>
                    <a:cxn ang="0">
                      <a:pos x="1" y="52"/>
                    </a:cxn>
                    <a:cxn ang="0">
                      <a:pos x="12" y="65"/>
                    </a:cxn>
                    <a:cxn ang="0">
                      <a:pos x="12" y="72"/>
                    </a:cxn>
                    <a:cxn ang="0">
                      <a:pos x="12" y="80"/>
                    </a:cxn>
                    <a:cxn ang="0">
                      <a:pos x="1" y="92"/>
                    </a:cxn>
                    <a:cxn ang="0">
                      <a:pos x="1" y="98"/>
                    </a:cxn>
                    <a:cxn ang="0">
                      <a:pos x="13" y="119"/>
                    </a:cxn>
                    <a:cxn ang="0">
                      <a:pos x="18" y="122"/>
                    </a:cxn>
                    <a:cxn ang="0">
                      <a:pos x="35" y="118"/>
                    </a:cxn>
                    <a:cxn ang="0">
                      <a:pos x="48" y="126"/>
                    </a:cxn>
                    <a:cxn ang="0">
                      <a:pos x="53" y="142"/>
                    </a:cxn>
                    <a:cxn ang="0">
                      <a:pos x="58" y="145"/>
                    </a:cxn>
                    <a:cxn ang="0">
                      <a:pos x="82" y="145"/>
                    </a:cxn>
                    <a:cxn ang="0">
                      <a:pos x="87" y="142"/>
                    </a:cxn>
                    <a:cxn ang="0">
                      <a:pos x="92" y="126"/>
                    </a:cxn>
                    <a:cxn ang="0">
                      <a:pos x="105" y="118"/>
                    </a:cxn>
                    <a:cxn ang="0">
                      <a:pos x="122" y="122"/>
                    </a:cxn>
                    <a:cxn ang="0">
                      <a:pos x="127" y="119"/>
                    </a:cxn>
                    <a:cxn ang="0">
                      <a:pos x="139" y="98"/>
                    </a:cxn>
                    <a:cxn ang="0">
                      <a:pos x="139" y="92"/>
                    </a:cxn>
                    <a:cxn ang="0">
                      <a:pos x="70" y="103"/>
                    </a:cxn>
                    <a:cxn ang="0">
                      <a:pos x="39" y="72"/>
                    </a:cxn>
                    <a:cxn ang="0">
                      <a:pos x="70" y="42"/>
                    </a:cxn>
                    <a:cxn ang="0">
                      <a:pos x="101" y="72"/>
                    </a:cxn>
                    <a:cxn ang="0">
                      <a:pos x="70" y="103"/>
                    </a:cxn>
                  </a:cxnLst>
                  <a:rect l="0" t="0" r="r" b="b"/>
                  <a:pathLst>
                    <a:path w="140" h="145">
                      <a:moveTo>
                        <a:pt x="139" y="92"/>
                      </a:moveTo>
                      <a:cubicBezTo>
                        <a:pt x="128" y="80"/>
                        <a:pt x="128" y="80"/>
                        <a:pt x="128" y="80"/>
                      </a:cubicBezTo>
                      <a:cubicBezTo>
                        <a:pt x="128" y="77"/>
                        <a:pt x="128" y="75"/>
                        <a:pt x="128" y="72"/>
                      </a:cubicBezTo>
                      <a:cubicBezTo>
                        <a:pt x="128" y="70"/>
                        <a:pt x="128" y="67"/>
                        <a:pt x="128" y="65"/>
                      </a:cubicBezTo>
                      <a:cubicBezTo>
                        <a:pt x="139" y="52"/>
                        <a:pt x="139" y="52"/>
                        <a:pt x="139" y="52"/>
                      </a:cubicBezTo>
                      <a:cubicBezTo>
                        <a:pt x="140" y="51"/>
                        <a:pt x="140" y="48"/>
                        <a:pt x="139" y="46"/>
                      </a:cubicBezTo>
                      <a:cubicBezTo>
                        <a:pt x="127" y="26"/>
                        <a:pt x="127" y="26"/>
                        <a:pt x="127" y="26"/>
                      </a:cubicBezTo>
                      <a:cubicBezTo>
                        <a:pt x="126" y="24"/>
                        <a:pt x="123" y="22"/>
                        <a:pt x="122" y="23"/>
                      </a:cubicBezTo>
                      <a:cubicBezTo>
                        <a:pt x="105" y="26"/>
                        <a:pt x="105" y="26"/>
                        <a:pt x="105" y="26"/>
                      </a:cubicBezTo>
                      <a:cubicBezTo>
                        <a:pt x="101" y="23"/>
                        <a:pt x="97" y="20"/>
                        <a:pt x="92" y="18"/>
                      </a:cubicBezTo>
                      <a:cubicBezTo>
                        <a:pt x="87" y="3"/>
                        <a:pt x="87" y="3"/>
                        <a:pt x="87" y="3"/>
                      </a:cubicBezTo>
                      <a:cubicBezTo>
                        <a:pt x="86" y="1"/>
                        <a:pt x="84" y="0"/>
                        <a:pt x="82" y="0"/>
                      </a:cubicBezTo>
                      <a:cubicBezTo>
                        <a:pt x="58" y="0"/>
                        <a:pt x="58" y="0"/>
                        <a:pt x="58" y="0"/>
                      </a:cubicBezTo>
                      <a:cubicBezTo>
                        <a:pt x="56" y="0"/>
                        <a:pt x="54" y="1"/>
                        <a:pt x="53" y="3"/>
                      </a:cubicBezTo>
                      <a:cubicBezTo>
                        <a:pt x="48" y="18"/>
                        <a:pt x="48" y="18"/>
                        <a:pt x="48" y="18"/>
                      </a:cubicBezTo>
                      <a:cubicBezTo>
                        <a:pt x="43" y="20"/>
                        <a:pt x="39" y="23"/>
                        <a:pt x="35" y="26"/>
                      </a:cubicBezTo>
                      <a:cubicBezTo>
                        <a:pt x="18" y="23"/>
                        <a:pt x="18" y="23"/>
                        <a:pt x="18" y="23"/>
                      </a:cubicBezTo>
                      <a:cubicBezTo>
                        <a:pt x="16" y="22"/>
                        <a:pt x="14" y="24"/>
                        <a:pt x="13" y="26"/>
                      </a:cubicBezTo>
                      <a:cubicBezTo>
                        <a:pt x="1" y="46"/>
                        <a:pt x="1" y="46"/>
                        <a:pt x="1" y="46"/>
                      </a:cubicBezTo>
                      <a:cubicBezTo>
                        <a:pt x="0" y="48"/>
                        <a:pt x="0" y="51"/>
                        <a:pt x="1" y="52"/>
                      </a:cubicBezTo>
                      <a:cubicBezTo>
                        <a:pt x="12" y="65"/>
                        <a:pt x="12" y="65"/>
                        <a:pt x="12" y="65"/>
                      </a:cubicBezTo>
                      <a:cubicBezTo>
                        <a:pt x="12" y="67"/>
                        <a:pt x="12" y="70"/>
                        <a:pt x="12" y="72"/>
                      </a:cubicBezTo>
                      <a:cubicBezTo>
                        <a:pt x="12" y="75"/>
                        <a:pt x="12" y="77"/>
                        <a:pt x="12" y="80"/>
                      </a:cubicBezTo>
                      <a:cubicBezTo>
                        <a:pt x="1" y="92"/>
                        <a:pt x="1" y="92"/>
                        <a:pt x="1" y="92"/>
                      </a:cubicBezTo>
                      <a:cubicBezTo>
                        <a:pt x="0" y="94"/>
                        <a:pt x="0" y="96"/>
                        <a:pt x="1" y="98"/>
                      </a:cubicBezTo>
                      <a:cubicBezTo>
                        <a:pt x="13" y="119"/>
                        <a:pt x="13" y="119"/>
                        <a:pt x="13" y="119"/>
                      </a:cubicBezTo>
                      <a:cubicBezTo>
                        <a:pt x="14" y="121"/>
                        <a:pt x="16" y="122"/>
                        <a:pt x="18" y="122"/>
                      </a:cubicBezTo>
                      <a:cubicBezTo>
                        <a:pt x="35" y="118"/>
                        <a:pt x="35" y="118"/>
                        <a:pt x="35" y="118"/>
                      </a:cubicBezTo>
                      <a:cubicBezTo>
                        <a:pt x="39" y="122"/>
                        <a:pt x="43" y="124"/>
                        <a:pt x="48" y="126"/>
                      </a:cubicBezTo>
                      <a:cubicBezTo>
                        <a:pt x="53" y="142"/>
                        <a:pt x="53" y="142"/>
                        <a:pt x="53" y="142"/>
                      </a:cubicBezTo>
                      <a:cubicBezTo>
                        <a:pt x="54" y="143"/>
                        <a:pt x="56" y="145"/>
                        <a:pt x="58" y="145"/>
                      </a:cubicBezTo>
                      <a:cubicBezTo>
                        <a:pt x="82" y="145"/>
                        <a:pt x="82" y="145"/>
                        <a:pt x="82" y="145"/>
                      </a:cubicBezTo>
                      <a:cubicBezTo>
                        <a:pt x="84" y="145"/>
                        <a:pt x="86" y="143"/>
                        <a:pt x="87" y="142"/>
                      </a:cubicBezTo>
                      <a:cubicBezTo>
                        <a:pt x="92" y="126"/>
                        <a:pt x="92" y="126"/>
                        <a:pt x="92" y="126"/>
                      </a:cubicBezTo>
                      <a:cubicBezTo>
                        <a:pt x="97" y="124"/>
                        <a:pt x="101" y="122"/>
                        <a:pt x="105" y="118"/>
                      </a:cubicBezTo>
                      <a:cubicBezTo>
                        <a:pt x="122" y="122"/>
                        <a:pt x="122" y="122"/>
                        <a:pt x="122" y="122"/>
                      </a:cubicBezTo>
                      <a:cubicBezTo>
                        <a:pt x="123" y="122"/>
                        <a:pt x="126" y="121"/>
                        <a:pt x="127" y="119"/>
                      </a:cubicBezTo>
                      <a:cubicBezTo>
                        <a:pt x="139" y="98"/>
                        <a:pt x="139" y="98"/>
                        <a:pt x="139" y="98"/>
                      </a:cubicBezTo>
                      <a:cubicBezTo>
                        <a:pt x="140" y="96"/>
                        <a:pt x="140" y="94"/>
                        <a:pt x="139" y="92"/>
                      </a:cubicBezTo>
                      <a:moveTo>
                        <a:pt x="70" y="103"/>
                      </a:moveTo>
                      <a:cubicBezTo>
                        <a:pt x="53" y="103"/>
                        <a:pt x="39" y="89"/>
                        <a:pt x="39" y="72"/>
                      </a:cubicBezTo>
                      <a:cubicBezTo>
                        <a:pt x="39" y="55"/>
                        <a:pt x="53" y="42"/>
                        <a:pt x="70" y="42"/>
                      </a:cubicBezTo>
                      <a:cubicBezTo>
                        <a:pt x="87" y="42"/>
                        <a:pt x="101" y="55"/>
                        <a:pt x="101" y="72"/>
                      </a:cubicBezTo>
                      <a:cubicBezTo>
                        <a:pt x="101" y="89"/>
                        <a:pt x="87" y="103"/>
                        <a:pt x="70" y="10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402" name="Oval 9"/>
                <p:cNvSpPr>
                  <a:spLocks noChangeArrowheads="1"/>
                </p:cNvSpPr>
                <p:nvPr/>
              </p:nvSpPr>
              <p:spPr bwMode="auto">
                <a:xfrm>
                  <a:off x="4814" y="2591"/>
                  <a:ext cx="94" cy="9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grpSp>
        </p:grpSp>
        <p:grpSp>
          <p:nvGrpSpPr>
            <p:cNvPr id="389" name="Group 388"/>
            <p:cNvGrpSpPr/>
            <p:nvPr/>
          </p:nvGrpSpPr>
          <p:grpSpPr>
            <a:xfrm>
              <a:off x="9755066" y="-1470765"/>
              <a:ext cx="611483" cy="611483"/>
              <a:chOff x="9775343" y="1427171"/>
              <a:chExt cx="611483" cy="611483"/>
            </a:xfrm>
          </p:grpSpPr>
          <p:sp>
            <p:nvSpPr>
              <p:cNvPr id="390" name="Oval 389"/>
              <p:cNvSpPr/>
              <p:nvPr/>
            </p:nvSpPr>
            <p:spPr>
              <a:xfrm>
                <a:off x="9775343" y="1427171"/>
                <a:ext cx="611483" cy="611483"/>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300" dirty="0" err="1">
                  <a:solidFill>
                    <a:schemeClr val="tx1"/>
                  </a:solidFill>
                </a:endParaRPr>
              </a:p>
            </p:txBody>
          </p:sp>
          <p:grpSp>
            <p:nvGrpSpPr>
              <p:cNvPr id="391" name="Group 180"/>
              <p:cNvGrpSpPr/>
              <p:nvPr/>
            </p:nvGrpSpPr>
            <p:grpSpPr>
              <a:xfrm>
                <a:off x="9827600" y="1500366"/>
                <a:ext cx="506969" cy="465093"/>
                <a:chOff x="6637338" y="2549526"/>
                <a:chExt cx="903288" cy="828675"/>
              </a:xfrm>
              <a:solidFill>
                <a:schemeClr val="bg1"/>
              </a:solidFill>
            </p:grpSpPr>
            <p:sp>
              <p:nvSpPr>
                <p:cNvPr id="392" name="Freeform 100"/>
                <p:cNvSpPr>
                  <a:spLocks/>
                </p:cNvSpPr>
                <p:nvPr/>
              </p:nvSpPr>
              <p:spPr bwMode="auto">
                <a:xfrm>
                  <a:off x="6637338" y="2913063"/>
                  <a:ext cx="438150" cy="465138"/>
                </a:xfrm>
                <a:custGeom>
                  <a:avLst/>
                  <a:gdLst/>
                  <a:ahLst/>
                  <a:cxnLst>
                    <a:cxn ang="0">
                      <a:pos x="8" y="53"/>
                    </a:cxn>
                    <a:cxn ang="0">
                      <a:pos x="1" y="10"/>
                    </a:cxn>
                    <a:cxn ang="0">
                      <a:pos x="6" y="1"/>
                    </a:cxn>
                    <a:cxn ang="0">
                      <a:pos x="16" y="6"/>
                    </a:cxn>
                    <a:cxn ang="0">
                      <a:pos x="25" y="41"/>
                    </a:cxn>
                    <a:cxn ang="0">
                      <a:pos x="31" y="51"/>
                    </a:cxn>
                    <a:cxn ang="0">
                      <a:pos x="45" y="68"/>
                    </a:cxn>
                    <a:cxn ang="0">
                      <a:pos x="59" y="77"/>
                    </a:cxn>
                    <a:cxn ang="0">
                      <a:pos x="59" y="77"/>
                    </a:cxn>
                    <a:cxn ang="0">
                      <a:pos x="54" y="69"/>
                    </a:cxn>
                    <a:cxn ang="0">
                      <a:pos x="51" y="63"/>
                    </a:cxn>
                    <a:cxn ang="0">
                      <a:pos x="44" y="42"/>
                    </a:cxn>
                    <a:cxn ang="0">
                      <a:pos x="45" y="27"/>
                    </a:cxn>
                    <a:cxn ang="0">
                      <a:pos x="59" y="34"/>
                    </a:cxn>
                    <a:cxn ang="0">
                      <a:pos x="71" y="53"/>
                    </a:cxn>
                    <a:cxn ang="0">
                      <a:pos x="80" y="62"/>
                    </a:cxn>
                    <a:cxn ang="0">
                      <a:pos x="100" y="73"/>
                    </a:cxn>
                    <a:cxn ang="0">
                      <a:pos x="114" y="90"/>
                    </a:cxn>
                    <a:cxn ang="0">
                      <a:pos x="95" y="122"/>
                    </a:cxn>
                    <a:cxn ang="0">
                      <a:pos x="73" y="118"/>
                    </a:cxn>
                    <a:cxn ang="0">
                      <a:pos x="41" y="99"/>
                    </a:cxn>
                    <a:cxn ang="0">
                      <a:pos x="34" y="92"/>
                    </a:cxn>
                    <a:cxn ang="0">
                      <a:pos x="13" y="64"/>
                    </a:cxn>
                    <a:cxn ang="0">
                      <a:pos x="8" y="53"/>
                    </a:cxn>
                  </a:cxnLst>
                  <a:rect l="0" t="0" r="r" b="b"/>
                  <a:pathLst>
                    <a:path w="117" h="124">
                      <a:moveTo>
                        <a:pt x="8" y="53"/>
                      </a:moveTo>
                      <a:cubicBezTo>
                        <a:pt x="1" y="10"/>
                        <a:pt x="1" y="10"/>
                        <a:pt x="1" y="10"/>
                      </a:cubicBezTo>
                      <a:cubicBezTo>
                        <a:pt x="0" y="6"/>
                        <a:pt x="2" y="2"/>
                        <a:pt x="6" y="1"/>
                      </a:cubicBezTo>
                      <a:cubicBezTo>
                        <a:pt x="10" y="0"/>
                        <a:pt x="15" y="2"/>
                        <a:pt x="16" y="6"/>
                      </a:cubicBezTo>
                      <a:cubicBezTo>
                        <a:pt x="25" y="41"/>
                        <a:pt x="25" y="41"/>
                        <a:pt x="25" y="41"/>
                      </a:cubicBezTo>
                      <a:cubicBezTo>
                        <a:pt x="26" y="45"/>
                        <a:pt x="28" y="48"/>
                        <a:pt x="31" y="51"/>
                      </a:cubicBezTo>
                      <a:cubicBezTo>
                        <a:pt x="45" y="68"/>
                        <a:pt x="45" y="68"/>
                        <a:pt x="45" y="68"/>
                      </a:cubicBezTo>
                      <a:cubicBezTo>
                        <a:pt x="48" y="72"/>
                        <a:pt x="53" y="75"/>
                        <a:pt x="59" y="77"/>
                      </a:cubicBezTo>
                      <a:cubicBezTo>
                        <a:pt x="59" y="77"/>
                        <a:pt x="59" y="77"/>
                        <a:pt x="59" y="77"/>
                      </a:cubicBezTo>
                      <a:cubicBezTo>
                        <a:pt x="54" y="69"/>
                        <a:pt x="54" y="69"/>
                        <a:pt x="54" y="69"/>
                      </a:cubicBezTo>
                      <a:cubicBezTo>
                        <a:pt x="53" y="68"/>
                        <a:pt x="52" y="66"/>
                        <a:pt x="51" y="63"/>
                      </a:cubicBezTo>
                      <a:cubicBezTo>
                        <a:pt x="49" y="58"/>
                        <a:pt x="45" y="47"/>
                        <a:pt x="44" y="42"/>
                      </a:cubicBezTo>
                      <a:cubicBezTo>
                        <a:pt x="42" y="37"/>
                        <a:pt x="40" y="29"/>
                        <a:pt x="45" y="27"/>
                      </a:cubicBezTo>
                      <a:cubicBezTo>
                        <a:pt x="51" y="25"/>
                        <a:pt x="56" y="29"/>
                        <a:pt x="59" y="34"/>
                      </a:cubicBezTo>
                      <a:cubicBezTo>
                        <a:pt x="61" y="37"/>
                        <a:pt x="67" y="47"/>
                        <a:pt x="71" y="53"/>
                      </a:cubicBezTo>
                      <a:cubicBezTo>
                        <a:pt x="73" y="57"/>
                        <a:pt x="77" y="60"/>
                        <a:pt x="80" y="62"/>
                      </a:cubicBezTo>
                      <a:cubicBezTo>
                        <a:pt x="100" y="73"/>
                        <a:pt x="100" y="73"/>
                        <a:pt x="100" y="73"/>
                      </a:cubicBezTo>
                      <a:cubicBezTo>
                        <a:pt x="106" y="77"/>
                        <a:pt x="112" y="82"/>
                        <a:pt x="114" y="90"/>
                      </a:cubicBezTo>
                      <a:cubicBezTo>
                        <a:pt x="117" y="104"/>
                        <a:pt x="109" y="118"/>
                        <a:pt x="95" y="122"/>
                      </a:cubicBezTo>
                      <a:cubicBezTo>
                        <a:pt x="87" y="124"/>
                        <a:pt x="79" y="122"/>
                        <a:pt x="73" y="118"/>
                      </a:cubicBezTo>
                      <a:cubicBezTo>
                        <a:pt x="61" y="110"/>
                        <a:pt x="41" y="99"/>
                        <a:pt x="41" y="99"/>
                      </a:cubicBezTo>
                      <a:cubicBezTo>
                        <a:pt x="38" y="97"/>
                        <a:pt x="36" y="95"/>
                        <a:pt x="34" y="92"/>
                      </a:cubicBezTo>
                      <a:cubicBezTo>
                        <a:pt x="13" y="64"/>
                        <a:pt x="13" y="64"/>
                        <a:pt x="13" y="64"/>
                      </a:cubicBezTo>
                      <a:cubicBezTo>
                        <a:pt x="11" y="61"/>
                        <a:pt x="9" y="57"/>
                        <a:pt x="8" y="5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393" name="Freeform 101"/>
                <p:cNvSpPr>
                  <a:spLocks/>
                </p:cNvSpPr>
                <p:nvPr/>
              </p:nvSpPr>
              <p:spPr bwMode="auto">
                <a:xfrm>
                  <a:off x="7099301" y="2913063"/>
                  <a:ext cx="441325" cy="465138"/>
                </a:xfrm>
                <a:custGeom>
                  <a:avLst/>
                  <a:gdLst/>
                  <a:ahLst/>
                  <a:cxnLst>
                    <a:cxn ang="0">
                      <a:pos x="109" y="53"/>
                    </a:cxn>
                    <a:cxn ang="0">
                      <a:pos x="116" y="10"/>
                    </a:cxn>
                    <a:cxn ang="0">
                      <a:pos x="111" y="1"/>
                    </a:cxn>
                    <a:cxn ang="0">
                      <a:pos x="101" y="6"/>
                    </a:cxn>
                    <a:cxn ang="0">
                      <a:pos x="92" y="41"/>
                    </a:cxn>
                    <a:cxn ang="0">
                      <a:pos x="86" y="51"/>
                    </a:cxn>
                    <a:cxn ang="0">
                      <a:pos x="72" y="68"/>
                    </a:cxn>
                    <a:cxn ang="0">
                      <a:pos x="58" y="77"/>
                    </a:cxn>
                    <a:cxn ang="0">
                      <a:pos x="58" y="77"/>
                    </a:cxn>
                    <a:cxn ang="0">
                      <a:pos x="63" y="69"/>
                    </a:cxn>
                    <a:cxn ang="0">
                      <a:pos x="66" y="63"/>
                    </a:cxn>
                    <a:cxn ang="0">
                      <a:pos x="73" y="42"/>
                    </a:cxn>
                    <a:cxn ang="0">
                      <a:pos x="72" y="27"/>
                    </a:cxn>
                    <a:cxn ang="0">
                      <a:pos x="58" y="34"/>
                    </a:cxn>
                    <a:cxn ang="0">
                      <a:pos x="46" y="53"/>
                    </a:cxn>
                    <a:cxn ang="0">
                      <a:pos x="37" y="62"/>
                    </a:cxn>
                    <a:cxn ang="0">
                      <a:pos x="17" y="73"/>
                    </a:cxn>
                    <a:cxn ang="0">
                      <a:pos x="3" y="90"/>
                    </a:cxn>
                    <a:cxn ang="0">
                      <a:pos x="22" y="122"/>
                    </a:cxn>
                    <a:cxn ang="0">
                      <a:pos x="44" y="118"/>
                    </a:cxn>
                    <a:cxn ang="0">
                      <a:pos x="76" y="99"/>
                    </a:cxn>
                    <a:cxn ang="0">
                      <a:pos x="83" y="92"/>
                    </a:cxn>
                    <a:cxn ang="0">
                      <a:pos x="104" y="64"/>
                    </a:cxn>
                    <a:cxn ang="0">
                      <a:pos x="109" y="53"/>
                    </a:cxn>
                  </a:cxnLst>
                  <a:rect l="0" t="0" r="r" b="b"/>
                  <a:pathLst>
                    <a:path w="118" h="124">
                      <a:moveTo>
                        <a:pt x="109" y="53"/>
                      </a:moveTo>
                      <a:cubicBezTo>
                        <a:pt x="116" y="10"/>
                        <a:pt x="116" y="10"/>
                        <a:pt x="116" y="10"/>
                      </a:cubicBezTo>
                      <a:cubicBezTo>
                        <a:pt x="118" y="6"/>
                        <a:pt x="115" y="2"/>
                        <a:pt x="111" y="1"/>
                      </a:cubicBezTo>
                      <a:cubicBezTo>
                        <a:pt x="107" y="0"/>
                        <a:pt x="102" y="2"/>
                        <a:pt x="101" y="6"/>
                      </a:cubicBezTo>
                      <a:cubicBezTo>
                        <a:pt x="92" y="41"/>
                        <a:pt x="92" y="41"/>
                        <a:pt x="92" y="41"/>
                      </a:cubicBezTo>
                      <a:cubicBezTo>
                        <a:pt x="91" y="45"/>
                        <a:pt x="89" y="48"/>
                        <a:pt x="86" y="51"/>
                      </a:cubicBezTo>
                      <a:cubicBezTo>
                        <a:pt x="72" y="68"/>
                        <a:pt x="72" y="68"/>
                        <a:pt x="72" y="68"/>
                      </a:cubicBezTo>
                      <a:cubicBezTo>
                        <a:pt x="69" y="72"/>
                        <a:pt x="64" y="75"/>
                        <a:pt x="58" y="77"/>
                      </a:cubicBezTo>
                      <a:cubicBezTo>
                        <a:pt x="58" y="77"/>
                        <a:pt x="58" y="77"/>
                        <a:pt x="58" y="77"/>
                      </a:cubicBezTo>
                      <a:cubicBezTo>
                        <a:pt x="63" y="69"/>
                        <a:pt x="63" y="69"/>
                        <a:pt x="63" y="69"/>
                      </a:cubicBezTo>
                      <a:cubicBezTo>
                        <a:pt x="64" y="68"/>
                        <a:pt x="65" y="66"/>
                        <a:pt x="66" y="63"/>
                      </a:cubicBezTo>
                      <a:cubicBezTo>
                        <a:pt x="68" y="58"/>
                        <a:pt x="72" y="47"/>
                        <a:pt x="73" y="42"/>
                      </a:cubicBezTo>
                      <a:cubicBezTo>
                        <a:pt x="75" y="37"/>
                        <a:pt x="77" y="29"/>
                        <a:pt x="72" y="27"/>
                      </a:cubicBezTo>
                      <a:cubicBezTo>
                        <a:pt x="66" y="25"/>
                        <a:pt x="61" y="29"/>
                        <a:pt x="58" y="34"/>
                      </a:cubicBezTo>
                      <a:cubicBezTo>
                        <a:pt x="56" y="37"/>
                        <a:pt x="50" y="47"/>
                        <a:pt x="46" y="53"/>
                      </a:cubicBezTo>
                      <a:cubicBezTo>
                        <a:pt x="44" y="57"/>
                        <a:pt x="40" y="60"/>
                        <a:pt x="37" y="62"/>
                      </a:cubicBezTo>
                      <a:cubicBezTo>
                        <a:pt x="17" y="73"/>
                        <a:pt x="17" y="73"/>
                        <a:pt x="17" y="73"/>
                      </a:cubicBezTo>
                      <a:cubicBezTo>
                        <a:pt x="11" y="77"/>
                        <a:pt x="5" y="82"/>
                        <a:pt x="3" y="90"/>
                      </a:cubicBezTo>
                      <a:cubicBezTo>
                        <a:pt x="0" y="104"/>
                        <a:pt x="8" y="118"/>
                        <a:pt x="22" y="122"/>
                      </a:cubicBezTo>
                      <a:cubicBezTo>
                        <a:pt x="30" y="124"/>
                        <a:pt x="38" y="122"/>
                        <a:pt x="44" y="118"/>
                      </a:cubicBezTo>
                      <a:cubicBezTo>
                        <a:pt x="56" y="110"/>
                        <a:pt x="76" y="99"/>
                        <a:pt x="76" y="99"/>
                      </a:cubicBezTo>
                      <a:cubicBezTo>
                        <a:pt x="79" y="97"/>
                        <a:pt x="81" y="95"/>
                        <a:pt x="83" y="92"/>
                      </a:cubicBezTo>
                      <a:cubicBezTo>
                        <a:pt x="104" y="64"/>
                        <a:pt x="104" y="64"/>
                        <a:pt x="104" y="64"/>
                      </a:cubicBezTo>
                      <a:cubicBezTo>
                        <a:pt x="106" y="61"/>
                        <a:pt x="108" y="57"/>
                        <a:pt x="109" y="5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394" name="Freeform 102"/>
                <p:cNvSpPr>
                  <a:spLocks/>
                </p:cNvSpPr>
                <p:nvPr/>
              </p:nvSpPr>
              <p:spPr bwMode="auto">
                <a:xfrm>
                  <a:off x="7116763" y="2846388"/>
                  <a:ext cx="19050" cy="55563"/>
                </a:xfrm>
                <a:custGeom>
                  <a:avLst/>
                  <a:gdLst/>
                  <a:ahLst/>
                  <a:cxnLst>
                    <a:cxn ang="0">
                      <a:pos x="2" y="1"/>
                    </a:cxn>
                    <a:cxn ang="0">
                      <a:pos x="0" y="0"/>
                    </a:cxn>
                    <a:cxn ang="0">
                      <a:pos x="0" y="15"/>
                    </a:cxn>
                    <a:cxn ang="0">
                      <a:pos x="2" y="14"/>
                    </a:cxn>
                    <a:cxn ang="0">
                      <a:pos x="4" y="11"/>
                    </a:cxn>
                    <a:cxn ang="0">
                      <a:pos x="5" y="8"/>
                    </a:cxn>
                    <a:cxn ang="0">
                      <a:pos x="2" y="1"/>
                    </a:cxn>
                  </a:cxnLst>
                  <a:rect l="0" t="0" r="r" b="b"/>
                  <a:pathLst>
                    <a:path w="5" h="15">
                      <a:moveTo>
                        <a:pt x="2" y="1"/>
                      </a:moveTo>
                      <a:cubicBezTo>
                        <a:pt x="1" y="1"/>
                        <a:pt x="1" y="1"/>
                        <a:pt x="0" y="0"/>
                      </a:cubicBezTo>
                      <a:cubicBezTo>
                        <a:pt x="0" y="15"/>
                        <a:pt x="0" y="15"/>
                        <a:pt x="0" y="15"/>
                      </a:cubicBezTo>
                      <a:cubicBezTo>
                        <a:pt x="1" y="14"/>
                        <a:pt x="1" y="14"/>
                        <a:pt x="2" y="14"/>
                      </a:cubicBezTo>
                      <a:cubicBezTo>
                        <a:pt x="3" y="13"/>
                        <a:pt x="4" y="12"/>
                        <a:pt x="4" y="11"/>
                      </a:cubicBezTo>
                      <a:cubicBezTo>
                        <a:pt x="5" y="10"/>
                        <a:pt x="5" y="9"/>
                        <a:pt x="5" y="8"/>
                      </a:cubicBezTo>
                      <a:cubicBezTo>
                        <a:pt x="5" y="5"/>
                        <a:pt x="4" y="3"/>
                        <a:pt x="2"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395" name="Freeform 103"/>
                <p:cNvSpPr>
                  <a:spLocks/>
                </p:cNvSpPr>
                <p:nvPr/>
              </p:nvSpPr>
              <p:spPr bwMode="auto">
                <a:xfrm>
                  <a:off x="7050088" y="2719388"/>
                  <a:ext cx="22225" cy="47625"/>
                </a:xfrm>
                <a:custGeom>
                  <a:avLst/>
                  <a:gdLst/>
                  <a:ahLst/>
                  <a:cxnLst>
                    <a:cxn ang="0">
                      <a:pos x="1" y="3"/>
                    </a:cxn>
                    <a:cxn ang="0">
                      <a:pos x="0" y="6"/>
                    </a:cxn>
                    <a:cxn ang="0">
                      <a:pos x="4" y="12"/>
                    </a:cxn>
                    <a:cxn ang="0">
                      <a:pos x="6" y="13"/>
                    </a:cxn>
                    <a:cxn ang="0">
                      <a:pos x="6" y="0"/>
                    </a:cxn>
                    <a:cxn ang="0">
                      <a:pos x="4" y="1"/>
                    </a:cxn>
                    <a:cxn ang="0">
                      <a:pos x="1" y="3"/>
                    </a:cxn>
                  </a:cxnLst>
                  <a:rect l="0" t="0" r="r" b="b"/>
                  <a:pathLst>
                    <a:path w="6" h="13">
                      <a:moveTo>
                        <a:pt x="1" y="3"/>
                      </a:moveTo>
                      <a:cubicBezTo>
                        <a:pt x="1" y="4"/>
                        <a:pt x="0" y="5"/>
                        <a:pt x="0" y="6"/>
                      </a:cubicBezTo>
                      <a:cubicBezTo>
                        <a:pt x="0" y="9"/>
                        <a:pt x="2" y="11"/>
                        <a:pt x="4" y="12"/>
                      </a:cubicBezTo>
                      <a:cubicBezTo>
                        <a:pt x="5" y="13"/>
                        <a:pt x="5" y="13"/>
                        <a:pt x="6" y="13"/>
                      </a:cubicBezTo>
                      <a:cubicBezTo>
                        <a:pt x="6" y="0"/>
                        <a:pt x="6" y="0"/>
                        <a:pt x="6" y="0"/>
                      </a:cubicBezTo>
                      <a:cubicBezTo>
                        <a:pt x="5" y="0"/>
                        <a:pt x="5" y="0"/>
                        <a:pt x="4" y="1"/>
                      </a:cubicBezTo>
                      <a:cubicBezTo>
                        <a:pt x="3" y="1"/>
                        <a:pt x="2" y="2"/>
                        <a:pt x="1" y="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396" name="Freeform 104"/>
                <p:cNvSpPr>
                  <a:spLocks noEditPoints="1"/>
                </p:cNvSpPr>
                <p:nvPr/>
              </p:nvSpPr>
              <p:spPr bwMode="auto">
                <a:xfrm>
                  <a:off x="6824663" y="2549526"/>
                  <a:ext cx="525463" cy="525463"/>
                </a:xfrm>
                <a:custGeom>
                  <a:avLst/>
                  <a:gdLst/>
                  <a:ahLst/>
                  <a:cxnLst>
                    <a:cxn ang="0">
                      <a:pos x="70" y="0"/>
                    </a:cxn>
                    <a:cxn ang="0">
                      <a:pos x="0" y="70"/>
                    </a:cxn>
                    <a:cxn ang="0">
                      <a:pos x="70" y="140"/>
                    </a:cxn>
                    <a:cxn ang="0">
                      <a:pos x="140" y="70"/>
                    </a:cxn>
                    <a:cxn ang="0">
                      <a:pos x="70" y="0"/>
                    </a:cxn>
                    <a:cxn ang="0">
                      <a:pos x="99" y="95"/>
                    </a:cxn>
                    <a:cxn ang="0">
                      <a:pos x="94" y="102"/>
                    </a:cxn>
                    <a:cxn ang="0">
                      <a:pos x="87" y="107"/>
                    </a:cxn>
                    <a:cxn ang="0">
                      <a:pos x="78" y="109"/>
                    </a:cxn>
                    <a:cxn ang="0">
                      <a:pos x="78" y="117"/>
                    </a:cxn>
                    <a:cxn ang="0">
                      <a:pos x="66" y="117"/>
                    </a:cxn>
                    <a:cxn ang="0">
                      <a:pos x="66" y="110"/>
                    </a:cxn>
                    <a:cxn ang="0">
                      <a:pos x="50" y="105"/>
                    </a:cxn>
                    <a:cxn ang="0">
                      <a:pos x="39" y="97"/>
                    </a:cxn>
                    <a:cxn ang="0">
                      <a:pos x="50" y="85"/>
                    </a:cxn>
                    <a:cxn ang="0">
                      <a:pos x="59" y="91"/>
                    </a:cxn>
                    <a:cxn ang="0">
                      <a:pos x="66" y="94"/>
                    </a:cxn>
                    <a:cxn ang="0">
                      <a:pos x="66" y="76"/>
                    </a:cxn>
                    <a:cxn ang="0">
                      <a:pos x="65" y="75"/>
                    </a:cxn>
                    <a:cxn ang="0">
                      <a:pos x="48" y="66"/>
                    </a:cxn>
                    <a:cxn ang="0">
                      <a:pos x="43" y="52"/>
                    </a:cxn>
                    <a:cxn ang="0">
                      <a:pos x="49" y="36"/>
                    </a:cxn>
                    <a:cxn ang="0">
                      <a:pos x="66" y="29"/>
                    </a:cxn>
                    <a:cxn ang="0">
                      <a:pos x="66" y="22"/>
                    </a:cxn>
                    <a:cxn ang="0">
                      <a:pos x="78" y="22"/>
                    </a:cxn>
                    <a:cxn ang="0">
                      <a:pos x="78" y="29"/>
                    </a:cxn>
                    <a:cxn ang="0">
                      <a:pos x="91" y="33"/>
                    </a:cxn>
                    <a:cxn ang="0">
                      <a:pos x="99" y="39"/>
                    </a:cxn>
                    <a:cxn ang="0">
                      <a:pos x="88" y="51"/>
                    </a:cxn>
                    <a:cxn ang="0">
                      <a:pos x="85" y="48"/>
                    </a:cxn>
                    <a:cxn ang="0">
                      <a:pos x="82" y="46"/>
                    </a:cxn>
                    <a:cxn ang="0">
                      <a:pos x="78" y="45"/>
                    </a:cxn>
                    <a:cxn ang="0">
                      <a:pos x="78" y="62"/>
                    </a:cxn>
                    <a:cxn ang="0">
                      <a:pos x="85" y="64"/>
                    </a:cxn>
                    <a:cxn ang="0">
                      <a:pos x="93" y="69"/>
                    </a:cxn>
                    <a:cxn ang="0">
                      <a:pos x="99" y="76"/>
                    </a:cxn>
                    <a:cxn ang="0">
                      <a:pos x="101" y="86"/>
                    </a:cxn>
                    <a:cxn ang="0">
                      <a:pos x="99" y="95"/>
                    </a:cxn>
                  </a:cxnLst>
                  <a:rect l="0" t="0" r="r" b="b"/>
                  <a:pathLst>
                    <a:path w="140" h="140">
                      <a:moveTo>
                        <a:pt x="70" y="0"/>
                      </a:moveTo>
                      <a:cubicBezTo>
                        <a:pt x="31" y="0"/>
                        <a:pt x="0" y="31"/>
                        <a:pt x="0" y="70"/>
                      </a:cubicBezTo>
                      <a:cubicBezTo>
                        <a:pt x="0" y="108"/>
                        <a:pt x="31" y="140"/>
                        <a:pt x="70" y="140"/>
                      </a:cubicBezTo>
                      <a:cubicBezTo>
                        <a:pt x="109" y="140"/>
                        <a:pt x="140" y="108"/>
                        <a:pt x="140" y="70"/>
                      </a:cubicBezTo>
                      <a:cubicBezTo>
                        <a:pt x="140" y="31"/>
                        <a:pt x="109" y="0"/>
                        <a:pt x="70" y="0"/>
                      </a:cubicBezTo>
                      <a:close/>
                      <a:moveTo>
                        <a:pt x="99" y="95"/>
                      </a:moveTo>
                      <a:cubicBezTo>
                        <a:pt x="98" y="98"/>
                        <a:pt x="96" y="100"/>
                        <a:pt x="94" y="102"/>
                      </a:cubicBezTo>
                      <a:cubicBezTo>
                        <a:pt x="92" y="104"/>
                        <a:pt x="90" y="105"/>
                        <a:pt x="87" y="107"/>
                      </a:cubicBezTo>
                      <a:cubicBezTo>
                        <a:pt x="84" y="108"/>
                        <a:pt x="81" y="109"/>
                        <a:pt x="78" y="109"/>
                      </a:cubicBezTo>
                      <a:cubicBezTo>
                        <a:pt x="78" y="117"/>
                        <a:pt x="78" y="117"/>
                        <a:pt x="78" y="117"/>
                      </a:cubicBezTo>
                      <a:cubicBezTo>
                        <a:pt x="66" y="117"/>
                        <a:pt x="66" y="117"/>
                        <a:pt x="66" y="117"/>
                      </a:cubicBezTo>
                      <a:cubicBezTo>
                        <a:pt x="66" y="110"/>
                        <a:pt x="66" y="110"/>
                        <a:pt x="66" y="110"/>
                      </a:cubicBezTo>
                      <a:cubicBezTo>
                        <a:pt x="60" y="109"/>
                        <a:pt x="55" y="108"/>
                        <a:pt x="50" y="105"/>
                      </a:cubicBezTo>
                      <a:cubicBezTo>
                        <a:pt x="46" y="103"/>
                        <a:pt x="42" y="100"/>
                        <a:pt x="39" y="97"/>
                      </a:cubicBezTo>
                      <a:cubicBezTo>
                        <a:pt x="50" y="85"/>
                        <a:pt x="50" y="85"/>
                        <a:pt x="50" y="85"/>
                      </a:cubicBezTo>
                      <a:cubicBezTo>
                        <a:pt x="53" y="87"/>
                        <a:pt x="56" y="89"/>
                        <a:pt x="59" y="91"/>
                      </a:cubicBezTo>
                      <a:cubicBezTo>
                        <a:pt x="61" y="93"/>
                        <a:pt x="64" y="93"/>
                        <a:pt x="66" y="94"/>
                      </a:cubicBezTo>
                      <a:cubicBezTo>
                        <a:pt x="66" y="76"/>
                        <a:pt x="66" y="76"/>
                        <a:pt x="66" y="76"/>
                      </a:cubicBezTo>
                      <a:cubicBezTo>
                        <a:pt x="65" y="75"/>
                        <a:pt x="65" y="75"/>
                        <a:pt x="65" y="75"/>
                      </a:cubicBezTo>
                      <a:cubicBezTo>
                        <a:pt x="58" y="73"/>
                        <a:pt x="52" y="70"/>
                        <a:pt x="48" y="66"/>
                      </a:cubicBezTo>
                      <a:cubicBezTo>
                        <a:pt x="45" y="63"/>
                        <a:pt x="43" y="58"/>
                        <a:pt x="43" y="52"/>
                      </a:cubicBezTo>
                      <a:cubicBezTo>
                        <a:pt x="43" y="45"/>
                        <a:pt x="45" y="40"/>
                        <a:pt x="49" y="36"/>
                      </a:cubicBezTo>
                      <a:cubicBezTo>
                        <a:pt x="53" y="32"/>
                        <a:pt x="59" y="30"/>
                        <a:pt x="66" y="29"/>
                      </a:cubicBezTo>
                      <a:cubicBezTo>
                        <a:pt x="66" y="22"/>
                        <a:pt x="66" y="22"/>
                        <a:pt x="66" y="22"/>
                      </a:cubicBezTo>
                      <a:cubicBezTo>
                        <a:pt x="78" y="22"/>
                        <a:pt x="78" y="22"/>
                        <a:pt x="78" y="22"/>
                      </a:cubicBezTo>
                      <a:cubicBezTo>
                        <a:pt x="78" y="29"/>
                        <a:pt x="78" y="29"/>
                        <a:pt x="78" y="29"/>
                      </a:cubicBezTo>
                      <a:cubicBezTo>
                        <a:pt x="83" y="29"/>
                        <a:pt x="88" y="31"/>
                        <a:pt x="91" y="33"/>
                      </a:cubicBezTo>
                      <a:cubicBezTo>
                        <a:pt x="94" y="35"/>
                        <a:pt x="97" y="37"/>
                        <a:pt x="99" y="39"/>
                      </a:cubicBezTo>
                      <a:cubicBezTo>
                        <a:pt x="88" y="51"/>
                        <a:pt x="88" y="51"/>
                        <a:pt x="88" y="51"/>
                      </a:cubicBezTo>
                      <a:cubicBezTo>
                        <a:pt x="87" y="50"/>
                        <a:pt x="86" y="49"/>
                        <a:pt x="85" y="48"/>
                      </a:cubicBezTo>
                      <a:cubicBezTo>
                        <a:pt x="84" y="48"/>
                        <a:pt x="83" y="47"/>
                        <a:pt x="82" y="46"/>
                      </a:cubicBezTo>
                      <a:cubicBezTo>
                        <a:pt x="81" y="46"/>
                        <a:pt x="79" y="45"/>
                        <a:pt x="78" y="45"/>
                      </a:cubicBezTo>
                      <a:cubicBezTo>
                        <a:pt x="78" y="62"/>
                        <a:pt x="78" y="62"/>
                        <a:pt x="78" y="62"/>
                      </a:cubicBezTo>
                      <a:cubicBezTo>
                        <a:pt x="80" y="62"/>
                        <a:pt x="82" y="63"/>
                        <a:pt x="85" y="64"/>
                      </a:cubicBezTo>
                      <a:cubicBezTo>
                        <a:pt x="88" y="65"/>
                        <a:pt x="90" y="67"/>
                        <a:pt x="93" y="69"/>
                      </a:cubicBezTo>
                      <a:cubicBezTo>
                        <a:pt x="95" y="71"/>
                        <a:pt x="97" y="73"/>
                        <a:pt x="99" y="76"/>
                      </a:cubicBezTo>
                      <a:cubicBezTo>
                        <a:pt x="100" y="79"/>
                        <a:pt x="101" y="82"/>
                        <a:pt x="101" y="86"/>
                      </a:cubicBezTo>
                      <a:cubicBezTo>
                        <a:pt x="101" y="90"/>
                        <a:pt x="100" y="92"/>
                        <a:pt x="99" y="9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grpSp>
        </p:grpSp>
      </p:grpSp>
    </p:spTree>
    <p:extLst>
      <p:ext uri="{BB962C8B-B14F-4D97-AF65-F5344CB8AC3E}">
        <p14:creationId xmlns:p14="http://schemas.microsoft.com/office/powerpoint/2010/main" val="939648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Cloud Security Challenges</a:t>
            </a:r>
          </a:p>
        </p:txBody>
      </p:sp>
      <p:sp>
        <p:nvSpPr>
          <p:cNvPr id="42" name="Text Placeholder 41"/>
          <p:cNvSpPr>
            <a:spLocks noGrp="1"/>
          </p:cNvSpPr>
          <p:nvPr>
            <p:ph type="body" sz="quarter" idx="12"/>
          </p:nvPr>
        </p:nvSpPr>
        <p:spPr/>
        <p:txBody>
          <a:bodyPr/>
          <a:lstStyle/>
          <a:p>
            <a:r>
              <a:rPr lang="en-US" dirty="0"/>
              <a:t>Our perspective</a:t>
            </a:r>
          </a:p>
        </p:txBody>
      </p:sp>
      <p:sp>
        <p:nvSpPr>
          <p:cNvPr id="239" name="object 11"/>
          <p:cNvSpPr/>
          <p:nvPr/>
        </p:nvSpPr>
        <p:spPr>
          <a:xfrm>
            <a:off x="1388664" y="1316770"/>
            <a:ext cx="2311846" cy="4547454"/>
          </a:xfrm>
          <a:custGeom>
            <a:avLst/>
            <a:gdLst/>
            <a:ahLst/>
            <a:cxnLst/>
            <a:rect l="l" t="t" r="r" b="b"/>
            <a:pathLst>
              <a:path w="2030095" h="3971925">
                <a:moveTo>
                  <a:pt x="0" y="0"/>
                </a:moveTo>
                <a:lnTo>
                  <a:pt x="2029968" y="0"/>
                </a:lnTo>
                <a:lnTo>
                  <a:pt x="2029968" y="3971544"/>
                </a:lnTo>
                <a:lnTo>
                  <a:pt x="0" y="3971544"/>
                </a:lnTo>
                <a:lnTo>
                  <a:pt x="0" y="0"/>
                </a:lnTo>
                <a:close/>
              </a:path>
            </a:pathLst>
          </a:custGeom>
          <a:solidFill>
            <a:srgbClr val="6D2077"/>
          </a:solidFill>
        </p:spPr>
        <p:txBody>
          <a:bodyPr wrap="square" lIns="54864" tIns="54864" rIns="54864" bIns="1737360" rtlCol="0" anchor="ctr"/>
          <a:lstStyle/>
          <a:p>
            <a:pPr algn="ctr"/>
            <a:r>
              <a:rPr lang="en-US" sz="1500" b="1" dirty="0">
                <a:solidFill>
                  <a:schemeClr val="bg1"/>
                </a:solidFill>
              </a:rPr>
              <a:t>Proliferation of </a:t>
            </a:r>
            <a:br>
              <a:rPr lang="en-US" sz="1500" b="1" dirty="0">
                <a:solidFill>
                  <a:schemeClr val="bg1"/>
                </a:solidFill>
              </a:rPr>
            </a:br>
            <a:r>
              <a:rPr lang="en-US" sz="1500" b="1" dirty="0">
                <a:solidFill>
                  <a:schemeClr val="bg1"/>
                </a:solidFill>
              </a:rPr>
              <a:t>cloud services</a:t>
            </a:r>
          </a:p>
        </p:txBody>
      </p:sp>
      <p:sp>
        <p:nvSpPr>
          <p:cNvPr id="240" name="object 21"/>
          <p:cNvSpPr/>
          <p:nvPr/>
        </p:nvSpPr>
        <p:spPr>
          <a:xfrm>
            <a:off x="3842521" y="1316767"/>
            <a:ext cx="2311846" cy="4560157"/>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6D2077"/>
          </a:solidFill>
        </p:spPr>
        <p:txBody>
          <a:bodyPr wrap="square" lIns="54864" tIns="54864" rIns="54864" bIns="1737360" rtlCol="0" anchor="ctr"/>
          <a:lstStyle/>
          <a:p>
            <a:pPr algn="ctr"/>
            <a:r>
              <a:rPr lang="en-US" sz="1500" b="1" dirty="0">
                <a:solidFill>
                  <a:schemeClr val="bg1"/>
                </a:solidFill>
              </a:rPr>
              <a:t>Security </a:t>
            </a:r>
            <a:br>
              <a:rPr lang="en-US" sz="1500" b="1" dirty="0">
                <a:solidFill>
                  <a:schemeClr val="bg1"/>
                </a:solidFill>
              </a:rPr>
            </a:br>
            <a:r>
              <a:rPr lang="en-US" sz="1500" b="1" dirty="0">
                <a:solidFill>
                  <a:schemeClr val="bg1"/>
                </a:solidFill>
              </a:rPr>
              <a:t>baseline drift</a:t>
            </a:r>
          </a:p>
        </p:txBody>
      </p:sp>
      <p:sp>
        <p:nvSpPr>
          <p:cNvPr id="241" name="object 26"/>
          <p:cNvSpPr/>
          <p:nvPr/>
        </p:nvSpPr>
        <p:spPr>
          <a:xfrm>
            <a:off x="6402079" y="1316769"/>
            <a:ext cx="2311846" cy="4560156"/>
          </a:xfrm>
          <a:custGeom>
            <a:avLst/>
            <a:gdLst/>
            <a:ahLst/>
            <a:cxnLst/>
            <a:rect l="l" t="t" r="r" b="b"/>
            <a:pathLst>
              <a:path w="2030095" h="3971925">
                <a:moveTo>
                  <a:pt x="0" y="0"/>
                </a:moveTo>
                <a:lnTo>
                  <a:pt x="2029968" y="0"/>
                </a:lnTo>
                <a:lnTo>
                  <a:pt x="2029968" y="3971544"/>
                </a:lnTo>
                <a:lnTo>
                  <a:pt x="0" y="3971544"/>
                </a:lnTo>
                <a:lnTo>
                  <a:pt x="0" y="0"/>
                </a:lnTo>
                <a:close/>
              </a:path>
            </a:pathLst>
          </a:custGeom>
          <a:solidFill>
            <a:srgbClr val="6D2077"/>
          </a:solidFill>
        </p:spPr>
        <p:txBody>
          <a:bodyPr wrap="square" lIns="54864" tIns="54864" rIns="54864" bIns="1737360" rtlCol="0" anchor="ctr"/>
          <a:lstStyle/>
          <a:p>
            <a:pPr algn="ctr"/>
            <a:r>
              <a:rPr lang="en-US" sz="1500" b="1" dirty="0">
                <a:solidFill>
                  <a:schemeClr val="bg1"/>
                </a:solidFill>
              </a:rPr>
              <a:t>Resource and skills shortage</a:t>
            </a:r>
          </a:p>
        </p:txBody>
      </p:sp>
      <p:sp>
        <p:nvSpPr>
          <p:cNvPr id="242" name="object 34"/>
          <p:cNvSpPr/>
          <p:nvPr/>
        </p:nvSpPr>
        <p:spPr>
          <a:xfrm>
            <a:off x="8904884" y="1316769"/>
            <a:ext cx="2311846" cy="4547455"/>
          </a:xfrm>
          <a:custGeom>
            <a:avLst/>
            <a:gdLst/>
            <a:ahLst/>
            <a:cxnLst/>
            <a:rect l="l" t="t" r="r" b="b"/>
            <a:pathLst>
              <a:path w="2030095" h="3971925">
                <a:moveTo>
                  <a:pt x="0" y="0"/>
                </a:moveTo>
                <a:lnTo>
                  <a:pt x="2029968" y="0"/>
                </a:lnTo>
                <a:lnTo>
                  <a:pt x="2029968" y="3971544"/>
                </a:lnTo>
                <a:lnTo>
                  <a:pt x="0" y="3971544"/>
                </a:lnTo>
                <a:lnTo>
                  <a:pt x="0" y="0"/>
                </a:lnTo>
                <a:close/>
              </a:path>
            </a:pathLst>
          </a:custGeom>
          <a:solidFill>
            <a:srgbClr val="6D2077"/>
          </a:solidFill>
        </p:spPr>
        <p:txBody>
          <a:bodyPr wrap="square" lIns="54864" tIns="54864" rIns="54864" bIns="1737360" rtlCol="0" anchor="ctr"/>
          <a:lstStyle/>
          <a:p>
            <a:pPr algn="ctr"/>
            <a:r>
              <a:rPr lang="en-US" sz="1500" b="1" dirty="0">
                <a:solidFill>
                  <a:schemeClr val="bg1"/>
                </a:solidFill>
              </a:rPr>
              <a:t>New technologies </a:t>
            </a:r>
            <a:br>
              <a:rPr lang="en-US" sz="1500" b="1" dirty="0">
                <a:solidFill>
                  <a:schemeClr val="bg1"/>
                </a:solidFill>
              </a:rPr>
            </a:br>
            <a:r>
              <a:rPr lang="en-US" sz="1500" b="1" dirty="0">
                <a:solidFill>
                  <a:schemeClr val="bg1"/>
                </a:solidFill>
              </a:rPr>
              <a:t>like </a:t>
            </a:r>
            <a:r>
              <a:rPr lang="en-US" sz="1500" b="1" dirty="0" err="1">
                <a:solidFill>
                  <a:schemeClr val="bg1"/>
                </a:solidFill>
              </a:rPr>
              <a:t>IoT</a:t>
            </a:r>
            <a:endParaRPr lang="en-US" sz="1500" b="1" dirty="0">
              <a:solidFill>
                <a:schemeClr val="bg1"/>
              </a:solidFill>
            </a:endParaRPr>
          </a:p>
        </p:txBody>
      </p:sp>
      <p:sp>
        <p:nvSpPr>
          <p:cNvPr id="243" name="object 12"/>
          <p:cNvSpPr/>
          <p:nvPr/>
        </p:nvSpPr>
        <p:spPr>
          <a:xfrm>
            <a:off x="2270377" y="3774892"/>
            <a:ext cx="491728" cy="0"/>
          </a:xfrm>
          <a:custGeom>
            <a:avLst/>
            <a:gdLst/>
            <a:ahLst/>
            <a:cxnLst/>
            <a:rect l="l" t="t" r="r" b="b"/>
            <a:pathLst>
              <a:path w="431800">
                <a:moveTo>
                  <a:pt x="0" y="0"/>
                </a:moveTo>
                <a:lnTo>
                  <a:pt x="431292" y="0"/>
                </a:lnTo>
              </a:path>
            </a:pathLst>
          </a:custGeom>
          <a:ln w="6350">
            <a:solidFill>
              <a:srgbClr val="FFFFFF"/>
            </a:solidFill>
          </a:ln>
        </p:spPr>
        <p:txBody>
          <a:bodyPr wrap="square" lIns="0" tIns="0" rIns="0" bIns="0" rtlCol="0"/>
          <a:lstStyle/>
          <a:p>
            <a:pPr algn="ctr"/>
            <a:endParaRPr sz="1500">
              <a:solidFill>
                <a:prstClr val="black"/>
              </a:solidFill>
            </a:endParaRPr>
          </a:p>
        </p:txBody>
      </p:sp>
      <p:sp>
        <p:nvSpPr>
          <p:cNvPr id="244" name="object 22"/>
          <p:cNvSpPr/>
          <p:nvPr/>
        </p:nvSpPr>
        <p:spPr>
          <a:xfrm>
            <a:off x="4761401" y="3801308"/>
            <a:ext cx="491728" cy="0"/>
          </a:xfrm>
          <a:custGeom>
            <a:avLst/>
            <a:gdLst/>
            <a:ahLst/>
            <a:cxnLst/>
            <a:rect l="l" t="t" r="r" b="b"/>
            <a:pathLst>
              <a:path w="431800">
                <a:moveTo>
                  <a:pt x="0" y="0"/>
                </a:moveTo>
                <a:lnTo>
                  <a:pt x="431292" y="0"/>
                </a:lnTo>
              </a:path>
            </a:pathLst>
          </a:custGeom>
          <a:ln w="6350">
            <a:solidFill>
              <a:srgbClr val="FFFFFF"/>
            </a:solidFill>
          </a:ln>
        </p:spPr>
        <p:txBody>
          <a:bodyPr wrap="square" lIns="0" tIns="0" rIns="0" bIns="0" rtlCol="0"/>
          <a:lstStyle/>
          <a:p>
            <a:pPr algn="ctr"/>
            <a:endParaRPr sz="1500">
              <a:solidFill>
                <a:prstClr val="black"/>
              </a:solidFill>
            </a:endParaRPr>
          </a:p>
        </p:txBody>
      </p:sp>
      <p:sp>
        <p:nvSpPr>
          <p:cNvPr id="245" name="object 27"/>
          <p:cNvSpPr/>
          <p:nvPr/>
        </p:nvSpPr>
        <p:spPr>
          <a:xfrm>
            <a:off x="7211838" y="3795974"/>
            <a:ext cx="491728" cy="0"/>
          </a:xfrm>
          <a:custGeom>
            <a:avLst/>
            <a:gdLst/>
            <a:ahLst/>
            <a:cxnLst/>
            <a:rect l="l" t="t" r="r" b="b"/>
            <a:pathLst>
              <a:path w="431800">
                <a:moveTo>
                  <a:pt x="0" y="0"/>
                </a:moveTo>
                <a:lnTo>
                  <a:pt x="431292" y="0"/>
                </a:lnTo>
              </a:path>
            </a:pathLst>
          </a:custGeom>
          <a:ln w="6350">
            <a:solidFill>
              <a:srgbClr val="FFFFFF"/>
            </a:solidFill>
          </a:ln>
        </p:spPr>
        <p:txBody>
          <a:bodyPr wrap="square" lIns="0" tIns="0" rIns="0" bIns="0" rtlCol="0"/>
          <a:lstStyle/>
          <a:p>
            <a:pPr algn="ctr"/>
            <a:endParaRPr sz="1500">
              <a:solidFill>
                <a:prstClr val="black"/>
              </a:solidFill>
            </a:endParaRPr>
          </a:p>
        </p:txBody>
      </p:sp>
      <p:sp>
        <p:nvSpPr>
          <p:cNvPr id="246" name="object 35"/>
          <p:cNvSpPr/>
          <p:nvPr/>
        </p:nvSpPr>
        <p:spPr>
          <a:xfrm>
            <a:off x="9823838" y="3794648"/>
            <a:ext cx="491728" cy="0"/>
          </a:xfrm>
          <a:custGeom>
            <a:avLst/>
            <a:gdLst/>
            <a:ahLst/>
            <a:cxnLst/>
            <a:rect l="l" t="t" r="r" b="b"/>
            <a:pathLst>
              <a:path w="431800">
                <a:moveTo>
                  <a:pt x="0" y="0"/>
                </a:moveTo>
                <a:lnTo>
                  <a:pt x="431292" y="0"/>
                </a:lnTo>
              </a:path>
            </a:pathLst>
          </a:custGeom>
          <a:ln w="6350">
            <a:solidFill>
              <a:srgbClr val="FFFFFF"/>
            </a:solidFill>
          </a:ln>
        </p:spPr>
        <p:txBody>
          <a:bodyPr wrap="square" lIns="0" tIns="0" rIns="0" bIns="0" rtlCol="0"/>
          <a:lstStyle/>
          <a:p>
            <a:pPr algn="ctr"/>
            <a:endParaRPr sz="1500">
              <a:solidFill>
                <a:prstClr val="black"/>
              </a:solidFill>
            </a:endParaRPr>
          </a:p>
        </p:txBody>
      </p:sp>
      <p:sp>
        <p:nvSpPr>
          <p:cNvPr id="247" name="Rectangle 246"/>
          <p:cNvSpPr/>
          <p:nvPr/>
        </p:nvSpPr>
        <p:spPr>
          <a:xfrm>
            <a:off x="9101410" y="4383160"/>
            <a:ext cx="1960786" cy="1015663"/>
          </a:xfrm>
          <a:prstGeom prst="rect">
            <a:avLst/>
          </a:prstGeom>
        </p:spPr>
        <p:txBody>
          <a:bodyPr wrap="square">
            <a:spAutoFit/>
          </a:bodyPr>
          <a:lstStyle/>
          <a:p>
            <a:pPr algn="ctr"/>
            <a:r>
              <a:rPr lang="en-US" sz="1500" dirty="0">
                <a:solidFill>
                  <a:schemeClr val="bg1"/>
                </a:solidFill>
              </a:rPr>
              <a:t>Support for new technology natively in the security platform</a:t>
            </a:r>
          </a:p>
        </p:txBody>
      </p:sp>
      <p:sp>
        <p:nvSpPr>
          <p:cNvPr id="248" name="Rectangle 247"/>
          <p:cNvSpPr/>
          <p:nvPr/>
        </p:nvSpPr>
        <p:spPr>
          <a:xfrm>
            <a:off x="6515100" y="4383160"/>
            <a:ext cx="2125979" cy="1477328"/>
          </a:xfrm>
          <a:prstGeom prst="rect">
            <a:avLst/>
          </a:prstGeom>
        </p:spPr>
        <p:txBody>
          <a:bodyPr wrap="square">
            <a:spAutoFit/>
          </a:bodyPr>
          <a:lstStyle/>
          <a:p>
            <a:pPr algn="ctr"/>
            <a:r>
              <a:rPr lang="en-US" sz="1500" dirty="0">
                <a:solidFill>
                  <a:schemeClr val="bg1"/>
                </a:solidFill>
              </a:rPr>
              <a:t>Continuously updated recommendations built on industry best practices and compliance; Machine learning</a:t>
            </a:r>
          </a:p>
        </p:txBody>
      </p:sp>
      <p:sp>
        <p:nvSpPr>
          <p:cNvPr id="249" name="Rectangle 248"/>
          <p:cNvSpPr/>
          <p:nvPr/>
        </p:nvSpPr>
        <p:spPr>
          <a:xfrm>
            <a:off x="4046462" y="4383160"/>
            <a:ext cx="1960786" cy="1246495"/>
          </a:xfrm>
          <a:prstGeom prst="rect">
            <a:avLst/>
          </a:prstGeom>
        </p:spPr>
        <p:txBody>
          <a:bodyPr wrap="square">
            <a:spAutoFit/>
          </a:bodyPr>
          <a:lstStyle/>
          <a:p>
            <a:pPr algn="ctr"/>
            <a:r>
              <a:rPr lang="en-US" sz="1500" dirty="0">
                <a:solidFill>
                  <a:schemeClr val="bg1"/>
                </a:solidFill>
              </a:rPr>
              <a:t>Continuous assessments against the specified policy and recommendations</a:t>
            </a:r>
          </a:p>
        </p:txBody>
      </p:sp>
      <p:sp>
        <p:nvSpPr>
          <p:cNvPr id="250" name="Rectangle 249"/>
          <p:cNvSpPr/>
          <p:nvPr/>
        </p:nvSpPr>
        <p:spPr>
          <a:xfrm>
            <a:off x="1563464" y="4383160"/>
            <a:ext cx="1960786" cy="1246495"/>
          </a:xfrm>
          <a:prstGeom prst="rect">
            <a:avLst/>
          </a:prstGeom>
        </p:spPr>
        <p:txBody>
          <a:bodyPr wrap="square">
            <a:spAutoFit/>
          </a:bodyPr>
          <a:lstStyle/>
          <a:p>
            <a:pPr algn="ctr"/>
            <a:r>
              <a:rPr lang="en-US" sz="1500" dirty="0">
                <a:solidFill>
                  <a:schemeClr val="bg1"/>
                </a:solidFill>
              </a:rPr>
              <a:t>Native integration with services along with comprehensive view across platform and beyond</a:t>
            </a:r>
          </a:p>
        </p:txBody>
      </p:sp>
      <p:sp>
        <p:nvSpPr>
          <p:cNvPr id="278" name="TextBox 277"/>
          <p:cNvSpPr txBox="1"/>
          <p:nvPr/>
        </p:nvSpPr>
        <p:spPr>
          <a:xfrm rot="16200000">
            <a:off x="-97382" y="2391854"/>
            <a:ext cx="2477881" cy="327708"/>
          </a:xfrm>
          <a:prstGeom prst="rect">
            <a:avLst/>
          </a:prstGeom>
          <a:noFill/>
        </p:spPr>
        <p:txBody>
          <a:bodyPr wrap="square" lIns="54610" tIns="54610" rIns="54610" bIns="54610" rtlCol="0">
            <a:noAutofit/>
          </a:bodyPr>
          <a:lstStyle/>
          <a:p>
            <a:pPr algn="ctr">
              <a:spcAft>
                <a:spcPts val="600"/>
              </a:spcAft>
            </a:pPr>
            <a:r>
              <a:rPr lang="en-US" sz="1500" b="1" dirty="0">
                <a:solidFill>
                  <a:schemeClr val="accent2"/>
                </a:solidFill>
              </a:rPr>
              <a:t>Concern</a:t>
            </a:r>
          </a:p>
        </p:txBody>
      </p:sp>
      <p:sp>
        <p:nvSpPr>
          <p:cNvPr id="279" name="TextBox 278"/>
          <p:cNvSpPr txBox="1"/>
          <p:nvPr/>
        </p:nvSpPr>
        <p:spPr>
          <a:xfrm rot="16200000">
            <a:off x="116353" y="4663715"/>
            <a:ext cx="2065841" cy="327708"/>
          </a:xfrm>
          <a:prstGeom prst="rect">
            <a:avLst/>
          </a:prstGeom>
          <a:noFill/>
        </p:spPr>
        <p:txBody>
          <a:bodyPr wrap="square" lIns="54610" tIns="54610" rIns="54610" bIns="54610" rtlCol="0">
            <a:noAutofit/>
          </a:bodyPr>
          <a:lstStyle/>
          <a:p>
            <a:pPr algn="ctr">
              <a:spcAft>
                <a:spcPts val="600"/>
              </a:spcAft>
            </a:pPr>
            <a:r>
              <a:rPr lang="en-US" sz="1500" b="1" dirty="0">
                <a:solidFill>
                  <a:schemeClr val="accent2"/>
                </a:solidFill>
              </a:rPr>
              <a:t>Capabilities</a:t>
            </a:r>
          </a:p>
        </p:txBody>
      </p:sp>
      <p:sp>
        <p:nvSpPr>
          <p:cNvPr id="280" name="object 12"/>
          <p:cNvSpPr/>
          <p:nvPr/>
        </p:nvSpPr>
        <p:spPr>
          <a:xfrm>
            <a:off x="987344" y="3787592"/>
            <a:ext cx="320040" cy="0"/>
          </a:xfrm>
          <a:custGeom>
            <a:avLst/>
            <a:gdLst/>
            <a:ahLst/>
            <a:cxnLst/>
            <a:rect l="l" t="t" r="r" b="b"/>
            <a:pathLst>
              <a:path w="431800">
                <a:moveTo>
                  <a:pt x="0" y="0"/>
                </a:moveTo>
                <a:lnTo>
                  <a:pt x="431292" y="0"/>
                </a:lnTo>
              </a:path>
            </a:pathLst>
          </a:custGeom>
          <a:ln w="50292">
            <a:solidFill>
              <a:schemeClr val="accent2"/>
            </a:solidFill>
          </a:ln>
        </p:spPr>
        <p:txBody>
          <a:bodyPr wrap="square" lIns="0" tIns="0" rIns="0" bIns="0" rtlCol="0"/>
          <a:lstStyle/>
          <a:p>
            <a:endParaRPr sz="1500"/>
          </a:p>
        </p:txBody>
      </p:sp>
      <p:grpSp>
        <p:nvGrpSpPr>
          <p:cNvPr id="46" name="Group 45"/>
          <p:cNvGrpSpPr/>
          <p:nvPr/>
        </p:nvGrpSpPr>
        <p:grpSpPr>
          <a:xfrm>
            <a:off x="2207483" y="1594855"/>
            <a:ext cx="611483" cy="611483"/>
            <a:chOff x="2574785" y="1409173"/>
            <a:chExt cx="611483" cy="611483"/>
          </a:xfrm>
        </p:grpSpPr>
        <p:sp>
          <p:nvSpPr>
            <p:cNvPr id="108" name="Oval 107"/>
            <p:cNvSpPr/>
            <p:nvPr/>
          </p:nvSpPr>
          <p:spPr>
            <a:xfrm>
              <a:off x="2574785" y="1409173"/>
              <a:ext cx="611483" cy="611483"/>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300" dirty="0" err="1">
                <a:solidFill>
                  <a:schemeClr val="bg1"/>
                </a:solidFill>
              </a:endParaRPr>
            </a:p>
          </p:txBody>
        </p:sp>
        <p:sp>
          <p:nvSpPr>
            <p:cNvPr id="160" name="Freeform 6"/>
            <p:cNvSpPr>
              <a:spLocks/>
            </p:cNvSpPr>
            <p:nvPr/>
          </p:nvSpPr>
          <p:spPr bwMode="auto">
            <a:xfrm>
              <a:off x="2644069" y="1554233"/>
              <a:ext cx="472914" cy="321362"/>
            </a:xfrm>
            <a:custGeom>
              <a:avLst/>
              <a:gdLst/>
              <a:ahLst/>
              <a:cxnLst>
                <a:cxn ang="0">
                  <a:pos x="1513" y="518"/>
                </a:cxn>
                <a:cxn ang="0">
                  <a:pos x="1526" y="413"/>
                </a:cxn>
                <a:cxn ang="0">
                  <a:pos x="1113" y="0"/>
                </a:cxn>
                <a:cxn ang="0">
                  <a:pos x="731" y="253"/>
                </a:cxn>
                <a:cxn ang="0">
                  <a:pos x="508" y="150"/>
                </a:cxn>
                <a:cxn ang="0">
                  <a:pos x="215" y="443"/>
                </a:cxn>
                <a:cxn ang="0">
                  <a:pos x="227" y="523"/>
                </a:cxn>
                <a:cxn ang="0">
                  <a:pos x="0" y="847"/>
                </a:cxn>
                <a:cxn ang="0">
                  <a:pos x="345" y="1192"/>
                </a:cxn>
                <a:cxn ang="0">
                  <a:pos x="796" y="1192"/>
                </a:cxn>
                <a:cxn ang="0">
                  <a:pos x="796" y="901"/>
                </a:cxn>
                <a:cxn ang="0">
                  <a:pos x="610" y="901"/>
                </a:cxn>
                <a:cxn ang="0">
                  <a:pos x="895" y="556"/>
                </a:cxn>
                <a:cxn ang="0">
                  <a:pos x="1180" y="901"/>
                </a:cxn>
                <a:cxn ang="0">
                  <a:pos x="994" y="901"/>
                </a:cxn>
                <a:cxn ang="0">
                  <a:pos x="994" y="1192"/>
                </a:cxn>
                <a:cxn ang="0">
                  <a:pos x="1409" y="1192"/>
                </a:cxn>
                <a:cxn ang="0">
                  <a:pos x="1754" y="847"/>
                </a:cxn>
                <a:cxn ang="0">
                  <a:pos x="1513" y="518"/>
                </a:cxn>
              </a:cxnLst>
              <a:rect l="0" t="0" r="r" b="b"/>
              <a:pathLst>
                <a:path w="1754" h="1192">
                  <a:moveTo>
                    <a:pt x="1513" y="518"/>
                  </a:moveTo>
                  <a:cubicBezTo>
                    <a:pt x="1522" y="484"/>
                    <a:pt x="1526" y="449"/>
                    <a:pt x="1526" y="413"/>
                  </a:cubicBezTo>
                  <a:cubicBezTo>
                    <a:pt x="1526" y="185"/>
                    <a:pt x="1341" y="0"/>
                    <a:pt x="1113" y="0"/>
                  </a:cubicBezTo>
                  <a:cubicBezTo>
                    <a:pt x="941" y="0"/>
                    <a:pt x="794" y="104"/>
                    <a:pt x="731" y="253"/>
                  </a:cubicBezTo>
                  <a:cubicBezTo>
                    <a:pt x="677" y="190"/>
                    <a:pt x="597" y="150"/>
                    <a:pt x="508" y="150"/>
                  </a:cubicBezTo>
                  <a:cubicBezTo>
                    <a:pt x="346" y="150"/>
                    <a:pt x="215" y="281"/>
                    <a:pt x="215" y="443"/>
                  </a:cubicBezTo>
                  <a:cubicBezTo>
                    <a:pt x="215" y="471"/>
                    <a:pt x="219" y="498"/>
                    <a:pt x="227" y="523"/>
                  </a:cubicBezTo>
                  <a:cubicBezTo>
                    <a:pt x="94" y="571"/>
                    <a:pt x="0" y="698"/>
                    <a:pt x="0" y="847"/>
                  </a:cubicBezTo>
                  <a:cubicBezTo>
                    <a:pt x="0" y="1038"/>
                    <a:pt x="155" y="1192"/>
                    <a:pt x="345" y="1192"/>
                  </a:cubicBezTo>
                  <a:cubicBezTo>
                    <a:pt x="796" y="1192"/>
                    <a:pt x="796" y="1192"/>
                    <a:pt x="796" y="1192"/>
                  </a:cubicBezTo>
                  <a:cubicBezTo>
                    <a:pt x="796" y="901"/>
                    <a:pt x="796" y="901"/>
                    <a:pt x="796" y="901"/>
                  </a:cubicBezTo>
                  <a:cubicBezTo>
                    <a:pt x="610" y="901"/>
                    <a:pt x="610" y="901"/>
                    <a:pt x="610" y="901"/>
                  </a:cubicBezTo>
                  <a:cubicBezTo>
                    <a:pt x="895" y="556"/>
                    <a:pt x="895" y="556"/>
                    <a:pt x="895" y="556"/>
                  </a:cubicBezTo>
                  <a:cubicBezTo>
                    <a:pt x="1180" y="901"/>
                    <a:pt x="1180" y="901"/>
                    <a:pt x="1180" y="901"/>
                  </a:cubicBezTo>
                  <a:cubicBezTo>
                    <a:pt x="994" y="901"/>
                    <a:pt x="994" y="901"/>
                    <a:pt x="994" y="901"/>
                  </a:cubicBezTo>
                  <a:cubicBezTo>
                    <a:pt x="994" y="1192"/>
                    <a:pt x="994" y="1192"/>
                    <a:pt x="994" y="1192"/>
                  </a:cubicBezTo>
                  <a:cubicBezTo>
                    <a:pt x="1409" y="1192"/>
                    <a:pt x="1409" y="1192"/>
                    <a:pt x="1409" y="1192"/>
                  </a:cubicBezTo>
                  <a:cubicBezTo>
                    <a:pt x="1600" y="1192"/>
                    <a:pt x="1754" y="1038"/>
                    <a:pt x="1754" y="847"/>
                  </a:cubicBezTo>
                  <a:cubicBezTo>
                    <a:pt x="1754" y="693"/>
                    <a:pt x="1653" y="562"/>
                    <a:pt x="1513" y="518"/>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45" name="Group 44"/>
          <p:cNvGrpSpPr/>
          <p:nvPr/>
        </p:nvGrpSpPr>
        <p:grpSpPr>
          <a:xfrm>
            <a:off x="4661340" y="1612853"/>
            <a:ext cx="611483" cy="611483"/>
            <a:chOff x="4928456" y="1427171"/>
            <a:chExt cx="611483" cy="611483"/>
          </a:xfrm>
        </p:grpSpPr>
        <p:sp>
          <p:nvSpPr>
            <p:cNvPr id="111" name="Oval 110"/>
            <p:cNvSpPr/>
            <p:nvPr/>
          </p:nvSpPr>
          <p:spPr>
            <a:xfrm>
              <a:off x="4928456" y="1427171"/>
              <a:ext cx="611483" cy="611483"/>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300" dirty="0" err="1">
                <a:solidFill>
                  <a:schemeClr val="bg1"/>
                </a:solidFill>
              </a:endParaRPr>
            </a:p>
          </p:txBody>
        </p:sp>
        <p:grpSp>
          <p:nvGrpSpPr>
            <p:cNvPr id="161" name="Group 55"/>
            <p:cNvGrpSpPr>
              <a:grpSpLocks noChangeAspect="1"/>
            </p:cNvGrpSpPr>
            <p:nvPr/>
          </p:nvGrpSpPr>
          <p:grpSpPr bwMode="auto">
            <a:xfrm>
              <a:off x="5078037" y="1550600"/>
              <a:ext cx="312320" cy="364624"/>
              <a:chOff x="2049" y="1191"/>
              <a:chExt cx="1660" cy="1938"/>
            </a:xfrm>
            <a:solidFill>
              <a:schemeClr val="bg1"/>
            </a:solidFill>
          </p:grpSpPr>
          <p:sp>
            <p:nvSpPr>
              <p:cNvPr id="162" name="Freeform 56"/>
              <p:cNvSpPr>
                <a:spLocks/>
              </p:cNvSpPr>
              <p:nvPr/>
            </p:nvSpPr>
            <p:spPr bwMode="auto">
              <a:xfrm>
                <a:off x="2049" y="2680"/>
                <a:ext cx="354" cy="111"/>
              </a:xfrm>
              <a:custGeom>
                <a:avLst/>
                <a:gdLst/>
                <a:ahLst/>
                <a:cxnLst>
                  <a:cxn ang="0">
                    <a:pos x="150" y="24"/>
                  </a:cxn>
                  <a:cxn ang="0">
                    <a:pos x="126" y="0"/>
                  </a:cxn>
                  <a:cxn ang="0">
                    <a:pos x="23" y="0"/>
                  </a:cxn>
                  <a:cxn ang="0">
                    <a:pos x="0" y="24"/>
                  </a:cxn>
                  <a:cxn ang="0">
                    <a:pos x="23" y="47"/>
                  </a:cxn>
                  <a:cxn ang="0">
                    <a:pos x="126" y="47"/>
                  </a:cxn>
                  <a:cxn ang="0">
                    <a:pos x="150" y="24"/>
                  </a:cxn>
                </a:cxnLst>
                <a:rect l="0" t="0" r="r" b="b"/>
                <a:pathLst>
                  <a:path w="150" h="47">
                    <a:moveTo>
                      <a:pt x="150" y="24"/>
                    </a:moveTo>
                    <a:cubicBezTo>
                      <a:pt x="150" y="11"/>
                      <a:pt x="139" y="0"/>
                      <a:pt x="126" y="0"/>
                    </a:cubicBezTo>
                    <a:cubicBezTo>
                      <a:pt x="23" y="0"/>
                      <a:pt x="23" y="0"/>
                      <a:pt x="23" y="0"/>
                    </a:cubicBezTo>
                    <a:cubicBezTo>
                      <a:pt x="10" y="0"/>
                      <a:pt x="0" y="11"/>
                      <a:pt x="0" y="24"/>
                    </a:cubicBezTo>
                    <a:cubicBezTo>
                      <a:pt x="0" y="37"/>
                      <a:pt x="10" y="47"/>
                      <a:pt x="23" y="47"/>
                    </a:cubicBezTo>
                    <a:cubicBezTo>
                      <a:pt x="126" y="47"/>
                      <a:pt x="126" y="47"/>
                      <a:pt x="126" y="47"/>
                    </a:cubicBezTo>
                    <a:cubicBezTo>
                      <a:pt x="139" y="47"/>
                      <a:pt x="150" y="37"/>
                      <a:pt x="150" y="2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57"/>
              <p:cNvSpPr>
                <a:spLocks/>
              </p:cNvSpPr>
              <p:nvPr/>
            </p:nvSpPr>
            <p:spPr bwMode="auto">
              <a:xfrm>
                <a:off x="3555" y="2477"/>
                <a:ext cx="135" cy="612"/>
              </a:xfrm>
              <a:custGeom>
                <a:avLst/>
                <a:gdLst/>
                <a:ahLst/>
                <a:cxnLst>
                  <a:cxn ang="0">
                    <a:pos x="0" y="18"/>
                  </a:cxn>
                  <a:cxn ang="0">
                    <a:pos x="0" y="22"/>
                  </a:cxn>
                  <a:cxn ang="0">
                    <a:pos x="0" y="259"/>
                  </a:cxn>
                  <a:cxn ang="0">
                    <a:pos x="40" y="247"/>
                  </a:cxn>
                  <a:cxn ang="0">
                    <a:pos x="57" y="225"/>
                  </a:cxn>
                  <a:cxn ang="0">
                    <a:pos x="57" y="0"/>
                  </a:cxn>
                  <a:cxn ang="0">
                    <a:pos x="44" y="5"/>
                  </a:cxn>
                  <a:cxn ang="0">
                    <a:pos x="0" y="18"/>
                  </a:cxn>
                </a:cxnLst>
                <a:rect l="0" t="0" r="r" b="b"/>
                <a:pathLst>
                  <a:path w="57" h="259">
                    <a:moveTo>
                      <a:pt x="0" y="18"/>
                    </a:moveTo>
                    <a:cubicBezTo>
                      <a:pt x="0" y="19"/>
                      <a:pt x="0" y="21"/>
                      <a:pt x="0" y="22"/>
                    </a:cubicBezTo>
                    <a:cubicBezTo>
                      <a:pt x="0" y="259"/>
                      <a:pt x="0" y="259"/>
                      <a:pt x="0" y="259"/>
                    </a:cubicBezTo>
                    <a:cubicBezTo>
                      <a:pt x="40" y="247"/>
                      <a:pt x="40" y="247"/>
                      <a:pt x="40" y="247"/>
                    </a:cubicBezTo>
                    <a:cubicBezTo>
                      <a:pt x="51" y="244"/>
                      <a:pt x="57" y="237"/>
                      <a:pt x="57" y="225"/>
                    </a:cubicBezTo>
                    <a:cubicBezTo>
                      <a:pt x="57" y="0"/>
                      <a:pt x="57" y="0"/>
                      <a:pt x="57" y="0"/>
                    </a:cubicBezTo>
                    <a:cubicBezTo>
                      <a:pt x="53" y="2"/>
                      <a:pt x="49" y="4"/>
                      <a:pt x="44" y="5"/>
                    </a:cubicBezTo>
                    <a:lnTo>
                      <a:pt x="0" y="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58"/>
              <p:cNvSpPr>
                <a:spLocks/>
              </p:cNvSpPr>
              <p:nvPr/>
            </p:nvSpPr>
            <p:spPr bwMode="auto">
              <a:xfrm>
                <a:off x="2049" y="2106"/>
                <a:ext cx="354" cy="111"/>
              </a:xfrm>
              <a:custGeom>
                <a:avLst/>
                <a:gdLst/>
                <a:ahLst/>
                <a:cxnLst>
                  <a:cxn ang="0">
                    <a:pos x="23" y="47"/>
                  </a:cxn>
                  <a:cxn ang="0">
                    <a:pos x="126" y="47"/>
                  </a:cxn>
                  <a:cxn ang="0">
                    <a:pos x="150" y="24"/>
                  </a:cxn>
                  <a:cxn ang="0">
                    <a:pos x="126" y="0"/>
                  </a:cxn>
                  <a:cxn ang="0">
                    <a:pos x="23" y="0"/>
                  </a:cxn>
                  <a:cxn ang="0">
                    <a:pos x="0" y="24"/>
                  </a:cxn>
                  <a:cxn ang="0">
                    <a:pos x="23" y="47"/>
                  </a:cxn>
                </a:cxnLst>
                <a:rect l="0" t="0" r="r" b="b"/>
                <a:pathLst>
                  <a:path w="150" h="47">
                    <a:moveTo>
                      <a:pt x="23" y="47"/>
                    </a:moveTo>
                    <a:cubicBezTo>
                      <a:pt x="126" y="47"/>
                      <a:pt x="126" y="47"/>
                      <a:pt x="126" y="47"/>
                    </a:cubicBezTo>
                    <a:cubicBezTo>
                      <a:pt x="139" y="47"/>
                      <a:pt x="150" y="37"/>
                      <a:pt x="150" y="24"/>
                    </a:cubicBezTo>
                    <a:cubicBezTo>
                      <a:pt x="150" y="11"/>
                      <a:pt x="139" y="0"/>
                      <a:pt x="126" y="0"/>
                    </a:cubicBezTo>
                    <a:cubicBezTo>
                      <a:pt x="23" y="0"/>
                      <a:pt x="23" y="0"/>
                      <a:pt x="23" y="0"/>
                    </a:cubicBezTo>
                    <a:cubicBezTo>
                      <a:pt x="10" y="0"/>
                      <a:pt x="0" y="11"/>
                      <a:pt x="0" y="24"/>
                    </a:cubicBezTo>
                    <a:cubicBezTo>
                      <a:pt x="0" y="37"/>
                      <a:pt x="10" y="47"/>
                      <a:pt x="23" y="47"/>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59"/>
              <p:cNvSpPr>
                <a:spLocks/>
              </p:cNvSpPr>
              <p:nvPr/>
            </p:nvSpPr>
            <p:spPr bwMode="auto">
              <a:xfrm>
                <a:off x="2049" y="1532"/>
                <a:ext cx="354" cy="111"/>
              </a:xfrm>
              <a:custGeom>
                <a:avLst/>
                <a:gdLst/>
                <a:ahLst/>
                <a:cxnLst>
                  <a:cxn ang="0">
                    <a:pos x="23" y="47"/>
                  </a:cxn>
                  <a:cxn ang="0">
                    <a:pos x="126" y="47"/>
                  </a:cxn>
                  <a:cxn ang="0">
                    <a:pos x="150" y="23"/>
                  </a:cxn>
                  <a:cxn ang="0">
                    <a:pos x="126" y="0"/>
                  </a:cxn>
                  <a:cxn ang="0">
                    <a:pos x="23" y="0"/>
                  </a:cxn>
                  <a:cxn ang="0">
                    <a:pos x="0" y="23"/>
                  </a:cxn>
                  <a:cxn ang="0">
                    <a:pos x="23" y="47"/>
                  </a:cxn>
                </a:cxnLst>
                <a:rect l="0" t="0" r="r" b="b"/>
                <a:pathLst>
                  <a:path w="150" h="47">
                    <a:moveTo>
                      <a:pt x="23" y="47"/>
                    </a:moveTo>
                    <a:cubicBezTo>
                      <a:pt x="126" y="47"/>
                      <a:pt x="126" y="47"/>
                      <a:pt x="126" y="47"/>
                    </a:cubicBezTo>
                    <a:cubicBezTo>
                      <a:pt x="139" y="47"/>
                      <a:pt x="150" y="36"/>
                      <a:pt x="150" y="23"/>
                    </a:cubicBezTo>
                    <a:cubicBezTo>
                      <a:pt x="150" y="10"/>
                      <a:pt x="139" y="0"/>
                      <a:pt x="126" y="0"/>
                    </a:cubicBezTo>
                    <a:cubicBezTo>
                      <a:pt x="23" y="0"/>
                      <a:pt x="23" y="0"/>
                      <a:pt x="23" y="0"/>
                    </a:cubicBezTo>
                    <a:cubicBezTo>
                      <a:pt x="10" y="0"/>
                      <a:pt x="0" y="10"/>
                      <a:pt x="0" y="23"/>
                    </a:cubicBezTo>
                    <a:cubicBezTo>
                      <a:pt x="0" y="36"/>
                      <a:pt x="10" y="47"/>
                      <a:pt x="23" y="47"/>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60"/>
              <p:cNvSpPr>
                <a:spLocks/>
              </p:cNvSpPr>
              <p:nvPr/>
            </p:nvSpPr>
            <p:spPr bwMode="auto">
              <a:xfrm>
                <a:off x="3553" y="1839"/>
                <a:ext cx="137" cy="616"/>
              </a:xfrm>
              <a:custGeom>
                <a:avLst/>
                <a:gdLst/>
                <a:ahLst/>
                <a:cxnLst>
                  <a:cxn ang="0">
                    <a:pos x="2" y="16"/>
                  </a:cxn>
                  <a:cxn ang="0">
                    <a:pos x="1" y="24"/>
                  </a:cxn>
                  <a:cxn ang="0">
                    <a:pos x="1" y="261"/>
                  </a:cxn>
                  <a:cxn ang="0">
                    <a:pos x="41" y="250"/>
                  </a:cxn>
                  <a:cxn ang="0">
                    <a:pos x="58" y="228"/>
                  </a:cxn>
                  <a:cxn ang="0">
                    <a:pos x="58" y="0"/>
                  </a:cxn>
                  <a:cxn ang="0">
                    <a:pos x="56" y="1"/>
                  </a:cxn>
                  <a:cxn ang="0">
                    <a:pos x="2" y="16"/>
                  </a:cxn>
                </a:cxnLst>
                <a:rect l="0" t="0" r="r" b="b"/>
                <a:pathLst>
                  <a:path w="58" h="261">
                    <a:moveTo>
                      <a:pt x="2" y="16"/>
                    </a:moveTo>
                    <a:cubicBezTo>
                      <a:pt x="0" y="17"/>
                      <a:pt x="1" y="23"/>
                      <a:pt x="1" y="24"/>
                    </a:cubicBezTo>
                    <a:cubicBezTo>
                      <a:pt x="1" y="261"/>
                      <a:pt x="1" y="261"/>
                      <a:pt x="1" y="261"/>
                    </a:cubicBezTo>
                    <a:cubicBezTo>
                      <a:pt x="41" y="250"/>
                      <a:pt x="41" y="250"/>
                      <a:pt x="41" y="250"/>
                    </a:cubicBezTo>
                    <a:cubicBezTo>
                      <a:pt x="52" y="246"/>
                      <a:pt x="58" y="239"/>
                      <a:pt x="58" y="228"/>
                    </a:cubicBezTo>
                    <a:cubicBezTo>
                      <a:pt x="58" y="0"/>
                      <a:pt x="58" y="0"/>
                      <a:pt x="58" y="0"/>
                    </a:cubicBezTo>
                    <a:cubicBezTo>
                      <a:pt x="57" y="0"/>
                      <a:pt x="57" y="1"/>
                      <a:pt x="56" y="1"/>
                    </a:cubicBezTo>
                    <a:lnTo>
                      <a:pt x="2" y="1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61"/>
              <p:cNvSpPr>
                <a:spLocks/>
              </p:cNvSpPr>
              <p:nvPr/>
            </p:nvSpPr>
            <p:spPr bwMode="auto">
              <a:xfrm>
                <a:off x="2882" y="2330"/>
                <a:ext cx="118" cy="194"/>
              </a:xfrm>
              <a:custGeom>
                <a:avLst/>
                <a:gdLst/>
                <a:ahLst/>
                <a:cxnLst>
                  <a:cxn ang="0">
                    <a:pos x="0" y="106"/>
                  </a:cxn>
                  <a:cxn ang="0">
                    <a:pos x="29" y="106"/>
                  </a:cxn>
                  <a:cxn ang="0">
                    <a:pos x="29" y="194"/>
                  </a:cxn>
                  <a:cxn ang="0">
                    <a:pos x="90" y="194"/>
                  </a:cxn>
                  <a:cxn ang="0">
                    <a:pos x="90" y="106"/>
                  </a:cxn>
                  <a:cxn ang="0">
                    <a:pos x="118" y="106"/>
                  </a:cxn>
                  <a:cxn ang="0">
                    <a:pos x="118" y="0"/>
                  </a:cxn>
                  <a:cxn ang="0">
                    <a:pos x="0" y="0"/>
                  </a:cxn>
                  <a:cxn ang="0">
                    <a:pos x="0" y="106"/>
                  </a:cxn>
                </a:cxnLst>
                <a:rect l="0" t="0" r="r" b="b"/>
                <a:pathLst>
                  <a:path w="118" h="194">
                    <a:moveTo>
                      <a:pt x="0" y="106"/>
                    </a:moveTo>
                    <a:lnTo>
                      <a:pt x="29" y="106"/>
                    </a:lnTo>
                    <a:lnTo>
                      <a:pt x="29" y="194"/>
                    </a:lnTo>
                    <a:lnTo>
                      <a:pt x="90" y="194"/>
                    </a:lnTo>
                    <a:lnTo>
                      <a:pt x="90" y="106"/>
                    </a:lnTo>
                    <a:lnTo>
                      <a:pt x="118" y="106"/>
                    </a:lnTo>
                    <a:lnTo>
                      <a:pt x="118" y="0"/>
                    </a:lnTo>
                    <a:lnTo>
                      <a:pt x="0" y="0"/>
                    </a:lnTo>
                    <a:lnTo>
                      <a:pt x="0" y="10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62"/>
              <p:cNvSpPr>
                <a:spLocks noEditPoints="1"/>
              </p:cNvSpPr>
              <p:nvPr/>
            </p:nvSpPr>
            <p:spPr bwMode="auto">
              <a:xfrm>
                <a:off x="2141" y="1191"/>
                <a:ext cx="1568" cy="1938"/>
              </a:xfrm>
              <a:custGeom>
                <a:avLst/>
                <a:gdLst/>
                <a:ahLst/>
                <a:cxnLst>
                  <a:cxn ang="0">
                    <a:pos x="644" y="0"/>
                  </a:cxn>
                  <a:cxn ang="0">
                    <a:pos x="21" y="0"/>
                  </a:cxn>
                  <a:cxn ang="0">
                    <a:pos x="0" y="21"/>
                  </a:cxn>
                  <a:cxn ang="0">
                    <a:pos x="0" y="133"/>
                  </a:cxn>
                  <a:cxn ang="0">
                    <a:pos x="59" y="133"/>
                  </a:cxn>
                  <a:cxn ang="0">
                    <a:pos x="88" y="123"/>
                  </a:cxn>
                  <a:cxn ang="0">
                    <a:pos x="132" y="167"/>
                  </a:cxn>
                  <a:cxn ang="0">
                    <a:pos x="88" y="211"/>
                  </a:cxn>
                  <a:cxn ang="0">
                    <a:pos x="60" y="201"/>
                  </a:cxn>
                  <a:cxn ang="0">
                    <a:pos x="0" y="201"/>
                  </a:cxn>
                  <a:cxn ang="0">
                    <a:pos x="0" y="377"/>
                  </a:cxn>
                  <a:cxn ang="0">
                    <a:pos x="59" y="377"/>
                  </a:cxn>
                  <a:cxn ang="0">
                    <a:pos x="88" y="366"/>
                  </a:cxn>
                  <a:cxn ang="0">
                    <a:pos x="132" y="410"/>
                  </a:cxn>
                  <a:cxn ang="0">
                    <a:pos x="88" y="455"/>
                  </a:cxn>
                  <a:cxn ang="0">
                    <a:pos x="60" y="445"/>
                  </a:cxn>
                  <a:cxn ang="0">
                    <a:pos x="0" y="445"/>
                  </a:cxn>
                  <a:cxn ang="0">
                    <a:pos x="0" y="620"/>
                  </a:cxn>
                  <a:cxn ang="0">
                    <a:pos x="59" y="620"/>
                  </a:cxn>
                  <a:cxn ang="0">
                    <a:pos x="88" y="609"/>
                  </a:cxn>
                  <a:cxn ang="0">
                    <a:pos x="132" y="653"/>
                  </a:cxn>
                  <a:cxn ang="0">
                    <a:pos x="88" y="698"/>
                  </a:cxn>
                  <a:cxn ang="0">
                    <a:pos x="60" y="688"/>
                  </a:cxn>
                  <a:cxn ang="0">
                    <a:pos x="0" y="688"/>
                  </a:cxn>
                  <a:cxn ang="0">
                    <a:pos x="0" y="799"/>
                  </a:cxn>
                  <a:cxn ang="0">
                    <a:pos x="21" y="820"/>
                  </a:cxn>
                  <a:cxn ang="0">
                    <a:pos x="554" y="820"/>
                  </a:cxn>
                  <a:cxn ang="0">
                    <a:pos x="574" y="799"/>
                  </a:cxn>
                  <a:cxn ang="0">
                    <a:pos x="574" y="298"/>
                  </a:cxn>
                  <a:cxn ang="0">
                    <a:pos x="594" y="267"/>
                  </a:cxn>
                  <a:cxn ang="0">
                    <a:pos x="647" y="251"/>
                  </a:cxn>
                  <a:cxn ang="0">
                    <a:pos x="664" y="229"/>
                  </a:cxn>
                  <a:cxn ang="0">
                    <a:pos x="664" y="21"/>
                  </a:cxn>
                  <a:cxn ang="0">
                    <a:pos x="644" y="0"/>
                  </a:cxn>
                  <a:cxn ang="0">
                    <a:pos x="228" y="394"/>
                  </a:cxn>
                  <a:cxn ang="0">
                    <a:pos x="313" y="308"/>
                  </a:cxn>
                  <a:cxn ang="0">
                    <a:pos x="366" y="308"/>
                  </a:cxn>
                  <a:cxn ang="0">
                    <a:pos x="452" y="394"/>
                  </a:cxn>
                  <a:cxn ang="0">
                    <a:pos x="452" y="429"/>
                  </a:cxn>
                  <a:cxn ang="0">
                    <a:pos x="404" y="429"/>
                  </a:cxn>
                  <a:cxn ang="0">
                    <a:pos x="404" y="394"/>
                  </a:cxn>
                  <a:cxn ang="0">
                    <a:pos x="366" y="356"/>
                  </a:cxn>
                  <a:cxn ang="0">
                    <a:pos x="313" y="356"/>
                  </a:cxn>
                  <a:cxn ang="0">
                    <a:pos x="275" y="394"/>
                  </a:cxn>
                  <a:cxn ang="0">
                    <a:pos x="275" y="429"/>
                  </a:cxn>
                  <a:cxn ang="0">
                    <a:pos x="228" y="429"/>
                  </a:cxn>
                  <a:cxn ang="0">
                    <a:pos x="228" y="394"/>
                  </a:cxn>
                  <a:cxn ang="0">
                    <a:pos x="466" y="587"/>
                  </a:cxn>
                  <a:cxn ang="0">
                    <a:pos x="455" y="598"/>
                  </a:cxn>
                  <a:cxn ang="0">
                    <a:pos x="223" y="598"/>
                  </a:cxn>
                  <a:cxn ang="0">
                    <a:pos x="212" y="587"/>
                  </a:cxn>
                  <a:cxn ang="0">
                    <a:pos x="212" y="459"/>
                  </a:cxn>
                  <a:cxn ang="0">
                    <a:pos x="223" y="448"/>
                  </a:cxn>
                  <a:cxn ang="0">
                    <a:pos x="455" y="448"/>
                  </a:cxn>
                  <a:cxn ang="0">
                    <a:pos x="466" y="459"/>
                  </a:cxn>
                  <a:cxn ang="0">
                    <a:pos x="466" y="587"/>
                  </a:cxn>
                </a:cxnLst>
                <a:rect l="0" t="0" r="r" b="b"/>
                <a:pathLst>
                  <a:path w="664" h="820">
                    <a:moveTo>
                      <a:pt x="644" y="0"/>
                    </a:moveTo>
                    <a:cubicBezTo>
                      <a:pt x="21" y="0"/>
                      <a:pt x="21" y="0"/>
                      <a:pt x="21" y="0"/>
                    </a:cubicBezTo>
                    <a:cubicBezTo>
                      <a:pt x="10" y="0"/>
                      <a:pt x="0" y="10"/>
                      <a:pt x="0" y="21"/>
                    </a:cubicBezTo>
                    <a:cubicBezTo>
                      <a:pt x="0" y="133"/>
                      <a:pt x="0" y="133"/>
                      <a:pt x="0" y="133"/>
                    </a:cubicBezTo>
                    <a:cubicBezTo>
                      <a:pt x="59" y="133"/>
                      <a:pt x="59" y="133"/>
                      <a:pt x="59" y="133"/>
                    </a:cubicBezTo>
                    <a:cubicBezTo>
                      <a:pt x="67" y="127"/>
                      <a:pt x="77" y="123"/>
                      <a:pt x="88" y="123"/>
                    </a:cubicBezTo>
                    <a:cubicBezTo>
                      <a:pt x="112" y="123"/>
                      <a:pt x="132" y="142"/>
                      <a:pt x="132" y="167"/>
                    </a:cubicBezTo>
                    <a:cubicBezTo>
                      <a:pt x="132" y="191"/>
                      <a:pt x="112" y="211"/>
                      <a:pt x="88" y="211"/>
                    </a:cubicBezTo>
                    <a:cubicBezTo>
                      <a:pt x="77" y="211"/>
                      <a:pt x="67" y="208"/>
                      <a:pt x="60" y="201"/>
                    </a:cubicBezTo>
                    <a:cubicBezTo>
                      <a:pt x="0" y="201"/>
                      <a:pt x="0" y="201"/>
                      <a:pt x="0" y="201"/>
                    </a:cubicBezTo>
                    <a:cubicBezTo>
                      <a:pt x="0" y="377"/>
                      <a:pt x="0" y="377"/>
                      <a:pt x="0" y="377"/>
                    </a:cubicBezTo>
                    <a:cubicBezTo>
                      <a:pt x="59" y="377"/>
                      <a:pt x="59" y="377"/>
                      <a:pt x="59" y="377"/>
                    </a:cubicBezTo>
                    <a:cubicBezTo>
                      <a:pt x="67" y="370"/>
                      <a:pt x="77" y="366"/>
                      <a:pt x="88" y="366"/>
                    </a:cubicBezTo>
                    <a:cubicBezTo>
                      <a:pt x="112" y="366"/>
                      <a:pt x="132" y="386"/>
                      <a:pt x="132" y="410"/>
                    </a:cubicBezTo>
                    <a:cubicBezTo>
                      <a:pt x="132" y="435"/>
                      <a:pt x="112" y="455"/>
                      <a:pt x="88" y="455"/>
                    </a:cubicBezTo>
                    <a:cubicBezTo>
                      <a:pt x="77" y="455"/>
                      <a:pt x="67" y="451"/>
                      <a:pt x="60" y="445"/>
                    </a:cubicBezTo>
                    <a:cubicBezTo>
                      <a:pt x="0" y="445"/>
                      <a:pt x="0" y="445"/>
                      <a:pt x="0" y="445"/>
                    </a:cubicBezTo>
                    <a:cubicBezTo>
                      <a:pt x="0" y="620"/>
                      <a:pt x="0" y="620"/>
                      <a:pt x="0" y="620"/>
                    </a:cubicBezTo>
                    <a:cubicBezTo>
                      <a:pt x="59" y="620"/>
                      <a:pt x="59" y="620"/>
                      <a:pt x="59" y="620"/>
                    </a:cubicBezTo>
                    <a:cubicBezTo>
                      <a:pt x="67" y="613"/>
                      <a:pt x="77" y="609"/>
                      <a:pt x="88" y="609"/>
                    </a:cubicBezTo>
                    <a:cubicBezTo>
                      <a:pt x="112" y="609"/>
                      <a:pt x="132" y="629"/>
                      <a:pt x="132" y="653"/>
                    </a:cubicBezTo>
                    <a:cubicBezTo>
                      <a:pt x="132" y="678"/>
                      <a:pt x="112" y="698"/>
                      <a:pt x="88" y="698"/>
                    </a:cubicBezTo>
                    <a:cubicBezTo>
                      <a:pt x="77" y="698"/>
                      <a:pt x="67" y="694"/>
                      <a:pt x="60" y="688"/>
                    </a:cubicBezTo>
                    <a:cubicBezTo>
                      <a:pt x="0" y="688"/>
                      <a:pt x="0" y="688"/>
                      <a:pt x="0" y="688"/>
                    </a:cubicBezTo>
                    <a:cubicBezTo>
                      <a:pt x="0" y="799"/>
                      <a:pt x="0" y="799"/>
                      <a:pt x="0" y="799"/>
                    </a:cubicBezTo>
                    <a:cubicBezTo>
                      <a:pt x="0" y="811"/>
                      <a:pt x="10" y="820"/>
                      <a:pt x="21" y="820"/>
                    </a:cubicBezTo>
                    <a:cubicBezTo>
                      <a:pt x="554" y="820"/>
                      <a:pt x="554" y="820"/>
                      <a:pt x="554" y="820"/>
                    </a:cubicBezTo>
                    <a:cubicBezTo>
                      <a:pt x="565" y="820"/>
                      <a:pt x="574" y="811"/>
                      <a:pt x="574" y="799"/>
                    </a:cubicBezTo>
                    <a:cubicBezTo>
                      <a:pt x="574" y="298"/>
                      <a:pt x="574" y="298"/>
                      <a:pt x="574" y="298"/>
                    </a:cubicBezTo>
                    <a:cubicBezTo>
                      <a:pt x="574" y="284"/>
                      <a:pt x="578" y="271"/>
                      <a:pt x="594" y="267"/>
                    </a:cubicBezTo>
                    <a:cubicBezTo>
                      <a:pt x="647" y="251"/>
                      <a:pt x="647" y="251"/>
                      <a:pt x="647" y="251"/>
                    </a:cubicBezTo>
                    <a:cubicBezTo>
                      <a:pt x="659" y="248"/>
                      <a:pt x="664" y="242"/>
                      <a:pt x="664" y="229"/>
                    </a:cubicBezTo>
                    <a:cubicBezTo>
                      <a:pt x="664" y="21"/>
                      <a:pt x="664" y="21"/>
                      <a:pt x="664" y="21"/>
                    </a:cubicBezTo>
                    <a:cubicBezTo>
                      <a:pt x="664" y="10"/>
                      <a:pt x="655" y="0"/>
                      <a:pt x="644" y="0"/>
                    </a:cubicBezTo>
                    <a:moveTo>
                      <a:pt x="228" y="394"/>
                    </a:moveTo>
                    <a:cubicBezTo>
                      <a:pt x="228" y="347"/>
                      <a:pt x="266" y="308"/>
                      <a:pt x="313" y="308"/>
                    </a:cubicBezTo>
                    <a:cubicBezTo>
                      <a:pt x="366" y="308"/>
                      <a:pt x="366" y="308"/>
                      <a:pt x="366" y="308"/>
                    </a:cubicBezTo>
                    <a:cubicBezTo>
                      <a:pt x="413" y="308"/>
                      <a:pt x="452" y="347"/>
                      <a:pt x="452" y="394"/>
                    </a:cubicBezTo>
                    <a:cubicBezTo>
                      <a:pt x="452" y="429"/>
                      <a:pt x="452" y="429"/>
                      <a:pt x="452" y="429"/>
                    </a:cubicBezTo>
                    <a:cubicBezTo>
                      <a:pt x="404" y="429"/>
                      <a:pt x="404" y="429"/>
                      <a:pt x="404" y="429"/>
                    </a:cubicBezTo>
                    <a:cubicBezTo>
                      <a:pt x="404" y="394"/>
                      <a:pt x="404" y="394"/>
                      <a:pt x="404" y="394"/>
                    </a:cubicBezTo>
                    <a:cubicBezTo>
                      <a:pt x="404" y="373"/>
                      <a:pt x="387" y="356"/>
                      <a:pt x="366" y="356"/>
                    </a:cubicBezTo>
                    <a:cubicBezTo>
                      <a:pt x="313" y="356"/>
                      <a:pt x="313" y="356"/>
                      <a:pt x="313" y="356"/>
                    </a:cubicBezTo>
                    <a:cubicBezTo>
                      <a:pt x="292" y="356"/>
                      <a:pt x="275" y="373"/>
                      <a:pt x="275" y="394"/>
                    </a:cubicBezTo>
                    <a:cubicBezTo>
                      <a:pt x="275" y="429"/>
                      <a:pt x="275" y="429"/>
                      <a:pt x="275" y="429"/>
                    </a:cubicBezTo>
                    <a:cubicBezTo>
                      <a:pt x="228" y="429"/>
                      <a:pt x="228" y="429"/>
                      <a:pt x="228" y="429"/>
                    </a:cubicBezTo>
                    <a:lnTo>
                      <a:pt x="228" y="394"/>
                    </a:lnTo>
                    <a:close/>
                    <a:moveTo>
                      <a:pt x="466" y="587"/>
                    </a:moveTo>
                    <a:cubicBezTo>
                      <a:pt x="466" y="593"/>
                      <a:pt x="461" y="598"/>
                      <a:pt x="455" y="598"/>
                    </a:cubicBezTo>
                    <a:cubicBezTo>
                      <a:pt x="223" y="598"/>
                      <a:pt x="223" y="598"/>
                      <a:pt x="223" y="598"/>
                    </a:cubicBezTo>
                    <a:cubicBezTo>
                      <a:pt x="217" y="598"/>
                      <a:pt x="212" y="593"/>
                      <a:pt x="212" y="587"/>
                    </a:cubicBezTo>
                    <a:cubicBezTo>
                      <a:pt x="212" y="459"/>
                      <a:pt x="212" y="459"/>
                      <a:pt x="212" y="459"/>
                    </a:cubicBezTo>
                    <a:cubicBezTo>
                      <a:pt x="212" y="453"/>
                      <a:pt x="217" y="448"/>
                      <a:pt x="223" y="448"/>
                    </a:cubicBezTo>
                    <a:cubicBezTo>
                      <a:pt x="455" y="448"/>
                      <a:pt x="455" y="448"/>
                      <a:pt x="455" y="448"/>
                    </a:cubicBezTo>
                    <a:cubicBezTo>
                      <a:pt x="461" y="448"/>
                      <a:pt x="466" y="453"/>
                      <a:pt x="466" y="459"/>
                    </a:cubicBezTo>
                    <a:lnTo>
                      <a:pt x="466" y="58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47" name="Group 46"/>
          <p:cNvGrpSpPr/>
          <p:nvPr/>
        </p:nvGrpSpPr>
        <p:grpSpPr>
          <a:xfrm>
            <a:off x="7220898" y="1607763"/>
            <a:ext cx="611483" cy="611483"/>
            <a:chOff x="7379420" y="1422081"/>
            <a:chExt cx="611483" cy="611483"/>
          </a:xfrm>
        </p:grpSpPr>
        <p:sp>
          <p:nvSpPr>
            <p:cNvPr id="119" name="Oval 118"/>
            <p:cNvSpPr/>
            <p:nvPr/>
          </p:nvSpPr>
          <p:spPr>
            <a:xfrm>
              <a:off x="7379420" y="1422081"/>
              <a:ext cx="611483" cy="611483"/>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300" dirty="0" err="1">
                <a:solidFill>
                  <a:schemeClr val="bg1"/>
                </a:solidFill>
              </a:endParaRPr>
            </a:p>
          </p:txBody>
        </p:sp>
        <p:grpSp>
          <p:nvGrpSpPr>
            <p:cNvPr id="169" name="Group 5"/>
            <p:cNvGrpSpPr>
              <a:grpSpLocks noChangeAspect="1"/>
            </p:cNvGrpSpPr>
            <p:nvPr/>
          </p:nvGrpSpPr>
          <p:grpSpPr bwMode="auto">
            <a:xfrm>
              <a:off x="7451806" y="1569730"/>
              <a:ext cx="466710" cy="316185"/>
              <a:chOff x="710" y="2391"/>
              <a:chExt cx="1141" cy="773"/>
            </a:xfrm>
            <a:solidFill>
              <a:schemeClr val="bg1"/>
            </a:solidFill>
          </p:grpSpPr>
          <p:sp>
            <p:nvSpPr>
              <p:cNvPr id="170" name="Freeform 6"/>
              <p:cNvSpPr>
                <a:spLocks noEditPoints="1"/>
              </p:cNvSpPr>
              <p:nvPr/>
            </p:nvSpPr>
            <p:spPr bwMode="auto">
              <a:xfrm>
                <a:off x="724" y="2609"/>
                <a:ext cx="480" cy="555"/>
              </a:xfrm>
              <a:custGeom>
                <a:avLst/>
                <a:gdLst/>
                <a:ahLst/>
                <a:cxnLst>
                  <a:cxn ang="0">
                    <a:pos x="75" y="135"/>
                  </a:cxn>
                  <a:cxn ang="0">
                    <a:pos x="72" y="132"/>
                  </a:cxn>
                  <a:cxn ang="0">
                    <a:pos x="7" y="198"/>
                  </a:cxn>
                  <a:cxn ang="0">
                    <a:pos x="3" y="215"/>
                  </a:cxn>
                  <a:cxn ang="0">
                    <a:pos x="21" y="221"/>
                  </a:cxn>
                  <a:cxn ang="0">
                    <a:pos x="24" y="220"/>
                  </a:cxn>
                  <a:cxn ang="0">
                    <a:pos x="91" y="151"/>
                  </a:cxn>
                  <a:cxn ang="0">
                    <a:pos x="75" y="135"/>
                  </a:cxn>
                  <a:cxn ang="0">
                    <a:pos x="131" y="180"/>
                  </a:cxn>
                  <a:cxn ang="0">
                    <a:pos x="131" y="221"/>
                  </a:cxn>
                  <a:cxn ang="0">
                    <a:pos x="145" y="235"/>
                  </a:cxn>
                  <a:cxn ang="0">
                    <a:pos x="158" y="221"/>
                  </a:cxn>
                  <a:cxn ang="0">
                    <a:pos x="158" y="164"/>
                  </a:cxn>
                  <a:cxn ang="0">
                    <a:pos x="154" y="154"/>
                  </a:cxn>
                  <a:cxn ang="0">
                    <a:pos x="121" y="120"/>
                  </a:cxn>
                  <a:cxn ang="0">
                    <a:pos x="165" y="75"/>
                  </a:cxn>
                  <a:cxn ang="0">
                    <a:pos x="169" y="52"/>
                  </a:cxn>
                  <a:cxn ang="0">
                    <a:pos x="149" y="38"/>
                  </a:cxn>
                  <a:cxn ang="0">
                    <a:pos x="36" y="38"/>
                  </a:cxn>
                  <a:cxn ang="0">
                    <a:pos x="26" y="49"/>
                  </a:cxn>
                  <a:cxn ang="0">
                    <a:pos x="36" y="60"/>
                  </a:cxn>
                  <a:cxn ang="0">
                    <a:pos x="114" y="60"/>
                  </a:cxn>
                  <a:cxn ang="0">
                    <a:pos x="81" y="93"/>
                  </a:cxn>
                  <a:cxn ang="0">
                    <a:pos x="74" y="111"/>
                  </a:cxn>
                  <a:cxn ang="0">
                    <a:pos x="81" y="129"/>
                  </a:cxn>
                  <a:cxn ang="0">
                    <a:pos x="131" y="180"/>
                  </a:cxn>
                  <a:cxn ang="0">
                    <a:pos x="181" y="45"/>
                  </a:cxn>
                  <a:cxn ang="0">
                    <a:pos x="203" y="23"/>
                  </a:cxn>
                  <a:cxn ang="0">
                    <a:pos x="181" y="0"/>
                  </a:cxn>
                  <a:cxn ang="0">
                    <a:pos x="158" y="23"/>
                  </a:cxn>
                  <a:cxn ang="0">
                    <a:pos x="181" y="45"/>
                  </a:cxn>
                </a:cxnLst>
                <a:rect l="0" t="0" r="r" b="b"/>
                <a:pathLst>
                  <a:path w="203" h="235">
                    <a:moveTo>
                      <a:pt x="75" y="135"/>
                    </a:moveTo>
                    <a:cubicBezTo>
                      <a:pt x="74" y="134"/>
                      <a:pt x="73" y="133"/>
                      <a:pt x="72" y="132"/>
                    </a:cubicBezTo>
                    <a:cubicBezTo>
                      <a:pt x="7" y="198"/>
                      <a:pt x="7" y="198"/>
                      <a:pt x="7" y="198"/>
                    </a:cubicBezTo>
                    <a:cubicBezTo>
                      <a:pt x="2" y="202"/>
                      <a:pt x="0" y="209"/>
                      <a:pt x="3" y="215"/>
                    </a:cubicBezTo>
                    <a:cubicBezTo>
                      <a:pt x="7" y="222"/>
                      <a:pt x="15" y="225"/>
                      <a:pt x="21" y="221"/>
                    </a:cubicBezTo>
                    <a:cubicBezTo>
                      <a:pt x="22" y="221"/>
                      <a:pt x="23" y="220"/>
                      <a:pt x="24" y="220"/>
                    </a:cubicBezTo>
                    <a:cubicBezTo>
                      <a:pt x="91" y="151"/>
                      <a:pt x="91" y="151"/>
                      <a:pt x="91" y="151"/>
                    </a:cubicBezTo>
                    <a:lnTo>
                      <a:pt x="75" y="135"/>
                    </a:lnTo>
                    <a:close/>
                    <a:moveTo>
                      <a:pt x="131" y="180"/>
                    </a:moveTo>
                    <a:cubicBezTo>
                      <a:pt x="131" y="221"/>
                      <a:pt x="131" y="221"/>
                      <a:pt x="131" y="221"/>
                    </a:cubicBezTo>
                    <a:cubicBezTo>
                      <a:pt x="131" y="229"/>
                      <a:pt x="137" y="235"/>
                      <a:pt x="145" y="235"/>
                    </a:cubicBezTo>
                    <a:cubicBezTo>
                      <a:pt x="152" y="235"/>
                      <a:pt x="158" y="227"/>
                      <a:pt x="158" y="221"/>
                    </a:cubicBezTo>
                    <a:cubicBezTo>
                      <a:pt x="158" y="164"/>
                      <a:pt x="158" y="164"/>
                      <a:pt x="158" y="164"/>
                    </a:cubicBezTo>
                    <a:cubicBezTo>
                      <a:pt x="158" y="160"/>
                      <a:pt x="157" y="156"/>
                      <a:pt x="154" y="154"/>
                    </a:cubicBezTo>
                    <a:cubicBezTo>
                      <a:pt x="121" y="120"/>
                      <a:pt x="121" y="120"/>
                      <a:pt x="121" y="120"/>
                    </a:cubicBezTo>
                    <a:cubicBezTo>
                      <a:pt x="165" y="75"/>
                      <a:pt x="165" y="75"/>
                      <a:pt x="165" y="75"/>
                    </a:cubicBezTo>
                    <a:cubicBezTo>
                      <a:pt x="173" y="65"/>
                      <a:pt x="169" y="52"/>
                      <a:pt x="169" y="52"/>
                    </a:cubicBezTo>
                    <a:cubicBezTo>
                      <a:pt x="164" y="38"/>
                      <a:pt x="149" y="38"/>
                      <a:pt x="149" y="38"/>
                    </a:cubicBezTo>
                    <a:cubicBezTo>
                      <a:pt x="36" y="38"/>
                      <a:pt x="36" y="38"/>
                      <a:pt x="36" y="38"/>
                    </a:cubicBezTo>
                    <a:cubicBezTo>
                      <a:pt x="30" y="38"/>
                      <a:pt x="26" y="43"/>
                      <a:pt x="26" y="49"/>
                    </a:cubicBezTo>
                    <a:cubicBezTo>
                      <a:pt x="26" y="55"/>
                      <a:pt x="30" y="60"/>
                      <a:pt x="36" y="60"/>
                    </a:cubicBezTo>
                    <a:cubicBezTo>
                      <a:pt x="114" y="60"/>
                      <a:pt x="114" y="60"/>
                      <a:pt x="114" y="60"/>
                    </a:cubicBezTo>
                    <a:cubicBezTo>
                      <a:pt x="81" y="93"/>
                      <a:pt x="81" y="93"/>
                      <a:pt x="81" y="93"/>
                    </a:cubicBezTo>
                    <a:cubicBezTo>
                      <a:pt x="77" y="98"/>
                      <a:pt x="74" y="104"/>
                      <a:pt x="74" y="111"/>
                    </a:cubicBezTo>
                    <a:cubicBezTo>
                      <a:pt x="74" y="118"/>
                      <a:pt x="77" y="124"/>
                      <a:pt x="81" y="129"/>
                    </a:cubicBezTo>
                    <a:lnTo>
                      <a:pt x="131" y="180"/>
                    </a:lnTo>
                    <a:close/>
                    <a:moveTo>
                      <a:pt x="181" y="45"/>
                    </a:moveTo>
                    <a:cubicBezTo>
                      <a:pt x="193" y="45"/>
                      <a:pt x="203" y="35"/>
                      <a:pt x="203" y="23"/>
                    </a:cubicBezTo>
                    <a:cubicBezTo>
                      <a:pt x="203" y="10"/>
                      <a:pt x="193" y="0"/>
                      <a:pt x="181" y="0"/>
                    </a:cubicBezTo>
                    <a:cubicBezTo>
                      <a:pt x="168" y="0"/>
                      <a:pt x="158" y="10"/>
                      <a:pt x="158" y="23"/>
                    </a:cubicBezTo>
                    <a:cubicBezTo>
                      <a:pt x="158" y="35"/>
                      <a:pt x="168" y="45"/>
                      <a:pt x="181" y="45"/>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7"/>
              <p:cNvSpPr>
                <a:spLocks/>
              </p:cNvSpPr>
              <p:nvPr/>
            </p:nvSpPr>
            <p:spPr bwMode="auto">
              <a:xfrm>
                <a:off x="1228" y="2722"/>
                <a:ext cx="279" cy="430"/>
              </a:xfrm>
              <a:custGeom>
                <a:avLst/>
                <a:gdLst/>
                <a:ahLst/>
                <a:cxnLst>
                  <a:cxn ang="0">
                    <a:pos x="61" y="0"/>
                  </a:cxn>
                  <a:cxn ang="0">
                    <a:pos x="78" y="7"/>
                  </a:cxn>
                  <a:cxn ang="0">
                    <a:pos x="69" y="22"/>
                  </a:cxn>
                  <a:cxn ang="0">
                    <a:pos x="77" y="31"/>
                  </a:cxn>
                  <a:cxn ang="0">
                    <a:pos x="118" y="31"/>
                  </a:cxn>
                  <a:cxn ang="0">
                    <a:pos x="117" y="72"/>
                  </a:cxn>
                  <a:cxn ang="0">
                    <a:pos x="109" y="80"/>
                  </a:cxn>
                  <a:cxn ang="0">
                    <a:pos x="99" y="69"/>
                  </a:cxn>
                  <a:cxn ang="0">
                    <a:pos x="94" y="71"/>
                  </a:cxn>
                  <a:cxn ang="0">
                    <a:pos x="87" y="88"/>
                  </a:cxn>
                  <a:cxn ang="0">
                    <a:pos x="88" y="95"/>
                  </a:cxn>
                  <a:cxn ang="0">
                    <a:pos x="88" y="95"/>
                  </a:cxn>
                  <a:cxn ang="0">
                    <a:pos x="95" y="110"/>
                  </a:cxn>
                  <a:cxn ang="0">
                    <a:pos x="109" y="100"/>
                  </a:cxn>
                  <a:cxn ang="0">
                    <a:pos x="118" y="107"/>
                  </a:cxn>
                  <a:cxn ang="0">
                    <a:pos x="118" y="151"/>
                  </a:cxn>
                  <a:cxn ang="0">
                    <a:pos x="75" y="151"/>
                  </a:cxn>
                  <a:cxn ang="0">
                    <a:pos x="69" y="159"/>
                  </a:cxn>
                  <a:cxn ang="0">
                    <a:pos x="78" y="174"/>
                  </a:cxn>
                  <a:cxn ang="0">
                    <a:pos x="64" y="181"/>
                  </a:cxn>
                  <a:cxn ang="0">
                    <a:pos x="63" y="181"/>
                  </a:cxn>
                  <a:cxn ang="0">
                    <a:pos x="57" y="182"/>
                  </a:cxn>
                  <a:cxn ang="0">
                    <a:pos x="40" y="175"/>
                  </a:cxn>
                  <a:cxn ang="0">
                    <a:pos x="49" y="160"/>
                  </a:cxn>
                  <a:cxn ang="0">
                    <a:pos x="41" y="151"/>
                  </a:cxn>
                  <a:cxn ang="0">
                    <a:pos x="0" y="151"/>
                  </a:cxn>
                  <a:cxn ang="0">
                    <a:pos x="1" y="109"/>
                  </a:cxn>
                  <a:cxn ang="0">
                    <a:pos x="9" y="100"/>
                  </a:cxn>
                  <a:cxn ang="0">
                    <a:pos x="24" y="110"/>
                  </a:cxn>
                  <a:cxn ang="0">
                    <a:pos x="31" y="92"/>
                  </a:cxn>
                  <a:cxn ang="0">
                    <a:pos x="30" y="86"/>
                  </a:cxn>
                  <a:cxn ang="0">
                    <a:pos x="30" y="86"/>
                  </a:cxn>
                  <a:cxn ang="0">
                    <a:pos x="24" y="71"/>
                  </a:cxn>
                  <a:cxn ang="0">
                    <a:pos x="19" y="70"/>
                  </a:cxn>
                  <a:cxn ang="0">
                    <a:pos x="9" y="81"/>
                  </a:cxn>
                  <a:cxn ang="0">
                    <a:pos x="0" y="73"/>
                  </a:cxn>
                  <a:cxn ang="0">
                    <a:pos x="0" y="31"/>
                  </a:cxn>
                  <a:cxn ang="0">
                    <a:pos x="43" y="31"/>
                  </a:cxn>
                  <a:cxn ang="0">
                    <a:pos x="49" y="22"/>
                  </a:cxn>
                  <a:cxn ang="0">
                    <a:pos x="40" y="7"/>
                  </a:cxn>
                  <a:cxn ang="0">
                    <a:pos x="54" y="0"/>
                  </a:cxn>
                  <a:cxn ang="0">
                    <a:pos x="54" y="0"/>
                  </a:cxn>
                  <a:cxn ang="0">
                    <a:pos x="61" y="0"/>
                  </a:cxn>
                </a:cxnLst>
                <a:rect l="0" t="0" r="r" b="b"/>
                <a:pathLst>
                  <a:path w="118" h="182">
                    <a:moveTo>
                      <a:pt x="61" y="0"/>
                    </a:moveTo>
                    <a:cubicBezTo>
                      <a:pt x="67" y="0"/>
                      <a:pt x="74" y="2"/>
                      <a:pt x="78" y="7"/>
                    </a:cubicBezTo>
                    <a:cubicBezTo>
                      <a:pt x="84" y="19"/>
                      <a:pt x="70" y="13"/>
                      <a:pt x="69" y="22"/>
                    </a:cubicBezTo>
                    <a:cubicBezTo>
                      <a:pt x="67" y="30"/>
                      <a:pt x="77" y="31"/>
                      <a:pt x="77" y="31"/>
                    </a:cubicBezTo>
                    <a:cubicBezTo>
                      <a:pt x="118" y="31"/>
                      <a:pt x="118" y="31"/>
                      <a:pt x="118" y="31"/>
                    </a:cubicBezTo>
                    <a:cubicBezTo>
                      <a:pt x="117" y="72"/>
                      <a:pt x="117" y="72"/>
                      <a:pt x="117" y="72"/>
                    </a:cubicBezTo>
                    <a:cubicBezTo>
                      <a:pt x="117" y="72"/>
                      <a:pt x="117" y="82"/>
                      <a:pt x="109" y="80"/>
                    </a:cubicBezTo>
                    <a:cubicBezTo>
                      <a:pt x="102" y="79"/>
                      <a:pt x="105" y="70"/>
                      <a:pt x="99" y="69"/>
                    </a:cubicBezTo>
                    <a:cubicBezTo>
                      <a:pt x="98" y="69"/>
                      <a:pt x="97" y="70"/>
                      <a:pt x="94" y="71"/>
                    </a:cubicBezTo>
                    <a:cubicBezTo>
                      <a:pt x="90" y="75"/>
                      <a:pt x="88" y="82"/>
                      <a:pt x="87" y="88"/>
                    </a:cubicBezTo>
                    <a:cubicBezTo>
                      <a:pt x="87" y="91"/>
                      <a:pt x="87" y="93"/>
                      <a:pt x="88" y="95"/>
                    </a:cubicBezTo>
                    <a:cubicBezTo>
                      <a:pt x="88" y="95"/>
                      <a:pt x="88" y="95"/>
                      <a:pt x="88" y="95"/>
                    </a:cubicBezTo>
                    <a:cubicBezTo>
                      <a:pt x="89" y="101"/>
                      <a:pt x="91" y="107"/>
                      <a:pt x="95" y="110"/>
                    </a:cubicBezTo>
                    <a:cubicBezTo>
                      <a:pt x="106" y="116"/>
                      <a:pt x="101" y="102"/>
                      <a:pt x="109" y="100"/>
                    </a:cubicBezTo>
                    <a:cubicBezTo>
                      <a:pt x="115" y="99"/>
                      <a:pt x="117" y="104"/>
                      <a:pt x="118" y="107"/>
                    </a:cubicBezTo>
                    <a:cubicBezTo>
                      <a:pt x="118" y="151"/>
                      <a:pt x="118" y="151"/>
                      <a:pt x="118" y="151"/>
                    </a:cubicBezTo>
                    <a:cubicBezTo>
                      <a:pt x="75" y="151"/>
                      <a:pt x="75" y="151"/>
                      <a:pt x="75" y="151"/>
                    </a:cubicBezTo>
                    <a:cubicBezTo>
                      <a:pt x="72" y="151"/>
                      <a:pt x="67" y="153"/>
                      <a:pt x="69" y="159"/>
                    </a:cubicBezTo>
                    <a:cubicBezTo>
                      <a:pt x="70" y="168"/>
                      <a:pt x="84" y="162"/>
                      <a:pt x="78" y="174"/>
                    </a:cubicBezTo>
                    <a:cubicBezTo>
                      <a:pt x="75" y="178"/>
                      <a:pt x="69" y="180"/>
                      <a:pt x="64" y="181"/>
                    </a:cubicBezTo>
                    <a:cubicBezTo>
                      <a:pt x="64" y="181"/>
                      <a:pt x="64" y="181"/>
                      <a:pt x="63" y="181"/>
                    </a:cubicBezTo>
                    <a:cubicBezTo>
                      <a:pt x="62" y="182"/>
                      <a:pt x="59" y="182"/>
                      <a:pt x="57" y="182"/>
                    </a:cubicBezTo>
                    <a:cubicBezTo>
                      <a:pt x="51" y="182"/>
                      <a:pt x="43" y="179"/>
                      <a:pt x="40" y="175"/>
                    </a:cubicBezTo>
                    <a:cubicBezTo>
                      <a:pt x="34" y="163"/>
                      <a:pt x="48" y="168"/>
                      <a:pt x="49" y="160"/>
                    </a:cubicBezTo>
                    <a:cubicBezTo>
                      <a:pt x="51" y="151"/>
                      <a:pt x="41" y="151"/>
                      <a:pt x="41" y="151"/>
                    </a:cubicBezTo>
                    <a:cubicBezTo>
                      <a:pt x="0" y="151"/>
                      <a:pt x="0" y="151"/>
                      <a:pt x="0" y="151"/>
                    </a:cubicBezTo>
                    <a:cubicBezTo>
                      <a:pt x="1" y="109"/>
                      <a:pt x="1" y="109"/>
                      <a:pt x="1" y="109"/>
                    </a:cubicBezTo>
                    <a:cubicBezTo>
                      <a:pt x="1" y="109"/>
                      <a:pt x="1" y="99"/>
                      <a:pt x="9" y="100"/>
                    </a:cubicBezTo>
                    <a:cubicBezTo>
                      <a:pt x="18" y="102"/>
                      <a:pt x="12" y="116"/>
                      <a:pt x="24" y="110"/>
                    </a:cubicBezTo>
                    <a:cubicBezTo>
                      <a:pt x="28" y="106"/>
                      <a:pt x="31" y="99"/>
                      <a:pt x="31" y="92"/>
                    </a:cubicBezTo>
                    <a:cubicBezTo>
                      <a:pt x="31" y="90"/>
                      <a:pt x="31" y="88"/>
                      <a:pt x="30" y="86"/>
                    </a:cubicBezTo>
                    <a:cubicBezTo>
                      <a:pt x="30" y="86"/>
                      <a:pt x="30" y="86"/>
                      <a:pt x="30" y="86"/>
                    </a:cubicBezTo>
                    <a:cubicBezTo>
                      <a:pt x="30" y="80"/>
                      <a:pt x="27" y="74"/>
                      <a:pt x="24" y="71"/>
                    </a:cubicBezTo>
                    <a:cubicBezTo>
                      <a:pt x="21" y="70"/>
                      <a:pt x="20" y="69"/>
                      <a:pt x="19" y="70"/>
                    </a:cubicBezTo>
                    <a:cubicBezTo>
                      <a:pt x="13" y="70"/>
                      <a:pt x="16" y="79"/>
                      <a:pt x="9" y="81"/>
                    </a:cubicBezTo>
                    <a:cubicBezTo>
                      <a:pt x="1" y="82"/>
                      <a:pt x="1" y="74"/>
                      <a:pt x="0" y="73"/>
                    </a:cubicBezTo>
                    <a:cubicBezTo>
                      <a:pt x="0" y="31"/>
                      <a:pt x="0" y="31"/>
                      <a:pt x="0" y="31"/>
                    </a:cubicBezTo>
                    <a:cubicBezTo>
                      <a:pt x="43" y="31"/>
                      <a:pt x="43" y="31"/>
                      <a:pt x="43" y="31"/>
                    </a:cubicBezTo>
                    <a:cubicBezTo>
                      <a:pt x="46" y="30"/>
                      <a:pt x="50" y="28"/>
                      <a:pt x="49" y="22"/>
                    </a:cubicBezTo>
                    <a:cubicBezTo>
                      <a:pt x="48" y="14"/>
                      <a:pt x="34" y="19"/>
                      <a:pt x="40" y="7"/>
                    </a:cubicBezTo>
                    <a:cubicBezTo>
                      <a:pt x="43" y="3"/>
                      <a:pt x="49" y="1"/>
                      <a:pt x="54" y="0"/>
                    </a:cubicBezTo>
                    <a:cubicBezTo>
                      <a:pt x="54" y="0"/>
                      <a:pt x="54" y="0"/>
                      <a:pt x="54" y="0"/>
                    </a:cubicBezTo>
                    <a:cubicBezTo>
                      <a:pt x="56" y="0"/>
                      <a:pt x="58" y="0"/>
                      <a:pt x="61" y="0"/>
                    </a:cubicBezTo>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8"/>
              <p:cNvSpPr>
                <a:spLocks/>
              </p:cNvSpPr>
              <p:nvPr/>
            </p:nvSpPr>
            <p:spPr bwMode="auto">
              <a:xfrm>
                <a:off x="1431" y="2795"/>
                <a:ext cx="420" cy="284"/>
              </a:xfrm>
              <a:custGeom>
                <a:avLst/>
                <a:gdLst/>
                <a:ahLst/>
                <a:cxnLst>
                  <a:cxn ang="0">
                    <a:pos x="178" y="62"/>
                  </a:cxn>
                  <a:cxn ang="0">
                    <a:pos x="171" y="79"/>
                  </a:cxn>
                  <a:cxn ang="0">
                    <a:pos x="156" y="70"/>
                  </a:cxn>
                  <a:cxn ang="0">
                    <a:pos x="148" y="78"/>
                  </a:cxn>
                  <a:cxn ang="0">
                    <a:pos x="148" y="120"/>
                  </a:cxn>
                  <a:cxn ang="0">
                    <a:pos x="107" y="120"/>
                  </a:cxn>
                  <a:cxn ang="0">
                    <a:pos x="99" y="111"/>
                  </a:cxn>
                  <a:cxn ang="0">
                    <a:pos x="110" y="101"/>
                  </a:cxn>
                  <a:cxn ang="0">
                    <a:pos x="109" y="96"/>
                  </a:cxn>
                  <a:cxn ang="0">
                    <a:pos x="91" y="89"/>
                  </a:cxn>
                  <a:cxn ang="0">
                    <a:pos x="85" y="89"/>
                  </a:cxn>
                  <a:cxn ang="0">
                    <a:pos x="85" y="89"/>
                  </a:cxn>
                  <a:cxn ang="0">
                    <a:pos x="70" y="96"/>
                  </a:cxn>
                  <a:cxn ang="0">
                    <a:pos x="80" y="111"/>
                  </a:cxn>
                  <a:cxn ang="0">
                    <a:pos x="74" y="120"/>
                  </a:cxn>
                  <a:cxn ang="0">
                    <a:pos x="31" y="120"/>
                  </a:cxn>
                  <a:cxn ang="0">
                    <a:pos x="31" y="76"/>
                  </a:cxn>
                  <a:cxn ang="0">
                    <a:pos x="22" y="69"/>
                  </a:cxn>
                  <a:cxn ang="0">
                    <a:pos x="8" y="79"/>
                  </a:cxn>
                  <a:cxn ang="0">
                    <a:pos x="1" y="65"/>
                  </a:cxn>
                  <a:cxn ang="0">
                    <a:pos x="1" y="64"/>
                  </a:cxn>
                  <a:cxn ang="0">
                    <a:pos x="0" y="58"/>
                  </a:cxn>
                  <a:cxn ang="0">
                    <a:pos x="7" y="40"/>
                  </a:cxn>
                  <a:cxn ang="0">
                    <a:pos x="22" y="50"/>
                  </a:cxn>
                  <a:cxn ang="0">
                    <a:pos x="30" y="42"/>
                  </a:cxn>
                  <a:cxn ang="0">
                    <a:pos x="31" y="0"/>
                  </a:cxn>
                  <a:cxn ang="0">
                    <a:pos x="72" y="0"/>
                  </a:cxn>
                  <a:cxn ang="0">
                    <a:pos x="80" y="9"/>
                  </a:cxn>
                  <a:cxn ang="0">
                    <a:pos x="70" y="24"/>
                  </a:cxn>
                  <a:cxn ang="0">
                    <a:pos x="87" y="31"/>
                  </a:cxn>
                  <a:cxn ang="0">
                    <a:pos x="94" y="30"/>
                  </a:cxn>
                  <a:cxn ang="0">
                    <a:pos x="94" y="30"/>
                  </a:cxn>
                  <a:cxn ang="0">
                    <a:pos x="109" y="23"/>
                  </a:cxn>
                  <a:cxn ang="0">
                    <a:pos x="110" y="18"/>
                  </a:cxn>
                  <a:cxn ang="0">
                    <a:pos x="99" y="9"/>
                  </a:cxn>
                  <a:cxn ang="0">
                    <a:pos x="107" y="0"/>
                  </a:cxn>
                  <a:cxn ang="0">
                    <a:pos x="148" y="0"/>
                  </a:cxn>
                  <a:cxn ang="0">
                    <a:pos x="148" y="44"/>
                  </a:cxn>
                  <a:cxn ang="0">
                    <a:pos x="156" y="50"/>
                  </a:cxn>
                  <a:cxn ang="0">
                    <a:pos x="171" y="40"/>
                  </a:cxn>
                  <a:cxn ang="0">
                    <a:pos x="177" y="55"/>
                  </a:cxn>
                  <a:cxn ang="0">
                    <a:pos x="177" y="55"/>
                  </a:cxn>
                  <a:cxn ang="0">
                    <a:pos x="178" y="62"/>
                  </a:cxn>
                </a:cxnLst>
                <a:rect l="0" t="0" r="r" b="b"/>
                <a:pathLst>
                  <a:path w="178" h="120">
                    <a:moveTo>
                      <a:pt x="178" y="62"/>
                    </a:moveTo>
                    <a:cubicBezTo>
                      <a:pt x="178" y="68"/>
                      <a:pt x="176" y="75"/>
                      <a:pt x="171" y="79"/>
                    </a:cubicBezTo>
                    <a:cubicBezTo>
                      <a:pt x="159" y="85"/>
                      <a:pt x="165" y="71"/>
                      <a:pt x="156" y="70"/>
                    </a:cubicBezTo>
                    <a:cubicBezTo>
                      <a:pt x="148" y="68"/>
                      <a:pt x="148" y="78"/>
                      <a:pt x="148" y="78"/>
                    </a:cubicBezTo>
                    <a:cubicBezTo>
                      <a:pt x="148" y="120"/>
                      <a:pt x="148" y="120"/>
                      <a:pt x="148" y="120"/>
                    </a:cubicBezTo>
                    <a:cubicBezTo>
                      <a:pt x="107" y="120"/>
                      <a:pt x="107" y="120"/>
                      <a:pt x="107" y="120"/>
                    </a:cubicBezTo>
                    <a:cubicBezTo>
                      <a:pt x="107" y="120"/>
                      <a:pt x="98" y="119"/>
                      <a:pt x="99" y="111"/>
                    </a:cubicBezTo>
                    <a:cubicBezTo>
                      <a:pt x="101" y="104"/>
                      <a:pt x="110" y="106"/>
                      <a:pt x="110" y="101"/>
                    </a:cubicBezTo>
                    <a:cubicBezTo>
                      <a:pt x="110" y="100"/>
                      <a:pt x="110" y="98"/>
                      <a:pt x="109" y="96"/>
                    </a:cubicBezTo>
                    <a:cubicBezTo>
                      <a:pt x="105" y="91"/>
                      <a:pt x="98" y="89"/>
                      <a:pt x="91" y="89"/>
                    </a:cubicBezTo>
                    <a:cubicBezTo>
                      <a:pt x="89" y="89"/>
                      <a:pt x="87" y="89"/>
                      <a:pt x="85" y="89"/>
                    </a:cubicBezTo>
                    <a:cubicBezTo>
                      <a:pt x="85" y="89"/>
                      <a:pt x="85" y="89"/>
                      <a:pt x="85" y="89"/>
                    </a:cubicBezTo>
                    <a:cubicBezTo>
                      <a:pt x="79" y="90"/>
                      <a:pt x="74" y="92"/>
                      <a:pt x="70" y="96"/>
                    </a:cubicBezTo>
                    <a:cubicBezTo>
                      <a:pt x="65" y="108"/>
                      <a:pt x="78" y="103"/>
                      <a:pt x="80" y="111"/>
                    </a:cubicBezTo>
                    <a:cubicBezTo>
                      <a:pt x="81" y="117"/>
                      <a:pt x="76" y="119"/>
                      <a:pt x="74" y="120"/>
                    </a:cubicBezTo>
                    <a:cubicBezTo>
                      <a:pt x="31" y="120"/>
                      <a:pt x="31" y="120"/>
                      <a:pt x="31" y="120"/>
                    </a:cubicBezTo>
                    <a:cubicBezTo>
                      <a:pt x="31" y="76"/>
                      <a:pt x="31" y="76"/>
                      <a:pt x="31" y="76"/>
                    </a:cubicBezTo>
                    <a:cubicBezTo>
                      <a:pt x="30" y="73"/>
                      <a:pt x="28" y="68"/>
                      <a:pt x="22" y="69"/>
                    </a:cubicBezTo>
                    <a:cubicBezTo>
                      <a:pt x="14" y="71"/>
                      <a:pt x="19" y="85"/>
                      <a:pt x="8" y="79"/>
                    </a:cubicBezTo>
                    <a:cubicBezTo>
                      <a:pt x="4" y="76"/>
                      <a:pt x="2" y="70"/>
                      <a:pt x="1" y="65"/>
                    </a:cubicBezTo>
                    <a:cubicBezTo>
                      <a:pt x="1" y="64"/>
                      <a:pt x="1" y="64"/>
                      <a:pt x="1" y="64"/>
                    </a:cubicBezTo>
                    <a:cubicBezTo>
                      <a:pt x="0" y="62"/>
                      <a:pt x="0" y="60"/>
                      <a:pt x="0" y="58"/>
                    </a:cubicBezTo>
                    <a:cubicBezTo>
                      <a:pt x="1" y="51"/>
                      <a:pt x="3" y="44"/>
                      <a:pt x="7" y="40"/>
                    </a:cubicBezTo>
                    <a:cubicBezTo>
                      <a:pt x="19" y="34"/>
                      <a:pt x="14" y="48"/>
                      <a:pt x="22" y="50"/>
                    </a:cubicBezTo>
                    <a:cubicBezTo>
                      <a:pt x="30" y="51"/>
                      <a:pt x="30" y="42"/>
                      <a:pt x="30" y="42"/>
                    </a:cubicBezTo>
                    <a:cubicBezTo>
                      <a:pt x="31" y="0"/>
                      <a:pt x="31" y="0"/>
                      <a:pt x="31" y="0"/>
                    </a:cubicBezTo>
                    <a:cubicBezTo>
                      <a:pt x="72" y="0"/>
                      <a:pt x="72" y="0"/>
                      <a:pt x="72" y="0"/>
                    </a:cubicBezTo>
                    <a:cubicBezTo>
                      <a:pt x="72" y="0"/>
                      <a:pt x="81" y="1"/>
                      <a:pt x="80" y="9"/>
                    </a:cubicBezTo>
                    <a:cubicBezTo>
                      <a:pt x="78" y="17"/>
                      <a:pt x="65" y="12"/>
                      <a:pt x="70" y="24"/>
                    </a:cubicBezTo>
                    <a:cubicBezTo>
                      <a:pt x="74" y="28"/>
                      <a:pt x="81" y="31"/>
                      <a:pt x="87" y="31"/>
                    </a:cubicBezTo>
                    <a:cubicBezTo>
                      <a:pt x="90" y="31"/>
                      <a:pt x="92" y="31"/>
                      <a:pt x="94" y="30"/>
                    </a:cubicBezTo>
                    <a:cubicBezTo>
                      <a:pt x="94" y="30"/>
                      <a:pt x="94" y="30"/>
                      <a:pt x="94" y="30"/>
                    </a:cubicBezTo>
                    <a:cubicBezTo>
                      <a:pt x="100" y="30"/>
                      <a:pt x="105" y="27"/>
                      <a:pt x="109" y="23"/>
                    </a:cubicBezTo>
                    <a:cubicBezTo>
                      <a:pt x="110" y="21"/>
                      <a:pt x="110" y="20"/>
                      <a:pt x="110" y="18"/>
                    </a:cubicBezTo>
                    <a:cubicBezTo>
                      <a:pt x="109" y="13"/>
                      <a:pt x="100" y="15"/>
                      <a:pt x="99" y="9"/>
                    </a:cubicBezTo>
                    <a:cubicBezTo>
                      <a:pt x="98" y="1"/>
                      <a:pt x="105" y="0"/>
                      <a:pt x="107" y="0"/>
                    </a:cubicBezTo>
                    <a:cubicBezTo>
                      <a:pt x="148" y="0"/>
                      <a:pt x="148" y="0"/>
                      <a:pt x="148" y="0"/>
                    </a:cubicBezTo>
                    <a:cubicBezTo>
                      <a:pt x="148" y="44"/>
                      <a:pt x="148" y="44"/>
                      <a:pt x="148" y="44"/>
                    </a:cubicBezTo>
                    <a:cubicBezTo>
                      <a:pt x="148" y="46"/>
                      <a:pt x="150" y="51"/>
                      <a:pt x="156" y="50"/>
                    </a:cubicBezTo>
                    <a:cubicBezTo>
                      <a:pt x="164" y="48"/>
                      <a:pt x="159" y="34"/>
                      <a:pt x="171" y="40"/>
                    </a:cubicBezTo>
                    <a:cubicBezTo>
                      <a:pt x="175" y="43"/>
                      <a:pt x="177" y="49"/>
                      <a:pt x="177" y="55"/>
                    </a:cubicBezTo>
                    <a:cubicBezTo>
                      <a:pt x="177" y="55"/>
                      <a:pt x="177" y="55"/>
                      <a:pt x="177" y="55"/>
                    </a:cubicBezTo>
                    <a:cubicBezTo>
                      <a:pt x="178" y="57"/>
                      <a:pt x="178" y="59"/>
                      <a:pt x="178" y="62"/>
                    </a:cubicBezTo>
                  </a:path>
                </a:pathLst>
              </a:custGeom>
              <a:grpFill/>
              <a:ln w="9525">
                <a:solidFill>
                  <a:srgbClr val="6D2077"/>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9"/>
              <p:cNvSpPr>
                <a:spLocks/>
              </p:cNvSpPr>
              <p:nvPr/>
            </p:nvSpPr>
            <p:spPr bwMode="auto">
              <a:xfrm>
                <a:off x="710" y="2391"/>
                <a:ext cx="418" cy="284"/>
              </a:xfrm>
              <a:custGeom>
                <a:avLst/>
                <a:gdLst/>
                <a:ahLst/>
                <a:cxnLst>
                  <a:cxn ang="0">
                    <a:pos x="177" y="61"/>
                  </a:cxn>
                  <a:cxn ang="0">
                    <a:pos x="170" y="79"/>
                  </a:cxn>
                  <a:cxn ang="0">
                    <a:pos x="156" y="69"/>
                  </a:cxn>
                  <a:cxn ang="0">
                    <a:pos x="147" y="78"/>
                  </a:cxn>
                  <a:cxn ang="0">
                    <a:pos x="147" y="120"/>
                  </a:cxn>
                  <a:cxn ang="0">
                    <a:pos x="107" y="120"/>
                  </a:cxn>
                  <a:cxn ang="0">
                    <a:pos x="99" y="111"/>
                  </a:cxn>
                  <a:cxn ang="0">
                    <a:pos x="110" y="101"/>
                  </a:cxn>
                  <a:cxn ang="0">
                    <a:pos x="108" y="96"/>
                  </a:cxn>
                  <a:cxn ang="0">
                    <a:pos x="91" y="89"/>
                  </a:cxn>
                  <a:cxn ang="0">
                    <a:pos x="84" y="89"/>
                  </a:cxn>
                  <a:cxn ang="0">
                    <a:pos x="84" y="89"/>
                  </a:cxn>
                  <a:cxn ang="0">
                    <a:pos x="70" y="96"/>
                  </a:cxn>
                  <a:cxn ang="0">
                    <a:pos x="79" y="111"/>
                  </a:cxn>
                  <a:cxn ang="0">
                    <a:pos x="73" y="120"/>
                  </a:cxn>
                  <a:cxn ang="0">
                    <a:pos x="30" y="120"/>
                  </a:cxn>
                  <a:cxn ang="0">
                    <a:pos x="30" y="76"/>
                  </a:cxn>
                  <a:cxn ang="0">
                    <a:pos x="22" y="69"/>
                  </a:cxn>
                  <a:cxn ang="0">
                    <a:pos x="7" y="79"/>
                  </a:cxn>
                  <a:cxn ang="0">
                    <a:pos x="0" y="64"/>
                  </a:cxn>
                  <a:cxn ang="0">
                    <a:pos x="0" y="64"/>
                  </a:cxn>
                  <a:cxn ang="0">
                    <a:pos x="0" y="58"/>
                  </a:cxn>
                  <a:cxn ang="0">
                    <a:pos x="7" y="40"/>
                  </a:cxn>
                  <a:cxn ang="0">
                    <a:pos x="21" y="49"/>
                  </a:cxn>
                  <a:cxn ang="0">
                    <a:pos x="30" y="41"/>
                  </a:cxn>
                  <a:cxn ang="0">
                    <a:pos x="30" y="0"/>
                  </a:cxn>
                  <a:cxn ang="0">
                    <a:pos x="71" y="0"/>
                  </a:cxn>
                  <a:cxn ang="0">
                    <a:pos x="79" y="9"/>
                  </a:cxn>
                  <a:cxn ang="0">
                    <a:pos x="70" y="24"/>
                  </a:cxn>
                  <a:cxn ang="0">
                    <a:pos x="87" y="31"/>
                  </a:cxn>
                  <a:cxn ang="0">
                    <a:pos x="93" y="30"/>
                  </a:cxn>
                  <a:cxn ang="0">
                    <a:pos x="94" y="30"/>
                  </a:cxn>
                  <a:cxn ang="0">
                    <a:pos x="108" y="23"/>
                  </a:cxn>
                  <a:cxn ang="0">
                    <a:pos x="109" y="18"/>
                  </a:cxn>
                  <a:cxn ang="0">
                    <a:pos x="98" y="8"/>
                  </a:cxn>
                  <a:cxn ang="0">
                    <a:pos x="106" y="0"/>
                  </a:cxn>
                  <a:cxn ang="0">
                    <a:pos x="147" y="0"/>
                  </a:cxn>
                  <a:cxn ang="0">
                    <a:pos x="147" y="44"/>
                  </a:cxn>
                  <a:cxn ang="0">
                    <a:pos x="156" y="50"/>
                  </a:cxn>
                  <a:cxn ang="0">
                    <a:pos x="170" y="40"/>
                  </a:cxn>
                  <a:cxn ang="0">
                    <a:pos x="177" y="55"/>
                  </a:cxn>
                  <a:cxn ang="0">
                    <a:pos x="177" y="55"/>
                  </a:cxn>
                  <a:cxn ang="0">
                    <a:pos x="177" y="61"/>
                  </a:cxn>
                </a:cxnLst>
                <a:rect l="0" t="0" r="r" b="b"/>
                <a:pathLst>
                  <a:path w="177" h="120">
                    <a:moveTo>
                      <a:pt x="177" y="61"/>
                    </a:moveTo>
                    <a:cubicBezTo>
                      <a:pt x="177" y="68"/>
                      <a:pt x="175" y="75"/>
                      <a:pt x="170" y="79"/>
                    </a:cubicBezTo>
                    <a:cubicBezTo>
                      <a:pt x="159" y="85"/>
                      <a:pt x="164" y="71"/>
                      <a:pt x="156" y="69"/>
                    </a:cubicBezTo>
                    <a:cubicBezTo>
                      <a:pt x="148" y="68"/>
                      <a:pt x="147" y="78"/>
                      <a:pt x="147" y="78"/>
                    </a:cubicBezTo>
                    <a:cubicBezTo>
                      <a:pt x="147" y="120"/>
                      <a:pt x="147" y="120"/>
                      <a:pt x="147" y="120"/>
                    </a:cubicBezTo>
                    <a:cubicBezTo>
                      <a:pt x="107" y="120"/>
                      <a:pt x="107" y="120"/>
                      <a:pt x="107" y="120"/>
                    </a:cubicBezTo>
                    <a:cubicBezTo>
                      <a:pt x="107" y="120"/>
                      <a:pt x="97" y="119"/>
                      <a:pt x="99" y="111"/>
                    </a:cubicBezTo>
                    <a:cubicBezTo>
                      <a:pt x="100" y="104"/>
                      <a:pt x="109" y="106"/>
                      <a:pt x="110" y="101"/>
                    </a:cubicBezTo>
                    <a:cubicBezTo>
                      <a:pt x="110" y="100"/>
                      <a:pt x="109" y="98"/>
                      <a:pt x="108" y="96"/>
                    </a:cubicBezTo>
                    <a:cubicBezTo>
                      <a:pt x="104" y="91"/>
                      <a:pt x="97" y="89"/>
                      <a:pt x="91" y="89"/>
                    </a:cubicBezTo>
                    <a:cubicBezTo>
                      <a:pt x="89" y="89"/>
                      <a:pt x="86" y="89"/>
                      <a:pt x="84" y="89"/>
                    </a:cubicBezTo>
                    <a:cubicBezTo>
                      <a:pt x="84" y="89"/>
                      <a:pt x="84" y="89"/>
                      <a:pt x="84" y="89"/>
                    </a:cubicBezTo>
                    <a:cubicBezTo>
                      <a:pt x="79" y="90"/>
                      <a:pt x="73" y="92"/>
                      <a:pt x="70" y="96"/>
                    </a:cubicBezTo>
                    <a:cubicBezTo>
                      <a:pt x="64" y="108"/>
                      <a:pt x="78" y="103"/>
                      <a:pt x="79" y="111"/>
                    </a:cubicBezTo>
                    <a:cubicBezTo>
                      <a:pt x="81" y="117"/>
                      <a:pt x="76" y="119"/>
                      <a:pt x="73" y="120"/>
                    </a:cubicBezTo>
                    <a:cubicBezTo>
                      <a:pt x="30" y="120"/>
                      <a:pt x="30" y="120"/>
                      <a:pt x="30" y="120"/>
                    </a:cubicBezTo>
                    <a:cubicBezTo>
                      <a:pt x="30" y="76"/>
                      <a:pt x="30" y="76"/>
                      <a:pt x="30" y="76"/>
                    </a:cubicBezTo>
                    <a:cubicBezTo>
                      <a:pt x="30" y="73"/>
                      <a:pt x="28" y="68"/>
                      <a:pt x="22" y="69"/>
                    </a:cubicBezTo>
                    <a:cubicBezTo>
                      <a:pt x="13" y="71"/>
                      <a:pt x="19" y="85"/>
                      <a:pt x="7" y="79"/>
                    </a:cubicBezTo>
                    <a:cubicBezTo>
                      <a:pt x="3" y="76"/>
                      <a:pt x="1" y="70"/>
                      <a:pt x="0" y="64"/>
                    </a:cubicBezTo>
                    <a:cubicBezTo>
                      <a:pt x="0" y="64"/>
                      <a:pt x="0" y="64"/>
                      <a:pt x="0" y="64"/>
                    </a:cubicBezTo>
                    <a:cubicBezTo>
                      <a:pt x="0" y="62"/>
                      <a:pt x="0" y="60"/>
                      <a:pt x="0" y="58"/>
                    </a:cubicBezTo>
                    <a:cubicBezTo>
                      <a:pt x="0" y="51"/>
                      <a:pt x="2" y="44"/>
                      <a:pt x="7" y="40"/>
                    </a:cubicBezTo>
                    <a:cubicBezTo>
                      <a:pt x="19" y="34"/>
                      <a:pt x="13" y="48"/>
                      <a:pt x="21" y="49"/>
                    </a:cubicBezTo>
                    <a:cubicBezTo>
                      <a:pt x="29" y="51"/>
                      <a:pt x="30" y="41"/>
                      <a:pt x="30" y="41"/>
                    </a:cubicBezTo>
                    <a:cubicBezTo>
                      <a:pt x="30" y="0"/>
                      <a:pt x="30" y="0"/>
                      <a:pt x="30" y="0"/>
                    </a:cubicBezTo>
                    <a:cubicBezTo>
                      <a:pt x="71" y="0"/>
                      <a:pt x="71" y="0"/>
                      <a:pt x="71" y="0"/>
                    </a:cubicBezTo>
                    <a:cubicBezTo>
                      <a:pt x="71" y="0"/>
                      <a:pt x="81" y="0"/>
                      <a:pt x="79" y="9"/>
                    </a:cubicBezTo>
                    <a:cubicBezTo>
                      <a:pt x="78" y="17"/>
                      <a:pt x="64" y="12"/>
                      <a:pt x="70" y="24"/>
                    </a:cubicBezTo>
                    <a:cubicBezTo>
                      <a:pt x="73" y="28"/>
                      <a:pt x="81" y="31"/>
                      <a:pt x="87" y="31"/>
                    </a:cubicBezTo>
                    <a:cubicBezTo>
                      <a:pt x="89" y="31"/>
                      <a:pt x="92" y="31"/>
                      <a:pt x="93" y="30"/>
                    </a:cubicBezTo>
                    <a:cubicBezTo>
                      <a:pt x="94" y="30"/>
                      <a:pt x="94" y="30"/>
                      <a:pt x="94" y="30"/>
                    </a:cubicBezTo>
                    <a:cubicBezTo>
                      <a:pt x="99" y="29"/>
                      <a:pt x="105" y="27"/>
                      <a:pt x="108" y="23"/>
                    </a:cubicBezTo>
                    <a:cubicBezTo>
                      <a:pt x="109" y="21"/>
                      <a:pt x="109" y="19"/>
                      <a:pt x="109" y="18"/>
                    </a:cubicBezTo>
                    <a:cubicBezTo>
                      <a:pt x="109" y="13"/>
                      <a:pt x="100" y="15"/>
                      <a:pt x="98" y="8"/>
                    </a:cubicBezTo>
                    <a:cubicBezTo>
                      <a:pt x="97" y="1"/>
                      <a:pt x="105" y="0"/>
                      <a:pt x="106" y="0"/>
                    </a:cubicBezTo>
                    <a:cubicBezTo>
                      <a:pt x="147" y="0"/>
                      <a:pt x="147" y="0"/>
                      <a:pt x="147" y="0"/>
                    </a:cubicBezTo>
                    <a:cubicBezTo>
                      <a:pt x="147" y="44"/>
                      <a:pt x="147" y="44"/>
                      <a:pt x="147" y="44"/>
                    </a:cubicBezTo>
                    <a:cubicBezTo>
                      <a:pt x="148" y="46"/>
                      <a:pt x="150" y="51"/>
                      <a:pt x="156" y="50"/>
                    </a:cubicBezTo>
                    <a:cubicBezTo>
                      <a:pt x="164" y="48"/>
                      <a:pt x="158" y="34"/>
                      <a:pt x="170" y="40"/>
                    </a:cubicBezTo>
                    <a:cubicBezTo>
                      <a:pt x="174" y="43"/>
                      <a:pt x="176" y="49"/>
                      <a:pt x="177" y="55"/>
                    </a:cubicBezTo>
                    <a:cubicBezTo>
                      <a:pt x="177" y="55"/>
                      <a:pt x="177" y="55"/>
                      <a:pt x="177" y="55"/>
                    </a:cubicBezTo>
                    <a:cubicBezTo>
                      <a:pt x="177" y="57"/>
                      <a:pt x="177" y="59"/>
                      <a:pt x="177" y="61"/>
                    </a:cubicBezTo>
                  </a:path>
                </a:pathLst>
              </a:custGeom>
              <a:grp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10"/>
              <p:cNvSpPr>
                <a:spLocks/>
              </p:cNvSpPr>
              <p:nvPr/>
            </p:nvSpPr>
            <p:spPr bwMode="auto">
              <a:xfrm>
                <a:off x="1504" y="2438"/>
                <a:ext cx="277" cy="431"/>
              </a:xfrm>
              <a:custGeom>
                <a:avLst/>
                <a:gdLst/>
                <a:ahLst/>
                <a:cxnLst>
                  <a:cxn ang="0">
                    <a:pos x="60" y="0"/>
                  </a:cxn>
                  <a:cxn ang="0">
                    <a:pos x="78" y="7"/>
                  </a:cxn>
                  <a:cxn ang="0">
                    <a:pos x="68" y="22"/>
                  </a:cxn>
                  <a:cxn ang="0">
                    <a:pos x="76" y="31"/>
                  </a:cxn>
                  <a:cxn ang="0">
                    <a:pos x="117" y="31"/>
                  </a:cxn>
                  <a:cxn ang="0">
                    <a:pos x="117" y="72"/>
                  </a:cxn>
                  <a:cxn ang="0">
                    <a:pos x="108" y="81"/>
                  </a:cxn>
                  <a:cxn ang="0">
                    <a:pos x="99" y="69"/>
                  </a:cxn>
                  <a:cxn ang="0">
                    <a:pos x="94" y="71"/>
                  </a:cxn>
                  <a:cxn ang="0">
                    <a:pos x="87" y="89"/>
                  </a:cxn>
                  <a:cxn ang="0">
                    <a:pos x="87" y="95"/>
                  </a:cxn>
                  <a:cxn ang="0">
                    <a:pos x="87" y="95"/>
                  </a:cxn>
                  <a:cxn ang="0">
                    <a:pos x="94" y="110"/>
                  </a:cxn>
                  <a:cxn ang="0">
                    <a:pos x="109" y="100"/>
                  </a:cxn>
                  <a:cxn ang="0">
                    <a:pos x="117" y="107"/>
                  </a:cxn>
                  <a:cxn ang="0">
                    <a:pos x="117" y="151"/>
                  </a:cxn>
                  <a:cxn ang="0">
                    <a:pos x="74" y="151"/>
                  </a:cxn>
                  <a:cxn ang="0">
                    <a:pos x="68" y="160"/>
                  </a:cxn>
                  <a:cxn ang="0">
                    <a:pos x="78" y="174"/>
                  </a:cxn>
                  <a:cxn ang="0">
                    <a:pos x="63" y="181"/>
                  </a:cxn>
                  <a:cxn ang="0">
                    <a:pos x="63" y="181"/>
                  </a:cxn>
                  <a:cxn ang="0">
                    <a:pos x="56" y="182"/>
                  </a:cxn>
                  <a:cxn ang="0">
                    <a:pos x="39" y="175"/>
                  </a:cxn>
                  <a:cxn ang="0">
                    <a:pos x="49" y="160"/>
                  </a:cxn>
                  <a:cxn ang="0">
                    <a:pos x="41" y="151"/>
                  </a:cxn>
                  <a:cxn ang="0">
                    <a:pos x="0" y="151"/>
                  </a:cxn>
                  <a:cxn ang="0">
                    <a:pos x="0" y="109"/>
                  </a:cxn>
                  <a:cxn ang="0">
                    <a:pos x="9" y="101"/>
                  </a:cxn>
                  <a:cxn ang="0">
                    <a:pos x="23" y="110"/>
                  </a:cxn>
                  <a:cxn ang="0">
                    <a:pos x="30" y="93"/>
                  </a:cxn>
                  <a:cxn ang="0">
                    <a:pos x="30" y="86"/>
                  </a:cxn>
                  <a:cxn ang="0">
                    <a:pos x="30" y="86"/>
                  </a:cxn>
                  <a:cxn ang="0">
                    <a:pos x="23" y="71"/>
                  </a:cxn>
                  <a:cxn ang="0">
                    <a:pos x="18" y="70"/>
                  </a:cxn>
                  <a:cxn ang="0">
                    <a:pos x="9" y="81"/>
                  </a:cxn>
                  <a:cxn ang="0">
                    <a:pos x="0" y="73"/>
                  </a:cxn>
                  <a:cxn ang="0">
                    <a:pos x="0" y="31"/>
                  </a:cxn>
                  <a:cxn ang="0">
                    <a:pos x="43" y="31"/>
                  </a:cxn>
                  <a:cxn ang="0">
                    <a:pos x="49" y="22"/>
                  </a:cxn>
                  <a:cxn ang="0">
                    <a:pos x="39" y="7"/>
                  </a:cxn>
                  <a:cxn ang="0">
                    <a:pos x="54" y="0"/>
                  </a:cxn>
                  <a:cxn ang="0">
                    <a:pos x="54" y="0"/>
                  </a:cxn>
                  <a:cxn ang="0">
                    <a:pos x="60" y="0"/>
                  </a:cxn>
                </a:cxnLst>
                <a:rect l="0" t="0" r="r" b="b"/>
                <a:pathLst>
                  <a:path w="117" h="182">
                    <a:moveTo>
                      <a:pt x="60" y="0"/>
                    </a:moveTo>
                    <a:cubicBezTo>
                      <a:pt x="67" y="0"/>
                      <a:pt x="74" y="2"/>
                      <a:pt x="78" y="7"/>
                    </a:cubicBezTo>
                    <a:cubicBezTo>
                      <a:pt x="83" y="19"/>
                      <a:pt x="70" y="14"/>
                      <a:pt x="68" y="22"/>
                    </a:cubicBezTo>
                    <a:cubicBezTo>
                      <a:pt x="67" y="30"/>
                      <a:pt x="76" y="31"/>
                      <a:pt x="76" y="31"/>
                    </a:cubicBezTo>
                    <a:cubicBezTo>
                      <a:pt x="117" y="31"/>
                      <a:pt x="117" y="31"/>
                      <a:pt x="117" y="31"/>
                    </a:cubicBezTo>
                    <a:cubicBezTo>
                      <a:pt x="117" y="72"/>
                      <a:pt x="117" y="72"/>
                      <a:pt x="117" y="72"/>
                    </a:cubicBezTo>
                    <a:cubicBezTo>
                      <a:pt x="117" y="72"/>
                      <a:pt x="117" y="82"/>
                      <a:pt x="108" y="81"/>
                    </a:cubicBezTo>
                    <a:cubicBezTo>
                      <a:pt x="102" y="79"/>
                      <a:pt x="104" y="70"/>
                      <a:pt x="99" y="69"/>
                    </a:cubicBezTo>
                    <a:cubicBezTo>
                      <a:pt x="98" y="69"/>
                      <a:pt x="96" y="70"/>
                      <a:pt x="94" y="71"/>
                    </a:cubicBezTo>
                    <a:cubicBezTo>
                      <a:pt x="89" y="75"/>
                      <a:pt x="87" y="82"/>
                      <a:pt x="87" y="89"/>
                    </a:cubicBezTo>
                    <a:cubicBezTo>
                      <a:pt x="87" y="91"/>
                      <a:pt x="87" y="93"/>
                      <a:pt x="87" y="95"/>
                    </a:cubicBezTo>
                    <a:cubicBezTo>
                      <a:pt x="87" y="95"/>
                      <a:pt x="87" y="95"/>
                      <a:pt x="87" y="95"/>
                    </a:cubicBezTo>
                    <a:cubicBezTo>
                      <a:pt x="88" y="101"/>
                      <a:pt x="90" y="107"/>
                      <a:pt x="94" y="110"/>
                    </a:cubicBezTo>
                    <a:cubicBezTo>
                      <a:pt x="106" y="116"/>
                      <a:pt x="101" y="102"/>
                      <a:pt x="109" y="100"/>
                    </a:cubicBezTo>
                    <a:cubicBezTo>
                      <a:pt x="115" y="99"/>
                      <a:pt x="116" y="104"/>
                      <a:pt x="117" y="107"/>
                    </a:cubicBezTo>
                    <a:cubicBezTo>
                      <a:pt x="117" y="151"/>
                      <a:pt x="117" y="151"/>
                      <a:pt x="117" y="151"/>
                    </a:cubicBezTo>
                    <a:cubicBezTo>
                      <a:pt x="74" y="151"/>
                      <a:pt x="74" y="151"/>
                      <a:pt x="74" y="151"/>
                    </a:cubicBezTo>
                    <a:cubicBezTo>
                      <a:pt x="72" y="151"/>
                      <a:pt x="67" y="153"/>
                      <a:pt x="68" y="160"/>
                    </a:cubicBezTo>
                    <a:cubicBezTo>
                      <a:pt x="70" y="168"/>
                      <a:pt x="83" y="162"/>
                      <a:pt x="78" y="174"/>
                    </a:cubicBezTo>
                    <a:cubicBezTo>
                      <a:pt x="74" y="178"/>
                      <a:pt x="69" y="181"/>
                      <a:pt x="63" y="181"/>
                    </a:cubicBezTo>
                    <a:cubicBezTo>
                      <a:pt x="63" y="181"/>
                      <a:pt x="63" y="181"/>
                      <a:pt x="63" y="181"/>
                    </a:cubicBezTo>
                    <a:cubicBezTo>
                      <a:pt x="61" y="182"/>
                      <a:pt x="59" y="182"/>
                      <a:pt x="56" y="182"/>
                    </a:cubicBezTo>
                    <a:cubicBezTo>
                      <a:pt x="50" y="182"/>
                      <a:pt x="43" y="179"/>
                      <a:pt x="39" y="175"/>
                    </a:cubicBezTo>
                    <a:cubicBezTo>
                      <a:pt x="34" y="163"/>
                      <a:pt x="47" y="168"/>
                      <a:pt x="49" y="160"/>
                    </a:cubicBezTo>
                    <a:cubicBezTo>
                      <a:pt x="50" y="152"/>
                      <a:pt x="41" y="151"/>
                      <a:pt x="41" y="151"/>
                    </a:cubicBezTo>
                    <a:cubicBezTo>
                      <a:pt x="0" y="151"/>
                      <a:pt x="0" y="151"/>
                      <a:pt x="0" y="151"/>
                    </a:cubicBezTo>
                    <a:cubicBezTo>
                      <a:pt x="0" y="109"/>
                      <a:pt x="0" y="109"/>
                      <a:pt x="0" y="109"/>
                    </a:cubicBezTo>
                    <a:cubicBezTo>
                      <a:pt x="0" y="109"/>
                      <a:pt x="1" y="99"/>
                      <a:pt x="9" y="101"/>
                    </a:cubicBezTo>
                    <a:cubicBezTo>
                      <a:pt x="17" y="102"/>
                      <a:pt x="12" y="116"/>
                      <a:pt x="23" y="110"/>
                    </a:cubicBezTo>
                    <a:cubicBezTo>
                      <a:pt x="28" y="106"/>
                      <a:pt x="30" y="99"/>
                      <a:pt x="30" y="93"/>
                    </a:cubicBezTo>
                    <a:cubicBezTo>
                      <a:pt x="30" y="90"/>
                      <a:pt x="30" y="88"/>
                      <a:pt x="30" y="86"/>
                    </a:cubicBezTo>
                    <a:cubicBezTo>
                      <a:pt x="30" y="86"/>
                      <a:pt x="30" y="86"/>
                      <a:pt x="30" y="86"/>
                    </a:cubicBezTo>
                    <a:cubicBezTo>
                      <a:pt x="29" y="80"/>
                      <a:pt x="27" y="74"/>
                      <a:pt x="23" y="71"/>
                    </a:cubicBezTo>
                    <a:cubicBezTo>
                      <a:pt x="21" y="70"/>
                      <a:pt x="19" y="70"/>
                      <a:pt x="18" y="70"/>
                    </a:cubicBezTo>
                    <a:cubicBezTo>
                      <a:pt x="13" y="70"/>
                      <a:pt x="15" y="79"/>
                      <a:pt x="9" y="81"/>
                    </a:cubicBezTo>
                    <a:cubicBezTo>
                      <a:pt x="1" y="82"/>
                      <a:pt x="0" y="74"/>
                      <a:pt x="0" y="73"/>
                    </a:cubicBezTo>
                    <a:cubicBezTo>
                      <a:pt x="0" y="31"/>
                      <a:pt x="0" y="31"/>
                      <a:pt x="0" y="31"/>
                    </a:cubicBezTo>
                    <a:cubicBezTo>
                      <a:pt x="43" y="31"/>
                      <a:pt x="43" y="31"/>
                      <a:pt x="43" y="31"/>
                    </a:cubicBezTo>
                    <a:cubicBezTo>
                      <a:pt x="45" y="30"/>
                      <a:pt x="50" y="28"/>
                      <a:pt x="49" y="22"/>
                    </a:cubicBezTo>
                    <a:cubicBezTo>
                      <a:pt x="47" y="14"/>
                      <a:pt x="34" y="19"/>
                      <a:pt x="39" y="7"/>
                    </a:cubicBezTo>
                    <a:cubicBezTo>
                      <a:pt x="43" y="3"/>
                      <a:pt x="48" y="1"/>
                      <a:pt x="54" y="0"/>
                    </a:cubicBezTo>
                    <a:cubicBezTo>
                      <a:pt x="54" y="0"/>
                      <a:pt x="54" y="0"/>
                      <a:pt x="54" y="0"/>
                    </a:cubicBezTo>
                    <a:cubicBezTo>
                      <a:pt x="56" y="0"/>
                      <a:pt x="58" y="0"/>
                      <a:pt x="60" y="0"/>
                    </a:cubicBezTo>
                  </a:path>
                </a:pathLst>
              </a:custGeom>
              <a:grpFill/>
              <a:ln w="9525">
                <a:solidFill>
                  <a:srgbClr val="6D2077"/>
                </a:solidFill>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48" name="Group 47"/>
          <p:cNvGrpSpPr/>
          <p:nvPr/>
        </p:nvGrpSpPr>
        <p:grpSpPr>
          <a:xfrm>
            <a:off x="9723703" y="1612853"/>
            <a:ext cx="611483" cy="611483"/>
            <a:chOff x="9775343" y="1427171"/>
            <a:chExt cx="611483" cy="611483"/>
          </a:xfrm>
        </p:grpSpPr>
        <p:sp>
          <p:nvSpPr>
            <p:cNvPr id="126" name="Oval 125"/>
            <p:cNvSpPr/>
            <p:nvPr/>
          </p:nvSpPr>
          <p:spPr>
            <a:xfrm>
              <a:off x="9775343" y="1427171"/>
              <a:ext cx="611483" cy="611483"/>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300" dirty="0" err="1">
                <a:solidFill>
                  <a:schemeClr val="bg1"/>
                </a:solidFill>
              </a:endParaRPr>
            </a:p>
          </p:txBody>
        </p:sp>
        <p:grpSp>
          <p:nvGrpSpPr>
            <p:cNvPr id="175" name="Group 201"/>
            <p:cNvGrpSpPr>
              <a:grpSpLocks noChangeAspect="1"/>
            </p:cNvGrpSpPr>
            <p:nvPr/>
          </p:nvGrpSpPr>
          <p:grpSpPr bwMode="auto">
            <a:xfrm>
              <a:off x="9853194" y="1592204"/>
              <a:ext cx="455780" cy="281417"/>
              <a:chOff x="1282" y="2833"/>
              <a:chExt cx="711" cy="439"/>
            </a:xfrm>
            <a:solidFill>
              <a:schemeClr val="bg1"/>
            </a:solidFill>
          </p:grpSpPr>
          <p:sp>
            <p:nvSpPr>
              <p:cNvPr id="176" name="Freeform 202"/>
              <p:cNvSpPr>
                <a:spLocks noEditPoints="1"/>
              </p:cNvSpPr>
              <p:nvPr/>
            </p:nvSpPr>
            <p:spPr bwMode="auto">
              <a:xfrm>
                <a:off x="1336" y="2833"/>
                <a:ext cx="601" cy="378"/>
              </a:xfrm>
              <a:custGeom>
                <a:avLst/>
                <a:gdLst/>
                <a:ahLst/>
                <a:cxnLst>
                  <a:cxn ang="0">
                    <a:pos x="7" y="160"/>
                  </a:cxn>
                  <a:cxn ang="0">
                    <a:pos x="248" y="160"/>
                  </a:cxn>
                  <a:cxn ang="0">
                    <a:pos x="254" y="153"/>
                  </a:cxn>
                  <a:cxn ang="0">
                    <a:pos x="254" y="6"/>
                  </a:cxn>
                  <a:cxn ang="0">
                    <a:pos x="248" y="0"/>
                  </a:cxn>
                  <a:cxn ang="0">
                    <a:pos x="7" y="0"/>
                  </a:cxn>
                  <a:cxn ang="0">
                    <a:pos x="0" y="6"/>
                  </a:cxn>
                  <a:cxn ang="0">
                    <a:pos x="0" y="153"/>
                  </a:cxn>
                  <a:cxn ang="0">
                    <a:pos x="7" y="160"/>
                  </a:cxn>
                  <a:cxn ang="0">
                    <a:pos x="127" y="4"/>
                  </a:cxn>
                  <a:cxn ang="0">
                    <a:pos x="131" y="8"/>
                  </a:cxn>
                  <a:cxn ang="0">
                    <a:pos x="127" y="12"/>
                  </a:cxn>
                  <a:cxn ang="0">
                    <a:pos x="123" y="8"/>
                  </a:cxn>
                  <a:cxn ang="0">
                    <a:pos x="127" y="4"/>
                  </a:cxn>
                  <a:cxn ang="0">
                    <a:pos x="16" y="15"/>
                  </a:cxn>
                  <a:cxn ang="0">
                    <a:pos x="238" y="15"/>
                  </a:cxn>
                  <a:cxn ang="0">
                    <a:pos x="238" y="144"/>
                  </a:cxn>
                  <a:cxn ang="0">
                    <a:pos x="16" y="144"/>
                  </a:cxn>
                  <a:cxn ang="0">
                    <a:pos x="16" y="15"/>
                  </a:cxn>
                </a:cxnLst>
                <a:rect l="0" t="0" r="r" b="b"/>
                <a:pathLst>
                  <a:path w="254" h="160">
                    <a:moveTo>
                      <a:pt x="7" y="160"/>
                    </a:moveTo>
                    <a:cubicBezTo>
                      <a:pt x="248" y="160"/>
                      <a:pt x="248" y="160"/>
                      <a:pt x="248" y="160"/>
                    </a:cubicBezTo>
                    <a:cubicBezTo>
                      <a:pt x="251" y="160"/>
                      <a:pt x="254" y="157"/>
                      <a:pt x="254" y="153"/>
                    </a:cubicBezTo>
                    <a:cubicBezTo>
                      <a:pt x="254" y="6"/>
                      <a:pt x="254" y="6"/>
                      <a:pt x="254" y="6"/>
                    </a:cubicBezTo>
                    <a:cubicBezTo>
                      <a:pt x="254" y="3"/>
                      <a:pt x="251" y="0"/>
                      <a:pt x="248" y="0"/>
                    </a:cubicBezTo>
                    <a:cubicBezTo>
                      <a:pt x="7" y="0"/>
                      <a:pt x="7" y="0"/>
                      <a:pt x="7" y="0"/>
                    </a:cubicBezTo>
                    <a:cubicBezTo>
                      <a:pt x="3" y="0"/>
                      <a:pt x="0" y="3"/>
                      <a:pt x="0" y="6"/>
                    </a:cubicBezTo>
                    <a:cubicBezTo>
                      <a:pt x="0" y="153"/>
                      <a:pt x="0" y="153"/>
                      <a:pt x="0" y="153"/>
                    </a:cubicBezTo>
                    <a:cubicBezTo>
                      <a:pt x="0" y="157"/>
                      <a:pt x="3" y="160"/>
                      <a:pt x="7" y="160"/>
                    </a:cubicBezTo>
                    <a:moveTo>
                      <a:pt x="127" y="4"/>
                    </a:moveTo>
                    <a:cubicBezTo>
                      <a:pt x="129" y="4"/>
                      <a:pt x="131" y="6"/>
                      <a:pt x="131" y="8"/>
                    </a:cubicBezTo>
                    <a:cubicBezTo>
                      <a:pt x="131" y="10"/>
                      <a:pt x="129" y="12"/>
                      <a:pt x="127" y="12"/>
                    </a:cubicBezTo>
                    <a:cubicBezTo>
                      <a:pt x="125" y="12"/>
                      <a:pt x="123" y="10"/>
                      <a:pt x="123" y="8"/>
                    </a:cubicBezTo>
                    <a:cubicBezTo>
                      <a:pt x="123" y="6"/>
                      <a:pt x="125" y="4"/>
                      <a:pt x="127" y="4"/>
                    </a:cubicBezTo>
                    <a:moveTo>
                      <a:pt x="16" y="15"/>
                    </a:moveTo>
                    <a:cubicBezTo>
                      <a:pt x="238" y="15"/>
                      <a:pt x="238" y="15"/>
                      <a:pt x="238" y="15"/>
                    </a:cubicBezTo>
                    <a:cubicBezTo>
                      <a:pt x="238" y="144"/>
                      <a:pt x="238" y="144"/>
                      <a:pt x="238" y="144"/>
                    </a:cubicBezTo>
                    <a:cubicBezTo>
                      <a:pt x="16" y="144"/>
                      <a:pt x="16" y="144"/>
                      <a:pt x="16" y="144"/>
                    </a:cubicBezTo>
                    <a:lnTo>
                      <a:pt x="16" y="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203"/>
              <p:cNvSpPr>
                <a:spLocks/>
              </p:cNvSpPr>
              <p:nvPr/>
            </p:nvSpPr>
            <p:spPr bwMode="auto">
              <a:xfrm>
                <a:off x="1282" y="3225"/>
                <a:ext cx="711" cy="47"/>
              </a:xfrm>
              <a:custGeom>
                <a:avLst/>
                <a:gdLst/>
                <a:ahLst/>
                <a:cxnLst>
                  <a:cxn ang="0">
                    <a:pos x="301" y="0"/>
                  </a:cxn>
                  <a:cxn ang="0">
                    <a:pos x="196" y="0"/>
                  </a:cxn>
                  <a:cxn ang="0">
                    <a:pos x="192" y="4"/>
                  </a:cxn>
                  <a:cxn ang="0">
                    <a:pos x="108" y="4"/>
                  </a:cxn>
                  <a:cxn ang="0">
                    <a:pos x="104" y="0"/>
                  </a:cxn>
                  <a:cxn ang="0">
                    <a:pos x="0" y="0"/>
                  </a:cxn>
                  <a:cxn ang="0">
                    <a:pos x="0" y="2"/>
                  </a:cxn>
                  <a:cxn ang="0">
                    <a:pos x="0" y="7"/>
                  </a:cxn>
                  <a:cxn ang="0">
                    <a:pos x="13" y="20"/>
                  </a:cxn>
                  <a:cxn ang="0">
                    <a:pos x="287" y="20"/>
                  </a:cxn>
                  <a:cxn ang="0">
                    <a:pos x="301" y="7"/>
                  </a:cxn>
                  <a:cxn ang="0">
                    <a:pos x="301" y="2"/>
                  </a:cxn>
                  <a:cxn ang="0">
                    <a:pos x="301" y="0"/>
                  </a:cxn>
                </a:cxnLst>
                <a:rect l="0" t="0" r="r" b="b"/>
                <a:pathLst>
                  <a:path w="301" h="20">
                    <a:moveTo>
                      <a:pt x="301" y="0"/>
                    </a:moveTo>
                    <a:cubicBezTo>
                      <a:pt x="196" y="0"/>
                      <a:pt x="196" y="0"/>
                      <a:pt x="196" y="0"/>
                    </a:cubicBezTo>
                    <a:cubicBezTo>
                      <a:pt x="196" y="3"/>
                      <a:pt x="195" y="4"/>
                      <a:pt x="192" y="4"/>
                    </a:cubicBezTo>
                    <a:cubicBezTo>
                      <a:pt x="108" y="4"/>
                      <a:pt x="108" y="4"/>
                      <a:pt x="108" y="4"/>
                    </a:cubicBezTo>
                    <a:cubicBezTo>
                      <a:pt x="106" y="4"/>
                      <a:pt x="104" y="3"/>
                      <a:pt x="104" y="0"/>
                    </a:cubicBezTo>
                    <a:cubicBezTo>
                      <a:pt x="0" y="0"/>
                      <a:pt x="0" y="0"/>
                      <a:pt x="0" y="0"/>
                    </a:cubicBezTo>
                    <a:cubicBezTo>
                      <a:pt x="0" y="1"/>
                      <a:pt x="0" y="2"/>
                      <a:pt x="0" y="2"/>
                    </a:cubicBezTo>
                    <a:cubicBezTo>
                      <a:pt x="0" y="7"/>
                      <a:pt x="0" y="7"/>
                      <a:pt x="0" y="7"/>
                    </a:cubicBezTo>
                    <a:cubicBezTo>
                      <a:pt x="0" y="14"/>
                      <a:pt x="6" y="20"/>
                      <a:pt x="13" y="20"/>
                    </a:cubicBezTo>
                    <a:cubicBezTo>
                      <a:pt x="287" y="20"/>
                      <a:pt x="287" y="20"/>
                      <a:pt x="287" y="20"/>
                    </a:cubicBezTo>
                    <a:cubicBezTo>
                      <a:pt x="295" y="20"/>
                      <a:pt x="301" y="14"/>
                      <a:pt x="301" y="7"/>
                    </a:cubicBezTo>
                    <a:cubicBezTo>
                      <a:pt x="301" y="2"/>
                      <a:pt x="301" y="2"/>
                      <a:pt x="301" y="2"/>
                    </a:cubicBezTo>
                    <a:cubicBezTo>
                      <a:pt x="301" y="2"/>
                      <a:pt x="301" y="1"/>
                      <a:pt x="301"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204"/>
              <p:cNvSpPr>
                <a:spLocks/>
              </p:cNvSpPr>
              <p:nvPr/>
            </p:nvSpPr>
            <p:spPr bwMode="auto">
              <a:xfrm>
                <a:off x="1759" y="2953"/>
                <a:ext cx="50" cy="50"/>
              </a:xfrm>
              <a:custGeom>
                <a:avLst/>
                <a:gdLst/>
                <a:ahLst/>
                <a:cxnLst>
                  <a:cxn ang="0">
                    <a:pos x="14" y="2"/>
                  </a:cxn>
                  <a:cxn ang="0">
                    <a:pos x="2" y="7"/>
                  </a:cxn>
                  <a:cxn ang="0">
                    <a:pos x="7" y="19"/>
                  </a:cxn>
                  <a:cxn ang="0">
                    <a:pos x="19" y="15"/>
                  </a:cxn>
                  <a:cxn ang="0">
                    <a:pos x="14" y="2"/>
                  </a:cxn>
                </a:cxnLst>
                <a:rect l="0" t="0" r="r" b="b"/>
                <a:pathLst>
                  <a:path w="21" h="21">
                    <a:moveTo>
                      <a:pt x="14" y="2"/>
                    </a:moveTo>
                    <a:cubicBezTo>
                      <a:pt x="9" y="0"/>
                      <a:pt x="4" y="2"/>
                      <a:pt x="2" y="7"/>
                    </a:cubicBezTo>
                    <a:cubicBezTo>
                      <a:pt x="0" y="12"/>
                      <a:pt x="2" y="17"/>
                      <a:pt x="7" y="19"/>
                    </a:cubicBezTo>
                    <a:cubicBezTo>
                      <a:pt x="11" y="21"/>
                      <a:pt x="17" y="19"/>
                      <a:pt x="19" y="15"/>
                    </a:cubicBezTo>
                    <a:cubicBezTo>
                      <a:pt x="21" y="10"/>
                      <a:pt x="19" y="5"/>
                      <a:pt x="14" y="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205"/>
              <p:cNvSpPr>
                <a:spLocks noEditPoints="1"/>
              </p:cNvSpPr>
              <p:nvPr/>
            </p:nvSpPr>
            <p:spPr bwMode="auto">
              <a:xfrm>
                <a:off x="1395" y="2890"/>
                <a:ext cx="483" cy="262"/>
              </a:xfrm>
              <a:custGeom>
                <a:avLst/>
                <a:gdLst/>
                <a:ahLst/>
                <a:cxnLst>
                  <a:cxn ang="0">
                    <a:pos x="0" y="111"/>
                  </a:cxn>
                  <a:cxn ang="0">
                    <a:pos x="25" y="104"/>
                  </a:cxn>
                  <a:cxn ang="0">
                    <a:pos x="33" y="94"/>
                  </a:cxn>
                  <a:cxn ang="0">
                    <a:pos x="21" y="83"/>
                  </a:cxn>
                  <a:cxn ang="0">
                    <a:pos x="22" y="72"/>
                  </a:cxn>
                  <a:cxn ang="0">
                    <a:pos x="34" y="67"/>
                  </a:cxn>
                  <a:cxn ang="0">
                    <a:pos x="29" y="52"/>
                  </a:cxn>
                  <a:cxn ang="0">
                    <a:pos x="36" y="43"/>
                  </a:cxn>
                  <a:cxn ang="0">
                    <a:pos x="49" y="45"/>
                  </a:cxn>
                  <a:cxn ang="0">
                    <a:pos x="52" y="29"/>
                  </a:cxn>
                  <a:cxn ang="0">
                    <a:pos x="63" y="24"/>
                  </a:cxn>
                  <a:cxn ang="0">
                    <a:pos x="73" y="33"/>
                  </a:cxn>
                  <a:cxn ang="0">
                    <a:pos x="83" y="21"/>
                  </a:cxn>
                  <a:cxn ang="0">
                    <a:pos x="95" y="22"/>
                  </a:cxn>
                  <a:cxn ang="0">
                    <a:pos x="99" y="34"/>
                  </a:cxn>
                  <a:cxn ang="0">
                    <a:pos x="114" y="29"/>
                  </a:cxn>
                  <a:cxn ang="0">
                    <a:pos x="124" y="36"/>
                  </a:cxn>
                  <a:cxn ang="0">
                    <a:pos x="122" y="49"/>
                  </a:cxn>
                  <a:cxn ang="0">
                    <a:pos x="137" y="52"/>
                  </a:cxn>
                  <a:cxn ang="0">
                    <a:pos x="142" y="63"/>
                  </a:cxn>
                  <a:cxn ang="0">
                    <a:pos x="134" y="73"/>
                  </a:cxn>
                  <a:cxn ang="0">
                    <a:pos x="146" y="83"/>
                  </a:cxn>
                  <a:cxn ang="0">
                    <a:pos x="145" y="95"/>
                  </a:cxn>
                  <a:cxn ang="0">
                    <a:pos x="133" y="99"/>
                  </a:cxn>
                  <a:cxn ang="0">
                    <a:pos x="134" y="111"/>
                  </a:cxn>
                  <a:cxn ang="0">
                    <a:pos x="204" y="0"/>
                  </a:cxn>
                  <a:cxn ang="0">
                    <a:pos x="189" y="41"/>
                  </a:cxn>
                  <a:cxn ang="0">
                    <a:pos x="182" y="46"/>
                  </a:cxn>
                  <a:cxn ang="0">
                    <a:pos x="180" y="48"/>
                  </a:cxn>
                  <a:cxn ang="0">
                    <a:pos x="184" y="56"/>
                  </a:cxn>
                  <a:cxn ang="0">
                    <a:pos x="174" y="61"/>
                  </a:cxn>
                  <a:cxn ang="0">
                    <a:pos x="163" y="57"/>
                  </a:cxn>
                  <a:cxn ang="0">
                    <a:pos x="161" y="63"/>
                  </a:cxn>
                  <a:cxn ang="0">
                    <a:pos x="150" y="60"/>
                  </a:cxn>
                  <a:cxn ang="0">
                    <a:pos x="152" y="52"/>
                  </a:cxn>
                  <a:cxn ang="0">
                    <a:pos x="147" y="46"/>
                  </a:cxn>
                  <a:cxn ang="0">
                    <a:pos x="139" y="45"/>
                  </a:cxn>
                  <a:cxn ang="0">
                    <a:pos x="139" y="35"/>
                  </a:cxn>
                  <a:cxn ang="0">
                    <a:pos x="147" y="30"/>
                  </a:cxn>
                  <a:cxn ang="0">
                    <a:pos x="148" y="27"/>
                  </a:cxn>
                  <a:cxn ang="0">
                    <a:pos x="145" y="19"/>
                  </a:cxn>
                  <a:cxn ang="0">
                    <a:pos x="154" y="15"/>
                  </a:cxn>
                  <a:cxn ang="0">
                    <a:pos x="165" y="19"/>
                  </a:cxn>
                  <a:cxn ang="0">
                    <a:pos x="168" y="13"/>
                  </a:cxn>
                  <a:cxn ang="0">
                    <a:pos x="178" y="15"/>
                  </a:cxn>
                  <a:cxn ang="0">
                    <a:pos x="177" y="23"/>
                  </a:cxn>
                  <a:cxn ang="0">
                    <a:pos x="182" y="29"/>
                  </a:cxn>
                  <a:cxn ang="0">
                    <a:pos x="190" y="30"/>
                  </a:cxn>
                  <a:cxn ang="0">
                    <a:pos x="189" y="41"/>
                  </a:cxn>
                </a:cxnLst>
                <a:rect l="0" t="0" r="r" b="b"/>
                <a:pathLst>
                  <a:path w="204" h="111">
                    <a:moveTo>
                      <a:pt x="0" y="0"/>
                    </a:moveTo>
                    <a:cubicBezTo>
                      <a:pt x="0" y="111"/>
                      <a:pt x="0" y="111"/>
                      <a:pt x="0" y="111"/>
                    </a:cubicBezTo>
                    <a:cubicBezTo>
                      <a:pt x="28" y="111"/>
                      <a:pt x="28" y="111"/>
                      <a:pt x="28" y="111"/>
                    </a:cubicBezTo>
                    <a:cubicBezTo>
                      <a:pt x="25" y="104"/>
                      <a:pt x="25" y="104"/>
                      <a:pt x="25" y="104"/>
                    </a:cubicBezTo>
                    <a:cubicBezTo>
                      <a:pt x="23" y="101"/>
                      <a:pt x="23" y="101"/>
                      <a:pt x="23" y="101"/>
                    </a:cubicBezTo>
                    <a:cubicBezTo>
                      <a:pt x="33" y="94"/>
                      <a:pt x="33" y="94"/>
                      <a:pt x="33" y="94"/>
                    </a:cubicBezTo>
                    <a:cubicBezTo>
                      <a:pt x="33" y="91"/>
                      <a:pt x="32" y="89"/>
                      <a:pt x="32" y="86"/>
                    </a:cubicBezTo>
                    <a:cubicBezTo>
                      <a:pt x="21" y="83"/>
                      <a:pt x="21" y="83"/>
                      <a:pt x="21" y="83"/>
                    </a:cubicBezTo>
                    <a:cubicBezTo>
                      <a:pt x="22" y="80"/>
                      <a:pt x="22" y="80"/>
                      <a:pt x="22" y="80"/>
                    </a:cubicBezTo>
                    <a:cubicBezTo>
                      <a:pt x="22" y="72"/>
                      <a:pt x="22" y="72"/>
                      <a:pt x="22" y="72"/>
                    </a:cubicBezTo>
                    <a:cubicBezTo>
                      <a:pt x="22" y="68"/>
                      <a:pt x="22" y="68"/>
                      <a:pt x="22" y="68"/>
                    </a:cubicBezTo>
                    <a:cubicBezTo>
                      <a:pt x="34" y="67"/>
                      <a:pt x="34" y="67"/>
                      <a:pt x="34" y="67"/>
                    </a:cubicBezTo>
                    <a:cubicBezTo>
                      <a:pt x="35" y="65"/>
                      <a:pt x="36" y="62"/>
                      <a:pt x="37" y="60"/>
                    </a:cubicBezTo>
                    <a:cubicBezTo>
                      <a:pt x="29" y="52"/>
                      <a:pt x="29" y="52"/>
                      <a:pt x="29" y="52"/>
                    </a:cubicBezTo>
                    <a:cubicBezTo>
                      <a:pt x="31" y="50"/>
                      <a:pt x="31" y="50"/>
                      <a:pt x="31" y="50"/>
                    </a:cubicBezTo>
                    <a:cubicBezTo>
                      <a:pt x="36" y="43"/>
                      <a:pt x="36" y="43"/>
                      <a:pt x="36" y="43"/>
                    </a:cubicBezTo>
                    <a:cubicBezTo>
                      <a:pt x="38" y="40"/>
                      <a:pt x="38" y="40"/>
                      <a:pt x="38" y="40"/>
                    </a:cubicBezTo>
                    <a:cubicBezTo>
                      <a:pt x="49" y="45"/>
                      <a:pt x="49" y="45"/>
                      <a:pt x="49" y="45"/>
                    </a:cubicBezTo>
                    <a:cubicBezTo>
                      <a:pt x="51" y="43"/>
                      <a:pt x="53" y="41"/>
                      <a:pt x="55" y="40"/>
                    </a:cubicBezTo>
                    <a:cubicBezTo>
                      <a:pt x="52" y="29"/>
                      <a:pt x="52" y="29"/>
                      <a:pt x="52" y="29"/>
                    </a:cubicBezTo>
                    <a:cubicBezTo>
                      <a:pt x="55" y="28"/>
                      <a:pt x="55" y="28"/>
                      <a:pt x="55" y="28"/>
                    </a:cubicBezTo>
                    <a:cubicBezTo>
                      <a:pt x="63" y="24"/>
                      <a:pt x="63" y="24"/>
                      <a:pt x="63" y="24"/>
                    </a:cubicBezTo>
                    <a:cubicBezTo>
                      <a:pt x="66" y="23"/>
                      <a:pt x="66" y="23"/>
                      <a:pt x="66" y="23"/>
                    </a:cubicBezTo>
                    <a:cubicBezTo>
                      <a:pt x="73" y="33"/>
                      <a:pt x="73" y="33"/>
                      <a:pt x="73" y="33"/>
                    </a:cubicBezTo>
                    <a:cubicBezTo>
                      <a:pt x="75" y="32"/>
                      <a:pt x="78" y="32"/>
                      <a:pt x="81" y="32"/>
                    </a:cubicBezTo>
                    <a:cubicBezTo>
                      <a:pt x="83" y="21"/>
                      <a:pt x="83" y="21"/>
                      <a:pt x="83" y="21"/>
                    </a:cubicBezTo>
                    <a:cubicBezTo>
                      <a:pt x="87" y="21"/>
                      <a:pt x="87" y="21"/>
                      <a:pt x="87" y="21"/>
                    </a:cubicBezTo>
                    <a:cubicBezTo>
                      <a:pt x="95" y="22"/>
                      <a:pt x="95" y="22"/>
                      <a:pt x="95" y="22"/>
                    </a:cubicBezTo>
                    <a:cubicBezTo>
                      <a:pt x="98" y="22"/>
                      <a:pt x="98" y="22"/>
                      <a:pt x="98" y="22"/>
                    </a:cubicBezTo>
                    <a:cubicBezTo>
                      <a:pt x="99" y="34"/>
                      <a:pt x="99" y="34"/>
                      <a:pt x="99" y="34"/>
                    </a:cubicBezTo>
                    <a:cubicBezTo>
                      <a:pt x="102" y="35"/>
                      <a:pt x="104" y="36"/>
                      <a:pt x="107" y="37"/>
                    </a:cubicBezTo>
                    <a:cubicBezTo>
                      <a:pt x="114" y="29"/>
                      <a:pt x="114" y="29"/>
                      <a:pt x="114" y="29"/>
                    </a:cubicBezTo>
                    <a:cubicBezTo>
                      <a:pt x="117" y="31"/>
                      <a:pt x="117" y="31"/>
                      <a:pt x="117" y="31"/>
                    </a:cubicBezTo>
                    <a:cubicBezTo>
                      <a:pt x="124" y="36"/>
                      <a:pt x="124" y="36"/>
                      <a:pt x="124" y="36"/>
                    </a:cubicBezTo>
                    <a:cubicBezTo>
                      <a:pt x="127" y="38"/>
                      <a:pt x="127" y="38"/>
                      <a:pt x="127" y="38"/>
                    </a:cubicBezTo>
                    <a:cubicBezTo>
                      <a:pt x="122" y="49"/>
                      <a:pt x="122" y="49"/>
                      <a:pt x="122" y="49"/>
                    </a:cubicBezTo>
                    <a:cubicBezTo>
                      <a:pt x="123" y="51"/>
                      <a:pt x="125" y="53"/>
                      <a:pt x="126" y="55"/>
                    </a:cubicBezTo>
                    <a:cubicBezTo>
                      <a:pt x="137" y="52"/>
                      <a:pt x="137" y="52"/>
                      <a:pt x="137" y="52"/>
                    </a:cubicBezTo>
                    <a:cubicBezTo>
                      <a:pt x="139" y="55"/>
                      <a:pt x="139" y="55"/>
                      <a:pt x="139" y="55"/>
                    </a:cubicBezTo>
                    <a:cubicBezTo>
                      <a:pt x="142" y="63"/>
                      <a:pt x="142" y="63"/>
                      <a:pt x="142" y="63"/>
                    </a:cubicBezTo>
                    <a:cubicBezTo>
                      <a:pt x="144" y="66"/>
                      <a:pt x="144" y="66"/>
                      <a:pt x="144" y="66"/>
                    </a:cubicBezTo>
                    <a:cubicBezTo>
                      <a:pt x="134" y="73"/>
                      <a:pt x="134" y="73"/>
                      <a:pt x="134" y="73"/>
                    </a:cubicBezTo>
                    <a:cubicBezTo>
                      <a:pt x="134" y="75"/>
                      <a:pt x="135" y="78"/>
                      <a:pt x="135" y="80"/>
                    </a:cubicBezTo>
                    <a:cubicBezTo>
                      <a:pt x="146" y="83"/>
                      <a:pt x="146" y="83"/>
                      <a:pt x="146" y="83"/>
                    </a:cubicBezTo>
                    <a:cubicBezTo>
                      <a:pt x="145" y="86"/>
                      <a:pt x="145" y="86"/>
                      <a:pt x="145" y="86"/>
                    </a:cubicBezTo>
                    <a:cubicBezTo>
                      <a:pt x="145" y="95"/>
                      <a:pt x="145" y="95"/>
                      <a:pt x="145" y="95"/>
                    </a:cubicBezTo>
                    <a:cubicBezTo>
                      <a:pt x="144" y="98"/>
                      <a:pt x="144" y="98"/>
                      <a:pt x="144" y="98"/>
                    </a:cubicBezTo>
                    <a:cubicBezTo>
                      <a:pt x="133" y="99"/>
                      <a:pt x="133" y="99"/>
                      <a:pt x="133" y="99"/>
                    </a:cubicBezTo>
                    <a:cubicBezTo>
                      <a:pt x="132" y="102"/>
                      <a:pt x="131" y="104"/>
                      <a:pt x="130" y="107"/>
                    </a:cubicBezTo>
                    <a:cubicBezTo>
                      <a:pt x="134" y="111"/>
                      <a:pt x="134" y="111"/>
                      <a:pt x="134" y="111"/>
                    </a:cubicBezTo>
                    <a:cubicBezTo>
                      <a:pt x="204" y="111"/>
                      <a:pt x="204" y="111"/>
                      <a:pt x="204" y="111"/>
                    </a:cubicBezTo>
                    <a:cubicBezTo>
                      <a:pt x="204" y="0"/>
                      <a:pt x="204" y="0"/>
                      <a:pt x="204" y="0"/>
                    </a:cubicBezTo>
                    <a:lnTo>
                      <a:pt x="0" y="0"/>
                    </a:lnTo>
                    <a:close/>
                    <a:moveTo>
                      <a:pt x="189" y="41"/>
                    </a:moveTo>
                    <a:cubicBezTo>
                      <a:pt x="183" y="41"/>
                      <a:pt x="183" y="41"/>
                      <a:pt x="183" y="41"/>
                    </a:cubicBezTo>
                    <a:cubicBezTo>
                      <a:pt x="183" y="43"/>
                      <a:pt x="182" y="44"/>
                      <a:pt x="182" y="46"/>
                    </a:cubicBezTo>
                    <a:cubicBezTo>
                      <a:pt x="181" y="47"/>
                      <a:pt x="181" y="47"/>
                      <a:pt x="180" y="48"/>
                    </a:cubicBezTo>
                    <a:cubicBezTo>
                      <a:pt x="180" y="48"/>
                      <a:pt x="180" y="48"/>
                      <a:pt x="180" y="48"/>
                    </a:cubicBezTo>
                    <a:cubicBezTo>
                      <a:pt x="184" y="54"/>
                      <a:pt x="184" y="54"/>
                      <a:pt x="184" y="54"/>
                    </a:cubicBezTo>
                    <a:cubicBezTo>
                      <a:pt x="185" y="54"/>
                      <a:pt x="185" y="56"/>
                      <a:pt x="184" y="56"/>
                    </a:cubicBezTo>
                    <a:cubicBezTo>
                      <a:pt x="177" y="61"/>
                      <a:pt x="177" y="61"/>
                      <a:pt x="177" y="61"/>
                    </a:cubicBezTo>
                    <a:cubicBezTo>
                      <a:pt x="176" y="62"/>
                      <a:pt x="175" y="62"/>
                      <a:pt x="174" y="61"/>
                    </a:cubicBezTo>
                    <a:cubicBezTo>
                      <a:pt x="171" y="56"/>
                      <a:pt x="171" y="56"/>
                      <a:pt x="171" y="56"/>
                    </a:cubicBezTo>
                    <a:cubicBezTo>
                      <a:pt x="168" y="57"/>
                      <a:pt x="166" y="57"/>
                      <a:pt x="163" y="57"/>
                    </a:cubicBezTo>
                    <a:cubicBezTo>
                      <a:pt x="163" y="57"/>
                      <a:pt x="163" y="57"/>
                      <a:pt x="163" y="57"/>
                    </a:cubicBezTo>
                    <a:cubicBezTo>
                      <a:pt x="161" y="63"/>
                      <a:pt x="161" y="63"/>
                      <a:pt x="161" y="63"/>
                    </a:cubicBezTo>
                    <a:cubicBezTo>
                      <a:pt x="160" y="64"/>
                      <a:pt x="159" y="64"/>
                      <a:pt x="158" y="64"/>
                    </a:cubicBezTo>
                    <a:cubicBezTo>
                      <a:pt x="150" y="60"/>
                      <a:pt x="150" y="60"/>
                      <a:pt x="150" y="60"/>
                    </a:cubicBezTo>
                    <a:cubicBezTo>
                      <a:pt x="149" y="60"/>
                      <a:pt x="149" y="59"/>
                      <a:pt x="149" y="58"/>
                    </a:cubicBezTo>
                    <a:cubicBezTo>
                      <a:pt x="152" y="52"/>
                      <a:pt x="152" y="52"/>
                      <a:pt x="152" y="52"/>
                    </a:cubicBezTo>
                    <a:cubicBezTo>
                      <a:pt x="150" y="51"/>
                      <a:pt x="148" y="49"/>
                      <a:pt x="147" y="46"/>
                    </a:cubicBezTo>
                    <a:cubicBezTo>
                      <a:pt x="147" y="46"/>
                      <a:pt x="147" y="46"/>
                      <a:pt x="147" y="46"/>
                    </a:cubicBezTo>
                    <a:cubicBezTo>
                      <a:pt x="141" y="47"/>
                      <a:pt x="141" y="47"/>
                      <a:pt x="141" y="47"/>
                    </a:cubicBezTo>
                    <a:cubicBezTo>
                      <a:pt x="140" y="47"/>
                      <a:pt x="139" y="46"/>
                      <a:pt x="139" y="45"/>
                    </a:cubicBezTo>
                    <a:cubicBezTo>
                      <a:pt x="138" y="37"/>
                      <a:pt x="138" y="37"/>
                      <a:pt x="138" y="37"/>
                    </a:cubicBezTo>
                    <a:cubicBezTo>
                      <a:pt x="138" y="36"/>
                      <a:pt x="138" y="35"/>
                      <a:pt x="139" y="35"/>
                    </a:cubicBezTo>
                    <a:cubicBezTo>
                      <a:pt x="146" y="34"/>
                      <a:pt x="146" y="34"/>
                      <a:pt x="146" y="34"/>
                    </a:cubicBezTo>
                    <a:cubicBezTo>
                      <a:pt x="146" y="33"/>
                      <a:pt x="146" y="31"/>
                      <a:pt x="147" y="30"/>
                    </a:cubicBezTo>
                    <a:cubicBezTo>
                      <a:pt x="147" y="29"/>
                      <a:pt x="148" y="28"/>
                      <a:pt x="148" y="27"/>
                    </a:cubicBezTo>
                    <a:cubicBezTo>
                      <a:pt x="148" y="27"/>
                      <a:pt x="148" y="27"/>
                      <a:pt x="148" y="27"/>
                    </a:cubicBezTo>
                    <a:cubicBezTo>
                      <a:pt x="144" y="22"/>
                      <a:pt x="144" y="22"/>
                      <a:pt x="144" y="22"/>
                    </a:cubicBezTo>
                    <a:cubicBezTo>
                      <a:pt x="144" y="21"/>
                      <a:pt x="144" y="20"/>
                      <a:pt x="145" y="19"/>
                    </a:cubicBezTo>
                    <a:cubicBezTo>
                      <a:pt x="152" y="14"/>
                      <a:pt x="152" y="14"/>
                      <a:pt x="152" y="14"/>
                    </a:cubicBezTo>
                    <a:cubicBezTo>
                      <a:pt x="153" y="14"/>
                      <a:pt x="154" y="14"/>
                      <a:pt x="154" y="15"/>
                    </a:cubicBezTo>
                    <a:cubicBezTo>
                      <a:pt x="158" y="20"/>
                      <a:pt x="158" y="20"/>
                      <a:pt x="158" y="20"/>
                    </a:cubicBezTo>
                    <a:cubicBezTo>
                      <a:pt x="160" y="19"/>
                      <a:pt x="163" y="19"/>
                      <a:pt x="165" y="19"/>
                    </a:cubicBezTo>
                    <a:cubicBezTo>
                      <a:pt x="165" y="19"/>
                      <a:pt x="165" y="19"/>
                      <a:pt x="165" y="18"/>
                    </a:cubicBezTo>
                    <a:cubicBezTo>
                      <a:pt x="168" y="13"/>
                      <a:pt x="168" y="13"/>
                      <a:pt x="168" y="13"/>
                    </a:cubicBezTo>
                    <a:cubicBezTo>
                      <a:pt x="169" y="12"/>
                      <a:pt x="170" y="11"/>
                      <a:pt x="171" y="12"/>
                    </a:cubicBezTo>
                    <a:cubicBezTo>
                      <a:pt x="178" y="15"/>
                      <a:pt x="178" y="15"/>
                      <a:pt x="178" y="15"/>
                    </a:cubicBezTo>
                    <a:cubicBezTo>
                      <a:pt x="179" y="15"/>
                      <a:pt x="180" y="17"/>
                      <a:pt x="179" y="18"/>
                    </a:cubicBezTo>
                    <a:cubicBezTo>
                      <a:pt x="177" y="23"/>
                      <a:pt x="177" y="23"/>
                      <a:pt x="177" y="23"/>
                    </a:cubicBezTo>
                    <a:cubicBezTo>
                      <a:pt x="179" y="25"/>
                      <a:pt x="180" y="27"/>
                      <a:pt x="181" y="29"/>
                    </a:cubicBezTo>
                    <a:cubicBezTo>
                      <a:pt x="181" y="29"/>
                      <a:pt x="182" y="29"/>
                      <a:pt x="182" y="29"/>
                    </a:cubicBezTo>
                    <a:cubicBezTo>
                      <a:pt x="188" y="28"/>
                      <a:pt x="188" y="28"/>
                      <a:pt x="188" y="28"/>
                    </a:cubicBezTo>
                    <a:cubicBezTo>
                      <a:pt x="189" y="28"/>
                      <a:pt x="190" y="29"/>
                      <a:pt x="190" y="30"/>
                    </a:cubicBezTo>
                    <a:cubicBezTo>
                      <a:pt x="191" y="39"/>
                      <a:pt x="191" y="39"/>
                      <a:pt x="191" y="39"/>
                    </a:cubicBezTo>
                    <a:cubicBezTo>
                      <a:pt x="191" y="40"/>
                      <a:pt x="190" y="41"/>
                      <a:pt x="189" y="4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206"/>
              <p:cNvSpPr>
                <a:spLocks noEditPoints="1"/>
              </p:cNvSpPr>
              <p:nvPr/>
            </p:nvSpPr>
            <p:spPr bwMode="auto">
              <a:xfrm>
                <a:off x="1497" y="2989"/>
                <a:ext cx="194" cy="163"/>
              </a:xfrm>
              <a:custGeom>
                <a:avLst/>
                <a:gdLst/>
                <a:ahLst/>
                <a:cxnLst>
                  <a:cxn ang="0">
                    <a:pos x="70" y="62"/>
                  </a:cxn>
                  <a:cxn ang="0">
                    <a:pos x="61" y="12"/>
                  </a:cxn>
                  <a:cxn ang="0">
                    <a:pos x="11" y="21"/>
                  </a:cxn>
                  <a:cxn ang="0">
                    <a:pos x="18" y="69"/>
                  </a:cxn>
                  <a:cxn ang="0">
                    <a:pos x="64" y="69"/>
                  </a:cxn>
                  <a:cxn ang="0">
                    <a:pos x="70" y="62"/>
                  </a:cxn>
                  <a:cxn ang="0">
                    <a:pos x="58" y="54"/>
                  </a:cxn>
                  <a:cxn ang="0">
                    <a:pos x="28" y="59"/>
                  </a:cxn>
                  <a:cxn ang="0">
                    <a:pos x="23" y="29"/>
                  </a:cxn>
                  <a:cxn ang="0">
                    <a:pos x="53" y="23"/>
                  </a:cxn>
                  <a:cxn ang="0">
                    <a:pos x="58" y="54"/>
                  </a:cxn>
                </a:cxnLst>
                <a:rect l="0" t="0" r="r" b="b"/>
                <a:pathLst>
                  <a:path w="82" h="69">
                    <a:moveTo>
                      <a:pt x="70" y="62"/>
                    </a:moveTo>
                    <a:cubicBezTo>
                      <a:pt x="82" y="46"/>
                      <a:pt x="77" y="23"/>
                      <a:pt x="61" y="12"/>
                    </a:cubicBezTo>
                    <a:cubicBezTo>
                      <a:pt x="44" y="0"/>
                      <a:pt x="22" y="4"/>
                      <a:pt x="11" y="21"/>
                    </a:cubicBezTo>
                    <a:cubicBezTo>
                      <a:pt x="0" y="36"/>
                      <a:pt x="3" y="57"/>
                      <a:pt x="18" y="69"/>
                    </a:cubicBezTo>
                    <a:cubicBezTo>
                      <a:pt x="64" y="69"/>
                      <a:pt x="64" y="69"/>
                      <a:pt x="64" y="69"/>
                    </a:cubicBezTo>
                    <a:cubicBezTo>
                      <a:pt x="66" y="67"/>
                      <a:pt x="69" y="65"/>
                      <a:pt x="70" y="62"/>
                    </a:cubicBezTo>
                    <a:moveTo>
                      <a:pt x="58" y="54"/>
                    </a:moveTo>
                    <a:cubicBezTo>
                      <a:pt x="52" y="63"/>
                      <a:pt x="38" y="66"/>
                      <a:pt x="28" y="59"/>
                    </a:cubicBezTo>
                    <a:cubicBezTo>
                      <a:pt x="18" y="52"/>
                      <a:pt x="16" y="39"/>
                      <a:pt x="23" y="29"/>
                    </a:cubicBezTo>
                    <a:cubicBezTo>
                      <a:pt x="29" y="19"/>
                      <a:pt x="43" y="16"/>
                      <a:pt x="53" y="23"/>
                    </a:cubicBezTo>
                    <a:cubicBezTo>
                      <a:pt x="63" y="30"/>
                      <a:pt x="65" y="44"/>
                      <a:pt x="58" y="5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801680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995363" y="1840522"/>
            <a:ext cx="8500319" cy="4036403"/>
            <a:chOff x="995363" y="1840522"/>
            <a:chExt cx="10198237" cy="4036403"/>
          </a:xfrm>
        </p:grpSpPr>
        <p:sp>
          <p:nvSpPr>
            <p:cNvPr id="8" name="Rectangle 7"/>
            <p:cNvSpPr/>
            <p:nvPr/>
          </p:nvSpPr>
          <p:spPr>
            <a:xfrm>
              <a:off x="995363" y="1840522"/>
              <a:ext cx="10198237" cy="4036403"/>
            </a:xfrm>
            <a:prstGeom prst="rect">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000" dirty="0" err="1">
                <a:solidFill>
                  <a:schemeClr val="bg1"/>
                </a:solidFill>
              </a:endParaRPr>
            </a:p>
          </p:txBody>
        </p:sp>
        <p:sp>
          <p:nvSpPr>
            <p:cNvPr id="11" name="Rectangle 10"/>
            <p:cNvSpPr/>
            <p:nvPr/>
          </p:nvSpPr>
          <p:spPr>
            <a:xfrm>
              <a:off x="1128889" y="2015300"/>
              <a:ext cx="9925973" cy="36938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grpSp>
      <p:sp>
        <p:nvSpPr>
          <p:cNvPr id="195" name="Text Placeholder 12"/>
          <p:cNvSpPr>
            <a:spLocks noGrp="1"/>
          </p:cNvSpPr>
          <p:nvPr>
            <p:ph type="body" sz="quarter" idx="10"/>
          </p:nvPr>
        </p:nvSpPr>
        <p:spPr>
          <a:xfrm>
            <a:off x="995363" y="1312748"/>
            <a:ext cx="10195200" cy="4546800"/>
          </a:xfrm>
        </p:spPr>
        <p:txBody>
          <a:bodyPr>
            <a:noAutofit/>
          </a:bodyPr>
          <a:lstStyle/>
          <a:p>
            <a:pPr lvl="1"/>
            <a:r>
              <a:rPr lang="en-US" sz="1000" b="1" dirty="0">
                <a:solidFill>
                  <a:srgbClr val="00338D"/>
                </a:solidFill>
              </a:rPr>
              <a:t>Good support for user (Azure AD) and device identity (Defender ATP, Intune) and securing network in cloud (NSG); Strong threat intelligence capability (conditional access) along with monitoring and logging (sentinel, monitor); Limited capability to on-board other sources of information (e.g., access requests, provisioning policies) to conditional access model </a:t>
            </a:r>
          </a:p>
        </p:txBody>
      </p:sp>
      <p:sp>
        <p:nvSpPr>
          <p:cNvPr id="2" name="Title 1"/>
          <p:cNvSpPr>
            <a:spLocks noGrp="1"/>
          </p:cNvSpPr>
          <p:nvPr>
            <p:ph type="title"/>
          </p:nvPr>
        </p:nvSpPr>
        <p:spPr/>
        <p:txBody>
          <a:bodyPr/>
          <a:lstStyle/>
          <a:p>
            <a:r>
              <a:rPr lang="en-US" dirty="0"/>
              <a:t>Zero trust architecture with Azure</a:t>
            </a:r>
          </a:p>
        </p:txBody>
      </p:sp>
      <p:sp>
        <p:nvSpPr>
          <p:cNvPr id="46" name="Text Placeholder 45"/>
          <p:cNvSpPr>
            <a:spLocks noGrp="1"/>
          </p:cNvSpPr>
          <p:nvPr>
            <p:ph type="body" sz="quarter" idx="12"/>
          </p:nvPr>
        </p:nvSpPr>
        <p:spPr/>
        <p:txBody>
          <a:bodyPr/>
          <a:lstStyle/>
          <a:p>
            <a:r>
              <a:rPr lang="en-US" dirty="0"/>
              <a:t>Our perspective</a:t>
            </a:r>
          </a:p>
        </p:txBody>
      </p:sp>
      <p:sp>
        <p:nvSpPr>
          <p:cNvPr id="190" name="Text Placeholder 3"/>
          <p:cNvSpPr txBox="1">
            <a:spLocks/>
          </p:cNvSpPr>
          <p:nvPr/>
        </p:nvSpPr>
        <p:spPr>
          <a:xfrm>
            <a:off x="2200200" y="6608174"/>
            <a:ext cx="7639200" cy="203794"/>
          </a:xfrm>
          <a:prstGeom prst="rect">
            <a:avLst/>
          </a:prstGeom>
        </p:spPr>
        <p:txBody>
          <a:bodyPr lIns="0" tIns="0" rIns="0" bIns="0" anchor="b"/>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700" b="0" dirty="0">
                <a:solidFill>
                  <a:srgbClr val="000000"/>
                </a:solidFill>
                <a:cs typeface="Helvetica" pitchFamily="34" charset="0"/>
              </a:rPr>
              <a:t>* Note: vendors are representative only</a:t>
            </a:r>
          </a:p>
        </p:txBody>
      </p:sp>
      <p:grpSp>
        <p:nvGrpSpPr>
          <p:cNvPr id="15" name="Group 14"/>
          <p:cNvGrpSpPr/>
          <p:nvPr/>
        </p:nvGrpSpPr>
        <p:grpSpPr>
          <a:xfrm>
            <a:off x="1301262" y="2188963"/>
            <a:ext cx="7871106" cy="3309160"/>
            <a:chOff x="1198963" y="2188963"/>
            <a:chExt cx="7973405" cy="3309160"/>
          </a:xfrm>
        </p:grpSpPr>
        <p:sp>
          <p:nvSpPr>
            <p:cNvPr id="163" name="Pentagon 162"/>
            <p:cNvSpPr/>
            <p:nvPr/>
          </p:nvSpPr>
          <p:spPr>
            <a:xfrm rot="10800000">
              <a:off x="8143852" y="4665724"/>
              <a:ext cx="1028516" cy="569704"/>
            </a:xfrm>
            <a:prstGeom prst="homePlate">
              <a:avLst/>
            </a:prstGeom>
            <a:solidFill>
              <a:schemeClr val="tx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endParaRPr lang="en-US" sz="900" dirty="0">
                <a:solidFill>
                  <a:schemeClr val="bg1"/>
                </a:solidFill>
              </a:endParaRPr>
            </a:p>
          </p:txBody>
        </p:sp>
        <p:sp>
          <p:nvSpPr>
            <p:cNvPr id="167" name="Pentagon 166"/>
            <p:cNvSpPr/>
            <p:nvPr/>
          </p:nvSpPr>
          <p:spPr>
            <a:xfrm rot="10800000">
              <a:off x="8143727" y="2605546"/>
              <a:ext cx="1028516" cy="569704"/>
            </a:xfrm>
            <a:prstGeom prst="homePlate">
              <a:avLst/>
            </a:prstGeom>
            <a:solidFill>
              <a:schemeClr val="tx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endParaRPr lang="en-US" sz="900" dirty="0">
                <a:solidFill>
                  <a:schemeClr val="bg1"/>
                </a:solidFill>
              </a:endParaRPr>
            </a:p>
          </p:txBody>
        </p:sp>
        <p:sp>
          <p:nvSpPr>
            <p:cNvPr id="169" name="TextBox 168"/>
            <p:cNvSpPr txBox="1"/>
            <p:nvPr/>
          </p:nvSpPr>
          <p:spPr>
            <a:xfrm>
              <a:off x="8368216" y="2605546"/>
              <a:ext cx="800443" cy="561378"/>
            </a:xfrm>
            <a:prstGeom prst="rect">
              <a:avLst/>
            </a:prstGeom>
            <a:solidFill>
              <a:schemeClr val="tx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Data Access Policy</a:t>
              </a:r>
            </a:p>
          </p:txBody>
        </p:sp>
        <p:sp>
          <p:nvSpPr>
            <p:cNvPr id="170" name="Rectangle 169"/>
            <p:cNvSpPr/>
            <p:nvPr/>
          </p:nvSpPr>
          <p:spPr>
            <a:xfrm>
              <a:off x="2492315" y="2627794"/>
              <a:ext cx="623258" cy="1407938"/>
            </a:xfrm>
            <a:prstGeom prst="rect">
              <a:avLst/>
            </a:prstGeom>
            <a:solidFill>
              <a:schemeClr val="bg1">
                <a:alpha val="0"/>
              </a:schemeClr>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endParaRPr lang="en-US" sz="900" dirty="0">
                <a:solidFill>
                  <a:prstClr val="white"/>
                </a:solidFill>
              </a:endParaRPr>
            </a:p>
          </p:txBody>
        </p:sp>
        <p:sp>
          <p:nvSpPr>
            <p:cNvPr id="172" name="Rectangle 171"/>
            <p:cNvSpPr/>
            <p:nvPr/>
          </p:nvSpPr>
          <p:spPr>
            <a:xfrm>
              <a:off x="2382400" y="2452259"/>
              <a:ext cx="5604688" cy="3045864"/>
            </a:xfrm>
            <a:prstGeom prst="rect">
              <a:avLst/>
            </a:prstGeom>
            <a:solidFill>
              <a:schemeClr val="bg1">
                <a:alpha val="0"/>
              </a:schemeClr>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endParaRPr lang="en-US" sz="800" dirty="0">
                <a:solidFill>
                  <a:prstClr val="white"/>
                </a:solidFill>
              </a:endParaRPr>
            </a:p>
          </p:txBody>
        </p:sp>
        <p:sp>
          <p:nvSpPr>
            <p:cNvPr id="173" name="TextBox 172"/>
            <p:cNvSpPr txBox="1"/>
            <p:nvPr/>
          </p:nvSpPr>
          <p:spPr>
            <a:xfrm>
              <a:off x="8143947" y="2226417"/>
              <a:ext cx="563945" cy="186993"/>
            </a:xfrm>
            <a:prstGeom prst="rect">
              <a:avLst/>
            </a:prstGeom>
            <a:noFill/>
          </p:spPr>
          <p:txBody>
            <a:bodyPr wrap="none" lIns="40958" tIns="40958" rIns="40958" bIns="40958" rtlCol="0">
              <a:noAutofit/>
            </a:bodyPr>
            <a:lstStyle/>
            <a:p>
              <a:pPr>
                <a:spcAft>
                  <a:spcPts val="450"/>
                </a:spcAft>
              </a:pPr>
              <a:r>
                <a:rPr lang="en-US" sz="900" b="1" dirty="0">
                  <a:solidFill>
                    <a:srgbClr val="00338D"/>
                  </a:solidFill>
                </a:rPr>
                <a:t>Key Input</a:t>
              </a:r>
            </a:p>
          </p:txBody>
        </p:sp>
        <p:sp>
          <p:nvSpPr>
            <p:cNvPr id="175" name="TextBox 174"/>
            <p:cNvSpPr txBox="1"/>
            <p:nvPr/>
          </p:nvSpPr>
          <p:spPr>
            <a:xfrm>
              <a:off x="1201551" y="2188963"/>
              <a:ext cx="846482" cy="210032"/>
            </a:xfrm>
            <a:prstGeom prst="rect">
              <a:avLst/>
            </a:prstGeom>
            <a:noFill/>
          </p:spPr>
          <p:txBody>
            <a:bodyPr wrap="none" lIns="40958" tIns="40958" rIns="40958" bIns="40958" rtlCol="0">
              <a:noAutofit/>
            </a:bodyPr>
            <a:lstStyle/>
            <a:p>
              <a:pPr>
                <a:spcAft>
                  <a:spcPts val="450"/>
                </a:spcAft>
              </a:pPr>
              <a:r>
                <a:rPr lang="en-US" sz="900" b="1" dirty="0">
                  <a:solidFill>
                    <a:srgbClr val="00338D"/>
                  </a:solidFill>
                </a:rPr>
                <a:t>Key Input</a:t>
              </a:r>
            </a:p>
          </p:txBody>
        </p:sp>
        <p:sp>
          <p:nvSpPr>
            <p:cNvPr id="176" name="TextBox 175"/>
            <p:cNvSpPr txBox="1"/>
            <p:nvPr/>
          </p:nvSpPr>
          <p:spPr>
            <a:xfrm>
              <a:off x="4419958" y="2281600"/>
              <a:ext cx="1918019" cy="170659"/>
            </a:xfrm>
            <a:prstGeom prst="rect">
              <a:avLst/>
            </a:prstGeom>
            <a:noFill/>
          </p:spPr>
          <p:txBody>
            <a:bodyPr wrap="none" lIns="0" tIns="0" rIns="0" bIns="0" rtlCol="0">
              <a:noAutofit/>
            </a:bodyPr>
            <a:lstStyle/>
            <a:p>
              <a:pPr>
                <a:spcAft>
                  <a:spcPts val="450"/>
                </a:spcAft>
              </a:pPr>
              <a:r>
                <a:rPr lang="en-US" sz="900" b="1" dirty="0">
                  <a:solidFill>
                    <a:srgbClr val="00338D"/>
                  </a:solidFill>
                </a:rPr>
                <a:t>Components of Zero Trust platform</a:t>
              </a:r>
            </a:p>
          </p:txBody>
        </p:sp>
        <p:sp>
          <p:nvSpPr>
            <p:cNvPr id="180" name="Pentagon 179"/>
            <p:cNvSpPr/>
            <p:nvPr/>
          </p:nvSpPr>
          <p:spPr>
            <a:xfrm>
              <a:off x="1214148" y="3958266"/>
              <a:ext cx="1028516" cy="569704"/>
            </a:xfrm>
            <a:prstGeom prst="homePlate">
              <a:avLst/>
            </a:prstGeom>
            <a:solidFill>
              <a:schemeClr val="tx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r>
                <a:rPr lang="en-US" sz="900" dirty="0">
                  <a:solidFill>
                    <a:schemeClr val="bg1"/>
                  </a:solidFill>
                </a:rPr>
                <a:t>Threat </a:t>
              </a:r>
              <a:br>
                <a:rPr lang="en-US" sz="900" dirty="0">
                  <a:solidFill>
                    <a:schemeClr val="bg1"/>
                  </a:solidFill>
                </a:rPr>
              </a:br>
              <a:r>
                <a:rPr lang="en-US" sz="900" dirty="0">
                  <a:solidFill>
                    <a:schemeClr val="bg1"/>
                  </a:solidFill>
                </a:rPr>
                <a:t>Intelligence</a:t>
              </a:r>
            </a:p>
          </p:txBody>
        </p:sp>
        <p:sp>
          <p:nvSpPr>
            <p:cNvPr id="188" name="Pentagon 187"/>
            <p:cNvSpPr/>
            <p:nvPr/>
          </p:nvSpPr>
          <p:spPr>
            <a:xfrm>
              <a:off x="1209867" y="4660527"/>
              <a:ext cx="1028516" cy="569704"/>
            </a:xfrm>
            <a:prstGeom prst="homePlate">
              <a:avLst/>
            </a:prstGeom>
            <a:solidFill>
              <a:schemeClr val="tx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r>
                <a:rPr lang="en-US" sz="900" dirty="0">
                  <a:solidFill>
                    <a:schemeClr val="bg1"/>
                  </a:solidFill>
                </a:rPr>
                <a:t>Activity Logs</a:t>
              </a:r>
            </a:p>
          </p:txBody>
        </p:sp>
        <p:sp>
          <p:nvSpPr>
            <p:cNvPr id="189" name="Pentagon 188"/>
            <p:cNvSpPr/>
            <p:nvPr/>
          </p:nvSpPr>
          <p:spPr>
            <a:xfrm>
              <a:off x="1198963" y="2604017"/>
              <a:ext cx="1028516" cy="569704"/>
            </a:xfrm>
            <a:prstGeom prst="homePlate">
              <a:avLst/>
            </a:prstGeom>
            <a:solidFill>
              <a:schemeClr val="tx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r>
                <a:rPr lang="en-US" sz="900" dirty="0">
                  <a:solidFill>
                    <a:schemeClr val="bg1"/>
                  </a:solidFill>
                </a:rPr>
                <a:t>Diagnostics and mitigation</a:t>
              </a:r>
            </a:p>
          </p:txBody>
        </p:sp>
        <p:sp>
          <p:nvSpPr>
            <p:cNvPr id="191" name="Pentagon 190"/>
            <p:cNvSpPr/>
            <p:nvPr/>
          </p:nvSpPr>
          <p:spPr>
            <a:xfrm>
              <a:off x="1209516" y="3275566"/>
              <a:ext cx="1028516" cy="569704"/>
            </a:xfrm>
            <a:prstGeom prst="homePlate">
              <a:avLst/>
            </a:prstGeom>
            <a:solidFill>
              <a:schemeClr val="tx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r>
                <a:rPr lang="en-US" sz="900" dirty="0">
                  <a:solidFill>
                    <a:schemeClr val="bg1"/>
                  </a:solidFill>
                </a:rPr>
                <a:t>Compliance </a:t>
              </a:r>
              <a:br>
                <a:rPr lang="en-US" sz="900" dirty="0">
                  <a:solidFill>
                    <a:schemeClr val="bg1"/>
                  </a:solidFill>
                </a:rPr>
              </a:br>
              <a:r>
                <a:rPr lang="en-US" sz="900" dirty="0">
                  <a:solidFill>
                    <a:schemeClr val="bg1"/>
                  </a:solidFill>
                </a:rPr>
                <a:t>System</a:t>
              </a:r>
            </a:p>
          </p:txBody>
        </p:sp>
        <p:sp>
          <p:nvSpPr>
            <p:cNvPr id="192" name="Pentagon 191"/>
            <p:cNvSpPr/>
            <p:nvPr/>
          </p:nvSpPr>
          <p:spPr>
            <a:xfrm rot="10800000">
              <a:off x="8140142" y="3958266"/>
              <a:ext cx="1028516" cy="569704"/>
            </a:xfrm>
            <a:prstGeom prst="homePlate">
              <a:avLst/>
            </a:prstGeom>
            <a:solidFill>
              <a:schemeClr val="tx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endParaRPr lang="en-US" sz="900" dirty="0">
                <a:solidFill>
                  <a:schemeClr val="bg1"/>
                </a:solidFill>
              </a:endParaRPr>
            </a:p>
          </p:txBody>
        </p:sp>
        <p:sp>
          <p:nvSpPr>
            <p:cNvPr id="193" name="Pentagon 192"/>
            <p:cNvSpPr/>
            <p:nvPr/>
          </p:nvSpPr>
          <p:spPr>
            <a:xfrm rot="10800000">
              <a:off x="8143727" y="3281512"/>
              <a:ext cx="1028516" cy="569704"/>
            </a:xfrm>
            <a:prstGeom prst="homePlate">
              <a:avLst/>
            </a:prstGeom>
            <a:solidFill>
              <a:schemeClr val="tx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endParaRPr lang="en-US" sz="900" dirty="0">
                <a:solidFill>
                  <a:schemeClr val="bg1"/>
                </a:solidFill>
              </a:endParaRPr>
            </a:p>
          </p:txBody>
        </p:sp>
        <p:grpSp>
          <p:nvGrpSpPr>
            <p:cNvPr id="194" name="Group 193"/>
            <p:cNvGrpSpPr/>
            <p:nvPr/>
          </p:nvGrpSpPr>
          <p:grpSpPr>
            <a:xfrm>
              <a:off x="1933314" y="4835932"/>
              <a:ext cx="201848" cy="201634"/>
              <a:chOff x="-49026" y="1309594"/>
              <a:chExt cx="1090613" cy="927101"/>
            </a:xfrm>
          </p:grpSpPr>
          <p:sp>
            <p:nvSpPr>
              <p:cNvPr id="197" name="Freeform 44"/>
              <p:cNvSpPr>
                <a:spLocks noEditPoints="1"/>
              </p:cNvSpPr>
              <p:nvPr/>
            </p:nvSpPr>
            <p:spPr bwMode="auto">
              <a:xfrm>
                <a:off x="681223" y="1849344"/>
                <a:ext cx="212725" cy="276226"/>
              </a:xfrm>
              <a:custGeom>
                <a:avLst/>
                <a:gdLst>
                  <a:gd name="T0" fmla="*/ 56 w 56"/>
                  <a:gd name="T1" fmla="*/ 68 h 73"/>
                  <a:gd name="T2" fmla="*/ 5 w 56"/>
                  <a:gd name="T3" fmla="*/ 73 h 73"/>
                  <a:gd name="T4" fmla="*/ 0 w 56"/>
                  <a:gd name="T5" fmla="*/ 5 h 73"/>
                  <a:gd name="T6" fmla="*/ 51 w 56"/>
                  <a:gd name="T7" fmla="*/ 0 h 73"/>
                  <a:gd name="T8" fmla="*/ 40 w 56"/>
                  <a:gd name="T9" fmla="*/ 61 h 73"/>
                  <a:gd name="T10" fmla="*/ 40 w 56"/>
                  <a:gd name="T11" fmla="*/ 59 h 73"/>
                  <a:gd name="T12" fmla="*/ 40 w 56"/>
                  <a:gd name="T13" fmla="*/ 61 h 73"/>
                  <a:gd name="T14" fmla="*/ 36 w 56"/>
                  <a:gd name="T15" fmla="*/ 56 h 73"/>
                  <a:gd name="T16" fmla="*/ 37 w 56"/>
                  <a:gd name="T17" fmla="*/ 57 h 73"/>
                  <a:gd name="T18" fmla="*/ 45 w 56"/>
                  <a:gd name="T19" fmla="*/ 57 h 73"/>
                  <a:gd name="T20" fmla="*/ 44 w 56"/>
                  <a:gd name="T21" fmla="*/ 56 h 73"/>
                  <a:gd name="T22" fmla="*/ 40 w 56"/>
                  <a:gd name="T23" fmla="*/ 52 h 73"/>
                  <a:gd name="T24" fmla="*/ 40 w 56"/>
                  <a:gd name="T25" fmla="*/ 54 h 73"/>
                  <a:gd name="T26" fmla="*/ 40 w 56"/>
                  <a:gd name="T27" fmla="*/ 52 h 73"/>
                  <a:gd name="T28" fmla="*/ 49 w 56"/>
                  <a:gd name="T29" fmla="*/ 18 h 73"/>
                  <a:gd name="T30" fmla="*/ 50 w 56"/>
                  <a:gd name="T31" fmla="*/ 8 h 73"/>
                  <a:gd name="T32" fmla="*/ 7 w 56"/>
                  <a:gd name="T33" fmla="*/ 7 h 73"/>
                  <a:gd name="T34" fmla="*/ 6 w 56"/>
                  <a:gd name="T35" fmla="*/ 17 h 73"/>
                  <a:gd name="T36" fmla="*/ 15 w 56"/>
                  <a:gd name="T37" fmla="*/ 38 h 73"/>
                  <a:gd name="T38" fmla="*/ 16 w 56"/>
                  <a:gd name="T39" fmla="*/ 39 h 73"/>
                  <a:gd name="T40" fmla="*/ 17 w 56"/>
                  <a:gd name="T41" fmla="*/ 36 h 73"/>
                  <a:gd name="T42" fmla="*/ 20 w 56"/>
                  <a:gd name="T43" fmla="*/ 35 h 73"/>
                  <a:gd name="T44" fmla="*/ 19 w 56"/>
                  <a:gd name="T45" fmla="*/ 34 h 73"/>
                  <a:gd name="T46" fmla="*/ 17 w 56"/>
                  <a:gd name="T47" fmla="*/ 31 h 73"/>
                  <a:gd name="T48" fmla="*/ 16 w 56"/>
                  <a:gd name="T49" fmla="*/ 31 h 73"/>
                  <a:gd name="T50" fmla="*/ 15 w 56"/>
                  <a:gd name="T51" fmla="*/ 34 h 73"/>
                  <a:gd name="T52" fmla="*/ 12 w 56"/>
                  <a:gd name="T53" fmla="*/ 35 h 73"/>
                  <a:gd name="T54" fmla="*/ 12 w 56"/>
                  <a:gd name="T55" fmla="*/ 36 h 73"/>
                  <a:gd name="T56" fmla="*/ 15 w 56"/>
                  <a:gd name="T57" fmla="*/ 38 h 73"/>
                  <a:gd name="T58" fmla="*/ 13 w 56"/>
                  <a:gd name="T59" fmla="*/ 59 h 73"/>
                  <a:gd name="T60" fmla="*/ 14 w 56"/>
                  <a:gd name="T61" fmla="*/ 60 h 73"/>
                  <a:gd name="T62" fmla="*/ 18 w 56"/>
                  <a:gd name="T63" fmla="*/ 60 h 73"/>
                  <a:gd name="T64" fmla="*/ 19 w 56"/>
                  <a:gd name="T65" fmla="*/ 59 h 73"/>
                  <a:gd name="T66" fmla="*/ 17 w 56"/>
                  <a:gd name="T67" fmla="*/ 57 h 73"/>
                  <a:gd name="T68" fmla="*/ 19 w 56"/>
                  <a:gd name="T69" fmla="*/ 54 h 73"/>
                  <a:gd name="T70" fmla="*/ 18 w 56"/>
                  <a:gd name="T71" fmla="*/ 53 h 73"/>
                  <a:gd name="T72" fmla="*/ 14 w 56"/>
                  <a:gd name="T73" fmla="*/ 53 h 73"/>
                  <a:gd name="T74" fmla="*/ 13 w 56"/>
                  <a:gd name="T75" fmla="*/ 54 h 73"/>
                  <a:gd name="T76" fmla="*/ 15 w 56"/>
                  <a:gd name="T77" fmla="*/ 56 h 73"/>
                  <a:gd name="T78" fmla="*/ 37 w 56"/>
                  <a:gd name="T79" fmla="*/ 34 h 73"/>
                  <a:gd name="T80" fmla="*/ 36 w 56"/>
                  <a:gd name="T81" fmla="*/ 35 h 73"/>
                  <a:gd name="T82" fmla="*/ 44 w 56"/>
                  <a:gd name="T83" fmla="*/ 36 h 73"/>
                  <a:gd name="T84" fmla="*/ 45 w 56"/>
                  <a:gd name="T85" fmla="*/ 35 h 73"/>
                  <a:gd name="T86" fmla="*/ 37 w 56"/>
                  <a:gd name="T87" fmla="*/ 34 h 73"/>
                  <a:gd name="T88" fmla="*/ 7 w 56"/>
                  <a:gd name="T89" fmla="*/ 26 h 73"/>
                  <a:gd name="T90" fmla="*/ 6 w 56"/>
                  <a:gd name="T91" fmla="*/ 42 h 73"/>
                  <a:gd name="T92" fmla="*/ 25 w 56"/>
                  <a:gd name="T93" fmla="*/ 43 h 73"/>
                  <a:gd name="T94" fmla="*/ 25 w 56"/>
                  <a:gd name="T95" fmla="*/ 27 h 73"/>
                  <a:gd name="T96" fmla="*/ 49 w 56"/>
                  <a:gd name="T97" fmla="*/ 26 h 73"/>
                  <a:gd name="T98" fmla="*/ 31 w 56"/>
                  <a:gd name="T99" fmla="*/ 27 h 73"/>
                  <a:gd name="T100" fmla="*/ 32 w 56"/>
                  <a:gd name="T101" fmla="*/ 43 h 73"/>
                  <a:gd name="T102" fmla="*/ 50 w 56"/>
                  <a:gd name="T103" fmla="*/ 42 h 73"/>
                  <a:gd name="T104" fmla="*/ 49 w 56"/>
                  <a:gd name="T105" fmla="*/ 26 h 73"/>
                  <a:gd name="T106" fmla="*/ 25 w 56"/>
                  <a:gd name="T107" fmla="*/ 65 h 73"/>
                  <a:gd name="T108" fmla="*/ 25 w 56"/>
                  <a:gd name="T109" fmla="*/ 49 h 73"/>
                  <a:gd name="T110" fmla="*/ 7 w 56"/>
                  <a:gd name="T111" fmla="*/ 48 h 73"/>
                  <a:gd name="T112" fmla="*/ 6 w 56"/>
                  <a:gd name="T113" fmla="*/ 64 h 73"/>
                  <a:gd name="T114" fmla="*/ 32 w 56"/>
                  <a:gd name="T115" fmla="*/ 65 h 73"/>
                  <a:gd name="T116" fmla="*/ 50 w 56"/>
                  <a:gd name="T117" fmla="*/ 64 h 73"/>
                  <a:gd name="T118" fmla="*/ 49 w 56"/>
                  <a:gd name="T119" fmla="*/ 48 h 73"/>
                  <a:gd name="T120" fmla="*/ 31 w 56"/>
                  <a:gd name="T121" fmla="*/ 49 h 73"/>
                  <a:gd name="T122" fmla="*/ 32 w 56"/>
                  <a:gd name="T123"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 h="73">
                    <a:moveTo>
                      <a:pt x="56" y="5"/>
                    </a:moveTo>
                    <a:cubicBezTo>
                      <a:pt x="56" y="26"/>
                      <a:pt x="56" y="47"/>
                      <a:pt x="56" y="68"/>
                    </a:cubicBezTo>
                    <a:cubicBezTo>
                      <a:pt x="56" y="71"/>
                      <a:pt x="54" y="73"/>
                      <a:pt x="51" y="73"/>
                    </a:cubicBezTo>
                    <a:cubicBezTo>
                      <a:pt x="35" y="73"/>
                      <a:pt x="21" y="73"/>
                      <a:pt x="5" y="73"/>
                    </a:cubicBezTo>
                    <a:cubicBezTo>
                      <a:pt x="2" y="73"/>
                      <a:pt x="0" y="71"/>
                      <a:pt x="0" y="68"/>
                    </a:cubicBezTo>
                    <a:cubicBezTo>
                      <a:pt x="0" y="47"/>
                      <a:pt x="0" y="26"/>
                      <a:pt x="0" y="5"/>
                    </a:cubicBezTo>
                    <a:cubicBezTo>
                      <a:pt x="0" y="2"/>
                      <a:pt x="2" y="0"/>
                      <a:pt x="5" y="0"/>
                    </a:cubicBezTo>
                    <a:cubicBezTo>
                      <a:pt x="21" y="0"/>
                      <a:pt x="35" y="0"/>
                      <a:pt x="51" y="0"/>
                    </a:cubicBezTo>
                    <a:cubicBezTo>
                      <a:pt x="54" y="0"/>
                      <a:pt x="56" y="2"/>
                      <a:pt x="56" y="5"/>
                    </a:cubicBezTo>
                    <a:close/>
                    <a:moveTo>
                      <a:pt x="40" y="61"/>
                    </a:moveTo>
                    <a:cubicBezTo>
                      <a:pt x="41" y="61"/>
                      <a:pt x="41" y="60"/>
                      <a:pt x="41" y="60"/>
                    </a:cubicBezTo>
                    <a:cubicBezTo>
                      <a:pt x="41" y="59"/>
                      <a:pt x="41" y="59"/>
                      <a:pt x="40" y="59"/>
                    </a:cubicBezTo>
                    <a:cubicBezTo>
                      <a:pt x="40" y="59"/>
                      <a:pt x="39" y="59"/>
                      <a:pt x="39" y="60"/>
                    </a:cubicBezTo>
                    <a:cubicBezTo>
                      <a:pt x="39" y="60"/>
                      <a:pt x="40" y="61"/>
                      <a:pt x="40" y="61"/>
                    </a:cubicBezTo>
                    <a:close/>
                    <a:moveTo>
                      <a:pt x="37" y="56"/>
                    </a:moveTo>
                    <a:cubicBezTo>
                      <a:pt x="37" y="56"/>
                      <a:pt x="36" y="56"/>
                      <a:pt x="36" y="56"/>
                    </a:cubicBezTo>
                    <a:cubicBezTo>
                      <a:pt x="36" y="57"/>
                      <a:pt x="36" y="57"/>
                      <a:pt x="36" y="57"/>
                    </a:cubicBezTo>
                    <a:cubicBezTo>
                      <a:pt x="36" y="57"/>
                      <a:pt x="37" y="57"/>
                      <a:pt x="37" y="57"/>
                    </a:cubicBezTo>
                    <a:cubicBezTo>
                      <a:pt x="44" y="57"/>
                      <a:pt x="44" y="57"/>
                      <a:pt x="44" y="57"/>
                    </a:cubicBezTo>
                    <a:cubicBezTo>
                      <a:pt x="44" y="57"/>
                      <a:pt x="45" y="57"/>
                      <a:pt x="45" y="57"/>
                    </a:cubicBezTo>
                    <a:cubicBezTo>
                      <a:pt x="45" y="56"/>
                      <a:pt x="45" y="56"/>
                      <a:pt x="45" y="56"/>
                    </a:cubicBezTo>
                    <a:cubicBezTo>
                      <a:pt x="45" y="56"/>
                      <a:pt x="44" y="56"/>
                      <a:pt x="44" y="56"/>
                    </a:cubicBezTo>
                    <a:cubicBezTo>
                      <a:pt x="37" y="56"/>
                      <a:pt x="37" y="56"/>
                      <a:pt x="37" y="56"/>
                    </a:cubicBezTo>
                    <a:close/>
                    <a:moveTo>
                      <a:pt x="40" y="52"/>
                    </a:moveTo>
                    <a:cubicBezTo>
                      <a:pt x="40" y="52"/>
                      <a:pt x="39" y="53"/>
                      <a:pt x="39" y="53"/>
                    </a:cubicBezTo>
                    <a:cubicBezTo>
                      <a:pt x="39" y="54"/>
                      <a:pt x="40" y="54"/>
                      <a:pt x="40" y="54"/>
                    </a:cubicBezTo>
                    <a:cubicBezTo>
                      <a:pt x="41" y="54"/>
                      <a:pt x="41" y="54"/>
                      <a:pt x="41" y="53"/>
                    </a:cubicBezTo>
                    <a:cubicBezTo>
                      <a:pt x="41" y="53"/>
                      <a:pt x="41" y="52"/>
                      <a:pt x="40" y="52"/>
                    </a:cubicBezTo>
                    <a:close/>
                    <a:moveTo>
                      <a:pt x="7" y="18"/>
                    </a:moveTo>
                    <a:cubicBezTo>
                      <a:pt x="49" y="18"/>
                      <a:pt x="49" y="18"/>
                      <a:pt x="49" y="18"/>
                    </a:cubicBezTo>
                    <a:cubicBezTo>
                      <a:pt x="50" y="18"/>
                      <a:pt x="50" y="17"/>
                      <a:pt x="50" y="17"/>
                    </a:cubicBezTo>
                    <a:cubicBezTo>
                      <a:pt x="50" y="8"/>
                      <a:pt x="50" y="8"/>
                      <a:pt x="50" y="8"/>
                    </a:cubicBezTo>
                    <a:cubicBezTo>
                      <a:pt x="50" y="7"/>
                      <a:pt x="50" y="7"/>
                      <a:pt x="49" y="7"/>
                    </a:cubicBezTo>
                    <a:cubicBezTo>
                      <a:pt x="7" y="7"/>
                      <a:pt x="7" y="7"/>
                      <a:pt x="7" y="7"/>
                    </a:cubicBezTo>
                    <a:cubicBezTo>
                      <a:pt x="7" y="7"/>
                      <a:pt x="6" y="7"/>
                      <a:pt x="6" y="8"/>
                    </a:cubicBezTo>
                    <a:cubicBezTo>
                      <a:pt x="6" y="17"/>
                      <a:pt x="6" y="17"/>
                      <a:pt x="6" y="17"/>
                    </a:cubicBezTo>
                    <a:cubicBezTo>
                      <a:pt x="6" y="17"/>
                      <a:pt x="7" y="18"/>
                      <a:pt x="7" y="18"/>
                    </a:cubicBezTo>
                    <a:close/>
                    <a:moveTo>
                      <a:pt x="15" y="38"/>
                    </a:moveTo>
                    <a:cubicBezTo>
                      <a:pt x="15" y="39"/>
                      <a:pt x="15" y="39"/>
                      <a:pt x="16" y="39"/>
                    </a:cubicBezTo>
                    <a:cubicBezTo>
                      <a:pt x="16" y="39"/>
                      <a:pt x="16" y="39"/>
                      <a:pt x="16" y="39"/>
                    </a:cubicBezTo>
                    <a:cubicBezTo>
                      <a:pt x="16" y="39"/>
                      <a:pt x="17" y="39"/>
                      <a:pt x="17" y="38"/>
                    </a:cubicBezTo>
                    <a:cubicBezTo>
                      <a:pt x="17" y="36"/>
                      <a:pt x="17" y="36"/>
                      <a:pt x="17" y="36"/>
                    </a:cubicBezTo>
                    <a:cubicBezTo>
                      <a:pt x="19" y="36"/>
                      <a:pt x="19" y="36"/>
                      <a:pt x="19" y="36"/>
                    </a:cubicBezTo>
                    <a:cubicBezTo>
                      <a:pt x="20" y="36"/>
                      <a:pt x="20" y="35"/>
                      <a:pt x="20" y="35"/>
                    </a:cubicBezTo>
                    <a:cubicBezTo>
                      <a:pt x="20" y="35"/>
                      <a:pt x="20" y="35"/>
                      <a:pt x="20" y="35"/>
                    </a:cubicBezTo>
                    <a:cubicBezTo>
                      <a:pt x="20" y="34"/>
                      <a:pt x="20" y="34"/>
                      <a:pt x="19" y="34"/>
                    </a:cubicBezTo>
                    <a:cubicBezTo>
                      <a:pt x="17" y="34"/>
                      <a:pt x="17" y="34"/>
                      <a:pt x="17" y="34"/>
                    </a:cubicBezTo>
                    <a:cubicBezTo>
                      <a:pt x="17" y="31"/>
                      <a:pt x="17" y="31"/>
                      <a:pt x="17" y="31"/>
                    </a:cubicBezTo>
                    <a:cubicBezTo>
                      <a:pt x="17" y="31"/>
                      <a:pt x="16" y="31"/>
                      <a:pt x="16" y="31"/>
                    </a:cubicBezTo>
                    <a:cubicBezTo>
                      <a:pt x="16" y="31"/>
                      <a:pt x="16" y="31"/>
                      <a:pt x="16" y="31"/>
                    </a:cubicBezTo>
                    <a:cubicBezTo>
                      <a:pt x="15" y="31"/>
                      <a:pt x="15" y="31"/>
                      <a:pt x="15" y="31"/>
                    </a:cubicBezTo>
                    <a:cubicBezTo>
                      <a:pt x="15" y="34"/>
                      <a:pt x="15" y="34"/>
                      <a:pt x="15" y="34"/>
                    </a:cubicBezTo>
                    <a:cubicBezTo>
                      <a:pt x="12" y="34"/>
                      <a:pt x="12" y="34"/>
                      <a:pt x="12" y="34"/>
                    </a:cubicBezTo>
                    <a:cubicBezTo>
                      <a:pt x="12" y="34"/>
                      <a:pt x="12" y="34"/>
                      <a:pt x="12" y="35"/>
                    </a:cubicBezTo>
                    <a:cubicBezTo>
                      <a:pt x="12" y="35"/>
                      <a:pt x="12" y="35"/>
                      <a:pt x="12" y="35"/>
                    </a:cubicBezTo>
                    <a:cubicBezTo>
                      <a:pt x="12" y="35"/>
                      <a:pt x="12" y="36"/>
                      <a:pt x="12" y="36"/>
                    </a:cubicBezTo>
                    <a:cubicBezTo>
                      <a:pt x="15" y="36"/>
                      <a:pt x="15" y="36"/>
                      <a:pt x="15" y="36"/>
                    </a:cubicBezTo>
                    <a:cubicBezTo>
                      <a:pt x="15" y="38"/>
                      <a:pt x="15" y="38"/>
                      <a:pt x="15" y="38"/>
                    </a:cubicBezTo>
                    <a:close/>
                    <a:moveTo>
                      <a:pt x="13" y="58"/>
                    </a:moveTo>
                    <a:cubicBezTo>
                      <a:pt x="12" y="59"/>
                      <a:pt x="12" y="59"/>
                      <a:pt x="13" y="59"/>
                    </a:cubicBezTo>
                    <a:cubicBezTo>
                      <a:pt x="13" y="60"/>
                      <a:pt x="13" y="60"/>
                      <a:pt x="13" y="60"/>
                    </a:cubicBezTo>
                    <a:cubicBezTo>
                      <a:pt x="13" y="60"/>
                      <a:pt x="14" y="60"/>
                      <a:pt x="14" y="60"/>
                    </a:cubicBezTo>
                    <a:cubicBezTo>
                      <a:pt x="16" y="58"/>
                      <a:pt x="16" y="58"/>
                      <a:pt x="16" y="58"/>
                    </a:cubicBezTo>
                    <a:cubicBezTo>
                      <a:pt x="18" y="60"/>
                      <a:pt x="18" y="60"/>
                      <a:pt x="18" y="60"/>
                    </a:cubicBezTo>
                    <a:cubicBezTo>
                      <a:pt x="18" y="60"/>
                      <a:pt x="18" y="60"/>
                      <a:pt x="19" y="60"/>
                    </a:cubicBezTo>
                    <a:cubicBezTo>
                      <a:pt x="19" y="59"/>
                      <a:pt x="19" y="59"/>
                      <a:pt x="19" y="59"/>
                    </a:cubicBezTo>
                    <a:cubicBezTo>
                      <a:pt x="19" y="59"/>
                      <a:pt x="19" y="59"/>
                      <a:pt x="19" y="58"/>
                    </a:cubicBezTo>
                    <a:cubicBezTo>
                      <a:pt x="17" y="57"/>
                      <a:pt x="17" y="57"/>
                      <a:pt x="17" y="57"/>
                    </a:cubicBezTo>
                    <a:cubicBezTo>
                      <a:pt x="19" y="55"/>
                      <a:pt x="19" y="55"/>
                      <a:pt x="19" y="55"/>
                    </a:cubicBezTo>
                    <a:cubicBezTo>
                      <a:pt x="19" y="54"/>
                      <a:pt x="19" y="54"/>
                      <a:pt x="19" y="54"/>
                    </a:cubicBezTo>
                    <a:cubicBezTo>
                      <a:pt x="19" y="53"/>
                      <a:pt x="19" y="53"/>
                      <a:pt x="19" y="53"/>
                    </a:cubicBezTo>
                    <a:cubicBezTo>
                      <a:pt x="18" y="53"/>
                      <a:pt x="18" y="53"/>
                      <a:pt x="18" y="53"/>
                    </a:cubicBezTo>
                    <a:cubicBezTo>
                      <a:pt x="16" y="55"/>
                      <a:pt x="16" y="55"/>
                      <a:pt x="16" y="55"/>
                    </a:cubicBezTo>
                    <a:cubicBezTo>
                      <a:pt x="14" y="53"/>
                      <a:pt x="14" y="53"/>
                      <a:pt x="14" y="53"/>
                    </a:cubicBezTo>
                    <a:cubicBezTo>
                      <a:pt x="14" y="53"/>
                      <a:pt x="13" y="53"/>
                      <a:pt x="13" y="53"/>
                    </a:cubicBezTo>
                    <a:cubicBezTo>
                      <a:pt x="13" y="54"/>
                      <a:pt x="13" y="54"/>
                      <a:pt x="13" y="54"/>
                    </a:cubicBezTo>
                    <a:cubicBezTo>
                      <a:pt x="12" y="54"/>
                      <a:pt x="12" y="54"/>
                      <a:pt x="13" y="55"/>
                    </a:cubicBezTo>
                    <a:cubicBezTo>
                      <a:pt x="15" y="56"/>
                      <a:pt x="15" y="56"/>
                      <a:pt x="15" y="56"/>
                    </a:cubicBezTo>
                    <a:cubicBezTo>
                      <a:pt x="13" y="58"/>
                      <a:pt x="13" y="58"/>
                      <a:pt x="13" y="58"/>
                    </a:cubicBezTo>
                    <a:close/>
                    <a:moveTo>
                      <a:pt x="37" y="34"/>
                    </a:moveTo>
                    <a:cubicBezTo>
                      <a:pt x="37" y="34"/>
                      <a:pt x="36" y="34"/>
                      <a:pt x="36" y="35"/>
                    </a:cubicBezTo>
                    <a:cubicBezTo>
                      <a:pt x="36" y="35"/>
                      <a:pt x="36" y="35"/>
                      <a:pt x="36" y="35"/>
                    </a:cubicBezTo>
                    <a:cubicBezTo>
                      <a:pt x="36" y="35"/>
                      <a:pt x="37" y="36"/>
                      <a:pt x="37" y="36"/>
                    </a:cubicBezTo>
                    <a:cubicBezTo>
                      <a:pt x="44" y="36"/>
                      <a:pt x="44" y="36"/>
                      <a:pt x="44" y="36"/>
                    </a:cubicBezTo>
                    <a:cubicBezTo>
                      <a:pt x="44" y="36"/>
                      <a:pt x="45" y="35"/>
                      <a:pt x="45" y="35"/>
                    </a:cubicBezTo>
                    <a:cubicBezTo>
                      <a:pt x="45" y="35"/>
                      <a:pt x="45" y="35"/>
                      <a:pt x="45" y="35"/>
                    </a:cubicBezTo>
                    <a:cubicBezTo>
                      <a:pt x="45" y="34"/>
                      <a:pt x="44" y="34"/>
                      <a:pt x="44" y="34"/>
                    </a:cubicBezTo>
                    <a:cubicBezTo>
                      <a:pt x="37" y="34"/>
                      <a:pt x="37" y="34"/>
                      <a:pt x="37" y="34"/>
                    </a:cubicBezTo>
                    <a:close/>
                    <a:moveTo>
                      <a:pt x="25" y="26"/>
                    </a:moveTo>
                    <a:cubicBezTo>
                      <a:pt x="7" y="26"/>
                      <a:pt x="7" y="26"/>
                      <a:pt x="7" y="26"/>
                    </a:cubicBezTo>
                    <a:cubicBezTo>
                      <a:pt x="7" y="26"/>
                      <a:pt x="6" y="27"/>
                      <a:pt x="6" y="27"/>
                    </a:cubicBezTo>
                    <a:cubicBezTo>
                      <a:pt x="6" y="42"/>
                      <a:pt x="6" y="42"/>
                      <a:pt x="6" y="42"/>
                    </a:cubicBezTo>
                    <a:cubicBezTo>
                      <a:pt x="6" y="43"/>
                      <a:pt x="7" y="43"/>
                      <a:pt x="7" y="43"/>
                    </a:cubicBezTo>
                    <a:cubicBezTo>
                      <a:pt x="25" y="43"/>
                      <a:pt x="25" y="43"/>
                      <a:pt x="25" y="43"/>
                    </a:cubicBezTo>
                    <a:cubicBezTo>
                      <a:pt x="25" y="43"/>
                      <a:pt x="25" y="43"/>
                      <a:pt x="25" y="42"/>
                    </a:cubicBezTo>
                    <a:cubicBezTo>
                      <a:pt x="25" y="27"/>
                      <a:pt x="25" y="27"/>
                      <a:pt x="25" y="27"/>
                    </a:cubicBezTo>
                    <a:cubicBezTo>
                      <a:pt x="25" y="27"/>
                      <a:pt x="25" y="26"/>
                      <a:pt x="25" y="26"/>
                    </a:cubicBezTo>
                    <a:close/>
                    <a:moveTo>
                      <a:pt x="49" y="26"/>
                    </a:moveTo>
                    <a:cubicBezTo>
                      <a:pt x="32" y="26"/>
                      <a:pt x="32" y="26"/>
                      <a:pt x="32" y="26"/>
                    </a:cubicBezTo>
                    <a:cubicBezTo>
                      <a:pt x="31" y="26"/>
                      <a:pt x="31" y="27"/>
                      <a:pt x="31" y="27"/>
                    </a:cubicBezTo>
                    <a:cubicBezTo>
                      <a:pt x="31" y="42"/>
                      <a:pt x="31" y="42"/>
                      <a:pt x="31" y="42"/>
                    </a:cubicBezTo>
                    <a:cubicBezTo>
                      <a:pt x="31" y="43"/>
                      <a:pt x="31" y="43"/>
                      <a:pt x="32" y="43"/>
                    </a:cubicBezTo>
                    <a:cubicBezTo>
                      <a:pt x="49" y="43"/>
                      <a:pt x="49" y="43"/>
                      <a:pt x="49" y="43"/>
                    </a:cubicBezTo>
                    <a:cubicBezTo>
                      <a:pt x="50" y="43"/>
                      <a:pt x="50" y="43"/>
                      <a:pt x="50" y="42"/>
                    </a:cubicBezTo>
                    <a:cubicBezTo>
                      <a:pt x="50" y="27"/>
                      <a:pt x="50" y="27"/>
                      <a:pt x="50" y="27"/>
                    </a:cubicBezTo>
                    <a:cubicBezTo>
                      <a:pt x="50" y="27"/>
                      <a:pt x="50" y="26"/>
                      <a:pt x="49" y="26"/>
                    </a:cubicBezTo>
                    <a:close/>
                    <a:moveTo>
                      <a:pt x="7" y="65"/>
                    </a:moveTo>
                    <a:cubicBezTo>
                      <a:pt x="25" y="65"/>
                      <a:pt x="25" y="65"/>
                      <a:pt x="25" y="65"/>
                    </a:cubicBezTo>
                    <a:cubicBezTo>
                      <a:pt x="25" y="65"/>
                      <a:pt x="25" y="64"/>
                      <a:pt x="25" y="64"/>
                    </a:cubicBezTo>
                    <a:cubicBezTo>
                      <a:pt x="25" y="49"/>
                      <a:pt x="25" y="49"/>
                      <a:pt x="25" y="49"/>
                    </a:cubicBezTo>
                    <a:cubicBezTo>
                      <a:pt x="25" y="48"/>
                      <a:pt x="25" y="48"/>
                      <a:pt x="25" y="48"/>
                    </a:cubicBezTo>
                    <a:cubicBezTo>
                      <a:pt x="7" y="48"/>
                      <a:pt x="7" y="48"/>
                      <a:pt x="7" y="48"/>
                    </a:cubicBezTo>
                    <a:cubicBezTo>
                      <a:pt x="7" y="48"/>
                      <a:pt x="6" y="48"/>
                      <a:pt x="6" y="49"/>
                    </a:cubicBezTo>
                    <a:cubicBezTo>
                      <a:pt x="6" y="64"/>
                      <a:pt x="6" y="64"/>
                      <a:pt x="6" y="64"/>
                    </a:cubicBezTo>
                    <a:cubicBezTo>
                      <a:pt x="6" y="64"/>
                      <a:pt x="7" y="65"/>
                      <a:pt x="7" y="65"/>
                    </a:cubicBezTo>
                    <a:close/>
                    <a:moveTo>
                      <a:pt x="32" y="65"/>
                    </a:moveTo>
                    <a:cubicBezTo>
                      <a:pt x="49" y="65"/>
                      <a:pt x="49" y="65"/>
                      <a:pt x="49" y="65"/>
                    </a:cubicBezTo>
                    <a:cubicBezTo>
                      <a:pt x="50" y="65"/>
                      <a:pt x="50" y="64"/>
                      <a:pt x="50" y="64"/>
                    </a:cubicBezTo>
                    <a:cubicBezTo>
                      <a:pt x="50" y="49"/>
                      <a:pt x="50" y="49"/>
                      <a:pt x="50" y="49"/>
                    </a:cubicBezTo>
                    <a:cubicBezTo>
                      <a:pt x="50" y="48"/>
                      <a:pt x="50" y="48"/>
                      <a:pt x="49" y="48"/>
                    </a:cubicBezTo>
                    <a:cubicBezTo>
                      <a:pt x="32" y="48"/>
                      <a:pt x="32" y="48"/>
                      <a:pt x="32" y="48"/>
                    </a:cubicBezTo>
                    <a:cubicBezTo>
                      <a:pt x="31" y="48"/>
                      <a:pt x="31" y="48"/>
                      <a:pt x="31" y="49"/>
                    </a:cubicBezTo>
                    <a:cubicBezTo>
                      <a:pt x="31" y="64"/>
                      <a:pt x="31" y="64"/>
                      <a:pt x="31" y="64"/>
                    </a:cubicBezTo>
                    <a:cubicBezTo>
                      <a:pt x="31" y="64"/>
                      <a:pt x="31" y="65"/>
                      <a:pt x="32" y="65"/>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00" dirty="0">
                  <a:solidFill>
                    <a:srgbClr val="000000"/>
                  </a:solidFill>
                </a:endParaRPr>
              </a:p>
            </p:txBody>
          </p:sp>
          <p:sp>
            <p:nvSpPr>
              <p:cNvPr id="198" name="Freeform 45"/>
              <p:cNvSpPr>
                <a:spLocks/>
              </p:cNvSpPr>
              <p:nvPr/>
            </p:nvSpPr>
            <p:spPr bwMode="auto">
              <a:xfrm>
                <a:off x="235135" y="1765206"/>
                <a:ext cx="238126" cy="212725"/>
              </a:xfrm>
              <a:custGeom>
                <a:avLst/>
                <a:gdLst>
                  <a:gd name="T0" fmla="*/ 52 w 63"/>
                  <a:gd name="T1" fmla="*/ 0 h 56"/>
                  <a:gd name="T2" fmla="*/ 40 w 63"/>
                  <a:gd name="T3" fmla="*/ 7 h 56"/>
                  <a:gd name="T4" fmla="*/ 23 w 63"/>
                  <a:gd name="T5" fmla="*/ 7 h 56"/>
                  <a:gd name="T6" fmla="*/ 11 w 63"/>
                  <a:gd name="T7" fmla="*/ 0 h 56"/>
                  <a:gd name="T8" fmla="*/ 0 w 63"/>
                  <a:gd name="T9" fmla="*/ 10 h 56"/>
                  <a:gd name="T10" fmla="*/ 21 w 63"/>
                  <a:gd name="T11" fmla="*/ 56 h 56"/>
                  <a:gd name="T12" fmla="*/ 24 w 63"/>
                  <a:gd name="T13" fmla="*/ 32 h 56"/>
                  <a:gd name="T14" fmla="*/ 24 w 63"/>
                  <a:gd name="T15" fmla="*/ 30 h 56"/>
                  <a:gd name="T16" fmla="*/ 20 w 63"/>
                  <a:gd name="T17" fmla="*/ 25 h 56"/>
                  <a:gd name="T18" fmla="*/ 23 w 63"/>
                  <a:gd name="T19" fmla="*/ 12 h 56"/>
                  <a:gd name="T20" fmla="*/ 31 w 63"/>
                  <a:gd name="T21" fmla="*/ 13 h 56"/>
                  <a:gd name="T22" fmla="*/ 40 w 63"/>
                  <a:gd name="T23" fmla="*/ 12 h 56"/>
                  <a:gd name="T24" fmla="*/ 42 w 63"/>
                  <a:gd name="T25" fmla="*/ 25 h 56"/>
                  <a:gd name="T26" fmla="*/ 39 w 63"/>
                  <a:gd name="T27" fmla="*/ 30 h 56"/>
                  <a:gd name="T28" fmla="*/ 39 w 63"/>
                  <a:gd name="T29" fmla="*/ 32 h 56"/>
                  <a:gd name="T30" fmla="*/ 42 w 63"/>
                  <a:gd name="T31" fmla="*/ 56 h 56"/>
                  <a:gd name="T32" fmla="*/ 63 w 63"/>
                  <a:gd name="T33" fmla="*/ 10 h 56"/>
                  <a:gd name="T34" fmla="*/ 52 w 63"/>
                  <a:gd name="T3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56">
                    <a:moveTo>
                      <a:pt x="52" y="0"/>
                    </a:moveTo>
                    <a:cubicBezTo>
                      <a:pt x="49" y="3"/>
                      <a:pt x="45" y="6"/>
                      <a:pt x="40" y="7"/>
                    </a:cubicBezTo>
                    <a:cubicBezTo>
                      <a:pt x="34" y="9"/>
                      <a:pt x="28" y="9"/>
                      <a:pt x="23" y="7"/>
                    </a:cubicBezTo>
                    <a:cubicBezTo>
                      <a:pt x="18" y="6"/>
                      <a:pt x="14" y="3"/>
                      <a:pt x="11" y="0"/>
                    </a:cubicBezTo>
                    <a:cubicBezTo>
                      <a:pt x="8" y="4"/>
                      <a:pt x="4" y="7"/>
                      <a:pt x="0" y="10"/>
                    </a:cubicBezTo>
                    <a:cubicBezTo>
                      <a:pt x="21" y="56"/>
                      <a:pt x="21" y="56"/>
                      <a:pt x="21" y="56"/>
                    </a:cubicBezTo>
                    <a:cubicBezTo>
                      <a:pt x="22" y="46"/>
                      <a:pt x="23" y="38"/>
                      <a:pt x="24" y="32"/>
                    </a:cubicBezTo>
                    <a:cubicBezTo>
                      <a:pt x="24" y="31"/>
                      <a:pt x="24" y="30"/>
                      <a:pt x="24" y="30"/>
                    </a:cubicBezTo>
                    <a:cubicBezTo>
                      <a:pt x="23" y="28"/>
                      <a:pt x="21" y="26"/>
                      <a:pt x="20" y="25"/>
                    </a:cubicBezTo>
                    <a:cubicBezTo>
                      <a:pt x="20" y="21"/>
                      <a:pt x="19" y="12"/>
                      <a:pt x="23" y="12"/>
                    </a:cubicBezTo>
                    <a:cubicBezTo>
                      <a:pt x="25" y="13"/>
                      <a:pt x="29" y="13"/>
                      <a:pt x="31" y="13"/>
                    </a:cubicBezTo>
                    <a:cubicBezTo>
                      <a:pt x="34" y="13"/>
                      <a:pt x="38" y="13"/>
                      <a:pt x="40" y="12"/>
                    </a:cubicBezTo>
                    <a:cubicBezTo>
                      <a:pt x="44" y="12"/>
                      <a:pt x="43" y="21"/>
                      <a:pt x="42" y="25"/>
                    </a:cubicBezTo>
                    <a:cubicBezTo>
                      <a:pt x="42" y="26"/>
                      <a:pt x="40" y="28"/>
                      <a:pt x="39" y="30"/>
                    </a:cubicBezTo>
                    <a:cubicBezTo>
                      <a:pt x="38" y="30"/>
                      <a:pt x="39" y="31"/>
                      <a:pt x="39" y="32"/>
                    </a:cubicBezTo>
                    <a:cubicBezTo>
                      <a:pt x="40" y="38"/>
                      <a:pt x="41" y="47"/>
                      <a:pt x="42" y="56"/>
                    </a:cubicBezTo>
                    <a:cubicBezTo>
                      <a:pt x="63" y="10"/>
                      <a:pt x="63" y="10"/>
                      <a:pt x="63" y="10"/>
                    </a:cubicBezTo>
                    <a:cubicBezTo>
                      <a:pt x="59" y="7"/>
                      <a:pt x="55" y="4"/>
                      <a:pt x="52"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00" dirty="0">
                  <a:solidFill>
                    <a:srgbClr val="000000"/>
                  </a:solidFill>
                </a:endParaRPr>
              </a:p>
            </p:txBody>
          </p:sp>
          <p:sp>
            <p:nvSpPr>
              <p:cNvPr id="204" name="Freeform 46"/>
              <p:cNvSpPr>
                <a:spLocks noEditPoints="1"/>
              </p:cNvSpPr>
              <p:nvPr/>
            </p:nvSpPr>
            <p:spPr bwMode="auto">
              <a:xfrm>
                <a:off x="552638" y="1746159"/>
                <a:ext cx="488949" cy="490536"/>
              </a:xfrm>
              <a:custGeom>
                <a:avLst/>
                <a:gdLst>
                  <a:gd name="T0" fmla="*/ 65 w 129"/>
                  <a:gd name="T1" fmla="*/ 129 h 129"/>
                  <a:gd name="T2" fmla="*/ 0 w 129"/>
                  <a:gd name="T3" fmla="*/ 65 h 129"/>
                  <a:gd name="T4" fmla="*/ 65 w 129"/>
                  <a:gd name="T5" fmla="*/ 0 h 129"/>
                  <a:gd name="T6" fmla="*/ 129 w 129"/>
                  <a:gd name="T7" fmla="*/ 65 h 129"/>
                  <a:gd name="T8" fmla="*/ 65 w 129"/>
                  <a:gd name="T9" fmla="*/ 129 h 129"/>
                  <a:gd name="T10" fmla="*/ 65 w 129"/>
                  <a:gd name="T11" fmla="*/ 10 h 129"/>
                  <a:gd name="T12" fmla="*/ 10 w 129"/>
                  <a:gd name="T13" fmla="*/ 65 h 129"/>
                  <a:gd name="T14" fmla="*/ 65 w 129"/>
                  <a:gd name="T15" fmla="*/ 119 h 129"/>
                  <a:gd name="T16" fmla="*/ 119 w 129"/>
                  <a:gd name="T17" fmla="*/ 65 h 129"/>
                  <a:gd name="T18" fmla="*/ 65 w 129"/>
                  <a:gd name="T19" fmla="*/ 1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129">
                    <a:moveTo>
                      <a:pt x="65" y="129"/>
                    </a:moveTo>
                    <a:cubicBezTo>
                      <a:pt x="29" y="129"/>
                      <a:pt x="0" y="100"/>
                      <a:pt x="0" y="65"/>
                    </a:cubicBezTo>
                    <a:cubicBezTo>
                      <a:pt x="0" y="29"/>
                      <a:pt x="29" y="0"/>
                      <a:pt x="65" y="0"/>
                    </a:cubicBezTo>
                    <a:cubicBezTo>
                      <a:pt x="100" y="0"/>
                      <a:pt x="129" y="29"/>
                      <a:pt x="129" y="65"/>
                    </a:cubicBezTo>
                    <a:cubicBezTo>
                      <a:pt x="129" y="100"/>
                      <a:pt x="100" y="129"/>
                      <a:pt x="65" y="129"/>
                    </a:cubicBezTo>
                    <a:close/>
                    <a:moveTo>
                      <a:pt x="65" y="10"/>
                    </a:moveTo>
                    <a:cubicBezTo>
                      <a:pt x="34" y="10"/>
                      <a:pt x="10" y="35"/>
                      <a:pt x="10" y="65"/>
                    </a:cubicBezTo>
                    <a:cubicBezTo>
                      <a:pt x="10" y="95"/>
                      <a:pt x="34" y="119"/>
                      <a:pt x="65" y="119"/>
                    </a:cubicBezTo>
                    <a:cubicBezTo>
                      <a:pt x="95" y="119"/>
                      <a:pt x="119" y="95"/>
                      <a:pt x="119" y="65"/>
                    </a:cubicBezTo>
                    <a:cubicBezTo>
                      <a:pt x="119" y="35"/>
                      <a:pt x="95" y="10"/>
                      <a:pt x="65" y="1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00" dirty="0">
                  <a:solidFill>
                    <a:srgbClr val="000000"/>
                  </a:solidFill>
                </a:endParaRPr>
              </a:p>
            </p:txBody>
          </p:sp>
          <p:sp>
            <p:nvSpPr>
              <p:cNvPr id="205" name="Freeform 47"/>
              <p:cNvSpPr>
                <a:spLocks/>
              </p:cNvSpPr>
              <p:nvPr/>
            </p:nvSpPr>
            <p:spPr bwMode="auto">
              <a:xfrm>
                <a:off x="235135" y="1742984"/>
                <a:ext cx="238126" cy="212725"/>
              </a:xfrm>
              <a:custGeom>
                <a:avLst/>
                <a:gdLst>
                  <a:gd name="T0" fmla="*/ 52 w 63"/>
                  <a:gd name="T1" fmla="*/ 0 h 56"/>
                  <a:gd name="T2" fmla="*/ 40 w 63"/>
                  <a:gd name="T3" fmla="*/ 7 h 56"/>
                  <a:gd name="T4" fmla="*/ 23 w 63"/>
                  <a:gd name="T5" fmla="*/ 7 h 56"/>
                  <a:gd name="T6" fmla="*/ 11 w 63"/>
                  <a:gd name="T7" fmla="*/ 0 h 56"/>
                  <a:gd name="T8" fmla="*/ 0 w 63"/>
                  <a:gd name="T9" fmla="*/ 10 h 56"/>
                  <a:gd name="T10" fmla="*/ 21 w 63"/>
                  <a:gd name="T11" fmla="*/ 56 h 56"/>
                  <a:gd name="T12" fmla="*/ 24 w 63"/>
                  <a:gd name="T13" fmla="*/ 32 h 56"/>
                  <a:gd name="T14" fmla="*/ 24 w 63"/>
                  <a:gd name="T15" fmla="*/ 30 h 56"/>
                  <a:gd name="T16" fmla="*/ 20 w 63"/>
                  <a:gd name="T17" fmla="*/ 25 h 56"/>
                  <a:gd name="T18" fmla="*/ 23 w 63"/>
                  <a:gd name="T19" fmla="*/ 12 h 56"/>
                  <a:gd name="T20" fmla="*/ 31 w 63"/>
                  <a:gd name="T21" fmla="*/ 13 h 56"/>
                  <a:gd name="T22" fmla="*/ 40 w 63"/>
                  <a:gd name="T23" fmla="*/ 12 h 56"/>
                  <a:gd name="T24" fmla="*/ 42 w 63"/>
                  <a:gd name="T25" fmla="*/ 25 h 56"/>
                  <a:gd name="T26" fmla="*/ 39 w 63"/>
                  <a:gd name="T27" fmla="*/ 30 h 56"/>
                  <a:gd name="T28" fmla="*/ 39 w 63"/>
                  <a:gd name="T29" fmla="*/ 32 h 56"/>
                  <a:gd name="T30" fmla="*/ 42 w 63"/>
                  <a:gd name="T31" fmla="*/ 56 h 56"/>
                  <a:gd name="T32" fmla="*/ 63 w 63"/>
                  <a:gd name="T33" fmla="*/ 10 h 56"/>
                  <a:gd name="T34" fmla="*/ 52 w 63"/>
                  <a:gd name="T3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56">
                    <a:moveTo>
                      <a:pt x="52" y="0"/>
                    </a:moveTo>
                    <a:cubicBezTo>
                      <a:pt x="49" y="3"/>
                      <a:pt x="45" y="6"/>
                      <a:pt x="40" y="7"/>
                    </a:cubicBezTo>
                    <a:cubicBezTo>
                      <a:pt x="34" y="9"/>
                      <a:pt x="28" y="9"/>
                      <a:pt x="23" y="7"/>
                    </a:cubicBezTo>
                    <a:cubicBezTo>
                      <a:pt x="18" y="6"/>
                      <a:pt x="14" y="3"/>
                      <a:pt x="11" y="0"/>
                    </a:cubicBezTo>
                    <a:cubicBezTo>
                      <a:pt x="8" y="4"/>
                      <a:pt x="4" y="7"/>
                      <a:pt x="0" y="10"/>
                    </a:cubicBezTo>
                    <a:cubicBezTo>
                      <a:pt x="21" y="56"/>
                      <a:pt x="21" y="56"/>
                      <a:pt x="21" y="56"/>
                    </a:cubicBezTo>
                    <a:cubicBezTo>
                      <a:pt x="22" y="46"/>
                      <a:pt x="23" y="38"/>
                      <a:pt x="24" y="32"/>
                    </a:cubicBezTo>
                    <a:cubicBezTo>
                      <a:pt x="24" y="31"/>
                      <a:pt x="24" y="30"/>
                      <a:pt x="24" y="30"/>
                    </a:cubicBezTo>
                    <a:cubicBezTo>
                      <a:pt x="23" y="28"/>
                      <a:pt x="21" y="26"/>
                      <a:pt x="20" y="25"/>
                    </a:cubicBezTo>
                    <a:cubicBezTo>
                      <a:pt x="20" y="21"/>
                      <a:pt x="19" y="12"/>
                      <a:pt x="23" y="12"/>
                    </a:cubicBezTo>
                    <a:cubicBezTo>
                      <a:pt x="25" y="13"/>
                      <a:pt x="29" y="13"/>
                      <a:pt x="31" y="13"/>
                    </a:cubicBezTo>
                    <a:cubicBezTo>
                      <a:pt x="34" y="13"/>
                      <a:pt x="38" y="13"/>
                      <a:pt x="40" y="12"/>
                    </a:cubicBezTo>
                    <a:cubicBezTo>
                      <a:pt x="44" y="12"/>
                      <a:pt x="43" y="21"/>
                      <a:pt x="42" y="25"/>
                    </a:cubicBezTo>
                    <a:cubicBezTo>
                      <a:pt x="42" y="26"/>
                      <a:pt x="40" y="28"/>
                      <a:pt x="39" y="30"/>
                    </a:cubicBezTo>
                    <a:cubicBezTo>
                      <a:pt x="38" y="30"/>
                      <a:pt x="39" y="31"/>
                      <a:pt x="39" y="32"/>
                    </a:cubicBezTo>
                    <a:cubicBezTo>
                      <a:pt x="40" y="38"/>
                      <a:pt x="41" y="47"/>
                      <a:pt x="42" y="56"/>
                    </a:cubicBezTo>
                    <a:cubicBezTo>
                      <a:pt x="63" y="10"/>
                      <a:pt x="63" y="10"/>
                      <a:pt x="63" y="10"/>
                    </a:cubicBezTo>
                    <a:cubicBezTo>
                      <a:pt x="59" y="7"/>
                      <a:pt x="55" y="4"/>
                      <a:pt x="52"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00" dirty="0">
                  <a:solidFill>
                    <a:srgbClr val="000000"/>
                  </a:solidFill>
                </a:endParaRPr>
              </a:p>
            </p:txBody>
          </p:sp>
          <p:sp>
            <p:nvSpPr>
              <p:cNvPr id="208" name="Freeform 48"/>
              <p:cNvSpPr>
                <a:spLocks noEditPoints="1"/>
              </p:cNvSpPr>
              <p:nvPr/>
            </p:nvSpPr>
            <p:spPr bwMode="auto">
              <a:xfrm>
                <a:off x="-49026" y="1309594"/>
                <a:ext cx="639761" cy="873126"/>
              </a:xfrm>
              <a:custGeom>
                <a:avLst/>
                <a:gdLst>
                  <a:gd name="T0" fmla="*/ 169 w 169"/>
                  <a:gd name="T1" fmla="*/ 129 h 230"/>
                  <a:gd name="T2" fmla="*/ 147 w 169"/>
                  <a:gd name="T3" fmla="*/ 119 h 230"/>
                  <a:gd name="T4" fmla="*/ 133 w 169"/>
                  <a:gd name="T5" fmla="*/ 109 h 230"/>
                  <a:gd name="T6" fmla="*/ 145 w 169"/>
                  <a:gd name="T7" fmla="*/ 87 h 230"/>
                  <a:gd name="T8" fmla="*/ 148 w 169"/>
                  <a:gd name="T9" fmla="*/ 85 h 230"/>
                  <a:gd name="T10" fmla="*/ 153 w 169"/>
                  <a:gd name="T11" fmla="*/ 52 h 230"/>
                  <a:gd name="T12" fmla="*/ 151 w 169"/>
                  <a:gd name="T13" fmla="*/ 51 h 230"/>
                  <a:gd name="T14" fmla="*/ 151 w 169"/>
                  <a:gd name="T15" fmla="*/ 40 h 230"/>
                  <a:gd name="T16" fmla="*/ 149 w 169"/>
                  <a:gd name="T17" fmla="*/ 25 h 230"/>
                  <a:gd name="T18" fmla="*/ 135 w 169"/>
                  <a:gd name="T19" fmla="*/ 8 h 230"/>
                  <a:gd name="T20" fmla="*/ 109 w 169"/>
                  <a:gd name="T21" fmla="*/ 0 h 230"/>
                  <a:gd name="T22" fmla="*/ 104 w 169"/>
                  <a:gd name="T23" fmla="*/ 0 h 230"/>
                  <a:gd name="T24" fmla="*/ 78 w 169"/>
                  <a:gd name="T25" fmla="*/ 8 h 230"/>
                  <a:gd name="T26" fmla="*/ 64 w 169"/>
                  <a:gd name="T27" fmla="*/ 25 h 230"/>
                  <a:gd name="T28" fmla="*/ 62 w 169"/>
                  <a:gd name="T29" fmla="*/ 40 h 230"/>
                  <a:gd name="T30" fmla="*/ 62 w 169"/>
                  <a:gd name="T31" fmla="*/ 51 h 230"/>
                  <a:gd name="T32" fmla="*/ 60 w 169"/>
                  <a:gd name="T33" fmla="*/ 52 h 230"/>
                  <a:gd name="T34" fmla="*/ 65 w 169"/>
                  <a:gd name="T35" fmla="*/ 85 h 230"/>
                  <a:gd name="T36" fmla="*/ 68 w 169"/>
                  <a:gd name="T37" fmla="*/ 87 h 230"/>
                  <a:gd name="T38" fmla="*/ 80 w 169"/>
                  <a:gd name="T39" fmla="*/ 109 h 230"/>
                  <a:gd name="T40" fmla="*/ 66 w 169"/>
                  <a:gd name="T41" fmla="*/ 119 h 230"/>
                  <a:gd name="T42" fmla="*/ 22 w 169"/>
                  <a:gd name="T43" fmla="*/ 138 h 230"/>
                  <a:gd name="T44" fmla="*/ 0 w 169"/>
                  <a:gd name="T45" fmla="*/ 216 h 230"/>
                  <a:gd name="T46" fmla="*/ 0 w 169"/>
                  <a:gd name="T47" fmla="*/ 230 h 230"/>
                  <a:gd name="T48" fmla="*/ 167 w 169"/>
                  <a:gd name="T49" fmla="*/ 230 h 230"/>
                  <a:gd name="T50" fmla="*/ 148 w 169"/>
                  <a:gd name="T51" fmla="*/ 180 h 230"/>
                  <a:gd name="T52" fmla="*/ 169 w 169"/>
                  <a:gd name="T53" fmla="*/ 129 h 230"/>
                  <a:gd name="T54" fmla="*/ 117 w 169"/>
                  <a:gd name="T55" fmla="*/ 170 h 230"/>
                  <a:gd name="T56" fmla="*/ 114 w 169"/>
                  <a:gd name="T57" fmla="*/ 146 h 230"/>
                  <a:gd name="T58" fmla="*/ 114 w 169"/>
                  <a:gd name="T59" fmla="*/ 144 h 230"/>
                  <a:gd name="T60" fmla="*/ 117 w 169"/>
                  <a:gd name="T61" fmla="*/ 139 h 230"/>
                  <a:gd name="T62" fmla="*/ 115 w 169"/>
                  <a:gd name="T63" fmla="*/ 126 h 230"/>
                  <a:gd name="T64" fmla="*/ 106 w 169"/>
                  <a:gd name="T65" fmla="*/ 127 h 230"/>
                  <a:gd name="T66" fmla="*/ 98 w 169"/>
                  <a:gd name="T67" fmla="*/ 126 h 230"/>
                  <a:gd name="T68" fmla="*/ 95 w 169"/>
                  <a:gd name="T69" fmla="*/ 139 h 230"/>
                  <a:gd name="T70" fmla="*/ 99 w 169"/>
                  <a:gd name="T71" fmla="*/ 144 h 230"/>
                  <a:gd name="T72" fmla="*/ 99 w 169"/>
                  <a:gd name="T73" fmla="*/ 146 h 230"/>
                  <a:gd name="T74" fmla="*/ 96 w 169"/>
                  <a:gd name="T75" fmla="*/ 170 h 230"/>
                  <a:gd name="T76" fmla="*/ 75 w 169"/>
                  <a:gd name="T77" fmla="*/ 124 h 230"/>
                  <a:gd name="T78" fmla="*/ 86 w 169"/>
                  <a:gd name="T79" fmla="*/ 114 h 230"/>
                  <a:gd name="T80" fmla="*/ 98 w 169"/>
                  <a:gd name="T81" fmla="*/ 121 h 230"/>
                  <a:gd name="T82" fmla="*/ 115 w 169"/>
                  <a:gd name="T83" fmla="*/ 121 h 230"/>
                  <a:gd name="T84" fmla="*/ 127 w 169"/>
                  <a:gd name="T85" fmla="*/ 114 h 230"/>
                  <a:gd name="T86" fmla="*/ 138 w 169"/>
                  <a:gd name="T87" fmla="*/ 124 h 230"/>
                  <a:gd name="T88" fmla="*/ 117 w 169"/>
                  <a:gd name="T89" fmla="*/ 17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9" h="230">
                    <a:moveTo>
                      <a:pt x="169" y="129"/>
                    </a:moveTo>
                    <a:cubicBezTo>
                      <a:pt x="147" y="119"/>
                      <a:pt x="147" y="119"/>
                      <a:pt x="147" y="119"/>
                    </a:cubicBezTo>
                    <a:cubicBezTo>
                      <a:pt x="142" y="117"/>
                      <a:pt x="136" y="114"/>
                      <a:pt x="133" y="109"/>
                    </a:cubicBezTo>
                    <a:cubicBezTo>
                      <a:pt x="138" y="103"/>
                      <a:pt x="143" y="94"/>
                      <a:pt x="145" y="87"/>
                    </a:cubicBezTo>
                    <a:cubicBezTo>
                      <a:pt x="148" y="85"/>
                      <a:pt x="148" y="85"/>
                      <a:pt x="148" y="85"/>
                    </a:cubicBezTo>
                    <a:cubicBezTo>
                      <a:pt x="152" y="74"/>
                      <a:pt x="154" y="65"/>
                      <a:pt x="153" y="52"/>
                    </a:cubicBezTo>
                    <a:cubicBezTo>
                      <a:pt x="151" y="51"/>
                      <a:pt x="151" y="51"/>
                      <a:pt x="151" y="51"/>
                    </a:cubicBezTo>
                    <a:cubicBezTo>
                      <a:pt x="151" y="47"/>
                      <a:pt x="151" y="44"/>
                      <a:pt x="151" y="40"/>
                    </a:cubicBezTo>
                    <a:cubicBezTo>
                      <a:pt x="151" y="35"/>
                      <a:pt x="150" y="30"/>
                      <a:pt x="149" y="25"/>
                    </a:cubicBezTo>
                    <a:cubicBezTo>
                      <a:pt x="147" y="18"/>
                      <a:pt x="141" y="13"/>
                      <a:pt x="135" y="8"/>
                    </a:cubicBezTo>
                    <a:cubicBezTo>
                      <a:pt x="127" y="3"/>
                      <a:pt x="118" y="0"/>
                      <a:pt x="109" y="0"/>
                    </a:cubicBezTo>
                    <a:cubicBezTo>
                      <a:pt x="104" y="0"/>
                      <a:pt x="104" y="0"/>
                      <a:pt x="104" y="0"/>
                    </a:cubicBezTo>
                    <a:cubicBezTo>
                      <a:pt x="95" y="0"/>
                      <a:pt x="86" y="3"/>
                      <a:pt x="78" y="8"/>
                    </a:cubicBezTo>
                    <a:cubicBezTo>
                      <a:pt x="72" y="13"/>
                      <a:pt x="66" y="18"/>
                      <a:pt x="64" y="25"/>
                    </a:cubicBezTo>
                    <a:cubicBezTo>
                      <a:pt x="63" y="30"/>
                      <a:pt x="62" y="35"/>
                      <a:pt x="62" y="40"/>
                    </a:cubicBezTo>
                    <a:cubicBezTo>
                      <a:pt x="62" y="44"/>
                      <a:pt x="62" y="47"/>
                      <a:pt x="62" y="51"/>
                    </a:cubicBezTo>
                    <a:cubicBezTo>
                      <a:pt x="60" y="52"/>
                      <a:pt x="60" y="52"/>
                      <a:pt x="60" y="52"/>
                    </a:cubicBezTo>
                    <a:cubicBezTo>
                      <a:pt x="59" y="65"/>
                      <a:pt x="61" y="74"/>
                      <a:pt x="65" y="85"/>
                    </a:cubicBezTo>
                    <a:cubicBezTo>
                      <a:pt x="68" y="87"/>
                      <a:pt x="68" y="87"/>
                      <a:pt x="68" y="87"/>
                    </a:cubicBezTo>
                    <a:cubicBezTo>
                      <a:pt x="70" y="94"/>
                      <a:pt x="75" y="103"/>
                      <a:pt x="80" y="109"/>
                    </a:cubicBezTo>
                    <a:cubicBezTo>
                      <a:pt x="77" y="114"/>
                      <a:pt x="71" y="117"/>
                      <a:pt x="66" y="119"/>
                    </a:cubicBezTo>
                    <a:cubicBezTo>
                      <a:pt x="22" y="138"/>
                      <a:pt x="22" y="138"/>
                      <a:pt x="22" y="138"/>
                    </a:cubicBezTo>
                    <a:cubicBezTo>
                      <a:pt x="1" y="146"/>
                      <a:pt x="0" y="197"/>
                      <a:pt x="0" y="216"/>
                    </a:cubicBezTo>
                    <a:cubicBezTo>
                      <a:pt x="0" y="230"/>
                      <a:pt x="0" y="230"/>
                      <a:pt x="0" y="230"/>
                    </a:cubicBezTo>
                    <a:cubicBezTo>
                      <a:pt x="167" y="230"/>
                      <a:pt x="167" y="230"/>
                      <a:pt x="167" y="230"/>
                    </a:cubicBezTo>
                    <a:cubicBezTo>
                      <a:pt x="156" y="216"/>
                      <a:pt x="148" y="199"/>
                      <a:pt x="148" y="180"/>
                    </a:cubicBezTo>
                    <a:cubicBezTo>
                      <a:pt x="148" y="160"/>
                      <a:pt x="156" y="142"/>
                      <a:pt x="169" y="129"/>
                    </a:cubicBezTo>
                    <a:close/>
                    <a:moveTo>
                      <a:pt x="117" y="170"/>
                    </a:moveTo>
                    <a:cubicBezTo>
                      <a:pt x="116" y="161"/>
                      <a:pt x="115" y="152"/>
                      <a:pt x="114" y="146"/>
                    </a:cubicBezTo>
                    <a:cubicBezTo>
                      <a:pt x="114" y="145"/>
                      <a:pt x="113" y="144"/>
                      <a:pt x="114" y="144"/>
                    </a:cubicBezTo>
                    <a:cubicBezTo>
                      <a:pt x="115" y="142"/>
                      <a:pt x="117" y="140"/>
                      <a:pt x="117" y="139"/>
                    </a:cubicBezTo>
                    <a:cubicBezTo>
                      <a:pt x="118" y="135"/>
                      <a:pt x="119" y="126"/>
                      <a:pt x="115" y="126"/>
                    </a:cubicBezTo>
                    <a:cubicBezTo>
                      <a:pt x="113" y="127"/>
                      <a:pt x="109" y="127"/>
                      <a:pt x="106" y="127"/>
                    </a:cubicBezTo>
                    <a:cubicBezTo>
                      <a:pt x="104" y="127"/>
                      <a:pt x="100" y="127"/>
                      <a:pt x="98" y="126"/>
                    </a:cubicBezTo>
                    <a:cubicBezTo>
                      <a:pt x="94" y="126"/>
                      <a:pt x="95" y="135"/>
                      <a:pt x="95" y="139"/>
                    </a:cubicBezTo>
                    <a:cubicBezTo>
                      <a:pt x="96" y="140"/>
                      <a:pt x="98" y="142"/>
                      <a:pt x="99" y="144"/>
                    </a:cubicBezTo>
                    <a:cubicBezTo>
                      <a:pt x="99" y="144"/>
                      <a:pt x="99" y="145"/>
                      <a:pt x="99" y="146"/>
                    </a:cubicBezTo>
                    <a:cubicBezTo>
                      <a:pt x="98" y="152"/>
                      <a:pt x="97" y="160"/>
                      <a:pt x="96" y="170"/>
                    </a:cubicBezTo>
                    <a:cubicBezTo>
                      <a:pt x="75" y="124"/>
                      <a:pt x="75" y="124"/>
                      <a:pt x="75" y="124"/>
                    </a:cubicBezTo>
                    <a:cubicBezTo>
                      <a:pt x="79" y="121"/>
                      <a:pt x="83" y="118"/>
                      <a:pt x="86" y="114"/>
                    </a:cubicBezTo>
                    <a:cubicBezTo>
                      <a:pt x="89" y="117"/>
                      <a:pt x="93" y="120"/>
                      <a:pt x="98" y="121"/>
                    </a:cubicBezTo>
                    <a:cubicBezTo>
                      <a:pt x="103" y="123"/>
                      <a:pt x="109" y="123"/>
                      <a:pt x="115" y="121"/>
                    </a:cubicBezTo>
                    <a:cubicBezTo>
                      <a:pt x="120" y="120"/>
                      <a:pt x="124" y="117"/>
                      <a:pt x="127" y="114"/>
                    </a:cubicBezTo>
                    <a:cubicBezTo>
                      <a:pt x="130" y="118"/>
                      <a:pt x="134" y="121"/>
                      <a:pt x="138" y="124"/>
                    </a:cubicBezTo>
                    <a:lnTo>
                      <a:pt x="117" y="170"/>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00" dirty="0">
                  <a:solidFill>
                    <a:srgbClr val="000000"/>
                  </a:solidFill>
                </a:endParaRPr>
              </a:p>
            </p:txBody>
          </p:sp>
        </p:grpSp>
        <p:sp>
          <p:nvSpPr>
            <p:cNvPr id="209" name="Freeform 11"/>
            <p:cNvSpPr>
              <a:spLocks noChangeAspect="1" noEditPoints="1"/>
            </p:cNvSpPr>
            <p:nvPr/>
          </p:nvSpPr>
          <p:spPr bwMode="auto">
            <a:xfrm>
              <a:off x="1979718" y="2795329"/>
              <a:ext cx="103286" cy="173556"/>
            </a:xfrm>
            <a:custGeom>
              <a:avLst/>
              <a:gdLst>
                <a:gd name="T0" fmla="*/ 2098 w 2098"/>
                <a:gd name="T1" fmla="*/ 629 h 1888"/>
                <a:gd name="T2" fmla="*/ 2098 w 2098"/>
                <a:gd name="T3" fmla="*/ 419 h 1888"/>
                <a:gd name="T4" fmla="*/ 1888 w 2098"/>
                <a:gd name="T5" fmla="*/ 419 h 1888"/>
                <a:gd name="T6" fmla="*/ 1888 w 2098"/>
                <a:gd name="T7" fmla="*/ 209 h 1888"/>
                <a:gd name="T8" fmla="*/ 1678 w 2098"/>
                <a:gd name="T9" fmla="*/ 0 h 1888"/>
                <a:gd name="T10" fmla="*/ 209 w 2098"/>
                <a:gd name="T11" fmla="*/ 0 h 1888"/>
                <a:gd name="T12" fmla="*/ 0 w 2098"/>
                <a:gd name="T13" fmla="*/ 209 h 1888"/>
                <a:gd name="T14" fmla="*/ 0 w 2098"/>
                <a:gd name="T15" fmla="*/ 1678 h 1888"/>
                <a:gd name="T16" fmla="*/ 209 w 2098"/>
                <a:gd name="T17" fmla="*/ 1888 h 1888"/>
                <a:gd name="T18" fmla="*/ 1678 w 2098"/>
                <a:gd name="T19" fmla="*/ 1888 h 1888"/>
                <a:gd name="T20" fmla="*/ 1888 w 2098"/>
                <a:gd name="T21" fmla="*/ 1678 h 1888"/>
                <a:gd name="T22" fmla="*/ 1888 w 2098"/>
                <a:gd name="T23" fmla="*/ 1469 h 1888"/>
                <a:gd name="T24" fmla="*/ 2098 w 2098"/>
                <a:gd name="T25" fmla="*/ 1468 h 1888"/>
                <a:gd name="T26" fmla="*/ 2098 w 2098"/>
                <a:gd name="T27" fmla="*/ 1259 h 1888"/>
                <a:gd name="T28" fmla="*/ 1888 w 2098"/>
                <a:gd name="T29" fmla="*/ 1259 h 1888"/>
                <a:gd name="T30" fmla="*/ 1888 w 2098"/>
                <a:gd name="T31" fmla="*/ 1049 h 1888"/>
                <a:gd name="T32" fmla="*/ 2098 w 2098"/>
                <a:gd name="T33" fmla="*/ 1049 h 1888"/>
                <a:gd name="T34" fmla="*/ 2098 w 2098"/>
                <a:gd name="T35" fmla="*/ 839 h 1888"/>
                <a:gd name="T36" fmla="*/ 1888 w 2098"/>
                <a:gd name="T37" fmla="*/ 839 h 1888"/>
                <a:gd name="T38" fmla="*/ 1888 w 2098"/>
                <a:gd name="T39" fmla="*/ 629 h 1888"/>
                <a:gd name="T40" fmla="*/ 2098 w 2098"/>
                <a:gd name="T41" fmla="*/ 629 h 1888"/>
                <a:gd name="T42" fmla="*/ 1678 w 2098"/>
                <a:gd name="T43" fmla="*/ 1678 h 1888"/>
                <a:gd name="T44" fmla="*/ 209 w 2098"/>
                <a:gd name="T45" fmla="*/ 1678 h 1888"/>
                <a:gd name="T46" fmla="*/ 209 w 2098"/>
                <a:gd name="T47" fmla="*/ 209 h 1888"/>
                <a:gd name="T48" fmla="*/ 1678 w 2098"/>
                <a:gd name="T49" fmla="*/ 209 h 1888"/>
                <a:gd name="T50" fmla="*/ 1678 w 2098"/>
                <a:gd name="T51" fmla="*/ 1678 h 1888"/>
                <a:gd name="T52" fmla="*/ 419 w 2098"/>
                <a:gd name="T53" fmla="*/ 1049 h 1888"/>
                <a:gd name="T54" fmla="*/ 944 w 2098"/>
                <a:gd name="T55" fmla="*/ 1049 h 1888"/>
                <a:gd name="T56" fmla="*/ 944 w 2098"/>
                <a:gd name="T57" fmla="*/ 1469 h 1888"/>
                <a:gd name="T58" fmla="*/ 419 w 2098"/>
                <a:gd name="T59" fmla="*/ 1468 h 1888"/>
                <a:gd name="T60" fmla="*/ 419 w 2098"/>
                <a:gd name="T61" fmla="*/ 1049 h 1888"/>
                <a:gd name="T62" fmla="*/ 1049 w 2098"/>
                <a:gd name="T63" fmla="*/ 419 h 1888"/>
                <a:gd name="T64" fmla="*/ 1469 w 2098"/>
                <a:gd name="T65" fmla="*/ 419 h 1888"/>
                <a:gd name="T66" fmla="*/ 1469 w 2098"/>
                <a:gd name="T67" fmla="*/ 734 h 1888"/>
                <a:gd name="T68" fmla="*/ 1049 w 2098"/>
                <a:gd name="T69" fmla="*/ 734 h 1888"/>
                <a:gd name="T70" fmla="*/ 1049 w 2098"/>
                <a:gd name="T71" fmla="*/ 419 h 1888"/>
                <a:gd name="T72" fmla="*/ 419 w 2098"/>
                <a:gd name="T73" fmla="*/ 419 h 1888"/>
                <a:gd name="T74" fmla="*/ 944 w 2098"/>
                <a:gd name="T75" fmla="*/ 419 h 1888"/>
                <a:gd name="T76" fmla="*/ 944 w 2098"/>
                <a:gd name="T77" fmla="*/ 944 h 1888"/>
                <a:gd name="T78" fmla="*/ 419 w 2098"/>
                <a:gd name="T79" fmla="*/ 944 h 1888"/>
                <a:gd name="T80" fmla="*/ 419 w 2098"/>
                <a:gd name="T81" fmla="*/ 419 h 1888"/>
                <a:gd name="T82" fmla="*/ 1049 w 2098"/>
                <a:gd name="T83" fmla="*/ 839 h 1888"/>
                <a:gd name="T84" fmla="*/ 1469 w 2098"/>
                <a:gd name="T85" fmla="*/ 839 h 1888"/>
                <a:gd name="T86" fmla="*/ 1469 w 2098"/>
                <a:gd name="T87" fmla="*/ 1468 h 1888"/>
                <a:gd name="T88" fmla="*/ 1049 w 2098"/>
                <a:gd name="T89" fmla="*/ 1468 h 1888"/>
                <a:gd name="T90" fmla="*/ 1049 w 2098"/>
                <a:gd name="T91" fmla="*/ 839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98" h="1888">
                  <a:moveTo>
                    <a:pt x="2098" y="629"/>
                  </a:moveTo>
                  <a:lnTo>
                    <a:pt x="2098" y="419"/>
                  </a:lnTo>
                  <a:lnTo>
                    <a:pt x="1888" y="419"/>
                  </a:lnTo>
                  <a:lnTo>
                    <a:pt x="1888" y="209"/>
                  </a:lnTo>
                  <a:cubicBezTo>
                    <a:pt x="1888" y="94"/>
                    <a:pt x="1794" y="0"/>
                    <a:pt x="1678" y="0"/>
                  </a:cubicBezTo>
                  <a:lnTo>
                    <a:pt x="209" y="0"/>
                  </a:lnTo>
                  <a:cubicBezTo>
                    <a:pt x="94" y="0"/>
                    <a:pt x="0" y="94"/>
                    <a:pt x="0" y="209"/>
                  </a:cubicBezTo>
                  <a:lnTo>
                    <a:pt x="0" y="1678"/>
                  </a:lnTo>
                  <a:cubicBezTo>
                    <a:pt x="0" y="1794"/>
                    <a:pt x="94" y="1888"/>
                    <a:pt x="209" y="1888"/>
                  </a:cubicBezTo>
                  <a:lnTo>
                    <a:pt x="1678" y="1888"/>
                  </a:lnTo>
                  <a:cubicBezTo>
                    <a:pt x="1794" y="1888"/>
                    <a:pt x="1888" y="1794"/>
                    <a:pt x="1888" y="1678"/>
                  </a:cubicBezTo>
                  <a:lnTo>
                    <a:pt x="1888" y="1469"/>
                  </a:lnTo>
                  <a:lnTo>
                    <a:pt x="2098" y="1468"/>
                  </a:lnTo>
                  <a:lnTo>
                    <a:pt x="2098" y="1259"/>
                  </a:lnTo>
                  <a:lnTo>
                    <a:pt x="1888" y="1259"/>
                  </a:lnTo>
                  <a:lnTo>
                    <a:pt x="1888" y="1049"/>
                  </a:lnTo>
                  <a:lnTo>
                    <a:pt x="2098" y="1049"/>
                  </a:lnTo>
                  <a:lnTo>
                    <a:pt x="2098" y="839"/>
                  </a:lnTo>
                  <a:lnTo>
                    <a:pt x="1888" y="839"/>
                  </a:lnTo>
                  <a:lnTo>
                    <a:pt x="1888" y="629"/>
                  </a:lnTo>
                  <a:lnTo>
                    <a:pt x="2098" y="629"/>
                  </a:lnTo>
                  <a:close/>
                  <a:moveTo>
                    <a:pt x="1678" y="1678"/>
                  </a:moveTo>
                  <a:lnTo>
                    <a:pt x="209" y="1678"/>
                  </a:lnTo>
                  <a:lnTo>
                    <a:pt x="209" y="209"/>
                  </a:lnTo>
                  <a:lnTo>
                    <a:pt x="1678" y="209"/>
                  </a:lnTo>
                  <a:lnTo>
                    <a:pt x="1678" y="1678"/>
                  </a:lnTo>
                  <a:close/>
                  <a:moveTo>
                    <a:pt x="419" y="1049"/>
                  </a:moveTo>
                  <a:lnTo>
                    <a:pt x="944" y="1049"/>
                  </a:lnTo>
                  <a:lnTo>
                    <a:pt x="944" y="1469"/>
                  </a:lnTo>
                  <a:lnTo>
                    <a:pt x="419" y="1468"/>
                  </a:lnTo>
                  <a:lnTo>
                    <a:pt x="419" y="1049"/>
                  </a:lnTo>
                  <a:close/>
                  <a:moveTo>
                    <a:pt x="1049" y="419"/>
                  </a:moveTo>
                  <a:lnTo>
                    <a:pt x="1469" y="419"/>
                  </a:lnTo>
                  <a:lnTo>
                    <a:pt x="1469" y="734"/>
                  </a:lnTo>
                  <a:lnTo>
                    <a:pt x="1049" y="734"/>
                  </a:lnTo>
                  <a:lnTo>
                    <a:pt x="1049" y="419"/>
                  </a:lnTo>
                  <a:close/>
                  <a:moveTo>
                    <a:pt x="419" y="419"/>
                  </a:moveTo>
                  <a:lnTo>
                    <a:pt x="944" y="419"/>
                  </a:lnTo>
                  <a:lnTo>
                    <a:pt x="944" y="944"/>
                  </a:lnTo>
                  <a:lnTo>
                    <a:pt x="419" y="944"/>
                  </a:lnTo>
                  <a:lnTo>
                    <a:pt x="419" y="419"/>
                  </a:lnTo>
                  <a:close/>
                  <a:moveTo>
                    <a:pt x="1049" y="839"/>
                  </a:moveTo>
                  <a:lnTo>
                    <a:pt x="1469" y="839"/>
                  </a:lnTo>
                  <a:lnTo>
                    <a:pt x="1469" y="1468"/>
                  </a:lnTo>
                  <a:lnTo>
                    <a:pt x="1049" y="1468"/>
                  </a:lnTo>
                  <a:lnTo>
                    <a:pt x="1049" y="839"/>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00" dirty="0">
                <a:solidFill>
                  <a:srgbClr val="000000"/>
                </a:solidFill>
              </a:endParaRPr>
            </a:p>
          </p:txBody>
        </p:sp>
        <p:sp>
          <p:nvSpPr>
            <p:cNvPr id="210" name="Freeform 93"/>
            <p:cNvSpPr>
              <a:spLocks noChangeAspect="1" noEditPoints="1"/>
            </p:cNvSpPr>
            <p:nvPr/>
          </p:nvSpPr>
          <p:spPr bwMode="auto">
            <a:xfrm>
              <a:off x="1990271" y="3479254"/>
              <a:ext cx="113066" cy="148166"/>
            </a:xfrm>
            <a:custGeom>
              <a:avLst/>
              <a:gdLst>
                <a:gd name="T0" fmla="*/ 1646 w 1851"/>
                <a:gd name="T1" fmla="*/ 206 h 2057"/>
                <a:gd name="T2" fmla="*/ 1215 w 1851"/>
                <a:gd name="T3" fmla="*/ 206 h 2057"/>
                <a:gd name="T4" fmla="*/ 926 w 1851"/>
                <a:gd name="T5" fmla="*/ 0 h 2057"/>
                <a:gd name="T6" fmla="*/ 636 w 1851"/>
                <a:gd name="T7" fmla="*/ 206 h 2057"/>
                <a:gd name="T8" fmla="*/ 206 w 1851"/>
                <a:gd name="T9" fmla="*/ 206 h 2057"/>
                <a:gd name="T10" fmla="*/ 0 w 1851"/>
                <a:gd name="T11" fmla="*/ 411 h 2057"/>
                <a:gd name="T12" fmla="*/ 0 w 1851"/>
                <a:gd name="T13" fmla="*/ 1851 h 2057"/>
                <a:gd name="T14" fmla="*/ 206 w 1851"/>
                <a:gd name="T15" fmla="*/ 2057 h 2057"/>
                <a:gd name="T16" fmla="*/ 1646 w 1851"/>
                <a:gd name="T17" fmla="*/ 2057 h 2057"/>
                <a:gd name="T18" fmla="*/ 1851 w 1851"/>
                <a:gd name="T19" fmla="*/ 1851 h 2057"/>
                <a:gd name="T20" fmla="*/ 1851 w 1851"/>
                <a:gd name="T21" fmla="*/ 411 h 2057"/>
                <a:gd name="T22" fmla="*/ 1646 w 1851"/>
                <a:gd name="T23" fmla="*/ 206 h 2057"/>
                <a:gd name="T24" fmla="*/ 926 w 1851"/>
                <a:gd name="T25" fmla="*/ 206 h 2057"/>
                <a:gd name="T26" fmla="*/ 1029 w 1851"/>
                <a:gd name="T27" fmla="*/ 309 h 2057"/>
                <a:gd name="T28" fmla="*/ 926 w 1851"/>
                <a:gd name="T29" fmla="*/ 411 h 2057"/>
                <a:gd name="T30" fmla="*/ 823 w 1851"/>
                <a:gd name="T31" fmla="*/ 309 h 2057"/>
                <a:gd name="T32" fmla="*/ 926 w 1851"/>
                <a:gd name="T33" fmla="*/ 206 h 2057"/>
                <a:gd name="T34" fmla="*/ 720 w 1851"/>
                <a:gd name="T35" fmla="*/ 1645 h 2057"/>
                <a:gd name="T36" fmla="*/ 309 w 1851"/>
                <a:gd name="T37" fmla="*/ 1234 h 2057"/>
                <a:gd name="T38" fmla="*/ 454 w 1851"/>
                <a:gd name="T39" fmla="*/ 1089 h 2057"/>
                <a:gd name="T40" fmla="*/ 720 w 1851"/>
                <a:gd name="T41" fmla="*/ 1354 h 2057"/>
                <a:gd name="T42" fmla="*/ 1397 w 1851"/>
                <a:gd name="T43" fmla="*/ 677 h 2057"/>
                <a:gd name="T44" fmla="*/ 1543 w 1851"/>
                <a:gd name="T45" fmla="*/ 823 h 2057"/>
                <a:gd name="T46" fmla="*/ 720 w 1851"/>
                <a:gd name="T47" fmla="*/ 1645 h 2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51" h="2057">
                  <a:moveTo>
                    <a:pt x="1646" y="206"/>
                  </a:moveTo>
                  <a:lnTo>
                    <a:pt x="1215" y="206"/>
                  </a:lnTo>
                  <a:cubicBezTo>
                    <a:pt x="1173" y="86"/>
                    <a:pt x="1060" y="0"/>
                    <a:pt x="926" y="0"/>
                  </a:cubicBezTo>
                  <a:cubicBezTo>
                    <a:pt x="791" y="0"/>
                    <a:pt x="678" y="86"/>
                    <a:pt x="636" y="206"/>
                  </a:cubicBezTo>
                  <a:lnTo>
                    <a:pt x="206" y="206"/>
                  </a:lnTo>
                  <a:cubicBezTo>
                    <a:pt x="92" y="206"/>
                    <a:pt x="0" y="298"/>
                    <a:pt x="0" y="411"/>
                  </a:cubicBezTo>
                  <a:lnTo>
                    <a:pt x="0" y="1851"/>
                  </a:lnTo>
                  <a:cubicBezTo>
                    <a:pt x="0" y="1965"/>
                    <a:pt x="92" y="2057"/>
                    <a:pt x="206" y="2057"/>
                  </a:cubicBezTo>
                  <a:lnTo>
                    <a:pt x="1646" y="2057"/>
                  </a:lnTo>
                  <a:cubicBezTo>
                    <a:pt x="1759" y="2057"/>
                    <a:pt x="1851" y="1965"/>
                    <a:pt x="1851" y="1851"/>
                  </a:cubicBezTo>
                  <a:lnTo>
                    <a:pt x="1851" y="411"/>
                  </a:lnTo>
                  <a:cubicBezTo>
                    <a:pt x="1851" y="298"/>
                    <a:pt x="1759" y="206"/>
                    <a:pt x="1646" y="206"/>
                  </a:cubicBezTo>
                  <a:close/>
                  <a:moveTo>
                    <a:pt x="926" y="206"/>
                  </a:moveTo>
                  <a:cubicBezTo>
                    <a:pt x="982" y="206"/>
                    <a:pt x="1029" y="252"/>
                    <a:pt x="1029" y="309"/>
                  </a:cubicBezTo>
                  <a:cubicBezTo>
                    <a:pt x="1029" y="366"/>
                    <a:pt x="982" y="411"/>
                    <a:pt x="926" y="411"/>
                  </a:cubicBezTo>
                  <a:cubicBezTo>
                    <a:pt x="869" y="411"/>
                    <a:pt x="823" y="366"/>
                    <a:pt x="823" y="309"/>
                  </a:cubicBezTo>
                  <a:cubicBezTo>
                    <a:pt x="823" y="252"/>
                    <a:pt x="869" y="206"/>
                    <a:pt x="926" y="206"/>
                  </a:cubicBezTo>
                  <a:close/>
                  <a:moveTo>
                    <a:pt x="720" y="1645"/>
                  </a:moveTo>
                  <a:lnTo>
                    <a:pt x="309" y="1234"/>
                  </a:lnTo>
                  <a:lnTo>
                    <a:pt x="454" y="1089"/>
                  </a:lnTo>
                  <a:lnTo>
                    <a:pt x="720" y="1354"/>
                  </a:lnTo>
                  <a:lnTo>
                    <a:pt x="1397" y="677"/>
                  </a:lnTo>
                  <a:lnTo>
                    <a:pt x="1543" y="823"/>
                  </a:lnTo>
                  <a:lnTo>
                    <a:pt x="720" y="1645"/>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00" dirty="0">
                <a:solidFill>
                  <a:srgbClr val="000000"/>
                </a:solidFill>
              </a:endParaRPr>
            </a:p>
          </p:txBody>
        </p:sp>
        <p:grpSp>
          <p:nvGrpSpPr>
            <p:cNvPr id="213" name="Group 212"/>
            <p:cNvGrpSpPr/>
            <p:nvPr/>
          </p:nvGrpSpPr>
          <p:grpSpPr>
            <a:xfrm>
              <a:off x="1920531" y="4112333"/>
              <a:ext cx="203887" cy="195299"/>
              <a:chOff x="-96837" y="1920867"/>
              <a:chExt cx="1090610" cy="888997"/>
            </a:xfrm>
          </p:grpSpPr>
          <p:sp>
            <p:nvSpPr>
              <p:cNvPr id="219" name="Freeform 56"/>
              <p:cNvSpPr>
                <a:spLocks/>
              </p:cNvSpPr>
              <p:nvPr/>
            </p:nvSpPr>
            <p:spPr bwMode="auto">
              <a:xfrm>
                <a:off x="152399" y="2574915"/>
                <a:ext cx="95251" cy="147639"/>
              </a:xfrm>
              <a:custGeom>
                <a:avLst/>
                <a:gdLst>
                  <a:gd name="T0" fmla="*/ 4 w 25"/>
                  <a:gd name="T1" fmla="*/ 39 h 39"/>
                  <a:gd name="T2" fmla="*/ 23 w 25"/>
                  <a:gd name="T3" fmla="*/ 39 h 39"/>
                  <a:gd name="T4" fmla="*/ 25 w 25"/>
                  <a:gd name="T5" fmla="*/ 19 h 39"/>
                  <a:gd name="T6" fmla="*/ 0 w 25"/>
                  <a:gd name="T7" fmla="*/ 0 h 39"/>
                  <a:gd name="T8" fmla="*/ 4 w 25"/>
                  <a:gd name="T9" fmla="*/ 39 h 39"/>
                </a:gdLst>
                <a:ahLst/>
                <a:cxnLst>
                  <a:cxn ang="0">
                    <a:pos x="T0" y="T1"/>
                  </a:cxn>
                  <a:cxn ang="0">
                    <a:pos x="T2" y="T3"/>
                  </a:cxn>
                  <a:cxn ang="0">
                    <a:pos x="T4" y="T5"/>
                  </a:cxn>
                  <a:cxn ang="0">
                    <a:pos x="T6" y="T7"/>
                  </a:cxn>
                  <a:cxn ang="0">
                    <a:pos x="T8" y="T9"/>
                  </a:cxn>
                </a:cxnLst>
                <a:rect l="0" t="0" r="r" b="b"/>
                <a:pathLst>
                  <a:path w="25" h="39">
                    <a:moveTo>
                      <a:pt x="4" y="39"/>
                    </a:moveTo>
                    <a:cubicBezTo>
                      <a:pt x="23" y="39"/>
                      <a:pt x="23" y="39"/>
                      <a:pt x="23" y="39"/>
                    </a:cubicBezTo>
                    <a:cubicBezTo>
                      <a:pt x="25" y="19"/>
                      <a:pt x="25" y="19"/>
                      <a:pt x="25" y="19"/>
                    </a:cubicBezTo>
                    <a:cubicBezTo>
                      <a:pt x="16" y="14"/>
                      <a:pt x="7" y="7"/>
                      <a:pt x="0" y="0"/>
                    </a:cubicBezTo>
                    <a:lnTo>
                      <a:pt x="4" y="39"/>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00" dirty="0">
                  <a:solidFill>
                    <a:srgbClr val="000000"/>
                  </a:solidFill>
                </a:endParaRPr>
              </a:p>
            </p:txBody>
          </p:sp>
          <p:sp>
            <p:nvSpPr>
              <p:cNvPr id="220" name="Freeform 57"/>
              <p:cNvSpPr>
                <a:spLocks/>
              </p:cNvSpPr>
              <p:nvPr/>
            </p:nvSpPr>
            <p:spPr bwMode="auto">
              <a:xfrm>
                <a:off x="649286" y="2574915"/>
                <a:ext cx="95251" cy="147639"/>
              </a:xfrm>
              <a:custGeom>
                <a:avLst/>
                <a:gdLst>
                  <a:gd name="T0" fmla="*/ 2 w 25"/>
                  <a:gd name="T1" fmla="*/ 39 h 39"/>
                  <a:gd name="T2" fmla="*/ 21 w 25"/>
                  <a:gd name="T3" fmla="*/ 39 h 39"/>
                  <a:gd name="T4" fmla="*/ 25 w 25"/>
                  <a:gd name="T5" fmla="*/ 0 h 39"/>
                  <a:gd name="T6" fmla="*/ 0 w 25"/>
                  <a:gd name="T7" fmla="*/ 19 h 39"/>
                  <a:gd name="T8" fmla="*/ 2 w 25"/>
                  <a:gd name="T9" fmla="*/ 39 h 39"/>
                </a:gdLst>
                <a:ahLst/>
                <a:cxnLst>
                  <a:cxn ang="0">
                    <a:pos x="T0" y="T1"/>
                  </a:cxn>
                  <a:cxn ang="0">
                    <a:pos x="T2" y="T3"/>
                  </a:cxn>
                  <a:cxn ang="0">
                    <a:pos x="T4" y="T5"/>
                  </a:cxn>
                  <a:cxn ang="0">
                    <a:pos x="T6" y="T7"/>
                  </a:cxn>
                  <a:cxn ang="0">
                    <a:pos x="T8" y="T9"/>
                  </a:cxn>
                </a:cxnLst>
                <a:rect l="0" t="0" r="r" b="b"/>
                <a:pathLst>
                  <a:path w="25" h="39">
                    <a:moveTo>
                      <a:pt x="2" y="39"/>
                    </a:moveTo>
                    <a:cubicBezTo>
                      <a:pt x="21" y="39"/>
                      <a:pt x="21" y="39"/>
                      <a:pt x="21" y="39"/>
                    </a:cubicBezTo>
                    <a:cubicBezTo>
                      <a:pt x="25" y="0"/>
                      <a:pt x="25" y="0"/>
                      <a:pt x="25" y="0"/>
                    </a:cubicBezTo>
                    <a:cubicBezTo>
                      <a:pt x="18" y="7"/>
                      <a:pt x="9" y="14"/>
                      <a:pt x="0" y="19"/>
                    </a:cubicBezTo>
                    <a:lnTo>
                      <a:pt x="2" y="39"/>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00" dirty="0">
                  <a:solidFill>
                    <a:srgbClr val="000000"/>
                  </a:solidFill>
                </a:endParaRPr>
              </a:p>
            </p:txBody>
          </p:sp>
          <p:sp>
            <p:nvSpPr>
              <p:cNvPr id="221" name="Oval 58"/>
              <p:cNvSpPr>
                <a:spLocks noChangeArrowheads="1"/>
              </p:cNvSpPr>
              <p:nvPr/>
            </p:nvSpPr>
            <p:spPr bwMode="auto">
              <a:xfrm>
                <a:off x="-58739" y="2247889"/>
                <a:ext cx="106364" cy="109539"/>
              </a:xfrm>
              <a:prstGeom prst="ellipse">
                <a:avLst/>
              </a:prstGeom>
              <a:solidFill>
                <a:schemeClr val="bg1"/>
              </a:solidFill>
              <a:ln>
                <a:noFill/>
              </a:ln>
            </p:spPr>
            <p:txBody>
              <a:bodyPr vert="horz" wrap="square" lIns="68580" tIns="34290" rIns="68580" bIns="34290" numCol="1" anchor="t" anchorCtr="0" compatLnSpc="1">
                <a:prstTxWarp prst="textNoShape">
                  <a:avLst/>
                </a:prstTxWarp>
              </a:bodyPr>
              <a:lstStyle/>
              <a:p>
                <a:endParaRPr lang="en-US" sz="700" dirty="0">
                  <a:solidFill>
                    <a:srgbClr val="000000"/>
                  </a:solidFill>
                </a:endParaRPr>
              </a:p>
            </p:txBody>
          </p:sp>
          <p:sp>
            <p:nvSpPr>
              <p:cNvPr id="222" name="Freeform 59"/>
              <p:cNvSpPr>
                <a:spLocks/>
              </p:cNvSpPr>
              <p:nvPr/>
            </p:nvSpPr>
            <p:spPr bwMode="auto">
              <a:xfrm>
                <a:off x="-96837" y="2381240"/>
                <a:ext cx="182564" cy="341313"/>
              </a:xfrm>
              <a:custGeom>
                <a:avLst/>
                <a:gdLst>
                  <a:gd name="T0" fmla="*/ 57 w 115"/>
                  <a:gd name="T1" fmla="*/ 31 h 215"/>
                  <a:gd name="T2" fmla="*/ 38 w 115"/>
                  <a:gd name="T3" fmla="*/ 0 h 215"/>
                  <a:gd name="T4" fmla="*/ 0 w 115"/>
                  <a:gd name="T5" fmla="*/ 7 h 215"/>
                  <a:gd name="T6" fmla="*/ 0 w 115"/>
                  <a:gd name="T7" fmla="*/ 90 h 215"/>
                  <a:gd name="T8" fmla="*/ 24 w 115"/>
                  <a:gd name="T9" fmla="*/ 110 h 215"/>
                  <a:gd name="T10" fmla="*/ 33 w 115"/>
                  <a:gd name="T11" fmla="*/ 215 h 215"/>
                  <a:gd name="T12" fmla="*/ 81 w 115"/>
                  <a:gd name="T13" fmla="*/ 215 h 215"/>
                  <a:gd name="T14" fmla="*/ 91 w 115"/>
                  <a:gd name="T15" fmla="*/ 110 h 215"/>
                  <a:gd name="T16" fmla="*/ 115 w 115"/>
                  <a:gd name="T17" fmla="*/ 90 h 215"/>
                  <a:gd name="T18" fmla="*/ 115 w 115"/>
                  <a:gd name="T19" fmla="*/ 7 h 215"/>
                  <a:gd name="T20" fmla="*/ 76 w 115"/>
                  <a:gd name="T21" fmla="*/ 0 h 215"/>
                  <a:gd name="T22" fmla="*/ 57 w 115"/>
                  <a:gd name="T23" fmla="*/ 31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 h="215">
                    <a:moveTo>
                      <a:pt x="57" y="31"/>
                    </a:moveTo>
                    <a:lnTo>
                      <a:pt x="38" y="0"/>
                    </a:lnTo>
                    <a:lnTo>
                      <a:pt x="0" y="7"/>
                    </a:lnTo>
                    <a:lnTo>
                      <a:pt x="0" y="90"/>
                    </a:lnTo>
                    <a:lnTo>
                      <a:pt x="24" y="110"/>
                    </a:lnTo>
                    <a:lnTo>
                      <a:pt x="33" y="215"/>
                    </a:lnTo>
                    <a:lnTo>
                      <a:pt x="81" y="215"/>
                    </a:lnTo>
                    <a:lnTo>
                      <a:pt x="91" y="110"/>
                    </a:lnTo>
                    <a:lnTo>
                      <a:pt x="115" y="90"/>
                    </a:lnTo>
                    <a:lnTo>
                      <a:pt x="115" y="7"/>
                    </a:lnTo>
                    <a:lnTo>
                      <a:pt x="76" y="0"/>
                    </a:lnTo>
                    <a:lnTo>
                      <a:pt x="57" y="31"/>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00" dirty="0">
                  <a:solidFill>
                    <a:srgbClr val="000000"/>
                  </a:solidFill>
                </a:endParaRPr>
              </a:p>
            </p:txBody>
          </p:sp>
          <p:sp>
            <p:nvSpPr>
              <p:cNvPr id="223" name="Freeform 60"/>
              <p:cNvSpPr>
                <a:spLocks/>
              </p:cNvSpPr>
              <p:nvPr/>
            </p:nvSpPr>
            <p:spPr bwMode="auto">
              <a:xfrm>
                <a:off x="812799" y="2381240"/>
                <a:ext cx="180974" cy="341313"/>
              </a:xfrm>
              <a:custGeom>
                <a:avLst/>
                <a:gdLst>
                  <a:gd name="T0" fmla="*/ 76 w 114"/>
                  <a:gd name="T1" fmla="*/ 0 h 215"/>
                  <a:gd name="T2" fmla="*/ 57 w 114"/>
                  <a:gd name="T3" fmla="*/ 31 h 215"/>
                  <a:gd name="T4" fmla="*/ 38 w 114"/>
                  <a:gd name="T5" fmla="*/ 0 h 215"/>
                  <a:gd name="T6" fmla="*/ 0 w 114"/>
                  <a:gd name="T7" fmla="*/ 7 h 215"/>
                  <a:gd name="T8" fmla="*/ 0 w 114"/>
                  <a:gd name="T9" fmla="*/ 90 h 215"/>
                  <a:gd name="T10" fmla="*/ 23 w 114"/>
                  <a:gd name="T11" fmla="*/ 110 h 215"/>
                  <a:gd name="T12" fmla="*/ 33 w 114"/>
                  <a:gd name="T13" fmla="*/ 215 h 215"/>
                  <a:gd name="T14" fmla="*/ 81 w 114"/>
                  <a:gd name="T15" fmla="*/ 215 h 215"/>
                  <a:gd name="T16" fmla="*/ 90 w 114"/>
                  <a:gd name="T17" fmla="*/ 110 h 215"/>
                  <a:gd name="T18" fmla="*/ 114 w 114"/>
                  <a:gd name="T19" fmla="*/ 90 h 215"/>
                  <a:gd name="T20" fmla="*/ 114 w 114"/>
                  <a:gd name="T21" fmla="*/ 7 h 215"/>
                  <a:gd name="T22" fmla="*/ 76 w 114"/>
                  <a:gd name="T23"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215">
                    <a:moveTo>
                      <a:pt x="76" y="0"/>
                    </a:moveTo>
                    <a:lnTo>
                      <a:pt x="57" y="31"/>
                    </a:lnTo>
                    <a:lnTo>
                      <a:pt x="38" y="0"/>
                    </a:lnTo>
                    <a:lnTo>
                      <a:pt x="0" y="7"/>
                    </a:lnTo>
                    <a:lnTo>
                      <a:pt x="0" y="90"/>
                    </a:lnTo>
                    <a:lnTo>
                      <a:pt x="23" y="110"/>
                    </a:lnTo>
                    <a:lnTo>
                      <a:pt x="33" y="215"/>
                    </a:lnTo>
                    <a:lnTo>
                      <a:pt x="81" y="215"/>
                    </a:lnTo>
                    <a:lnTo>
                      <a:pt x="90" y="110"/>
                    </a:lnTo>
                    <a:lnTo>
                      <a:pt x="114" y="90"/>
                    </a:lnTo>
                    <a:lnTo>
                      <a:pt x="114" y="7"/>
                    </a:lnTo>
                    <a:lnTo>
                      <a:pt x="76" y="0"/>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00" dirty="0">
                  <a:solidFill>
                    <a:srgbClr val="000000"/>
                  </a:solidFill>
                </a:endParaRPr>
              </a:p>
            </p:txBody>
          </p:sp>
          <p:sp>
            <p:nvSpPr>
              <p:cNvPr id="224" name="Oval 61"/>
              <p:cNvSpPr>
                <a:spLocks noChangeArrowheads="1"/>
              </p:cNvSpPr>
              <p:nvPr/>
            </p:nvSpPr>
            <p:spPr bwMode="auto">
              <a:xfrm>
                <a:off x="849311" y="2247889"/>
                <a:ext cx="106364" cy="109539"/>
              </a:xfrm>
              <a:prstGeom prst="ellipse">
                <a:avLst/>
              </a:prstGeom>
              <a:solidFill>
                <a:schemeClr val="bg1"/>
              </a:solidFill>
              <a:ln>
                <a:noFill/>
              </a:ln>
            </p:spPr>
            <p:txBody>
              <a:bodyPr vert="horz" wrap="square" lIns="68580" tIns="34290" rIns="68580" bIns="34290" numCol="1" anchor="t" anchorCtr="0" compatLnSpc="1">
                <a:prstTxWarp prst="textNoShape">
                  <a:avLst/>
                </a:prstTxWarp>
              </a:bodyPr>
              <a:lstStyle/>
              <a:p>
                <a:endParaRPr lang="en-US" sz="700" dirty="0">
                  <a:solidFill>
                    <a:srgbClr val="000000"/>
                  </a:solidFill>
                </a:endParaRPr>
              </a:p>
            </p:txBody>
          </p:sp>
          <p:sp>
            <p:nvSpPr>
              <p:cNvPr id="225" name="Freeform 62"/>
              <p:cNvSpPr>
                <a:spLocks noEditPoints="1"/>
              </p:cNvSpPr>
              <p:nvPr/>
            </p:nvSpPr>
            <p:spPr bwMode="auto">
              <a:xfrm>
                <a:off x="96836" y="1920867"/>
                <a:ext cx="703260" cy="888997"/>
              </a:xfrm>
              <a:custGeom>
                <a:avLst/>
                <a:gdLst>
                  <a:gd name="T0" fmla="*/ 93 w 186"/>
                  <a:gd name="T1" fmla="*/ 0 h 234"/>
                  <a:gd name="T2" fmla="*/ 0 w 186"/>
                  <a:gd name="T3" fmla="*/ 93 h 234"/>
                  <a:gd name="T4" fmla="*/ 84 w 186"/>
                  <a:gd name="T5" fmla="*/ 185 h 234"/>
                  <a:gd name="T6" fmla="*/ 84 w 186"/>
                  <a:gd name="T7" fmla="*/ 201 h 234"/>
                  <a:gd name="T8" fmla="*/ 75 w 186"/>
                  <a:gd name="T9" fmla="*/ 201 h 234"/>
                  <a:gd name="T10" fmla="*/ 75 w 186"/>
                  <a:gd name="T11" fmla="*/ 234 h 234"/>
                  <a:gd name="T12" fmla="*/ 111 w 186"/>
                  <a:gd name="T13" fmla="*/ 234 h 234"/>
                  <a:gd name="T14" fmla="*/ 111 w 186"/>
                  <a:gd name="T15" fmla="*/ 201 h 234"/>
                  <a:gd name="T16" fmla="*/ 102 w 186"/>
                  <a:gd name="T17" fmla="*/ 201 h 234"/>
                  <a:gd name="T18" fmla="*/ 102 w 186"/>
                  <a:gd name="T19" fmla="*/ 185 h 234"/>
                  <a:gd name="T20" fmla="*/ 186 w 186"/>
                  <a:gd name="T21" fmla="*/ 93 h 234"/>
                  <a:gd name="T22" fmla="*/ 93 w 186"/>
                  <a:gd name="T23" fmla="*/ 0 h 234"/>
                  <a:gd name="T24" fmla="*/ 93 w 186"/>
                  <a:gd name="T25" fmla="*/ 165 h 234"/>
                  <a:gd name="T26" fmla="*/ 21 w 186"/>
                  <a:gd name="T27" fmla="*/ 93 h 234"/>
                  <a:gd name="T28" fmla="*/ 93 w 186"/>
                  <a:gd name="T29" fmla="*/ 21 h 234"/>
                  <a:gd name="T30" fmla="*/ 165 w 186"/>
                  <a:gd name="T31" fmla="*/ 93 h 234"/>
                  <a:gd name="T32" fmla="*/ 93 w 186"/>
                  <a:gd name="T33" fmla="*/ 165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6" h="234">
                    <a:moveTo>
                      <a:pt x="93" y="0"/>
                    </a:moveTo>
                    <a:cubicBezTo>
                      <a:pt x="42" y="0"/>
                      <a:pt x="0" y="42"/>
                      <a:pt x="0" y="93"/>
                    </a:cubicBezTo>
                    <a:cubicBezTo>
                      <a:pt x="0" y="141"/>
                      <a:pt x="37" y="181"/>
                      <a:pt x="84" y="185"/>
                    </a:cubicBezTo>
                    <a:cubicBezTo>
                      <a:pt x="84" y="201"/>
                      <a:pt x="84" y="201"/>
                      <a:pt x="84" y="201"/>
                    </a:cubicBezTo>
                    <a:cubicBezTo>
                      <a:pt x="75" y="201"/>
                      <a:pt x="75" y="201"/>
                      <a:pt x="75" y="201"/>
                    </a:cubicBezTo>
                    <a:cubicBezTo>
                      <a:pt x="75" y="234"/>
                      <a:pt x="75" y="234"/>
                      <a:pt x="75" y="234"/>
                    </a:cubicBezTo>
                    <a:cubicBezTo>
                      <a:pt x="111" y="234"/>
                      <a:pt x="111" y="234"/>
                      <a:pt x="111" y="234"/>
                    </a:cubicBezTo>
                    <a:cubicBezTo>
                      <a:pt x="111" y="201"/>
                      <a:pt x="111" y="201"/>
                      <a:pt x="111" y="201"/>
                    </a:cubicBezTo>
                    <a:cubicBezTo>
                      <a:pt x="102" y="201"/>
                      <a:pt x="102" y="201"/>
                      <a:pt x="102" y="201"/>
                    </a:cubicBezTo>
                    <a:cubicBezTo>
                      <a:pt x="102" y="185"/>
                      <a:pt x="102" y="185"/>
                      <a:pt x="102" y="185"/>
                    </a:cubicBezTo>
                    <a:cubicBezTo>
                      <a:pt x="149" y="181"/>
                      <a:pt x="186" y="141"/>
                      <a:pt x="186" y="93"/>
                    </a:cubicBezTo>
                    <a:cubicBezTo>
                      <a:pt x="186" y="42"/>
                      <a:pt x="144" y="0"/>
                      <a:pt x="93" y="0"/>
                    </a:cubicBezTo>
                    <a:close/>
                    <a:moveTo>
                      <a:pt x="93" y="165"/>
                    </a:moveTo>
                    <a:cubicBezTo>
                      <a:pt x="53" y="165"/>
                      <a:pt x="21" y="133"/>
                      <a:pt x="21" y="93"/>
                    </a:cubicBezTo>
                    <a:cubicBezTo>
                      <a:pt x="21" y="53"/>
                      <a:pt x="53" y="21"/>
                      <a:pt x="93" y="21"/>
                    </a:cubicBezTo>
                    <a:cubicBezTo>
                      <a:pt x="133" y="21"/>
                      <a:pt x="165" y="53"/>
                      <a:pt x="165" y="93"/>
                    </a:cubicBezTo>
                    <a:cubicBezTo>
                      <a:pt x="165" y="133"/>
                      <a:pt x="133" y="165"/>
                      <a:pt x="93" y="165"/>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00" dirty="0">
                  <a:solidFill>
                    <a:srgbClr val="000000"/>
                  </a:solidFill>
                </a:endParaRPr>
              </a:p>
            </p:txBody>
          </p:sp>
          <p:sp>
            <p:nvSpPr>
              <p:cNvPr id="226" name="Oval 63"/>
              <p:cNvSpPr>
                <a:spLocks noChangeArrowheads="1"/>
              </p:cNvSpPr>
              <p:nvPr/>
            </p:nvSpPr>
            <p:spPr bwMode="auto">
              <a:xfrm>
                <a:off x="354010" y="2114542"/>
                <a:ext cx="188912" cy="193675"/>
              </a:xfrm>
              <a:prstGeom prst="ellipse">
                <a:avLst/>
              </a:prstGeom>
              <a:solidFill>
                <a:schemeClr val="bg1"/>
              </a:solidFill>
              <a:ln>
                <a:noFill/>
              </a:ln>
            </p:spPr>
            <p:txBody>
              <a:bodyPr vert="horz" wrap="square" lIns="68580" tIns="34290" rIns="68580" bIns="34290" numCol="1" anchor="t" anchorCtr="0" compatLnSpc="1">
                <a:prstTxWarp prst="textNoShape">
                  <a:avLst/>
                </a:prstTxWarp>
              </a:bodyPr>
              <a:lstStyle/>
              <a:p>
                <a:endParaRPr lang="en-US" sz="700" dirty="0">
                  <a:solidFill>
                    <a:srgbClr val="000000"/>
                  </a:solidFill>
                </a:endParaRPr>
              </a:p>
            </p:txBody>
          </p:sp>
          <p:sp>
            <p:nvSpPr>
              <p:cNvPr id="229" name="Freeform 64"/>
              <p:cNvSpPr>
                <a:spLocks/>
              </p:cNvSpPr>
              <p:nvPr/>
            </p:nvSpPr>
            <p:spPr bwMode="auto">
              <a:xfrm>
                <a:off x="288924" y="2349500"/>
                <a:ext cx="319089" cy="149226"/>
              </a:xfrm>
              <a:custGeom>
                <a:avLst/>
                <a:gdLst>
                  <a:gd name="T0" fmla="*/ 42 w 84"/>
                  <a:gd name="T1" fmla="*/ 23 h 39"/>
                  <a:gd name="T2" fmla="*/ 27 w 84"/>
                  <a:gd name="T3" fmla="*/ 0 h 39"/>
                  <a:gd name="T4" fmla="*/ 0 w 84"/>
                  <a:gd name="T5" fmla="*/ 6 h 39"/>
                  <a:gd name="T6" fmla="*/ 0 w 84"/>
                  <a:gd name="T7" fmla="*/ 21 h 39"/>
                  <a:gd name="T8" fmla="*/ 42 w 84"/>
                  <a:gd name="T9" fmla="*/ 39 h 39"/>
                  <a:gd name="T10" fmla="*/ 84 w 84"/>
                  <a:gd name="T11" fmla="*/ 21 h 39"/>
                  <a:gd name="T12" fmla="*/ 84 w 84"/>
                  <a:gd name="T13" fmla="*/ 6 h 39"/>
                  <a:gd name="T14" fmla="*/ 57 w 84"/>
                  <a:gd name="T15" fmla="*/ 0 h 39"/>
                  <a:gd name="T16" fmla="*/ 42 w 84"/>
                  <a:gd name="T17" fmla="*/ 2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39">
                    <a:moveTo>
                      <a:pt x="42" y="23"/>
                    </a:moveTo>
                    <a:cubicBezTo>
                      <a:pt x="27" y="0"/>
                      <a:pt x="27" y="0"/>
                      <a:pt x="27" y="0"/>
                    </a:cubicBezTo>
                    <a:cubicBezTo>
                      <a:pt x="0" y="6"/>
                      <a:pt x="0" y="6"/>
                      <a:pt x="0" y="6"/>
                    </a:cubicBezTo>
                    <a:cubicBezTo>
                      <a:pt x="0" y="21"/>
                      <a:pt x="0" y="21"/>
                      <a:pt x="0" y="21"/>
                    </a:cubicBezTo>
                    <a:cubicBezTo>
                      <a:pt x="10" y="32"/>
                      <a:pt x="25" y="39"/>
                      <a:pt x="42" y="39"/>
                    </a:cubicBezTo>
                    <a:cubicBezTo>
                      <a:pt x="59" y="39"/>
                      <a:pt x="74" y="32"/>
                      <a:pt x="84" y="21"/>
                    </a:cubicBezTo>
                    <a:cubicBezTo>
                      <a:pt x="84" y="6"/>
                      <a:pt x="84" y="6"/>
                      <a:pt x="84" y="6"/>
                    </a:cubicBezTo>
                    <a:cubicBezTo>
                      <a:pt x="57" y="0"/>
                      <a:pt x="57" y="0"/>
                      <a:pt x="57" y="0"/>
                    </a:cubicBezTo>
                    <a:lnTo>
                      <a:pt x="42" y="23"/>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00" dirty="0">
                  <a:solidFill>
                    <a:srgbClr val="000000"/>
                  </a:solidFill>
                </a:endParaRPr>
              </a:p>
            </p:txBody>
          </p:sp>
        </p:grpSp>
        <p:sp>
          <p:nvSpPr>
            <p:cNvPr id="276" name="Freeform 5"/>
            <p:cNvSpPr>
              <a:spLocks/>
            </p:cNvSpPr>
            <p:nvPr/>
          </p:nvSpPr>
          <p:spPr bwMode="auto">
            <a:xfrm>
              <a:off x="2665108" y="2993972"/>
              <a:ext cx="174244" cy="320411"/>
            </a:xfrm>
            <a:custGeom>
              <a:avLst/>
              <a:gdLst>
                <a:gd name="T0" fmla="*/ 1 w 205"/>
                <a:gd name="T1" fmla="*/ 95 h 315"/>
                <a:gd name="T2" fmla="*/ 1 w 205"/>
                <a:gd name="T3" fmla="*/ 32 h 315"/>
                <a:gd name="T4" fmla="*/ 32 w 205"/>
                <a:gd name="T5" fmla="*/ 1 h 315"/>
                <a:gd name="T6" fmla="*/ 54 w 205"/>
                <a:gd name="T7" fmla="*/ 1 h 315"/>
                <a:gd name="T8" fmla="*/ 79 w 205"/>
                <a:gd name="T9" fmla="*/ 8 h 315"/>
                <a:gd name="T10" fmla="*/ 117 w 205"/>
                <a:gd name="T11" fmla="*/ 31 h 315"/>
                <a:gd name="T12" fmla="*/ 124 w 205"/>
                <a:gd name="T13" fmla="*/ 32 h 315"/>
                <a:gd name="T14" fmla="*/ 166 w 205"/>
                <a:gd name="T15" fmla="*/ 32 h 315"/>
                <a:gd name="T16" fmla="*/ 189 w 205"/>
                <a:gd name="T17" fmla="*/ 55 h 315"/>
                <a:gd name="T18" fmla="*/ 167 w 205"/>
                <a:gd name="T19" fmla="*/ 79 h 315"/>
                <a:gd name="T20" fmla="*/ 111 w 205"/>
                <a:gd name="T21" fmla="*/ 80 h 315"/>
                <a:gd name="T22" fmla="*/ 97 w 205"/>
                <a:gd name="T23" fmla="*/ 75 h 315"/>
                <a:gd name="T24" fmla="*/ 84 w 205"/>
                <a:gd name="T25" fmla="*/ 66 h 315"/>
                <a:gd name="T26" fmla="*/ 80 w 205"/>
                <a:gd name="T27" fmla="*/ 69 h 315"/>
                <a:gd name="T28" fmla="*/ 80 w 205"/>
                <a:gd name="T29" fmla="*/ 137 h 315"/>
                <a:gd name="T30" fmla="*/ 85 w 205"/>
                <a:gd name="T31" fmla="*/ 142 h 315"/>
                <a:gd name="T32" fmla="*/ 139 w 205"/>
                <a:gd name="T33" fmla="*/ 142 h 315"/>
                <a:gd name="T34" fmla="*/ 172 w 205"/>
                <a:gd name="T35" fmla="*/ 162 h 315"/>
                <a:gd name="T36" fmla="*/ 174 w 205"/>
                <a:gd name="T37" fmla="*/ 174 h 315"/>
                <a:gd name="T38" fmla="*/ 174 w 205"/>
                <a:gd name="T39" fmla="*/ 276 h 315"/>
                <a:gd name="T40" fmla="*/ 181 w 205"/>
                <a:gd name="T41" fmla="*/ 283 h 315"/>
                <a:gd name="T42" fmla="*/ 190 w 205"/>
                <a:gd name="T43" fmla="*/ 283 h 315"/>
                <a:gd name="T44" fmla="*/ 205 w 205"/>
                <a:gd name="T45" fmla="*/ 297 h 315"/>
                <a:gd name="T46" fmla="*/ 191 w 205"/>
                <a:gd name="T47" fmla="*/ 314 h 315"/>
                <a:gd name="T48" fmla="*/ 140 w 205"/>
                <a:gd name="T49" fmla="*/ 314 h 315"/>
                <a:gd name="T50" fmla="*/ 126 w 205"/>
                <a:gd name="T51" fmla="*/ 298 h 315"/>
                <a:gd name="T52" fmla="*/ 126 w 205"/>
                <a:gd name="T53" fmla="*/ 230 h 315"/>
                <a:gd name="T54" fmla="*/ 126 w 205"/>
                <a:gd name="T55" fmla="*/ 195 h 315"/>
                <a:gd name="T56" fmla="*/ 121 w 205"/>
                <a:gd name="T57" fmla="*/ 189 h 315"/>
                <a:gd name="T58" fmla="*/ 35 w 205"/>
                <a:gd name="T59" fmla="*/ 189 h 315"/>
                <a:gd name="T60" fmla="*/ 1 w 205"/>
                <a:gd name="T61" fmla="*/ 156 h 315"/>
                <a:gd name="T62" fmla="*/ 1 w 205"/>
                <a:gd name="T63" fmla="*/ 9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315">
                  <a:moveTo>
                    <a:pt x="1" y="95"/>
                  </a:moveTo>
                  <a:cubicBezTo>
                    <a:pt x="1" y="74"/>
                    <a:pt x="1" y="53"/>
                    <a:pt x="1" y="32"/>
                  </a:cubicBezTo>
                  <a:cubicBezTo>
                    <a:pt x="1" y="14"/>
                    <a:pt x="15" y="1"/>
                    <a:pt x="32" y="1"/>
                  </a:cubicBezTo>
                  <a:cubicBezTo>
                    <a:pt x="40" y="1"/>
                    <a:pt x="47" y="1"/>
                    <a:pt x="54" y="1"/>
                  </a:cubicBezTo>
                  <a:cubicBezTo>
                    <a:pt x="63" y="0"/>
                    <a:pt x="72" y="3"/>
                    <a:pt x="79" y="8"/>
                  </a:cubicBezTo>
                  <a:cubicBezTo>
                    <a:pt x="92" y="15"/>
                    <a:pt x="105" y="23"/>
                    <a:pt x="117" y="31"/>
                  </a:cubicBezTo>
                  <a:cubicBezTo>
                    <a:pt x="119" y="32"/>
                    <a:pt x="122" y="32"/>
                    <a:pt x="124" y="32"/>
                  </a:cubicBezTo>
                  <a:cubicBezTo>
                    <a:pt x="138" y="32"/>
                    <a:pt x="152" y="32"/>
                    <a:pt x="166" y="32"/>
                  </a:cubicBezTo>
                  <a:cubicBezTo>
                    <a:pt x="179" y="32"/>
                    <a:pt x="189" y="42"/>
                    <a:pt x="189" y="55"/>
                  </a:cubicBezTo>
                  <a:cubicBezTo>
                    <a:pt x="189" y="69"/>
                    <a:pt x="180" y="79"/>
                    <a:pt x="167" y="79"/>
                  </a:cubicBezTo>
                  <a:cubicBezTo>
                    <a:pt x="148" y="80"/>
                    <a:pt x="130" y="80"/>
                    <a:pt x="111" y="80"/>
                  </a:cubicBezTo>
                  <a:cubicBezTo>
                    <a:pt x="106" y="80"/>
                    <a:pt x="102" y="77"/>
                    <a:pt x="97" y="75"/>
                  </a:cubicBezTo>
                  <a:cubicBezTo>
                    <a:pt x="93" y="72"/>
                    <a:pt x="88" y="69"/>
                    <a:pt x="84" y="66"/>
                  </a:cubicBezTo>
                  <a:cubicBezTo>
                    <a:pt x="80" y="64"/>
                    <a:pt x="80" y="65"/>
                    <a:pt x="80" y="69"/>
                  </a:cubicBezTo>
                  <a:cubicBezTo>
                    <a:pt x="80" y="91"/>
                    <a:pt x="80" y="114"/>
                    <a:pt x="80" y="137"/>
                  </a:cubicBezTo>
                  <a:cubicBezTo>
                    <a:pt x="80" y="141"/>
                    <a:pt x="81" y="142"/>
                    <a:pt x="85" y="142"/>
                  </a:cubicBezTo>
                  <a:cubicBezTo>
                    <a:pt x="103" y="142"/>
                    <a:pt x="121" y="142"/>
                    <a:pt x="139" y="142"/>
                  </a:cubicBezTo>
                  <a:cubicBezTo>
                    <a:pt x="156" y="142"/>
                    <a:pt x="166" y="148"/>
                    <a:pt x="172" y="162"/>
                  </a:cubicBezTo>
                  <a:cubicBezTo>
                    <a:pt x="173" y="166"/>
                    <a:pt x="174" y="170"/>
                    <a:pt x="174" y="174"/>
                  </a:cubicBezTo>
                  <a:cubicBezTo>
                    <a:pt x="174" y="208"/>
                    <a:pt x="174" y="242"/>
                    <a:pt x="174" y="276"/>
                  </a:cubicBezTo>
                  <a:cubicBezTo>
                    <a:pt x="174" y="283"/>
                    <a:pt x="174" y="283"/>
                    <a:pt x="181" y="283"/>
                  </a:cubicBezTo>
                  <a:cubicBezTo>
                    <a:pt x="184" y="283"/>
                    <a:pt x="187" y="283"/>
                    <a:pt x="190" y="283"/>
                  </a:cubicBezTo>
                  <a:cubicBezTo>
                    <a:pt x="198" y="283"/>
                    <a:pt x="205" y="289"/>
                    <a:pt x="205" y="297"/>
                  </a:cubicBezTo>
                  <a:cubicBezTo>
                    <a:pt x="205" y="307"/>
                    <a:pt x="200" y="314"/>
                    <a:pt x="191" y="314"/>
                  </a:cubicBezTo>
                  <a:cubicBezTo>
                    <a:pt x="174" y="315"/>
                    <a:pt x="157" y="315"/>
                    <a:pt x="140" y="314"/>
                  </a:cubicBezTo>
                  <a:cubicBezTo>
                    <a:pt x="132" y="314"/>
                    <a:pt x="126" y="307"/>
                    <a:pt x="126" y="298"/>
                  </a:cubicBezTo>
                  <a:cubicBezTo>
                    <a:pt x="126" y="276"/>
                    <a:pt x="126" y="253"/>
                    <a:pt x="126" y="230"/>
                  </a:cubicBezTo>
                  <a:cubicBezTo>
                    <a:pt x="126" y="218"/>
                    <a:pt x="126" y="206"/>
                    <a:pt x="126" y="195"/>
                  </a:cubicBezTo>
                  <a:cubicBezTo>
                    <a:pt x="126" y="190"/>
                    <a:pt x="125" y="189"/>
                    <a:pt x="121" y="189"/>
                  </a:cubicBezTo>
                  <a:cubicBezTo>
                    <a:pt x="92" y="189"/>
                    <a:pt x="63" y="189"/>
                    <a:pt x="35" y="189"/>
                  </a:cubicBezTo>
                  <a:cubicBezTo>
                    <a:pt x="15" y="190"/>
                    <a:pt x="0" y="173"/>
                    <a:pt x="1" y="156"/>
                  </a:cubicBezTo>
                  <a:cubicBezTo>
                    <a:pt x="2" y="135"/>
                    <a:pt x="1" y="115"/>
                    <a:pt x="1" y="95"/>
                  </a:cubicBezTo>
                  <a:close/>
                </a:path>
              </a:pathLst>
            </a:custGeom>
            <a:solidFill>
              <a:srgbClr val="00338D"/>
            </a:solidFill>
            <a:ln>
              <a:noFill/>
            </a:ln>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sp>
          <p:nvSpPr>
            <p:cNvPr id="277" name="Freeform 6"/>
            <p:cNvSpPr>
              <a:spLocks/>
            </p:cNvSpPr>
            <p:nvPr/>
          </p:nvSpPr>
          <p:spPr bwMode="auto">
            <a:xfrm>
              <a:off x="2772336" y="2897105"/>
              <a:ext cx="187646" cy="417278"/>
            </a:xfrm>
            <a:custGeom>
              <a:avLst/>
              <a:gdLst>
                <a:gd name="T0" fmla="*/ 129 w 220"/>
                <a:gd name="T1" fmla="*/ 190 h 410"/>
                <a:gd name="T2" fmla="*/ 127 w 220"/>
                <a:gd name="T3" fmla="*/ 178 h 410"/>
                <a:gd name="T4" fmla="*/ 136 w 220"/>
                <a:gd name="T5" fmla="*/ 174 h 410"/>
                <a:gd name="T6" fmla="*/ 152 w 220"/>
                <a:gd name="T7" fmla="*/ 174 h 410"/>
                <a:gd name="T8" fmla="*/ 157 w 220"/>
                <a:gd name="T9" fmla="*/ 170 h 410"/>
                <a:gd name="T10" fmla="*/ 157 w 220"/>
                <a:gd name="T11" fmla="*/ 120 h 410"/>
                <a:gd name="T12" fmla="*/ 153 w 220"/>
                <a:gd name="T13" fmla="*/ 118 h 410"/>
                <a:gd name="T14" fmla="*/ 152 w 220"/>
                <a:gd name="T15" fmla="*/ 119 h 410"/>
                <a:gd name="T16" fmla="*/ 139 w 220"/>
                <a:gd name="T17" fmla="*/ 136 h 410"/>
                <a:gd name="T18" fmla="*/ 134 w 220"/>
                <a:gd name="T19" fmla="*/ 153 h 410"/>
                <a:gd name="T20" fmla="*/ 125 w 220"/>
                <a:gd name="T21" fmla="*/ 159 h 410"/>
                <a:gd name="T22" fmla="*/ 107 w 220"/>
                <a:gd name="T23" fmla="*/ 154 h 410"/>
                <a:gd name="T24" fmla="*/ 103 w 220"/>
                <a:gd name="T25" fmla="*/ 143 h 410"/>
                <a:gd name="T26" fmla="*/ 114 w 220"/>
                <a:gd name="T27" fmla="*/ 102 h 410"/>
                <a:gd name="T28" fmla="*/ 140 w 220"/>
                <a:gd name="T29" fmla="*/ 10 h 410"/>
                <a:gd name="T30" fmla="*/ 154 w 220"/>
                <a:gd name="T31" fmla="*/ 3 h 410"/>
                <a:gd name="T32" fmla="*/ 166 w 220"/>
                <a:gd name="T33" fmla="*/ 6 h 410"/>
                <a:gd name="T34" fmla="*/ 172 w 220"/>
                <a:gd name="T35" fmla="*/ 18 h 410"/>
                <a:gd name="T36" fmla="*/ 163 w 220"/>
                <a:gd name="T37" fmla="*/ 48 h 410"/>
                <a:gd name="T38" fmla="*/ 164 w 220"/>
                <a:gd name="T39" fmla="*/ 57 h 410"/>
                <a:gd name="T40" fmla="*/ 173 w 220"/>
                <a:gd name="T41" fmla="*/ 96 h 410"/>
                <a:gd name="T42" fmla="*/ 173 w 220"/>
                <a:gd name="T43" fmla="*/ 184 h 410"/>
                <a:gd name="T44" fmla="*/ 179 w 220"/>
                <a:gd name="T45" fmla="*/ 190 h 410"/>
                <a:gd name="T46" fmla="*/ 208 w 220"/>
                <a:gd name="T47" fmla="*/ 190 h 410"/>
                <a:gd name="T48" fmla="*/ 220 w 220"/>
                <a:gd name="T49" fmla="*/ 201 h 410"/>
                <a:gd name="T50" fmla="*/ 220 w 220"/>
                <a:gd name="T51" fmla="*/ 399 h 410"/>
                <a:gd name="T52" fmla="*/ 210 w 220"/>
                <a:gd name="T53" fmla="*/ 410 h 410"/>
                <a:gd name="T54" fmla="*/ 120 w 220"/>
                <a:gd name="T55" fmla="*/ 409 h 410"/>
                <a:gd name="T56" fmla="*/ 110 w 220"/>
                <a:gd name="T57" fmla="*/ 399 h 410"/>
                <a:gd name="T58" fmla="*/ 110 w 220"/>
                <a:gd name="T59" fmla="*/ 387 h 410"/>
                <a:gd name="T60" fmla="*/ 119 w 220"/>
                <a:gd name="T61" fmla="*/ 378 h 410"/>
                <a:gd name="T62" fmla="*/ 152 w 220"/>
                <a:gd name="T63" fmla="*/ 378 h 410"/>
                <a:gd name="T64" fmla="*/ 157 w 220"/>
                <a:gd name="T65" fmla="*/ 373 h 410"/>
                <a:gd name="T66" fmla="*/ 157 w 220"/>
                <a:gd name="T67" fmla="*/ 226 h 410"/>
                <a:gd name="T68" fmla="*/ 151 w 220"/>
                <a:gd name="T69" fmla="*/ 222 h 410"/>
                <a:gd name="T70" fmla="*/ 12 w 220"/>
                <a:gd name="T71" fmla="*/ 222 h 410"/>
                <a:gd name="T72" fmla="*/ 0 w 220"/>
                <a:gd name="T73" fmla="*/ 209 h 410"/>
                <a:gd name="T74" fmla="*/ 0 w 220"/>
                <a:gd name="T75" fmla="*/ 200 h 410"/>
                <a:gd name="T76" fmla="*/ 11 w 220"/>
                <a:gd name="T77" fmla="*/ 190 h 410"/>
                <a:gd name="T78" fmla="*/ 82 w 220"/>
                <a:gd name="T79" fmla="*/ 190 h 410"/>
                <a:gd name="T80" fmla="*/ 129 w 220"/>
                <a:gd name="T81" fmla="*/ 19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0" h="410">
                  <a:moveTo>
                    <a:pt x="129" y="190"/>
                  </a:moveTo>
                  <a:cubicBezTo>
                    <a:pt x="126" y="186"/>
                    <a:pt x="124" y="182"/>
                    <a:pt x="127" y="178"/>
                  </a:cubicBezTo>
                  <a:cubicBezTo>
                    <a:pt x="129" y="174"/>
                    <a:pt x="132" y="174"/>
                    <a:pt x="136" y="174"/>
                  </a:cubicBezTo>
                  <a:cubicBezTo>
                    <a:pt x="142" y="174"/>
                    <a:pt x="147" y="174"/>
                    <a:pt x="152" y="174"/>
                  </a:cubicBezTo>
                  <a:cubicBezTo>
                    <a:pt x="155" y="174"/>
                    <a:pt x="157" y="173"/>
                    <a:pt x="157" y="170"/>
                  </a:cubicBezTo>
                  <a:cubicBezTo>
                    <a:pt x="157" y="153"/>
                    <a:pt x="157" y="137"/>
                    <a:pt x="157" y="120"/>
                  </a:cubicBezTo>
                  <a:cubicBezTo>
                    <a:pt x="157" y="117"/>
                    <a:pt x="156" y="117"/>
                    <a:pt x="153" y="118"/>
                  </a:cubicBezTo>
                  <a:cubicBezTo>
                    <a:pt x="153" y="119"/>
                    <a:pt x="152" y="119"/>
                    <a:pt x="152" y="119"/>
                  </a:cubicBezTo>
                  <a:cubicBezTo>
                    <a:pt x="144" y="122"/>
                    <a:pt x="140" y="128"/>
                    <a:pt x="139" y="136"/>
                  </a:cubicBezTo>
                  <a:cubicBezTo>
                    <a:pt x="137" y="142"/>
                    <a:pt x="136" y="148"/>
                    <a:pt x="134" y="153"/>
                  </a:cubicBezTo>
                  <a:cubicBezTo>
                    <a:pt x="132" y="158"/>
                    <a:pt x="130" y="160"/>
                    <a:pt x="125" y="159"/>
                  </a:cubicBezTo>
                  <a:cubicBezTo>
                    <a:pt x="119" y="157"/>
                    <a:pt x="113" y="156"/>
                    <a:pt x="107" y="154"/>
                  </a:cubicBezTo>
                  <a:cubicBezTo>
                    <a:pt x="102" y="152"/>
                    <a:pt x="101" y="149"/>
                    <a:pt x="103" y="143"/>
                  </a:cubicBezTo>
                  <a:cubicBezTo>
                    <a:pt x="107" y="129"/>
                    <a:pt x="110" y="116"/>
                    <a:pt x="114" y="102"/>
                  </a:cubicBezTo>
                  <a:cubicBezTo>
                    <a:pt x="123" y="72"/>
                    <a:pt x="132" y="41"/>
                    <a:pt x="140" y="10"/>
                  </a:cubicBezTo>
                  <a:cubicBezTo>
                    <a:pt x="143" y="2"/>
                    <a:pt x="145" y="0"/>
                    <a:pt x="154" y="3"/>
                  </a:cubicBezTo>
                  <a:cubicBezTo>
                    <a:pt x="158" y="4"/>
                    <a:pt x="162" y="5"/>
                    <a:pt x="166" y="6"/>
                  </a:cubicBezTo>
                  <a:cubicBezTo>
                    <a:pt x="173" y="8"/>
                    <a:pt x="174" y="11"/>
                    <a:pt x="172" y="18"/>
                  </a:cubicBezTo>
                  <a:cubicBezTo>
                    <a:pt x="169" y="28"/>
                    <a:pt x="167" y="38"/>
                    <a:pt x="163" y="48"/>
                  </a:cubicBezTo>
                  <a:cubicBezTo>
                    <a:pt x="163" y="52"/>
                    <a:pt x="162" y="54"/>
                    <a:pt x="164" y="57"/>
                  </a:cubicBezTo>
                  <a:cubicBezTo>
                    <a:pt x="172" y="69"/>
                    <a:pt x="174" y="82"/>
                    <a:pt x="173" y="96"/>
                  </a:cubicBezTo>
                  <a:cubicBezTo>
                    <a:pt x="173" y="126"/>
                    <a:pt x="173" y="155"/>
                    <a:pt x="173" y="184"/>
                  </a:cubicBezTo>
                  <a:cubicBezTo>
                    <a:pt x="173" y="188"/>
                    <a:pt x="174" y="190"/>
                    <a:pt x="179" y="190"/>
                  </a:cubicBezTo>
                  <a:cubicBezTo>
                    <a:pt x="189" y="189"/>
                    <a:pt x="199" y="190"/>
                    <a:pt x="208" y="190"/>
                  </a:cubicBezTo>
                  <a:cubicBezTo>
                    <a:pt x="217" y="190"/>
                    <a:pt x="220" y="193"/>
                    <a:pt x="220" y="201"/>
                  </a:cubicBezTo>
                  <a:cubicBezTo>
                    <a:pt x="220" y="267"/>
                    <a:pt x="220" y="333"/>
                    <a:pt x="220" y="399"/>
                  </a:cubicBezTo>
                  <a:cubicBezTo>
                    <a:pt x="220" y="406"/>
                    <a:pt x="216" y="410"/>
                    <a:pt x="210" y="410"/>
                  </a:cubicBezTo>
                  <a:cubicBezTo>
                    <a:pt x="180" y="410"/>
                    <a:pt x="150" y="410"/>
                    <a:pt x="120" y="409"/>
                  </a:cubicBezTo>
                  <a:cubicBezTo>
                    <a:pt x="113" y="409"/>
                    <a:pt x="110" y="406"/>
                    <a:pt x="110" y="399"/>
                  </a:cubicBezTo>
                  <a:cubicBezTo>
                    <a:pt x="110" y="395"/>
                    <a:pt x="110" y="391"/>
                    <a:pt x="110" y="387"/>
                  </a:cubicBezTo>
                  <a:cubicBezTo>
                    <a:pt x="110" y="381"/>
                    <a:pt x="114" y="378"/>
                    <a:pt x="119" y="378"/>
                  </a:cubicBezTo>
                  <a:cubicBezTo>
                    <a:pt x="130" y="378"/>
                    <a:pt x="141" y="377"/>
                    <a:pt x="152" y="378"/>
                  </a:cubicBezTo>
                  <a:cubicBezTo>
                    <a:pt x="156" y="378"/>
                    <a:pt x="157" y="377"/>
                    <a:pt x="157" y="373"/>
                  </a:cubicBezTo>
                  <a:cubicBezTo>
                    <a:pt x="157" y="324"/>
                    <a:pt x="157" y="275"/>
                    <a:pt x="157" y="226"/>
                  </a:cubicBezTo>
                  <a:cubicBezTo>
                    <a:pt x="157" y="222"/>
                    <a:pt x="155" y="222"/>
                    <a:pt x="151" y="222"/>
                  </a:cubicBezTo>
                  <a:cubicBezTo>
                    <a:pt x="105" y="222"/>
                    <a:pt x="58" y="222"/>
                    <a:pt x="12" y="222"/>
                  </a:cubicBezTo>
                  <a:cubicBezTo>
                    <a:pt x="3" y="222"/>
                    <a:pt x="0" y="218"/>
                    <a:pt x="0" y="209"/>
                  </a:cubicBezTo>
                  <a:cubicBezTo>
                    <a:pt x="0" y="206"/>
                    <a:pt x="0" y="203"/>
                    <a:pt x="0" y="200"/>
                  </a:cubicBezTo>
                  <a:cubicBezTo>
                    <a:pt x="0" y="193"/>
                    <a:pt x="4" y="190"/>
                    <a:pt x="11" y="190"/>
                  </a:cubicBezTo>
                  <a:cubicBezTo>
                    <a:pt x="35" y="190"/>
                    <a:pt x="58" y="190"/>
                    <a:pt x="82" y="190"/>
                  </a:cubicBezTo>
                  <a:cubicBezTo>
                    <a:pt x="98" y="190"/>
                    <a:pt x="113" y="190"/>
                    <a:pt x="129" y="190"/>
                  </a:cubicBezTo>
                  <a:close/>
                </a:path>
              </a:pathLst>
            </a:custGeom>
            <a:solidFill>
              <a:srgbClr val="00338D"/>
            </a:solidFill>
            <a:ln>
              <a:noFill/>
            </a:ln>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sp>
          <p:nvSpPr>
            <p:cNvPr id="278" name="Freeform 7"/>
            <p:cNvSpPr>
              <a:spLocks/>
            </p:cNvSpPr>
            <p:nvPr/>
          </p:nvSpPr>
          <p:spPr bwMode="auto">
            <a:xfrm>
              <a:off x="2625793" y="3007813"/>
              <a:ext cx="133140" cy="307636"/>
            </a:xfrm>
            <a:custGeom>
              <a:avLst/>
              <a:gdLst>
                <a:gd name="T0" fmla="*/ 0 w 157"/>
                <a:gd name="T1" fmla="*/ 112 h 302"/>
                <a:gd name="T2" fmla="*/ 0 w 157"/>
                <a:gd name="T3" fmla="*/ 19 h 302"/>
                <a:gd name="T4" fmla="*/ 20 w 157"/>
                <a:gd name="T5" fmla="*/ 3 h 302"/>
                <a:gd name="T6" fmla="*/ 32 w 157"/>
                <a:gd name="T7" fmla="*/ 19 h 302"/>
                <a:gd name="T8" fmla="*/ 32 w 157"/>
                <a:gd name="T9" fmla="*/ 105 h 302"/>
                <a:gd name="T10" fmla="*/ 32 w 157"/>
                <a:gd name="T11" fmla="*/ 185 h 302"/>
                <a:gd name="T12" fmla="*/ 38 w 157"/>
                <a:gd name="T13" fmla="*/ 190 h 302"/>
                <a:gd name="T14" fmla="*/ 140 w 157"/>
                <a:gd name="T15" fmla="*/ 190 h 302"/>
                <a:gd name="T16" fmla="*/ 157 w 157"/>
                <a:gd name="T17" fmla="*/ 206 h 302"/>
                <a:gd name="T18" fmla="*/ 141 w 157"/>
                <a:gd name="T19" fmla="*/ 222 h 302"/>
                <a:gd name="T20" fmla="*/ 100 w 157"/>
                <a:gd name="T21" fmla="*/ 222 h 302"/>
                <a:gd name="T22" fmla="*/ 94 w 157"/>
                <a:gd name="T23" fmla="*/ 227 h 302"/>
                <a:gd name="T24" fmla="*/ 94 w 157"/>
                <a:gd name="T25" fmla="*/ 264 h 302"/>
                <a:gd name="T26" fmla="*/ 99 w 157"/>
                <a:gd name="T27" fmla="*/ 269 h 302"/>
                <a:gd name="T28" fmla="*/ 111 w 157"/>
                <a:gd name="T29" fmla="*/ 269 h 302"/>
                <a:gd name="T30" fmla="*/ 126 w 157"/>
                <a:gd name="T31" fmla="*/ 283 h 302"/>
                <a:gd name="T32" fmla="*/ 114 w 157"/>
                <a:gd name="T33" fmla="*/ 300 h 302"/>
                <a:gd name="T34" fmla="*/ 95 w 157"/>
                <a:gd name="T35" fmla="*/ 290 h 302"/>
                <a:gd name="T36" fmla="*/ 87 w 157"/>
                <a:gd name="T37" fmla="*/ 285 h 302"/>
                <a:gd name="T38" fmla="*/ 68 w 157"/>
                <a:gd name="T39" fmla="*/ 285 h 302"/>
                <a:gd name="T40" fmla="*/ 63 w 157"/>
                <a:gd name="T41" fmla="*/ 289 h 302"/>
                <a:gd name="T42" fmla="*/ 46 w 157"/>
                <a:gd name="T43" fmla="*/ 300 h 302"/>
                <a:gd name="T44" fmla="*/ 32 w 157"/>
                <a:gd name="T45" fmla="*/ 288 h 302"/>
                <a:gd name="T46" fmla="*/ 40 w 157"/>
                <a:gd name="T47" fmla="*/ 270 h 302"/>
                <a:gd name="T48" fmla="*/ 53 w 157"/>
                <a:gd name="T49" fmla="*/ 269 h 302"/>
                <a:gd name="T50" fmla="*/ 58 w 157"/>
                <a:gd name="T51" fmla="*/ 269 h 302"/>
                <a:gd name="T52" fmla="*/ 63 w 157"/>
                <a:gd name="T53" fmla="*/ 265 h 302"/>
                <a:gd name="T54" fmla="*/ 63 w 157"/>
                <a:gd name="T55" fmla="*/ 226 h 302"/>
                <a:gd name="T56" fmla="*/ 58 w 157"/>
                <a:gd name="T57" fmla="*/ 222 h 302"/>
                <a:gd name="T58" fmla="*/ 17 w 157"/>
                <a:gd name="T59" fmla="*/ 222 h 302"/>
                <a:gd name="T60" fmla="*/ 0 w 157"/>
                <a:gd name="T61" fmla="*/ 205 h 302"/>
                <a:gd name="T62" fmla="*/ 0 w 157"/>
                <a:gd name="T63" fmla="*/ 112 h 302"/>
                <a:gd name="T64" fmla="*/ 0 w 157"/>
                <a:gd name="T65" fmla="*/ 11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7" h="302">
                  <a:moveTo>
                    <a:pt x="0" y="112"/>
                  </a:moveTo>
                  <a:cubicBezTo>
                    <a:pt x="0" y="81"/>
                    <a:pt x="0" y="50"/>
                    <a:pt x="0" y="19"/>
                  </a:cubicBezTo>
                  <a:cubicBezTo>
                    <a:pt x="0" y="8"/>
                    <a:pt x="9" y="0"/>
                    <a:pt x="20" y="3"/>
                  </a:cubicBezTo>
                  <a:cubicBezTo>
                    <a:pt x="27" y="5"/>
                    <a:pt x="32" y="10"/>
                    <a:pt x="32" y="19"/>
                  </a:cubicBezTo>
                  <a:cubicBezTo>
                    <a:pt x="32" y="48"/>
                    <a:pt x="32" y="76"/>
                    <a:pt x="32" y="105"/>
                  </a:cubicBezTo>
                  <a:cubicBezTo>
                    <a:pt x="32" y="132"/>
                    <a:pt x="32" y="158"/>
                    <a:pt x="32" y="185"/>
                  </a:cubicBezTo>
                  <a:cubicBezTo>
                    <a:pt x="32" y="189"/>
                    <a:pt x="33" y="190"/>
                    <a:pt x="38" y="190"/>
                  </a:cubicBezTo>
                  <a:cubicBezTo>
                    <a:pt x="72" y="190"/>
                    <a:pt x="106" y="190"/>
                    <a:pt x="140" y="190"/>
                  </a:cubicBezTo>
                  <a:cubicBezTo>
                    <a:pt x="150" y="190"/>
                    <a:pt x="157" y="197"/>
                    <a:pt x="157" y="206"/>
                  </a:cubicBezTo>
                  <a:cubicBezTo>
                    <a:pt x="157" y="216"/>
                    <a:pt x="151" y="222"/>
                    <a:pt x="141" y="222"/>
                  </a:cubicBezTo>
                  <a:cubicBezTo>
                    <a:pt x="127" y="222"/>
                    <a:pt x="114" y="222"/>
                    <a:pt x="100" y="222"/>
                  </a:cubicBezTo>
                  <a:cubicBezTo>
                    <a:pt x="96" y="222"/>
                    <a:pt x="94" y="223"/>
                    <a:pt x="94" y="227"/>
                  </a:cubicBezTo>
                  <a:cubicBezTo>
                    <a:pt x="95" y="239"/>
                    <a:pt x="95" y="252"/>
                    <a:pt x="94" y="264"/>
                  </a:cubicBezTo>
                  <a:cubicBezTo>
                    <a:pt x="94" y="267"/>
                    <a:pt x="96" y="269"/>
                    <a:pt x="99" y="269"/>
                  </a:cubicBezTo>
                  <a:cubicBezTo>
                    <a:pt x="103" y="268"/>
                    <a:pt x="107" y="269"/>
                    <a:pt x="111" y="269"/>
                  </a:cubicBezTo>
                  <a:cubicBezTo>
                    <a:pt x="119" y="269"/>
                    <a:pt x="125" y="275"/>
                    <a:pt x="126" y="283"/>
                  </a:cubicBezTo>
                  <a:cubicBezTo>
                    <a:pt x="127" y="291"/>
                    <a:pt x="121" y="298"/>
                    <a:pt x="114" y="300"/>
                  </a:cubicBezTo>
                  <a:cubicBezTo>
                    <a:pt x="105" y="302"/>
                    <a:pt x="97" y="298"/>
                    <a:pt x="95" y="290"/>
                  </a:cubicBezTo>
                  <a:cubicBezTo>
                    <a:pt x="94" y="285"/>
                    <a:pt x="91" y="285"/>
                    <a:pt x="87" y="285"/>
                  </a:cubicBezTo>
                  <a:cubicBezTo>
                    <a:pt x="81" y="285"/>
                    <a:pt x="75" y="285"/>
                    <a:pt x="68" y="285"/>
                  </a:cubicBezTo>
                  <a:cubicBezTo>
                    <a:pt x="65" y="285"/>
                    <a:pt x="63" y="286"/>
                    <a:pt x="63" y="289"/>
                  </a:cubicBezTo>
                  <a:cubicBezTo>
                    <a:pt x="61" y="296"/>
                    <a:pt x="54" y="301"/>
                    <a:pt x="46" y="300"/>
                  </a:cubicBezTo>
                  <a:cubicBezTo>
                    <a:pt x="39" y="300"/>
                    <a:pt x="33" y="295"/>
                    <a:pt x="32" y="288"/>
                  </a:cubicBezTo>
                  <a:cubicBezTo>
                    <a:pt x="30" y="281"/>
                    <a:pt x="33" y="274"/>
                    <a:pt x="40" y="270"/>
                  </a:cubicBezTo>
                  <a:cubicBezTo>
                    <a:pt x="44" y="268"/>
                    <a:pt x="48" y="269"/>
                    <a:pt x="53" y="269"/>
                  </a:cubicBezTo>
                  <a:cubicBezTo>
                    <a:pt x="54" y="269"/>
                    <a:pt x="56" y="269"/>
                    <a:pt x="58" y="269"/>
                  </a:cubicBezTo>
                  <a:cubicBezTo>
                    <a:pt x="61" y="269"/>
                    <a:pt x="63" y="268"/>
                    <a:pt x="63" y="265"/>
                  </a:cubicBezTo>
                  <a:cubicBezTo>
                    <a:pt x="62" y="252"/>
                    <a:pt x="62" y="239"/>
                    <a:pt x="63" y="226"/>
                  </a:cubicBezTo>
                  <a:cubicBezTo>
                    <a:pt x="63" y="222"/>
                    <a:pt x="61" y="222"/>
                    <a:pt x="58" y="222"/>
                  </a:cubicBezTo>
                  <a:cubicBezTo>
                    <a:pt x="44" y="222"/>
                    <a:pt x="31" y="222"/>
                    <a:pt x="17" y="222"/>
                  </a:cubicBezTo>
                  <a:cubicBezTo>
                    <a:pt x="6" y="222"/>
                    <a:pt x="0" y="216"/>
                    <a:pt x="0" y="205"/>
                  </a:cubicBezTo>
                  <a:cubicBezTo>
                    <a:pt x="0" y="174"/>
                    <a:pt x="0" y="143"/>
                    <a:pt x="0" y="112"/>
                  </a:cubicBezTo>
                  <a:cubicBezTo>
                    <a:pt x="0" y="112"/>
                    <a:pt x="0" y="112"/>
                    <a:pt x="0" y="112"/>
                  </a:cubicBezTo>
                  <a:close/>
                </a:path>
              </a:pathLst>
            </a:custGeom>
            <a:solidFill>
              <a:srgbClr val="00338D"/>
            </a:solidFill>
            <a:ln>
              <a:noFill/>
            </a:ln>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sp>
          <p:nvSpPr>
            <p:cNvPr id="279" name="Freeform 8"/>
            <p:cNvSpPr>
              <a:spLocks/>
            </p:cNvSpPr>
            <p:nvPr/>
          </p:nvSpPr>
          <p:spPr bwMode="auto">
            <a:xfrm>
              <a:off x="2665108" y="2882202"/>
              <a:ext cx="81314" cy="97933"/>
            </a:xfrm>
            <a:custGeom>
              <a:avLst/>
              <a:gdLst>
                <a:gd name="T0" fmla="*/ 1 w 96"/>
                <a:gd name="T1" fmla="*/ 49 h 96"/>
                <a:gd name="T2" fmla="*/ 48 w 96"/>
                <a:gd name="T3" fmla="*/ 1 h 96"/>
                <a:gd name="T4" fmla="*/ 95 w 96"/>
                <a:gd name="T5" fmla="*/ 48 h 96"/>
                <a:gd name="T6" fmla="*/ 48 w 96"/>
                <a:gd name="T7" fmla="*/ 96 h 96"/>
                <a:gd name="T8" fmla="*/ 1 w 96"/>
                <a:gd name="T9" fmla="*/ 49 h 96"/>
              </a:gdLst>
              <a:ahLst/>
              <a:cxnLst>
                <a:cxn ang="0">
                  <a:pos x="T0" y="T1"/>
                </a:cxn>
                <a:cxn ang="0">
                  <a:pos x="T2" y="T3"/>
                </a:cxn>
                <a:cxn ang="0">
                  <a:pos x="T4" y="T5"/>
                </a:cxn>
                <a:cxn ang="0">
                  <a:pos x="T6" y="T7"/>
                </a:cxn>
                <a:cxn ang="0">
                  <a:pos x="T8" y="T9"/>
                </a:cxn>
              </a:cxnLst>
              <a:rect l="0" t="0" r="r" b="b"/>
              <a:pathLst>
                <a:path w="96" h="96">
                  <a:moveTo>
                    <a:pt x="1" y="49"/>
                  </a:moveTo>
                  <a:cubicBezTo>
                    <a:pt x="1" y="22"/>
                    <a:pt x="21" y="1"/>
                    <a:pt x="48" y="1"/>
                  </a:cubicBezTo>
                  <a:cubicBezTo>
                    <a:pt x="74" y="0"/>
                    <a:pt x="96" y="23"/>
                    <a:pt x="95" y="48"/>
                  </a:cubicBezTo>
                  <a:cubicBezTo>
                    <a:pt x="95" y="75"/>
                    <a:pt x="75" y="95"/>
                    <a:pt x="48" y="96"/>
                  </a:cubicBezTo>
                  <a:cubicBezTo>
                    <a:pt x="22" y="96"/>
                    <a:pt x="0" y="74"/>
                    <a:pt x="1" y="49"/>
                  </a:cubicBezTo>
                  <a:close/>
                </a:path>
              </a:pathLst>
            </a:custGeom>
            <a:solidFill>
              <a:srgbClr val="00338D"/>
            </a:solidFill>
            <a:ln>
              <a:noFill/>
            </a:ln>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sp>
          <p:nvSpPr>
            <p:cNvPr id="280" name="Freeform 31"/>
            <p:cNvSpPr>
              <a:spLocks/>
            </p:cNvSpPr>
            <p:nvPr/>
          </p:nvSpPr>
          <p:spPr bwMode="auto">
            <a:xfrm>
              <a:off x="2718360" y="3562192"/>
              <a:ext cx="125987" cy="189540"/>
            </a:xfrm>
            <a:custGeom>
              <a:avLst/>
              <a:gdLst>
                <a:gd name="T0" fmla="*/ 48 w 134"/>
                <a:gd name="T1" fmla="*/ 100 h 166"/>
                <a:gd name="T2" fmla="*/ 18 w 134"/>
                <a:gd name="T3" fmla="*/ 55 h 166"/>
                <a:gd name="T4" fmla="*/ 33 w 134"/>
                <a:gd name="T5" fmla="*/ 19 h 166"/>
                <a:gd name="T6" fmla="*/ 103 w 134"/>
                <a:gd name="T7" fmla="*/ 22 h 166"/>
                <a:gd name="T8" fmla="*/ 87 w 134"/>
                <a:gd name="T9" fmla="*/ 100 h 166"/>
                <a:gd name="T10" fmla="*/ 96 w 134"/>
                <a:gd name="T11" fmla="*/ 105 h 166"/>
                <a:gd name="T12" fmla="*/ 133 w 134"/>
                <a:gd name="T13" fmla="*/ 159 h 166"/>
                <a:gd name="T14" fmla="*/ 126 w 134"/>
                <a:gd name="T15" fmla="*/ 165 h 166"/>
                <a:gd name="T16" fmla="*/ 94 w 134"/>
                <a:gd name="T17" fmla="*/ 165 h 166"/>
                <a:gd name="T18" fmla="*/ 11 w 134"/>
                <a:gd name="T19" fmla="*/ 165 h 166"/>
                <a:gd name="T20" fmla="*/ 2 w 134"/>
                <a:gd name="T21" fmla="*/ 154 h 166"/>
                <a:gd name="T22" fmla="*/ 45 w 134"/>
                <a:gd name="T23" fmla="*/ 102 h 166"/>
                <a:gd name="T24" fmla="*/ 47 w 134"/>
                <a:gd name="T25" fmla="*/ 101 h 166"/>
                <a:gd name="T26" fmla="*/ 48 w 134"/>
                <a:gd name="T27" fmla="*/ 10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4" h="166">
                  <a:moveTo>
                    <a:pt x="48" y="100"/>
                  </a:moveTo>
                  <a:cubicBezTo>
                    <a:pt x="30" y="90"/>
                    <a:pt x="19" y="76"/>
                    <a:pt x="18" y="55"/>
                  </a:cubicBezTo>
                  <a:cubicBezTo>
                    <a:pt x="18" y="41"/>
                    <a:pt x="23" y="29"/>
                    <a:pt x="33" y="19"/>
                  </a:cubicBezTo>
                  <a:cubicBezTo>
                    <a:pt x="53" y="0"/>
                    <a:pt x="84" y="1"/>
                    <a:pt x="103" y="22"/>
                  </a:cubicBezTo>
                  <a:cubicBezTo>
                    <a:pt x="125" y="46"/>
                    <a:pt x="119" y="73"/>
                    <a:pt x="87" y="100"/>
                  </a:cubicBezTo>
                  <a:cubicBezTo>
                    <a:pt x="89" y="103"/>
                    <a:pt x="93" y="103"/>
                    <a:pt x="96" y="105"/>
                  </a:cubicBezTo>
                  <a:cubicBezTo>
                    <a:pt x="122" y="114"/>
                    <a:pt x="129" y="136"/>
                    <a:pt x="133" y="159"/>
                  </a:cubicBezTo>
                  <a:cubicBezTo>
                    <a:pt x="134" y="165"/>
                    <a:pt x="130" y="165"/>
                    <a:pt x="126" y="165"/>
                  </a:cubicBezTo>
                  <a:cubicBezTo>
                    <a:pt x="115" y="165"/>
                    <a:pt x="105" y="165"/>
                    <a:pt x="94" y="165"/>
                  </a:cubicBezTo>
                  <a:cubicBezTo>
                    <a:pt x="67" y="165"/>
                    <a:pt x="39" y="166"/>
                    <a:pt x="11" y="165"/>
                  </a:cubicBezTo>
                  <a:cubicBezTo>
                    <a:pt x="0" y="165"/>
                    <a:pt x="0" y="165"/>
                    <a:pt x="2" y="154"/>
                  </a:cubicBezTo>
                  <a:cubicBezTo>
                    <a:pt x="6" y="129"/>
                    <a:pt x="18" y="110"/>
                    <a:pt x="45" y="102"/>
                  </a:cubicBezTo>
                  <a:cubicBezTo>
                    <a:pt x="45" y="102"/>
                    <a:pt x="46" y="102"/>
                    <a:pt x="47" y="101"/>
                  </a:cubicBezTo>
                  <a:cubicBezTo>
                    <a:pt x="47" y="101"/>
                    <a:pt x="47" y="101"/>
                    <a:pt x="48" y="100"/>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sp>
          <p:nvSpPr>
            <p:cNvPr id="281" name="Right Arrow 280"/>
            <p:cNvSpPr/>
            <p:nvPr/>
          </p:nvSpPr>
          <p:spPr>
            <a:xfrm>
              <a:off x="3378186" y="3105744"/>
              <a:ext cx="1151376" cy="115400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282" name="TextBox 281"/>
            <p:cNvSpPr txBox="1"/>
            <p:nvPr/>
          </p:nvSpPr>
          <p:spPr>
            <a:xfrm>
              <a:off x="2544539" y="2693896"/>
              <a:ext cx="483148" cy="136226"/>
            </a:xfrm>
            <a:prstGeom prst="rect">
              <a:avLst/>
            </a:prstGeom>
            <a:solidFill>
              <a:schemeClr val="tx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sz="700" dirty="0"/>
                <a:t>Managed</a:t>
              </a:r>
            </a:p>
          </p:txBody>
        </p:sp>
        <p:sp>
          <p:nvSpPr>
            <p:cNvPr id="283" name="Rectangle 282"/>
            <p:cNvSpPr/>
            <p:nvPr/>
          </p:nvSpPr>
          <p:spPr>
            <a:xfrm>
              <a:off x="2492315" y="4152432"/>
              <a:ext cx="623258" cy="787041"/>
            </a:xfrm>
            <a:prstGeom prst="rect">
              <a:avLst/>
            </a:prstGeom>
            <a:solidFill>
              <a:schemeClr val="bg1">
                <a:alpha val="0"/>
              </a:schemeClr>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endParaRPr lang="en-US" sz="900" dirty="0">
                <a:solidFill>
                  <a:prstClr val="white"/>
                </a:solidFill>
              </a:endParaRPr>
            </a:p>
          </p:txBody>
        </p:sp>
        <p:sp>
          <p:nvSpPr>
            <p:cNvPr id="284" name="TextBox 283"/>
            <p:cNvSpPr txBox="1"/>
            <p:nvPr/>
          </p:nvSpPr>
          <p:spPr>
            <a:xfrm>
              <a:off x="2518718" y="4218533"/>
              <a:ext cx="566440" cy="136226"/>
            </a:xfrm>
            <a:prstGeom prst="rect">
              <a:avLst/>
            </a:prstGeom>
            <a:solidFill>
              <a:schemeClr val="tx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sz="700" dirty="0"/>
                <a:t>Unmanaged</a:t>
              </a:r>
            </a:p>
          </p:txBody>
        </p:sp>
        <p:grpSp>
          <p:nvGrpSpPr>
            <p:cNvPr id="285" name="Group 284"/>
            <p:cNvGrpSpPr/>
            <p:nvPr/>
          </p:nvGrpSpPr>
          <p:grpSpPr>
            <a:xfrm>
              <a:off x="2694930" y="4455728"/>
              <a:ext cx="179184" cy="325793"/>
              <a:chOff x="706394" y="5227246"/>
              <a:chExt cx="431800" cy="711200"/>
            </a:xfrm>
          </p:grpSpPr>
          <p:sp>
            <p:nvSpPr>
              <p:cNvPr id="286" name="object 7"/>
              <p:cNvSpPr/>
              <p:nvPr/>
            </p:nvSpPr>
            <p:spPr>
              <a:xfrm>
                <a:off x="706394" y="5227246"/>
                <a:ext cx="431800" cy="711200"/>
              </a:xfrm>
              <a:custGeom>
                <a:avLst/>
                <a:gdLst/>
                <a:ahLst/>
                <a:cxnLst/>
                <a:rect l="l" t="t" r="r" b="b"/>
                <a:pathLst>
                  <a:path w="431800" h="711200">
                    <a:moveTo>
                      <a:pt x="368300" y="0"/>
                    </a:moveTo>
                    <a:lnTo>
                      <a:pt x="63500" y="0"/>
                    </a:lnTo>
                    <a:lnTo>
                      <a:pt x="38785" y="4990"/>
                    </a:lnTo>
                    <a:lnTo>
                      <a:pt x="18600" y="18600"/>
                    </a:lnTo>
                    <a:lnTo>
                      <a:pt x="4990" y="38785"/>
                    </a:lnTo>
                    <a:lnTo>
                      <a:pt x="0" y="63500"/>
                    </a:lnTo>
                    <a:lnTo>
                      <a:pt x="0" y="647700"/>
                    </a:lnTo>
                    <a:lnTo>
                      <a:pt x="4564" y="672414"/>
                    </a:lnTo>
                    <a:lnTo>
                      <a:pt x="17462" y="692599"/>
                    </a:lnTo>
                    <a:lnTo>
                      <a:pt x="37504" y="706209"/>
                    </a:lnTo>
                    <a:lnTo>
                      <a:pt x="63500" y="711200"/>
                    </a:lnTo>
                    <a:lnTo>
                      <a:pt x="368300" y="711200"/>
                    </a:lnTo>
                    <a:lnTo>
                      <a:pt x="394295" y="706635"/>
                    </a:lnTo>
                    <a:lnTo>
                      <a:pt x="414337" y="693737"/>
                    </a:lnTo>
                    <a:lnTo>
                      <a:pt x="427235" y="673695"/>
                    </a:lnTo>
                    <a:lnTo>
                      <a:pt x="427340" y="673100"/>
                    </a:lnTo>
                    <a:lnTo>
                      <a:pt x="63500" y="673100"/>
                    </a:lnTo>
                    <a:lnTo>
                      <a:pt x="54173" y="671102"/>
                    </a:lnTo>
                    <a:lnTo>
                      <a:pt x="46037" y="665657"/>
                    </a:lnTo>
                    <a:lnTo>
                      <a:pt x="40282" y="657583"/>
                    </a:lnTo>
                    <a:lnTo>
                      <a:pt x="38100" y="647700"/>
                    </a:lnTo>
                    <a:lnTo>
                      <a:pt x="38100" y="63500"/>
                    </a:lnTo>
                    <a:lnTo>
                      <a:pt x="40095" y="53616"/>
                    </a:lnTo>
                    <a:lnTo>
                      <a:pt x="45537" y="45542"/>
                    </a:lnTo>
                    <a:lnTo>
                      <a:pt x="53610" y="40097"/>
                    </a:lnTo>
                    <a:lnTo>
                      <a:pt x="63500" y="38100"/>
                    </a:lnTo>
                    <a:lnTo>
                      <a:pt x="427340" y="38100"/>
                    </a:lnTo>
                    <a:lnTo>
                      <a:pt x="427235" y="37504"/>
                    </a:lnTo>
                    <a:lnTo>
                      <a:pt x="414337" y="17462"/>
                    </a:lnTo>
                    <a:lnTo>
                      <a:pt x="394295" y="4564"/>
                    </a:lnTo>
                    <a:lnTo>
                      <a:pt x="368300" y="0"/>
                    </a:lnTo>
                    <a:close/>
                  </a:path>
                  <a:path w="431800" h="711200">
                    <a:moveTo>
                      <a:pt x="427340" y="38100"/>
                    </a:moveTo>
                    <a:lnTo>
                      <a:pt x="368300" y="38100"/>
                    </a:lnTo>
                    <a:lnTo>
                      <a:pt x="377626" y="40282"/>
                    </a:lnTo>
                    <a:lnTo>
                      <a:pt x="385762" y="46037"/>
                    </a:lnTo>
                    <a:lnTo>
                      <a:pt x="391517" y="54173"/>
                    </a:lnTo>
                    <a:lnTo>
                      <a:pt x="393700" y="63500"/>
                    </a:lnTo>
                    <a:lnTo>
                      <a:pt x="393700" y="647700"/>
                    </a:lnTo>
                    <a:lnTo>
                      <a:pt x="391517" y="657026"/>
                    </a:lnTo>
                    <a:lnTo>
                      <a:pt x="385762" y="665162"/>
                    </a:lnTo>
                    <a:lnTo>
                      <a:pt x="377626" y="670917"/>
                    </a:lnTo>
                    <a:lnTo>
                      <a:pt x="368300" y="673100"/>
                    </a:lnTo>
                    <a:lnTo>
                      <a:pt x="427340" y="673100"/>
                    </a:lnTo>
                    <a:lnTo>
                      <a:pt x="431800" y="647700"/>
                    </a:lnTo>
                    <a:lnTo>
                      <a:pt x="431800" y="63500"/>
                    </a:lnTo>
                    <a:lnTo>
                      <a:pt x="427340" y="38100"/>
                    </a:lnTo>
                    <a:close/>
                  </a:path>
                </a:pathLst>
              </a:custGeom>
              <a:solidFill>
                <a:srgbClr val="00338D"/>
              </a:solidFill>
            </p:spPr>
            <p:txBody>
              <a:bodyPr wrap="square" lIns="0" tIns="0" rIns="0" bIns="0" rtlCol="0"/>
              <a:lstStyle/>
              <a:p>
                <a:endParaRPr/>
              </a:p>
            </p:txBody>
          </p:sp>
          <p:sp>
            <p:nvSpPr>
              <p:cNvPr id="287" name="object 8"/>
              <p:cNvSpPr/>
              <p:nvPr/>
            </p:nvSpPr>
            <p:spPr>
              <a:xfrm>
                <a:off x="782596" y="5328841"/>
                <a:ext cx="279400" cy="495300"/>
              </a:xfrm>
              <a:custGeom>
                <a:avLst/>
                <a:gdLst/>
                <a:ahLst/>
                <a:cxnLst/>
                <a:rect l="l" t="t" r="r" b="b"/>
                <a:pathLst>
                  <a:path w="279400" h="495300">
                    <a:moveTo>
                      <a:pt x="0" y="495299"/>
                    </a:moveTo>
                    <a:lnTo>
                      <a:pt x="279400" y="495299"/>
                    </a:lnTo>
                    <a:lnTo>
                      <a:pt x="279400" y="0"/>
                    </a:lnTo>
                    <a:lnTo>
                      <a:pt x="0" y="0"/>
                    </a:lnTo>
                    <a:lnTo>
                      <a:pt x="0" y="495299"/>
                    </a:lnTo>
                    <a:close/>
                  </a:path>
                </a:pathLst>
              </a:custGeom>
              <a:solidFill>
                <a:srgbClr val="00338D"/>
              </a:solidFill>
            </p:spPr>
            <p:txBody>
              <a:bodyPr wrap="square" lIns="0" tIns="0" rIns="0" bIns="0" rtlCol="0"/>
              <a:lstStyle/>
              <a:p>
                <a:endParaRPr/>
              </a:p>
            </p:txBody>
          </p:sp>
          <p:sp>
            <p:nvSpPr>
              <p:cNvPr id="288" name="object 9"/>
              <p:cNvSpPr/>
              <p:nvPr/>
            </p:nvSpPr>
            <p:spPr>
              <a:xfrm>
                <a:off x="896894" y="5836846"/>
                <a:ext cx="50800" cy="50800"/>
              </a:xfrm>
              <a:custGeom>
                <a:avLst/>
                <a:gdLst/>
                <a:ahLst/>
                <a:cxnLst/>
                <a:rect l="l" t="t" r="r" b="b"/>
                <a:pathLst>
                  <a:path w="50800" h="50800">
                    <a:moveTo>
                      <a:pt x="25400" y="0"/>
                    </a:moveTo>
                    <a:lnTo>
                      <a:pt x="15510" y="1997"/>
                    </a:lnTo>
                    <a:lnTo>
                      <a:pt x="7437" y="7442"/>
                    </a:lnTo>
                    <a:lnTo>
                      <a:pt x="1995" y="15516"/>
                    </a:lnTo>
                    <a:lnTo>
                      <a:pt x="0" y="25400"/>
                    </a:lnTo>
                    <a:lnTo>
                      <a:pt x="1995" y="35289"/>
                    </a:lnTo>
                    <a:lnTo>
                      <a:pt x="7437" y="43362"/>
                    </a:lnTo>
                    <a:lnTo>
                      <a:pt x="15510" y="48804"/>
                    </a:lnTo>
                    <a:lnTo>
                      <a:pt x="25400" y="50800"/>
                    </a:lnTo>
                    <a:lnTo>
                      <a:pt x="35283" y="48804"/>
                    </a:lnTo>
                    <a:lnTo>
                      <a:pt x="43357" y="43362"/>
                    </a:lnTo>
                    <a:lnTo>
                      <a:pt x="48802" y="35289"/>
                    </a:lnTo>
                    <a:lnTo>
                      <a:pt x="50800" y="25400"/>
                    </a:lnTo>
                    <a:lnTo>
                      <a:pt x="48802" y="15516"/>
                    </a:lnTo>
                    <a:lnTo>
                      <a:pt x="43357" y="7442"/>
                    </a:lnTo>
                    <a:lnTo>
                      <a:pt x="35283" y="1997"/>
                    </a:lnTo>
                    <a:lnTo>
                      <a:pt x="25400" y="0"/>
                    </a:lnTo>
                    <a:close/>
                  </a:path>
                </a:pathLst>
              </a:custGeom>
              <a:solidFill>
                <a:srgbClr val="00338D"/>
              </a:solidFill>
            </p:spPr>
            <p:txBody>
              <a:bodyPr wrap="square" lIns="0" tIns="0" rIns="0" bIns="0" rtlCol="0"/>
              <a:lstStyle/>
              <a:p>
                <a:endParaRPr/>
              </a:p>
            </p:txBody>
          </p:sp>
          <p:sp>
            <p:nvSpPr>
              <p:cNvPr id="289" name="object 10"/>
              <p:cNvSpPr/>
              <p:nvPr/>
            </p:nvSpPr>
            <p:spPr>
              <a:xfrm>
                <a:off x="858796" y="5303441"/>
                <a:ext cx="127000" cy="0"/>
              </a:xfrm>
              <a:custGeom>
                <a:avLst/>
                <a:gdLst/>
                <a:ahLst/>
                <a:cxnLst/>
                <a:rect l="l" t="t" r="r" b="b"/>
                <a:pathLst>
                  <a:path w="127000">
                    <a:moveTo>
                      <a:pt x="0" y="0"/>
                    </a:moveTo>
                    <a:lnTo>
                      <a:pt x="127000" y="0"/>
                    </a:lnTo>
                  </a:path>
                </a:pathLst>
              </a:custGeom>
              <a:ln w="25400">
                <a:solidFill>
                  <a:srgbClr val="004690"/>
                </a:solidFill>
              </a:ln>
            </p:spPr>
            <p:txBody>
              <a:bodyPr wrap="square" lIns="0" tIns="0" rIns="0" bIns="0" rtlCol="0"/>
              <a:lstStyle/>
              <a:p>
                <a:endParaRPr/>
              </a:p>
            </p:txBody>
          </p:sp>
        </p:grpSp>
        <p:grpSp>
          <p:nvGrpSpPr>
            <p:cNvPr id="290" name="Group 289"/>
            <p:cNvGrpSpPr/>
            <p:nvPr/>
          </p:nvGrpSpPr>
          <p:grpSpPr>
            <a:xfrm>
              <a:off x="2866159" y="4394141"/>
              <a:ext cx="72396" cy="108473"/>
              <a:chOff x="3320182" y="3816873"/>
              <a:chExt cx="92521" cy="110471"/>
            </a:xfrm>
          </p:grpSpPr>
          <p:sp>
            <p:nvSpPr>
              <p:cNvPr id="291" name="Freeform 29"/>
              <p:cNvSpPr>
                <a:spLocks/>
              </p:cNvSpPr>
              <p:nvPr/>
            </p:nvSpPr>
            <p:spPr bwMode="auto">
              <a:xfrm>
                <a:off x="3328594" y="3816873"/>
                <a:ext cx="84109" cy="110471"/>
              </a:xfrm>
              <a:custGeom>
                <a:avLst/>
                <a:gdLst>
                  <a:gd name="T0" fmla="*/ 13 w 69"/>
                  <a:gd name="T1" fmla="*/ 0 h 95"/>
                  <a:gd name="T2" fmla="*/ 57 w 69"/>
                  <a:gd name="T3" fmla="*/ 36 h 95"/>
                  <a:gd name="T4" fmla="*/ 67 w 69"/>
                  <a:gd name="T5" fmla="*/ 85 h 95"/>
                  <a:gd name="T6" fmla="*/ 59 w 69"/>
                  <a:gd name="T7" fmla="*/ 94 h 95"/>
                  <a:gd name="T8" fmla="*/ 49 w 69"/>
                  <a:gd name="T9" fmla="*/ 82 h 95"/>
                  <a:gd name="T10" fmla="*/ 15 w 69"/>
                  <a:gd name="T11" fmla="*/ 22 h 95"/>
                  <a:gd name="T12" fmla="*/ 6 w 69"/>
                  <a:gd name="T13" fmla="*/ 0 h 95"/>
                  <a:gd name="T14" fmla="*/ 13 w 69"/>
                  <a:gd name="T15" fmla="*/ 0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95">
                    <a:moveTo>
                      <a:pt x="13" y="0"/>
                    </a:moveTo>
                    <a:cubicBezTo>
                      <a:pt x="31" y="8"/>
                      <a:pt x="47" y="18"/>
                      <a:pt x="57" y="36"/>
                    </a:cubicBezTo>
                    <a:cubicBezTo>
                      <a:pt x="66" y="51"/>
                      <a:pt x="69" y="67"/>
                      <a:pt x="67" y="85"/>
                    </a:cubicBezTo>
                    <a:cubicBezTo>
                      <a:pt x="67" y="89"/>
                      <a:pt x="66" y="95"/>
                      <a:pt x="59" y="94"/>
                    </a:cubicBezTo>
                    <a:cubicBezTo>
                      <a:pt x="52" y="93"/>
                      <a:pt x="47" y="90"/>
                      <a:pt x="49" y="82"/>
                    </a:cubicBezTo>
                    <a:cubicBezTo>
                      <a:pt x="53" y="56"/>
                      <a:pt x="36" y="31"/>
                      <a:pt x="15" y="22"/>
                    </a:cubicBezTo>
                    <a:cubicBezTo>
                      <a:pt x="0" y="15"/>
                      <a:pt x="0" y="15"/>
                      <a:pt x="6" y="0"/>
                    </a:cubicBezTo>
                    <a:cubicBezTo>
                      <a:pt x="9" y="0"/>
                      <a:pt x="11" y="0"/>
                      <a:pt x="13" y="0"/>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sp>
            <p:nvSpPr>
              <p:cNvPr id="292" name="Freeform 30"/>
              <p:cNvSpPr>
                <a:spLocks/>
              </p:cNvSpPr>
              <p:nvPr/>
            </p:nvSpPr>
            <p:spPr bwMode="auto">
              <a:xfrm>
                <a:off x="3320182" y="3852920"/>
                <a:ext cx="50466" cy="63956"/>
              </a:xfrm>
              <a:custGeom>
                <a:avLst/>
                <a:gdLst>
                  <a:gd name="T0" fmla="*/ 42 w 42"/>
                  <a:gd name="T1" fmla="*/ 43 h 55"/>
                  <a:gd name="T2" fmla="*/ 34 w 42"/>
                  <a:gd name="T3" fmla="*/ 55 h 55"/>
                  <a:gd name="T4" fmla="*/ 22 w 42"/>
                  <a:gd name="T5" fmla="*/ 43 h 55"/>
                  <a:gd name="T6" fmla="*/ 8 w 42"/>
                  <a:gd name="T7" fmla="*/ 21 h 55"/>
                  <a:gd name="T8" fmla="*/ 4 w 42"/>
                  <a:gd name="T9" fmla="*/ 6 h 55"/>
                  <a:gd name="T10" fmla="*/ 16 w 42"/>
                  <a:gd name="T11" fmla="*/ 5 h 55"/>
                  <a:gd name="T12" fmla="*/ 42 w 42"/>
                  <a:gd name="T13" fmla="*/ 43 h 55"/>
                </a:gdLst>
                <a:ahLst/>
                <a:cxnLst>
                  <a:cxn ang="0">
                    <a:pos x="T0" y="T1"/>
                  </a:cxn>
                  <a:cxn ang="0">
                    <a:pos x="T2" y="T3"/>
                  </a:cxn>
                  <a:cxn ang="0">
                    <a:pos x="T4" y="T5"/>
                  </a:cxn>
                  <a:cxn ang="0">
                    <a:pos x="T6" y="T7"/>
                  </a:cxn>
                  <a:cxn ang="0">
                    <a:pos x="T8" y="T9"/>
                  </a:cxn>
                  <a:cxn ang="0">
                    <a:pos x="T10" y="T11"/>
                  </a:cxn>
                  <a:cxn ang="0">
                    <a:pos x="T12" y="T13"/>
                  </a:cxn>
                </a:cxnLst>
                <a:rect l="0" t="0" r="r" b="b"/>
                <a:pathLst>
                  <a:path w="42" h="55">
                    <a:moveTo>
                      <a:pt x="42" y="43"/>
                    </a:moveTo>
                    <a:cubicBezTo>
                      <a:pt x="41" y="48"/>
                      <a:pt x="42" y="55"/>
                      <a:pt x="34" y="55"/>
                    </a:cubicBezTo>
                    <a:cubicBezTo>
                      <a:pt x="28" y="54"/>
                      <a:pt x="21" y="53"/>
                      <a:pt x="22" y="43"/>
                    </a:cubicBezTo>
                    <a:cubicBezTo>
                      <a:pt x="23" y="33"/>
                      <a:pt x="17" y="25"/>
                      <a:pt x="8" y="21"/>
                    </a:cubicBezTo>
                    <a:cubicBezTo>
                      <a:pt x="0" y="18"/>
                      <a:pt x="3" y="12"/>
                      <a:pt x="4" y="6"/>
                    </a:cubicBezTo>
                    <a:cubicBezTo>
                      <a:pt x="7" y="0"/>
                      <a:pt x="12" y="3"/>
                      <a:pt x="16" y="5"/>
                    </a:cubicBezTo>
                    <a:cubicBezTo>
                      <a:pt x="32" y="12"/>
                      <a:pt x="41" y="25"/>
                      <a:pt x="42" y="43"/>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grpSp>
        <p:sp>
          <p:nvSpPr>
            <p:cNvPr id="293" name="Rectangle 292"/>
            <p:cNvSpPr/>
            <p:nvPr/>
          </p:nvSpPr>
          <p:spPr>
            <a:xfrm>
              <a:off x="4650356" y="2622918"/>
              <a:ext cx="2565285" cy="2272574"/>
            </a:xfrm>
            <a:prstGeom prst="rect">
              <a:avLst/>
            </a:prstGeom>
            <a:solidFill>
              <a:schemeClr val="bg1">
                <a:alpha val="0"/>
              </a:schemeClr>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endParaRPr lang="en-US" sz="900" dirty="0">
                <a:solidFill>
                  <a:prstClr val="white"/>
                </a:solidFill>
              </a:endParaRPr>
            </a:p>
          </p:txBody>
        </p:sp>
        <p:cxnSp>
          <p:nvCxnSpPr>
            <p:cNvPr id="294" name="Straight Connector 293"/>
            <p:cNvCxnSpPr/>
            <p:nvPr/>
          </p:nvCxnSpPr>
          <p:spPr>
            <a:xfrm flipV="1">
              <a:off x="4650356" y="3204545"/>
              <a:ext cx="2565285" cy="1559"/>
            </a:xfrm>
            <a:prstGeom prst="line">
              <a:avLst/>
            </a:prstGeom>
            <a:solidFill>
              <a:schemeClr val="bg1">
                <a:alpha val="0"/>
              </a:schemeClr>
            </a:solidFill>
            <a:ln w="6350">
              <a:solidFill>
                <a:srgbClr val="00338D"/>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95" name="Straight Connector 294"/>
            <p:cNvCxnSpPr/>
            <p:nvPr/>
          </p:nvCxnSpPr>
          <p:spPr>
            <a:xfrm flipV="1">
              <a:off x="4650896" y="4100803"/>
              <a:ext cx="2565285" cy="1559"/>
            </a:xfrm>
            <a:prstGeom prst="line">
              <a:avLst/>
            </a:prstGeom>
            <a:solidFill>
              <a:schemeClr val="bg1">
                <a:alpha val="0"/>
              </a:schemeClr>
            </a:solidFill>
            <a:ln w="6350">
              <a:solidFill>
                <a:srgbClr val="00338D"/>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96" name="Rectangle 295"/>
            <p:cNvSpPr/>
            <p:nvPr/>
          </p:nvSpPr>
          <p:spPr>
            <a:xfrm>
              <a:off x="4854038" y="2747356"/>
              <a:ext cx="1422012" cy="358387"/>
            </a:xfrm>
            <a:prstGeom prst="rect">
              <a:avLst/>
            </a:prstGeom>
            <a:solidFill>
              <a:schemeClr val="tx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ctr"/>
              <a:r>
                <a:rPr lang="en-US" sz="900" dirty="0">
                  <a:solidFill>
                    <a:schemeClr val="bg1"/>
                  </a:solidFill>
                </a:rPr>
                <a:t>Software as Service</a:t>
              </a:r>
            </a:p>
          </p:txBody>
        </p:sp>
        <p:grpSp>
          <p:nvGrpSpPr>
            <p:cNvPr id="297" name="Group 296"/>
            <p:cNvGrpSpPr/>
            <p:nvPr/>
          </p:nvGrpSpPr>
          <p:grpSpPr>
            <a:xfrm>
              <a:off x="4858783" y="3421192"/>
              <a:ext cx="1053378" cy="358387"/>
              <a:chOff x="5527675" y="3646171"/>
              <a:chExt cx="1346200" cy="364989"/>
            </a:xfrm>
          </p:grpSpPr>
          <p:sp>
            <p:nvSpPr>
              <p:cNvPr id="298" name="Rectangle 297"/>
              <p:cNvSpPr/>
              <p:nvPr/>
            </p:nvSpPr>
            <p:spPr>
              <a:xfrm>
                <a:off x="5527675" y="3646171"/>
                <a:ext cx="1346200" cy="364989"/>
              </a:xfrm>
              <a:prstGeom prst="rect">
                <a:avLst/>
              </a:prstGeom>
              <a:solidFill>
                <a:schemeClr val="tx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ctr"/>
                <a:r>
                  <a:rPr lang="en-US" sz="900" dirty="0">
                    <a:solidFill>
                      <a:schemeClr val="bg1"/>
                    </a:solidFill>
                  </a:rPr>
                  <a:t>Application</a:t>
                </a:r>
              </a:p>
            </p:txBody>
          </p:sp>
          <p:grpSp>
            <p:nvGrpSpPr>
              <p:cNvPr id="299" name="Group 298"/>
              <p:cNvGrpSpPr>
                <a:grpSpLocks noChangeAspect="1"/>
              </p:cNvGrpSpPr>
              <p:nvPr/>
            </p:nvGrpSpPr>
            <p:grpSpPr>
              <a:xfrm>
                <a:off x="5636656" y="3724862"/>
                <a:ext cx="183111" cy="203670"/>
                <a:chOff x="8145463" y="476250"/>
                <a:chExt cx="1060450" cy="1179513"/>
              </a:xfrm>
              <a:solidFill>
                <a:schemeClr val="bg1"/>
              </a:solidFill>
            </p:grpSpPr>
            <p:sp>
              <p:nvSpPr>
                <p:cNvPr id="300" name="Freeform 299"/>
                <p:cNvSpPr>
                  <a:spLocks/>
                </p:cNvSpPr>
                <p:nvPr/>
              </p:nvSpPr>
              <p:spPr bwMode="auto">
                <a:xfrm>
                  <a:off x="8439150" y="1154113"/>
                  <a:ext cx="471487" cy="30163"/>
                </a:xfrm>
                <a:custGeom>
                  <a:avLst/>
                  <a:gdLst>
                    <a:gd name="T0" fmla="*/ 0 w 297"/>
                    <a:gd name="T1" fmla="*/ 9 h 19"/>
                    <a:gd name="T2" fmla="*/ 0 w 297"/>
                    <a:gd name="T3" fmla="*/ 9 h 19"/>
                    <a:gd name="T4" fmla="*/ 5 w 297"/>
                    <a:gd name="T5" fmla="*/ 14 h 19"/>
                    <a:gd name="T6" fmla="*/ 10 w 297"/>
                    <a:gd name="T7" fmla="*/ 19 h 19"/>
                    <a:gd name="T8" fmla="*/ 288 w 297"/>
                    <a:gd name="T9" fmla="*/ 19 h 19"/>
                    <a:gd name="T10" fmla="*/ 288 w 297"/>
                    <a:gd name="T11" fmla="*/ 19 h 19"/>
                    <a:gd name="T12" fmla="*/ 297 w 297"/>
                    <a:gd name="T13" fmla="*/ 14 h 19"/>
                    <a:gd name="T14" fmla="*/ 297 w 297"/>
                    <a:gd name="T15" fmla="*/ 9 h 19"/>
                    <a:gd name="T16" fmla="*/ 297 w 297"/>
                    <a:gd name="T17" fmla="*/ 9 h 19"/>
                    <a:gd name="T18" fmla="*/ 297 w 297"/>
                    <a:gd name="T19" fmla="*/ 5 h 19"/>
                    <a:gd name="T20" fmla="*/ 288 w 297"/>
                    <a:gd name="T21" fmla="*/ 0 h 19"/>
                    <a:gd name="T22" fmla="*/ 10 w 297"/>
                    <a:gd name="T23" fmla="*/ 0 h 19"/>
                    <a:gd name="T24" fmla="*/ 10 w 297"/>
                    <a:gd name="T25" fmla="*/ 0 h 19"/>
                    <a:gd name="T26" fmla="*/ 5 w 297"/>
                    <a:gd name="T27" fmla="*/ 5 h 19"/>
                    <a:gd name="T28" fmla="*/ 0 w 297"/>
                    <a:gd name="T29" fmla="*/ 9 h 19"/>
                    <a:gd name="T30" fmla="*/ 0 w 297"/>
                    <a:gd name="T31"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7" h="19">
                      <a:moveTo>
                        <a:pt x="0" y="9"/>
                      </a:moveTo>
                      <a:lnTo>
                        <a:pt x="0" y="9"/>
                      </a:lnTo>
                      <a:lnTo>
                        <a:pt x="5" y="14"/>
                      </a:lnTo>
                      <a:lnTo>
                        <a:pt x="10" y="19"/>
                      </a:lnTo>
                      <a:lnTo>
                        <a:pt x="288" y="19"/>
                      </a:lnTo>
                      <a:lnTo>
                        <a:pt x="288" y="19"/>
                      </a:lnTo>
                      <a:lnTo>
                        <a:pt x="297" y="14"/>
                      </a:lnTo>
                      <a:lnTo>
                        <a:pt x="297" y="9"/>
                      </a:lnTo>
                      <a:lnTo>
                        <a:pt x="297" y="9"/>
                      </a:lnTo>
                      <a:lnTo>
                        <a:pt x="297" y="5"/>
                      </a:lnTo>
                      <a:lnTo>
                        <a:pt x="288" y="0"/>
                      </a:lnTo>
                      <a:lnTo>
                        <a:pt x="10" y="0"/>
                      </a:lnTo>
                      <a:lnTo>
                        <a:pt x="10" y="0"/>
                      </a:lnTo>
                      <a:lnTo>
                        <a:pt x="5" y="5"/>
                      </a:lnTo>
                      <a:lnTo>
                        <a:pt x="0" y="9"/>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1" name="Freeform 300"/>
                <p:cNvSpPr>
                  <a:spLocks/>
                </p:cNvSpPr>
                <p:nvPr/>
              </p:nvSpPr>
              <p:spPr bwMode="auto">
                <a:xfrm>
                  <a:off x="8439150" y="1243013"/>
                  <a:ext cx="471487" cy="28575"/>
                </a:xfrm>
                <a:custGeom>
                  <a:avLst/>
                  <a:gdLst>
                    <a:gd name="T0" fmla="*/ 288 w 297"/>
                    <a:gd name="T1" fmla="*/ 0 h 18"/>
                    <a:gd name="T2" fmla="*/ 10 w 297"/>
                    <a:gd name="T3" fmla="*/ 0 h 18"/>
                    <a:gd name="T4" fmla="*/ 10 w 297"/>
                    <a:gd name="T5" fmla="*/ 0 h 18"/>
                    <a:gd name="T6" fmla="*/ 5 w 297"/>
                    <a:gd name="T7" fmla="*/ 4 h 18"/>
                    <a:gd name="T8" fmla="*/ 0 w 297"/>
                    <a:gd name="T9" fmla="*/ 9 h 18"/>
                    <a:gd name="T10" fmla="*/ 0 w 297"/>
                    <a:gd name="T11" fmla="*/ 9 h 18"/>
                    <a:gd name="T12" fmla="*/ 5 w 297"/>
                    <a:gd name="T13" fmla="*/ 14 h 18"/>
                    <a:gd name="T14" fmla="*/ 10 w 297"/>
                    <a:gd name="T15" fmla="*/ 18 h 18"/>
                    <a:gd name="T16" fmla="*/ 288 w 297"/>
                    <a:gd name="T17" fmla="*/ 18 h 18"/>
                    <a:gd name="T18" fmla="*/ 288 w 297"/>
                    <a:gd name="T19" fmla="*/ 18 h 18"/>
                    <a:gd name="T20" fmla="*/ 297 w 297"/>
                    <a:gd name="T21" fmla="*/ 14 h 18"/>
                    <a:gd name="T22" fmla="*/ 297 w 297"/>
                    <a:gd name="T23" fmla="*/ 9 h 18"/>
                    <a:gd name="T24" fmla="*/ 297 w 297"/>
                    <a:gd name="T25" fmla="*/ 9 h 18"/>
                    <a:gd name="T26" fmla="*/ 297 w 297"/>
                    <a:gd name="T27" fmla="*/ 4 h 18"/>
                    <a:gd name="T28" fmla="*/ 288 w 297"/>
                    <a:gd name="T29" fmla="*/ 0 h 18"/>
                    <a:gd name="T30" fmla="*/ 288 w 297"/>
                    <a:gd name="T3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7" h="18">
                      <a:moveTo>
                        <a:pt x="288" y="0"/>
                      </a:moveTo>
                      <a:lnTo>
                        <a:pt x="10" y="0"/>
                      </a:lnTo>
                      <a:lnTo>
                        <a:pt x="10" y="0"/>
                      </a:lnTo>
                      <a:lnTo>
                        <a:pt x="5" y="4"/>
                      </a:lnTo>
                      <a:lnTo>
                        <a:pt x="0" y="9"/>
                      </a:lnTo>
                      <a:lnTo>
                        <a:pt x="0" y="9"/>
                      </a:lnTo>
                      <a:lnTo>
                        <a:pt x="5" y="14"/>
                      </a:lnTo>
                      <a:lnTo>
                        <a:pt x="10" y="18"/>
                      </a:lnTo>
                      <a:lnTo>
                        <a:pt x="288" y="18"/>
                      </a:lnTo>
                      <a:lnTo>
                        <a:pt x="288" y="18"/>
                      </a:lnTo>
                      <a:lnTo>
                        <a:pt x="297" y="14"/>
                      </a:lnTo>
                      <a:lnTo>
                        <a:pt x="297" y="9"/>
                      </a:lnTo>
                      <a:lnTo>
                        <a:pt x="297" y="9"/>
                      </a:lnTo>
                      <a:lnTo>
                        <a:pt x="297" y="4"/>
                      </a:lnTo>
                      <a:lnTo>
                        <a:pt x="288" y="0"/>
                      </a:lnTo>
                      <a:lnTo>
                        <a:pt x="2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2" name="Freeform 301"/>
                <p:cNvSpPr>
                  <a:spLocks/>
                </p:cNvSpPr>
                <p:nvPr/>
              </p:nvSpPr>
              <p:spPr bwMode="auto">
                <a:xfrm>
                  <a:off x="8262938" y="1154113"/>
                  <a:ext cx="117475" cy="117475"/>
                </a:xfrm>
                <a:custGeom>
                  <a:avLst/>
                  <a:gdLst>
                    <a:gd name="T0" fmla="*/ 56 w 74"/>
                    <a:gd name="T1" fmla="*/ 0 h 74"/>
                    <a:gd name="T2" fmla="*/ 18 w 74"/>
                    <a:gd name="T3" fmla="*/ 0 h 74"/>
                    <a:gd name="T4" fmla="*/ 18 w 74"/>
                    <a:gd name="T5" fmla="*/ 0 h 74"/>
                    <a:gd name="T6" fmla="*/ 14 w 74"/>
                    <a:gd name="T7" fmla="*/ 0 h 74"/>
                    <a:gd name="T8" fmla="*/ 9 w 74"/>
                    <a:gd name="T9" fmla="*/ 5 h 74"/>
                    <a:gd name="T10" fmla="*/ 4 w 74"/>
                    <a:gd name="T11" fmla="*/ 9 h 74"/>
                    <a:gd name="T12" fmla="*/ 0 w 74"/>
                    <a:gd name="T13" fmla="*/ 19 h 74"/>
                    <a:gd name="T14" fmla="*/ 0 w 74"/>
                    <a:gd name="T15" fmla="*/ 56 h 74"/>
                    <a:gd name="T16" fmla="*/ 0 w 74"/>
                    <a:gd name="T17" fmla="*/ 56 h 74"/>
                    <a:gd name="T18" fmla="*/ 4 w 74"/>
                    <a:gd name="T19" fmla="*/ 65 h 74"/>
                    <a:gd name="T20" fmla="*/ 9 w 74"/>
                    <a:gd name="T21" fmla="*/ 70 h 74"/>
                    <a:gd name="T22" fmla="*/ 14 w 74"/>
                    <a:gd name="T23" fmla="*/ 74 h 74"/>
                    <a:gd name="T24" fmla="*/ 18 w 74"/>
                    <a:gd name="T25" fmla="*/ 74 h 74"/>
                    <a:gd name="T26" fmla="*/ 56 w 74"/>
                    <a:gd name="T27" fmla="*/ 74 h 74"/>
                    <a:gd name="T28" fmla="*/ 56 w 74"/>
                    <a:gd name="T29" fmla="*/ 74 h 74"/>
                    <a:gd name="T30" fmla="*/ 65 w 74"/>
                    <a:gd name="T31" fmla="*/ 74 h 74"/>
                    <a:gd name="T32" fmla="*/ 69 w 74"/>
                    <a:gd name="T33" fmla="*/ 70 h 74"/>
                    <a:gd name="T34" fmla="*/ 74 w 74"/>
                    <a:gd name="T35" fmla="*/ 65 h 74"/>
                    <a:gd name="T36" fmla="*/ 74 w 74"/>
                    <a:gd name="T37" fmla="*/ 56 h 74"/>
                    <a:gd name="T38" fmla="*/ 74 w 74"/>
                    <a:gd name="T39" fmla="*/ 19 h 74"/>
                    <a:gd name="T40" fmla="*/ 74 w 74"/>
                    <a:gd name="T41" fmla="*/ 19 h 74"/>
                    <a:gd name="T42" fmla="*/ 74 w 74"/>
                    <a:gd name="T43" fmla="*/ 9 h 74"/>
                    <a:gd name="T44" fmla="*/ 69 w 74"/>
                    <a:gd name="T45" fmla="*/ 5 h 74"/>
                    <a:gd name="T46" fmla="*/ 65 w 74"/>
                    <a:gd name="T47" fmla="*/ 0 h 74"/>
                    <a:gd name="T48" fmla="*/ 56 w 74"/>
                    <a:gd name="T49" fmla="*/ 0 h 74"/>
                    <a:gd name="T50" fmla="*/ 56 w 74"/>
                    <a:gd name="T5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74">
                      <a:moveTo>
                        <a:pt x="56" y="0"/>
                      </a:moveTo>
                      <a:lnTo>
                        <a:pt x="18" y="0"/>
                      </a:lnTo>
                      <a:lnTo>
                        <a:pt x="18" y="0"/>
                      </a:lnTo>
                      <a:lnTo>
                        <a:pt x="14" y="0"/>
                      </a:lnTo>
                      <a:lnTo>
                        <a:pt x="9" y="5"/>
                      </a:lnTo>
                      <a:lnTo>
                        <a:pt x="4" y="9"/>
                      </a:lnTo>
                      <a:lnTo>
                        <a:pt x="0" y="19"/>
                      </a:lnTo>
                      <a:lnTo>
                        <a:pt x="0" y="56"/>
                      </a:lnTo>
                      <a:lnTo>
                        <a:pt x="0" y="56"/>
                      </a:lnTo>
                      <a:lnTo>
                        <a:pt x="4" y="65"/>
                      </a:lnTo>
                      <a:lnTo>
                        <a:pt x="9" y="70"/>
                      </a:lnTo>
                      <a:lnTo>
                        <a:pt x="14" y="74"/>
                      </a:lnTo>
                      <a:lnTo>
                        <a:pt x="18" y="74"/>
                      </a:lnTo>
                      <a:lnTo>
                        <a:pt x="56" y="74"/>
                      </a:lnTo>
                      <a:lnTo>
                        <a:pt x="56" y="74"/>
                      </a:lnTo>
                      <a:lnTo>
                        <a:pt x="65" y="74"/>
                      </a:lnTo>
                      <a:lnTo>
                        <a:pt x="69" y="70"/>
                      </a:lnTo>
                      <a:lnTo>
                        <a:pt x="74" y="65"/>
                      </a:lnTo>
                      <a:lnTo>
                        <a:pt x="74" y="56"/>
                      </a:lnTo>
                      <a:lnTo>
                        <a:pt x="74" y="19"/>
                      </a:lnTo>
                      <a:lnTo>
                        <a:pt x="74" y="19"/>
                      </a:lnTo>
                      <a:lnTo>
                        <a:pt x="74" y="9"/>
                      </a:lnTo>
                      <a:lnTo>
                        <a:pt x="69" y="5"/>
                      </a:lnTo>
                      <a:lnTo>
                        <a:pt x="65" y="0"/>
                      </a:lnTo>
                      <a:lnTo>
                        <a:pt x="56" y="0"/>
                      </a:lnTo>
                      <a:lnTo>
                        <a:pt x="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3" name="Freeform 302"/>
                <p:cNvSpPr>
                  <a:spLocks/>
                </p:cNvSpPr>
                <p:nvPr/>
              </p:nvSpPr>
              <p:spPr bwMode="auto">
                <a:xfrm>
                  <a:off x="8439150" y="947738"/>
                  <a:ext cx="265112" cy="30163"/>
                </a:xfrm>
                <a:custGeom>
                  <a:avLst/>
                  <a:gdLst>
                    <a:gd name="T0" fmla="*/ 10 w 167"/>
                    <a:gd name="T1" fmla="*/ 19 h 19"/>
                    <a:gd name="T2" fmla="*/ 158 w 167"/>
                    <a:gd name="T3" fmla="*/ 19 h 19"/>
                    <a:gd name="T4" fmla="*/ 158 w 167"/>
                    <a:gd name="T5" fmla="*/ 19 h 19"/>
                    <a:gd name="T6" fmla="*/ 167 w 167"/>
                    <a:gd name="T7" fmla="*/ 14 h 19"/>
                    <a:gd name="T8" fmla="*/ 167 w 167"/>
                    <a:gd name="T9" fmla="*/ 9 h 19"/>
                    <a:gd name="T10" fmla="*/ 167 w 167"/>
                    <a:gd name="T11" fmla="*/ 9 h 19"/>
                    <a:gd name="T12" fmla="*/ 167 w 167"/>
                    <a:gd name="T13" fmla="*/ 5 h 19"/>
                    <a:gd name="T14" fmla="*/ 158 w 167"/>
                    <a:gd name="T15" fmla="*/ 0 h 19"/>
                    <a:gd name="T16" fmla="*/ 10 w 167"/>
                    <a:gd name="T17" fmla="*/ 0 h 19"/>
                    <a:gd name="T18" fmla="*/ 10 w 167"/>
                    <a:gd name="T19" fmla="*/ 0 h 19"/>
                    <a:gd name="T20" fmla="*/ 5 w 167"/>
                    <a:gd name="T21" fmla="*/ 5 h 19"/>
                    <a:gd name="T22" fmla="*/ 0 w 167"/>
                    <a:gd name="T23" fmla="*/ 9 h 19"/>
                    <a:gd name="T24" fmla="*/ 0 w 167"/>
                    <a:gd name="T25" fmla="*/ 9 h 19"/>
                    <a:gd name="T26" fmla="*/ 5 w 167"/>
                    <a:gd name="T27" fmla="*/ 14 h 19"/>
                    <a:gd name="T28" fmla="*/ 10 w 167"/>
                    <a:gd name="T29" fmla="*/ 19 h 19"/>
                    <a:gd name="T30" fmla="*/ 10 w 167"/>
                    <a:gd name="T3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7" h="19">
                      <a:moveTo>
                        <a:pt x="10" y="19"/>
                      </a:moveTo>
                      <a:lnTo>
                        <a:pt x="158" y="19"/>
                      </a:lnTo>
                      <a:lnTo>
                        <a:pt x="158" y="19"/>
                      </a:lnTo>
                      <a:lnTo>
                        <a:pt x="167" y="14"/>
                      </a:lnTo>
                      <a:lnTo>
                        <a:pt x="167" y="9"/>
                      </a:lnTo>
                      <a:lnTo>
                        <a:pt x="167" y="9"/>
                      </a:lnTo>
                      <a:lnTo>
                        <a:pt x="167" y="5"/>
                      </a:lnTo>
                      <a:lnTo>
                        <a:pt x="158" y="0"/>
                      </a:lnTo>
                      <a:lnTo>
                        <a:pt x="10" y="0"/>
                      </a:lnTo>
                      <a:lnTo>
                        <a:pt x="10" y="0"/>
                      </a:lnTo>
                      <a:lnTo>
                        <a:pt x="5" y="5"/>
                      </a:lnTo>
                      <a:lnTo>
                        <a:pt x="0" y="9"/>
                      </a:lnTo>
                      <a:lnTo>
                        <a:pt x="0" y="9"/>
                      </a:lnTo>
                      <a:lnTo>
                        <a:pt x="5" y="14"/>
                      </a:lnTo>
                      <a:lnTo>
                        <a:pt x="10" y="19"/>
                      </a:lnTo>
                      <a:lnTo>
                        <a:pt x="1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4" name="Freeform 303"/>
                <p:cNvSpPr>
                  <a:spLocks/>
                </p:cNvSpPr>
                <p:nvPr/>
              </p:nvSpPr>
              <p:spPr bwMode="auto">
                <a:xfrm>
                  <a:off x="8439150" y="1036638"/>
                  <a:ext cx="265112" cy="28575"/>
                </a:xfrm>
                <a:custGeom>
                  <a:avLst/>
                  <a:gdLst>
                    <a:gd name="T0" fmla="*/ 10 w 167"/>
                    <a:gd name="T1" fmla="*/ 18 h 18"/>
                    <a:gd name="T2" fmla="*/ 158 w 167"/>
                    <a:gd name="T3" fmla="*/ 18 h 18"/>
                    <a:gd name="T4" fmla="*/ 158 w 167"/>
                    <a:gd name="T5" fmla="*/ 18 h 18"/>
                    <a:gd name="T6" fmla="*/ 167 w 167"/>
                    <a:gd name="T7" fmla="*/ 14 h 18"/>
                    <a:gd name="T8" fmla="*/ 167 w 167"/>
                    <a:gd name="T9" fmla="*/ 9 h 18"/>
                    <a:gd name="T10" fmla="*/ 167 w 167"/>
                    <a:gd name="T11" fmla="*/ 9 h 18"/>
                    <a:gd name="T12" fmla="*/ 167 w 167"/>
                    <a:gd name="T13" fmla="*/ 4 h 18"/>
                    <a:gd name="T14" fmla="*/ 158 w 167"/>
                    <a:gd name="T15" fmla="*/ 0 h 18"/>
                    <a:gd name="T16" fmla="*/ 10 w 167"/>
                    <a:gd name="T17" fmla="*/ 0 h 18"/>
                    <a:gd name="T18" fmla="*/ 10 w 167"/>
                    <a:gd name="T19" fmla="*/ 0 h 18"/>
                    <a:gd name="T20" fmla="*/ 5 w 167"/>
                    <a:gd name="T21" fmla="*/ 4 h 18"/>
                    <a:gd name="T22" fmla="*/ 0 w 167"/>
                    <a:gd name="T23" fmla="*/ 9 h 18"/>
                    <a:gd name="T24" fmla="*/ 0 w 167"/>
                    <a:gd name="T25" fmla="*/ 9 h 18"/>
                    <a:gd name="T26" fmla="*/ 5 w 167"/>
                    <a:gd name="T27" fmla="*/ 14 h 18"/>
                    <a:gd name="T28" fmla="*/ 10 w 167"/>
                    <a:gd name="T29" fmla="*/ 18 h 18"/>
                    <a:gd name="T30" fmla="*/ 10 w 167"/>
                    <a:gd name="T3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7" h="18">
                      <a:moveTo>
                        <a:pt x="10" y="18"/>
                      </a:moveTo>
                      <a:lnTo>
                        <a:pt x="158" y="18"/>
                      </a:lnTo>
                      <a:lnTo>
                        <a:pt x="158" y="18"/>
                      </a:lnTo>
                      <a:lnTo>
                        <a:pt x="167" y="14"/>
                      </a:lnTo>
                      <a:lnTo>
                        <a:pt x="167" y="9"/>
                      </a:lnTo>
                      <a:lnTo>
                        <a:pt x="167" y="9"/>
                      </a:lnTo>
                      <a:lnTo>
                        <a:pt x="167" y="4"/>
                      </a:lnTo>
                      <a:lnTo>
                        <a:pt x="158" y="0"/>
                      </a:lnTo>
                      <a:lnTo>
                        <a:pt x="10" y="0"/>
                      </a:lnTo>
                      <a:lnTo>
                        <a:pt x="10" y="0"/>
                      </a:lnTo>
                      <a:lnTo>
                        <a:pt x="5" y="4"/>
                      </a:lnTo>
                      <a:lnTo>
                        <a:pt x="0" y="9"/>
                      </a:lnTo>
                      <a:lnTo>
                        <a:pt x="0" y="9"/>
                      </a:lnTo>
                      <a:lnTo>
                        <a:pt x="5" y="14"/>
                      </a:lnTo>
                      <a:lnTo>
                        <a:pt x="10" y="18"/>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5" name="Freeform 304"/>
                <p:cNvSpPr>
                  <a:spLocks/>
                </p:cNvSpPr>
                <p:nvPr/>
              </p:nvSpPr>
              <p:spPr bwMode="auto">
                <a:xfrm>
                  <a:off x="8262938" y="947738"/>
                  <a:ext cx="117475" cy="117475"/>
                </a:xfrm>
                <a:custGeom>
                  <a:avLst/>
                  <a:gdLst>
                    <a:gd name="T0" fmla="*/ 56 w 74"/>
                    <a:gd name="T1" fmla="*/ 0 h 74"/>
                    <a:gd name="T2" fmla="*/ 18 w 74"/>
                    <a:gd name="T3" fmla="*/ 0 h 74"/>
                    <a:gd name="T4" fmla="*/ 18 w 74"/>
                    <a:gd name="T5" fmla="*/ 0 h 74"/>
                    <a:gd name="T6" fmla="*/ 14 w 74"/>
                    <a:gd name="T7" fmla="*/ 0 h 74"/>
                    <a:gd name="T8" fmla="*/ 9 w 74"/>
                    <a:gd name="T9" fmla="*/ 5 h 74"/>
                    <a:gd name="T10" fmla="*/ 4 w 74"/>
                    <a:gd name="T11" fmla="*/ 9 h 74"/>
                    <a:gd name="T12" fmla="*/ 0 w 74"/>
                    <a:gd name="T13" fmla="*/ 19 h 74"/>
                    <a:gd name="T14" fmla="*/ 0 w 74"/>
                    <a:gd name="T15" fmla="*/ 56 h 74"/>
                    <a:gd name="T16" fmla="*/ 0 w 74"/>
                    <a:gd name="T17" fmla="*/ 56 h 74"/>
                    <a:gd name="T18" fmla="*/ 4 w 74"/>
                    <a:gd name="T19" fmla="*/ 65 h 74"/>
                    <a:gd name="T20" fmla="*/ 9 w 74"/>
                    <a:gd name="T21" fmla="*/ 70 h 74"/>
                    <a:gd name="T22" fmla="*/ 14 w 74"/>
                    <a:gd name="T23" fmla="*/ 74 h 74"/>
                    <a:gd name="T24" fmla="*/ 18 w 74"/>
                    <a:gd name="T25" fmla="*/ 74 h 74"/>
                    <a:gd name="T26" fmla="*/ 56 w 74"/>
                    <a:gd name="T27" fmla="*/ 74 h 74"/>
                    <a:gd name="T28" fmla="*/ 56 w 74"/>
                    <a:gd name="T29" fmla="*/ 74 h 74"/>
                    <a:gd name="T30" fmla="*/ 65 w 74"/>
                    <a:gd name="T31" fmla="*/ 74 h 74"/>
                    <a:gd name="T32" fmla="*/ 69 w 74"/>
                    <a:gd name="T33" fmla="*/ 70 h 74"/>
                    <a:gd name="T34" fmla="*/ 74 w 74"/>
                    <a:gd name="T35" fmla="*/ 65 h 74"/>
                    <a:gd name="T36" fmla="*/ 74 w 74"/>
                    <a:gd name="T37" fmla="*/ 56 h 74"/>
                    <a:gd name="T38" fmla="*/ 74 w 74"/>
                    <a:gd name="T39" fmla="*/ 19 h 74"/>
                    <a:gd name="T40" fmla="*/ 74 w 74"/>
                    <a:gd name="T41" fmla="*/ 19 h 74"/>
                    <a:gd name="T42" fmla="*/ 74 w 74"/>
                    <a:gd name="T43" fmla="*/ 9 h 74"/>
                    <a:gd name="T44" fmla="*/ 69 w 74"/>
                    <a:gd name="T45" fmla="*/ 5 h 74"/>
                    <a:gd name="T46" fmla="*/ 65 w 74"/>
                    <a:gd name="T47" fmla="*/ 0 h 74"/>
                    <a:gd name="T48" fmla="*/ 56 w 74"/>
                    <a:gd name="T49" fmla="*/ 0 h 74"/>
                    <a:gd name="T50" fmla="*/ 56 w 74"/>
                    <a:gd name="T5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74">
                      <a:moveTo>
                        <a:pt x="56" y="0"/>
                      </a:moveTo>
                      <a:lnTo>
                        <a:pt x="18" y="0"/>
                      </a:lnTo>
                      <a:lnTo>
                        <a:pt x="18" y="0"/>
                      </a:lnTo>
                      <a:lnTo>
                        <a:pt x="14" y="0"/>
                      </a:lnTo>
                      <a:lnTo>
                        <a:pt x="9" y="5"/>
                      </a:lnTo>
                      <a:lnTo>
                        <a:pt x="4" y="9"/>
                      </a:lnTo>
                      <a:lnTo>
                        <a:pt x="0" y="19"/>
                      </a:lnTo>
                      <a:lnTo>
                        <a:pt x="0" y="56"/>
                      </a:lnTo>
                      <a:lnTo>
                        <a:pt x="0" y="56"/>
                      </a:lnTo>
                      <a:lnTo>
                        <a:pt x="4" y="65"/>
                      </a:lnTo>
                      <a:lnTo>
                        <a:pt x="9" y="70"/>
                      </a:lnTo>
                      <a:lnTo>
                        <a:pt x="14" y="74"/>
                      </a:lnTo>
                      <a:lnTo>
                        <a:pt x="18" y="74"/>
                      </a:lnTo>
                      <a:lnTo>
                        <a:pt x="56" y="74"/>
                      </a:lnTo>
                      <a:lnTo>
                        <a:pt x="56" y="74"/>
                      </a:lnTo>
                      <a:lnTo>
                        <a:pt x="65" y="74"/>
                      </a:lnTo>
                      <a:lnTo>
                        <a:pt x="69" y="70"/>
                      </a:lnTo>
                      <a:lnTo>
                        <a:pt x="74" y="65"/>
                      </a:lnTo>
                      <a:lnTo>
                        <a:pt x="74" y="56"/>
                      </a:lnTo>
                      <a:lnTo>
                        <a:pt x="74" y="19"/>
                      </a:lnTo>
                      <a:lnTo>
                        <a:pt x="74" y="19"/>
                      </a:lnTo>
                      <a:lnTo>
                        <a:pt x="74" y="9"/>
                      </a:lnTo>
                      <a:lnTo>
                        <a:pt x="69" y="5"/>
                      </a:lnTo>
                      <a:lnTo>
                        <a:pt x="65" y="0"/>
                      </a:lnTo>
                      <a:lnTo>
                        <a:pt x="56" y="0"/>
                      </a:lnTo>
                      <a:lnTo>
                        <a:pt x="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6" name="Freeform 305"/>
                <p:cNvSpPr>
                  <a:spLocks/>
                </p:cNvSpPr>
                <p:nvPr/>
              </p:nvSpPr>
              <p:spPr bwMode="auto">
                <a:xfrm>
                  <a:off x="8439150" y="1360488"/>
                  <a:ext cx="265112" cy="30163"/>
                </a:xfrm>
                <a:custGeom>
                  <a:avLst/>
                  <a:gdLst>
                    <a:gd name="T0" fmla="*/ 158 w 167"/>
                    <a:gd name="T1" fmla="*/ 0 h 19"/>
                    <a:gd name="T2" fmla="*/ 10 w 167"/>
                    <a:gd name="T3" fmla="*/ 0 h 19"/>
                    <a:gd name="T4" fmla="*/ 10 w 167"/>
                    <a:gd name="T5" fmla="*/ 0 h 19"/>
                    <a:gd name="T6" fmla="*/ 5 w 167"/>
                    <a:gd name="T7" fmla="*/ 5 h 19"/>
                    <a:gd name="T8" fmla="*/ 0 w 167"/>
                    <a:gd name="T9" fmla="*/ 9 h 19"/>
                    <a:gd name="T10" fmla="*/ 0 w 167"/>
                    <a:gd name="T11" fmla="*/ 9 h 19"/>
                    <a:gd name="T12" fmla="*/ 5 w 167"/>
                    <a:gd name="T13" fmla="*/ 14 h 19"/>
                    <a:gd name="T14" fmla="*/ 10 w 167"/>
                    <a:gd name="T15" fmla="*/ 19 h 19"/>
                    <a:gd name="T16" fmla="*/ 158 w 167"/>
                    <a:gd name="T17" fmla="*/ 19 h 19"/>
                    <a:gd name="T18" fmla="*/ 158 w 167"/>
                    <a:gd name="T19" fmla="*/ 19 h 19"/>
                    <a:gd name="T20" fmla="*/ 167 w 167"/>
                    <a:gd name="T21" fmla="*/ 14 h 19"/>
                    <a:gd name="T22" fmla="*/ 167 w 167"/>
                    <a:gd name="T23" fmla="*/ 9 h 19"/>
                    <a:gd name="T24" fmla="*/ 167 w 167"/>
                    <a:gd name="T25" fmla="*/ 9 h 19"/>
                    <a:gd name="T26" fmla="*/ 167 w 167"/>
                    <a:gd name="T27" fmla="*/ 5 h 19"/>
                    <a:gd name="T28" fmla="*/ 158 w 167"/>
                    <a:gd name="T29" fmla="*/ 0 h 19"/>
                    <a:gd name="T30" fmla="*/ 158 w 167"/>
                    <a:gd name="T3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7" h="19">
                      <a:moveTo>
                        <a:pt x="158" y="0"/>
                      </a:moveTo>
                      <a:lnTo>
                        <a:pt x="10" y="0"/>
                      </a:lnTo>
                      <a:lnTo>
                        <a:pt x="10" y="0"/>
                      </a:lnTo>
                      <a:lnTo>
                        <a:pt x="5" y="5"/>
                      </a:lnTo>
                      <a:lnTo>
                        <a:pt x="0" y="9"/>
                      </a:lnTo>
                      <a:lnTo>
                        <a:pt x="0" y="9"/>
                      </a:lnTo>
                      <a:lnTo>
                        <a:pt x="5" y="14"/>
                      </a:lnTo>
                      <a:lnTo>
                        <a:pt x="10" y="19"/>
                      </a:lnTo>
                      <a:lnTo>
                        <a:pt x="158" y="19"/>
                      </a:lnTo>
                      <a:lnTo>
                        <a:pt x="158" y="19"/>
                      </a:lnTo>
                      <a:lnTo>
                        <a:pt x="167" y="14"/>
                      </a:lnTo>
                      <a:lnTo>
                        <a:pt x="167" y="9"/>
                      </a:lnTo>
                      <a:lnTo>
                        <a:pt x="167" y="9"/>
                      </a:lnTo>
                      <a:lnTo>
                        <a:pt x="167" y="5"/>
                      </a:lnTo>
                      <a:lnTo>
                        <a:pt x="158" y="0"/>
                      </a:lnTo>
                      <a:lnTo>
                        <a:pt x="15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7" name="Freeform 306"/>
                <p:cNvSpPr>
                  <a:spLocks/>
                </p:cNvSpPr>
                <p:nvPr/>
              </p:nvSpPr>
              <p:spPr bwMode="auto">
                <a:xfrm>
                  <a:off x="8439150" y="1449388"/>
                  <a:ext cx="265112" cy="28575"/>
                </a:xfrm>
                <a:custGeom>
                  <a:avLst/>
                  <a:gdLst>
                    <a:gd name="T0" fmla="*/ 158 w 167"/>
                    <a:gd name="T1" fmla="*/ 0 h 18"/>
                    <a:gd name="T2" fmla="*/ 10 w 167"/>
                    <a:gd name="T3" fmla="*/ 0 h 18"/>
                    <a:gd name="T4" fmla="*/ 10 w 167"/>
                    <a:gd name="T5" fmla="*/ 0 h 18"/>
                    <a:gd name="T6" fmla="*/ 5 w 167"/>
                    <a:gd name="T7" fmla="*/ 4 h 18"/>
                    <a:gd name="T8" fmla="*/ 0 w 167"/>
                    <a:gd name="T9" fmla="*/ 9 h 18"/>
                    <a:gd name="T10" fmla="*/ 0 w 167"/>
                    <a:gd name="T11" fmla="*/ 9 h 18"/>
                    <a:gd name="T12" fmla="*/ 5 w 167"/>
                    <a:gd name="T13" fmla="*/ 14 h 18"/>
                    <a:gd name="T14" fmla="*/ 10 w 167"/>
                    <a:gd name="T15" fmla="*/ 18 h 18"/>
                    <a:gd name="T16" fmla="*/ 158 w 167"/>
                    <a:gd name="T17" fmla="*/ 18 h 18"/>
                    <a:gd name="T18" fmla="*/ 158 w 167"/>
                    <a:gd name="T19" fmla="*/ 18 h 18"/>
                    <a:gd name="T20" fmla="*/ 167 w 167"/>
                    <a:gd name="T21" fmla="*/ 14 h 18"/>
                    <a:gd name="T22" fmla="*/ 167 w 167"/>
                    <a:gd name="T23" fmla="*/ 9 h 18"/>
                    <a:gd name="T24" fmla="*/ 167 w 167"/>
                    <a:gd name="T25" fmla="*/ 9 h 18"/>
                    <a:gd name="T26" fmla="*/ 167 w 167"/>
                    <a:gd name="T27" fmla="*/ 4 h 18"/>
                    <a:gd name="T28" fmla="*/ 158 w 167"/>
                    <a:gd name="T29" fmla="*/ 0 h 18"/>
                    <a:gd name="T30" fmla="*/ 158 w 167"/>
                    <a:gd name="T3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7" h="18">
                      <a:moveTo>
                        <a:pt x="158" y="0"/>
                      </a:moveTo>
                      <a:lnTo>
                        <a:pt x="10" y="0"/>
                      </a:lnTo>
                      <a:lnTo>
                        <a:pt x="10" y="0"/>
                      </a:lnTo>
                      <a:lnTo>
                        <a:pt x="5" y="4"/>
                      </a:lnTo>
                      <a:lnTo>
                        <a:pt x="0" y="9"/>
                      </a:lnTo>
                      <a:lnTo>
                        <a:pt x="0" y="9"/>
                      </a:lnTo>
                      <a:lnTo>
                        <a:pt x="5" y="14"/>
                      </a:lnTo>
                      <a:lnTo>
                        <a:pt x="10" y="18"/>
                      </a:lnTo>
                      <a:lnTo>
                        <a:pt x="158" y="18"/>
                      </a:lnTo>
                      <a:lnTo>
                        <a:pt x="158" y="18"/>
                      </a:lnTo>
                      <a:lnTo>
                        <a:pt x="167" y="14"/>
                      </a:lnTo>
                      <a:lnTo>
                        <a:pt x="167" y="9"/>
                      </a:lnTo>
                      <a:lnTo>
                        <a:pt x="167" y="9"/>
                      </a:lnTo>
                      <a:lnTo>
                        <a:pt x="167" y="4"/>
                      </a:lnTo>
                      <a:lnTo>
                        <a:pt x="158" y="0"/>
                      </a:lnTo>
                      <a:lnTo>
                        <a:pt x="15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8" name="Freeform 307"/>
                <p:cNvSpPr>
                  <a:spLocks/>
                </p:cNvSpPr>
                <p:nvPr/>
              </p:nvSpPr>
              <p:spPr bwMode="auto">
                <a:xfrm>
                  <a:off x="8262938" y="1360488"/>
                  <a:ext cx="117475" cy="117475"/>
                </a:xfrm>
                <a:custGeom>
                  <a:avLst/>
                  <a:gdLst>
                    <a:gd name="T0" fmla="*/ 56 w 74"/>
                    <a:gd name="T1" fmla="*/ 0 h 74"/>
                    <a:gd name="T2" fmla="*/ 18 w 74"/>
                    <a:gd name="T3" fmla="*/ 0 h 74"/>
                    <a:gd name="T4" fmla="*/ 18 w 74"/>
                    <a:gd name="T5" fmla="*/ 0 h 74"/>
                    <a:gd name="T6" fmla="*/ 14 w 74"/>
                    <a:gd name="T7" fmla="*/ 0 h 74"/>
                    <a:gd name="T8" fmla="*/ 9 w 74"/>
                    <a:gd name="T9" fmla="*/ 5 h 74"/>
                    <a:gd name="T10" fmla="*/ 4 w 74"/>
                    <a:gd name="T11" fmla="*/ 9 h 74"/>
                    <a:gd name="T12" fmla="*/ 0 w 74"/>
                    <a:gd name="T13" fmla="*/ 19 h 74"/>
                    <a:gd name="T14" fmla="*/ 0 w 74"/>
                    <a:gd name="T15" fmla="*/ 56 h 74"/>
                    <a:gd name="T16" fmla="*/ 0 w 74"/>
                    <a:gd name="T17" fmla="*/ 56 h 74"/>
                    <a:gd name="T18" fmla="*/ 4 w 74"/>
                    <a:gd name="T19" fmla="*/ 65 h 74"/>
                    <a:gd name="T20" fmla="*/ 9 w 74"/>
                    <a:gd name="T21" fmla="*/ 70 h 74"/>
                    <a:gd name="T22" fmla="*/ 14 w 74"/>
                    <a:gd name="T23" fmla="*/ 74 h 74"/>
                    <a:gd name="T24" fmla="*/ 18 w 74"/>
                    <a:gd name="T25" fmla="*/ 74 h 74"/>
                    <a:gd name="T26" fmla="*/ 56 w 74"/>
                    <a:gd name="T27" fmla="*/ 74 h 74"/>
                    <a:gd name="T28" fmla="*/ 56 w 74"/>
                    <a:gd name="T29" fmla="*/ 74 h 74"/>
                    <a:gd name="T30" fmla="*/ 65 w 74"/>
                    <a:gd name="T31" fmla="*/ 74 h 74"/>
                    <a:gd name="T32" fmla="*/ 69 w 74"/>
                    <a:gd name="T33" fmla="*/ 70 h 74"/>
                    <a:gd name="T34" fmla="*/ 74 w 74"/>
                    <a:gd name="T35" fmla="*/ 65 h 74"/>
                    <a:gd name="T36" fmla="*/ 74 w 74"/>
                    <a:gd name="T37" fmla="*/ 56 h 74"/>
                    <a:gd name="T38" fmla="*/ 74 w 74"/>
                    <a:gd name="T39" fmla="*/ 19 h 74"/>
                    <a:gd name="T40" fmla="*/ 74 w 74"/>
                    <a:gd name="T41" fmla="*/ 19 h 74"/>
                    <a:gd name="T42" fmla="*/ 74 w 74"/>
                    <a:gd name="T43" fmla="*/ 9 h 74"/>
                    <a:gd name="T44" fmla="*/ 69 w 74"/>
                    <a:gd name="T45" fmla="*/ 5 h 74"/>
                    <a:gd name="T46" fmla="*/ 65 w 74"/>
                    <a:gd name="T47" fmla="*/ 0 h 74"/>
                    <a:gd name="T48" fmla="*/ 56 w 74"/>
                    <a:gd name="T49" fmla="*/ 0 h 74"/>
                    <a:gd name="T50" fmla="*/ 56 w 74"/>
                    <a:gd name="T5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74">
                      <a:moveTo>
                        <a:pt x="56" y="0"/>
                      </a:moveTo>
                      <a:lnTo>
                        <a:pt x="18" y="0"/>
                      </a:lnTo>
                      <a:lnTo>
                        <a:pt x="18" y="0"/>
                      </a:lnTo>
                      <a:lnTo>
                        <a:pt x="14" y="0"/>
                      </a:lnTo>
                      <a:lnTo>
                        <a:pt x="9" y="5"/>
                      </a:lnTo>
                      <a:lnTo>
                        <a:pt x="4" y="9"/>
                      </a:lnTo>
                      <a:lnTo>
                        <a:pt x="0" y="19"/>
                      </a:lnTo>
                      <a:lnTo>
                        <a:pt x="0" y="56"/>
                      </a:lnTo>
                      <a:lnTo>
                        <a:pt x="0" y="56"/>
                      </a:lnTo>
                      <a:lnTo>
                        <a:pt x="4" y="65"/>
                      </a:lnTo>
                      <a:lnTo>
                        <a:pt x="9" y="70"/>
                      </a:lnTo>
                      <a:lnTo>
                        <a:pt x="14" y="74"/>
                      </a:lnTo>
                      <a:lnTo>
                        <a:pt x="18" y="74"/>
                      </a:lnTo>
                      <a:lnTo>
                        <a:pt x="56" y="74"/>
                      </a:lnTo>
                      <a:lnTo>
                        <a:pt x="56" y="74"/>
                      </a:lnTo>
                      <a:lnTo>
                        <a:pt x="65" y="74"/>
                      </a:lnTo>
                      <a:lnTo>
                        <a:pt x="69" y="70"/>
                      </a:lnTo>
                      <a:lnTo>
                        <a:pt x="74" y="65"/>
                      </a:lnTo>
                      <a:lnTo>
                        <a:pt x="74" y="56"/>
                      </a:lnTo>
                      <a:lnTo>
                        <a:pt x="74" y="19"/>
                      </a:lnTo>
                      <a:lnTo>
                        <a:pt x="74" y="19"/>
                      </a:lnTo>
                      <a:lnTo>
                        <a:pt x="74" y="9"/>
                      </a:lnTo>
                      <a:lnTo>
                        <a:pt x="69" y="5"/>
                      </a:lnTo>
                      <a:lnTo>
                        <a:pt x="65" y="0"/>
                      </a:lnTo>
                      <a:lnTo>
                        <a:pt x="56" y="0"/>
                      </a:lnTo>
                      <a:lnTo>
                        <a:pt x="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09" name="Freeform 308"/>
                <p:cNvSpPr>
                  <a:spLocks/>
                </p:cNvSpPr>
                <p:nvPr/>
              </p:nvSpPr>
              <p:spPr bwMode="auto">
                <a:xfrm>
                  <a:off x="8439150" y="741363"/>
                  <a:ext cx="265112" cy="30163"/>
                </a:xfrm>
                <a:custGeom>
                  <a:avLst/>
                  <a:gdLst>
                    <a:gd name="T0" fmla="*/ 10 w 167"/>
                    <a:gd name="T1" fmla="*/ 19 h 19"/>
                    <a:gd name="T2" fmla="*/ 158 w 167"/>
                    <a:gd name="T3" fmla="*/ 19 h 19"/>
                    <a:gd name="T4" fmla="*/ 158 w 167"/>
                    <a:gd name="T5" fmla="*/ 19 h 19"/>
                    <a:gd name="T6" fmla="*/ 167 w 167"/>
                    <a:gd name="T7" fmla="*/ 14 h 19"/>
                    <a:gd name="T8" fmla="*/ 167 w 167"/>
                    <a:gd name="T9" fmla="*/ 9 h 19"/>
                    <a:gd name="T10" fmla="*/ 167 w 167"/>
                    <a:gd name="T11" fmla="*/ 9 h 19"/>
                    <a:gd name="T12" fmla="*/ 167 w 167"/>
                    <a:gd name="T13" fmla="*/ 5 h 19"/>
                    <a:gd name="T14" fmla="*/ 158 w 167"/>
                    <a:gd name="T15" fmla="*/ 0 h 19"/>
                    <a:gd name="T16" fmla="*/ 10 w 167"/>
                    <a:gd name="T17" fmla="*/ 0 h 19"/>
                    <a:gd name="T18" fmla="*/ 10 w 167"/>
                    <a:gd name="T19" fmla="*/ 0 h 19"/>
                    <a:gd name="T20" fmla="*/ 5 w 167"/>
                    <a:gd name="T21" fmla="*/ 5 h 19"/>
                    <a:gd name="T22" fmla="*/ 0 w 167"/>
                    <a:gd name="T23" fmla="*/ 9 h 19"/>
                    <a:gd name="T24" fmla="*/ 0 w 167"/>
                    <a:gd name="T25" fmla="*/ 9 h 19"/>
                    <a:gd name="T26" fmla="*/ 5 w 167"/>
                    <a:gd name="T27" fmla="*/ 14 h 19"/>
                    <a:gd name="T28" fmla="*/ 10 w 167"/>
                    <a:gd name="T29" fmla="*/ 19 h 19"/>
                    <a:gd name="T30" fmla="*/ 10 w 167"/>
                    <a:gd name="T3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7" h="19">
                      <a:moveTo>
                        <a:pt x="10" y="19"/>
                      </a:moveTo>
                      <a:lnTo>
                        <a:pt x="158" y="19"/>
                      </a:lnTo>
                      <a:lnTo>
                        <a:pt x="158" y="19"/>
                      </a:lnTo>
                      <a:lnTo>
                        <a:pt x="167" y="14"/>
                      </a:lnTo>
                      <a:lnTo>
                        <a:pt x="167" y="9"/>
                      </a:lnTo>
                      <a:lnTo>
                        <a:pt x="167" y="9"/>
                      </a:lnTo>
                      <a:lnTo>
                        <a:pt x="167" y="5"/>
                      </a:lnTo>
                      <a:lnTo>
                        <a:pt x="158" y="0"/>
                      </a:lnTo>
                      <a:lnTo>
                        <a:pt x="10" y="0"/>
                      </a:lnTo>
                      <a:lnTo>
                        <a:pt x="10" y="0"/>
                      </a:lnTo>
                      <a:lnTo>
                        <a:pt x="5" y="5"/>
                      </a:lnTo>
                      <a:lnTo>
                        <a:pt x="0" y="9"/>
                      </a:lnTo>
                      <a:lnTo>
                        <a:pt x="0" y="9"/>
                      </a:lnTo>
                      <a:lnTo>
                        <a:pt x="5" y="14"/>
                      </a:lnTo>
                      <a:lnTo>
                        <a:pt x="10" y="19"/>
                      </a:lnTo>
                      <a:lnTo>
                        <a:pt x="1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0" name="Freeform 309"/>
                <p:cNvSpPr>
                  <a:spLocks/>
                </p:cNvSpPr>
                <p:nvPr/>
              </p:nvSpPr>
              <p:spPr bwMode="auto">
                <a:xfrm>
                  <a:off x="8439150" y="830263"/>
                  <a:ext cx="265112" cy="28575"/>
                </a:xfrm>
                <a:custGeom>
                  <a:avLst/>
                  <a:gdLst>
                    <a:gd name="T0" fmla="*/ 10 w 167"/>
                    <a:gd name="T1" fmla="*/ 18 h 18"/>
                    <a:gd name="T2" fmla="*/ 158 w 167"/>
                    <a:gd name="T3" fmla="*/ 18 h 18"/>
                    <a:gd name="T4" fmla="*/ 158 w 167"/>
                    <a:gd name="T5" fmla="*/ 18 h 18"/>
                    <a:gd name="T6" fmla="*/ 167 w 167"/>
                    <a:gd name="T7" fmla="*/ 14 h 18"/>
                    <a:gd name="T8" fmla="*/ 167 w 167"/>
                    <a:gd name="T9" fmla="*/ 9 h 18"/>
                    <a:gd name="T10" fmla="*/ 167 w 167"/>
                    <a:gd name="T11" fmla="*/ 9 h 18"/>
                    <a:gd name="T12" fmla="*/ 167 w 167"/>
                    <a:gd name="T13" fmla="*/ 4 h 18"/>
                    <a:gd name="T14" fmla="*/ 158 w 167"/>
                    <a:gd name="T15" fmla="*/ 0 h 18"/>
                    <a:gd name="T16" fmla="*/ 10 w 167"/>
                    <a:gd name="T17" fmla="*/ 0 h 18"/>
                    <a:gd name="T18" fmla="*/ 10 w 167"/>
                    <a:gd name="T19" fmla="*/ 0 h 18"/>
                    <a:gd name="T20" fmla="*/ 5 w 167"/>
                    <a:gd name="T21" fmla="*/ 4 h 18"/>
                    <a:gd name="T22" fmla="*/ 0 w 167"/>
                    <a:gd name="T23" fmla="*/ 9 h 18"/>
                    <a:gd name="T24" fmla="*/ 0 w 167"/>
                    <a:gd name="T25" fmla="*/ 9 h 18"/>
                    <a:gd name="T26" fmla="*/ 5 w 167"/>
                    <a:gd name="T27" fmla="*/ 14 h 18"/>
                    <a:gd name="T28" fmla="*/ 10 w 167"/>
                    <a:gd name="T29" fmla="*/ 18 h 18"/>
                    <a:gd name="T30" fmla="*/ 10 w 167"/>
                    <a:gd name="T3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7" h="18">
                      <a:moveTo>
                        <a:pt x="10" y="18"/>
                      </a:moveTo>
                      <a:lnTo>
                        <a:pt x="158" y="18"/>
                      </a:lnTo>
                      <a:lnTo>
                        <a:pt x="158" y="18"/>
                      </a:lnTo>
                      <a:lnTo>
                        <a:pt x="167" y="14"/>
                      </a:lnTo>
                      <a:lnTo>
                        <a:pt x="167" y="9"/>
                      </a:lnTo>
                      <a:lnTo>
                        <a:pt x="167" y="9"/>
                      </a:lnTo>
                      <a:lnTo>
                        <a:pt x="167" y="4"/>
                      </a:lnTo>
                      <a:lnTo>
                        <a:pt x="158" y="0"/>
                      </a:lnTo>
                      <a:lnTo>
                        <a:pt x="10" y="0"/>
                      </a:lnTo>
                      <a:lnTo>
                        <a:pt x="10" y="0"/>
                      </a:lnTo>
                      <a:lnTo>
                        <a:pt x="5" y="4"/>
                      </a:lnTo>
                      <a:lnTo>
                        <a:pt x="0" y="9"/>
                      </a:lnTo>
                      <a:lnTo>
                        <a:pt x="0" y="9"/>
                      </a:lnTo>
                      <a:lnTo>
                        <a:pt x="5" y="14"/>
                      </a:lnTo>
                      <a:lnTo>
                        <a:pt x="10" y="18"/>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1" name="Freeform 310"/>
                <p:cNvSpPr>
                  <a:spLocks/>
                </p:cNvSpPr>
                <p:nvPr/>
              </p:nvSpPr>
              <p:spPr bwMode="auto">
                <a:xfrm>
                  <a:off x="8262938" y="741363"/>
                  <a:ext cx="117475" cy="117475"/>
                </a:xfrm>
                <a:custGeom>
                  <a:avLst/>
                  <a:gdLst>
                    <a:gd name="T0" fmla="*/ 56 w 74"/>
                    <a:gd name="T1" fmla="*/ 0 h 74"/>
                    <a:gd name="T2" fmla="*/ 18 w 74"/>
                    <a:gd name="T3" fmla="*/ 0 h 74"/>
                    <a:gd name="T4" fmla="*/ 18 w 74"/>
                    <a:gd name="T5" fmla="*/ 0 h 74"/>
                    <a:gd name="T6" fmla="*/ 14 w 74"/>
                    <a:gd name="T7" fmla="*/ 0 h 74"/>
                    <a:gd name="T8" fmla="*/ 9 w 74"/>
                    <a:gd name="T9" fmla="*/ 5 h 74"/>
                    <a:gd name="T10" fmla="*/ 4 w 74"/>
                    <a:gd name="T11" fmla="*/ 9 h 74"/>
                    <a:gd name="T12" fmla="*/ 0 w 74"/>
                    <a:gd name="T13" fmla="*/ 19 h 74"/>
                    <a:gd name="T14" fmla="*/ 0 w 74"/>
                    <a:gd name="T15" fmla="*/ 56 h 74"/>
                    <a:gd name="T16" fmla="*/ 0 w 74"/>
                    <a:gd name="T17" fmla="*/ 56 h 74"/>
                    <a:gd name="T18" fmla="*/ 4 w 74"/>
                    <a:gd name="T19" fmla="*/ 65 h 74"/>
                    <a:gd name="T20" fmla="*/ 9 w 74"/>
                    <a:gd name="T21" fmla="*/ 70 h 74"/>
                    <a:gd name="T22" fmla="*/ 14 w 74"/>
                    <a:gd name="T23" fmla="*/ 74 h 74"/>
                    <a:gd name="T24" fmla="*/ 18 w 74"/>
                    <a:gd name="T25" fmla="*/ 74 h 74"/>
                    <a:gd name="T26" fmla="*/ 56 w 74"/>
                    <a:gd name="T27" fmla="*/ 74 h 74"/>
                    <a:gd name="T28" fmla="*/ 56 w 74"/>
                    <a:gd name="T29" fmla="*/ 74 h 74"/>
                    <a:gd name="T30" fmla="*/ 65 w 74"/>
                    <a:gd name="T31" fmla="*/ 74 h 74"/>
                    <a:gd name="T32" fmla="*/ 69 w 74"/>
                    <a:gd name="T33" fmla="*/ 70 h 74"/>
                    <a:gd name="T34" fmla="*/ 74 w 74"/>
                    <a:gd name="T35" fmla="*/ 65 h 74"/>
                    <a:gd name="T36" fmla="*/ 74 w 74"/>
                    <a:gd name="T37" fmla="*/ 56 h 74"/>
                    <a:gd name="T38" fmla="*/ 74 w 74"/>
                    <a:gd name="T39" fmla="*/ 19 h 74"/>
                    <a:gd name="T40" fmla="*/ 74 w 74"/>
                    <a:gd name="T41" fmla="*/ 19 h 74"/>
                    <a:gd name="T42" fmla="*/ 74 w 74"/>
                    <a:gd name="T43" fmla="*/ 9 h 74"/>
                    <a:gd name="T44" fmla="*/ 69 w 74"/>
                    <a:gd name="T45" fmla="*/ 5 h 74"/>
                    <a:gd name="T46" fmla="*/ 65 w 74"/>
                    <a:gd name="T47" fmla="*/ 0 h 74"/>
                    <a:gd name="T48" fmla="*/ 56 w 74"/>
                    <a:gd name="T49" fmla="*/ 0 h 74"/>
                    <a:gd name="T50" fmla="*/ 56 w 74"/>
                    <a:gd name="T5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74">
                      <a:moveTo>
                        <a:pt x="56" y="0"/>
                      </a:moveTo>
                      <a:lnTo>
                        <a:pt x="18" y="0"/>
                      </a:lnTo>
                      <a:lnTo>
                        <a:pt x="18" y="0"/>
                      </a:lnTo>
                      <a:lnTo>
                        <a:pt x="14" y="0"/>
                      </a:lnTo>
                      <a:lnTo>
                        <a:pt x="9" y="5"/>
                      </a:lnTo>
                      <a:lnTo>
                        <a:pt x="4" y="9"/>
                      </a:lnTo>
                      <a:lnTo>
                        <a:pt x="0" y="19"/>
                      </a:lnTo>
                      <a:lnTo>
                        <a:pt x="0" y="56"/>
                      </a:lnTo>
                      <a:lnTo>
                        <a:pt x="0" y="56"/>
                      </a:lnTo>
                      <a:lnTo>
                        <a:pt x="4" y="65"/>
                      </a:lnTo>
                      <a:lnTo>
                        <a:pt x="9" y="70"/>
                      </a:lnTo>
                      <a:lnTo>
                        <a:pt x="14" y="74"/>
                      </a:lnTo>
                      <a:lnTo>
                        <a:pt x="18" y="74"/>
                      </a:lnTo>
                      <a:lnTo>
                        <a:pt x="56" y="74"/>
                      </a:lnTo>
                      <a:lnTo>
                        <a:pt x="56" y="74"/>
                      </a:lnTo>
                      <a:lnTo>
                        <a:pt x="65" y="74"/>
                      </a:lnTo>
                      <a:lnTo>
                        <a:pt x="69" y="70"/>
                      </a:lnTo>
                      <a:lnTo>
                        <a:pt x="74" y="65"/>
                      </a:lnTo>
                      <a:lnTo>
                        <a:pt x="74" y="56"/>
                      </a:lnTo>
                      <a:lnTo>
                        <a:pt x="74" y="19"/>
                      </a:lnTo>
                      <a:lnTo>
                        <a:pt x="74" y="19"/>
                      </a:lnTo>
                      <a:lnTo>
                        <a:pt x="74" y="9"/>
                      </a:lnTo>
                      <a:lnTo>
                        <a:pt x="69" y="5"/>
                      </a:lnTo>
                      <a:lnTo>
                        <a:pt x="65" y="0"/>
                      </a:lnTo>
                      <a:lnTo>
                        <a:pt x="56" y="0"/>
                      </a:lnTo>
                      <a:lnTo>
                        <a:pt x="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12" name="Freeform 311"/>
                <p:cNvSpPr>
                  <a:spLocks noEditPoints="1"/>
                </p:cNvSpPr>
                <p:nvPr/>
              </p:nvSpPr>
              <p:spPr bwMode="auto">
                <a:xfrm>
                  <a:off x="8145463" y="476250"/>
                  <a:ext cx="1060450" cy="1179513"/>
                </a:xfrm>
                <a:custGeom>
                  <a:avLst/>
                  <a:gdLst>
                    <a:gd name="T0" fmla="*/ 556 w 668"/>
                    <a:gd name="T1" fmla="*/ 74 h 743"/>
                    <a:gd name="T2" fmla="*/ 547 w 668"/>
                    <a:gd name="T3" fmla="*/ 56 h 743"/>
                    <a:gd name="T4" fmla="*/ 371 w 668"/>
                    <a:gd name="T5" fmla="*/ 37 h 743"/>
                    <a:gd name="T6" fmla="*/ 366 w 668"/>
                    <a:gd name="T7" fmla="*/ 23 h 743"/>
                    <a:gd name="T8" fmla="*/ 334 w 668"/>
                    <a:gd name="T9" fmla="*/ 19 h 743"/>
                    <a:gd name="T10" fmla="*/ 329 w 668"/>
                    <a:gd name="T11" fmla="*/ 5 h 743"/>
                    <a:gd name="T12" fmla="*/ 241 w 668"/>
                    <a:gd name="T13" fmla="*/ 0 h 743"/>
                    <a:gd name="T14" fmla="*/ 232 w 668"/>
                    <a:gd name="T15" fmla="*/ 5 h 743"/>
                    <a:gd name="T16" fmla="*/ 204 w 668"/>
                    <a:gd name="T17" fmla="*/ 19 h 743"/>
                    <a:gd name="T18" fmla="*/ 195 w 668"/>
                    <a:gd name="T19" fmla="*/ 23 h 743"/>
                    <a:gd name="T20" fmla="*/ 185 w 668"/>
                    <a:gd name="T21" fmla="*/ 56 h 743"/>
                    <a:gd name="T22" fmla="*/ 14 w 668"/>
                    <a:gd name="T23" fmla="*/ 56 h 743"/>
                    <a:gd name="T24" fmla="*/ 0 w 668"/>
                    <a:gd name="T25" fmla="*/ 74 h 743"/>
                    <a:gd name="T26" fmla="*/ 4 w 668"/>
                    <a:gd name="T27" fmla="*/ 733 h 743"/>
                    <a:gd name="T28" fmla="*/ 18 w 668"/>
                    <a:gd name="T29" fmla="*/ 743 h 743"/>
                    <a:gd name="T30" fmla="*/ 538 w 668"/>
                    <a:gd name="T31" fmla="*/ 743 h 743"/>
                    <a:gd name="T32" fmla="*/ 556 w 668"/>
                    <a:gd name="T33" fmla="*/ 733 h 743"/>
                    <a:gd name="T34" fmla="*/ 556 w 668"/>
                    <a:gd name="T35" fmla="*/ 385 h 743"/>
                    <a:gd name="T36" fmla="*/ 603 w 668"/>
                    <a:gd name="T37" fmla="*/ 367 h 743"/>
                    <a:gd name="T38" fmla="*/ 649 w 668"/>
                    <a:gd name="T39" fmla="*/ 320 h 743"/>
                    <a:gd name="T40" fmla="*/ 668 w 668"/>
                    <a:gd name="T41" fmla="*/ 251 h 743"/>
                    <a:gd name="T42" fmla="*/ 659 w 668"/>
                    <a:gd name="T43" fmla="*/ 204 h 743"/>
                    <a:gd name="T44" fmla="*/ 621 w 668"/>
                    <a:gd name="T45" fmla="*/ 149 h 743"/>
                    <a:gd name="T46" fmla="*/ 556 w 668"/>
                    <a:gd name="T47" fmla="*/ 116 h 743"/>
                    <a:gd name="T48" fmla="*/ 529 w 668"/>
                    <a:gd name="T49" fmla="*/ 576 h 743"/>
                    <a:gd name="T50" fmla="*/ 413 w 668"/>
                    <a:gd name="T51" fmla="*/ 580 h 743"/>
                    <a:gd name="T52" fmla="*/ 389 w 668"/>
                    <a:gd name="T53" fmla="*/ 613 h 743"/>
                    <a:gd name="T54" fmla="*/ 55 w 668"/>
                    <a:gd name="T55" fmla="*/ 706 h 743"/>
                    <a:gd name="T56" fmla="*/ 41 w 668"/>
                    <a:gd name="T57" fmla="*/ 696 h 743"/>
                    <a:gd name="T58" fmla="*/ 37 w 668"/>
                    <a:gd name="T59" fmla="*/ 111 h 743"/>
                    <a:gd name="T60" fmla="*/ 51 w 668"/>
                    <a:gd name="T61" fmla="*/ 93 h 743"/>
                    <a:gd name="T62" fmla="*/ 185 w 668"/>
                    <a:gd name="T63" fmla="*/ 93 h 743"/>
                    <a:gd name="T64" fmla="*/ 199 w 668"/>
                    <a:gd name="T65" fmla="*/ 111 h 743"/>
                    <a:gd name="T66" fmla="*/ 352 w 668"/>
                    <a:gd name="T67" fmla="*/ 111 h 743"/>
                    <a:gd name="T68" fmla="*/ 371 w 668"/>
                    <a:gd name="T69" fmla="*/ 102 h 743"/>
                    <a:gd name="T70" fmla="*/ 510 w 668"/>
                    <a:gd name="T71" fmla="*/ 93 h 743"/>
                    <a:gd name="T72" fmla="*/ 524 w 668"/>
                    <a:gd name="T73" fmla="*/ 102 h 743"/>
                    <a:gd name="T74" fmla="*/ 501 w 668"/>
                    <a:gd name="T75" fmla="*/ 116 h 743"/>
                    <a:gd name="T76" fmla="*/ 427 w 668"/>
                    <a:gd name="T77" fmla="*/ 153 h 743"/>
                    <a:gd name="T78" fmla="*/ 389 w 668"/>
                    <a:gd name="T79" fmla="*/ 223 h 743"/>
                    <a:gd name="T80" fmla="*/ 389 w 668"/>
                    <a:gd name="T81" fmla="*/ 279 h 743"/>
                    <a:gd name="T82" fmla="*/ 427 w 668"/>
                    <a:gd name="T83" fmla="*/ 348 h 743"/>
                    <a:gd name="T84" fmla="*/ 501 w 668"/>
                    <a:gd name="T85" fmla="*/ 385 h 743"/>
                    <a:gd name="T86" fmla="*/ 408 w 668"/>
                    <a:gd name="T87" fmla="*/ 706 h 743"/>
                    <a:gd name="T88" fmla="*/ 413 w 668"/>
                    <a:gd name="T89" fmla="*/ 603 h 743"/>
                    <a:gd name="T90" fmla="*/ 427 w 668"/>
                    <a:gd name="T91" fmla="*/ 594 h 743"/>
                    <a:gd name="T92" fmla="*/ 408 w 668"/>
                    <a:gd name="T93" fmla="*/ 706 h 743"/>
                    <a:gd name="T94" fmla="*/ 306 w 668"/>
                    <a:gd name="T95" fmla="*/ 19 h 743"/>
                    <a:gd name="T96" fmla="*/ 315 w 668"/>
                    <a:gd name="T97" fmla="*/ 37 h 743"/>
                    <a:gd name="T98" fmla="*/ 246 w 668"/>
                    <a:gd name="T99" fmla="*/ 28 h 743"/>
                    <a:gd name="T100" fmla="*/ 259 w 668"/>
                    <a:gd name="T101" fmla="*/ 19 h 743"/>
                    <a:gd name="T102" fmla="*/ 529 w 668"/>
                    <a:gd name="T103" fmla="*/ 334 h 743"/>
                    <a:gd name="T104" fmla="*/ 464 w 668"/>
                    <a:gd name="T105" fmla="*/ 251 h 743"/>
                    <a:gd name="T106" fmla="*/ 556 w 668"/>
                    <a:gd name="T107" fmla="*/ 209 h 743"/>
                    <a:gd name="T108" fmla="*/ 556 w 668"/>
                    <a:gd name="T109" fmla="*/ 28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8" h="743">
                      <a:moveTo>
                        <a:pt x="556" y="116"/>
                      </a:moveTo>
                      <a:lnTo>
                        <a:pt x="556" y="74"/>
                      </a:lnTo>
                      <a:lnTo>
                        <a:pt x="556" y="74"/>
                      </a:lnTo>
                      <a:lnTo>
                        <a:pt x="556" y="65"/>
                      </a:lnTo>
                      <a:lnTo>
                        <a:pt x="552" y="60"/>
                      </a:lnTo>
                      <a:lnTo>
                        <a:pt x="547" y="56"/>
                      </a:lnTo>
                      <a:lnTo>
                        <a:pt x="538" y="56"/>
                      </a:lnTo>
                      <a:lnTo>
                        <a:pt x="371" y="56"/>
                      </a:lnTo>
                      <a:lnTo>
                        <a:pt x="371" y="37"/>
                      </a:lnTo>
                      <a:lnTo>
                        <a:pt x="371" y="37"/>
                      </a:lnTo>
                      <a:lnTo>
                        <a:pt x="371" y="28"/>
                      </a:lnTo>
                      <a:lnTo>
                        <a:pt x="366" y="23"/>
                      </a:lnTo>
                      <a:lnTo>
                        <a:pt x="362" y="19"/>
                      </a:lnTo>
                      <a:lnTo>
                        <a:pt x="352" y="19"/>
                      </a:lnTo>
                      <a:lnTo>
                        <a:pt x="334" y="19"/>
                      </a:lnTo>
                      <a:lnTo>
                        <a:pt x="334" y="19"/>
                      </a:lnTo>
                      <a:lnTo>
                        <a:pt x="334" y="9"/>
                      </a:lnTo>
                      <a:lnTo>
                        <a:pt x="329" y="5"/>
                      </a:lnTo>
                      <a:lnTo>
                        <a:pt x="324" y="0"/>
                      </a:lnTo>
                      <a:lnTo>
                        <a:pt x="315" y="0"/>
                      </a:lnTo>
                      <a:lnTo>
                        <a:pt x="241" y="0"/>
                      </a:lnTo>
                      <a:lnTo>
                        <a:pt x="241" y="0"/>
                      </a:lnTo>
                      <a:lnTo>
                        <a:pt x="236" y="0"/>
                      </a:lnTo>
                      <a:lnTo>
                        <a:pt x="232" y="5"/>
                      </a:lnTo>
                      <a:lnTo>
                        <a:pt x="227" y="9"/>
                      </a:lnTo>
                      <a:lnTo>
                        <a:pt x="222" y="19"/>
                      </a:lnTo>
                      <a:lnTo>
                        <a:pt x="204" y="19"/>
                      </a:lnTo>
                      <a:lnTo>
                        <a:pt x="204" y="19"/>
                      </a:lnTo>
                      <a:lnTo>
                        <a:pt x="199" y="19"/>
                      </a:lnTo>
                      <a:lnTo>
                        <a:pt x="195" y="23"/>
                      </a:lnTo>
                      <a:lnTo>
                        <a:pt x="190" y="28"/>
                      </a:lnTo>
                      <a:lnTo>
                        <a:pt x="185" y="37"/>
                      </a:lnTo>
                      <a:lnTo>
                        <a:pt x="185" y="56"/>
                      </a:lnTo>
                      <a:lnTo>
                        <a:pt x="18" y="56"/>
                      </a:lnTo>
                      <a:lnTo>
                        <a:pt x="18" y="56"/>
                      </a:lnTo>
                      <a:lnTo>
                        <a:pt x="14" y="56"/>
                      </a:lnTo>
                      <a:lnTo>
                        <a:pt x="9" y="60"/>
                      </a:lnTo>
                      <a:lnTo>
                        <a:pt x="4" y="65"/>
                      </a:lnTo>
                      <a:lnTo>
                        <a:pt x="0" y="74"/>
                      </a:lnTo>
                      <a:lnTo>
                        <a:pt x="0" y="724"/>
                      </a:lnTo>
                      <a:lnTo>
                        <a:pt x="0" y="724"/>
                      </a:lnTo>
                      <a:lnTo>
                        <a:pt x="4" y="733"/>
                      </a:lnTo>
                      <a:lnTo>
                        <a:pt x="9" y="738"/>
                      </a:lnTo>
                      <a:lnTo>
                        <a:pt x="14" y="743"/>
                      </a:lnTo>
                      <a:lnTo>
                        <a:pt x="18" y="743"/>
                      </a:lnTo>
                      <a:lnTo>
                        <a:pt x="389" y="743"/>
                      </a:lnTo>
                      <a:lnTo>
                        <a:pt x="538" y="743"/>
                      </a:lnTo>
                      <a:lnTo>
                        <a:pt x="538" y="743"/>
                      </a:lnTo>
                      <a:lnTo>
                        <a:pt x="547" y="743"/>
                      </a:lnTo>
                      <a:lnTo>
                        <a:pt x="552" y="738"/>
                      </a:lnTo>
                      <a:lnTo>
                        <a:pt x="556" y="733"/>
                      </a:lnTo>
                      <a:lnTo>
                        <a:pt x="556" y="724"/>
                      </a:lnTo>
                      <a:lnTo>
                        <a:pt x="556" y="576"/>
                      </a:lnTo>
                      <a:lnTo>
                        <a:pt x="556" y="385"/>
                      </a:lnTo>
                      <a:lnTo>
                        <a:pt x="556" y="385"/>
                      </a:lnTo>
                      <a:lnTo>
                        <a:pt x="580" y="381"/>
                      </a:lnTo>
                      <a:lnTo>
                        <a:pt x="603" y="367"/>
                      </a:lnTo>
                      <a:lnTo>
                        <a:pt x="621" y="353"/>
                      </a:lnTo>
                      <a:lnTo>
                        <a:pt x="635" y="339"/>
                      </a:lnTo>
                      <a:lnTo>
                        <a:pt x="649" y="320"/>
                      </a:lnTo>
                      <a:lnTo>
                        <a:pt x="659" y="297"/>
                      </a:lnTo>
                      <a:lnTo>
                        <a:pt x="663" y="274"/>
                      </a:lnTo>
                      <a:lnTo>
                        <a:pt x="668" y="251"/>
                      </a:lnTo>
                      <a:lnTo>
                        <a:pt x="668" y="251"/>
                      </a:lnTo>
                      <a:lnTo>
                        <a:pt x="663" y="227"/>
                      </a:lnTo>
                      <a:lnTo>
                        <a:pt x="659" y="204"/>
                      </a:lnTo>
                      <a:lnTo>
                        <a:pt x="649" y="181"/>
                      </a:lnTo>
                      <a:lnTo>
                        <a:pt x="635" y="162"/>
                      </a:lnTo>
                      <a:lnTo>
                        <a:pt x="621" y="149"/>
                      </a:lnTo>
                      <a:lnTo>
                        <a:pt x="603" y="135"/>
                      </a:lnTo>
                      <a:lnTo>
                        <a:pt x="580" y="121"/>
                      </a:lnTo>
                      <a:lnTo>
                        <a:pt x="556" y="116"/>
                      </a:lnTo>
                      <a:lnTo>
                        <a:pt x="556" y="116"/>
                      </a:lnTo>
                      <a:close/>
                      <a:moveTo>
                        <a:pt x="529" y="390"/>
                      </a:moveTo>
                      <a:lnTo>
                        <a:pt x="529" y="576"/>
                      </a:lnTo>
                      <a:lnTo>
                        <a:pt x="427" y="576"/>
                      </a:lnTo>
                      <a:lnTo>
                        <a:pt x="427" y="576"/>
                      </a:lnTo>
                      <a:lnTo>
                        <a:pt x="413" y="580"/>
                      </a:lnTo>
                      <a:lnTo>
                        <a:pt x="403" y="585"/>
                      </a:lnTo>
                      <a:lnTo>
                        <a:pt x="394" y="599"/>
                      </a:lnTo>
                      <a:lnTo>
                        <a:pt x="389" y="613"/>
                      </a:lnTo>
                      <a:lnTo>
                        <a:pt x="389" y="706"/>
                      </a:lnTo>
                      <a:lnTo>
                        <a:pt x="55" y="706"/>
                      </a:lnTo>
                      <a:lnTo>
                        <a:pt x="55" y="706"/>
                      </a:lnTo>
                      <a:lnTo>
                        <a:pt x="51" y="706"/>
                      </a:lnTo>
                      <a:lnTo>
                        <a:pt x="46" y="701"/>
                      </a:lnTo>
                      <a:lnTo>
                        <a:pt x="41" y="696"/>
                      </a:lnTo>
                      <a:lnTo>
                        <a:pt x="37" y="687"/>
                      </a:lnTo>
                      <a:lnTo>
                        <a:pt x="37" y="111"/>
                      </a:lnTo>
                      <a:lnTo>
                        <a:pt x="37" y="111"/>
                      </a:lnTo>
                      <a:lnTo>
                        <a:pt x="41" y="102"/>
                      </a:lnTo>
                      <a:lnTo>
                        <a:pt x="46" y="97"/>
                      </a:lnTo>
                      <a:lnTo>
                        <a:pt x="51" y="93"/>
                      </a:lnTo>
                      <a:lnTo>
                        <a:pt x="55" y="93"/>
                      </a:lnTo>
                      <a:lnTo>
                        <a:pt x="185" y="93"/>
                      </a:lnTo>
                      <a:lnTo>
                        <a:pt x="185" y="93"/>
                      </a:lnTo>
                      <a:lnTo>
                        <a:pt x="190" y="102"/>
                      </a:lnTo>
                      <a:lnTo>
                        <a:pt x="195" y="107"/>
                      </a:lnTo>
                      <a:lnTo>
                        <a:pt x="199" y="111"/>
                      </a:lnTo>
                      <a:lnTo>
                        <a:pt x="204" y="111"/>
                      </a:lnTo>
                      <a:lnTo>
                        <a:pt x="352" y="111"/>
                      </a:lnTo>
                      <a:lnTo>
                        <a:pt x="352" y="111"/>
                      </a:lnTo>
                      <a:lnTo>
                        <a:pt x="362" y="111"/>
                      </a:lnTo>
                      <a:lnTo>
                        <a:pt x="366" y="107"/>
                      </a:lnTo>
                      <a:lnTo>
                        <a:pt x="371" y="102"/>
                      </a:lnTo>
                      <a:lnTo>
                        <a:pt x="371" y="93"/>
                      </a:lnTo>
                      <a:lnTo>
                        <a:pt x="510" y="93"/>
                      </a:lnTo>
                      <a:lnTo>
                        <a:pt x="510" y="93"/>
                      </a:lnTo>
                      <a:lnTo>
                        <a:pt x="515" y="93"/>
                      </a:lnTo>
                      <a:lnTo>
                        <a:pt x="519" y="97"/>
                      </a:lnTo>
                      <a:lnTo>
                        <a:pt x="524" y="102"/>
                      </a:lnTo>
                      <a:lnTo>
                        <a:pt x="529" y="111"/>
                      </a:lnTo>
                      <a:lnTo>
                        <a:pt x="529" y="111"/>
                      </a:lnTo>
                      <a:lnTo>
                        <a:pt x="501" y="116"/>
                      </a:lnTo>
                      <a:lnTo>
                        <a:pt x="473" y="121"/>
                      </a:lnTo>
                      <a:lnTo>
                        <a:pt x="450" y="135"/>
                      </a:lnTo>
                      <a:lnTo>
                        <a:pt x="427" y="153"/>
                      </a:lnTo>
                      <a:lnTo>
                        <a:pt x="413" y="172"/>
                      </a:lnTo>
                      <a:lnTo>
                        <a:pt x="399" y="195"/>
                      </a:lnTo>
                      <a:lnTo>
                        <a:pt x="389" y="223"/>
                      </a:lnTo>
                      <a:lnTo>
                        <a:pt x="389" y="251"/>
                      </a:lnTo>
                      <a:lnTo>
                        <a:pt x="389" y="251"/>
                      </a:lnTo>
                      <a:lnTo>
                        <a:pt x="389" y="279"/>
                      </a:lnTo>
                      <a:lnTo>
                        <a:pt x="399" y="306"/>
                      </a:lnTo>
                      <a:lnTo>
                        <a:pt x="413" y="330"/>
                      </a:lnTo>
                      <a:lnTo>
                        <a:pt x="427" y="348"/>
                      </a:lnTo>
                      <a:lnTo>
                        <a:pt x="450" y="367"/>
                      </a:lnTo>
                      <a:lnTo>
                        <a:pt x="473" y="381"/>
                      </a:lnTo>
                      <a:lnTo>
                        <a:pt x="501" y="385"/>
                      </a:lnTo>
                      <a:lnTo>
                        <a:pt x="529" y="390"/>
                      </a:lnTo>
                      <a:lnTo>
                        <a:pt x="529" y="390"/>
                      </a:lnTo>
                      <a:close/>
                      <a:moveTo>
                        <a:pt x="408" y="706"/>
                      </a:moveTo>
                      <a:lnTo>
                        <a:pt x="408" y="613"/>
                      </a:lnTo>
                      <a:lnTo>
                        <a:pt x="408" y="613"/>
                      </a:lnTo>
                      <a:lnTo>
                        <a:pt x="413" y="603"/>
                      </a:lnTo>
                      <a:lnTo>
                        <a:pt x="417" y="599"/>
                      </a:lnTo>
                      <a:lnTo>
                        <a:pt x="422" y="594"/>
                      </a:lnTo>
                      <a:lnTo>
                        <a:pt x="427" y="594"/>
                      </a:lnTo>
                      <a:lnTo>
                        <a:pt x="515" y="594"/>
                      </a:lnTo>
                      <a:lnTo>
                        <a:pt x="524" y="594"/>
                      </a:lnTo>
                      <a:lnTo>
                        <a:pt x="408" y="706"/>
                      </a:lnTo>
                      <a:close/>
                      <a:moveTo>
                        <a:pt x="297" y="19"/>
                      </a:moveTo>
                      <a:lnTo>
                        <a:pt x="297" y="19"/>
                      </a:lnTo>
                      <a:lnTo>
                        <a:pt x="306" y="19"/>
                      </a:lnTo>
                      <a:lnTo>
                        <a:pt x="311" y="23"/>
                      </a:lnTo>
                      <a:lnTo>
                        <a:pt x="315" y="28"/>
                      </a:lnTo>
                      <a:lnTo>
                        <a:pt x="315" y="37"/>
                      </a:lnTo>
                      <a:lnTo>
                        <a:pt x="241" y="37"/>
                      </a:lnTo>
                      <a:lnTo>
                        <a:pt x="241" y="37"/>
                      </a:lnTo>
                      <a:lnTo>
                        <a:pt x="246" y="28"/>
                      </a:lnTo>
                      <a:lnTo>
                        <a:pt x="250" y="23"/>
                      </a:lnTo>
                      <a:lnTo>
                        <a:pt x="255" y="19"/>
                      </a:lnTo>
                      <a:lnTo>
                        <a:pt x="259" y="19"/>
                      </a:lnTo>
                      <a:lnTo>
                        <a:pt x="297" y="19"/>
                      </a:lnTo>
                      <a:close/>
                      <a:moveTo>
                        <a:pt x="556" y="283"/>
                      </a:moveTo>
                      <a:lnTo>
                        <a:pt x="529" y="334"/>
                      </a:lnTo>
                      <a:lnTo>
                        <a:pt x="515" y="353"/>
                      </a:lnTo>
                      <a:lnTo>
                        <a:pt x="440" y="279"/>
                      </a:lnTo>
                      <a:lnTo>
                        <a:pt x="464" y="251"/>
                      </a:lnTo>
                      <a:lnTo>
                        <a:pt x="505" y="297"/>
                      </a:lnTo>
                      <a:lnTo>
                        <a:pt x="529" y="265"/>
                      </a:lnTo>
                      <a:lnTo>
                        <a:pt x="556" y="209"/>
                      </a:lnTo>
                      <a:lnTo>
                        <a:pt x="584" y="167"/>
                      </a:lnTo>
                      <a:lnTo>
                        <a:pt x="617" y="186"/>
                      </a:lnTo>
                      <a:lnTo>
                        <a:pt x="556" y="2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grpSp>
          <p:nvGrpSpPr>
            <p:cNvPr id="313" name="Group 312"/>
            <p:cNvGrpSpPr/>
            <p:nvPr/>
          </p:nvGrpSpPr>
          <p:grpSpPr>
            <a:xfrm>
              <a:off x="6472823" y="3421482"/>
              <a:ext cx="692935" cy="358387"/>
              <a:chOff x="7021694" y="3656029"/>
              <a:chExt cx="884056" cy="364989"/>
            </a:xfrm>
          </p:grpSpPr>
          <p:sp>
            <p:nvSpPr>
              <p:cNvPr id="314" name="Rectangle 313"/>
              <p:cNvSpPr/>
              <p:nvPr/>
            </p:nvSpPr>
            <p:spPr>
              <a:xfrm>
                <a:off x="7021694" y="3656029"/>
                <a:ext cx="884056" cy="364989"/>
              </a:xfrm>
              <a:prstGeom prst="rect">
                <a:avLst/>
              </a:prstGeom>
              <a:solidFill>
                <a:schemeClr val="tx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ctr"/>
                <a:r>
                  <a:rPr lang="en-US" sz="900" dirty="0">
                    <a:solidFill>
                      <a:schemeClr val="bg1"/>
                    </a:solidFill>
                  </a:rPr>
                  <a:t>Data</a:t>
                </a:r>
              </a:p>
            </p:txBody>
          </p:sp>
          <p:grpSp>
            <p:nvGrpSpPr>
              <p:cNvPr id="315" name="Group 314">
                <a:extLst>
                  <a:ext uri="{FF2B5EF4-FFF2-40B4-BE49-F238E27FC236}">
                    <a16:creationId xmlns:a16="http://schemas.microsoft.com/office/drawing/2014/main" id="{B4AA0D59-FC42-459E-911B-028AC405A02E}"/>
                  </a:ext>
                </a:extLst>
              </p:cNvPr>
              <p:cNvGrpSpPr>
                <a:grpSpLocks noChangeAspect="1"/>
              </p:cNvGrpSpPr>
              <p:nvPr/>
            </p:nvGrpSpPr>
            <p:grpSpPr>
              <a:xfrm>
                <a:off x="7074218" y="3724810"/>
                <a:ext cx="199209" cy="226837"/>
                <a:chOff x="469356" y="3434398"/>
                <a:chExt cx="217488" cy="247650"/>
              </a:xfrm>
              <a:solidFill>
                <a:schemeClr val="bg1"/>
              </a:solidFill>
            </p:grpSpPr>
            <p:sp>
              <p:nvSpPr>
                <p:cNvPr id="316" name="Freeform 24">
                  <a:extLst>
                    <a:ext uri="{FF2B5EF4-FFF2-40B4-BE49-F238E27FC236}">
                      <a16:creationId xmlns:a16="http://schemas.microsoft.com/office/drawing/2014/main" id="{CC6B765C-4057-4419-8ABF-3001F69EA6EC}"/>
                    </a:ext>
                  </a:extLst>
                </p:cNvPr>
                <p:cNvSpPr>
                  <a:spLocks/>
                </p:cNvSpPr>
                <p:nvPr/>
              </p:nvSpPr>
              <p:spPr bwMode="auto">
                <a:xfrm>
                  <a:off x="469356" y="3599498"/>
                  <a:ext cx="217488" cy="82550"/>
                </a:xfrm>
                <a:custGeom>
                  <a:avLst/>
                  <a:gdLst/>
                  <a:ahLst/>
                  <a:cxnLst>
                    <a:cxn ang="0">
                      <a:pos x="29" y="11"/>
                    </a:cxn>
                    <a:cxn ang="0">
                      <a:pos x="0" y="0"/>
                    </a:cxn>
                    <a:cxn ang="0">
                      <a:pos x="0" y="2"/>
                    </a:cxn>
                    <a:cxn ang="0">
                      <a:pos x="0" y="9"/>
                    </a:cxn>
                    <a:cxn ang="0">
                      <a:pos x="29" y="22"/>
                    </a:cxn>
                    <a:cxn ang="0">
                      <a:pos x="58" y="9"/>
                    </a:cxn>
                    <a:cxn ang="0">
                      <a:pos x="58" y="2"/>
                    </a:cxn>
                    <a:cxn ang="0">
                      <a:pos x="58" y="0"/>
                    </a:cxn>
                    <a:cxn ang="0">
                      <a:pos x="29" y="11"/>
                    </a:cxn>
                  </a:cxnLst>
                  <a:rect l="0" t="0" r="r" b="b"/>
                  <a:pathLst>
                    <a:path w="58" h="22">
                      <a:moveTo>
                        <a:pt x="29" y="11"/>
                      </a:moveTo>
                      <a:cubicBezTo>
                        <a:pt x="13" y="11"/>
                        <a:pt x="2" y="6"/>
                        <a:pt x="0" y="0"/>
                      </a:cubicBezTo>
                      <a:cubicBezTo>
                        <a:pt x="0" y="1"/>
                        <a:pt x="0" y="1"/>
                        <a:pt x="0" y="2"/>
                      </a:cubicBezTo>
                      <a:cubicBezTo>
                        <a:pt x="0" y="2"/>
                        <a:pt x="0" y="9"/>
                        <a:pt x="0" y="9"/>
                      </a:cubicBezTo>
                      <a:cubicBezTo>
                        <a:pt x="0" y="16"/>
                        <a:pt x="12" y="22"/>
                        <a:pt x="29" y="22"/>
                      </a:cubicBezTo>
                      <a:cubicBezTo>
                        <a:pt x="46" y="22"/>
                        <a:pt x="58" y="16"/>
                        <a:pt x="58" y="9"/>
                      </a:cubicBezTo>
                      <a:cubicBezTo>
                        <a:pt x="58" y="9"/>
                        <a:pt x="58" y="2"/>
                        <a:pt x="58" y="2"/>
                      </a:cubicBezTo>
                      <a:cubicBezTo>
                        <a:pt x="58" y="1"/>
                        <a:pt x="58" y="1"/>
                        <a:pt x="58" y="0"/>
                      </a:cubicBezTo>
                      <a:cubicBezTo>
                        <a:pt x="56" y="6"/>
                        <a:pt x="45" y="11"/>
                        <a:pt x="29"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7" name="Freeform 25">
                  <a:extLst>
                    <a:ext uri="{FF2B5EF4-FFF2-40B4-BE49-F238E27FC236}">
                      <a16:creationId xmlns:a16="http://schemas.microsoft.com/office/drawing/2014/main" id="{A0E7F074-A5E4-49DD-A0C0-B93E6CE4C92A}"/>
                    </a:ext>
                  </a:extLst>
                </p:cNvPr>
                <p:cNvSpPr>
                  <a:spLocks/>
                </p:cNvSpPr>
                <p:nvPr/>
              </p:nvSpPr>
              <p:spPr bwMode="auto">
                <a:xfrm>
                  <a:off x="469356" y="3539173"/>
                  <a:ext cx="217488" cy="77787"/>
                </a:xfrm>
                <a:custGeom>
                  <a:avLst/>
                  <a:gdLst/>
                  <a:ahLst/>
                  <a:cxnLst>
                    <a:cxn ang="0">
                      <a:pos x="29" y="11"/>
                    </a:cxn>
                    <a:cxn ang="0">
                      <a:pos x="0" y="0"/>
                    </a:cxn>
                    <a:cxn ang="0">
                      <a:pos x="0" y="1"/>
                    </a:cxn>
                    <a:cxn ang="0">
                      <a:pos x="0" y="9"/>
                    </a:cxn>
                    <a:cxn ang="0">
                      <a:pos x="29" y="21"/>
                    </a:cxn>
                    <a:cxn ang="0">
                      <a:pos x="58" y="9"/>
                    </a:cxn>
                    <a:cxn ang="0">
                      <a:pos x="58" y="1"/>
                    </a:cxn>
                    <a:cxn ang="0">
                      <a:pos x="58" y="0"/>
                    </a:cxn>
                    <a:cxn ang="0">
                      <a:pos x="29" y="11"/>
                    </a:cxn>
                  </a:cxnLst>
                  <a:rect l="0" t="0" r="r" b="b"/>
                  <a:pathLst>
                    <a:path w="58" h="21">
                      <a:moveTo>
                        <a:pt x="29" y="11"/>
                      </a:moveTo>
                      <a:cubicBezTo>
                        <a:pt x="13" y="11"/>
                        <a:pt x="2" y="6"/>
                        <a:pt x="0" y="0"/>
                      </a:cubicBezTo>
                      <a:cubicBezTo>
                        <a:pt x="0" y="0"/>
                        <a:pt x="0" y="1"/>
                        <a:pt x="0" y="1"/>
                      </a:cubicBezTo>
                      <a:cubicBezTo>
                        <a:pt x="0" y="2"/>
                        <a:pt x="0" y="8"/>
                        <a:pt x="0" y="9"/>
                      </a:cubicBezTo>
                      <a:cubicBezTo>
                        <a:pt x="0" y="16"/>
                        <a:pt x="12" y="21"/>
                        <a:pt x="29" y="21"/>
                      </a:cubicBezTo>
                      <a:cubicBezTo>
                        <a:pt x="46" y="21"/>
                        <a:pt x="58" y="16"/>
                        <a:pt x="58" y="9"/>
                      </a:cubicBezTo>
                      <a:cubicBezTo>
                        <a:pt x="58" y="8"/>
                        <a:pt x="58" y="2"/>
                        <a:pt x="58" y="1"/>
                      </a:cubicBezTo>
                      <a:cubicBezTo>
                        <a:pt x="58" y="1"/>
                        <a:pt x="58" y="0"/>
                        <a:pt x="58" y="0"/>
                      </a:cubicBezTo>
                      <a:cubicBezTo>
                        <a:pt x="56" y="6"/>
                        <a:pt x="45" y="11"/>
                        <a:pt x="29"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8" name="Freeform 26">
                  <a:extLst>
                    <a:ext uri="{FF2B5EF4-FFF2-40B4-BE49-F238E27FC236}">
                      <a16:creationId xmlns:a16="http://schemas.microsoft.com/office/drawing/2014/main" id="{B0B7CB5C-6C0A-4171-83A3-E354DBDB7986}"/>
                    </a:ext>
                  </a:extLst>
                </p:cNvPr>
                <p:cNvSpPr>
                  <a:spLocks/>
                </p:cNvSpPr>
                <p:nvPr/>
              </p:nvSpPr>
              <p:spPr bwMode="auto">
                <a:xfrm>
                  <a:off x="469356" y="3434398"/>
                  <a:ext cx="217488" cy="123825"/>
                </a:xfrm>
                <a:custGeom>
                  <a:avLst/>
                  <a:gdLst/>
                  <a:ahLst/>
                  <a:cxnLst>
                    <a:cxn ang="0">
                      <a:pos x="29" y="0"/>
                    </a:cxn>
                    <a:cxn ang="0">
                      <a:pos x="0" y="13"/>
                    </a:cxn>
                    <a:cxn ang="0">
                      <a:pos x="0" y="20"/>
                    </a:cxn>
                    <a:cxn ang="0">
                      <a:pos x="29" y="33"/>
                    </a:cxn>
                    <a:cxn ang="0">
                      <a:pos x="58" y="20"/>
                    </a:cxn>
                    <a:cxn ang="0">
                      <a:pos x="58" y="13"/>
                    </a:cxn>
                    <a:cxn ang="0">
                      <a:pos x="29" y="0"/>
                    </a:cxn>
                  </a:cxnLst>
                  <a:rect l="0" t="0" r="r" b="b"/>
                  <a:pathLst>
                    <a:path w="58" h="33">
                      <a:moveTo>
                        <a:pt x="29" y="0"/>
                      </a:moveTo>
                      <a:cubicBezTo>
                        <a:pt x="12" y="0"/>
                        <a:pt x="0" y="6"/>
                        <a:pt x="0" y="13"/>
                      </a:cubicBezTo>
                      <a:cubicBezTo>
                        <a:pt x="0" y="13"/>
                        <a:pt x="0" y="20"/>
                        <a:pt x="0" y="20"/>
                      </a:cubicBezTo>
                      <a:cubicBezTo>
                        <a:pt x="0" y="27"/>
                        <a:pt x="12" y="33"/>
                        <a:pt x="29" y="33"/>
                      </a:cubicBezTo>
                      <a:cubicBezTo>
                        <a:pt x="46" y="33"/>
                        <a:pt x="58" y="27"/>
                        <a:pt x="58" y="20"/>
                      </a:cubicBezTo>
                      <a:cubicBezTo>
                        <a:pt x="58" y="20"/>
                        <a:pt x="58" y="13"/>
                        <a:pt x="58" y="13"/>
                      </a:cubicBezTo>
                      <a:cubicBezTo>
                        <a:pt x="58" y="6"/>
                        <a:pt x="46" y="0"/>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319" name="Right Arrow 318"/>
            <p:cNvSpPr/>
            <p:nvPr/>
          </p:nvSpPr>
          <p:spPr>
            <a:xfrm>
              <a:off x="5959956" y="3377140"/>
              <a:ext cx="550631" cy="410464"/>
            </a:xfrm>
            <a:prstGeom prst="rightArrow">
              <a:avLst>
                <a:gd name="adj1" fmla="val 50000"/>
                <a:gd name="adj2" fmla="val 48825"/>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320" name="Rectangle 319"/>
            <p:cNvSpPr/>
            <p:nvPr/>
          </p:nvSpPr>
          <p:spPr>
            <a:xfrm>
              <a:off x="5619228" y="3994093"/>
              <a:ext cx="1458333" cy="203998"/>
            </a:xfrm>
            <a:prstGeom prst="rect">
              <a:avLst/>
            </a:prstGeom>
            <a:solidFill>
              <a:schemeClr val="tx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ctr"/>
              <a:r>
                <a:rPr lang="en-US" sz="900" dirty="0">
                  <a:solidFill>
                    <a:schemeClr val="bg1"/>
                  </a:solidFill>
                </a:rPr>
                <a:t>Network Segmentation</a:t>
              </a:r>
            </a:p>
          </p:txBody>
        </p:sp>
        <p:grpSp>
          <p:nvGrpSpPr>
            <p:cNvPr id="321" name="Group 320">
              <a:extLst>
                <a:ext uri="{FF2B5EF4-FFF2-40B4-BE49-F238E27FC236}">
                  <a16:creationId xmlns:a16="http://schemas.microsoft.com/office/drawing/2014/main" id="{8215684A-DD61-49EB-A0E1-048A5C572AC6}"/>
                </a:ext>
              </a:extLst>
            </p:cNvPr>
            <p:cNvGrpSpPr>
              <a:grpSpLocks noChangeAspect="1"/>
            </p:cNvGrpSpPr>
            <p:nvPr/>
          </p:nvGrpSpPr>
          <p:grpSpPr bwMode="auto">
            <a:xfrm>
              <a:off x="5650953" y="4002785"/>
              <a:ext cx="130182" cy="170479"/>
              <a:chOff x="4037" y="2275"/>
              <a:chExt cx="1721" cy="1796"/>
            </a:xfrm>
            <a:solidFill>
              <a:schemeClr val="bg1"/>
            </a:solidFill>
          </p:grpSpPr>
          <p:sp>
            <p:nvSpPr>
              <p:cNvPr id="322" name="Freeform 46">
                <a:extLst>
                  <a:ext uri="{FF2B5EF4-FFF2-40B4-BE49-F238E27FC236}">
                    <a16:creationId xmlns:a16="http://schemas.microsoft.com/office/drawing/2014/main" id="{35105D10-B472-4EAF-8420-DF04923299DB}"/>
                  </a:ext>
                </a:extLst>
              </p:cNvPr>
              <p:cNvSpPr>
                <a:spLocks noEditPoints="1"/>
              </p:cNvSpPr>
              <p:nvPr/>
            </p:nvSpPr>
            <p:spPr bwMode="auto">
              <a:xfrm>
                <a:off x="4719" y="3685"/>
                <a:ext cx="357" cy="386"/>
              </a:xfrm>
              <a:custGeom>
                <a:avLst/>
                <a:gdLst/>
                <a:ahLst/>
                <a:cxnLst>
                  <a:cxn ang="0">
                    <a:pos x="96" y="79"/>
                  </a:cxn>
                  <a:cxn ang="0">
                    <a:pos x="105" y="86"/>
                  </a:cxn>
                  <a:cxn ang="0">
                    <a:pos x="137" y="100"/>
                  </a:cxn>
                  <a:cxn ang="0">
                    <a:pos x="153" y="155"/>
                  </a:cxn>
                  <a:cxn ang="0">
                    <a:pos x="153" y="165"/>
                  </a:cxn>
                  <a:cxn ang="0">
                    <a:pos x="0" y="165"/>
                  </a:cxn>
                  <a:cxn ang="0">
                    <a:pos x="0" y="155"/>
                  </a:cxn>
                  <a:cxn ang="0">
                    <a:pos x="16" y="100"/>
                  </a:cxn>
                  <a:cxn ang="0">
                    <a:pos x="48" y="86"/>
                  </a:cxn>
                  <a:cxn ang="0">
                    <a:pos x="58" y="79"/>
                  </a:cxn>
                  <a:cxn ang="0">
                    <a:pos x="49" y="63"/>
                  </a:cxn>
                  <a:cxn ang="0">
                    <a:pos x="47" y="62"/>
                  </a:cxn>
                  <a:cxn ang="0">
                    <a:pos x="43" y="38"/>
                  </a:cxn>
                  <a:cxn ang="0">
                    <a:pos x="44" y="37"/>
                  </a:cxn>
                  <a:cxn ang="0">
                    <a:pos x="44" y="29"/>
                  </a:cxn>
                  <a:cxn ang="0">
                    <a:pos x="46" y="19"/>
                  </a:cxn>
                  <a:cxn ang="0">
                    <a:pos x="56" y="7"/>
                  </a:cxn>
                  <a:cxn ang="0">
                    <a:pos x="75" y="0"/>
                  </a:cxn>
                  <a:cxn ang="0">
                    <a:pos x="78" y="0"/>
                  </a:cxn>
                  <a:cxn ang="0">
                    <a:pos x="97" y="7"/>
                  </a:cxn>
                  <a:cxn ang="0">
                    <a:pos x="107" y="19"/>
                  </a:cxn>
                  <a:cxn ang="0">
                    <a:pos x="109" y="29"/>
                  </a:cxn>
                  <a:cxn ang="0">
                    <a:pos x="109" y="37"/>
                  </a:cxn>
                  <a:cxn ang="0">
                    <a:pos x="110" y="38"/>
                  </a:cxn>
                  <a:cxn ang="0">
                    <a:pos x="106" y="62"/>
                  </a:cxn>
                  <a:cxn ang="0">
                    <a:pos x="104" y="63"/>
                  </a:cxn>
                  <a:cxn ang="0">
                    <a:pos x="96" y="79"/>
                  </a:cxn>
                  <a:cxn ang="0">
                    <a:pos x="62" y="83"/>
                  </a:cxn>
                  <a:cxn ang="0">
                    <a:pos x="54" y="89"/>
                  </a:cxn>
                  <a:cxn ang="0">
                    <a:pos x="69" y="122"/>
                  </a:cxn>
                  <a:cxn ang="0">
                    <a:pos x="71" y="106"/>
                  </a:cxn>
                  <a:cxn ang="0">
                    <a:pos x="71" y="104"/>
                  </a:cxn>
                  <a:cxn ang="0">
                    <a:pos x="69" y="100"/>
                  </a:cxn>
                  <a:cxn ang="0">
                    <a:pos x="70" y="91"/>
                  </a:cxn>
                  <a:cxn ang="0">
                    <a:pos x="77" y="92"/>
                  </a:cxn>
                  <a:cxn ang="0">
                    <a:pos x="83" y="91"/>
                  </a:cxn>
                  <a:cxn ang="0">
                    <a:pos x="84" y="100"/>
                  </a:cxn>
                  <a:cxn ang="0">
                    <a:pos x="82" y="104"/>
                  </a:cxn>
                  <a:cxn ang="0">
                    <a:pos x="82" y="106"/>
                  </a:cxn>
                  <a:cxn ang="0">
                    <a:pos x="84" y="123"/>
                  </a:cxn>
                  <a:cxn ang="0">
                    <a:pos x="99" y="89"/>
                  </a:cxn>
                  <a:cxn ang="0">
                    <a:pos x="91" y="83"/>
                  </a:cxn>
                  <a:cxn ang="0">
                    <a:pos x="83" y="88"/>
                  </a:cxn>
                  <a:cxn ang="0">
                    <a:pos x="70" y="88"/>
                  </a:cxn>
                  <a:cxn ang="0">
                    <a:pos x="62" y="83"/>
                  </a:cxn>
                </a:cxnLst>
                <a:rect l="0" t="0" r="r" b="b"/>
                <a:pathLst>
                  <a:path w="153" h="165">
                    <a:moveTo>
                      <a:pt x="96" y="79"/>
                    </a:moveTo>
                    <a:cubicBezTo>
                      <a:pt x="98" y="82"/>
                      <a:pt x="102" y="85"/>
                      <a:pt x="105" y="86"/>
                    </a:cubicBezTo>
                    <a:cubicBezTo>
                      <a:pt x="137" y="100"/>
                      <a:pt x="137" y="100"/>
                      <a:pt x="137" y="100"/>
                    </a:cubicBezTo>
                    <a:cubicBezTo>
                      <a:pt x="152" y="105"/>
                      <a:pt x="153" y="142"/>
                      <a:pt x="153" y="155"/>
                    </a:cubicBezTo>
                    <a:cubicBezTo>
                      <a:pt x="153" y="165"/>
                      <a:pt x="153" y="165"/>
                      <a:pt x="153" y="165"/>
                    </a:cubicBezTo>
                    <a:cubicBezTo>
                      <a:pt x="0" y="165"/>
                      <a:pt x="0" y="165"/>
                      <a:pt x="0" y="165"/>
                    </a:cubicBezTo>
                    <a:cubicBezTo>
                      <a:pt x="0" y="155"/>
                      <a:pt x="0" y="155"/>
                      <a:pt x="0" y="155"/>
                    </a:cubicBezTo>
                    <a:cubicBezTo>
                      <a:pt x="0" y="142"/>
                      <a:pt x="1" y="105"/>
                      <a:pt x="16" y="100"/>
                    </a:cubicBezTo>
                    <a:cubicBezTo>
                      <a:pt x="48" y="86"/>
                      <a:pt x="48" y="86"/>
                      <a:pt x="48" y="86"/>
                    </a:cubicBezTo>
                    <a:cubicBezTo>
                      <a:pt x="51" y="85"/>
                      <a:pt x="56" y="82"/>
                      <a:pt x="58" y="79"/>
                    </a:cubicBezTo>
                    <a:cubicBezTo>
                      <a:pt x="54" y="74"/>
                      <a:pt x="50" y="68"/>
                      <a:pt x="49" y="63"/>
                    </a:cubicBezTo>
                    <a:cubicBezTo>
                      <a:pt x="47" y="62"/>
                      <a:pt x="47" y="62"/>
                      <a:pt x="47" y="62"/>
                    </a:cubicBezTo>
                    <a:cubicBezTo>
                      <a:pt x="44" y="53"/>
                      <a:pt x="43" y="47"/>
                      <a:pt x="43" y="38"/>
                    </a:cubicBezTo>
                    <a:cubicBezTo>
                      <a:pt x="44" y="37"/>
                      <a:pt x="44" y="37"/>
                      <a:pt x="44" y="37"/>
                    </a:cubicBezTo>
                    <a:cubicBezTo>
                      <a:pt x="44" y="34"/>
                      <a:pt x="44" y="32"/>
                      <a:pt x="44" y="29"/>
                    </a:cubicBezTo>
                    <a:cubicBezTo>
                      <a:pt x="45" y="26"/>
                      <a:pt x="45" y="22"/>
                      <a:pt x="46" y="19"/>
                    </a:cubicBezTo>
                    <a:cubicBezTo>
                      <a:pt x="48" y="14"/>
                      <a:pt x="52" y="10"/>
                      <a:pt x="56" y="7"/>
                    </a:cubicBezTo>
                    <a:cubicBezTo>
                      <a:pt x="62" y="3"/>
                      <a:pt x="68" y="0"/>
                      <a:pt x="75" y="0"/>
                    </a:cubicBezTo>
                    <a:cubicBezTo>
                      <a:pt x="78" y="0"/>
                      <a:pt x="78" y="0"/>
                      <a:pt x="78" y="0"/>
                    </a:cubicBezTo>
                    <a:cubicBezTo>
                      <a:pt x="85" y="0"/>
                      <a:pt x="92" y="3"/>
                      <a:pt x="97" y="7"/>
                    </a:cubicBezTo>
                    <a:cubicBezTo>
                      <a:pt x="101" y="10"/>
                      <a:pt x="105" y="14"/>
                      <a:pt x="107" y="19"/>
                    </a:cubicBezTo>
                    <a:cubicBezTo>
                      <a:pt x="108" y="22"/>
                      <a:pt x="109" y="26"/>
                      <a:pt x="109" y="29"/>
                    </a:cubicBezTo>
                    <a:cubicBezTo>
                      <a:pt x="109" y="32"/>
                      <a:pt x="109" y="34"/>
                      <a:pt x="109" y="37"/>
                    </a:cubicBezTo>
                    <a:cubicBezTo>
                      <a:pt x="110" y="38"/>
                      <a:pt x="110" y="38"/>
                      <a:pt x="110" y="38"/>
                    </a:cubicBezTo>
                    <a:cubicBezTo>
                      <a:pt x="111" y="47"/>
                      <a:pt x="109" y="53"/>
                      <a:pt x="106" y="62"/>
                    </a:cubicBezTo>
                    <a:cubicBezTo>
                      <a:pt x="104" y="63"/>
                      <a:pt x="104" y="63"/>
                      <a:pt x="104" y="63"/>
                    </a:cubicBezTo>
                    <a:cubicBezTo>
                      <a:pt x="103" y="68"/>
                      <a:pt x="99" y="74"/>
                      <a:pt x="96" y="79"/>
                    </a:cubicBezTo>
                    <a:moveTo>
                      <a:pt x="62" y="83"/>
                    </a:moveTo>
                    <a:cubicBezTo>
                      <a:pt x="60" y="85"/>
                      <a:pt x="57" y="88"/>
                      <a:pt x="54" y="89"/>
                    </a:cubicBezTo>
                    <a:cubicBezTo>
                      <a:pt x="69" y="122"/>
                      <a:pt x="69" y="122"/>
                      <a:pt x="69" y="122"/>
                    </a:cubicBezTo>
                    <a:cubicBezTo>
                      <a:pt x="70" y="116"/>
                      <a:pt x="70" y="110"/>
                      <a:pt x="71" y="106"/>
                    </a:cubicBezTo>
                    <a:cubicBezTo>
                      <a:pt x="71" y="105"/>
                      <a:pt x="72" y="104"/>
                      <a:pt x="71" y="104"/>
                    </a:cubicBezTo>
                    <a:cubicBezTo>
                      <a:pt x="70" y="103"/>
                      <a:pt x="69" y="101"/>
                      <a:pt x="69" y="100"/>
                    </a:cubicBezTo>
                    <a:cubicBezTo>
                      <a:pt x="68" y="97"/>
                      <a:pt x="68" y="91"/>
                      <a:pt x="70" y="91"/>
                    </a:cubicBezTo>
                    <a:cubicBezTo>
                      <a:pt x="72" y="91"/>
                      <a:pt x="75" y="92"/>
                      <a:pt x="77" y="92"/>
                    </a:cubicBezTo>
                    <a:cubicBezTo>
                      <a:pt x="78" y="92"/>
                      <a:pt x="81" y="91"/>
                      <a:pt x="83" y="91"/>
                    </a:cubicBezTo>
                    <a:cubicBezTo>
                      <a:pt x="85" y="91"/>
                      <a:pt x="85" y="97"/>
                      <a:pt x="84" y="100"/>
                    </a:cubicBezTo>
                    <a:cubicBezTo>
                      <a:pt x="84" y="101"/>
                      <a:pt x="83" y="103"/>
                      <a:pt x="82" y="104"/>
                    </a:cubicBezTo>
                    <a:cubicBezTo>
                      <a:pt x="82" y="104"/>
                      <a:pt x="82" y="105"/>
                      <a:pt x="82" y="106"/>
                    </a:cubicBezTo>
                    <a:cubicBezTo>
                      <a:pt x="83" y="110"/>
                      <a:pt x="84" y="116"/>
                      <a:pt x="84" y="123"/>
                    </a:cubicBezTo>
                    <a:cubicBezTo>
                      <a:pt x="99" y="89"/>
                      <a:pt x="99" y="89"/>
                      <a:pt x="99" y="89"/>
                    </a:cubicBezTo>
                    <a:cubicBezTo>
                      <a:pt x="96" y="88"/>
                      <a:pt x="93" y="85"/>
                      <a:pt x="91" y="83"/>
                    </a:cubicBezTo>
                    <a:cubicBezTo>
                      <a:pt x="89" y="85"/>
                      <a:pt x="86" y="87"/>
                      <a:pt x="83" y="88"/>
                    </a:cubicBezTo>
                    <a:cubicBezTo>
                      <a:pt x="79" y="89"/>
                      <a:pt x="74" y="89"/>
                      <a:pt x="70" y="88"/>
                    </a:cubicBezTo>
                    <a:cubicBezTo>
                      <a:pt x="67" y="87"/>
                      <a:pt x="64" y="85"/>
                      <a:pt x="62" y="8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23" name="Freeform 47">
                <a:extLst>
                  <a:ext uri="{FF2B5EF4-FFF2-40B4-BE49-F238E27FC236}">
                    <a16:creationId xmlns:a16="http://schemas.microsoft.com/office/drawing/2014/main" id="{20C2640F-3817-4098-878A-A0D45EE9A3E6}"/>
                  </a:ext>
                </a:extLst>
              </p:cNvPr>
              <p:cNvSpPr>
                <a:spLocks noEditPoints="1"/>
              </p:cNvSpPr>
              <p:nvPr/>
            </p:nvSpPr>
            <p:spPr bwMode="auto">
              <a:xfrm>
                <a:off x="5403" y="3001"/>
                <a:ext cx="355" cy="386"/>
              </a:xfrm>
              <a:custGeom>
                <a:avLst/>
                <a:gdLst/>
                <a:ahLst/>
                <a:cxnLst>
                  <a:cxn ang="0">
                    <a:pos x="95" y="78"/>
                  </a:cxn>
                  <a:cxn ang="0">
                    <a:pos x="105" y="85"/>
                  </a:cxn>
                  <a:cxn ang="0">
                    <a:pos x="137" y="99"/>
                  </a:cxn>
                  <a:cxn ang="0">
                    <a:pos x="152" y="155"/>
                  </a:cxn>
                  <a:cxn ang="0">
                    <a:pos x="152" y="165"/>
                  </a:cxn>
                  <a:cxn ang="0">
                    <a:pos x="0" y="165"/>
                  </a:cxn>
                  <a:cxn ang="0">
                    <a:pos x="0" y="155"/>
                  </a:cxn>
                  <a:cxn ang="0">
                    <a:pos x="15" y="99"/>
                  </a:cxn>
                  <a:cxn ang="0">
                    <a:pos x="47" y="85"/>
                  </a:cxn>
                  <a:cxn ang="0">
                    <a:pos x="57" y="78"/>
                  </a:cxn>
                  <a:cxn ang="0">
                    <a:pos x="48" y="62"/>
                  </a:cxn>
                  <a:cxn ang="0">
                    <a:pos x="46" y="61"/>
                  </a:cxn>
                  <a:cxn ang="0">
                    <a:pos x="42" y="37"/>
                  </a:cxn>
                  <a:cxn ang="0">
                    <a:pos x="44" y="36"/>
                  </a:cxn>
                  <a:cxn ang="0">
                    <a:pos x="44" y="29"/>
                  </a:cxn>
                  <a:cxn ang="0">
                    <a:pos x="45" y="18"/>
                  </a:cxn>
                  <a:cxn ang="0">
                    <a:pos x="55" y="6"/>
                  </a:cxn>
                  <a:cxn ang="0">
                    <a:pos x="74" y="0"/>
                  </a:cxn>
                  <a:cxn ang="0">
                    <a:pos x="77" y="0"/>
                  </a:cxn>
                  <a:cxn ang="0">
                    <a:pos x="96" y="6"/>
                  </a:cxn>
                  <a:cxn ang="0">
                    <a:pos x="106" y="18"/>
                  </a:cxn>
                  <a:cxn ang="0">
                    <a:pos x="108" y="29"/>
                  </a:cxn>
                  <a:cxn ang="0">
                    <a:pos x="108" y="36"/>
                  </a:cxn>
                  <a:cxn ang="0">
                    <a:pos x="110" y="37"/>
                  </a:cxn>
                  <a:cxn ang="0">
                    <a:pos x="106" y="61"/>
                  </a:cxn>
                  <a:cxn ang="0">
                    <a:pos x="104" y="62"/>
                  </a:cxn>
                  <a:cxn ang="0">
                    <a:pos x="95" y="78"/>
                  </a:cxn>
                  <a:cxn ang="0">
                    <a:pos x="61" y="82"/>
                  </a:cxn>
                  <a:cxn ang="0">
                    <a:pos x="53" y="89"/>
                  </a:cxn>
                  <a:cxn ang="0">
                    <a:pos x="68" y="122"/>
                  </a:cxn>
                  <a:cxn ang="0">
                    <a:pos x="71" y="105"/>
                  </a:cxn>
                  <a:cxn ang="0">
                    <a:pos x="70" y="103"/>
                  </a:cxn>
                  <a:cxn ang="0">
                    <a:pos x="68" y="99"/>
                  </a:cxn>
                  <a:cxn ang="0">
                    <a:pos x="70" y="90"/>
                  </a:cxn>
                  <a:cxn ang="0">
                    <a:pos x="76" y="91"/>
                  </a:cxn>
                  <a:cxn ang="0">
                    <a:pos x="82" y="90"/>
                  </a:cxn>
                  <a:cxn ang="0">
                    <a:pos x="84" y="99"/>
                  </a:cxn>
                  <a:cxn ang="0">
                    <a:pos x="81" y="103"/>
                  </a:cxn>
                  <a:cxn ang="0">
                    <a:pos x="81" y="105"/>
                  </a:cxn>
                  <a:cxn ang="0">
                    <a:pos x="84" y="122"/>
                  </a:cxn>
                  <a:cxn ang="0">
                    <a:pos x="99" y="89"/>
                  </a:cxn>
                  <a:cxn ang="0">
                    <a:pos x="91" y="82"/>
                  </a:cxn>
                  <a:cxn ang="0">
                    <a:pos x="82" y="87"/>
                  </a:cxn>
                  <a:cxn ang="0">
                    <a:pos x="70" y="87"/>
                  </a:cxn>
                  <a:cxn ang="0">
                    <a:pos x="61" y="82"/>
                  </a:cxn>
                </a:cxnLst>
                <a:rect l="0" t="0" r="r" b="b"/>
                <a:pathLst>
                  <a:path w="152" h="165">
                    <a:moveTo>
                      <a:pt x="95" y="78"/>
                    </a:moveTo>
                    <a:cubicBezTo>
                      <a:pt x="97" y="82"/>
                      <a:pt x="101" y="84"/>
                      <a:pt x="105" y="85"/>
                    </a:cubicBezTo>
                    <a:cubicBezTo>
                      <a:pt x="137" y="99"/>
                      <a:pt x="137" y="99"/>
                      <a:pt x="137" y="99"/>
                    </a:cubicBezTo>
                    <a:cubicBezTo>
                      <a:pt x="152" y="104"/>
                      <a:pt x="152" y="141"/>
                      <a:pt x="152" y="155"/>
                    </a:cubicBezTo>
                    <a:cubicBezTo>
                      <a:pt x="152" y="165"/>
                      <a:pt x="152" y="165"/>
                      <a:pt x="152" y="165"/>
                    </a:cubicBezTo>
                    <a:cubicBezTo>
                      <a:pt x="0" y="165"/>
                      <a:pt x="0" y="165"/>
                      <a:pt x="0" y="165"/>
                    </a:cubicBezTo>
                    <a:cubicBezTo>
                      <a:pt x="0" y="155"/>
                      <a:pt x="0" y="155"/>
                      <a:pt x="0" y="155"/>
                    </a:cubicBezTo>
                    <a:cubicBezTo>
                      <a:pt x="0" y="141"/>
                      <a:pt x="0" y="104"/>
                      <a:pt x="15" y="99"/>
                    </a:cubicBezTo>
                    <a:cubicBezTo>
                      <a:pt x="47" y="85"/>
                      <a:pt x="47" y="85"/>
                      <a:pt x="47" y="85"/>
                    </a:cubicBezTo>
                    <a:cubicBezTo>
                      <a:pt x="51" y="84"/>
                      <a:pt x="55" y="82"/>
                      <a:pt x="57" y="78"/>
                    </a:cubicBezTo>
                    <a:cubicBezTo>
                      <a:pt x="53" y="74"/>
                      <a:pt x="50" y="68"/>
                      <a:pt x="48" y="62"/>
                    </a:cubicBezTo>
                    <a:cubicBezTo>
                      <a:pt x="46" y="61"/>
                      <a:pt x="46" y="61"/>
                      <a:pt x="46" y="61"/>
                    </a:cubicBezTo>
                    <a:cubicBezTo>
                      <a:pt x="43" y="53"/>
                      <a:pt x="42" y="46"/>
                      <a:pt x="42" y="37"/>
                    </a:cubicBezTo>
                    <a:cubicBezTo>
                      <a:pt x="44" y="36"/>
                      <a:pt x="44" y="36"/>
                      <a:pt x="44" y="36"/>
                    </a:cubicBezTo>
                    <a:cubicBezTo>
                      <a:pt x="44" y="34"/>
                      <a:pt x="44" y="31"/>
                      <a:pt x="44" y="29"/>
                    </a:cubicBezTo>
                    <a:cubicBezTo>
                      <a:pt x="44" y="25"/>
                      <a:pt x="44" y="21"/>
                      <a:pt x="45" y="18"/>
                    </a:cubicBezTo>
                    <a:cubicBezTo>
                      <a:pt x="47" y="13"/>
                      <a:pt x="51" y="9"/>
                      <a:pt x="55" y="6"/>
                    </a:cubicBezTo>
                    <a:cubicBezTo>
                      <a:pt x="61" y="2"/>
                      <a:pt x="68" y="0"/>
                      <a:pt x="74" y="0"/>
                    </a:cubicBezTo>
                    <a:cubicBezTo>
                      <a:pt x="77" y="0"/>
                      <a:pt x="77" y="0"/>
                      <a:pt x="77" y="0"/>
                    </a:cubicBezTo>
                    <a:cubicBezTo>
                      <a:pt x="84" y="0"/>
                      <a:pt x="91" y="2"/>
                      <a:pt x="96" y="6"/>
                    </a:cubicBezTo>
                    <a:cubicBezTo>
                      <a:pt x="101" y="9"/>
                      <a:pt x="105" y="13"/>
                      <a:pt x="106" y="18"/>
                    </a:cubicBezTo>
                    <a:cubicBezTo>
                      <a:pt x="108" y="21"/>
                      <a:pt x="108" y="25"/>
                      <a:pt x="108" y="29"/>
                    </a:cubicBezTo>
                    <a:cubicBezTo>
                      <a:pt x="108" y="31"/>
                      <a:pt x="108" y="34"/>
                      <a:pt x="108" y="36"/>
                    </a:cubicBezTo>
                    <a:cubicBezTo>
                      <a:pt x="110" y="37"/>
                      <a:pt x="110" y="37"/>
                      <a:pt x="110" y="37"/>
                    </a:cubicBezTo>
                    <a:cubicBezTo>
                      <a:pt x="110" y="46"/>
                      <a:pt x="109" y="53"/>
                      <a:pt x="106" y="61"/>
                    </a:cubicBezTo>
                    <a:cubicBezTo>
                      <a:pt x="104" y="62"/>
                      <a:pt x="104" y="62"/>
                      <a:pt x="104" y="62"/>
                    </a:cubicBezTo>
                    <a:cubicBezTo>
                      <a:pt x="102" y="68"/>
                      <a:pt x="99" y="74"/>
                      <a:pt x="95" y="78"/>
                    </a:cubicBezTo>
                    <a:moveTo>
                      <a:pt x="61" y="82"/>
                    </a:moveTo>
                    <a:cubicBezTo>
                      <a:pt x="59" y="85"/>
                      <a:pt x="56" y="87"/>
                      <a:pt x="53" y="89"/>
                    </a:cubicBezTo>
                    <a:cubicBezTo>
                      <a:pt x="68" y="122"/>
                      <a:pt x="68" y="122"/>
                      <a:pt x="68" y="122"/>
                    </a:cubicBezTo>
                    <a:cubicBezTo>
                      <a:pt x="69" y="115"/>
                      <a:pt x="70" y="109"/>
                      <a:pt x="71" y="105"/>
                    </a:cubicBezTo>
                    <a:cubicBezTo>
                      <a:pt x="71" y="104"/>
                      <a:pt x="71" y="103"/>
                      <a:pt x="70" y="103"/>
                    </a:cubicBezTo>
                    <a:cubicBezTo>
                      <a:pt x="70" y="102"/>
                      <a:pt x="68" y="101"/>
                      <a:pt x="68" y="99"/>
                    </a:cubicBezTo>
                    <a:cubicBezTo>
                      <a:pt x="68" y="97"/>
                      <a:pt x="67" y="90"/>
                      <a:pt x="70" y="90"/>
                    </a:cubicBezTo>
                    <a:cubicBezTo>
                      <a:pt x="71" y="91"/>
                      <a:pt x="74" y="91"/>
                      <a:pt x="76" y="91"/>
                    </a:cubicBezTo>
                    <a:cubicBezTo>
                      <a:pt x="78" y="91"/>
                      <a:pt x="80" y="91"/>
                      <a:pt x="82" y="90"/>
                    </a:cubicBezTo>
                    <a:cubicBezTo>
                      <a:pt x="85" y="90"/>
                      <a:pt x="84" y="97"/>
                      <a:pt x="84" y="99"/>
                    </a:cubicBezTo>
                    <a:cubicBezTo>
                      <a:pt x="84" y="101"/>
                      <a:pt x="82" y="102"/>
                      <a:pt x="81" y="103"/>
                    </a:cubicBezTo>
                    <a:cubicBezTo>
                      <a:pt x="81" y="103"/>
                      <a:pt x="81" y="104"/>
                      <a:pt x="81" y="105"/>
                    </a:cubicBezTo>
                    <a:cubicBezTo>
                      <a:pt x="82" y="109"/>
                      <a:pt x="83" y="115"/>
                      <a:pt x="84" y="122"/>
                    </a:cubicBezTo>
                    <a:cubicBezTo>
                      <a:pt x="99" y="89"/>
                      <a:pt x="99" y="89"/>
                      <a:pt x="99" y="89"/>
                    </a:cubicBezTo>
                    <a:cubicBezTo>
                      <a:pt x="96" y="87"/>
                      <a:pt x="93" y="85"/>
                      <a:pt x="91" y="82"/>
                    </a:cubicBezTo>
                    <a:cubicBezTo>
                      <a:pt x="88" y="84"/>
                      <a:pt x="85" y="86"/>
                      <a:pt x="82" y="87"/>
                    </a:cubicBezTo>
                    <a:cubicBezTo>
                      <a:pt x="78" y="88"/>
                      <a:pt x="74" y="88"/>
                      <a:pt x="70" y="87"/>
                    </a:cubicBezTo>
                    <a:cubicBezTo>
                      <a:pt x="67" y="86"/>
                      <a:pt x="64" y="84"/>
                      <a:pt x="61" y="8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24" name="Freeform 48">
                <a:extLst>
                  <a:ext uri="{FF2B5EF4-FFF2-40B4-BE49-F238E27FC236}">
                    <a16:creationId xmlns:a16="http://schemas.microsoft.com/office/drawing/2014/main" id="{009353E9-3E5A-4FE1-8F45-51B69C01076F}"/>
                  </a:ext>
                </a:extLst>
              </p:cNvPr>
              <p:cNvSpPr>
                <a:spLocks noEditPoints="1"/>
              </p:cNvSpPr>
              <p:nvPr/>
            </p:nvSpPr>
            <p:spPr bwMode="auto">
              <a:xfrm>
                <a:off x="4541" y="3001"/>
                <a:ext cx="712" cy="472"/>
              </a:xfrm>
              <a:custGeom>
                <a:avLst/>
                <a:gdLst/>
                <a:ahLst/>
                <a:cxnLst>
                  <a:cxn ang="0">
                    <a:pos x="29" y="159"/>
                  </a:cxn>
                  <a:cxn ang="0">
                    <a:pos x="29" y="0"/>
                  </a:cxn>
                  <a:cxn ang="0">
                    <a:pos x="276" y="0"/>
                  </a:cxn>
                  <a:cxn ang="0">
                    <a:pos x="276" y="159"/>
                  </a:cxn>
                  <a:cxn ang="0">
                    <a:pos x="305" y="185"/>
                  </a:cxn>
                  <a:cxn ang="0">
                    <a:pos x="305" y="202"/>
                  </a:cxn>
                  <a:cxn ang="0">
                    <a:pos x="0" y="202"/>
                  </a:cxn>
                  <a:cxn ang="0">
                    <a:pos x="0" y="185"/>
                  </a:cxn>
                  <a:cxn ang="0">
                    <a:pos x="29" y="159"/>
                  </a:cxn>
                  <a:cxn ang="0">
                    <a:pos x="48" y="139"/>
                  </a:cxn>
                  <a:cxn ang="0">
                    <a:pos x="257" y="139"/>
                  </a:cxn>
                  <a:cxn ang="0">
                    <a:pos x="257" y="19"/>
                  </a:cxn>
                  <a:cxn ang="0">
                    <a:pos x="48" y="19"/>
                  </a:cxn>
                  <a:cxn ang="0">
                    <a:pos x="48" y="139"/>
                  </a:cxn>
                </a:cxnLst>
                <a:rect l="0" t="0" r="r" b="b"/>
                <a:pathLst>
                  <a:path w="305" h="202">
                    <a:moveTo>
                      <a:pt x="29" y="159"/>
                    </a:moveTo>
                    <a:cubicBezTo>
                      <a:pt x="29" y="0"/>
                      <a:pt x="29" y="0"/>
                      <a:pt x="29" y="0"/>
                    </a:cubicBezTo>
                    <a:cubicBezTo>
                      <a:pt x="276" y="0"/>
                      <a:pt x="276" y="0"/>
                      <a:pt x="276" y="0"/>
                    </a:cubicBezTo>
                    <a:cubicBezTo>
                      <a:pt x="276" y="159"/>
                      <a:pt x="276" y="159"/>
                      <a:pt x="276" y="159"/>
                    </a:cubicBezTo>
                    <a:cubicBezTo>
                      <a:pt x="286" y="167"/>
                      <a:pt x="295" y="176"/>
                      <a:pt x="305" y="185"/>
                    </a:cubicBezTo>
                    <a:cubicBezTo>
                      <a:pt x="305" y="202"/>
                      <a:pt x="305" y="202"/>
                      <a:pt x="305" y="202"/>
                    </a:cubicBezTo>
                    <a:cubicBezTo>
                      <a:pt x="0" y="202"/>
                      <a:pt x="0" y="202"/>
                      <a:pt x="0" y="202"/>
                    </a:cubicBezTo>
                    <a:cubicBezTo>
                      <a:pt x="0" y="185"/>
                      <a:pt x="0" y="185"/>
                      <a:pt x="0" y="185"/>
                    </a:cubicBezTo>
                    <a:cubicBezTo>
                      <a:pt x="10" y="176"/>
                      <a:pt x="20" y="167"/>
                      <a:pt x="29" y="159"/>
                    </a:cubicBezTo>
                    <a:moveTo>
                      <a:pt x="48" y="139"/>
                    </a:moveTo>
                    <a:cubicBezTo>
                      <a:pt x="257" y="139"/>
                      <a:pt x="257" y="139"/>
                      <a:pt x="257" y="139"/>
                    </a:cubicBezTo>
                    <a:cubicBezTo>
                      <a:pt x="257" y="19"/>
                      <a:pt x="257" y="19"/>
                      <a:pt x="257" y="19"/>
                    </a:cubicBezTo>
                    <a:cubicBezTo>
                      <a:pt x="48" y="19"/>
                      <a:pt x="48" y="19"/>
                      <a:pt x="48" y="19"/>
                    </a:cubicBezTo>
                    <a:lnTo>
                      <a:pt x="48" y="13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25" name="Freeform 49">
                <a:extLst>
                  <a:ext uri="{FF2B5EF4-FFF2-40B4-BE49-F238E27FC236}">
                    <a16:creationId xmlns:a16="http://schemas.microsoft.com/office/drawing/2014/main" id="{07FD8566-9293-4E21-82C4-980E165B0E17}"/>
                  </a:ext>
                </a:extLst>
              </p:cNvPr>
              <p:cNvSpPr>
                <a:spLocks noEditPoints="1"/>
              </p:cNvSpPr>
              <p:nvPr/>
            </p:nvSpPr>
            <p:spPr bwMode="auto">
              <a:xfrm>
                <a:off x="4037" y="3001"/>
                <a:ext cx="357" cy="386"/>
              </a:xfrm>
              <a:custGeom>
                <a:avLst/>
                <a:gdLst/>
                <a:ahLst/>
                <a:cxnLst>
                  <a:cxn ang="0">
                    <a:pos x="96" y="78"/>
                  </a:cxn>
                  <a:cxn ang="0">
                    <a:pos x="105" y="85"/>
                  </a:cxn>
                  <a:cxn ang="0">
                    <a:pos x="137" y="99"/>
                  </a:cxn>
                  <a:cxn ang="0">
                    <a:pos x="153" y="155"/>
                  </a:cxn>
                  <a:cxn ang="0">
                    <a:pos x="153" y="165"/>
                  </a:cxn>
                  <a:cxn ang="0">
                    <a:pos x="0" y="165"/>
                  </a:cxn>
                  <a:cxn ang="0">
                    <a:pos x="0" y="155"/>
                  </a:cxn>
                  <a:cxn ang="0">
                    <a:pos x="16" y="99"/>
                  </a:cxn>
                  <a:cxn ang="0">
                    <a:pos x="48" y="85"/>
                  </a:cxn>
                  <a:cxn ang="0">
                    <a:pos x="58" y="78"/>
                  </a:cxn>
                  <a:cxn ang="0">
                    <a:pos x="49" y="62"/>
                  </a:cxn>
                  <a:cxn ang="0">
                    <a:pos x="47" y="61"/>
                  </a:cxn>
                  <a:cxn ang="0">
                    <a:pos x="43" y="37"/>
                  </a:cxn>
                  <a:cxn ang="0">
                    <a:pos x="45" y="36"/>
                  </a:cxn>
                  <a:cxn ang="0">
                    <a:pos x="45" y="29"/>
                  </a:cxn>
                  <a:cxn ang="0">
                    <a:pos x="46" y="18"/>
                  </a:cxn>
                  <a:cxn ang="0">
                    <a:pos x="56" y="6"/>
                  </a:cxn>
                  <a:cxn ang="0">
                    <a:pos x="75" y="0"/>
                  </a:cxn>
                  <a:cxn ang="0">
                    <a:pos x="78" y="0"/>
                  </a:cxn>
                  <a:cxn ang="0">
                    <a:pos x="97" y="6"/>
                  </a:cxn>
                  <a:cxn ang="0">
                    <a:pos x="107" y="18"/>
                  </a:cxn>
                  <a:cxn ang="0">
                    <a:pos x="109" y="29"/>
                  </a:cxn>
                  <a:cxn ang="0">
                    <a:pos x="109" y="36"/>
                  </a:cxn>
                  <a:cxn ang="0">
                    <a:pos x="110" y="37"/>
                  </a:cxn>
                  <a:cxn ang="0">
                    <a:pos x="107" y="61"/>
                  </a:cxn>
                  <a:cxn ang="0">
                    <a:pos x="105" y="62"/>
                  </a:cxn>
                  <a:cxn ang="0">
                    <a:pos x="96" y="78"/>
                  </a:cxn>
                  <a:cxn ang="0">
                    <a:pos x="62" y="82"/>
                  </a:cxn>
                  <a:cxn ang="0">
                    <a:pos x="54" y="89"/>
                  </a:cxn>
                  <a:cxn ang="0">
                    <a:pos x="69" y="122"/>
                  </a:cxn>
                  <a:cxn ang="0">
                    <a:pos x="71" y="105"/>
                  </a:cxn>
                  <a:cxn ang="0">
                    <a:pos x="71" y="103"/>
                  </a:cxn>
                  <a:cxn ang="0">
                    <a:pos x="69" y="99"/>
                  </a:cxn>
                  <a:cxn ang="0">
                    <a:pos x="70" y="90"/>
                  </a:cxn>
                  <a:cxn ang="0">
                    <a:pos x="77" y="91"/>
                  </a:cxn>
                  <a:cxn ang="0">
                    <a:pos x="83" y="90"/>
                  </a:cxn>
                  <a:cxn ang="0">
                    <a:pos x="85" y="99"/>
                  </a:cxn>
                  <a:cxn ang="0">
                    <a:pos x="82" y="103"/>
                  </a:cxn>
                  <a:cxn ang="0">
                    <a:pos x="82" y="105"/>
                  </a:cxn>
                  <a:cxn ang="0">
                    <a:pos x="84" y="122"/>
                  </a:cxn>
                  <a:cxn ang="0">
                    <a:pos x="99" y="89"/>
                  </a:cxn>
                  <a:cxn ang="0">
                    <a:pos x="92" y="82"/>
                  </a:cxn>
                  <a:cxn ang="0">
                    <a:pos x="83" y="87"/>
                  </a:cxn>
                  <a:cxn ang="0">
                    <a:pos x="70" y="87"/>
                  </a:cxn>
                  <a:cxn ang="0">
                    <a:pos x="62" y="82"/>
                  </a:cxn>
                </a:cxnLst>
                <a:rect l="0" t="0" r="r" b="b"/>
                <a:pathLst>
                  <a:path w="153" h="165">
                    <a:moveTo>
                      <a:pt x="96" y="78"/>
                    </a:moveTo>
                    <a:cubicBezTo>
                      <a:pt x="98" y="82"/>
                      <a:pt x="102" y="84"/>
                      <a:pt x="105" y="85"/>
                    </a:cubicBezTo>
                    <a:cubicBezTo>
                      <a:pt x="137" y="99"/>
                      <a:pt x="137" y="99"/>
                      <a:pt x="137" y="99"/>
                    </a:cubicBezTo>
                    <a:cubicBezTo>
                      <a:pt x="152" y="104"/>
                      <a:pt x="153" y="141"/>
                      <a:pt x="153" y="155"/>
                    </a:cubicBezTo>
                    <a:cubicBezTo>
                      <a:pt x="153" y="165"/>
                      <a:pt x="153" y="165"/>
                      <a:pt x="153" y="165"/>
                    </a:cubicBezTo>
                    <a:cubicBezTo>
                      <a:pt x="0" y="165"/>
                      <a:pt x="0" y="165"/>
                      <a:pt x="0" y="165"/>
                    </a:cubicBezTo>
                    <a:cubicBezTo>
                      <a:pt x="0" y="155"/>
                      <a:pt x="0" y="155"/>
                      <a:pt x="0" y="155"/>
                    </a:cubicBezTo>
                    <a:cubicBezTo>
                      <a:pt x="0" y="141"/>
                      <a:pt x="1" y="104"/>
                      <a:pt x="16" y="99"/>
                    </a:cubicBezTo>
                    <a:cubicBezTo>
                      <a:pt x="48" y="85"/>
                      <a:pt x="48" y="85"/>
                      <a:pt x="48" y="85"/>
                    </a:cubicBezTo>
                    <a:cubicBezTo>
                      <a:pt x="52" y="84"/>
                      <a:pt x="56" y="82"/>
                      <a:pt x="58" y="78"/>
                    </a:cubicBezTo>
                    <a:cubicBezTo>
                      <a:pt x="54" y="74"/>
                      <a:pt x="50" y="68"/>
                      <a:pt x="49" y="62"/>
                    </a:cubicBezTo>
                    <a:cubicBezTo>
                      <a:pt x="47" y="61"/>
                      <a:pt x="47" y="61"/>
                      <a:pt x="47" y="61"/>
                    </a:cubicBezTo>
                    <a:cubicBezTo>
                      <a:pt x="44" y="53"/>
                      <a:pt x="43" y="46"/>
                      <a:pt x="43" y="37"/>
                    </a:cubicBezTo>
                    <a:cubicBezTo>
                      <a:pt x="45" y="36"/>
                      <a:pt x="45" y="36"/>
                      <a:pt x="45" y="36"/>
                    </a:cubicBezTo>
                    <a:cubicBezTo>
                      <a:pt x="44" y="34"/>
                      <a:pt x="44" y="31"/>
                      <a:pt x="45" y="29"/>
                    </a:cubicBezTo>
                    <a:cubicBezTo>
                      <a:pt x="45" y="25"/>
                      <a:pt x="45" y="21"/>
                      <a:pt x="46" y="18"/>
                    </a:cubicBezTo>
                    <a:cubicBezTo>
                      <a:pt x="48" y="13"/>
                      <a:pt x="52" y="9"/>
                      <a:pt x="56" y="6"/>
                    </a:cubicBezTo>
                    <a:cubicBezTo>
                      <a:pt x="62" y="2"/>
                      <a:pt x="69" y="0"/>
                      <a:pt x="75" y="0"/>
                    </a:cubicBezTo>
                    <a:cubicBezTo>
                      <a:pt x="78" y="0"/>
                      <a:pt x="78" y="0"/>
                      <a:pt x="78" y="0"/>
                    </a:cubicBezTo>
                    <a:cubicBezTo>
                      <a:pt x="85" y="0"/>
                      <a:pt x="92" y="2"/>
                      <a:pt x="97" y="6"/>
                    </a:cubicBezTo>
                    <a:cubicBezTo>
                      <a:pt x="102" y="9"/>
                      <a:pt x="106" y="13"/>
                      <a:pt x="107" y="18"/>
                    </a:cubicBezTo>
                    <a:cubicBezTo>
                      <a:pt x="108" y="21"/>
                      <a:pt x="109" y="25"/>
                      <a:pt x="109" y="29"/>
                    </a:cubicBezTo>
                    <a:cubicBezTo>
                      <a:pt x="109" y="31"/>
                      <a:pt x="109" y="34"/>
                      <a:pt x="109" y="36"/>
                    </a:cubicBezTo>
                    <a:cubicBezTo>
                      <a:pt x="110" y="37"/>
                      <a:pt x="110" y="37"/>
                      <a:pt x="110" y="37"/>
                    </a:cubicBezTo>
                    <a:cubicBezTo>
                      <a:pt x="111" y="46"/>
                      <a:pt x="110" y="53"/>
                      <a:pt x="107" y="61"/>
                    </a:cubicBezTo>
                    <a:cubicBezTo>
                      <a:pt x="105" y="62"/>
                      <a:pt x="105" y="62"/>
                      <a:pt x="105" y="62"/>
                    </a:cubicBezTo>
                    <a:cubicBezTo>
                      <a:pt x="103" y="68"/>
                      <a:pt x="99" y="74"/>
                      <a:pt x="96" y="78"/>
                    </a:cubicBezTo>
                    <a:moveTo>
                      <a:pt x="62" y="82"/>
                    </a:moveTo>
                    <a:cubicBezTo>
                      <a:pt x="60" y="85"/>
                      <a:pt x="57" y="87"/>
                      <a:pt x="54" y="89"/>
                    </a:cubicBezTo>
                    <a:cubicBezTo>
                      <a:pt x="69" y="122"/>
                      <a:pt x="69" y="122"/>
                      <a:pt x="69" y="122"/>
                    </a:cubicBezTo>
                    <a:cubicBezTo>
                      <a:pt x="70" y="115"/>
                      <a:pt x="70" y="109"/>
                      <a:pt x="71" y="105"/>
                    </a:cubicBezTo>
                    <a:cubicBezTo>
                      <a:pt x="71" y="104"/>
                      <a:pt x="72" y="103"/>
                      <a:pt x="71" y="103"/>
                    </a:cubicBezTo>
                    <a:cubicBezTo>
                      <a:pt x="70" y="102"/>
                      <a:pt x="69" y="101"/>
                      <a:pt x="69" y="99"/>
                    </a:cubicBezTo>
                    <a:cubicBezTo>
                      <a:pt x="68" y="97"/>
                      <a:pt x="68" y="90"/>
                      <a:pt x="70" y="90"/>
                    </a:cubicBezTo>
                    <a:cubicBezTo>
                      <a:pt x="72" y="91"/>
                      <a:pt x="75" y="91"/>
                      <a:pt x="77" y="91"/>
                    </a:cubicBezTo>
                    <a:cubicBezTo>
                      <a:pt x="79" y="91"/>
                      <a:pt x="81" y="91"/>
                      <a:pt x="83" y="90"/>
                    </a:cubicBezTo>
                    <a:cubicBezTo>
                      <a:pt x="85" y="90"/>
                      <a:pt x="85" y="97"/>
                      <a:pt x="85" y="99"/>
                    </a:cubicBezTo>
                    <a:cubicBezTo>
                      <a:pt x="84" y="101"/>
                      <a:pt x="83" y="102"/>
                      <a:pt x="82" y="103"/>
                    </a:cubicBezTo>
                    <a:cubicBezTo>
                      <a:pt x="82" y="103"/>
                      <a:pt x="82" y="104"/>
                      <a:pt x="82" y="105"/>
                    </a:cubicBezTo>
                    <a:cubicBezTo>
                      <a:pt x="83" y="109"/>
                      <a:pt x="84" y="115"/>
                      <a:pt x="84" y="122"/>
                    </a:cubicBezTo>
                    <a:cubicBezTo>
                      <a:pt x="99" y="89"/>
                      <a:pt x="99" y="89"/>
                      <a:pt x="99" y="89"/>
                    </a:cubicBezTo>
                    <a:cubicBezTo>
                      <a:pt x="96" y="87"/>
                      <a:pt x="93" y="85"/>
                      <a:pt x="92" y="82"/>
                    </a:cubicBezTo>
                    <a:cubicBezTo>
                      <a:pt x="89" y="84"/>
                      <a:pt x="86" y="86"/>
                      <a:pt x="83" y="87"/>
                    </a:cubicBezTo>
                    <a:cubicBezTo>
                      <a:pt x="79" y="88"/>
                      <a:pt x="74" y="88"/>
                      <a:pt x="70" y="87"/>
                    </a:cubicBezTo>
                    <a:cubicBezTo>
                      <a:pt x="67" y="86"/>
                      <a:pt x="64" y="84"/>
                      <a:pt x="62" y="8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26" name="Freeform 50">
                <a:extLst>
                  <a:ext uri="{FF2B5EF4-FFF2-40B4-BE49-F238E27FC236}">
                    <a16:creationId xmlns:a16="http://schemas.microsoft.com/office/drawing/2014/main" id="{B24EBCDA-F7EA-4121-9E78-8F9B4F8E49F8}"/>
                  </a:ext>
                </a:extLst>
              </p:cNvPr>
              <p:cNvSpPr>
                <a:spLocks/>
              </p:cNvSpPr>
              <p:nvPr/>
            </p:nvSpPr>
            <p:spPr bwMode="auto">
              <a:xfrm>
                <a:off x="4142" y="3426"/>
                <a:ext cx="647" cy="558"/>
              </a:xfrm>
              <a:custGeom>
                <a:avLst/>
                <a:gdLst/>
                <a:ahLst/>
                <a:cxnLst>
                  <a:cxn ang="0">
                    <a:pos x="257" y="195"/>
                  </a:cxn>
                  <a:cxn ang="0">
                    <a:pos x="277" y="186"/>
                  </a:cxn>
                  <a:cxn ang="0">
                    <a:pos x="63" y="0"/>
                  </a:cxn>
                  <a:cxn ang="0">
                    <a:pos x="0" y="0"/>
                  </a:cxn>
                  <a:cxn ang="0">
                    <a:pos x="232" y="239"/>
                  </a:cxn>
                  <a:cxn ang="0">
                    <a:pos x="257" y="195"/>
                  </a:cxn>
                </a:cxnLst>
                <a:rect l="0" t="0" r="r" b="b"/>
                <a:pathLst>
                  <a:path w="277" h="239">
                    <a:moveTo>
                      <a:pt x="257" y="195"/>
                    </a:moveTo>
                    <a:cubicBezTo>
                      <a:pt x="277" y="186"/>
                      <a:pt x="277" y="186"/>
                      <a:pt x="277" y="186"/>
                    </a:cubicBezTo>
                    <a:cubicBezTo>
                      <a:pt x="175" y="169"/>
                      <a:pt x="93" y="96"/>
                      <a:pt x="63" y="0"/>
                    </a:cubicBezTo>
                    <a:cubicBezTo>
                      <a:pt x="0" y="0"/>
                      <a:pt x="0" y="0"/>
                      <a:pt x="0" y="0"/>
                    </a:cubicBezTo>
                    <a:cubicBezTo>
                      <a:pt x="29" y="115"/>
                      <a:pt x="118" y="206"/>
                      <a:pt x="232" y="239"/>
                    </a:cubicBezTo>
                    <a:cubicBezTo>
                      <a:pt x="235" y="214"/>
                      <a:pt x="243" y="200"/>
                      <a:pt x="257" y="19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27" name="Freeform 51">
                <a:extLst>
                  <a:ext uri="{FF2B5EF4-FFF2-40B4-BE49-F238E27FC236}">
                    <a16:creationId xmlns:a16="http://schemas.microsoft.com/office/drawing/2014/main" id="{0385A901-1F82-4853-AC47-07E520642C44}"/>
                  </a:ext>
                </a:extLst>
              </p:cNvPr>
              <p:cNvSpPr>
                <a:spLocks/>
              </p:cNvSpPr>
              <p:nvPr/>
            </p:nvSpPr>
            <p:spPr bwMode="auto">
              <a:xfrm>
                <a:off x="5046" y="2467"/>
                <a:ext cx="588" cy="532"/>
              </a:xfrm>
              <a:custGeom>
                <a:avLst/>
                <a:gdLst/>
                <a:ahLst/>
                <a:cxnLst>
                  <a:cxn ang="0">
                    <a:pos x="30" y="71"/>
                  </a:cxn>
                  <a:cxn ang="0">
                    <a:pos x="191" y="228"/>
                  </a:cxn>
                  <a:cxn ang="0">
                    <a:pos x="199" y="221"/>
                  </a:cxn>
                  <a:cxn ang="0">
                    <a:pos x="228" y="212"/>
                  </a:cxn>
                  <a:cxn ang="0">
                    <a:pos x="230" y="212"/>
                  </a:cxn>
                  <a:cxn ang="0">
                    <a:pos x="252" y="217"/>
                  </a:cxn>
                  <a:cxn ang="0">
                    <a:pos x="0" y="0"/>
                  </a:cxn>
                  <a:cxn ang="0">
                    <a:pos x="3" y="1"/>
                  </a:cxn>
                  <a:cxn ang="0">
                    <a:pos x="30" y="71"/>
                  </a:cxn>
                </a:cxnLst>
                <a:rect l="0" t="0" r="r" b="b"/>
                <a:pathLst>
                  <a:path w="252" h="228">
                    <a:moveTo>
                      <a:pt x="30" y="71"/>
                    </a:moveTo>
                    <a:cubicBezTo>
                      <a:pt x="103" y="98"/>
                      <a:pt x="162" y="155"/>
                      <a:pt x="191" y="228"/>
                    </a:cubicBezTo>
                    <a:cubicBezTo>
                      <a:pt x="193" y="225"/>
                      <a:pt x="196" y="223"/>
                      <a:pt x="199" y="221"/>
                    </a:cubicBezTo>
                    <a:cubicBezTo>
                      <a:pt x="208" y="215"/>
                      <a:pt x="218" y="212"/>
                      <a:pt x="228" y="212"/>
                    </a:cubicBezTo>
                    <a:cubicBezTo>
                      <a:pt x="230" y="212"/>
                      <a:pt x="230" y="212"/>
                      <a:pt x="230" y="212"/>
                    </a:cubicBezTo>
                    <a:cubicBezTo>
                      <a:pt x="238" y="212"/>
                      <a:pt x="245" y="213"/>
                      <a:pt x="252" y="217"/>
                    </a:cubicBezTo>
                    <a:cubicBezTo>
                      <a:pt x="213" y="106"/>
                      <a:pt x="117" y="22"/>
                      <a:pt x="0" y="0"/>
                    </a:cubicBezTo>
                    <a:cubicBezTo>
                      <a:pt x="3" y="1"/>
                      <a:pt x="3" y="1"/>
                      <a:pt x="3" y="1"/>
                    </a:cubicBezTo>
                    <a:cubicBezTo>
                      <a:pt x="21" y="8"/>
                      <a:pt x="30" y="30"/>
                      <a:pt x="30" y="7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28" name="Freeform 52">
                <a:extLst>
                  <a:ext uri="{FF2B5EF4-FFF2-40B4-BE49-F238E27FC236}">
                    <a16:creationId xmlns:a16="http://schemas.microsoft.com/office/drawing/2014/main" id="{F9674195-4CB1-4DBD-850F-C7A17EBFD112}"/>
                  </a:ext>
                </a:extLst>
              </p:cNvPr>
              <p:cNvSpPr>
                <a:spLocks/>
              </p:cNvSpPr>
              <p:nvPr/>
            </p:nvSpPr>
            <p:spPr bwMode="auto">
              <a:xfrm>
                <a:off x="4161" y="2467"/>
                <a:ext cx="588" cy="530"/>
              </a:xfrm>
              <a:custGeom>
                <a:avLst/>
                <a:gdLst/>
                <a:ahLst/>
                <a:cxnLst>
                  <a:cxn ang="0">
                    <a:pos x="25" y="212"/>
                  </a:cxn>
                  <a:cxn ang="0">
                    <a:pos x="54" y="221"/>
                  </a:cxn>
                  <a:cxn ang="0">
                    <a:pos x="61" y="227"/>
                  </a:cxn>
                  <a:cxn ang="0">
                    <a:pos x="222" y="71"/>
                  </a:cxn>
                  <a:cxn ang="0">
                    <a:pos x="249" y="1"/>
                  </a:cxn>
                  <a:cxn ang="0">
                    <a:pos x="252" y="0"/>
                  </a:cxn>
                  <a:cxn ang="0">
                    <a:pos x="0" y="217"/>
                  </a:cxn>
                  <a:cxn ang="0">
                    <a:pos x="22" y="212"/>
                  </a:cxn>
                  <a:cxn ang="0">
                    <a:pos x="25" y="212"/>
                  </a:cxn>
                </a:cxnLst>
                <a:rect l="0" t="0" r="r" b="b"/>
                <a:pathLst>
                  <a:path w="252" h="227">
                    <a:moveTo>
                      <a:pt x="25" y="212"/>
                    </a:moveTo>
                    <a:cubicBezTo>
                      <a:pt x="35" y="212"/>
                      <a:pt x="45" y="215"/>
                      <a:pt x="54" y="221"/>
                    </a:cubicBezTo>
                    <a:cubicBezTo>
                      <a:pt x="57" y="223"/>
                      <a:pt x="59" y="225"/>
                      <a:pt x="61" y="227"/>
                    </a:cubicBezTo>
                    <a:cubicBezTo>
                      <a:pt x="90" y="155"/>
                      <a:pt x="149" y="98"/>
                      <a:pt x="222" y="71"/>
                    </a:cubicBezTo>
                    <a:cubicBezTo>
                      <a:pt x="222" y="30"/>
                      <a:pt x="231" y="8"/>
                      <a:pt x="249" y="1"/>
                    </a:cubicBezTo>
                    <a:cubicBezTo>
                      <a:pt x="252" y="0"/>
                      <a:pt x="252" y="0"/>
                      <a:pt x="252" y="0"/>
                    </a:cubicBezTo>
                    <a:cubicBezTo>
                      <a:pt x="135" y="22"/>
                      <a:pt x="39" y="106"/>
                      <a:pt x="0" y="217"/>
                    </a:cubicBezTo>
                    <a:cubicBezTo>
                      <a:pt x="7" y="213"/>
                      <a:pt x="15" y="212"/>
                      <a:pt x="22" y="212"/>
                    </a:cubicBezTo>
                    <a:lnTo>
                      <a:pt x="25" y="2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29" name="Freeform 53">
                <a:extLst>
                  <a:ext uri="{FF2B5EF4-FFF2-40B4-BE49-F238E27FC236}">
                    <a16:creationId xmlns:a16="http://schemas.microsoft.com/office/drawing/2014/main" id="{16C939F1-89F5-411F-AE32-BFDB476B58E6}"/>
                  </a:ext>
                </a:extLst>
              </p:cNvPr>
              <p:cNvSpPr>
                <a:spLocks/>
              </p:cNvSpPr>
              <p:nvPr/>
            </p:nvSpPr>
            <p:spPr bwMode="auto">
              <a:xfrm>
                <a:off x="5006" y="3426"/>
                <a:ext cx="647" cy="558"/>
              </a:xfrm>
              <a:custGeom>
                <a:avLst/>
                <a:gdLst/>
                <a:ahLst/>
                <a:cxnLst>
                  <a:cxn ang="0">
                    <a:pos x="0" y="186"/>
                  </a:cxn>
                  <a:cxn ang="0">
                    <a:pos x="20" y="195"/>
                  </a:cxn>
                  <a:cxn ang="0">
                    <a:pos x="45" y="239"/>
                  </a:cxn>
                  <a:cxn ang="0">
                    <a:pos x="277" y="0"/>
                  </a:cxn>
                  <a:cxn ang="0">
                    <a:pos x="214" y="0"/>
                  </a:cxn>
                  <a:cxn ang="0">
                    <a:pos x="0" y="186"/>
                  </a:cxn>
                </a:cxnLst>
                <a:rect l="0" t="0" r="r" b="b"/>
                <a:pathLst>
                  <a:path w="277" h="239">
                    <a:moveTo>
                      <a:pt x="0" y="186"/>
                    </a:moveTo>
                    <a:cubicBezTo>
                      <a:pt x="20" y="195"/>
                      <a:pt x="20" y="195"/>
                      <a:pt x="20" y="195"/>
                    </a:cubicBezTo>
                    <a:cubicBezTo>
                      <a:pt x="34" y="200"/>
                      <a:pt x="42" y="214"/>
                      <a:pt x="45" y="239"/>
                    </a:cubicBezTo>
                    <a:cubicBezTo>
                      <a:pt x="159" y="206"/>
                      <a:pt x="248" y="115"/>
                      <a:pt x="277" y="0"/>
                    </a:cubicBezTo>
                    <a:cubicBezTo>
                      <a:pt x="214" y="0"/>
                      <a:pt x="214" y="0"/>
                      <a:pt x="214" y="0"/>
                    </a:cubicBezTo>
                    <a:cubicBezTo>
                      <a:pt x="184" y="96"/>
                      <a:pt x="102" y="169"/>
                      <a:pt x="0" y="18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30" name="Freeform 54">
                <a:extLst>
                  <a:ext uri="{FF2B5EF4-FFF2-40B4-BE49-F238E27FC236}">
                    <a16:creationId xmlns:a16="http://schemas.microsoft.com/office/drawing/2014/main" id="{A90F75E1-CD56-4E91-8D5E-43503BB6ED52}"/>
                  </a:ext>
                </a:extLst>
              </p:cNvPr>
              <p:cNvSpPr>
                <a:spLocks noEditPoints="1"/>
              </p:cNvSpPr>
              <p:nvPr/>
            </p:nvSpPr>
            <p:spPr bwMode="auto">
              <a:xfrm>
                <a:off x="4719" y="2275"/>
                <a:ext cx="357" cy="386"/>
              </a:xfrm>
              <a:custGeom>
                <a:avLst/>
                <a:gdLst/>
                <a:ahLst/>
                <a:cxnLst>
                  <a:cxn ang="0">
                    <a:pos x="96" y="78"/>
                  </a:cxn>
                  <a:cxn ang="0">
                    <a:pos x="105" y="86"/>
                  </a:cxn>
                  <a:cxn ang="0">
                    <a:pos x="137" y="99"/>
                  </a:cxn>
                  <a:cxn ang="0">
                    <a:pos x="153" y="155"/>
                  </a:cxn>
                  <a:cxn ang="0">
                    <a:pos x="153" y="165"/>
                  </a:cxn>
                  <a:cxn ang="0">
                    <a:pos x="0" y="165"/>
                  </a:cxn>
                  <a:cxn ang="0">
                    <a:pos x="0" y="155"/>
                  </a:cxn>
                  <a:cxn ang="0">
                    <a:pos x="16" y="99"/>
                  </a:cxn>
                  <a:cxn ang="0">
                    <a:pos x="48" y="86"/>
                  </a:cxn>
                  <a:cxn ang="0">
                    <a:pos x="58" y="78"/>
                  </a:cxn>
                  <a:cxn ang="0">
                    <a:pos x="49" y="62"/>
                  </a:cxn>
                  <a:cxn ang="0">
                    <a:pos x="47" y="61"/>
                  </a:cxn>
                  <a:cxn ang="0">
                    <a:pos x="43" y="37"/>
                  </a:cxn>
                  <a:cxn ang="0">
                    <a:pos x="44" y="36"/>
                  </a:cxn>
                  <a:cxn ang="0">
                    <a:pos x="44" y="29"/>
                  </a:cxn>
                  <a:cxn ang="0">
                    <a:pos x="46" y="18"/>
                  </a:cxn>
                  <a:cxn ang="0">
                    <a:pos x="56" y="6"/>
                  </a:cxn>
                  <a:cxn ang="0">
                    <a:pos x="75" y="0"/>
                  </a:cxn>
                  <a:cxn ang="0">
                    <a:pos x="78" y="0"/>
                  </a:cxn>
                  <a:cxn ang="0">
                    <a:pos x="97" y="6"/>
                  </a:cxn>
                  <a:cxn ang="0">
                    <a:pos x="107" y="18"/>
                  </a:cxn>
                  <a:cxn ang="0">
                    <a:pos x="109" y="29"/>
                  </a:cxn>
                  <a:cxn ang="0">
                    <a:pos x="109" y="36"/>
                  </a:cxn>
                  <a:cxn ang="0">
                    <a:pos x="110" y="37"/>
                  </a:cxn>
                  <a:cxn ang="0">
                    <a:pos x="106" y="61"/>
                  </a:cxn>
                  <a:cxn ang="0">
                    <a:pos x="104" y="62"/>
                  </a:cxn>
                  <a:cxn ang="0">
                    <a:pos x="96" y="78"/>
                  </a:cxn>
                  <a:cxn ang="0">
                    <a:pos x="62" y="82"/>
                  </a:cxn>
                  <a:cxn ang="0">
                    <a:pos x="54" y="89"/>
                  </a:cxn>
                  <a:cxn ang="0">
                    <a:pos x="69" y="122"/>
                  </a:cxn>
                  <a:cxn ang="0">
                    <a:pos x="71" y="105"/>
                  </a:cxn>
                  <a:cxn ang="0">
                    <a:pos x="71" y="103"/>
                  </a:cxn>
                  <a:cxn ang="0">
                    <a:pos x="69" y="99"/>
                  </a:cxn>
                  <a:cxn ang="0">
                    <a:pos x="70" y="90"/>
                  </a:cxn>
                  <a:cxn ang="0">
                    <a:pos x="77" y="91"/>
                  </a:cxn>
                  <a:cxn ang="0">
                    <a:pos x="83" y="90"/>
                  </a:cxn>
                  <a:cxn ang="0">
                    <a:pos x="84" y="99"/>
                  </a:cxn>
                  <a:cxn ang="0">
                    <a:pos x="82" y="103"/>
                  </a:cxn>
                  <a:cxn ang="0">
                    <a:pos x="82" y="105"/>
                  </a:cxn>
                  <a:cxn ang="0">
                    <a:pos x="84" y="122"/>
                  </a:cxn>
                  <a:cxn ang="0">
                    <a:pos x="99" y="89"/>
                  </a:cxn>
                  <a:cxn ang="0">
                    <a:pos x="91" y="82"/>
                  </a:cxn>
                  <a:cxn ang="0">
                    <a:pos x="83" y="87"/>
                  </a:cxn>
                  <a:cxn ang="0">
                    <a:pos x="70" y="87"/>
                  </a:cxn>
                  <a:cxn ang="0">
                    <a:pos x="62" y="82"/>
                  </a:cxn>
                </a:cxnLst>
                <a:rect l="0" t="0" r="r" b="b"/>
                <a:pathLst>
                  <a:path w="153" h="165">
                    <a:moveTo>
                      <a:pt x="96" y="78"/>
                    </a:moveTo>
                    <a:cubicBezTo>
                      <a:pt x="98" y="82"/>
                      <a:pt x="102" y="84"/>
                      <a:pt x="105" y="86"/>
                    </a:cubicBezTo>
                    <a:cubicBezTo>
                      <a:pt x="137" y="99"/>
                      <a:pt x="137" y="99"/>
                      <a:pt x="137" y="99"/>
                    </a:cubicBezTo>
                    <a:cubicBezTo>
                      <a:pt x="152" y="105"/>
                      <a:pt x="153" y="141"/>
                      <a:pt x="153" y="155"/>
                    </a:cubicBezTo>
                    <a:cubicBezTo>
                      <a:pt x="153" y="165"/>
                      <a:pt x="153" y="165"/>
                      <a:pt x="153" y="165"/>
                    </a:cubicBezTo>
                    <a:cubicBezTo>
                      <a:pt x="0" y="165"/>
                      <a:pt x="0" y="165"/>
                      <a:pt x="0" y="165"/>
                    </a:cubicBezTo>
                    <a:cubicBezTo>
                      <a:pt x="0" y="155"/>
                      <a:pt x="0" y="155"/>
                      <a:pt x="0" y="155"/>
                    </a:cubicBezTo>
                    <a:cubicBezTo>
                      <a:pt x="0" y="141"/>
                      <a:pt x="1" y="105"/>
                      <a:pt x="16" y="99"/>
                    </a:cubicBezTo>
                    <a:cubicBezTo>
                      <a:pt x="48" y="86"/>
                      <a:pt x="48" y="86"/>
                      <a:pt x="48" y="86"/>
                    </a:cubicBezTo>
                    <a:cubicBezTo>
                      <a:pt x="51" y="84"/>
                      <a:pt x="56" y="82"/>
                      <a:pt x="58" y="78"/>
                    </a:cubicBezTo>
                    <a:cubicBezTo>
                      <a:pt x="54" y="74"/>
                      <a:pt x="50" y="68"/>
                      <a:pt x="49" y="62"/>
                    </a:cubicBezTo>
                    <a:cubicBezTo>
                      <a:pt x="47" y="61"/>
                      <a:pt x="47" y="61"/>
                      <a:pt x="47" y="61"/>
                    </a:cubicBezTo>
                    <a:cubicBezTo>
                      <a:pt x="44" y="53"/>
                      <a:pt x="43" y="46"/>
                      <a:pt x="43" y="37"/>
                    </a:cubicBezTo>
                    <a:cubicBezTo>
                      <a:pt x="44" y="36"/>
                      <a:pt x="44" y="36"/>
                      <a:pt x="44" y="36"/>
                    </a:cubicBezTo>
                    <a:cubicBezTo>
                      <a:pt x="44" y="34"/>
                      <a:pt x="44" y="31"/>
                      <a:pt x="44" y="29"/>
                    </a:cubicBezTo>
                    <a:cubicBezTo>
                      <a:pt x="45" y="25"/>
                      <a:pt x="45" y="21"/>
                      <a:pt x="46" y="18"/>
                    </a:cubicBezTo>
                    <a:cubicBezTo>
                      <a:pt x="48" y="13"/>
                      <a:pt x="52" y="9"/>
                      <a:pt x="56" y="6"/>
                    </a:cubicBezTo>
                    <a:cubicBezTo>
                      <a:pt x="62" y="2"/>
                      <a:pt x="68" y="0"/>
                      <a:pt x="75" y="0"/>
                    </a:cubicBezTo>
                    <a:cubicBezTo>
                      <a:pt x="78" y="0"/>
                      <a:pt x="78" y="0"/>
                      <a:pt x="78" y="0"/>
                    </a:cubicBezTo>
                    <a:cubicBezTo>
                      <a:pt x="85" y="0"/>
                      <a:pt x="92" y="2"/>
                      <a:pt x="97" y="6"/>
                    </a:cubicBezTo>
                    <a:cubicBezTo>
                      <a:pt x="101" y="9"/>
                      <a:pt x="105" y="13"/>
                      <a:pt x="107" y="18"/>
                    </a:cubicBezTo>
                    <a:cubicBezTo>
                      <a:pt x="108" y="21"/>
                      <a:pt x="109" y="25"/>
                      <a:pt x="109" y="29"/>
                    </a:cubicBezTo>
                    <a:cubicBezTo>
                      <a:pt x="109" y="31"/>
                      <a:pt x="109" y="34"/>
                      <a:pt x="109" y="36"/>
                    </a:cubicBezTo>
                    <a:cubicBezTo>
                      <a:pt x="110" y="37"/>
                      <a:pt x="110" y="37"/>
                      <a:pt x="110" y="37"/>
                    </a:cubicBezTo>
                    <a:cubicBezTo>
                      <a:pt x="111" y="46"/>
                      <a:pt x="109" y="53"/>
                      <a:pt x="106" y="61"/>
                    </a:cubicBezTo>
                    <a:cubicBezTo>
                      <a:pt x="104" y="62"/>
                      <a:pt x="104" y="62"/>
                      <a:pt x="104" y="62"/>
                    </a:cubicBezTo>
                    <a:cubicBezTo>
                      <a:pt x="103" y="68"/>
                      <a:pt x="99" y="74"/>
                      <a:pt x="96" y="78"/>
                    </a:cubicBezTo>
                    <a:moveTo>
                      <a:pt x="62" y="82"/>
                    </a:moveTo>
                    <a:cubicBezTo>
                      <a:pt x="60" y="85"/>
                      <a:pt x="57" y="87"/>
                      <a:pt x="54" y="89"/>
                    </a:cubicBezTo>
                    <a:cubicBezTo>
                      <a:pt x="69" y="122"/>
                      <a:pt x="69" y="122"/>
                      <a:pt x="69" y="122"/>
                    </a:cubicBezTo>
                    <a:cubicBezTo>
                      <a:pt x="70" y="115"/>
                      <a:pt x="70" y="109"/>
                      <a:pt x="71" y="105"/>
                    </a:cubicBezTo>
                    <a:cubicBezTo>
                      <a:pt x="71" y="104"/>
                      <a:pt x="72" y="103"/>
                      <a:pt x="71" y="103"/>
                    </a:cubicBezTo>
                    <a:cubicBezTo>
                      <a:pt x="70" y="102"/>
                      <a:pt x="69" y="101"/>
                      <a:pt x="69" y="99"/>
                    </a:cubicBezTo>
                    <a:cubicBezTo>
                      <a:pt x="68" y="97"/>
                      <a:pt x="68" y="90"/>
                      <a:pt x="70" y="90"/>
                    </a:cubicBezTo>
                    <a:cubicBezTo>
                      <a:pt x="72" y="91"/>
                      <a:pt x="75" y="91"/>
                      <a:pt x="77" y="91"/>
                    </a:cubicBezTo>
                    <a:cubicBezTo>
                      <a:pt x="78" y="91"/>
                      <a:pt x="81" y="91"/>
                      <a:pt x="83" y="90"/>
                    </a:cubicBezTo>
                    <a:cubicBezTo>
                      <a:pt x="85" y="90"/>
                      <a:pt x="85" y="97"/>
                      <a:pt x="84" y="99"/>
                    </a:cubicBezTo>
                    <a:cubicBezTo>
                      <a:pt x="84" y="101"/>
                      <a:pt x="83" y="102"/>
                      <a:pt x="82" y="103"/>
                    </a:cubicBezTo>
                    <a:cubicBezTo>
                      <a:pt x="82" y="103"/>
                      <a:pt x="82" y="104"/>
                      <a:pt x="82" y="105"/>
                    </a:cubicBezTo>
                    <a:cubicBezTo>
                      <a:pt x="83" y="109"/>
                      <a:pt x="84" y="115"/>
                      <a:pt x="84" y="122"/>
                    </a:cubicBezTo>
                    <a:cubicBezTo>
                      <a:pt x="99" y="89"/>
                      <a:pt x="99" y="89"/>
                      <a:pt x="99" y="89"/>
                    </a:cubicBezTo>
                    <a:cubicBezTo>
                      <a:pt x="96" y="87"/>
                      <a:pt x="93" y="85"/>
                      <a:pt x="91" y="82"/>
                    </a:cubicBezTo>
                    <a:cubicBezTo>
                      <a:pt x="89" y="84"/>
                      <a:pt x="86" y="86"/>
                      <a:pt x="83" y="87"/>
                    </a:cubicBezTo>
                    <a:cubicBezTo>
                      <a:pt x="79" y="88"/>
                      <a:pt x="74" y="88"/>
                      <a:pt x="70" y="87"/>
                    </a:cubicBezTo>
                    <a:cubicBezTo>
                      <a:pt x="67" y="86"/>
                      <a:pt x="64" y="84"/>
                      <a:pt x="62" y="8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331" name="Group 330"/>
            <p:cNvGrpSpPr/>
            <p:nvPr/>
          </p:nvGrpSpPr>
          <p:grpSpPr>
            <a:xfrm>
              <a:off x="4854039" y="4330093"/>
              <a:ext cx="1053378" cy="358387"/>
              <a:chOff x="7086027" y="4575582"/>
              <a:chExt cx="1346200" cy="364989"/>
            </a:xfrm>
          </p:grpSpPr>
          <p:sp>
            <p:nvSpPr>
              <p:cNvPr id="332" name="Rectangle 331"/>
              <p:cNvSpPr/>
              <p:nvPr/>
            </p:nvSpPr>
            <p:spPr>
              <a:xfrm>
                <a:off x="7086027" y="4575582"/>
                <a:ext cx="1346200" cy="364989"/>
              </a:xfrm>
              <a:prstGeom prst="rect">
                <a:avLst/>
              </a:prstGeom>
              <a:solidFill>
                <a:schemeClr val="tx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ctr"/>
                <a:r>
                  <a:rPr lang="en-US" sz="900" dirty="0">
                    <a:solidFill>
                      <a:schemeClr val="bg1"/>
                    </a:solidFill>
                  </a:rPr>
                  <a:t>Application</a:t>
                </a:r>
              </a:p>
            </p:txBody>
          </p:sp>
          <p:grpSp>
            <p:nvGrpSpPr>
              <p:cNvPr id="333" name="Group 332">
                <a:extLst>
                  <a:ext uri="{FF2B5EF4-FFF2-40B4-BE49-F238E27FC236}">
                    <a16:creationId xmlns:a16="http://schemas.microsoft.com/office/drawing/2014/main" id="{5FECFB35-07F0-4C27-8062-9592DF14F5E0}"/>
                  </a:ext>
                </a:extLst>
              </p:cNvPr>
              <p:cNvGrpSpPr>
                <a:grpSpLocks noChangeAspect="1"/>
              </p:cNvGrpSpPr>
              <p:nvPr/>
            </p:nvGrpSpPr>
            <p:grpSpPr bwMode="auto">
              <a:xfrm>
                <a:off x="7179626" y="4630204"/>
                <a:ext cx="295845" cy="249739"/>
                <a:chOff x="2586" y="1628"/>
                <a:chExt cx="924" cy="780"/>
              </a:xfrm>
              <a:solidFill>
                <a:srgbClr val="FFFFFF"/>
              </a:solidFill>
            </p:grpSpPr>
            <p:sp>
              <p:nvSpPr>
                <p:cNvPr id="334" name="Freeform 43">
                  <a:extLst>
                    <a:ext uri="{FF2B5EF4-FFF2-40B4-BE49-F238E27FC236}">
                      <a16:creationId xmlns:a16="http://schemas.microsoft.com/office/drawing/2014/main" id="{F932305A-A7EA-486B-BC18-C1C611453A2D}"/>
                    </a:ext>
                  </a:extLst>
                </p:cNvPr>
                <p:cNvSpPr>
                  <a:spLocks noEditPoints="1"/>
                </p:cNvSpPr>
                <p:nvPr/>
              </p:nvSpPr>
              <p:spPr bwMode="auto">
                <a:xfrm>
                  <a:off x="2586" y="1628"/>
                  <a:ext cx="924" cy="780"/>
                </a:xfrm>
                <a:custGeom>
                  <a:avLst/>
                  <a:gdLst/>
                  <a:ahLst/>
                  <a:cxnLst>
                    <a:cxn ang="0">
                      <a:pos x="241" y="0"/>
                    </a:cxn>
                    <a:cxn ang="0">
                      <a:pos x="7" y="0"/>
                    </a:cxn>
                    <a:cxn ang="0">
                      <a:pos x="0" y="6"/>
                    </a:cxn>
                    <a:cxn ang="0">
                      <a:pos x="0" y="156"/>
                    </a:cxn>
                    <a:cxn ang="0">
                      <a:pos x="7" y="162"/>
                    </a:cxn>
                    <a:cxn ang="0">
                      <a:pos x="85" y="162"/>
                    </a:cxn>
                    <a:cxn ang="0">
                      <a:pos x="78" y="198"/>
                    </a:cxn>
                    <a:cxn ang="0">
                      <a:pos x="52" y="198"/>
                    </a:cxn>
                    <a:cxn ang="0">
                      <a:pos x="52" y="209"/>
                    </a:cxn>
                    <a:cxn ang="0">
                      <a:pos x="196" y="209"/>
                    </a:cxn>
                    <a:cxn ang="0">
                      <a:pos x="196" y="198"/>
                    </a:cxn>
                    <a:cxn ang="0">
                      <a:pos x="170" y="198"/>
                    </a:cxn>
                    <a:cxn ang="0">
                      <a:pos x="165" y="162"/>
                    </a:cxn>
                    <a:cxn ang="0">
                      <a:pos x="241" y="162"/>
                    </a:cxn>
                    <a:cxn ang="0">
                      <a:pos x="248" y="156"/>
                    </a:cxn>
                    <a:cxn ang="0">
                      <a:pos x="248" y="6"/>
                    </a:cxn>
                    <a:cxn ang="0">
                      <a:pos x="241" y="0"/>
                    </a:cxn>
                    <a:cxn ang="0">
                      <a:pos x="226" y="144"/>
                    </a:cxn>
                    <a:cxn ang="0">
                      <a:pos x="22" y="144"/>
                    </a:cxn>
                    <a:cxn ang="0">
                      <a:pos x="22" y="18"/>
                    </a:cxn>
                    <a:cxn ang="0">
                      <a:pos x="226" y="18"/>
                    </a:cxn>
                    <a:cxn ang="0">
                      <a:pos x="226" y="144"/>
                    </a:cxn>
                  </a:cxnLst>
                  <a:rect l="0" t="0" r="r" b="b"/>
                  <a:pathLst>
                    <a:path w="248" h="209">
                      <a:moveTo>
                        <a:pt x="241" y="0"/>
                      </a:moveTo>
                      <a:cubicBezTo>
                        <a:pt x="7" y="0"/>
                        <a:pt x="7" y="0"/>
                        <a:pt x="7" y="0"/>
                      </a:cubicBezTo>
                      <a:cubicBezTo>
                        <a:pt x="3" y="0"/>
                        <a:pt x="0" y="3"/>
                        <a:pt x="0" y="6"/>
                      </a:cubicBezTo>
                      <a:cubicBezTo>
                        <a:pt x="0" y="156"/>
                        <a:pt x="0" y="156"/>
                        <a:pt x="0" y="156"/>
                      </a:cubicBezTo>
                      <a:cubicBezTo>
                        <a:pt x="0" y="159"/>
                        <a:pt x="3" y="162"/>
                        <a:pt x="7" y="162"/>
                      </a:cubicBezTo>
                      <a:cubicBezTo>
                        <a:pt x="85" y="162"/>
                        <a:pt x="85" y="162"/>
                        <a:pt x="85" y="162"/>
                      </a:cubicBezTo>
                      <a:cubicBezTo>
                        <a:pt x="78" y="198"/>
                        <a:pt x="78" y="198"/>
                        <a:pt x="78" y="198"/>
                      </a:cubicBezTo>
                      <a:cubicBezTo>
                        <a:pt x="52" y="198"/>
                        <a:pt x="52" y="198"/>
                        <a:pt x="52" y="198"/>
                      </a:cubicBezTo>
                      <a:cubicBezTo>
                        <a:pt x="52" y="209"/>
                        <a:pt x="52" y="209"/>
                        <a:pt x="52" y="209"/>
                      </a:cubicBezTo>
                      <a:cubicBezTo>
                        <a:pt x="196" y="209"/>
                        <a:pt x="196" y="209"/>
                        <a:pt x="196" y="209"/>
                      </a:cubicBezTo>
                      <a:cubicBezTo>
                        <a:pt x="196" y="198"/>
                        <a:pt x="196" y="198"/>
                        <a:pt x="196" y="198"/>
                      </a:cubicBezTo>
                      <a:cubicBezTo>
                        <a:pt x="170" y="198"/>
                        <a:pt x="170" y="198"/>
                        <a:pt x="170" y="198"/>
                      </a:cubicBezTo>
                      <a:cubicBezTo>
                        <a:pt x="165" y="162"/>
                        <a:pt x="165" y="162"/>
                        <a:pt x="165" y="162"/>
                      </a:cubicBezTo>
                      <a:cubicBezTo>
                        <a:pt x="241" y="162"/>
                        <a:pt x="241" y="162"/>
                        <a:pt x="241" y="162"/>
                      </a:cubicBezTo>
                      <a:cubicBezTo>
                        <a:pt x="245" y="162"/>
                        <a:pt x="248" y="159"/>
                        <a:pt x="248" y="156"/>
                      </a:cubicBezTo>
                      <a:cubicBezTo>
                        <a:pt x="248" y="6"/>
                        <a:pt x="248" y="6"/>
                        <a:pt x="248" y="6"/>
                      </a:cubicBezTo>
                      <a:cubicBezTo>
                        <a:pt x="248" y="3"/>
                        <a:pt x="245" y="0"/>
                        <a:pt x="241" y="0"/>
                      </a:cubicBezTo>
                      <a:moveTo>
                        <a:pt x="226" y="144"/>
                      </a:moveTo>
                      <a:cubicBezTo>
                        <a:pt x="22" y="144"/>
                        <a:pt x="22" y="144"/>
                        <a:pt x="22" y="144"/>
                      </a:cubicBezTo>
                      <a:cubicBezTo>
                        <a:pt x="22" y="18"/>
                        <a:pt x="22" y="18"/>
                        <a:pt x="22" y="18"/>
                      </a:cubicBezTo>
                      <a:cubicBezTo>
                        <a:pt x="226" y="18"/>
                        <a:pt x="226" y="18"/>
                        <a:pt x="226" y="18"/>
                      </a:cubicBezTo>
                      <a:lnTo>
                        <a:pt x="226" y="1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35" name="Freeform 44">
                  <a:extLst>
                    <a:ext uri="{FF2B5EF4-FFF2-40B4-BE49-F238E27FC236}">
                      <a16:creationId xmlns:a16="http://schemas.microsoft.com/office/drawing/2014/main" id="{70F69472-0B19-4004-91AC-EC9A10E333D3}"/>
                    </a:ext>
                  </a:extLst>
                </p:cNvPr>
                <p:cNvSpPr>
                  <a:spLocks noEditPoints="1"/>
                </p:cNvSpPr>
                <p:nvPr/>
              </p:nvSpPr>
              <p:spPr bwMode="auto">
                <a:xfrm>
                  <a:off x="2683" y="1714"/>
                  <a:ext cx="730" cy="436"/>
                </a:xfrm>
                <a:custGeom>
                  <a:avLst/>
                  <a:gdLst/>
                  <a:ahLst/>
                  <a:cxnLst>
                    <a:cxn ang="0">
                      <a:pos x="4" y="21"/>
                    </a:cxn>
                    <a:cxn ang="0">
                      <a:pos x="193" y="113"/>
                    </a:cxn>
                    <a:cxn ang="0">
                      <a:pos x="0" y="117"/>
                    </a:cxn>
                    <a:cxn ang="0">
                      <a:pos x="8" y="0"/>
                    </a:cxn>
                    <a:cxn ang="0">
                      <a:pos x="196" y="11"/>
                    </a:cxn>
                    <a:cxn ang="0">
                      <a:pos x="0" y="117"/>
                    </a:cxn>
                    <a:cxn ang="0">
                      <a:pos x="167" y="96"/>
                    </a:cxn>
                    <a:cxn ang="0">
                      <a:pos x="134" y="94"/>
                    </a:cxn>
                    <a:cxn ang="0">
                      <a:pos x="134" y="86"/>
                    </a:cxn>
                    <a:cxn ang="0">
                      <a:pos x="167" y="83"/>
                    </a:cxn>
                    <a:cxn ang="0">
                      <a:pos x="134" y="86"/>
                    </a:cxn>
                    <a:cxn ang="0">
                      <a:pos x="167" y="74"/>
                    </a:cxn>
                    <a:cxn ang="0">
                      <a:pos x="151" y="71"/>
                    </a:cxn>
                    <a:cxn ang="0">
                      <a:pos x="151" y="64"/>
                    </a:cxn>
                    <a:cxn ang="0">
                      <a:pos x="167" y="62"/>
                    </a:cxn>
                    <a:cxn ang="0">
                      <a:pos x="151" y="64"/>
                    </a:cxn>
                    <a:cxn ang="0">
                      <a:pos x="167" y="55"/>
                    </a:cxn>
                    <a:cxn ang="0">
                      <a:pos x="151" y="52"/>
                    </a:cxn>
                    <a:cxn ang="0">
                      <a:pos x="115" y="77"/>
                    </a:cxn>
                    <a:cxn ang="0">
                      <a:pos x="146" y="52"/>
                    </a:cxn>
                    <a:cxn ang="0">
                      <a:pos x="115" y="77"/>
                    </a:cxn>
                    <a:cxn ang="0">
                      <a:pos x="48" y="98"/>
                    </a:cxn>
                    <a:cxn ang="0">
                      <a:pos x="40" y="74"/>
                    </a:cxn>
                    <a:cxn ang="0">
                      <a:pos x="20" y="73"/>
                    </a:cxn>
                    <a:cxn ang="0">
                      <a:pos x="41" y="67"/>
                    </a:cxn>
                    <a:cxn ang="0">
                      <a:pos x="55" y="72"/>
                    </a:cxn>
                    <a:cxn ang="0">
                      <a:pos x="56" y="73"/>
                    </a:cxn>
                    <a:cxn ang="0">
                      <a:pos x="67" y="77"/>
                    </a:cxn>
                    <a:cxn ang="0">
                      <a:pos x="71" y="58"/>
                    </a:cxn>
                    <a:cxn ang="0">
                      <a:pos x="77" y="62"/>
                    </a:cxn>
                    <a:cxn ang="0">
                      <a:pos x="89" y="50"/>
                    </a:cxn>
                    <a:cxn ang="0">
                      <a:pos x="73" y="46"/>
                    </a:cxn>
                    <a:cxn ang="0">
                      <a:pos x="66" y="53"/>
                    </a:cxn>
                    <a:cxn ang="0">
                      <a:pos x="65" y="55"/>
                    </a:cxn>
                    <a:cxn ang="0">
                      <a:pos x="59" y="67"/>
                    </a:cxn>
                    <a:cxn ang="0">
                      <a:pos x="53" y="61"/>
                    </a:cxn>
                    <a:cxn ang="0">
                      <a:pos x="40" y="60"/>
                    </a:cxn>
                    <a:cxn ang="0">
                      <a:pos x="28" y="98"/>
                    </a:cxn>
                    <a:cxn ang="0">
                      <a:pos x="36" y="80"/>
                    </a:cxn>
                    <a:cxn ang="0">
                      <a:pos x="28" y="98"/>
                    </a:cxn>
                    <a:cxn ang="0">
                      <a:pos x="84" y="98"/>
                    </a:cxn>
                    <a:cxn ang="0">
                      <a:pos x="76" y="64"/>
                    </a:cxn>
                    <a:cxn ang="0">
                      <a:pos x="64" y="98"/>
                    </a:cxn>
                    <a:cxn ang="0">
                      <a:pos x="72" y="83"/>
                    </a:cxn>
                    <a:cxn ang="0">
                      <a:pos x="64" y="98"/>
                    </a:cxn>
                    <a:cxn ang="0">
                      <a:pos x="60" y="98"/>
                    </a:cxn>
                    <a:cxn ang="0">
                      <a:pos x="52" y="78"/>
                    </a:cxn>
                    <a:cxn ang="0">
                      <a:pos x="151" y="11"/>
                    </a:cxn>
                    <a:cxn ang="0">
                      <a:pos x="144" y="11"/>
                    </a:cxn>
                    <a:cxn ang="0">
                      <a:pos x="151" y="11"/>
                    </a:cxn>
                    <a:cxn ang="0">
                      <a:pos x="162" y="14"/>
                    </a:cxn>
                    <a:cxn ang="0">
                      <a:pos x="162" y="7"/>
                    </a:cxn>
                    <a:cxn ang="0">
                      <a:pos x="180" y="11"/>
                    </a:cxn>
                    <a:cxn ang="0">
                      <a:pos x="173" y="11"/>
                    </a:cxn>
                    <a:cxn ang="0">
                      <a:pos x="180" y="11"/>
                    </a:cxn>
                  </a:cxnLst>
                  <a:rect l="0" t="0" r="r" b="b"/>
                  <a:pathLst>
                    <a:path w="196" h="117">
                      <a:moveTo>
                        <a:pt x="193" y="21"/>
                      </a:moveTo>
                      <a:cubicBezTo>
                        <a:pt x="4" y="21"/>
                        <a:pt x="4" y="21"/>
                        <a:pt x="4" y="21"/>
                      </a:cubicBezTo>
                      <a:cubicBezTo>
                        <a:pt x="4" y="113"/>
                        <a:pt x="4" y="113"/>
                        <a:pt x="4" y="113"/>
                      </a:cubicBezTo>
                      <a:cubicBezTo>
                        <a:pt x="193" y="113"/>
                        <a:pt x="193" y="113"/>
                        <a:pt x="193" y="113"/>
                      </a:cubicBezTo>
                      <a:lnTo>
                        <a:pt x="193" y="21"/>
                      </a:lnTo>
                      <a:close/>
                      <a:moveTo>
                        <a:pt x="0" y="117"/>
                      </a:moveTo>
                      <a:cubicBezTo>
                        <a:pt x="0" y="11"/>
                        <a:pt x="0" y="11"/>
                        <a:pt x="0" y="11"/>
                      </a:cubicBezTo>
                      <a:cubicBezTo>
                        <a:pt x="0" y="5"/>
                        <a:pt x="2" y="0"/>
                        <a:pt x="8" y="0"/>
                      </a:cubicBezTo>
                      <a:cubicBezTo>
                        <a:pt x="188" y="0"/>
                        <a:pt x="188" y="0"/>
                        <a:pt x="188" y="0"/>
                      </a:cubicBezTo>
                      <a:cubicBezTo>
                        <a:pt x="194" y="0"/>
                        <a:pt x="196" y="5"/>
                        <a:pt x="196" y="11"/>
                      </a:cubicBezTo>
                      <a:cubicBezTo>
                        <a:pt x="196" y="117"/>
                        <a:pt x="196" y="117"/>
                        <a:pt x="196" y="117"/>
                      </a:cubicBezTo>
                      <a:lnTo>
                        <a:pt x="0" y="117"/>
                      </a:lnTo>
                      <a:close/>
                      <a:moveTo>
                        <a:pt x="134" y="96"/>
                      </a:moveTo>
                      <a:cubicBezTo>
                        <a:pt x="167" y="96"/>
                        <a:pt x="167" y="96"/>
                        <a:pt x="167" y="96"/>
                      </a:cubicBezTo>
                      <a:cubicBezTo>
                        <a:pt x="167" y="94"/>
                        <a:pt x="167" y="94"/>
                        <a:pt x="167" y="94"/>
                      </a:cubicBezTo>
                      <a:cubicBezTo>
                        <a:pt x="134" y="94"/>
                        <a:pt x="134" y="94"/>
                        <a:pt x="134" y="94"/>
                      </a:cubicBezTo>
                      <a:lnTo>
                        <a:pt x="134" y="96"/>
                      </a:lnTo>
                      <a:close/>
                      <a:moveTo>
                        <a:pt x="134" y="86"/>
                      </a:moveTo>
                      <a:cubicBezTo>
                        <a:pt x="167" y="86"/>
                        <a:pt x="167" y="86"/>
                        <a:pt x="167" y="86"/>
                      </a:cubicBezTo>
                      <a:cubicBezTo>
                        <a:pt x="167" y="83"/>
                        <a:pt x="167" y="83"/>
                        <a:pt x="167" y="83"/>
                      </a:cubicBezTo>
                      <a:cubicBezTo>
                        <a:pt x="134" y="83"/>
                        <a:pt x="134" y="83"/>
                        <a:pt x="134" y="83"/>
                      </a:cubicBezTo>
                      <a:lnTo>
                        <a:pt x="134" y="86"/>
                      </a:lnTo>
                      <a:close/>
                      <a:moveTo>
                        <a:pt x="151" y="74"/>
                      </a:moveTo>
                      <a:cubicBezTo>
                        <a:pt x="167" y="74"/>
                        <a:pt x="167" y="74"/>
                        <a:pt x="167" y="74"/>
                      </a:cubicBezTo>
                      <a:cubicBezTo>
                        <a:pt x="167" y="71"/>
                        <a:pt x="167" y="71"/>
                        <a:pt x="167" y="71"/>
                      </a:cubicBezTo>
                      <a:cubicBezTo>
                        <a:pt x="151" y="71"/>
                        <a:pt x="151" y="71"/>
                        <a:pt x="151" y="71"/>
                      </a:cubicBezTo>
                      <a:lnTo>
                        <a:pt x="151" y="74"/>
                      </a:lnTo>
                      <a:close/>
                      <a:moveTo>
                        <a:pt x="151" y="64"/>
                      </a:moveTo>
                      <a:cubicBezTo>
                        <a:pt x="167" y="64"/>
                        <a:pt x="167" y="64"/>
                        <a:pt x="167" y="64"/>
                      </a:cubicBezTo>
                      <a:cubicBezTo>
                        <a:pt x="167" y="62"/>
                        <a:pt x="167" y="62"/>
                        <a:pt x="167" y="62"/>
                      </a:cubicBezTo>
                      <a:cubicBezTo>
                        <a:pt x="151" y="62"/>
                        <a:pt x="151" y="62"/>
                        <a:pt x="151" y="62"/>
                      </a:cubicBezTo>
                      <a:lnTo>
                        <a:pt x="151" y="64"/>
                      </a:lnTo>
                      <a:close/>
                      <a:moveTo>
                        <a:pt x="151" y="55"/>
                      </a:moveTo>
                      <a:cubicBezTo>
                        <a:pt x="167" y="55"/>
                        <a:pt x="167" y="55"/>
                        <a:pt x="167" y="55"/>
                      </a:cubicBezTo>
                      <a:cubicBezTo>
                        <a:pt x="167" y="52"/>
                        <a:pt x="167" y="52"/>
                        <a:pt x="167" y="52"/>
                      </a:cubicBezTo>
                      <a:cubicBezTo>
                        <a:pt x="151" y="52"/>
                        <a:pt x="151" y="52"/>
                        <a:pt x="151" y="52"/>
                      </a:cubicBezTo>
                      <a:lnTo>
                        <a:pt x="151" y="55"/>
                      </a:lnTo>
                      <a:close/>
                      <a:moveTo>
                        <a:pt x="115" y="77"/>
                      </a:moveTo>
                      <a:cubicBezTo>
                        <a:pt x="146" y="77"/>
                        <a:pt x="146" y="77"/>
                        <a:pt x="146" y="77"/>
                      </a:cubicBezTo>
                      <a:cubicBezTo>
                        <a:pt x="146" y="52"/>
                        <a:pt x="146" y="52"/>
                        <a:pt x="146" y="52"/>
                      </a:cubicBezTo>
                      <a:cubicBezTo>
                        <a:pt x="115" y="52"/>
                        <a:pt x="115" y="52"/>
                        <a:pt x="115" y="52"/>
                      </a:cubicBezTo>
                      <a:lnTo>
                        <a:pt x="115" y="77"/>
                      </a:lnTo>
                      <a:close/>
                      <a:moveTo>
                        <a:pt x="40" y="98"/>
                      </a:moveTo>
                      <a:cubicBezTo>
                        <a:pt x="48" y="98"/>
                        <a:pt x="48" y="98"/>
                        <a:pt x="48" y="98"/>
                      </a:cubicBezTo>
                      <a:cubicBezTo>
                        <a:pt x="48" y="74"/>
                        <a:pt x="48" y="74"/>
                        <a:pt x="48" y="74"/>
                      </a:cubicBezTo>
                      <a:cubicBezTo>
                        <a:pt x="40" y="74"/>
                        <a:pt x="40" y="74"/>
                        <a:pt x="40" y="74"/>
                      </a:cubicBezTo>
                      <a:lnTo>
                        <a:pt x="40" y="98"/>
                      </a:lnTo>
                      <a:close/>
                      <a:moveTo>
                        <a:pt x="20" y="73"/>
                      </a:moveTo>
                      <a:cubicBezTo>
                        <a:pt x="24" y="78"/>
                        <a:pt x="24" y="78"/>
                        <a:pt x="24" y="78"/>
                      </a:cubicBezTo>
                      <a:cubicBezTo>
                        <a:pt x="41" y="67"/>
                        <a:pt x="41" y="67"/>
                        <a:pt x="41" y="67"/>
                      </a:cubicBezTo>
                      <a:cubicBezTo>
                        <a:pt x="50" y="67"/>
                        <a:pt x="50" y="67"/>
                        <a:pt x="50" y="67"/>
                      </a:cubicBezTo>
                      <a:cubicBezTo>
                        <a:pt x="55" y="72"/>
                        <a:pt x="55" y="72"/>
                        <a:pt x="55" y="72"/>
                      </a:cubicBezTo>
                      <a:cubicBezTo>
                        <a:pt x="55" y="73"/>
                        <a:pt x="55" y="73"/>
                        <a:pt x="55" y="73"/>
                      </a:cubicBezTo>
                      <a:cubicBezTo>
                        <a:pt x="56" y="73"/>
                        <a:pt x="56" y="73"/>
                        <a:pt x="56" y="73"/>
                      </a:cubicBezTo>
                      <a:cubicBezTo>
                        <a:pt x="64" y="76"/>
                        <a:pt x="64" y="76"/>
                        <a:pt x="64" y="76"/>
                      </a:cubicBezTo>
                      <a:cubicBezTo>
                        <a:pt x="67" y="77"/>
                        <a:pt x="67" y="77"/>
                        <a:pt x="67" y="77"/>
                      </a:cubicBezTo>
                      <a:cubicBezTo>
                        <a:pt x="68" y="73"/>
                        <a:pt x="68" y="73"/>
                        <a:pt x="68" y="73"/>
                      </a:cubicBezTo>
                      <a:cubicBezTo>
                        <a:pt x="71" y="58"/>
                        <a:pt x="71" y="58"/>
                        <a:pt x="71" y="58"/>
                      </a:cubicBezTo>
                      <a:cubicBezTo>
                        <a:pt x="76" y="57"/>
                        <a:pt x="76" y="57"/>
                        <a:pt x="76" y="57"/>
                      </a:cubicBezTo>
                      <a:cubicBezTo>
                        <a:pt x="77" y="62"/>
                        <a:pt x="77" y="62"/>
                        <a:pt x="77" y="62"/>
                      </a:cubicBezTo>
                      <a:cubicBezTo>
                        <a:pt x="83" y="56"/>
                        <a:pt x="83" y="56"/>
                        <a:pt x="83" y="56"/>
                      </a:cubicBezTo>
                      <a:cubicBezTo>
                        <a:pt x="89" y="50"/>
                        <a:pt x="89" y="50"/>
                        <a:pt x="89" y="50"/>
                      </a:cubicBezTo>
                      <a:cubicBezTo>
                        <a:pt x="81" y="48"/>
                        <a:pt x="81" y="48"/>
                        <a:pt x="81" y="48"/>
                      </a:cubicBezTo>
                      <a:cubicBezTo>
                        <a:pt x="73" y="46"/>
                        <a:pt x="73" y="46"/>
                        <a:pt x="73" y="46"/>
                      </a:cubicBezTo>
                      <a:cubicBezTo>
                        <a:pt x="75" y="51"/>
                        <a:pt x="75" y="51"/>
                        <a:pt x="75" y="51"/>
                      </a:cubicBezTo>
                      <a:cubicBezTo>
                        <a:pt x="66" y="53"/>
                        <a:pt x="66" y="53"/>
                        <a:pt x="66" y="53"/>
                      </a:cubicBezTo>
                      <a:cubicBezTo>
                        <a:pt x="65" y="54"/>
                        <a:pt x="65" y="54"/>
                        <a:pt x="65" y="54"/>
                      </a:cubicBezTo>
                      <a:cubicBezTo>
                        <a:pt x="65" y="55"/>
                        <a:pt x="65" y="55"/>
                        <a:pt x="65" y="55"/>
                      </a:cubicBezTo>
                      <a:cubicBezTo>
                        <a:pt x="62" y="68"/>
                        <a:pt x="62" y="68"/>
                        <a:pt x="62" y="68"/>
                      </a:cubicBezTo>
                      <a:cubicBezTo>
                        <a:pt x="59" y="67"/>
                        <a:pt x="59" y="67"/>
                        <a:pt x="59" y="67"/>
                      </a:cubicBezTo>
                      <a:cubicBezTo>
                        <a:pt x="54" y="62"/>
                        <a:pt x="54" y="62"/>
                        <a:pt x="54" y="62"/>
                      </a:cubicBezTo>
                      <a:cubicBezTo>
                        <a:pt x="53" y="61"/>
                        <a:pt x="53" y="61"/>
                        <a:pt x="53" y="61"/>
                      </a:cubicBezTo>
                      <a:cubicBezTo>
                        <a:pt x="53" y="61"/>
                        <a:pt x="53" y="61"/>
                        <a:pt x="53" y="61"/>
                      </a:cubicBezTo>
                      <a:cubicBezTo>
                        <a:pt x="40" y="60"/>
                        <a:pt x="40" y="60"/>
                        <a:pt x="40" y="60"/>
                      </a:cubicBezTo>
                      <a:lnTo>
                        <a:pt x="20" y="73"/>
                      </a:lnTo>
                      <a:close/>
                      <a:moveTo>
                        <a:pt x="28" y="98"/>
                      </a:moveTo>
                      <a:cubicBezTo>
                        <a:pt x="36" y="98"/>
                        <a:pt x="36" y="98"/>
                        <a:pt x="36" y="98"/>
                      </a:cubicBezTo>
                      <a:cubicBezTo>
                        <a:pt x="36" y="80"/>
                        <a:pt x="36" y="80"/>
                        <a:pt x="36" y="80"/>
                      </a:cubicBezTo>
                      <a:cubicBezTo>
                        <a:pt x="28" y="80"/>
                        <a:pt x="28" y="80"/>
                        <a:pt x="28" y="80"/>
                      </a:cubicBezTo>
                      <a:lnTo>
                        <a:pt x="28" y="98"/>
                      </a:lnTo>
                      <a:close/>
                      <a:moveTo>
                        <a:pt x="76" y="98"/>
                      </a:moveTo>
                      <a:cubicBezTo>
                        <a:pt x="84" y="98"/>
                        <a:pt x="84" y="98"/>
                        <a:pt x="84" y="98"/>
                      </a:cubicBezTo>
                      <a:cubicBezTo>
                        <a:pt x="84" y="64"/>
                        <a:pt x="84" y="64"/>
                        <a:pt x="84" y="64"/>
                      </a:cubicBezTo>
                      <a:cubicBezTo>
                        <a:pt x="76" y="64"/>
                        <a:pt x="76" y="64"/>
                        <a:pt x="76" y="64"/>
                      </a:cubicBezTo>
                      <a:lnTo>
                        <a:pt x="76" y="98"/>
                      </a:lnTo>
                      <a:close/>
                      <a:moveTo>
                        <a:pt x="64" y="98"/>
                      </a:moveTo>
                      <a:cubicBezTo>
                        <a:pt x="72" y="98"/>
                        <a:pt x="72" y="98"/>
                        <a:pt x="72" y="98"/>
                      </a:cubicBezTo>
                      <a:cubicBezTo>
                        <a:pt x="72" y="83"/>
                        <a:pt x="72" y="83"/>
                        <a:pt x="72" y="83"/>
                      </a:cubicBezTo>
                      <a:cubicBezTo>
                        <a:pt x="64" y="83"/>
                        <a:pt x="64" y="83"/>
                        <a:pt x="64" y="83"/>
                      </a:cubicBezTo>
                      <a:lnTo>
                        <a:pt x="64" y="98"/>
                      </a:lnTo>
                      <a:close/>
                      <a:moveTo>
                        <a:pt x="52" y="98"/>
                      </a:moveTo>
                      <a:cubicBezTo>
                        <a:pt x="60" y="98"/>
                        <a:pt x="60" y="98"/>
                        <a:pt x="60" y="98"/>
                      </a:cubicBezTo>
                      <a:cubicBezTo>
                        <a:pt x="60" y="78"/>
                        <a:pt x="60" y="78"/>
                        <a:pt x="60" y="78"/>
                      </a:cubicBezTo>
                      <a:cubicBezTo>
                        <a:pt x="52" y="78"/>
                        <a:pt x="52" y="78"/>
                        <a:pt x="52" y="78"/>
                      </a:cubicBezTo>
                      <a:lnTo>
                        <a:pt x="52" y="98"/>
                      </a:lnTo>
                      <a:close/>
                      <a:moveTo>
                        <a:pt x="151" y="11"/>
                      </a:moveTo>
                      <a:cubicBezTo>
                        <a:pt x="151" y="13"/>
                        <a:pt x="149" y="14"/>
                        <a:pt x="147" y="14"/>
                      </a:cubicBezTo>
                      <a:cubicBezTo>
                        <a:pt x="145" y="14"/>
                        <a:pt x="144" y="13"/>
                        <a:pt x="144" y="11"/>
                      </a:cubicBezTo>
                      <a:cubicBezTo>
                        <a:pt x="144" y="9"/>
                        <a:pt x="145" y="7"/>
                        <a:pt x="147" y="7"/>
                      </a:cubicBezTo>
                      <a:cubicBezTo>
                        <a:pt x="149" y="7"/>
                        <a:pt x="151" y="9"/>
                        <a:pt x="151" y="11"/>
                      </a:cubicBezTo>
                      <a:moveTo>
                        <a:pt x="165" y="11"/>
                      </a:moveTo>
                      <a:cubicBezTo>
                        <a:pt x="165" y="13"/>
                        <a:pt x="164" y="14"/>
                        <a:pt x="162" y="14"/>
                      </a:cubicBezTo>
                      <a:cubicBezTo>
                        <a:pt x="160" y="14"/>
                        <a:pt x="158" y="13"/>
                        <a:pt x="158" y="11"/>
                      </a:cubicBezTo>
                      <a:cubicBezTo>
                        <a:pt x="158" y="9"/>
                        <a:pt x="160" y="7"/>
                        <a:pt x="162" y="7"/>
                      </a:cubicBezTo>
                      <a:cubicBezTo>
                        <a:pt x="164" y="7"/>
                        <a:pt x="165" y="9"/>
                        <a:pt x="165" y="11"/>
                      </a:cubicBezTo>
                      <a:moveTo>
                        <a:pt x="180" y="11"/>
                      </a:moveTo>
                      <a:cubicBezTo>
                        <a:pt x="180" y="13"/>
                        <a:pt x="178" y="14"/>
                        <a:pt x="176" y="14"/>
                      </a:cubicBezTo>
                      <a:cubicBezTo>
                        <a:pt x="175" y="14"/>
                        <a:pt x="173" y="13"/>
                        <a:pt x="173" y="11"/>
                      </a:cubicBezTo>
                      <a:cubicBezTo>
                        <a:pt x="173" y="9"/>
                        <a:pt x="175" y="7"/>
                        <a:pt x="176" y="7"/>
                      </a:cubicBezTo>
                      <a:cubicBezTo>
                        <a:pt x="178" y="7"/>
                        <a:pt x="180" y="9"/>
                        <a:pt x="180" y="1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sp>
          <p:nvSpPr>
            <p:cNvPr id="336" name="TextBox 335"/>
            <p:cNvSpPr txBox="1"/>
            <p:nvPr/>
          </p:nvSpPr>
          <p:spPr>
            <a:xfrm>
              <a:off x="3440831" y="3492188"/>
              <a:ext cx="628142" cy="136226"/>
            </a:xfrm>
            <a:prstGeom prst="rect">
              <a:avLst/>
            </a:prstGeom>
            <a:solidFill>
              <a:schemeClr val="tx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dirty="0"/>
                <a:t>User Data</a:t>
              </a:r>
            </a:p>
          </p:txBody>
        </p:sp>
        <p:sp>
          <p:nvSpPr>
            <p:cNvPr id="337" name="TextBox 336"/>
            <p:cNvSpPr txBox="1"/>
            <p:nvPr/>
          </p:nvSpPr>
          <p:spPr>
            <a:xfrm>
              <a:off x="3439821" y="3741467"/>
              <a:ext cx="636357" cy="136226"/>
            </a:xfrm>
            <a:prstGeom prst="rect">
              <a:avLst/>
            </a:prstGeom>
            <a:solidFill>
              <a:schemeClr val="tx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sz="700" dirty="0"/>
                <a:t>Device Data</a:t>
              </a:r>
            </a:p>
          </p:txBody>
        </p:sp>
        <p:sp>
          <p:nvSpPr>
            <p:cNvPr id="338" name="TextBox 337"/>
            <p:cNvSpPr txBox="1"/>
            <p:nvPr/>
          </p:nvSpPr>
          <p:spPr>
            <a:xfrm>
              <a:off x="5982526" y="3517228"/>
              <a:ext cx="419032" cy="136227"/>
            </a:xfrm>
            <a:prstGeom prst="rect">
              <a:avLst/>
            </a:prstGeom>
            <a:solidFill>
              <a:schemeClr val="tx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sz="700" dirty="0"/>
                <a:t>User ID</a:t>
              </a:r>
            </a:p>
          </p:txBody>
        </p:sp>
        <p:sp>
          <p:nvSpPr>
            <p:cNvPr id="339" name="Right Arrow 338"/>
            <p:cNvSpPr/>
            <p:nvPr/>
          </p:nvSpPr>
          <p:spPr>
            <a:xfrm rot="16200000">
              <a:off x="5104626" y="3936313"/>
              <a:ext cx="485126" cy="24839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340" name="TextBox 339"/>
            <p:cNvSpPr txBox="1"/>
            <p:nvPr/>
          </p:nvSpPr>
          <p:spPr>
            <a:xfrm rot="16200000">
              <a:off x="5185761" y="4059808"/>
              <a:ext cx="320763" cy="79125"/>
            </a:xfrm>
            <a:prstGeom prst="rect">
              <a:avLst/>
            </a:prstGeom>
            <a:solidFill>
              <a:schemeClr val="tx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sz="400" dirty="0"/>
                <a:t>User ID</a:t>
              </a:r>
            </a:p>
          </p:txBody>
        </p:sp>
        <p:grpSp>
          <p:nvGrpSpPr>
            <p:cNvPr id="341" name="Group 340"/>
            <p:cNvGrpSpPr>
              <a:grpSpLocks noChangeAspect="1"/>
            </p:cNvGrpSpPr>
            <p:nvPr/>
          </p:nvGrpSpPr>
          <p:grpSpPr>
            <a:xfrm>
              <a:off x="4882210" y="2801109"/>
              <a:ext cx="256529" cy="247180"/>
              <a:chOff x="6295222" y="1146888"/>
              <a:chExt cx="711200" cy="546100"/>
            </a:xfrm>
          </p:grpSpPr>
          <p:sp>
            <p:nvSpPr>
              <p:cNvPr id="342" name="object 85"/>
              <p:cNvSpPr/>
              <p:nvPr/>
            </p:nvSpPr>
            <p:spPr>
              <a:xfrm>
                <a:off x="6295222" y="1146888"/>
                <a:ext cx="711200" cy="419100"/>
              </a:xfrm>
              <a:custGeom>
                <a:avLst/>
                <a:gdLst/>
                <a:ahLst/>
                <a:cxnLst/>
                <a:rect l="l" t="t" r="r" b="b"/>
                <a:pathLst>
                  <a:path w="711200" h="419100">
                    <a:moveTo>
                      <a:pt x="330200" y="0"/>
                    </a:moveTo>
                    <a:lnTo>
                      <a:pt x="286521" y="5031"/>
                    </a:lnTo>
                    <a:lnTo>
                      <a:pt x="246424" y="19363"/>
                    </a:lnTo>
                    <a:lnTo>
                      <a:pt x="211053" y="41851"/>
                    </a:lnTo>
                    <a:lnTo>
                      <a:pt x="181551" y="71353"/>
                    </a:lnTo>
                    <a:lnTo>
                      <a:pt x="159063" y="106724"/>
                    </a:lnTo>
                    <a:lnTo>
                      <a:pt x="144731" y="146821"/>
                    </a:lnTo>
                    <a:lnTo>
                      <a:pt x="139700" y="190500"/>
                    </a:lnTo>
                    <a:lnTo>
                      <a:pt x="114300" y="190500"/>
                    </a:lnTo>
                    <a:lnTo>
                      <a:pt x="69806" y="199481"/>
                    </a:lnTo>
                    <a:lnTo>
                      <a:pt x="33475" y="223975"/>
                    </a:lnTo>
                    <a:lnTo>
                      <a:pt x="8981" y="260306"/>
                    </a:lnTo>
                    <a:lnTo>
                      <a:pt x="0" y="304800"/>
                    </a:lnTo>
                    <a:lnTo>
                      <a:pt x="8981" y="349293"/>
                    </a:lnTo>
                    <a:lnTo>
                      <a:pt x="33475" y="385624"/>
                    </a:lnTo>
                    <a:lnTo>
                      <a:pt x="69806" y="410118"/>
                    </a:lnTo>
                    <a:lnTo>
                      <a:pt x="114300" y="419100"/>
                    </a:lnTo>
                    <a:lnTo>
                      <a:pt x="279400" y="419100"/>
                    </a:lnTo>
                    <a:lnTo>
                      <a:pt x="279400" y="381000"/>
                    </a:lnTo>
                    <a:lnTo>
                      <a:pt x="114300" y="381000"/>
                    </a:lnTo>
                    <a:lnTo>
                      <a:pt x="84643" y="375010"/>
                    </a:lnTo>
                    <a:lnTo>
                      <a:pt x="60421" y="358678"/>
                    </a:lnTo>
                    <a:lnTo>
                      <a:pt x="44089" y="334456"/>
                    </a:lnTo>
                    <a:lnTo>
                      <a:pt x="38100" y="304800"/>
                    </a:lnTo>
                    <a:lnTo>
                      <a:pt x="44089" y="275143"/>
                    </a:lnTo>
                    <a:lnTo>
                      <a:pt x="60421" y="250921"/>
                    </a:lnTo>
                    <a:lnTo>
                      <a:pt x="84643" y="234589"/>
                    </a:lnTo>
                    <a:lnTo>
                      <a:pt x="114300" y="228600"/>
                    </a:lnTo>
                    <a:lnTo>
                      <a:pt x="182791" y="228600"/>
                    </a:lnTo>
                    <a:lnTo>
                      <a:pt x="181292" y="222796"/>
                    </a:lnTo>
                    <a:lnTo>
                      <a:pt x="180124" y="216890"/>
                    </a:lnTo>
                    <a:lnTo>
                      <a:pt x="178422" y="204177"/>
                    </a:lnTo>
                    <a:lnTo>
                      <a:pt x="177800" y="197421"/>
                    </a:lnTo>
                    <a:lnTo>
                      <a:pt x="177800" y="190500"/>
                    </a:lnTo>
                    <a:lnTo>
                      <a:pt x="185569" y="142331"/>
                    </a:lnTo>
                    <a:lnTo>
                      <a:pt x="207205" y="100496"/>
                    </a:lnTo>
                    <a:lnTo>
                      <a:pt x="240196" y="67505"/>
                    </a:lnTo>
                    <a:lnTo>
                      <a:pt x="282031" y="45869"/>
                    </a:lnTo>
                    <a:lnTo>
                      <a:pt x="330200" y="38100"/>
                    </a:lnTo>
                    <a:lnTo>
                      <a:pt x="442172" y="38100"/>
                    </a:lnTo>
                    <a:lnTo>
                      <a:pt x="420192" y="22621"/>
                    </a:lnTo>
                    <a:lnTo>
                      <a:pt x="377370" y="5899"/>
                    </a:lnTo>
                    <a:lnTo>
                      <a:pt x="330200" y="0"/>
                    </a:lnTo>
                    <a:close/>
                  </a:path>
                  <a:path w="711200" h="419100">
                    <a:moveTo>
                      <a:pt x="657497" y="152400"/>
                    </a:moveTo>
                    <a:lnTo>
                      <a:pt x="558800" y="152400"/>
                    </a:lnTo>
                    <a:lnTo>
                      <a:pt x="603293" y="161381"/>
                    </a:lnTo>
                    <a:lnTo>
                      <a:pt x="639624" y="185875"/>
                    </a:lnTo>
                    <a:lnTo>
                      <a:pt x="664118" y="222206"/>
                    </a:lnTo>
                    <a:lnTo>
                      <a:pt x="673100" y="266700"/>
                    </a:lnTo>
                    <a:lnTo>
                      <a:pt x="664118" y="311193"/>
                    </a:lnTo>
                    <a:lnTo>
                      <a:pt x="639624" y="347524"/>
                    </a:lnTo>
                    <a:lnTo>
                      <a:pt x="603293" y="372018"/>
                    </a:lnTo>
                    <a:lnTo>
                      <a:pt x="558800" y="381000"/>
                    </a:lnTo>
                    <a:lnTo>
                      <a:pt x="431800" y="381000"/>
                    </a:lnTo>
                    <a:lnTo>
                      <a:pt x="431800" y="419100"/>
                    </a:lnTo>
                    <a:lnTo>
                      <a:pt x="558800" y="419100"/>
                    </a:lnTo>
                    <a:lnTo>
                      <a:pt x="606968" y="411330"/>
                    </a:lnTo>
                    <a:lnTo>
                      <a:pt x="648803" y="389694"/>
                    </a:lnTo>
                    <a:lnTo>
                      <a:pt x="681794" y="356703"/>
                    </a:lnTo>
                    <a:lnTo>
                      <a:pt x="703430" y="314868"/>
                    </a:lnTo>
                    <a:lnTo>
                      <a:pt x="711200" y="266700"/>
                    </a:lnTo>
                    <a:lnTo>
                      <a:pt x="703430" y="218531"/>
                    </a:lnTo>
                    <a:lnTo>
                      <a:pt x="681794" y="176696"/>
                    </a:lnTo>
                    <a:lnTo>
                      <a:pt x="657497" y="152400"/>
                    </a:lnTo>
                    <a:close/>
                  </a:path>
                  <a:path w="711200" h="419100">
                    <a:moveTo>
                      <a:pt x="442172" y="38100"/>
                    </a:moveTo>
                    <a:lnTo>
                      <a:pt x="330200" y="38100"/>
                    </a:lnTo>
                    <a:lnTo>
                      <a:pt x="377779" y="45693"/>
                    </a:lnTo>
                    <a:lnTo>
                      <a:pt x="419180" y="66852"/>
                    </a:lnTo>
                    <a:lnTo>
                      <a:pt x="452017" y="99146"/>
                    </a:lnTo>
                    <a:lnTo>
                      <a:pt x="473900" y="140144"/>
                    </a:lnTo>
                    <a:lnTo>
                      <a:pt x="482168" y="182067"/>
                    </a:lnTo>
                    <a:lnTo>
                      <a:pt x="490288" y="175364"/>
                    </a:lnTo>
                    <a:lnTo>
                      <a:pt x="527738" y="156782"/>
                    </a:lnTo>
                    <a:lnTo>
                      <a:pt x="558800" y="152400"/>
                    </a:lnTo>
                    <a:lnTo>
                      <a:pt x="657497" y="152400"/>
                    </a:lnTo>
                    <a:lnTo>
                      <a:pt x="648803" y="143705"/>
                    </a:lnTo>
                    <a:lnTo>
                      <a:pt x="608937" y="123088"/>
                    </a:lnTo>
                    <a:lnTo>
                      <a:pt x="508203" y="123088"/>
                    </a:lnTo>
                    <a:lnTo>
                      <a:pt x="487043" y="82679"/>
                    </a:lnTo>
                    <a:lnTo>
                      <a:pt x="457228" y="48702"/>
                    </a:lnTo>
                    <a:lnTo>
                      <a:pt x="442172" y="38100"/>
                    </a:lnTo>
                    <a:close/>
                  </a:path>
                  <a:path w="711200" h="419100">
                    <a:moveTo>
                      <a:pt x="558800" y="114300"/>
                    </a:moveTo>
                    <a:lnTo>
                      <a:pt x="545627" y="114887"/>
                    </a:lnTo>
                    <a:lnTo>
                      <a:pt x="532782" y="116598"/>
                    </a:lnTo>
                    <a:lnTo>
                      <a:pt x="520296" y="119357"/>
                    </a:lnTo>
                    <a:lnTo>
                      <a:pt x="508203" y="123088"/>
                    </a:lnTo>
                    <a:lnTo>
                      <a:pt x="608937" y="123088"/>
                    </a:lnTo>
                    <a:lnTo>
                      <a:pt x="606968" y="122069"/>
                    </a:lnTo>
                    <a:lnTo>
                      <a:pt x="558800" y="114300"/>
                    </a:lnTo>
                    <a:close/>
                  </a:path>
                </a:pathLst>
              </a:custGeom>
              <a:solidFill>
                <a:schemeClr val="bg1"/>
              </a:solidFill>
            </p:spPr>
            <p:txBody>
              <a:bodyPr wrap="square" lIns="0" tIns="0" rIns="0" bIns="0" rtlCol="0"/>
              <a:lstStyle/>
              <a:p>
                <a:endParaRPr/>
              </a:p>
            </p:txBody>
          </p:sp>
          <p:sp>
            <p:nvSpPr>
              <p:cNvPr id="343" name="object 86"/>
              <p:cNvSpPr/>
              <p:nvPr/>
            </p:nvSpPr>
            <p:spPr>
              <a:xfrm>
                <a:off x="6549222" y="1426288"/>
                <a:ext cx="203200" cy="266700"/>
              </a:xfrm>
              <a:custGeom>
                <a:avLst/>
                <a:gdLst/>
                <a:ahLst/>
                <a:cxnLst/>
                <a:rect l="l" t="t" r="r" b="b"/>
                <a:pathLst>
                  <a:path w="203200" h="266700">
                    <a:moveTo>
                      <a:pt x="203200" y="165100"/>
                    </a:moveTo>
                    <a:lnTo>
                      <a:pt x="0" y="165100"/>
                    </a:lnTo>
                    <a:lnTo>
                      <a:pt x="101600" y="266700"/>
                    </a:lnTo>
                    <a:lnTo>
                      <a:pt x="203200" y="165100"/>
                    </a:lnTo>
                    <a:close/>
                  </a:path>
                  <a:path w="203200" h="266700">
                    <a:moveTo>
                      <a:pt x="152400" y="0"/>
                    </a:moveTo>
                    <a:lnTo>
                      <a:pt x="50800" y="0"/>
                    </a:lnTo>
                    <a:lnTo>
                      <a:pt x="50800" y="165100"/>
                    </a:lnTo>
                    <a:lnTo>
                      <a:pt x="152400" y="165100"/>
                    </a:lnTo>
                    <a:lnTo>
                      <a:pt x="152400" y="0"/>
                    </a:lnTo>
                    <a:close/>
                  </a:path>
                </a:pathLst>
              </a:custGeom>
              <a:solidFill>
                <a:schemeClr val="bg1"/>
              </a:solidFill>
            </p:spPr>
            <p:txBody>
              <a:bodyPr wrap="square" lIns="0" tIns="0" rIns="0" bIns="0" rtlCol="0"/>
              <a:lstStyle/>
              <a:p>
                <a:endParaRPr/>
              </a:p>
            </p:txBody>
          </p:sp>
        </p:grpSp>
        <p:sp>
          <p:nvSpPr>
            <p:cNvPr id="344" name="Freeform 142"/>
            <p:cNvSpPr>
              <a:spLocks noChangeAspect="1" noEditPoints="1"/>
            </p:cNvSpPr>
            <p:nvPr/>
          </p:nvSpPr>
          <p:spPr bwMode="auto">
            <a:xfrm>
              <a:off x="8304032" y="2769955"/>
              <a:ext cx="114837" cy="177518"/>
            </a:xfrm>
            <a:custGeom>
              <a:avLst/>
              <a:gdLst>
                <a:gd name="T0" fmla="*/ 1440 w 1645"/>
                <a:gd name="T1" fmla="*/ 720 h 2160"/>
                <a:gd name="T2" fmla="*/ 1337 w 1645"/>
                <a:gd name="T3" fmla="*/ 720 h 2160"/>
                <a:gd name="T4" fmla="*/ 1337 w 1645"/>
                <a:gd name="T5" fmla="*/ 515 h 2160"/>
                <a:gd name="T6" fmla="*/ 823 w 1645"/>
                <a:gd name="T7" fmla="*/ 0 h 2160"/>
                <a:gd name="T8" fmla="*/ 309 w 1645"/>
                <a:gd name="T9" fmla="*/ 515 h 2160"/>
                <a:gd name="T10" fmla="*/ 309 w 1645"/>
                <a:gd name="T11" fmla="*/ 720 h 2160"/>
                <a:gd name="T12" fmla="*/ 206 w 1645"/>
                <a:gd name="T13" fmla="*/ 720 h 2160"/>
                <a:gd name="T14" fmla="*/ 0 w 1645"/>
                <a:gd name="T15" fmla="*/ 926 h 2160"/>
                <a:gd name="T16" fmla="*/ 0 w 1645"/>
                <a:gd name="T17" fmla="*/ 1954 h 2160"/>
                <a:gd name="T18" fmla="*/ 206 w 1645"/>
                <a:gd name="T19" fmla="*/ 2160 h 2160"/>
                <a:gd name="T20" fmla="*/ 1440 w 1645"/>
                <a:gd name="T21" fmla="*/ 2160 h 2160"/>
                <a:gd name="T22" fmla="*/ 1645 w 1645"/>
                <a:gd name="T23" fmla="*/ 1954 h 2160"/>
                <a:gd name="T24" fmla="*/ 1645 w 1645"/>
                <a:gd name="T25" fmla="*/ 926 h 2160"/>
                <a:gd name="T26" fmla="*/ 1440 w 1645"/>
                <a:gd name="T27" fmla="*/ 720 h 2160"/>
                <a:gd name="T28" fmla="*/ 823 w 1645"/>
                <a:gd name="T29" fmla="*/ 1646 h 2160"/>
                <a:gd name="T30" fmla="*/ 617 w 1645"/>
                <a:gd name="T31" fmla="*/ 1440 h 2160"/>
                <a:gd name="T32" fmla="*/ 823 w 1645"/>
                <a:gd name="T33" fmla="*/ 1234 h 2160"/>
                <a:gd name="T34" fmla="*/ 1028 w 1645"/>
                <a:gd name="T35" fmla="*/ 1440 h 2160"/>
                <a:gd name="T36" fmla="*/ 823 w 1645"/>
                <a:gd name="T37" fmla="*/ 1646 h 2160"/>
                <a:gd name="T38" fmla="*/ 1142 w 1645"/>
                <a:gd name="T39" fmla="*/ 720 h 2160"/>
                <a:gd name="T40" fmla="*/ 504 w 1645"/>
                <a:gd name="T41" fmla="*/ 720 h 2160"/>
                <a:gd name="T42" fmla="*/ 504 w 1645"/>
                <a:gd name="T43" fmla="*/ 515 h 2160"/>
                <a:gd name="T44" fmla="*/ 823 w 1645"/>
                <a:gd name="T45" fmla="*/ 196 h 2160"/>
                <a:gd name="T46" fmla="*/ 1142 w 1645"/>
                <a:gd name="T47" fmla="*/ 515 h 2160"/>
                <a:gd name="T48" fmla="*/ 1142 w 1645"/>
                <a:gd name="T49" fmla="*/ 72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45" h="2160">
                  <a:moveTo>
                    <a:pt x="1440" y="720"/>
                  </a:moveTo>
                  <a:lnTo>
                    <a:pt x="1337" y="720"/>
                  </a:lnTo>
                  <a:lnTo>
                    <a:pt x="1337" y="515"/>
                  </a:lnTo>
                  <a:cubicBezTo>
                    <a:pt x="1337" y="231"/>
                    <a:pt x="1107" y="0"/>
                    <a:pt x="823" y="0"/>
                  </a:cubicBezTo>
                  <a:cubicBezTo>
                    <a:pt x="539" y="0"/>
                    <a:pt x="309" y="231"/>
                    <a:pt x="309" y="515"/>
                  </a:cubicBezTo>
                  <a:lnTo>
                    <a:pt x="309" y="720"/>
                  </a:lnTo>
                  <a:lnTo>
                    <a:pt x="206" y="720"/>
                  </a:lnTo>
                  <a:cubicBezTo>
                    <a:pt x="92" y="720"/>
                    <a:pt x="0" y="812"/>
                    <a:pt x="0" y="926"/>
                  </a:cubicBezTo>
                  <a:lnTo>
                    <a:pt x="0" y="1954"/>
                  </a:lnTo>
                  <a:cubicBezTo>
                    <a:pt x="0" y="2068"/>
                    <a:pt x="92" y="2160"/>
                    <a:pt x="206" y="2160"/>
                  </a:cubicBezTo>
                  <a:lnTo>
                    <a:pt x="1440" y="2160"/>
                  </a:lnTo>
                  <a:cubicBezTo>
                    <a:pt x="1553" y="2160"/>
                    <a:pt x="1645" y="2068"/>
                    <a:pt x="1645" y="1954"/>
                  </a:cubicBezTo>
                  <a:lnTo>
                    <a:pt x="1645" y="926"/>
                  </a:lnTo>
                  <a:cubicBezTo>
                    <a:pt x="1645" y="812"/>
                    <a:pt x="1553" y="720"/>
                    <a:pt x="1440" y="720"/>
                  </a:cubicBezTo>
                  <a:close/>
                  <a:moveTo>
                    <a:pt x="823" y="1646"/>
                  </a:moveTo>
                  <a:cubicBezTo>
                    <a:pt x="709" y="1646"/>
                    <a:pt x="617" y="1554"/>
                    <a:pt x="617" y="1440"/>
                  </a:cubicBezTo>
                  <a:cubicBezTo>
                    <a:pt x="617" y="1326"/>
                    <a:pt x="709" y="1234"/>
                    <a:pt x="823" y="1234"/>
                  </a:cubicBezTo>
                  <a:cubicBezTo>
                    <a:pt x="936" y="1234"/>
                    <a:pt x="1028" y="1326"/>
                    <a:pt x="1028" y="1440"/>
                  </a:cubicBezTo>
                  <a:cubicBezTo>
                    <a:pt x="1028" y="1554"/>
                    <a:pt x="936" y="1646"/>
                    <a:pt x="823" y="1646"/>
                  </a:cubicBezTo>
                  <a:close/>
                  <a:moveTo>
                    <a:pt x="1142" y="720"/>
                  </a:moveTo>
                  <a:lnTo>
                    <a:pt x="504" y="720"/>
                  </a:lnTo>
                  <a:lnTo>
                    <a:pt x="504" y="515"/>
                  </a:lnTo>
                  <a:cubicBezTo>
                    <a:pt x="504" y="339"/>
                    <a:pt x="647" y="196"/>
                    <a:pt x="823" y="196"/>
                  </a:cubicBezTo>
                  <a:cubicBezTo>
                    <a:pt x="999" y="196"/>
                    <a:pt x="1142" y="339"/>
                    <a:pt x="1142" y="515"/>
                  </a:cubicBezTo>
                  <a:lnTo>
                    <a:pt x="1142" y="720"/>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00" dirty="0">
                <a:solidFill>
                  <a:srgbClr val="000000"/>
                </a:solidFill>
              </a:endParaRPr>
            </a:p>
          </p:txBody>
        </p:sp>
        <p:sp>
          <p:nvSpPr>
            <p:cNvPr id="345" name="TextBox 344"/>
            <p:cNvSpPr txBox="1"/>
            <p:nvPr/>
          </p:nvSpPr>
          <p:spPr>
            <a:xfrm>
              <a:off x="8371146" y="3282739"/>
              <a:ext cx="800443" cy="561378"/>
            </a:xfrm>
            <a:prstGeom prst="rect">
              <a:avLst/>
            </a:prstGeom>
            <a:solidFill>
              <a:schemeClr val="tx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PKI</a:t>
              </a:r>
            </a:p>
          </p:txBody>
        </p:sp>
        <p:grpSp>
          <p:nvGrpSpPr>
            <p:cNvPr id="346" name="Group 345"/>
            <p:cNvGrpSpPr/>
            <p:nvPr/>
          </p:nvGrpSpPr>
          <p:grpSpPr>
            <a:xfrm>
              <a:off x="8302167" y="3476055"/>
              <a:ext cx="175102" cy="189712"/>
              <a:chOff x="1964287" y="2619919"/>
              <a:chExt cx="353601" cy="283206"/>
            </a:xfrm>
          </p:grpSpPr>
          <p:sp>
            <p:nvSpPr>
              <p:cNvPr id="347" name="Freeform 36"/>
              <p:cNvSpPr>
                <a:spLocks/>
              </p:cNvSpPr>
              <p:nvPr/>
            </p:nvSpPr>
            <p:spPr bwMode="auto">
              <a:xfrm>
                <a:off x="1964287" y="2619919"/>
                <a:ext cx="353601" cy="204284"/>
              </a:xfrm>
              <a:custGeom>
                <a:avLst/>
                <a:gdLst>
                  <a:gd name="T0" fmla="*/ 288 w 288"/>
                  <a:gd name="T1" fmla="*/ 127 h 186"/>
                  <a:gd name="T2" fmla="*/ 229 w 288"/>
                  <a:gd name="T3" fmla="*/ 67 h 186"/>
                  <a:gd name="T4" fmla="*/ 211 w 288"/>
                  <a:gd name="T5" fmla="*/ 70 h 186"/>
                  <a:gd name="T6" fmla="*/ 137 w 288"/>
                  <a:gd name="T7" fmla="*/ 0 h 186"/>
                  <a:gd name="T8" fmla="*/ 60 w 288"/>
                  <a:gd name="T9" fmla="*/ 75 h 186"/>
                  <a:gd name="T10" fmla="*/ 61 w 288"/>
                  <a:gd name="T11" fmla="*/ 90 h 186"/>
                  <a:gd name="T12" fmla="*/ 47 w 288"/>
                  <a:gd name="T13" fmla="*/ 90 h 186"/>
                  <a:gd name="T14" fmla="*/ 0 w 288"/>
                  <a:gd name="T15" fmla="*/ 136 h 186"/>
                  <a:gd name="T16" fmla="*/ 46 w 288"/>
                  <a:gd name="T17" fmla="*/ 183 h 186"/>
                  <a:gd name="T18" fmla="*/ 233 w 288"/>
                  <a:gd name="T19" fmla="*/ 186 h 186"/>
                  <a:gd name="T20" fmla="*/ 268 w 288"/>
                  <a:gd name="T21" fmla="*/ 171 h 186"/>
                  <a:gd name="T22" fmla="*/ 288 w 288"/>
                  <a:gd name="T23" fmla="*/ 127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186">
                    <a:moveTo>
                      <a:pt x="288" y="127"/>
                    </a:moveTo>
                    <a:cubicBezTo>
                      <a:pt x="288" y="94"/>
                      <a:pt x="262" y="67"/>
                      <a:pt x="229" y="67"/>
                    </a:cubicBezTo>
                    <a:cubicBezTo>
                      <a:pt x="223" y="67"/>
                      <a:pt x="217" y="68"/>
                      <a:pt x="211" y="70"/>
                    </a:cubicBezTo>
                    <a:cubicBezTo>
                      <a:pt x="208" y="31"/>
                      <a:pt x="176" y="1"/>
                      <a:pt x="137" y="0"/>
                    </a:cubicBezTo>
                    <a:cubicBezTo>
                      <a:pt x="95" y="0"/>
                      <a:pt x="61" y="33"/>
                      <a:pt x="60" y="75"/>
                    </a:cubicBezTo>
                    <a:cubicBezTo>
                      <a:pt x="60" y="80"/>
                      <a:pt x="60" y="85"/>
                      <a:pt x="61" y="90"/>
                    </a:cubicBezTo>
                    <a:cubicBezTo>
                      <a:pt x="47" y="90"/>
                      <a:pt x="47" y="90"/>
                      <a:pt x="47" y="90"/>
                    </a:cubicBezTo>
                    <a:cubicBezTo>
                      <a:pt x="21" y="90"/>
                      <a:pt x="0" y="110"/>
                      <a:pt x="0" y="136"/>
                    </a:cubicBezTo>
                    <a:cubicBezTo>
                      <a:pt x="0" y="162"/>
                      <a:pt x="20" y="183"/>
                      <a:pt x="46" y="183"/>
                    </a:cubicBezTo>
                    <a:cubicBezTo>
                      <a:pt x="233" y="186"/>
                      <a:pt x="233" y="186"/>
                      <a:pt x="233" y="186"/>
                    </a:cubicBezTo>
                    <a:cubicBezTo>
                      <a:pt x="247" y="186"/>
                      <a:pt x="259" y="180"/>
                      <a:pt x="268" y="171"/>
                    </a:cubicBezTo>
                    <a:cubicBezTo>
                      <a:pt x="280" y="160"/>
                      <a:pt x="288" y="144"/>
                      <a:pt x="288" y="127"/>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00" dirty="0">
                  <a:solidFill>
                    <a:srgbClr val="000000"/>
                  </a:solidFill>
                </a:endParaRPr>
              </a:p>
            </p:txBody>
          </p:sp>
          <p:sp>
            <p:nvSpPr>
              <p:cNvPr id="348" name="Freeform 142"/>
              <p:cNvSpPr>
                <a:spLocks noChangeAspect="1" noEditPoints="1"/>
              </p:cNvSpPr>
              <p:nvPr/>
            </p:nvSpPr>
            <p:spPr bwMode="auto">
              <a:xfrm>
                <a:off x="2052922" y="2702225"/>
                <a:ext cx="168894" cy="200900"/>
              </a:xfrm>
              <a:custGeom>
                <a:avLst/>
                <a:gdLst>
                  <a:gd name="T0" fmla="*/ 1440 w 1645"/>
                  <a:gd name="T1" fmla="*/ 720 h 2160"/>
                  <a:gd name="T2" fmla="*/ 1337 w 1645"/>
                  <a:gd name="T3" fmla="*/ 720 h 2160"/>
                  <a:gd name="T4" fmla="*/ 1337 w 1645"/>
                  <a:gd name="T5" fmla="*/ 515 h 2160"/>
                  <a:gd name="T6" fmla="*/ 823 w 1645"/>
                  <a:gd name="T7" fmla="*/ 0 h 2160"/>
                  <a:gd name="T8" fmla="*/ 309 w 1645"/>
                  <a:gd name="T9" fmla="*/ 515 h 2160"/>
                  <a:gd name="T10" fmla="*/ 309 w 1645"/>
                  <a:gd name="T11" fmla="*/ 720 h 2160"/>
                  <a:gd name="T12" fmla="*/ 206 w 1645"/>
                  <a:gd name="T13" fmla="*/ 720 h 2160"/>
                  <a:gd name="T14" fmla="*/ 0 w 1645"/>
                  <a:gd name="T15" fmla="*/ 926 h 2160"/>
                  <a:gd name="T16" fmla="*/ 0 w 1645"/>
                  <a:gd name="T17" fmla="*/ 1954 h 2160"/>
                  <a:gd name="T18" fmla="*/ 206 w 1645"/>
                  <a:gd name="T19" fmla="*/ 2160 h 2160"/>
                  <a:gd name="T20" fmla="*/ 1440 w 1645"/>
                  <a:gd name="T21" fmla="*/ 2160 h 2160"/>
                  <a:gd name="T22" fmla="*/ 1645 w 1645"/>
                  <a:gd name="T23" fmla="*/ 1954 h 2160"/>
                  <a:gd name="T24" fmla="*/ 1645 w 1645"/>
                  <a:gd name="T25" fmla="*/ 926 h 2160"/>
                  <a:gd name="T26" fmla="*/ 1440 w 1645"/>
                  <a:gd name="T27" fmla="*/ 720 h 2160"/>
                  <a:gd name="T28" fmla="*/ 823 w 1645"/>
                  <a:gd name="T29" fmla="*/ 1646 h 2160"/>
                  <a:gd name="T30" fmla="*/ 617 w 1645"/>
                  <a:gd name="T31" fmla="*/ 1440 h 2160"/>
                  <a:gd name="T32" fmla="*/ 823 w 1645"/>
                  <a:gd name="T33" fmla="*/ 1234 h 2160"/>
                  <a:gd name="T34" fmla="*/ 1028 w 1645"/>
                  <a:gd name="T35" fmla="*/ 1440 h 2160"/>
                  <a:gd name="T36" fmla="*/ 823 w 1645"/>
                  <a:gd name="T37" fmla="*/ 1646 h 2160"/>
                  <a:gd name="T38" fmla="*/ 1142 w 1645"/>
                  <a:gd name="T39" fmla="*/ 720 h 2160"/>
                  <a:gd name="T40" fmla="*/ 504 w 1645"/>
                  <a:gd name="T41" fmla="*/ 720 h 2160"/>
                  <a:gd name="T42" fmla="*/ 504 w 1645"/>
                  <a:gd name="T43" fmla="*/ 515 h 2160"/>
                  <a:gd name="T44" fmla="*/ 823 w 1645"/>
                  <a:gd name="T45" fmla="*/ 196 h 2160"/>
                  <a:gd name="T46" fmla="*/ 1142 w 1645"/>
                  <a:gd name="T47" fmla="*/ 515 h 2160"/>
                  <a:gd name="T48" fmla="*/ 1142 w 1645"/>
                  <a:gd name="T49" fmla="*/ 72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45" h="2160">
                    <a:moveTo>
                      <a:pt x="1440" y="720"/>
                    </a:moveTo>
                    <a:lnTo>
                      <a:pt x="1337" y="720"/>
                    </a:lnTo>
                    <a:lnTo>
                      <a:pt x="1337" y="515"/>
                    </a:lnTo>
                    <a:cubicBezTo>
                      <a:pt x="1337" y="231"/>
                      <a:pt x="1107" y="0"/>
                      <a:pt x="823" y="0"/>
                    </a:cubicBezTo>
                    <a:cubicBezTo>
                      <a:pt x="539" y="0"/>
                      <a:pt x="309" y="231"/>
                      <a:pt x="309" y="515"/>
                    </a:cubicBezTo>
                    <a:lnTo>
                      <a:pt x="309" y="720"/>
                    </a:lnTo>
                    <a:lnTo>
                      <a:pt x="206" y="720"/>
                    </a:lnTo>
                    <a:cubicBezTo>
                      <a:pt x="92" y="720"/>
                      <a:pt x="0" y="812"/>
                      <a:pt x="0" y="926"/>
                    </a:cubicBezTo>
                    <a:lnTo>
                      <a:pt x="0" y="1954"/>
                    </a:lnTo>
                    <a:cubicBezTo>
                      <a:pt x="0" y="2068"/>
                      <a:pt x="92" y="2160"/>
                      <a:pt x="206" y="2160"/>
                    </a:cubicBezTo>
                    <a:lnTo>
                      <a:pt x="1440" y="2160"/>
                    </a:lnTo>
                    <a:cubicBezTo>
                      <a:pt x="1553" y="2160"/>
                      <a:pt x="1645" y="2068"/>
                      <a:pt x="1645" y="1954"/>
                    </a:cubicBezTo>
                    <a:lnTo>
                      <a:pt x="1645" y="926"/>
                    </a:lnTo>
                    <a:cubicBezTo>
                      <a:pt x="1645" y="812"/>
                      <a:pt x="1553" y="720"/>
                      <a:pt x="1440" y="720"/>
                    </a:cubicBezTo>
                    <a:close/>
                    <a:moveTo>
                      <a:pt x="823" y="1646"/>
                    </a:moveTo>
                    <a:cubicBezTo>
                      <a:pt x="709" y="1646"/>
                      <a:pt x="617" y="1554"/>
                      <a:pt x="617" y="1440"/>
                    </a:cubicBezTo>
                    <a:cubicBezTo>
                      <a:pt x="617" y="1326"/>
                      <a:pt x="709" y="1234"/>
                      <a:pt x="823" y="1234"/>
                    </a:cubicBezTo>
                    <a:cubicBezTo>
                      <a:pt x="936" y="1234"/>
                      <a:pt x="1028" y="1326"/>
                      <a:pt x="1028" y="1440"/>
                    </a:cubicBezTo>
                    <a:cubicBezTo>
                      <a:pt x="1028" y="1554"/>
                      <a:pt x="936" y="1646"/>
                      <a:pt x="823" y="1646"/>
                    </a:cubicBezTo>
                    <a:close/>
                    <a:moveTo>
                      <a:pt x="1142" y="720"/>
                    </a:moveTo>
                    <a:lnTo>
                      <a:pt x="504" y="720"/>
                    </a:lnTo>
                    <a:lnTo>
                      <a:pt x="504" y="515"/>
                    </a:lnTo>
                    <a:cubicBezTo>
                      <a:pt x="504" y="339"/>
                      <a:pt x="647" y="196"/>
                      <a:pt x="823" y="196"/>
                    </a:cubicBezTo>
                    <a:cubicBezTo>
                      <a:pt x="999" y="196"/>
                      <a:pt x="1142" y="339"/>
                      <a:pt x="1142" y="515"/>
                    </a:cubicBezTo>
                    <a:lnTo>
                      <a:pt x="1142" y="720"/>
                    </a:lnTo>
                    <a:close/>
                  </a:path>
                </a:pathLst>
              </a:custGeom>
              <a:solidFill>
                <a:schemeClr val="bg1"/>
              </a:solidFill>
              <a:ln w="6350">
                <a:solidFill>
                  <a:schemeClr val="accent3"/>
                </a:solidFill>
              </a:ln>
            </p:spPr>
            <p:txBody>
              <a:bodyPr vert="horz" wrap="square" lIns="68580" tIns="34290" rIns="68580" bIns="34290" numCol="1" anchor="t" anchorCtr="0" compatLnSpc="1">
                <a:prstTxWarp prst="textNoShape">
                  <a:avLst/>
                </a:prstTxWarp>
              </a:bodyPr>
              <a:lstStyle/>
              <a:p>
                <a:endParaRPr lang="en-US" sz="700" dirty="0">
                  <a:solidFill>
                    <a:srgbClr val="000000"/>
                  </a:solidFill>
                </a:endParaRPr>
              </a:p>
            </p:txBody>
          </p:sp>
        </p:grpSp>
        <p:sp>
          <p:nvSpPr>
            <p:cNvPr id="349" name="TextBox 348"/>
            <p:cNvSpPr txBox="1"/>
            <p:nvPr/>
          </p:nvSpPr>
          <p:spPr>
            <a:xfrm>
              <a:off x="8367877" y="3962155"/>
              <a:ext cx="800443" cy="561378"/>
            </a:xfrm>
            <a:prstGeom prst="rect">
              <a:avLst/>
            </a:prstGeom>
            <a:solidFill>
              <a:schemeClr val="tx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Identity Management</a:t>
              </a:r>
            </a:p>
          </p:txBody>
        </p:sp>
        <p:grpSp>
          <p:nvGrpSpPr>
            <p:cNvPr id="350" name="Group 349"/>
            <p:cNvGrpSpPr/>
            <p:nvPr/>
          </p:nvGrpSpPr>
          <p:grpSpPr>
            <a:xfrm rot="10800000">
              <a:off x="8314730" y="4168212"/>
              <a:ext cx="120482" cy="164292"/>
              <a:chOff x="6137990" y="2705539"/>
              <a:chExt cx="243301" cy="282331"/>
            </a:xfrm>
          </p:grpSpPr>
          <p:sp>
            <p:nvSpPr>
              <p:cNvPr id="351" name="Freeform 5"/>
              <p:cNvSpPr>
                <a:spLocks/>
              </p:cNvSpPr>
              <p:nvPr/>
            </p:nvSpPr>
            <p:spPr bwMode="auto">
              <a:xfrm>
                <a:off x="6144485" y="2784900"/>
                <a:ext cx="232892" cy="199064"/>
              </a:xfrm>
              <a:custGeom>
                <a:avLst/>
                <a:gdLst>
                  <a:gd name="T0" fmla="*/ 50 w 73"/>
                  <a:gd name="T1" fmla="*/ 63 h 63"/>
                  <a:gd name="T2" fmla="*/ 24 w 73"/>
                  <a:gd name="T3" fmla="*/ 33 h 63"/>
                  <a:gd name="T4" fmla="*/ 35 w 73"/>
                  <a:gd name="T5" fmla="*/ 21 h 63"/>
                  <a:gd name="T6" fmla="*/ 47 w 73"/>
                  <a:gd name="T7" fmla="*/ 31 h 63"/>
                  <a:gd name="T8" fmla="*/ 57 w 73"/>
                  <a:gd name="T9" fmla="*/ 43 h 63"/>
                  <a:gd name="T10" fmla="*/ 69 w 73"/>
                  <a:gd name="T11" fmla="*/ 23 h 63"/>
                  <a:gd name="T12" fmla="*/ 40 w 73"/>
                  <a:gd name="T13" fmla="*/ 1 h 63"/>
                  <a:gd name="T14" fmla="*/ 4 w 73"/>
                  <a:gd name="T15" fmla="*/ 21 h 63"/>
                  <a:gd name="T16" fmla="*/ 4 w 73"/>
                  <a:gd name="T17" fmla="*/ 5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63">
                    <a:moveTo>
                      <a:pt x="50" y="63"/>
                    </a:moveTo>
                    <a:cubicBezTo>
                      <a:pt x="34" y="59"/>
                      <a:pt x="24" y="47"/>
                      <a:pt x="24" y="33"/>
                    </a:cubicBezTo>
                    <a:cubicBezTo>
                      <a:pt x="24" y="25"/>
                      <a:pt x="29" y="22"/>
                      <a:pt x="35" y="21"/>
                    </a:cubicBezTo>
                    <a:cubicBezTo>
                      <a:pt x="40" y="21"/>
                      <a:pt x="46" y="24"/>
                      <a:pt x="47" y="31"/>
                    </a:cubicBezTo>
                    <a:cubicBezTo>
                      <a:pt x="48" y="37"/>
                      <a:pt x="49" y="42"/>
                      <a:pt x="57" y="43"/>
                    </a:cubicBezTo>
                    <a:cubicBezTo>
                      <a:pt x="67" y="44"/>
                      <a:pt x="73" y="35"/>
                      <a:pt x="69" y="23"/>
                    </a:cubicBezTo>
                    <a:cubicBezTo>
                      <a:pt x="65" y="11"/>
                      <a:pt x="52" y="1"/>
                      <a:pt x="40" y="1"/>
                    </a:cubicBezTo>
                    <a:cubicBezTo>
                      <a:pt x="21" y="0"/>
                      <a:pt x="8" y="6"/>
                      <a:pt x="4" y="21"/>
                    </a:cubicBezTo>
                    <a:cubicBezTo>
                      <a:pt x="0" y="30"/>
                      <a:pt x="1" y="41"/>
                      <a:pt x="4" y="51"/>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700" dirty="0">
                  <a:solidFill>
                    <a:srgbClr val="000000"/>
                  </a:solidFill>
                </a:endParaRPr>
              </a:p>
            </p:txBody>
          </p:sp>
          <p:sp>
            <p:nvSpPr>
              <p:cNvPr id="352" name="Freeform 6"/>
              <p:cNvSpPr>
                <a:spLocks/>
              </p:cNvSpPr>
              <p:nvPr/>
            </p:nvSpPr>
            <p:spPr bwMode="auto">
              <a:xfrm>
                <a:off x="6183517" y="2820032"/>
                <a:ext cx="145720" cy="167838"/>
              </a:xfrm>
              <a:custGeom>
                <a:avLst/>
                <a:gdLst>
                  <a:gd name="T0" fmla="*/ 46 w 46"/>
                  <a:gd name="T1" fmla="*/ 22 h 53"/>
                  <a:gd name="T2" fmla="*/ 21 w 46"/>
                  <a:gd name="T3" fmla="*/ 1 h 53"/>
                  <a:gd name="T4" fmla="*/ 1 w 46"/>
                  <a:gd name="T5" fmla="*/ 22 h 53"/>
                  <a:gd name="T6" fmla="*/ 14 w 46"/>
                  <a:gd name="T7" fmla="*/ 53 h 53"/>
                </a:gdLst>
                <a:ahLst/>
                <a:cxnLst>
                  <a:cxn ang="0">
                    <a:pos x="T0" y="T1"/>
                  </a:cxn>
                  <a:cxn ang="0">
                    <a:pos x="T2" y="T3"/>
                  </a:cxn>
                  <a:cxn ang="0">
                    <a:pos x="T4" y="T5"/>
                  </a:cxn>
                  <a:cxn ang="0">
                    <a:pos x="T6" y="T7"/>
                  </a:cxn>
                </a:cxnLst>
                <a:rect l="0" t="0" r="r" b="b"/>
                <a:pathLst>
                  <a:path w="46" h="53">
                    <a:moveTo>
                      <a:pt x="46" y="22"/>
                    </a:moveTo>
                    <a:cubicBezTo>
                      <a:pt x="45" y="6"/>
                      <a:pt x="38" y="0"/>
                      <a:pt x="21" y="1"/>
                    </a:cubicBezTo>
                    <a:cubicBezTo>
                      <a:pt x="8" y="1"/>
                      <a:pt x="2" y="8"/>
                      <a:pt x="1" y="22"/>
                    </a:cubicBezTo>
                    <a:cubicBezTo>
                      <a:pt x="0" y="35"/>
                      <a:pt x="8" y="43"/>
                      <a:pt x="14" y="53"/>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700" dirty="0">
                  <a:solidFill>
                    <a:srgbClr val="000000"/>
                  </a:solidFill>
                </a:endParaRPr>
              </a:p>
            </p:txBody>
          </p:sp>
          <p:sp>
            <p:nvSpPr>
              <p:cNvPr id="353" name="Freeform 7"/>
              <p:cNvSpPr>
                <a:spLocks/>
              </p:cNvSpPr>
              <p:nvPr/>
            </p:nvSpPr>
            <p:spPr bwMode="auto">
              <a:xfrm>
                <a:off x="6137990" y="2730258"/>
                <a:ext cx="243301" cy="76763"/>
              </a:xfrm>
              <a:custGeom>
                <a:avLst/>
                <a:gdLst>
                  <a:gd name="T0" fmla="*/ 76 w 76"/>
                  <a:gd name="T1" fmla="*/ 24 h 24"/>
                  <a:gd name="T2" fmla="*/ 0 w 76"/>
                  <a:gd name="T3" fmla="*/ 24 h 24"/>
                </a:gdLst>
                <a:ahLst/>
                <a:cxnLst>
                  <a:cxn ang="0">
                    <a:pos x="T0" y="T1"/>
                  </a:cxn>
                  <a:cxn ang="0">
                    <a:pos x="T2" y="T3"/>
                  </a:cxn>
                </a:cxnLst>
                <a:rect l="0" t="0" r="r" b="b"/>
                <a:pathLst>
                  <a:path w="76" h="24">
                    <a:moveTo>
                      <a:pt x="76" y="24"/>
                    </a:moveTo>
                    <a:cubicBezTo>
                      <a:pt x="56" y="0"/>
                      <a:pt x="19" y="0"/>
                      <a:pt x="0" y="24"/>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700" dirty="0">
                  <a:solidFill>
                    <a:srgbClr val="000000"/>
                  </a:solidFill>
                </a:endParaRPr>
              </a:p>
            </p:txBody>
          </p:sp>
          <p:sp>
            <p:nvSpPr>
              <p:cNvPr id="354" name="Freeform 8"/>
              <p:cNvSpPr>
                <a:spLocks/>
              </p:cNvSpPr>
              <p:nvPr/>
            </p:nvSpPr>
            <p:spPr bwMode="auto">
              <a:xfrm>
                <a:off x="6177012" y="2705539"/>
                <a:ext cx="158731" cy="35128"/>
              </a:xfrm>
              <a:custGeom>
                <a:avLst/>
                <a:gdLst>
                  <a:gd name="T0" fmla="*/ 50 w 50"/>
                  <a:gd name="T1" fmla="*/ 10 h 11"/>
                  <a:gd name="T2" fmla="*/ 0 w 50"/>
                  <a:gd name="T3" fmla="*/ 11 h 11"/>
                </a:gdLst>
                <a:ahLst/>
                <a:cxnLst>
                  <a:cxn ang="0">
                    <a:pos x="T0" y="T1"/>
                  </a:cxn>
                  <a:cxn ang="0">
                    <a:pos x="T2" y="T3"/>
                  </a:cxn>
                </a:cxnLst>
                <a:rect l="0" t="0" r="r" b="b"/>
                <a:pathLst>
                  <a:path w="50" h="11">
                    <a:moveTo>
                      <a:pt x="50" y="10"/>
                    </a:moveTo>
                    <a:cubicBezTo>
                      <a:pt x="33" y="1"/>
                      <a:pt x="16" y="0"/>
                      <a:pt x="0" y="11"/>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700" dirty="0">
                  <a:solidFill>
                    <a:srgbClr val="000000"/>
                  </a:solidFill>
                </a:endParaRPr>
              </a:p>
            </p:txBody>
          </p:sp>
          <p:sp>
            <p:nvSpPr>
              <p:cNvPr id="355" name="Freeform 9"/>
              <p:cNvSpPr>
                <a:spLocks/>
              </p:cNvSpPr>
              <p:nvPr/>
            </p:nvSpPr>
            <p:spPr bwMode="auto">
              <a:xfrm>
                <a:off x="6252499" y="2882495"/>
                <a:ext cx="93677" cy="72859"/>
              </a:xfrm>
              <a:custGeom>
                <a:avLst/>
                <a:gdLst>
                  <a:gd name="T0" fmla="*/ 0 w 29"/>
                  <a:gd name="T1" fmla="*/ 0 h 23"/>
                  <a:gd name="T2" fmla="*/ 29 w 29"/>
                  <a:gd name="T3" fmla="*/ 23 h 23"/>
                </a:gdLst>
                <a:ahLst/>
                <a:cxnLst>
                  <a:cxn ang="0">
                    <a:pos x="T0" y="T1"/>
                  </a:cxn>
                  <a:cxn ang="0">
                    <a:pos x="T2" y="T3"/>
                  </a:cxn>
                </a:cxnLst>
                <a:rect l="0" t="0" r="r" b="b"/>
                <a:pathLst>
                  <a:path w="29" h="23">
                    <a:moveTo>
                      <a:pt x="0" y="0"/>
                    </a:moveTo>
                    <a:cubicBezTo>
                      <a:pt x="5" y="18"/>
                      <a:pt x="11" y="23"/>
                      <a:pt x="29" y="23"/>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700" dirty="0">
                  <a:solidFill>
                    <a:srgbClr val="000000"/>
                  </a:solidFill>
                </a:endParaRPr>
              </a:p>
            </p:txBody>
          </p:sp>
        </p:grpSp>
        <p:sp>
          <p:nvSpPr>
            <p:cNvPr id="356" name="TextBox 355"/>
            <p:cNvSpPr txBox="1"/>
            <p:nvPr/>
          </p:nvSpPr>
          <p:spPr>
            <a:xfrm>
              <a:off x="8370839" y="4671445"/>
              <a:ext cx="800443" cy="561378"/>
            </a:xfrm>
            <a:prstGeom prst="rect">
              <a:avLst/>
            </a:prstGeom>
            <a:solidFill>
              <a:schemeClr val="tx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SIEM System</a:t>
              </a:r>
            </a:p>
          </p:txBody>
        </p:sp>
        <p:sp>
          <p:nvSpPr>
            <p:cNvPr id="357" name="Freeform 356"/>
            <p:cNvSpPr>
              <a:spLocks noChangeAspect="1" noEditPoints="1"/>
            </p:cNvSpPr>
            <p:nvPr/>
          </p:nvSpPr>
          <p:spPr bwMode="auto">
            <a:xfrm>
              <a:off x="8284924" y="4870187"/>
              <a:ext cx="133626" cy="160778"/>
            </a:xfrm>
            <a:custGeom>
              <a:avLst/>
              <a:gdLst>
                <a:gd name="T0" fmla="*/ 1551 w 1764"/>
                <a:gd name="T1" fmla="*/ 989 h 1802"/>
                <a:gd name="T2" fmla="*/ 1557 w 1764"/>
                <a:gd name="T3" fmla="*/ 901 h 1802"/>
                <a:gd name="T4" fmla="*/ 1551 w 1764"/>
                <a:gd name="T5" fmla="*/ 813 h 1802"/>
                <a:gd name="T6" fmla="*/ 1742 w 1764"/>
                <a:gd name="T7" fmla="*/ 664 h 1802"/>
                <a:gd name="T8" fmla="*/ 1752 w 1764"/>
                <a:gd name="T9" fmla="*/ 606 h 1802"/>
                <a:gd name="T10" fmla="*/ 1572 w 1764"/>
                <a:gd name="T11" fmla="*/ 294 h 1802"/>
                <a:gd name="T12" fmla="*/ 1517 w 1764"/>
                <a:gd name="T13" fmla="*/ 275 h 1802"/>
                <a:gd name="T14" fmla="*/ 1293 w 1764"/>
                <a:gd name="T15" fmla="*/ 365 h 1802"/>
                <a:gd name="T16" fmla="*/ 1141 w 1764"/>
                <a:gd name="T17" fmla="*/ 276 h 1802"/>
                <a:gd name="T18" fmla="*/ 1107 w 1764"/>
                <a:gd name="T19" fmla="*/ 38 h 1802"/>
                <a:gd name="T20" fmla="*/ 1062 w 1764"/>
                <a:gd name="T21" fmla="*/ 0 h 1802"/>
                <a:gd name="T22" fmla="*/ 701 w 1764"/>
                <a:gd name="T23" fmla="*/ 0 h 1802"/>
                <a:gd name="T24" fmla="*/ 657 w 1764"/>
                <a:gd name="T25" fmla="*/ 38 h 1802"/>
                <a:gd name="T26" fmla="*/ 623 w 1764"/>
                <a:gd name="T27" fmla="*/ 276 h 1802"/>
                <a:gd name="T28" fmla="*/ 471 w 1764"/>
                <a:gd name="T29" fmla="*/ 365 h 1802"/>
                <a:gd name="T30" fmla="*/ 246 w 1764"/>
                <a:gd name="T31" fmla="*/ 275 h 1802"/>
                <a:gd name="T32" fmla="*/ 191 w 1764"/>
                <a:gd name="T33" fmla="*/ 294 h 1802"/>
                <a:gd name="T34" fmla="*/ 11 w 1764"/>
                <a:gd name="T35" fmla="*/ 606 h 1802"/>
                <a:gd name="T36" fmla="*/ 22 w 1764"/>
                <a:gd name="T37" fmla="*/ 664 h 1802"/>
                <a:gd name="T38" fmla="*/ 212 w 1764"/>
                <a:gd name="T39" fmla="*/ 813 h 1802"/>
                <a:gd name="T40" fmla="*/ 206 w 1764"/>
                <a:gd name="T41" fmla="*/ 901 h 1802"/>
                <a:gd name="T42" fmla="*/ 212 w 1764"/>
                <a:gd name="T43" fmla="*/ 989 h 1802"/>
                <a:gd name="T44" fmla="*/ 22 w 1764"/>
                <a:gd name="T45" fmla="*/ 1138 h 1802"/>
                <a:gd name="T46" fmla="*/ 11 w 1764"/>
                <a:gd name="T47" fmla="*/ 1196 h 1802"/>
                <a:gd name="T48" fmla="*/ 191 w 1764"/>
                <a:gd name="T49" fmla="*/ 1508 h 1802"/>
                <a:gd name="T50" fmla="*/ 246 w 1764"/>
                <a:gd name="T51" fmla="*/ 1527 h 1802"/>
                <a:gd name="T52" fmla="*/ 471 w 1764"/>
                <a:gd name="T53" fmla="*/ 1437 h 1802"/>
                <a:gd name="T54" fmla="*/ 623 w 1764"/>
                <a:gd name="T55" fmla="*/ 1525 h 1802"/>
                <a:gd name="T56" fmla="*/ 657 w 1764"/>
                <a:gd name="T57" fmla="*/ 1764 h 1802"/>
                <a:gd name="T58" fmla="*/ 701 w 1764"/>
                <a:gd name="T59" fmla="*/ 1802 h 1802"/>
                <a:gd name="T60" fmla="*/ 1062 w 1764"/>
                <a:gd name="T61" fmla="*/ 1802 h 1802"/>
                <a:gd name="T62" fmla="*/ 1106 w 1764"/>
                <a:gd name="T63" fmla="*/ 1764 h 1802"/>
                <a:gd name="T64" fmla="*/ 1140 w 1764"/>
                <a:gd name="T65" fmla="*/ 1525 h 1802"/>
                <a:gd name="T66" fmla="*/ 1292 w 1764"/>
                <a:gd name="T67" fmla="*/ 1437 h 1802"/>
                <a:gd name="T68" fmla="*/ 1517 w 1764"/>
                <a:gd name="T69" fmla="*/ 1527 h 1802"/>
                <a:gd name="T70" fmla="*/ 1572 w 1764"/>
                <a:gd name="T71" fmla="*/ 1508 h 1802"/>
                <a:gd name="T72" fmla="*/ 1752 w 1764"/>
                <a:gd name="T73" fmla="*/ 1196 h 1802"/>
                <a:gd name="T74" fmla="*/ 1741 w 1764"/>
                <a:gd name="T75" fmla="*/ 1138 h 1802"/>
                <a:gd name="T76" fmla="*/ 1551 w 1764"/>
                <a:gd name="T77" fmla="*/ 989 h 1802"/>
                <a:gd name="T78" fmla="*/ 881 w 1764"/>
                <a:gd name="T79" fmla="*/ 1216 h 1802"/>
                <a:gd name="T80" fmla="*/ 566 w 1764"/>
                <a:gd name="T81" fmla="*/ 901 h 1802"/>
                <a:gd name="T82" fmla="*/ 881 w 1764"/>
                <a:gd name="T83" fmla="*/ 586 h 1802"/>
                <a:gd name="T84" fmla="*/ 1197 w 1764"/>
                <a:gd name="T85" fmla="*/ 901 h 1802"/>
                <a:gd name="T86" fmla="*/ 881 w 1764"/>
                <a:gd name="T87" fmla="*/ 1216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64" h="1802">
                  <a:moveTo>
                    <a:pt x="1551" y="989"/>
                  </a:moveTo>
                  <a:cubicBezTo>
                    <a:pt x="1555" y="960"/>
                    <a:pt x="1557" y="931"/>
                    <a:pt x="1557" y="901"/>
                  </a:cubicBezTo>
                  <a:cubicBezTo>
                    <a:pt x="1557" y="871"/>
                    <a:pt x="1555" y="842"/>
                    <a:pt x="1551" y="813"/>
                  </a:cubicBezTo>
                  <a:lnTo>
                    <a:pt x="1742" y="664"/>
                  </a:lnTo>
                  <a:cubicBezTo>
                    <a:pt x="1759" y="650"/>
                    <a:pt x="1764" y="626"/>
                    <a:pt x="1752" y="606"/>
                  </a:cubicBezTo>
                  <a:lnTo>
                    <a:pt x="1572" y="294"/>
                  </a:lnTo>
                  <a:cubicBezTo>
                    <a:pt x="1561" y="275"/>
                    <a:pt x="1537" y="267"/>
                    <a:pt x="1517" y="275"/>
                  </a:cubicBezTo>
                  <a:lnTo>
                    <a:pt x="1293" y="365"/>
                  </a:lnTo>
                  <a:cubicBezTo>
                    <a:pt x="1246" y="330"/>
                    <a:pt x="1196" y="299"/>
                    <a:pt x="1141" y="276"/>
                  </a:cubicBezTo>
                  <a:lnTo>
                    <a:pt x="1107" y="38"/>
                  </a:lnTo>
                  <a:cubicBezTo>
                    <a:pt x="1103" y="17"/>
                    <a:pt x="1084" y="0"/>
                    <a:pt x="1062" y="0"/>
                  </a:cubicBezTo>
                  <a:lnTo>
                    <a:pt x="701" y="0"/>
                  </a:lnTo>
                  <a:cubicBezTo>
                    <a:pt x="679" y="0"/>
                    <a:pt x="660" y="17"/>
                    <a:pt x="657" y="38"/>
                  </a:cubicBezTo>
                  <a:lnTo>
                    <a:pt x="623" y="276"/>
                  </a:lnTo>
                  <a:cubicBezTo>
                    <a:pt x="568" y="299"/>
                    <a:pt x="517" y="329"/>
                    <a:pt x="471" y="365"/>
                  </a:cubicBezTo>
                  <a:lnTo>
                    <a:pt x="246" y="275"/>
                  </a:lnTo>
                  <a:cubicBezTo>
                    <a:pt x="226" y="267"/>
                    <a:pt x="203" y="275"/>
                    <a:pt x="191" y="294"/>
                  </a:cubicBezTo>
                  <a:lnTo>
                    <a:pt x="11" y="606"/>
                  </a:lnTo>
                  <a:cubicBezTo>
                    <a:pt x="0" y="626"/>
                    <a:pt x="5" y="650"/>
                    <a:pt x="22" y="664"/>
                  </a:cubicBezTo>
                  <a:lnTo>
                    <a:pt x="212" y="813"/>
                  </a:lnTo>
                  <a:cubicBezTo>
                    <a:pt x="208" y="842"/>
                    <a:pt x="206" y="871"/>
                    <a:pt x="206" y="901"/>
                  </a:cubicBezTo>
                  <a:cubicBezTo>
                    <a:pt x="206" y="931"/>
                    <a:pt x="208" y="960"/>
                    <a:pt x="212" y="989"/>
                  </a:cubicBezTo>
                  <a:lnTo>
                    <a:pt x="22" y="1138"/>
                  </a:lnTo>
                  <a:cubicBezTo>
                    <a:pt x="5" y="1151"/>
                    <a:pt x="0" y="1176"/>
                    <a:pt x="11" y="1196"/>
                  </a:cubicBezTo>
                  <a:lnTo>
                    <a:pt x="191" y="1508"/>
                  </a:lnTo>
                  <a:cubicBezTo>
                    <a:pt x="203" y="1527"/>
                    <a:pt x="226" y="1535"/>
                    <a:pt x="246" y="1527"/>
                  </a:cubicBezTo>
                  <a:lnTo>
                    <a:pt x="471" y="1437"/>
                  </a:lnTo>
                  <a:cubicBezTo>
                    <a:pt x="517" y="1472"/>
                    <a:pt x="568" y="1502"/>
                    <a:pt x="623" y="1525"/>
                  </a:cubicBezTo>
                  <a:lnTo>
                    <a:pt x="657" y="1764"/>
                  </a:lnTo>
                  <a:cubicBezTo>
                    <a:pt x="660" y="1785"/>
                    <a:pt x="679" y="1802"/>
                    <a:pt x="701" y="1802"/>
                  </a:cubicBezTo>
                  <a:lnTo>
                    <a:pt x="1062" y="1802"/>
                  </a:lnTo>
                  <a:cubicBezTo>
                    <a:pt x="1084" y="1802"/>
                    <a:pt x="1103" y="1785"/>
                    <a:pt x="1106" y="1764"/>
                  </a:cubicBezTo>
                  <a:lnTo>
                    <a:pt x="1140" y="1525"/>
                  </a:lnTo>
                  <a:cubicBezTo>
                    <a:pt x="1195" y="1502"/>
                    <a:pt x="1246" y="1473"/>
                    <a:pt x="1292" y="1437"/>
                  </a:cubicBezTo>
                  <a:lnTo>
                    <a:pt x="1517" y="1527"/>
                  </a:lnTo>
                  <a:cubicBezTo>
                    <a:pt x="1537" y="1535"/>
                    <a:pt x="1560" y="1527"/>
                    <a:pt x="1572" y="1508"/>
                  </a:cubicBezTo>
                  <a:lnTo>
                    <a:pt x="1752" y="1196"/>
                  </a:lnTo>
                  <a:cubicBezTo>
                    <a:pt x="1763" y="1176"/>
                    <a:pt x="1758" y="1152"/>
                    <a:pt x="1741" y="1138"/>
                  </a:cubicBezTo>
                  <a:lnTo>
                    <a:pt x="1551" y="989"/>
                  </a:lnTo>
                  <a:close/>
                  <a:moveTo>
                    <a:pt x="881" y="1216"/>
                  </a:moveTo>
                  <a:cubicBezTo>
                    <a:pt x="707" y="1216"/>
                    <a:pt x="566" y="1075"/>
                    <a:pt x="566" y="901"/>
                  </a:cubicBezTo>
                  <a:cubicBezTo>
                    <a:pt x="566" y="727"/>
                    <a:pt x="707" y="586"/>
                    <a:pt x="881" y="586"/>
                  </a:cubicBezTo>
                  <a:cubicBezTo>
                    <a:pt x="1056" y="586"/>
                    <a:pt x="1197" y="727"/>
                    <a:pt x="1197" y="901"/>
                  </a:cubicBezTo>
                  <a:cubicBezTo>
                    <a:pt x="1197" y="1075"/>
                    <a:pt x="1056" y="1216"/>
                    <a:pt x="881" y="1216"/>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00" dirty="0">
                <a:solidFill>
                  <a:srgbClr val="000000"/>
                </a:solidFill>
              </a:endParaRPr>
            </a:p>
          </p:txBody>
        </p:sp>
        <p:pic>
          <p:nvPicPr>
            <p:cNvPr id="358" name="Picture 357">
              <a:extLst>
                <a:ext uri="{FF2B5EF4-FFF2-40B4-BE49-F238E27FC236}">
                  <a16:creationId xmlns:a16="http://schemas.microsoft.com/office/drawing/2014/main" id="{6B0059E0-23ED-413E-BFB0-A0AEE244C9CC}"/>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900475" y="3204545"/>
              <a:ext cx="165787" cy="208040"/>
            </a:xfrm>
            <a:prstGeom prst="rect">
              <a:avLst/>
            </a:prstGeom>
          </p:spPr>
        </p:pic>
        <p:pic>
          <p:nvPicPr>
            <p:cNvPr id="361" name="Picture 6" descr="Office 365 for your business | Clearwater IT Servic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94011" y="3449300"/>
              <a:ext cx="167687" cy="180679"/>
            </a:xfrm>
            <a:prstGeom prst="rect">
              <a:avLst/>
            </a:prstGeom>
            <a:noFill/>
            <a:extLst>
              <a:ext uri="{909E8E84-426E-40DD-AFC4-6F175D3DCCD1}">
                <a14:hiddenFill xmlns:a14="http://schemas.microsoft.com/office/drawing/2010/main">
                  <a:solidFill>
                    <a:srgbClr val="FFFFFF"/>
                  </a:solidFill>
                </a14:hiddenFill>
              </a:ext>
            </a:extLst>
          </p:spPr>
        </p:pic>
        <p:sp>
          <p:nvSpPr>
            <p:cNvPr id="362" name="Freeform 28"/>
            <p:cNvSpPr>
              <a:spLocks noEditPoints="1"/>
            </p:cNvSpPr>
            <p:nvPr/>
          </p:nvSpPr>
          <p:spPr bwMode="auto">
            <a:xfrm>
              <a:off x="2628100" y="3521087"/>
              <a:ext cx="349756" cy="417902"/>
            </a:xfrm>
            <a:custGeom>
              <a:avLst/>
              <a:gdLst>
                <a:gd name="T0" fmla="*/ 275 w 372"/>
                <a:gd name="T1" fmla="*/ 366 h 366"/>
                <a:gd name="T2" fmla="*/ 244 w 372"/>
                <a:gd name="T3" fmla="*/ 342 h 366"/>
                <a:gd name="T4" fmla="*/ 202 w 372"/>
                <a:gd name="T5" fmla="*/ 289 h 366"/>
                <a:gd name="T6" fmla="*/ 190 w 372"/>
                <a:gd name="T7" fmla="*/ 263 h 366"/>
                <a:gd name="T8" fmla="*/ 213 w 372"/>
                <a:gd name="T9" fmla="*/ 244 h 366"/>
                <a:gd name="T10" fmla="*/ 237 w 372"/>
                <a:gd name="T11" fmla="*/ 262 h 366"/>
                <a:gd name="T12" fmla="*/ 243 w 372"/>
                <a:gd name="T13" fmla="*/ 267 h 366"/>
                <a:gd name="T14" fmla="*/ 243 w 372"/>
                <a:gd name="T15" fmla="*/ 234 h 366"/>
                <a:gd name="T16" fmla="*/ 238 w 372"/>
                <a:gd name="T17" fmla="*/ 230 h 366"/>
                <a:gd name="T18" fmla="*/ 229 w 372"/>
                <a:gd name="T19" fmla="*/ 230 h 366"/>
                <a:gd name="T20" fmla="*/ 27 w 372"/>
                <a:gd name="T21" fmla="*/ 230 h 366"/>
                <a:gd name="T22" fmla="*/ 0 w 372"/>
                <a:gd name="T23" fmla="*/ 203 h 366"/>
                <a:gd name="T24" fmla="*/ 0 w 372"/>
                <a:gd name="T25" fmla="*/ 24 h 366"/>
                <a:gd name="T26" fmla="*/ 24 w 372"/>
                <a:gd name="T27" fmla="*/ 0 h 366"/>
                <a:gd name="T28" fmla="*/ 326 w 372"/>
                <a:gd name="T29" fmla="*/ 0 h 366"/>
                <a:gd name="T30" fmla="*/ 351 w 372"/>
                <a:gd name="T31" fmla="*/ 24 h 366"/>
                <a:gd name="T32" fmla="*/ 351 w 372"/>
                <a:gd name="T33" fmla="*/ 204 h 366"/>
                <a:gd name="T34" fmla="*/ 325 w 372"/>
                <a:gd name="T35" fmla="*/ 230 h 366"/>
                <a:gd name="T36" fmla="*/ 294 w 372"/>
                <a:gd name="T37" fmla="*/ 230 h 366"/>
                <a:gd name="T38" fmla="*/ 286 w 372"/>
                <a:gd name="T39" fmla="*/ 235 h 366"/>
                <a:gd name="T40" fmla="*/ 295 w 372"/>
                <a:gd name="T41" fmla="*/ 240 h 366"/>
                <a:gd name="T42" fmla="*/ 326 w 372"/>
                <a:gd name="T43" fmla="*/ 240 h 366"/>
                <a:gd name="T44" fmla="*/ 372 w 372"/>
                <a:gd name="T45" fmla="*/ 287 h 366"/>
                <a:gd name="T46" fmla="*/ 371 w 372"/>
                <a:gd name="T47" fmla="*/ 316 h 366"/>
                <a:gd name="T48" fmla="*/ 333 w 372"/>
                <a:gd name="T49" fmla="*/ 366 h 366"/>
                <a:gd name="T50" fmla="*/ 275 w 372"/>
                <a:gd name="T51" fmla="*/ 366 h 366"/>
                <a:gd name="T52" fmla="*/ 164 w 372"/>
                <a:gd name="T53" fmla="*/ 14 h 366"/>
                <a:gd name="T54" fmla="*/ 41 w 372"/>
                <a:gd name="T55" fmla="*/ 14 h 366"/>
                <a:gd name="T56" fmla="*/ 16 w 372"/>
                <a:gd name="T57" fmla="*/ 40 h 366"/>
                <a:gd name="T58" fmla="*/ 16 w 372"/>
                <a:gd name="T59" fmla="*/ 189 h 366"/>
                <a:gd name="T60" fmla="*/ 41 w 372"/>
                <a:gd name="T61" fmla="*/ 214 h 366"/>
                <a:gd name="T62" fmla="*/ 231 w 372"/>
                <a:gd name="T63" fmla="*/ 214 h 366"/>
                <a:gd name="T64" fmla="*/ 238 w 372"/>
                <a:gd name="T65" fmla="*/ 214 h 366"/>
                <a:gd name="T66" fmla="*/ 243 w 372"/>
                <a:gd name="T67" fmla="*/ 208 h 366"/>
                <a:gd name="T68" fmla="*/ 238 w 372"/>
                <a:gd name="T69" fmla="*/ 179 h 366"/>
                <a:gd name="T70" fmla="*/ 244 w 372"/>
                <a:gd name="T71" fmla="*/ 139 h 366"/>
                <a:gd name="T72" fmla="*/ 285 w 372"/>
                <a:gd name="T73" fmla="*/ 139 h 366"/>
                <a:gd name="T74" fmla="*/ 292 w 372"/>
                <a:gd name="T75" fmla="*/ 177 h 366"/>
                <a:gd name="T76" fmla="*/ 286 w 372"/>
                <a:gd name="T77" fmla="*/ 204 h 366"/>
                <a:gd name="T78" fmla="*/ 300 w 372"/>
                <a:gd name="T79" fmla="*/ 212 h 366"/>
                <a:gd name="T80" fmla="*/ 310 w 372"/>
                <a:gd name="T81" fmla="*/ 190 h 366"/>
                <a:gd name="T82" fmla="*/ 310 w 372"/>
                <a:gd name="T83" fmla="*/ 42 h 366"/>
                <a:gd name="T84" fmla="*/ 282 w 372"/>
                <a:gd name="T85" fmla="*/ 14 h 366"/>
                <a:gd name="T86" fmla="*/ 164 w 372"/>
                <a:gd name="T87" fmla="*/ 14 h 366"/>
                <a:gd name="T88" fmla="*/ 242 w 372"/>
                <a:gd name="T89" fmla="*/ 170 h 366"/>
                <a:gd name="T90" fmla="*/ 265 w 372"/>
                <a:gd name="T91" fmla="*/ 146 h 366"/>
                <a:gd name="T92" fmla="*/ 287 w 372"/>
                <a:gd name="T93" fmla="*/ 171 h 366"/>
                <a:gd name="T94" fmla="*/ 281 w 372"/>
                <a:gd name="T95" fmla="*/ 144 h 366"/>
                <a:gd name="T96" fmla="*/ 251 w 372"/>
                <a:gd name="T97" fmla="*/ 142 h 366"/>
                <a:gd name="T98" fmla="*/ 242 w 372"/>
                <a:gd name="T99" fmla="*/ 170 h 366"/>
                <a:gd name="T100" fmla="*/ 342 w 372"/>
                <a:gd name="T101" fmla="*/ 115 h 366"/>
                <a:gd name="T102" fmla="*/ 331 w 372"/>
                <a:gd name="T103" fmla="*/ 102 h 366"/>
                <a:gd name="T104" fmla="*/ 319 w 372"/>
                <a:gd name="T105" fmla="*/ 114 h 366"/>
                <a:gd name="T106" fmla="*/ 330 w 372"/>
                <a:gd name="T107" fmla="*/ 126 h 366"/>
                <a:gd name="T108" fmla="*/ 342 w 372"/>
                <a:gd name="T109" fmla="*/ 11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2" h="366">
                  <a:moveTo>
                    <a:pt x="275" y="366"/>
                  </a:moveTo>
                  <a:cubicBezTo>
                    <a:pt x="262" y="362"/>
                    <a:pt x="253" y="353"/>
                    <a:pt x="244" y="342"/>
                  </a:cubicBezTo>
                  <a:cubicBezTo>
                    <a:pt x="230" y="324"/>
                    <a:pt x="216" y="307"/>
                    <a:pt x="202" y="289"/>
                  </a:cubicBezTo>
                  <a:cubicBezTo>
                    <a:pt x="196" y="281"/>
                    <a:pt x="192" y="273"/>
                    <a:pt x="190" y="263"/>
                  </a:cubicBezTo>
                  <a:cubicBezTo>
                    <a:pt x="187" y="248"/>
                    <a:pt x="198" y="239"/>
                    <a:pt x="213" y="244"/>
                  </a:cubicBezTo>
                  <a:cubicBezTo>
                    <a:pt x="223" y="247"/>
                    <a:pt x="230" y="255"/>
                    <a:pt x="237" y="262"/>
                  </a:cubicBezTo>
                  <a:cubicBezTo>
                    <a:pt x="238" y="264"/>
                    <a:pt x="239" y="267"/>
                    <a:pt x="243" y="267"/>
                  </a:cubicBezTo>
                  <a:cubicBezTo>
                    <a:pt x="243" y="256"/>
                    <a:pt x="243" y="245"/>
                    <a:pt x="243" y="234"/>
                  </a:cubicBezTo>
                  <a:cubicBezTo>
                    <a:pt x="243" y="231"/>
                    <a:pt x="241" y="230"/>
                    <a:pt x="238" y="230"/>
                  </a:cubicBezTo>
                  <a:cubicBezTo>
                    <a:pt x="235" y="230"/>
                    <a:pt x="232" y="230"/>
                    <a:pt x="229" y="230"/>
                  </a:cubicBezTo>
                  <a:cubicBezTo>
                    <a:pt x="162" y="230"/>
                    <a:pt x="94" y="230"/>
                    <a:pt x="27" y="230"/>
                  </a:cubicBezTo>
                  <a:cubicBezTo>
                    <a:pt x="6" y="230"/>
                    <a:pt x="0" y="223"/>
                    <a:pt x="0" y="203"/>
                  </a:cubicBezTo>
                  <a:cubicBezTo>
                    <a:pt x="0" y="143"/>
                    <a:pt x="0" y="84"/>
                    <a:pt x="0" y="24"/>
                  </a:cubicBezTo>
                  <a:cubicBezTo>
                    <a:pt x="0" y="6"/>
                    <a:pt x="6" y="0"/>
                    <a:pt x="24" y="0"/>
                  </a:cubicBezTo>
                  <a:cubicBezTo>
                    <a:pt x="125" y="0"/>
                    <a:pt x="226" y="0"/>
                    <a:pt x="326" y="0"/>
                  </a:cubicBezTo>
                  <a:cubicBezTo>
                    <a:pt x="343" y="0"/>
                    <a:pt x="351" y="7"/>
                    <a:pt x="351" y="24"/>
                  </a:cubicBezTo>
                  <a:cubicBezTo>
                    <a:pt x="351" y="84"/>
                    <a:pt x="351" y="144"/>
                    <a:pt x="351" y="204"/>
                  </a:cubicBezTo>
                  <a:cubicBezTo>
                    <a:pt x="351" y="222"/>
                    <a:pt x="343" y="230"/>
                    <a:pt x="325" y="230"/>
                  </a:cubicBezTo>
                  <a:cubicBezTo>
                    <a:pt x="315" y="230"/>
                    <a:pt x="305" y="230"/>
                    <a:pt x="294" y="230"/>
                  </a:cubicBezTo>
                  <a:cubicBezTo>
                    <a:pt x="291" y="230"/>
                    <a:pt x="286" y="229"/>
                    <a:pt x="286" y="235"/>
                  </a:cubicBezTo>
                  <a:cubicBezTo>
                    <a:pt x="286" y="241"/>
                    <a:pt x="291" y="240"/>
                    <a:pt x="295" y="240"/>
                  </a:cubicBezTo>
                  <a:cubicBezTo>
                    <a:pt x="305" y="240"/>
                    <a:pt x="316" y="240"/>
                    <a:pt x="326" y="240"/>
                  </a:cubicBezTo>
                  <a:cubicBezTo>
                    <a:pt x="355" y="241"/>
                    <a:pt x="372" y="259"/>
                    <a:pt x="372" y="287"/>
                  </a:cubicBezTo>
                  <a:cubicBezTo>
                    <a:pt x="372" y="297"/>
                    <a:pt x="371" y="306"/>
                    <a:pt x="371" y="316"/>
                  </a:cubicBezTo>
                  <a:cubicBezTo>
                    <a:pt x="370" y="342"/>
                    <a:pt x="357" y="358"/>
                    <a:pt x="333" y="366"/>
                  </a:cubicBezTo>
                  <a:cubicBezTo>
                    <a:pt x="314" y="366"/>
                    <a:pt x="295" y="366"/>
                    <a:pt x="275" y="366"/>
                  </a:cubicBezTo>
                  <a:close/>
                  <a:moveTo>
                    <a:pt x="164" y="14"/>
                  </a:moveTo>
                  <a:cubicBezTo>
                    <a:pt x="123" y="14"/>
                    <a:pt x="82" y="14"/>
                    <a:pt x="41" y="14"/>
                  </a:cubicBezTo>
                  <a:cubicBezTo>
                    <a:pt x="23" y="14"/>
                    <a:pt x="16" y="22"/>
                    <a:pt x="16" y="40"/>
                  </a:cubicBezTo>
                  <a:cubicBezTo>
                    <a:pt x="16" y="90"/>
                    <a:pt x="16" y="139"/>
                    <a:pt x="16" y="189"/>
                  </a:cubicBezTo>
                  <a:cubicBezTo>
                    <a:pt x="16" y="207"/>
                    <a:pt x="22" y="214"/>
                    <a:pt x="41" y="214"/>
                  </a:cubicBezTo>
                  <a:cubicBezTo>
                    <a:pt x="104" y="214"/>
                    <a:pt x="167" y="214"/>
                    <a:pt x="231" y="214"/>
                  </a:cubicBezTo>
                  <a:cubicBezTo>
                    <a:pt x="233" y="214"/>
                    <a:pt x="235" y="214"/>
                    <a:pt x="238" y="214"/>
                  </a:cubicBezTo>
                  <a:cubicBezTo>
                    <a:pt x="241" y="214"/>
                    <a:pt x="243" y="212"/>
                    <a:pt x="243" y="208"/>
                  </a:cubicBezTo>
                  <a:cubicBezTo>
                    <a:pt x="243" y="198"/>
                    <a:pt x="245" y="188"/>
                    <a:pt x="238" y="179"/>
                  </a:cubicBezTo>
                  <a:cubicBezTo>
                    <a:pt x="229" y="166"/>
                    <a:pt x="233" y="149"/>
                    <a:pt x="244" y="139"/>
                  </a:cubicBezTo>
                  <a:cubicBezTo>
                    <a:pt x="256" y="129"/>
                    <a:pt x="273" y="129"/>
                    <a:pt x="285" y="139"/>
                  </a:cubicBezTo>
                  <a:cubicBezTo>
                    <a:pt x="296" y="147"/>
                    <a:pt x="300" y="165"/>
                    <a:pt x="292" y="177"/>
                  </a:cubicBezTo>
                  <a:cubicBezTo>
                    <a:pt x="286" y="186"/>
                    <a:pt x="286" y="195"/>
                    <a:pt x="286" y="204"/>
                  </a:cubicBezTo>
                  <a:cubicBezTo>
                    <a:pt x="286" y="214"/>
                    <a:pt x="291" y="217"/>
                    <a:pt x="300" y="212"/>
                  </a:cubicBezTo>
                  <a:cubicBezTo>
                    <a:pt x="308" y="207"/>
                    <a:pt x="310" y="199"/>
                    <a:pt x="310" y="190"/>
                  </a:cubicBezTo>
                  <a:cubicBezTo>
                    <a:pt x="310" y="141"/>
                    <a:pt x="310" y="91"/>
                    <a:pt x="310" y="42"/>
                  </a:cubicBezTo>
                  <a:cubicBezTo>
                    <a:pt x="310" y="21"/>
                    <a:pt x="304" y="14"/>
                    <a:pt x="282" y="14"/>
                  </a:cubicBezTo>
                  <a:cubicBezTo>
                    <a:pt x="243" y="14"/>
                    <a:pt x="203" y="14"/>
                    <a:pt x="164" y="14"/>
                  </a:cubicBezTo>
                  <a:close/>
                  <a:moveTo>
                    <a:pt x="242" y="170"/>
                  </a:moveTo>
                  <a:cubicBezTo>
                    <a:pt x="248" y="159"/>
                    <a:pt x="249" y="146"/>
                    <a:pt x="265" y="146"/>
                  </a:cubicBezTo>
                  <a:cubicBezTo>
                    <a:pt x="282" y="145"/>
                    <a:pt x="281" y="161"/>
                    <a:pt x="287" y="171"/>
                  </a:cubicBezTo>
                  <a:cubicBezTo>
                    <a:pt x="291" y="161"/>
                    <a:pt x="289" y="150"/>
                    <a:pt x="281" y="144"/>
                  </a:cubicBezTo>
                  <a:cubicBezTo>
                    <a:pt x="273" y="137"/>
                    <a:pt x="260" y="136"/>
                    <a:pt x="251" y="142"/>
                  </a:cubicBezTo>
                  <a:cubicBezTo>
                    <a:pt x="242" y="148"/>
                    <a:pt x="238" y="158"/>
                    <a:pt x="242" y="170"/>
                  </a:cubicBezTo>
                  <a:close/>
                  <a:moveTo>
                    <a:pt x="342" y="115"/>
                  </a:moveTo>
                  <a:cubicBezTo>
                    <a:pt x="343" y="109"/>
                    <a:pt x="337" y="103"/>
                    <a:pt x="331" y="102"/>
                  </a:cubicBezTo>
                  <a:cubicBezTo>
                    <a:pt x="325" y="102"/>
                    <a:pt x="320" y="108"/>
                    <a:pt x="319" y="114"/>
                  </a:cubicBezTo>
                  <a:cubicBezTo>
                    <a:pt x="319" y="121"/>
                    <a:pt x="324" y="126"/>
                    <a:pt x="330" y="126"/>
                  </a:cubicBezTo>
                  <a:cubicBezTo>
                    <a:pt x="337" y="126"/>
                    <a:pt x="342" y="121"/>
                    <a:pt x="342" y="115"/>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pic>
          <p:nvPicPr>
            <p:cNvPr id="364" name="Picture 363">
              <a:extLst>
                <a:ext uri="{FF2B5EF4-FFF2-40B4-BE49-F238E27FC236}">
                  <a16:creationId xmlns:a16="http://schemas.microsoft.com/office/drawing/2014/main" id="{FD46B378-1E6A-4F89-BCCD-3DEE2EDF89DF}"/>
                </a:ext>
              </a:extLst>
            </p:cNvPr>
            <p:cNvPicPr>
              <a:picLocks noChangeAspect="1"/>
            </p:cNvPicPr>
            <p:nvPr/>
          </p:nvPicPr>
          <p:blipFill>
            <a:blip r:embed="rId5">
              <a:duotone>
                <a:schemeClr val="accent1">
                  <a:shade val="45000"/>
                  <a:satMod val="135000"/>
                </a:schemeClr>
                <a:prstClr val="white"/>
              </a:duotone>
              <a:lum bright="-20000" contrast="40000"/>
            </a:blip>
            <a:stretch>
              <a:fillRect/>
            </a:stretch>
          </p:blipFill>
          <p:spPr>
            <a:xfrm>
              <a:off x="4560000" y="3529509"/>
              <a:ext cx="218181" cy="273788"/>
            </a:xfrm>
            <a:prstGeom prst="rect">
              <a:avLst/>
            </a:prstGeom>
          </p:spPr>
        </p:pic>
        <p:pic>
          <p:nvPicPr>
            <p:cNvPr id="376" name="Graphic 147">
              <a:extLst>
                <a:ext uri="{FF2B5EF4-FFF2-40B4-BE49-F238E27FC236}">
                  <a16:creationId xmlns:a16="http://schemas.microsoft.com/office/drawing/2014/main" id="{FE583952-7C65-40CE-8CC3-62835F934A8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77159" y="3853492"/>
              <a:ext cx="186329" cy="233818"/>
            </a:xfrm>
            <a:prstGeom prst="rect">
              <a:avLst/>
            </a:prstGeom>
          </p:spPr>
        </p:pic>
      </p:grpSp>
      <p:pic>
        <p:nvPicPr>
          <p:cNvPr id="384" name="Picture 383">
            <a:extLst>
              <a:ext uri="{FF2B5EF4-FFF2-40B4-BE49-F238E27FC236}">
                <a16:creationId xmlns:a16="http://schemas.microsoft.com/office/drawing/2014/main" id="{FD46B378-1E6A-4F89-BCCD-3DEE2EDF89DF}"/>
              </a:ext>
            </a:extLst>
          </p:cNvPr>
          <p:cNvPicPr>
            <a:picLocks noChangeAspect="1"/>
          </p:cNvPicPr>
          <p:nvPr/>
        </p:nvPicPr>
        <p:blipFill>
          <a:blip r:embed="rId5">
            <a:duotone>
              <a:schemeClr val="accent1">
                <a:shade val="45000"/>
                <a:satMod val="135000"/>
              </a:schemeClr>
              <a:prstClr val="white"/>
            </a:duotone>
            <a:lum bright="-20000" contrast="40000"/>
          </a:blip>
          <a:stretch>
            <a:fillRect/>
          </a:stretch>
        </p:blipFill>
        <p:spPr>
          <a:xfrm>
            <a:off x="9032176" y="3841064"/>
            <a:ext cx="278831" cy="278832"/>
          </a:xfrm>
          <a:prstGeom prst="rect">
            <a:avLst/>
          </a:prstGeom>
        </p:spPr>
      </p:pic>
      <p:pic>
        <p:nvPicPr>
          <p:cNvPr id="385" name="Graphic 142">
            <a:extLst>
              <a:ext uri="{FF2B5EF4-FFF2-40B4-BE49-F238E27FC236}">
                <a16:creationId xmlns:a16="http://schemas.microsoft.com/office/drawing/2014/main" id="{240A7DEF-0242-4FAE-9778-8347283BF33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079063" y="4564676"/>
            <a:ext cx="196825" cy="224943"/>
          </a:xfrm>
          <a:prstGeom prst="rect">
            <a:avLst/>
          </a:prstGeom>
        </p:spPr>
      </p:pic>
      <p:pic>
        <p:nvPicPr>
          <p:cNvPr id="386" name="Graphic 153">
            <a:extLst>
              <a:ext uri="{FF2B5EF4-FFF2-40B4-BE49-F238E27FC236}">
                <a16:creationId xmlns:a16="http://schemas.microsoft.com/office/drawing/2014/main" id="{884BCC12-ED85-4FA9-B533-7D241340048D}"/>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038827" y="3192592"/>
            <a:ext cx="228600" cy="228600"/>
          </a:xfrm>
          <a:prstGeom prst="rect">
            <a:avLst/>
          </a:prstGeom>
        </p:spPr>
      </p:pic>
      <p:pic>
        <p:nvPicPr>
          <p:cNvPr id="387" name="Graphic 141">
            <a:extLst>
              <a:ext uri="{FF2B5EF4-FFF2-40B4-BE49-F238E27FC236}">
                <a16:creationId xmlns:a16="http://schemas.microsoft.com/office/drawing/2014/main" id="{6BEF9C22-A00B-4B0A-919E-3F8B1568B15E}"/>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207510" y="4577340"/>
            <a:ext cx="196825" cy="224943"/>
          </a:xfrm>
          <a:prstGeom prst="rect">
            <a:avLst/>
          </a:prstGeom>
        </p:spPr>
      </p:pic>
      <p:pic>
        <p:nvPicPr>
          <p:cNvPr id="388" name="Graphic 144">
            <a:extLst>
              <a:ext uri="{FF2B5EF4-FFF2-40B4-BE49-F238E27FC236}">
                <a16:creationId xmlns:a16="http://schemas.microsoft.com/office/drawing/2014/main" id="{B3C3E231-4DEC-48B8-AD1A-BB82A51CA3A8}"/>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93882" y="3890197"/>
            <a:ext cx="232983" cy="232983"/>
          </a:xfrm>
          <a:prstGeom prst="rect">
            <a:avLst/>
          </a:prstGeom>
        </p:spPr>
      </p:pic>
      <p:pic>
        <p:nvPicPr>
          <p:cNvPr id="389" name="Graphic 148">
            <a:extLst>
              <a:ext uri="{FF2B5EF4-FFF2-40B4-BE49-F238E27FC236}">
                <a16:creationId xmlns:a16="http://schemas.microsoft.com/office/drawing/2014/main" id="{96F52584-46B0-4BA1-8A32-221417A1A0B9}"/>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91317" y="2460913"/>
            <a:ext cx="232983" cy="232983"/>
          </a:xfrm>
          <a:prstGeom prst="rect">
            <a:avLst/>
          </a:prstGeom>
        </p:spPr>
      </p:pic>
      <p:pic>
        <p:nvPicPr>
          <p:cNvPr id="390" name="Graphic 150">
            <a:extLst>
              <a:ext uri="{FF2B5EF4-FFF2-40B4-BE49-F238E27FC236}">
                <a16:creationId xmlns:a16="http://schemas.microsoft.com/office/drawing/2014/main" id="{13B8AFD4-6428-4DD4-82A8-13AE98939466}"/>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197016" y="3182231"/>
            <a:ext cx="215794" cy="215794"/>
          </a:xfrm>
          <a:prstGeom prst="rect">
            <a:avLst/>
          </a:prstGeom>
        </p:spPr>
      </p:pic>
      <p:grpSp>
        <p:nvGrpSpPr>
          <p:cNvPr id="3" name="Group 2"/>
          <p:cNvGrpSpPr/>
          <p:nvPr/>
        </p:nvGrpSpPr>
        <p:grpSpPr>
          <a:xfrm>
            <a:off x="10019639" y="2137043"/>
            <a:ext cx="1254408" cy="3332507"/>
            <a:chOff x="10020814" y="1999563"/>
            <a:chExt cx="1254408" cy="3332507"/>
          </a:xfrm>
        </p:grpSpPr>
        <p:sp>
          <p:nvSpPr>
            <p:cNvPr id="415" name="TextBox 414">
              <a:extLst>
                <a:ext uri="{FF2B5EF4-FFF2-40B4-BE49-F238E27FC236}">
                  <a16:creationId xmlns:a16="http://schemas.microsoft.com/office/drawing/2014/main" id="{6612059F-4159-4819-B190-14586B992FA2}"/>
                </a:ext>
              </a:extLst>
            </p:cNvPr>
            <p:cNvSpPr txBox="1"/>
            <p:nvPr/>
          </p:nvSpPr>
          <p:spPr>
            <a:xfrm>
              <a:off x="10068205" y="2103001"/>
              <a:ext cx="1114204" cy="28203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solidFill>
                    <a:schemeClr val="tx1"/>
                  </a:solidFill>
                </a:rPr>
                <a:t>Microsoft </a:t>
              </a:r>
              <a:br>
                <a:rPr lang="en-US" dirty="0">
                  <a:solidFill>
                    <a:schemeClr val="tx1"/>
                  </a:solidFill>
                </a:rPr>
              </a:br>
              <a:r>
                <a:rPr lang="en-US" dirty="0">
                  <a:solidFill>
                    <a:schemeClr val="tx1"/>
                  </a:solidFill>
                </a:rPr>
                <a:t>Defender ATP</a:t>
              </a:r>
            </a:p>
          </p:txBody>
        </p:sp>
        <p:pic>
          <p:nvPicPr>
            <p:cNvPr id="419" name="Picture 418">
              <a:extLst>
                <a:ext uri="{FF2B5EF4-FFF2-40B4-BE49-F238E27FC236}">
                  <a16:creationId xmlns:a16="http://schemas.microsoft.com/office/drawing/2014/main" id="{6B0059E0-23ED-413E-BFB0-A0AEE244C9CC}"/>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126824" y="2136945"/>
              <a:ext cx="211872" cy="211872"/>
            </a:xfrm>
            <a:prstGeom prst="rect">
              <a:avLst/>
            </a:prstGeom>
          </p:spPr>
        </p:pic>
        <p:grpSp>
          <p:nvGrpSpPr>
            <p:cNvPr id="28" name="Group 27"/>
            <p:cNvGrpSpPr/>
            <p:nvPr/>
          </p:nvGrpSpPr>
          <p:grpSpPr>
            <a:xfrm>
              <a:off x="10064067" y="2509714"/>
              <a:ext cx="1118342" cy="282036"/>
              <a:chOff x="10064067" y="2509714"/>
              <a:chExt cx="1118342" cy="282036"/>
            </a:xfrm>
          </p:grpSpPr>
          <p:sp>
            <p:nvSpPr>
              <p:cNvPr id="417" name="TextBox 416">
                <a:extLst>
                  <a:ext uri="{FF2B5EF4-FFF2-40B4-BE49-F238E27FC236}">
                    <a16:creationId xmlns:a16="http://schemas.microsoft.com/office/drawing/2014/main" id="{D9F1004E-7CDD-41D5-8BC7-FC8930552462}"/>
                  </a:ext>
                </a:extLst>
              </p:cNvPr>
              <p:cNvSpPr txBox="1"/>
              <p:nvPr/>
            </p:nvSpPr>
            <p:spPr>
              <a:xfrm>
                <a:off x="10064067" y="2509714"/>
                <a:ext cx="1118342" cy="28203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solidFill>
                      <a:schemeClr val="tx1"/>
                    </a:solidFill>
                  </a:rPr>
                  <a:t>Microsoft </a:t>
                </a:r>
                <a:br>
                  <a:rPr lang="en-US" dirty="0">
                    <a:solidFill>
                      <a:schemeClr val="tx1"/>
                    </a:solidFill>
                  </a:rPr>
                </a:br>
                <a:r>
                  <a:rPr lang="en-US" dirty="0">
                    <a:solidFill>
                      <a:schemeClr val="tx1"/>
                    </a:solidFill>
                  </a:rPr>
                  <a:t>Intune</a:t>
                </a:r>
              </a:p>
            </p:txBody>
          </p:sp>
          <p:pic>
            <p:nvPicPr>
              <p:cNvPr id="420" name="Picture 6" descr="Office 365 for your business | Clearwater IT Servic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25610" y="2577404"/>
                <a:ext cx="214301" cy="184007"/>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27" name="Group 26"/>
            <p:cNvGrpSpPr/>
            <p:nvPr/>
          </p:nvGrpSpPr>
          <p:grpSpPr>
            <a:xfrm>
              <a:off x="10060363" y="2916427"/>
              <a:ext cx="1122046" cy="290725"/>
              <a:chOff x="10060363" y="2916427"/>
              <a:chExt cx="1122046" cy="290725"/>
            </a:xfrm>
          </p:grpSpPr>
          <p:sp>
            <p:nvSpPr>
              <p:cNvPr id="401" name="TextBox 400">
                <a:extLst>
                  <a:ext uri="{FF2B5EF4-FFF2-40B4-BE49-F238E27FC236}">
                    <a16:creationId xmlns:a16="http://schemas.microsoft.com/office/drawing/2014/main" id="{FA086715-9AB1-48FB-B956-38E40209E789}"/>
                  </a:ext>
                </a:extLst>
              </p:cNvPr>
              <p:cNvSpPr txBox="1"/>
              <p:nvPr/>
            </p:nvSpPr>
            <p:spPr>
              <a:xfrm>
                <a:off x="10060363" y="2916427"/>
                <a:ext cx="1122046" cy="28203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solidFill>
                      <a:schemeClr val="tx1"/>
                    </a:solidFill>
                  </a:rPr>
                  <a:t>Azure AD</a:t>
                </a:r>
              </a:p>
            </p:txBody>
          </p:sp>
          <p:pic>
            <p:nvPicPr>
              <p:cNvPr id="421" name="Picture 420">
                <a:extLst>
                  <a:ext uri="{FF2B5EF4-FFF2-40B4-BE49-F238E27FC236}">
                    <a16:creationId xmlns:a16="http://schemas.microsoft.com/office/drawing/2014/main" id="{FD46B378-1E6A-4F89-BCCD-3DEE2EDF89DF}"/>
                  </a:ext>
                </a:extLst>
              </p:cNvPr>
              <p:cNvPicPr>
                <a:picLocks noChangeAspect="1"/>
              </p:cNvPicPr>
              <p:nvPr/>
            </p:nvPicPr>
            <p:blipFill>
              <a:blip r:embed="rId5">
                <a:duotone>
                  <a:schemeClr val="accent1">
                    <a:shade val="45000"/>
                    <a:satMod val="135000"/>
                  </a:schemeClr>
                  <a:prstClr val="white"/>
                </a:duotone>
                <a:lum bright="-20000" contrast="40000"/>
              </a:blip>
              <a:stretch>
                <a:fillRect/>
              </a:stretch>
            </p:blipFill>
            <p:spPr>
              <a:xfrm>
                <a:off x="10093345" y="2928320"/>
                <a:ext cx="278831" cy="278832"/>
              </a:xfrm>
              <a:prstGeom prst="rect">
                <a:avLst/>
              </a:prstGeom>
              <a:ln>
                <a:noFill/>
              </a:ln>
            </p:spPr>
          </p:pic>
        </p:grpSp>
        <p:grpSp>
          <p:nvGrpSpPr>
            <p:cNvPr id="24" name="Group 23"/>
            <p:cNvGrpSpPr/>
            <p:nvPr/>
          </p:nvGrpSpPr>
          <p:grpSpPr>
            <a:xfrm>
              <a:off x="10068205" y="3323140"/>
              <a:ext cx="1114204" cy="282036"/>
              <a:chOff x="10068205" y="3323140"/>
              <a:chExt cx="1114204" cy="282036"/>
            </a:xfrm>
          </p:grpSpPr>
          <p:sp>
            <p:nvSpPr>
              <p:cNvPr id="413" name="TextBox 412">
                <a:extLst>
                  <a:ext uri="{FF2B5EF4-FFF2-40B4-BE49-F238E27FC236}">
                    <a16:creationId xmlns:a16="http://schemas.microsoft.com/office/drawing/2014/main" id="{67E20E41-CFBD-4BBC-AA38-DD065D766CE2}"/>
                  </a:ext>
                </a:extLst>
              </p:cNvPr>
              <p:cNvSpPr txBox="1"/>
              <p:nvPr/>
            </p:nvSpPr>
            <p:spPr>
              <a:xfrm>
                <a:off x="10068205" y="3323140"/>
                <a:ext cx="1114204" cy="28203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solidFill>
                      <a:schemeClr val="tx1"/>
                    </a:solidFill>
                  </a:rPr>
                  <a:t>Sentinel</a:t>
                </a:r>
              </a:p>
            </p:txBody>
          </p:sp>
          <p:pic>
            <p:nvPicPr>
              <p:cNvPr id="422" name="Graphic 140">
                <a:extLst>
                  <a:ext uri="{FF2B5EF4-FFF2-40B4-BE49-F238E27FC236}">
                    <a16:creationId xmlns:a16="http://schemas.microsoft.com/office/drawing/2014/main" id="{1FC73DC5-1B1E-4CA9-A27B-148282F4D94E}"/>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120394" y="3360216"/>
                <a:ext cx="196825" cy="224943"/>
              </a:xfrm>
              <a:prstGeom prst="rect">
                <a:avLst/>
              </a:prstGeom>
              <a:ln>
                <a:noFill/>
              </a:ln>
            </p:spPr>
          </p:pic>
        </p:grpSp>
        <p:grpSp>
          <p:nvGrpSpPr>
            <p:cNvPr id="23" name="Group 22"/>
            <p:cNvGrpSpPr/>
            <p:nvPr/>
          </p:nvGrpSpPr>
          <p:grpSpPr>
            <a:xfrm>
              <a:off x="10078760" y="3729853"/>
              <a:ext cx="1103649" cy="282036"/>
              <a:chOff x="10078760" y="3729853"/>
              <a:chExt cx="1103649" cy="282036"/>
            </a:xfrm>
          </p:grpSpPr>
          <p:sp>
            <p:nvSpPr>
              <p:cNvPr id="411" name="TextBox 410">
                <a:extLst>
                  <a:ext uri="{FF2B5EF4-FFF2-40B4-BE49-F238E27FC236}">
                    <a16:creationId xmlns:a16="http://schemas.microsoft.com/office/drawing/2014/main" id="{4B574A39-ECFB-474C-8C0F-7BE5B9EB716C}"/>
                  </a:ext>
                </a:extLst>
              </p:cNvPr>
              <p:cNvSpPr txBox="1"/>
              <p:nvPr/>
            </p:nvSpPr>
            <p:spPr>
              <a:xfrm>
                <a:off x="10078760" y="3729853"/>
                <a:ext cx="1103649" cy="28203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solidFill>
                      <a:schemeClr val="tx1"/>
                    </a:solidFill>
                  </a:rPr>
                  <a:t>Conditional </a:t>
                </a:r>
                <a:br>
                  <a:rPr lang="en-US" dirty="0">
                    <a:solidFill>
                      <a:schemeClr val="tx1"/>
                    </a:solidFill>
                  </a:rPr>
                </a:br>
                <a:r>
                  <a:rPr lang="en-US" dirty="0">
                    <a:solidFill>
                      <a:schemeClr val="tx1"/>
                    </a:solidFill>
                  </a:rPr>
                  <a:t>Access</a:t>
                </a:r>
              </a:p>
            </p:txBody>
          </p:sp>
          <p:pic>
            <p:nvPicPr>
              <p:cNvPr id="423" name="Graphic 9">
                <a:extLst>
                  <a:ext uri="{FF2B5EF4-FFF2-40B4-BE49-F238E27FC236}">
                    <a16:creationId xmlns:a16="http://schemas.microsoft.com/office/drawing/2014/main" id="{F6211713-63F5-41B1-8AC3-00E677C648D9}"/>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102605" y="3751175"/>
                <a:ext cx="232983" cy="232983"/>
              </a:xfrm>
              <a:prstGeom prst="rect">
                <a:avLst/>
              </a:prstGeom>
              <a:ln>
                <a:noFill/>
              </a:ln>
            </p:spPr>
          </p:pic>
        </p:grpSp>
        <p:grpSp>
          <p:nvGrpSpPr>
            <p:cNvPr id="22" name="Group 21"/>
            <p:cNvGrpSpPr/>
            <p:nvPr/>
          </p:nvGrpSpPr>
          <p:grpSpPr>
            <a:xfrm>
              <a:off x="10078760" y="4136566"/>
              <a:ext cx="1103649" cy="282036"/>
              <a:chOff x="10078760" y="4136566"/>
              <a:chExt cx="1103649" cy="282036"/>
            </a:xfrm>
          </p:grpSpPr>
          <p:sp>
            <p:nvSpPr>
              <p:cNvPr id="410" name="TextBox 409">
                <a:extLst>
                  <a:ext uri="{FF2B5EF4-FFF2-40B4-BE49-F238E27FC236}">
                    <a16:creationId xmlns:a16="http://schemas.microsoft.com/office/drawing/2014/main" id="{7E7740DE-4942-4737-9267-543E1C4B4839}"/>
                  </a:ext>
                </a:extLst>
              </p:cNvPr>
              <p:cNvSpPr txBox="1"/>
              <p:nvPr/>
            </p:nvSpPr>
            <p:spPr>
              <a:xfrm>
                <a:off x="10078760" y="4136566"/>
                <a:ext cx="1103649" cy="28203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solidFill>
                      <a:schemeClr val="tx1"/>
                    </a:solidFill>
                  </a:rPr>
                  <a:t>Network </a:t>
                </a:r>
                <a:br>
                  <a:rPr lang="en-US" dirty="0">
                    <a:solidFill>
                      <a:schemeClr val="tx1"/>
                    </a:solidFill>
                  </a:rPr>
                </a:br>
                <a:r>
                  <a:rPr lang="en-US" dirty="0">
                    <a:solidFill>
                      <a:schemeClr val="tx1"/>
                    </a:solidFill>
                  </a:rPr>
                  <a:t>Security Group</a:t>
                </a:r>
              </a:p>
            </p:txBody>
          </p:sp>
          <p:pic>
            <p:nvPicPr>
              <p:cNvPr id="424" name="Graphic 11">
                <a:extLst>
                  <a:ext uri="{FF2B5EF4-FFF2-40B4-BE49-F238E27FC236}">
                    <a16:creationId xmlns:a16="http://schemas.microsoft.com/office/drawing/2014/main" id="{F4A7FDE2-ECA3-414C-B0C4-76312D0C7060}"/>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94244" y="4162690"/>
                <a:ext cx="238125" cy="238125"/>
              </a:xfrm>
              <a:prstGeom prst="rect">
                <a:avLst/>
              </a:prstGeom>
              <a:ln>
                <a:noFill/>
              </a:ln>
            </p:spPr>
          </p:pic>
        </p:grpSp>
        <p:grpSp>
          <p:nvGrpSpPr>
            <p:cNvPr id="21" name="Group 20"/>
            <p:cNvGrpSpPr/>
            <p:nvPr/>
          </p:nvGrpSpPr>
          <p:grpSpPr>
            <a:xfrm>
              <a:off x="10078760" y="4543279"/>
              <a:ext cx="1103649" cy="282036"/>
              <a:chOff x="10078760" y="4543279"/>
              <a:chExt cx="1103649" cy="282036"/>
            </a:xfrm>
          </p:grpSpPr>
          <p:sp>
            <p:nvSpPr>
              <p:cNvPr id="408" name="TextBox 407">
                <a:extLst>
                  <a:ext uri="{FF2B5EF4-FFF2-40B4-BE49-F238E27FC236}">
                    <a16:creationId xmlns:a16="http://schemas.microsoft.com/office/drawing/2014/main" id="{387543FF-8301-4EA1-8CAE-D9ED26E09C83}"/>
                  </a:ext>
                </a:extLst>
              </p:cNvPr>
              <p:cNvSpPr txBox="1"/>
              <p:nvPr/>
            </p:nvSpPr>
            <p:spPr>
              <a:xfrm>
                <a:off x="10078760" y="4543279"/>
                <a:ext cx="1103649" cy="28203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err="1">
                    <a:solidFill>
                      <a:schemeClr val="tx1"/>
                    </a:solidFill>
                  </a:rPr>
                  <a:t>KeyVault</a:t>
                </a:r>
                <a:endParaRPr lang="en-US" dirty="0">
                  <a:solidFill>
                    <a:schemeClr val="tx1"/>
                  </a:solidFill>
                </a:endParaRPr>
              </a:p>
            </p:txBody>
          </p:sp>
          <p:pic>
            <p:nvPicPr>
              <p:cNvPr id="425" name="Graphic 15">
                <a:extLst>
                  <a:ext uri="{FF2B5EF4-FFF2-40B4-BE49-F238E27FC236}">
                    <a16:creationId xmlns:a16="http://schemas.microsoft.com/office/drawing/2014/main" id="{B341A4D8-5EB1-4878-9C61-8E26EA781DF3}"/>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118460" y="4565152"/>
                <a:ext cx="228600" cy="228600"/>
              </a:xfrm>
              <a:prstGeom prst="rect">
                <a:avLst/>
              </a:prstGeom>
              <a:ln>
                <a:noFill/>
              </a:ln>
            </p:spPr>
          </p:pic>
        </p:grpSp>
        <p:grpSp>
          <p:nvGrpSpPr>
            <p:cNvPr id="18" name="Group 17"/>
            <p:cNvGrpSpPr/>
            <p:nvPr/>
          </p:nvGrpSpPr>
          <p:grpSpPr>
            <a:xfrm>
              <a:off x="10078760" y="4949992"/>
              <a:ext cx="1103649" cy="282036"/>
              <a:chOff x="10078760" y="4949992"/>
              <a:chExt cx="1103649" cy="282036"/>
            </a:xfrm>
          </p:grpSpPr>
          <p:sp>
            <p:nvSpPr>
              <p:cNvPr id="405" name="TextBox 404">
                <a:extLst>
                  <a:ext uri="{FF2B5EF4-FFF2-40B4-BE49-F238E27FC236}">
                    <a16:creationId xmlns:a16="http://schemas.microsoft.com/office/drawing/2014/main" id="{B0CB7B37-48C2-4B98-8037-14E9E06D2D2A}"/>
                  </a:ext>
                </a:extLst>
              </p:cNvPr>
              <p:cNvSpPr txBox="1"/>
              <p:nvPr/>
            </p:nvSpPr>
            <p:spPr>
              <a:xfrm>
                <a:off x="10078760" y="4949992"/>
                <a:ext cx="1103649" cy="282036"/>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solidFill>
                      <a:schemeClr val="tx1"/>
                    </a:solidFill>
                  </a:rPr>
                  <a:t>Policy</a:t>
                </a:r>
              </a:p>
            </p:txBody>
          </p:sp>
          <p:pic>
            <p:nvPicPr>
              <p:cNvPr id="426" name="Graphic 6">
                <a:extLst>
                  <a:ext uri="{FF2B5EF4-FFF2-40B4-BE49-F238E27FC236}">
                    <a16:creationId xmlns:a16="http://schemas.microsoft.com/office/drawing/2014/main" id="{02D54532-FC38-4259-A51B-89FF23037BEA}"/>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118460" y="4988020"/>
                <a:ext cx="215794" cy="215794"/>
              </a:xfrm>
              <a:prstGeom prst="rect">
                <a:avLst/>
              </a:prstGeom>
              <a:ln>
                <a:noFill/>
              </a:ln>
            </p:spPr>
          </p:pic>
        </p:grpSp>
        <p:sp>
          <p:nvSpPr>
            <p:cNvPr id="160" name="TextBox 159">
              <a:extLst>
                <a:ext uri="{FF2B5EF4-FFF2-40B4-BE49-F238E27FC236}">
                  <a16:creationId xmlns:a16="http://schemas.microsoft.com/office/drawing/2014/main" id="{6612059F-4159-4819-B190-14586B992FA2}"/>
                </a:ext>
              </a:extLst>
            </p:cNvPr>
            <p:cNvSpPr txBox="1"/>
            <p:nvPr/>
          </p:nvSpPr>
          <p:spPr>
            <a:xfrm>
              <a:off x="10020814" y="1999563"/>
              <a:ext cx="1254408" cy="3332507"/>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endParaRPr lang="en-US" dirty="0">
                <a:solidFill>
                  <a:schemeClr val="tx1"/>
                </a:solidFill>
              </a:endParaRPr>
            </a:p>
          </p:txBody>
        </p:sp>
      </p:grpSp>
    </p:spTree>
    <p:extLst>
      <p:ext uri="{BB962C8B-B14F-4D97-AF65-F5344CB8AC3E}">
        <p14:creationId xmlns:p14="http://schemas.microsoft.com/office/powerpoint/2010/main" val="192313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TextBox 347">
            <a:extLst>
              <a:ext uri="{FF2B5EF4-FFF2-40B4-BE49-F238E27FC236}">
                <a16:creationId xmlns:a16="http://schemas.microsoft.com/office/drawing/2014/main" id="{6612059F-4159-4819-B190-14586B992FA2}"/>
              </a:ext>
            </a:extLst>
          </p:cNvPr>
          <p:cNvSpPr txBox="1"/>
          <p:nvPr/>
        </p:nvSpPr>
        <p:spPr>
          <a:xfrm>
            <a:off x="10027647" y="1900489"/>
            <a:ext cx="1254408" cy="3603027"/>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endParaRPr lang="en-US" dirty="0">
              <a:solidFill>
                <a:schemeClr val="tx1"/>
              </a:solidFill>
            </a:endParaRPr>
          </a:p>
        </p:txBody>
      </p:sp>
      <p:sp>
        <p:nvSpPr>
          <p:cNvPr id="45" name="Rectangle 44"/>
          <p:cNvSpPr/>
          <p:nvPr/>
        </p:nvSpPr>
        <p:spPr>
          <a:xfrm>
            <a:off x="998400" y="1723292"/>
            <a:ext cx="8872431" cy="3886241"/>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195" name="Text Placeholder 12"/>
          <p:cNvSpPr>
            <a:spLocks noGrp="1"/>
          </p:cNvSpPr>
          <p:nvPr>
            <p:ph type="body" sz="quarter" idx="10"/>
          </p:nvPr>
        </p:nvSpPr>
        <p:spPr>
          <a:xfrm>
            <a:off x="998400" y="1319820"/>
            <a:ext cx="10195200" cy="4546800"/>
          </a:xfrm>
        </p:spPr>
        <p:txBody>
          <a:bodyPr vert="horz" lIns="0" tIns="0" rIns="0" bIns="0" rtlCol="0" anchor="t" anchorCtr="0">
            <a:noAutofit/>
          </a:bodyPr>
          <a:lstStyle/>
          <a:p>
            <a:pPr lvl="1"/>
            <a:r>
              <a:rPr lang="en-US" sz="1000" b="1" dirty="0">
                <a:solidFill>
                  <a:srgbClr val="00338D"/>
                </a:solidFill>
              </a:rPr>
              <a:t>Strong service provider for security of </a:t>
            </a:r>
            <a:r>
              <a:rPr lang="en-US" sz="1000" b="1" dirty="0" err="1">
                <a:solidFill>
                  <a:srgbClr val="00338D"/>
                </a:solidFill>
              </a:rPr>
              <a:t>devops</a:t>
            </a:r>
            <a:r>
              <a:rPr lang="en-US" sz="1000" b="1" dirty="0">
                <a:solidFill>
                  <a:srgbClr val="00338D"/>
                </a:solidFill>
              </a:rPr>
              <a:t> platform (Azure AD, Azure </a:t>
            </a:r>
            <a:r>
              <a:rPr lang="en-US" sz="1000" b="1" dirty="0" err="1">
                <a:solidFill>
                  <a:srgbClr val="00338D"/>
                </a:solidFill>
              </a:rPr>
              <a:t>KeyVault</a:t>
            </a:r>
            <a:r>
              <a:rPr lang="en-US" sz="1000" b="1" dirty="0">
                <a:solidFill>
                  <a:srgbClr val="00338D"/>
                </a:solidFill>
              </a:rPr>
              <a:t>, monitor, sentinel) and operational security (Secure DevOps Kit for Azure); Depends on third-party tools and products for security during the development phase (SAST, SAST, license management) and operations (vulnerability scanning)</a:t>
            </a:r>
          </a:p>
        </p:txBody>
      </p:sp>
      <p:sp>
        <p:nvSpPr>
          <p:cNvPr id="2" name="Title 1"/>
          <p:cNvSpPr>
            <a:spLocks noGrp="1"/>
          </p:cNvSpPr>
          <p:nvPr>
            <p:ph type="title"/>
          </p:nvPr>
        </p:nvSpPr>
        <p:spPr/>
        <p:txBody>
          <a:bodyPr/>
          <a:lstStyle/>
          <a:p>
            <a:r>
              <a:rPr lang="en-US" dirty="0"/>
              <a:t>Secure DevOps with Azure</a:t>
            </a:r>
          </a:p>
        </p:txBody>
      </p:sp>
      <p:sp>
        <p:nvSpPr>
          <p:cNvPr id="46" name="Text Placeholder 45"/>
          <p:cNvSpPr>
            <a:spLocks noGrp="1"/>
          </p:cNvSpPr>
          <p:nvPr>
            <p:ph type="body" sz="quarter" idx="12"/>
          </p:nvPr>
        </p:nvSpPr>
        <p:spPr/>
        <p:txBody>
          <a:bodyPr/>
          <a:lstStyle/>
          <a:p>
            <a:r>
              <a:rPr lang="en-US" dirty="0"/>
              <a:t>Our perspective</a:t>
            </a:r>
          </a:p>
        </p:txBody>
      </p:sp>
      <p:sp>
        <p:nvSpPr>
          <p:cNvPr id="190" name="Text Placeholder 3"/>
          <p:cNvSpPr txBox="1">
            <a:spLocks/>
          </p:cNvSpPr>
          <p:nvPr/>
        </p:nvSpPr>
        <p:spPr>
          <a:xfrm>
            <a:off x="9386862" y="5678376"/>
            <a:ext cx="1781513" cy="181112"/>
          </a:xfrm>
          <a:prstGeom prst="rect">
            <a:avLst/>
          </a:prstGeom>
        </p:spPr>
        <p:txBody>
          <a:bodyPr lIns="0" tIns="0" rIns="0" bIns="0" anchor="ctr"/>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700" b="0" dirty="0">
                <a:solidFill>
                  <a:srgbClr val="000000"/>
                </a:solidFill>
                <a:cs typeface="Helvetica" pitchFamily="34" charset="0"/>
              </a:rPr>
              <a:t>* Note: vendors are representative only</a:t>
            </a:r>
          </a:p>
        </p:txBody>
      </p:sp>
      <p:grpSp>
        <p:nvGrpSpPr>
          <p:cNvPr id="43" name="Group 42"/>
          <p:cNvGrpSpPr/>
          <p:nvPr/>
        </p:nvGrpSpPr>
        <p:grpSpPr>
          <a:xfrm>
            <a:off x="1247144" y="1888604"/>
            <a:ext cx="8623687" cy="3531524"/>
            <a:chOff x="1226243" y="2309200"/>
            <a:chExt cx="9171681" cy="3755935"/>
          </a:xfrm>
        </p:grpSpPr>
        <p:cxnSp>
          <p:nvCxnSpPr>
            <p:cNvPr id="515" name="Straight Connector 514"/>
            <p:cNvCxnSpPr/>
            <p:nvPr/>
          </p:nvCxnSpPr>
          <p:spPr>
            <a:xfrm>
              <a:off x="1226243" y="5597564"/>
              <a:ext cx="9065370" cy="0"/>
            </a:xfrm>
            <a:prstGeom prst="line">
              <a:avLst/>
            </a:prstGeom>
          </p:spPr>
          <p:style>
            <a:lnRef idx="1">
              <a:schemeClr val="accent1"/>
            </a:lnRef>
            <a:fillRef idx="0">
              <a:schemeClr val="accent1"/>
            </a:fillRef>
            <a:effectRef idx="0">
              <a:schemeClr val="accent1"/>
            </a:effectRef>
            <a:fontRef idx="minor">
              <a:schemeClr val="tx1"/>
            </a:fontRef>
          </p:style>
        </p:cxnSp>
        <p:sp>
          <p:nvSpPr>
            <p:cNvPr id="516" name="TextBox 515"/>
            <p:cNvSpPr txBox="1"/>
            <p:nvPr/>
          </p:nvSpPr>
          <p:spPr>
            <a:xfrm>
              <a:off x="5914218" y="5650649"/>
              <a:ext cx="1252078" cy="202539"/>
            </a:xfrm>
            <a:prstGeom prst="rect">
              <a:avLst/>
            </a:prstGeom>
            <a:solidFill>
              <a:schemeClr val="accent4"/>
            </a:solidFill>
            <a:ln>
              <a:noFill/>
            </a:ln>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sz="600" dirty="0">
                  <a:solidFill>
                    <a:schemeClr val="bg1"/>
                  </a:solidFill>
                </a:rPr>
                <a:t>Data security</a:t>
              </a:r>
            </a:p>
          </p:txBody>
        </p:sp>
        <p:sp>
          <p:nvSpPr>
            <p:cNvPr id="517" name="TextBox 516"/>
            <p:cNvSpPr txBox="1"/>
            <p:nvPr/>
          </p:nvSpPr>
          <p:spPr>
            <a:xfrm>
              <a:off x="4351561" y="5650649"/>
              <a:ext cx="1252078" cy="202539"/>
            </a:xfrm>
            <a:prstGeom prst="rect">
              <a:avLst/>
            </a:prstGeom>
            <a:solidFill>
              <a:schemeClr val="accent4"/>
            </a:solidFill>
            <a:ln>
              <a:noFill/>
            </a:ln>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sz="600" dirty="0">
                  <a:solidFill>
                    <a:schemeClr val="bg1"/>
                  </a:solidFill>
                </a:rPr>
                <a:t>Policies and process</a:t>
              </a:r>
            </a:p>
          </p:txBody>
        </p:sp>
        <p:sp>
          <p:nvSpPr>
            <p:cNvPr id="518" name="TextBox 517"/>
            <p:cNvSpPr txBox="1"/>
            <p:nvPr/>
          </p:nvSpPr>
          <p:spPr>
            <a:xfrm>
              <a:off x="1226243" y="5658607"/>
              <a:ext cx="1252078" cy="184666"/>
            </a:xfrm>
            <a:prstGeom prst="rect">
              <a:avLst/>
            </a:prstGeom>
            <a:solidFill>
              <a:schemeClr val="accent4"/>
            </a:solidFill>
            <a:ln>
              <a:noFill/>
            </a:ln>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sz="600" dirty="0">
                  <a:solidFill>
                    <a:schemeClr val="bg1"/>
                  </a:solidFill>
                </a:rPr>
                <a:t>Access &amp; authentication</a:t>
              </a:r>
            </a:p>
          </p:txBody>
        </p:sp>
        <p:sp>
          <p:nvSpPr>
            <p:cNvPr id="519" name="TextBox 518"/>
            <p:cNvSpPr txBox="1"/>
            <p:nvPr/>
          </p:nvSpPr>
          <p:spPr>
            <a:xfrm>
              <a:off x="9039535" y="5650649"/>
              <a:ext cx="1252078" cy="202539"/>
            </a:xfrm>
            <a:prstGeom prst="rect">
              <a:avLst/>
            </a:prstGeom>
            <a:solidFill>
              <a:schemeClr val="accent4"/>
            </a:solidFill>
            <a:ln>
              <a:noFill/>
            </a:ln>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sz="600" dirty="0">
                  <a:solidFill>
                    <a:schemeClr val="bg1"/>
                  </a:solidFill>
                </a:rPr>
                <a:t>Logging and analytics</a:t>
              </a:r>
            </a:p>
          </p:txBody>
        </p:sp>
        <p:sp>
          <p:nvSpPr>
            <p:cNvPr id="520" name="TextBox 519"/>
            <p:cNvSpPr txBox="1"/>
            <p:nvPr/>
          </p:nvSpPr>
          <p:spPr>
            <a:xfrm>
              <a:off x="2788902" y="5650649"/>
              <a:ext cx="1252078" cy="202539"/>
            </a:xfrm>
            <a:prstGeom prst="rect">
              <a:avLst/>
            </a:prstGeom>
            <a:solidFill>
              <a:schemeClr val="accent4"/>
            </a:solidFill>
            <a:ln>
              <a:noFill/>
            </a:ln>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sz="600" dirty="0">
                  <a:solidFill>
                    <a:schemeClr val="bg1"/>
                  </a:solidFill>
                </a:rPr>
                <a:t>Key and credential mgmt</a:t>
              </a:r>
            </a:p>
          </p:txBody>
        </p:sp>
        <p:sp>
          <p:nvSpPr>
            <p:cNvPr id="521" name="TextBox 520"/>
            <p:cNvSpPr txBox="1"/>
            <p:nvPr/>
          </p:nvSpPr>
          <p:spPr>
            <a:xfrm>
              <a:off x="7476877" y="5650649"/>
              <a:ext cx="1252078" cy="202539"/>
            </a:xfrm>
            <a:prstGeom prst="rect">
              <a:avLst/>
            </a:prstGeom>
            <a:solidFill>
              <a:schemeClr val="accent4"/>
            </a:solidFill>
            <a:ln>
              <a:noFill/>
            </a:ln>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sz="600" dirty="0">
                  <a:solidFill>
                    <a:schemeClr val="bg1"/>
                  </a:solidFill>
                </a:rPr>
                <a:t>Asset management</a:t>
              </a:r>
            </a:p>
          </p:txBody>
        </p:sp>
        <p:sp>
          <p:nvSpPr>
            <p:cNvPr id="522" name="Frame 521"/>
            <p:cNvSpPr/>
            <p:nvPr/>
          </p:nvSpPr>
          <p:spPr>
            <a:xfrm>
              <a:off x="8346563" y="3629075"/>
              <a:ext cx="434528" cy="353343"/>
            </a:xfrm>
            <a:prstGeom prst="frame">
              <a:avLst/>
            </a:prstGeom>
            <a:ln>
              <a:solidFill>
                <a:srgbClr val="6D2077"/>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788" dirty="0">
                <a:solidFill>
                  <a:schemeClr val="tx1"/>
                </a:solidFill>
              </a:endParaRPr>
            </a:p>
          </p:txBody>
        </p:sp>
        <p:sp>
          <p:nvSpPr>
            <p:cNvPr id="523" name="Frame 522"/>
            <p:cNvSpPr/>
            <p:nvPr/>
          </p:nvSpPr>
          <p:spPr>
            <a:xfrm>
              <a:off x="8643213" y="3942851"/>
              <a:ext cx="434528" cy="331902"/>
            </a:xfrm>
            <a:prstGeom prst="frame">
              <a:avLst/>
            </a:prstGeom>
            <a:ln>
              <a:solidFill>
                <a:srgbClr val="6D2077"/>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788" dirty="0">
                <a:solidFill>
                  <a:schemeClr val="tx1"/>
                </a:solidFill>
              </a:endParaRPr>
            </a:p>
          </p:txBody>
        </p:sp>
        <p:sp>
          <p:nvSpPr>
            <p:cNvPr id="524" name="Frame 523"/>
            <p:cNvSpPr/>
            <p:nvPr/>
          </p:nvSpPr>
          <p:spPr>
            <a:xfrm>
              <a:off x="8346563" y="4258966"/>
              <a:ext cx="434528" cy="331902"/>
            </a:xfrm>
            <a:prstGeom prst="frame">
              <a:avLst/>
            </a:prstGeom>
            <a:ln>
              <a:solidFill>
                <a:srgbClr val="6D2077"/>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788" dirty="0">
                <a:solidFill>
                  <a:schemeClr val="tx1"/>
                </a:solidFill>
              </a:endParaRPr>
            </a:p>
          </p:txBody>
        </p:sp>
        <p:sp>
          <p:nvSpPr>
            <p:cNvPr id="525" name="TextBox 524"/>
            <p:cNvSpPr txBox="1"/>
            <p:nvPr/>
          </p:nvSpPr>
          <p:spPr>
            <a:xfrm>
              <a:off x="7412056" y="5116598"/>
              <a:ext cx="752873" cy="506347"/>
            </a:xfrm>
            <a:prstGeom prst="rect">
              <a:avLst/>
            </a:prstGeom>
            <a:noFill/>
          </p:spPr>
          <p:txBody>
            <a:bodyPr wrap="square" rtlCol="0">
              <a:spAutoFit/>
            </a:bodyPr>
            <a:lstStyle/>
            <a:p>
              <a:r>
                <a:rPr lang="en-US" sz="600" dirty="0"/>
                <a:t>Application,</a:t>
              </a:r>
            </a:p>
            <a:p>
              <a:r>
                <a:rPr lang="en-US" sz="600" dirty="0"/>
                <a:t>Infrastructure &amp; container</a:t>
              </a:r>
            </a:p>
            <a:p>
              <a:r>
                <a:rPr lang="en-US" sz="600" dirty="0"/>
                <a:t>security</a:t>
              </a:r>
            </a:p>
          </p:txBody>
        </p:sp>
        <p:sp>
          <p:nvSpPr>
            <p:cNvPr id="526" name="TextBox 525"/>
            <p:cNvSpPr txBox="1"/>
            <p:nvPr/>
          </p:nvSpPr>
          <p:spPr>
            <a:xfrm>
              <a:off x="4775044" y="4437141"/>
              <a:ext cx="642719" cy="202539"/>
            </a:xfrm>
            <a:prstGeom prst="rect">
              <a:avLst/>
            </a:prstGeom>
            <a:noFill/>
          </p:spPr>
          <p:txBody>
            <a:bodyPr wrap="none" rtlCol="0">
              <a:spAutoFit/>
            </a:bodyPr>
            <a:lstStyle/>
            <a:p>
              <a:r>
                <a:rPr lang="en-US" sz="600" dirty="0"/>
                <a:t>Build tools</a:t>
              </a:r>
            </a:p>
          </p:txBody>
        </p:sp>
        <p:sp>
          <p:nvSpPr>
            <p:cNvPr id="527" name="TextBox 526"/>
            <p:cNvSpPr txBox="1"/>
            <p:nvPr/>
          </p:nvSpPr>
          <p:spPr>
            <a:xfrm>
              <a:off x="5757796" y="4437141"/>
              <a:ext cx="657923" cy="202539"/>
            </a:xfrm>
            <a:prstGeom prst="rect">
              <a:avLst/>
            </a:prstGeom>
            <a:noFill/>
          </p:spPr>
          <p:txBody>
            <a:bodyPr wrap="none" rtlCol="0">
              <a:spAutoFit/>
            </a:bodyPr>
            <a:lstStyle/>
            <a:p>
              <a:r>
                <a:rPr lang="en-US" sz="600" dirty="0"/>
                <a:t>Repository</a:t>
              </a:r>
            </a:p>
          </p:txBody>
        </p:sp>
        <p:sp>
          <p:nvSpPr>
            <p:cNvPr id="528" name="TextBox 527"/>
            <p:cNvSpPr txBox="1"/>
            <p:nvPr/>
          </p:nvSpPr>
          <p:spPr>
            <a:xfrm>
              <a:off x="6990538" y="4437141"/>
              <a:ext cx="709234" cy="202539"/>
            </a:xfrm>
            <a:prstGeom prst="rect">
              <a:avLst/>
            </a:prstGeom>
            <a:noFill/>
          </p:spPr>
          <p:txBody>
            <a:bodyPr wrap="none" rtlCol="0">
              <a:spAutoFit/>
            </a:bodyPr>
            <a:lstStyle/>
            <a:p>
              <a:r>
                <a:rPr lang="en-US" sz="600" dirty="0"/>
                <a:t>Deployment</a:t>
              </a:r>
            </a:p>
          </p:txBody>
        </p:sp>
        <p:sp>
          <p:nvSpPr>
            <p:cNvPr id="529" name="TextBox 528"/>
            <p:cNvSpPr txBox="1"/>
            <p:nvPr/>
          </p:nvSpPr>
          <p:spPr>
            <a:xfrm>
              <a:off x="8435730" y="3708144"/>
              <a:ext cx="490473" cy="202539"/>
            </a:xfrm>
            <a:prstGeom prst="rect">
              <a:avLst/>
            </a:prstGeom>
            <a:solidFill>
              <a:srgbClr val="6D2077"/>
            </a:solidFill>
            <a:ln>
              <a:solidFill>
                <a:srgbClr val="6D2077"/>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r>
                <a:rPr lang="en-US" sz="600" dirty="0">
                  <a:solidFill>
                    <a:schemeClr val="bg1"/>
                  </a:solidFill>
                </a:rPr>
                <a:t>DEV</a:t>
              </a:r>
            </a:p>
          </p:txBody>
        </p:sp>
        <p:sp>
          <p:nvSpPr>
            <p:cNvPr id="530" name="TextBox 529"/>
            <p:cNvSpPr txBox="1"/>
            <p:nvPr/>
          </p:nvSpPr>
          <p:spPr>
            <a:xfrm>
              <a:off x="8732380" y="4013266"/>
              <a:ext cx="490473" cy="202539"/>
            </a:xfrm>
            <a:prstGeom prst="rect">
              <a:avLst/>
            </a:prstGeom>
            <a:solidFill>
              <a:srgbClr val="6D2077"/>
            </a:solidFill>
            <a:ln>
              <a:solidFill>
                <a:srgbClr val="6D2077"/>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defPPr>
                <a:defRPr lang="en-US"/>
              </a:defPPr>
              <a:lvl1pPr>
                <a:defRPr sz="800">
                  <a:solidFill>
                    <a:schemeClr val="bg1"/>
                  </a:solidFill>
                </a:defRPr>
              </a:lvl1pPr>
            </a:lstStyle>
            <a:p>
              <a:r>
                <a:rPr lang="en-US" sz="600" dirty="0"/>
                <a:t>QA</a:t>
              </a:r>
            </a:p>
          </p:txBody>
        </p:sp>
        <p:sp>
          <p:nvSpPr>
            <p:cNvPr id="531" name="TextBox 530"/>
            <p:cNvSpPr txBox="1"/>
            <p:nvPr/>
          </p:nvSpPr>
          <p:spPr>
            <a:xfrm>
              <a:off x="8435903" y="4322233"/>
              <a:ext cx="490473" cy="202539"/>
            </a:xfrm>
            <a:prstGeom prst="rect">
              <a:avLst/>
            </a:prstGeom>
            <a:solidFill>
              <a:srgbClr val="6D2077"/>
            </a:solidFill>
            <a:ln>
              <a:solidFill>
                <a:srgbClr val="6D2077"/>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defPPr>
                <a:defRPr lang="en-US"/>
              </a:defPPr>
              <a:lvl1pPr>
                <a:defRPr sz="800">
                  <a:solidFill>
                    <a:schemeClr val="bg1"/>
                  </a:solidFill>
                </a:defRPr>
              </a:lvl1pPr>
            </a:lstStyle>
            <a:p>
              <a:r>
                <a:rPr lang="en-US" sz="600" dirty="0"/>
                <a:t>PROD</a:t>
              </a:r>
            </a:p>
          </p:txBody>
        </p:sp>
        <p:sp>
          <p:nvSpPr>
            <p:cNvPr id="532" name="TextBox 531"/>
            <p:cNvSpPr txBox="1"/>
            <p:nvPr/>
          </p:nvSpPr>
          <p:spPr>
            <a:xfrm>
              <a:off x="2378627" y="2772328"/>
              <a:ext cx="549598" cy="303808"/>
            </a:xfrm>
            <a:prstGeom prst="rect">
              <a:avLst/>
            </a:prstGeom>
            <a:noFill/>
          </p:spPr>
          <p:txBody>
            <a:bodyPr wrap="none" rtlCol="0">
              <a:spAutoFit/>
            </a:bodyPr>
            <a:lstStyle/>
            <a:p>
              <a:r>
                <a:rPr lang="en-US" sz="600" dirty="0"/>
                <a:t>Security</a:t>
              </a:r>
            </a:p>
            <a:p>
              <a:r>
                <a:rPr lang="en-US" sz="600" dirty="0"/>
                <a:t>training</a:t>
              </a:r>
            </a:p>
          </p:txBody>
        </p:sp>
        <p:sp>
          <p:nvSpPr>
            <p:cNvPr id="533" name="TextBox 532"/>
            <p:cNvSpPr txBox="1"/>
            <p:nvPr/>
          </p:nvSpPr>
          <p:spPr>
            <a:xfrm>
              <a:off x="3449808" y="2772328"/>
              <a:ext cx="743441" cy="303808"/>
            </a:xfrm>
            <a:prstGeom prst="rect">
              <a:avLst/>
            </a:prstGeom>
            <a:noFill/>
          </p:spPr>
          <p:txBody>
            <a:bodyPr wrap="none" rtlCol="0">
              <a:spAutoFit/>
            </a:bodyPr>
            <a:lstStyle/>
            <a:p>
              <a:r>
                <a:rPr lang="en-US" sz="600" dirty="0"/>
                <a:t>Open source</a:t>
              </a:r>
            </a:p>
            <a:p>
              <a:r>
                <a:rPr lang="en-US" sz="600" dirty="0"/>
                <a:t>analysis</a:t>
              </a:r>
            </a:p>
          </p:txBody>
        </p:sp>
        <p:sp>
          <p:nvSpPr>
            <p:cNvPr id="534" name="TextBox 533"/>
            <p:cNvSpPr txBox="1"/>
            <p:nvPr/>
          </p:nvSpPr>
          <p:spPr>
            <a:xfrm>
              <a:off x="3883293" y="5116598"/>
              <a:ext cx="671226" cy="303808"/>
            </a:xfrm>
            <a:prstGeom prst="rect">
              <a:avLst/>
            </a:prstGeom>
            <a:noFill/>
          </p:spPr>
          <p:txBody>
            <a:bodyPr wrap="none" rtlCol="0">
              <a:spAutoFit/>
            </a:bodyPr>
            <a:lstStyle/>
            <a:p>
              <a:r>
                <a:rPr lang="en-US" sz="600" dirty="0"/>
                <a:t>Static code</a:t>
              </a:r>
            </a:p>
            <a:p>
              <a:r>
                <a:rPr lang="en-US" sz="600" dirty="0"/>
                <a:t>analysis</a:t>
              </a:r>
            </a:p>
          </p:txBody>
        </p:sp>
        <p:sp>
          <p:nvSpPr>
            <p:cNvPr id="535" name="TextBox 534"/>
            <p:cNvSpPr txBox="1"/>
            <p:nvPr/>
          </p:nvSpPr>
          <p:spPr>
            <a:xfrm>
              <a:off x="6724053" y="5116598"/>
              <a:ext cx="754843" cy="506347"/>
            </a:xfrm>
            <a:prstGeom prst="rect">
              <a:avLst/>
            </a:prstGeom>
            <a:noFill/>
          </p:spPr>
          <p:txBody>
            <a:bodyPr wrap="none" rtlCol="0">
              <a:spAutoFit/>
            </a:bodyPr>
            <a:lstStyle/>
            <a:p>
              <a:r>
                <a:rPr lang="en-US" sz="600" dirty="0"/>
                <a:t>Application &amp;</a:t>
              </a:r>
            </a:p>
            <a:p>
              <a:r>
                <a:rPr lang="en-US" sz="600" dirty="0"/>
                <a:t>infrastructure</a:t>
              </a:r>
            </a:p>
            <a:p>
              <a:r>
                <a:rPr lang="en-US" sz="600" dirty="0"/>
                <a:t>configuration</a:t>
              </a:r>
            </a:p>
            <a:p>
              <a:r>
                <a:rPr lang="en-US" sz="600" dirty="0"/>
                <a:t>scanning</a:t>
              </a:r>
            </a:p>
          </p:txBody>
        </p:sp>
        <p:sp>
          <p:nvSpPr>
            <p:cNvPr id="536" name="TextBox 535"/>
            <p:cNvSpPr txBox="1"/>
            <p:nvPr/>
          </p:nvSpPr>
          <p:spPr>
            <a:xfrm>
              <a:off x="8799495" y="2772328"/>
              <a:ext cx="720636" cy="303808"/>
            </a:xfrm>
            <a:prstGeom prst="rect">
              <a:avLst/>
            </a:prstGeom>
            <a:noFill/>
          </p:spPr>
          <p:txBody>
            <a:bodyPr wrap="none" rtlCol="0">
              <a:spAutoFit/>
            </a:bodyPr>
            <a:lstStyle/>
            <a:p>
              <a:r>
                <a:rPr lang="en-US" sz="600" dirty="0"/>
                <a:t>Vulnerability</a:t>
              </a:r>
            </a:p>
            <a:p>
              <a:r>
                <a:rPr lang="en-US" sz="600" dirty="0"/>
                <a:t>scanning</a:t>
              </a:r>
            </a:p>
          </p:txBody>
        </p:sp>
        <p:sp>
          <p:nvSpPr>
            <p:cNvPr id="537" name="TextBox 536"/>
            <p:cNvSpPr txBox="1"/>
            <p:nvPr/>
          </p:nvSpPr>
          <p:spPr>
            <a:xfrm>
              <a:off x="2853235" y="4437141"/>
              <a:ext cx="621815" cy="303808"/>
            </a:xfrm>
            <a:prstGeom prst="rect">
              <a:avLst/>
            </a:prstGeom>
            <a:noFill/>
          </p:spPr>
          <p:txBody>
            <a:bodyPr wrap="none" rtlCol="0">
              <a:spAutoFit/>
            </a:bodyPr>
            <a:lstStyle/>
            <a:p>
              <a:r>
                <a:rPr lang="en-US" sz="600" dirty="0"/>
                <a:t>Local</a:t>
              </a:r>
            </a:p>
            <a:p>
              <a:r>
                <a:rPr lang="en-US" sz="600" dirty="0"/>
                <a:t>repository</a:t>
              </a:r>
            </a:p>
          </p:txBody>
        </p:sp>
        <p:sp>
          <p:nvSpPr>
            <p:cNvPr id="538" name="TextBox 537"/>
            <p:cNvSpPr txBox="1"/>
            <p:nvPr/>
          </p:nvSpPr>
          <p:spPr>
            <a:xfrm>
              <a:off x="2103170" y="4437141"/>
              <a:ext cx="638919" cy="202539"/>
            </a:xfrm>
            <a:prstGeom prst="rect">
              <a:avLst/>
            </a:prstGeom>
            <a:noFill/>
          </p:spPr>
          <p:txBody>
            <a:bodyPr wrap="none" rtlCol="0">
              <a:spAutoFit/>
            </a:bodyPr>
            <a:lstStyle/>
            <a:p>
              <a:r>
                <a:rPr lang="en-US" sz="600" dirty="0"/>
                <a:t>Developer</a:t>
              </a:r>
            </a:p>
          </p:txBody>
        </p:sp>
        <p:sp>
          <p:nvSpPr>
            <p:cNvPr id="539" name="TextBox 538"/>
            <p:cNvSpPr txBox="1"/>
            <p:nvPr/>
          </p:nvSpPr>
          <p:spPr>
            <a:xfrm>
              <a:off x="1294328" y="4437141"/>
              <a:ext cx="707333" cy="202539"/>
            </a:xfrm>
            <a:prstGeom prst="rect">
              <a:avLst/>
            </a:prstGeom>
            <a:noFill/>
          </p:spPr>
          <p:txBody>
            <a:bodyPr wrap="none" rtlCol="0">
              <a:spAutoFit/>
            </a:bodyPr>
            <a:lstStyle/>
            <a:p>
              <a:r>
                <a:rPr lang="en-US" sz="600" dirty="0"/>
                <a:t>User stories</a:t>
              </a:r>
            </a:p>
          </p:txBody>
        </p:sp>
        <p:sp>
          <p:nvSpPr>
            <p:cNvPr id="540" name="TextBox 539"/>
            <p:cNvSpPr txBox="1"/>
            <p:nvPr/>
          </p:nvSpPr>
          <p:spPr>
            <a:xfrm>
              <a:off x="1261641" y="2771408"/>
              <a:ext cx="541997" cy="405077"/>
            </a:xfrm>
            <a:prstGeom prst="rect">
              <a:avLst/>
            </a:prstGeom>
            <a:solidFill>
              <a:schemeClr val="bg1"/>
            </a:solidFill>
          </p:spPr>
          <p:txBody>
            <a:bodyPr wrap="none" rtlCol="0">
              <a:spAutoFit/>
            </a:bodyPr>
            <a:lstStyle/>
            <a:p>
              <a:r>
                <a:rPr lang="en-US" sz="600" dirty="0"/>
                <a:t>Open </a:t>
              </a:r>
            </a:p>
            <a:p>
              <a:r>
                <a:rPr lang="en-US" sz="600" dirty="0"/>
                <a:t>source</a:t>
              </a:r>
            </a:p>
            <a:p>
              <a:r>
                <a:rPr lang="en-US" sz="600" dirty="0"/>
                <a:t>libraries</a:t>
              </a:r>
            </a:p>
          </p:txBody>
        </p:sp>
        <p:cxnSp>
          <p:nvCxnSpPr>
            <p:cNvPr id="541" name="Straight Connector 540"/>
            <p:cNvCxnSpPr/>
            <p:nvPr/>
          </p:nvCxnSpPr>
          <p:spPr>
            <a:xfrm flipH="1">
              <a:off x="3230878" y="4228589"/>
              <a:ext cx="480278" cy="0"/>
            </a:xfrm>
            <a:prstGeom prst="line">
              <a:avLst/>
            </a:prstGeom>
            <a:ln w="38100">
              <a:solidFill>
                <a:srgbClr val="92D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2" name="Straight Connector 541"/>
            <p:cNvCxnSpPr/>
            <p:nvPr/>
          </p:nvCxnSpPr>
          <p:spPr>
            <a:xfrm flipH="1">
              <a:off x="4165941" y="4230413"/>
              <a:ext cx="682952" cy="0"/>
            </a:xfrm>
            <a:prstGeom prst="line">
              <a:avLst/>
            </a:prstGeom>
            <a:ln w="38100">
              <a:solidFill>
                <a:srgbClr val="92D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3" name="Straight Connector 542"/>
            <p:cNvCxnSpPr/>
            <p:nvPr/>
          </p:nvCxnSpPr>
          <p:spPr>
            <a:xfrm flipH="1" flipV="1">
              <a:off x="7462524" y="4226532"/>
              <a:ext cx="635756" cy="642"/>
            </a:xfrm>
            <a:prstGeom prst="line">
              <a:avLst/>
            </a:prstGeom>
            <a:ln w="38100">
              <a:solidFill>
                <a:srgbClr val="92D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44" name="TextBox 543"/>
            <p:cNvSpPr txBox="1"/>
            <p:nvPr/>
          </p:nvSpPr>
          <p:spPr>
            <a:xfrm>
              <a:off x="2397708" y="5161915"/>
              <a:ext cx="614213" cy="303808"/>
            </a:xfrm>
            <a:prstGeom prst="rect">
              <a:avLst/>
            </a:prstGeom>
            <a:noFill/>
          </p:spPr>
          <p:txBody>
            <a:bodyPr wrap="none" rtlCol="0">
              <a:spAutoFit/>
            </a:bodyPr>
            <a:lstStyle/>
            <a:p>
              <a:r>
                <a:rPr lang="en-US" sz="600" dirty="0"/>
                <a:t>Threat </a:t>
              </a:r>
            </a:p>
            <a:p>
              <a:r>
                <a:rPr lang="en-US" sz="600" dirty="0"/>
                <a:t>modelling</a:t>
              </a:r>
            </a:p>
          </p:txBody>
        </p:sp>
        <p:sp>
          <p:nvSpPr>
            <p:cNvPr id="545" name="TextBox 544"/>
            <p:cNvSpPr txBox="1"/>
            <p:nvPr/>
          </p:nvSpPr>
          <p:spPr>
            <a:xfrm>
              <a:off x="3371784" y="5116598"/>
              <a:ext cx="566703" cy="303808"/>
            </a:xfrm>
            <a:prstGeom prst="rect">
              <a:avLst/>
            </a:prstGeom>
            <a:noFill/>
          </p:spPr>
          <p:txBody>
            <a:bodyPr wrap="none" rtlCol="0">
              <a:spAutoFit/>
            </a:bodyPr>
            <a:lstStyle/>
            <a:p>
              <a:r>
                <a:rPr lang="en-US" sz="600" dirty="0"/>
                <a:t>Malware</a:t>
              </a:r>
            </a:p>
            <a:p>
              <a:r>
                <a:rPr lang="en-US" sz="600" dirty="0"/>
                <a:t>analysis</a:t>
              </a:r>
            </a:p>
          </p:txBody>
        </p:sp>
        <p:sp>
          <p:nvSpPr>
            <p:cNvPr id="546" name="TextBox 545"/>
            <p:cNvSpPr txBox="1"/>
            <p:nvPr/>
          </p:nvSpPr>
          <p:spPr>
            <a:xfrm>
              <a:off x="4997898" y="5116598"/>
              <a:ext cx="549598" cy="405077"/>
            </a:xfrm>
            <a:prstGeom prst="rect">
              <a:avLst/>
            </a:prstGeom>
            <a:noFill/>
          </p:spPr>
          <p:txBody>
            <a:bodyPr wrap="none" rtlCol="0">
              <a:spAutoFit/>
            </a:bodyPr>
            <a:lstStyle/>
            <a:p>
              <a:r>
                <a:rPr lang="en-US" sz="600" dirty="0"/>
                <a:t>Security</a:t>
              </a:r>
            </a:p>
            <a:p>
              <a:r>
                <a:rPr lang="en-US" sz="600" dirty="0"/>
                <a:t>&amp; unit</a:t>
              </a:r>
            </a:p>
            <a:p>
              <a:r>
                <a:rPr lang="en-US" sz="600" dirty="0"/>
                <a:t>testing</a:t>
              </a:r>
            </a:p>
          </p:txBody>
        </p:sp>
        <p:sp>
          <p:nvSpPr>
            <p:cNvPr id="547" name="TextBox 546"/>
            <p:cNvSpPr txBox="1"/>
            <p:nvPr/>
          </p:nvSpPr>
          <p:spPr>
            <a:xfrm>
              <a:off x="5415394" y="5116598"/>
              <a:ext cx="754843" cy="506347"/>
            </a:xfrm>
            <a:prstGeom prst="rect">
              <a:avLst/>
            </a:prstGeom>
            <a:noFill/>
          </p:spPr>
          <p:txBody>
            <a:bodyPr wrap="none" rtlCol="0">
              <a:spAutoFit/>
            </a:bodyPr>
            <a:lstStyle/>
            <a:p>
              <a:r>
                <a:rPr lang="en-US" sz="600" dirty="0"/>
                <a:t>Application &amp;</a:t>
              </a:r>
            </a:p>
            <a:p>
              <a:r>
                <a:rPr lang="en-US" sz="600" dirty="0"/>
                <a:t>infrastructure</a:t>
              </a:r>
            </a:p>
            <a:p>
              <a:r>
                <a:rPr lang="en-US" sz="600" dirty="0"/>
                <a:t>configuration</a:t>
              </a:r>
              <a:br>
                <a:rPr lang="en-US" sz="600" dirty="0"/>
              </a:br>
              <a:r>
                <a:rPr lang="en-US" sz="600" dirty="0"/>
                <a:t>management</a:t>
              </a:r>
            </a:p>
          </p:txBody>
        </p:sp>
        <p:sp>
          <p:nvSpPr>
            <p:cNvPr id="548" name="TextBox 547"/>
            <p:cNvSpPr txBox="1"/>
            <p:nvPr/>
          </p:nvSpPr>
          <p:spPr>
            <a:xfrm>
              <a:off x="4506782" y="5116598"/>
              <a:ext cx="484984" cy="303808"/>
            </a:xfrm>
            <a:prstGeom prst="rect">
              <a:avLst/>
            </a:prstGeom>
            <a:noFill/>
          </p:spPr>
          <p:txBody>
            <a:bodyPr wrap="none" rtlCol="0">
              <a:spAutoFit/>
            </a:bodyPr>
            <a:lstStyle/>
            <a:p>
              <a:r>
                <a:rPr lang="en-US" sz="600" dirty="0"/>
                <a:t>Peer </a:t>
              </a:r>
            </a:p>
            <a:p>
              <a:r>
                <a:rPr lang="en-US" sz="600" dirty="0"/>
                <a:t>review</a:t>
              </a:r>
            </a:p>
          </p:txBody>
        </p:sp>
        <p:sp>
          <p:nvSpPr>
            <p:cNvPr id="549" name="TextBox 548"/>
            <p:cNvSpPr txBox="1"/>
            <p:nvPr/>
          </p:nvSpPr>
          <p:spPr>
            <a:xfrm>
              <a:off x="6126994" y="5116598"/>
              <a:ext cx="669325" cy="303808"/>
            </a:xfrm>
            <a:prstGeom prst="rect">
              <a:avLst/>
            </a:prstGeom>
            <a:noFill/>
          </p:spPr>
          <p:txBody>
            <a:bodyPr wrap="none" rtlCol="0">
              <a:spAutoFit/>
            </a:bodyPr>
            <a:lstStyle/>
            <a:p>
              <a:r>
                <a:rPr lang="en-US" sz="600" dirty="0"/>
                <a:t>Application</a:t>
              </a:r>
            </a:p>
            <a:p>
              <a:r>
                <a:rPr lang="en-US" sz="600" dirty="0"/>
                <a:t>versioning</a:t>
              </a:r>
            </a:p>
          </p:txBody>
        </p:sp>
        <p:sp>
          <p:nvSpPr>
            <p:cNvPr id="550" name="TextBox 549"/>
            <p:cNvSpPr txBox="1"/>
            <p:nvPr/>
          </p:nvSpPr>
          <p:spPr>
            <a:xfrm>
              <a:off x="8067764" y="2772328"/>
              <a:ext cx="874569" cy="303808"/>
            </a:xfrm>
            <a:prstGeom prst="rect">
              <a:avLst/>
            </a:prstGeom>
            <a:noFill/>
          </p:spPr>
          <p:txBody>
            <a:bodyPr wrap="none" rtlCol="0">
              <a:spAutoFit/>
            </a:bodyPr>
            <a:lstStyle/>
            <a:p>
              <a:r>
                <a:rPr lang="en-US" sz="600" dirty="0"/>
                <a:t>Automated PEN</a:t>
              </a:r>
              <a:br>
                <a:rPr lang="en-US" sz="600" dirty="0"/>
              </a:br>
              <a:r>
                <a:rPr lang="en-US" sz="600" dirty="0"/>
                <a:t>testing</a:t>
              </a:r>
            </a:p>
          </p:txBody>
        </p:sp>
        <p:cxnSp>
          <p:nvCxnSpPr>
            <p:cNvPr id="551" name="Straight Connector 550"/>
            <p:cNvCxnSpPr/>
            <p:nvPr/>
          </p:nvCxnSpPr>
          <p:spPr>
            <a:xfrm flipH="1">
              <a:off x="6233388" y="4226532"/>
              <a:ext cx="858658" cy="5440"/>
            </a:xfrm>
            <a:prstGeom prst="line">
              <a:avLst/>
            </a:prstGeom>
            <a:ln w="38100">
              <a:solidFill>
                <a:srgbClr val="92D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52" name="TextBox 551"/>
            <p:cNvSpPr txBox="1"/>
            <p:nvPr/>
          </p:nvSpPr>
          <p:spPr>
            <a:xfrm>
              <a:off x="5189496" y="2772328"/>
              <a:ext cx="754843" cy="303808"/>
            </a:xfrm>
            <a:prstGeom prst="rect">
              <a:avLst/>
            </a:prstGeom>
            <a:noFill/>
          </p:spPr>
          <p:txBody>
            <a:bodyPr wrap="none" rtlCol="0">
              <a:spAutoFit/>
            </a:bodyPr>
            <a:lstStyle/>
            <a:p>
              <a:r>
                <a:rPr lang="en-US" sz="600" dirty="0"/>
                <a:t>Bug Fix</a:t>
              </a:r>
            </a:p>
            <a:p>
              <a:r>
                <a:rPr lang="en-US" sz="600" dirty="0"/>
                <a:t>Management</a:t>
              </a:r>
            </a:p>
          </p:txBody>
        </p:sp>
        <p:cxnSp>
          <p:nvCxnSpPr>
            <p:cNvPr id="553" name="Straight Connector 552"/>
            <p:cNvCxnSpPr/>
            <p:nvPr/>
          </p:nvCxnSpPr>
          <p:spPr>
            <a:xfrm flipV="1">
              <a:off x="6192933" y="3374596"/>
              <a:ext cx="3740" cy="267417"/>
            </a:xfrm>
            <a:prstGeom prst="line">
              <a:avLst/>
            </a:prstGeom>
            <a:ln w="6350">
              <a:headEnd type="triangle" w="med" len="med"/>
              <a:tailEnd type="none" w="med" len="med"/>
            </a:ln>
          </p:spPr>
          <p:style>
            <a:lnRef idx="1">
              <a:schemeClr val="accent2"/>
            </a:lnRef>
            <a:fillRef idx="0">
              <a:schemeClr val="accent2"/>
            </a:fillRef>
            <a:effectRef idx="0">
              <a:schemeClr val="accent2"/>
            </a:effectRef>
            <a:fontRef idx="minor">
              <a:schemeClr val="tx1"/>
            </a:fontRef>
          </p:style>
        </p:cxnSp>
        <p:sp>
          <p:nvSpPr>
            <p:cNvPr id="554" name="TextBox 553"/>
            <p:cNvSpPr txBox="1"/>
            <p:nvPr/>
          </p:nvSpPr>
          <p:spPr>
            <a:xfrm>
              <a:off x="8688004" y="5120726"/>
              <a:ext cx="768146" cy="303808"/>
            </a:xfrm>
            <a:prstGeom prst="rect">
              <a:avLst/>
            </a:prstGeom>
            <a:noFill/>
          </p:spPr>
          <p:txBody>
            <a:bodyPr wrap="none" rtlCol="0">
              <a:spAutoFit/>
            </a:bodyPr>
            <a:lstStyle/>
            <a:p>
              <a:r>
                <a:rPr lang="en-US" sz="600" dirty="0"/>
                <a:t>Bug bounty &amp;</a:t>
              </a:r>
            </a:p>
            <a:p>
              <a:r>
                <a:rPr lang="en-US" sz="600" dirty="0"/>
                <a:t>hack days</a:t>
              </a:r>
            </a:p>
          </p:txBody>
        </p:sp>
        <p:sp>
          <p:nvSpPr>
            <p:cNvPr id="555" name="TextBox 554"/>
            <p:cNvSpPr txBox="1"/>
            <p:nvPr/>
          </p:nvSpPr>
          <p:spPr>
            <a:xfrm>
              <a:off x="7378605" y="2772328"/>
              <a:ext cx="754843" cy="303808"/>
            </a:xfrm>
            <a:prstGeom prst="rect">
              <a:avLst/>
            </a:prstGeom>
            <a:noFill/>
          </p:spPr>
          <p:txBody>
            <a:bodyPr wrap="none" rtlCol="0">
              <a:spAutoFit/>
            </a:bodyPr>
            <a:lstStyle/>
            <a:p>
              <a:r>
                <a:rPr lang="en-US" sz="600" dirty="0"/>
                <a:t>Failure</a:t>
              </a:r>
            </a:p>
            <a:p>
              <a:r>
                <a:rPr lang="en-US" sz="600" dirty="0"/>
                <a:t>management</a:t>
              </a:r>
            </a:p>
          </p:txBody>
        </p:sp>
        <p:cxnSp>
          <p:nvCxnSpPr>
            <p:cNvPr id="556" name="Straight Connector 555"/>
            <p:cNvCxnSpPr/>
            <p:nvPr/>
          </p:nvCxnSpPr>
          <p:spPr>
            <a:xfrm>
              <a:off x="9573020" y="4226532"/>
              <a:ext cx="217460" cy="0"/>
            </a:xfrm>
            <a:prstGeom prst="line">
              <a:avLst/>
            </a:prstGeom>
            <a:ln w="6350">
              <a:headEnd type="triangle" w="med" len="med"/>
              <a:tailEnd type="none" w="med" len="med"/>
            </a:ln>
          </p:spPr>
          <p:style>
            <a:lnRef idx="1">
              <a:schemeClr val="accent2"/>
            </a:lnRef>
            <a:fillRef idx="0">
              <a:schemeClr val="accent2"/>
            </a:fillRef>
            <a:effectRef idx="0">
              <a:schemeClr val="accent2"/>
            </a:effectRef>
            <a:fontRef idx="minor">
              <a:schemeClr val="tx1"/>
            </a:fontRef>
          </p:style>
        </p:cxnSp>
        <p:sp>
          <p:nvSpPr>
            <p:cNvPr id="557" name="TextBox 556"/>
            <p:cNvSpPr txBox="1"/>
            <p:nvPr/>
          </p:nvSpPr>
          <p:spPr>
            <a:xfrm>
              <a:off x="4800213" y="3336603"/>
              <a:ext cx="477383" cy="202539"/>
            </a:xfrm>
            <a:prstGeom prst="rect">
              <a:avLst/>
            </a:prstGeom>
            <a:noFill/>
          </p:spPr>
          <p:txBody>
            <a:bodyPr wrap="none" rtlCol="0">
              <a:spAutoFit/>
            </a:bodyPr>
            <a:lstStyle/>
            <a:p>
              <a:r>
                <a:rPr lang="en-US" sz="600" dirty="0"/>
                <a:t>Tester</a:t>
              </a:r>
            </a:p>
          </p:txBody>
        </p:sp>
        <p:sp>
          <p:nvSpPr>
            <p:cNvPr id="558" name="TextBox 557"/>
            <p:cNvSpPr txBox="1"/>
            <p:nvPr/>
          </p:nvSpPr>
          <p:spPr>
            <a:xfrm>
              <a:off x="9749503" y="4437141"/>
              <a:ext cx="648421" cy="303808"/>
            </a:xfrm>
            <a:prstGeom prst="rect">
              <a:avLst/>
            </a:prstGeom>
            <a:noFill/>
          </p:spPr>
          <p:txBody>
            <a:bodyPr wrap="none" rtlCol="0">
              <a:spAutoFit/>
            </a:bodyPr>
            <a:lstStyle/>
            <a:p>
              <a:r>
                <a:rPr lang="en-US" sz="600" dirty="0"/>
                <a:t>Security</a:t>
              </a:r>
            </a:p>
            <a:p>
              <a:r>
                <a:rPr lang="en-US" sz="600" dirty="0"/>
                <a:t>monitoring</a:t>
              </a:r>
            </a:p>
          </p:txBody>
        </p:sp>
        <p:sp>
          <p:nvSpPr>
            <p:cNvPr id="559" name="TextBox 558"/>
            <p:cNvSpPr txBox="1"/>
            <p:nvPr/>
          </p:nvSpPr>
          <p:spPr>
            <a:xfrm>
              <a:off x="3657124" y="4437141"/>
              <a:ext cx="733939" cy="303808"/>
            </a:xfrm>
            <a:prstGeom prst="rect">
              <a:avLst/>
            </a:prstGeom>
            <a:noFill/>
          </p:spPr>
          <p:txBody>
            <a:bodyPr wrap="none" rtlCol="0">
              <a:spAutoFit/>
            </a:bodyPr>
            <a:lstStyle/>
            <a:p>
              <a:r>
                <a:rPr lang="en-US" sz="600" dirty="0"/>
                <a:t>Source code</a:t>
              </a:r>
            </a:p>
            <a:p>
              <a:r>
                <a:rPr lang="en-US" sz="600" dirty="0"/>
                <a:t>repository</a:t>
              </a:r>
            </a:p>
          </p:txBody>
        </p:sp>
        <p:sp>
          <p:nvSpPr>
            <p:cNvPr id="560" name="TextBox 559"/>
            <p:cNvSpPr txBox="1"/>
            <p:nvPr/>
          </p:nvSpPr>
          <p:spPr>
            <a:xfrm>
              <a:off x="6718357" y="2772328"/>
              <a:ext cx="667425" cy="202539"/>
            </a:xfrm>
            <a:prstGeom prst="rect">
              <a:avLst/>
            </a:prstGeom>
            <a:noFill/>
          </p:spPr>
          <p:txBody>
            <a:bodyPr wrap="none" rtlCol="0">
              <a:spAutoFit/>
            </a:bodyPr>
            <a:lstStyle/>
            <a:p>
              <a:r>
                <a:rPr lang="en-US" sz="600" dirty="0"/>
                <a:t>Operations</a:t>
              </a:r>
            </a:p>
          </p:txBody>
        </p:sp>
        <p:sp>
          <p:nvSpPr>
            <p:cNvPr id="561" name="TextBox 560"/>
            <p:cNvSpPr txBox="1"/>
            <p:nvPr/>
          </p:nvSpPr>
          <p:spPr>
            <a:xfrm>
              <a:off x="4121303" y="2772328"/>
              <a:ext cx="754843" cy="303808"/>
            </a:xfrm>
            <a:prstGeom prst="rect">
              <a:avLst/>
            </a:prstGeom>
            <a:noFill/>
          </p:spPr>
          <p:txBody>
            <a:bodyPr wrap="none" rtlCol="0">
              <a:spAutoFit/>
            </a:bodyPr>
            <a:lstStyle/>
            <a:p>
              <a:r>
                <a:rPr lang="en-US" sz="600" dirty="0"/>
                <a:t>License</a:t>
              </a:r>
            </a:p>
            <a:p>
              <a:r>
                <a:rPr lang="en-US" sz="600" dirty="0"/>
                <a:t>management</a:t>
              </a:r>
            </a:p>
          </p:txBody>
        </p:sp>
        <p:sp>
          <p:nvSpPr>
            <p:cNvPr id="562" name="TextBox 561"/>
            <p:cNvSpPr txBox="1"/>
            <p:nvPr/>
          </p:nvSpPr>
          <p:spPr>
            <a:xfrm>
              <a:off x="8129083" y="5116598"/>
              <a:ext cx="661723" cy="303808"/>
            </a:xfrm>
            <a:prstGeom prst="rect">
              <a:avLst/>
            </a:prstGeom>
            <a:noFill/>
          </p:spPr>
          <p:txBody>
            <a:bodyPr wrap="none" rtlCol="0">
              <a:spAutoFit/>
            </a:bodyPr>
            <a:lstStyle/>
            <a:p>
              <a:r>
                <a:rPr lang="en-US" sz="600" dirty="0"/>
                <a:t>Automated</a:t>
              </a:r>
            </a:p>
            <a:p>
              <a:r>
                <a:rPr lang="en-US" sz="600" dirty="0"/>
                <a:t>threats</a:t>
              </a:r>
            </a:p>
          </p:txBody>
        </p:sp>
        <p:sp>
          <p:nvSpPr>
            <p:cNvPr id="563" name="TextBox 562"/>
            <p:cNvSpPr txBox="1"/>
            <p:nvPr/>
          </p:nvSpPr>
          <p:spPr>
            <a:xfrm>
              <a:off x="1226243" y="2309200"/>
              <a:ext cx="4454015" cy="240515"/>
            </a:xfrm>
            <a:prstGeom prst="rect">
              <a:avLst/>
            </a:prstGeom>
            <a:solidFill>
              <a:srgbClr val="00338D"/>
            </a:solidFill>
            <a:ln w="6350">
              <a:noFill/>
            </a:ln>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sz="825" b="1" dirty="0">
                  <a:solidFill>
                    <a:schemeClr val="bg1"/>
                  </a:solidFill>
                </a:rPr>
                <a:t>DEV</a:t>
              </a:r>
            </a:p>
          </p:txBody>
        </p:sp>
        <p:sp>
          <p:nvSpPr>
            <p:cNvPr id="564" name="TextBox 563"/>
            <p:cNvSpPr txBox="1"/>
            <p:nvPr/>
          </p:nvSpPr>
          <p:spPr>
            <a:xfrm>
              <a:off x="5837277" y="2309200"/>
              <a:ext cx="4454015" cy="240515"/>
            </a:xfrm>
            <a:prstGeom prst="rect">
              <a:avLst/>
            </a:prstGeom>
            <a:solidFill>
              <a:srgbClr val="470A68"/>
            </a:solidFill>
            <a:ln w="6350">
              <a:noFill/>
            </a:ln>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sz="825" b="1" dirty="0">
                  <a:solidFill>
                    <a:schemeClr val="bg1"/>
                  </a:solidFill>
                </a:rPr>
                <a:t>Ops</a:t>
              </a:r>
            </a:p>
          </p:txBody>
        </p:sp>
        <p:sp>
          <p:nvSpPr>
            <p:cNvPr id="565" name="TextBox 564"/>
            <p:cNvSpPr txBox="1"/>
            <p:nvPr/>
          </p:nvSpPr>
          <p:spPr>
            <a:xfrm>
              <a:off x="1279062" y="2587969"/>
              <a:ext cx="4348377" cy="173000"/>
            </a:xfrm>
            <a:prstGeom prst="rect">
              <a:avLst/>
            </a:prstGeom>
            <a:solidFill>
              <a:srgbClr val="005EB8"/>
            </a:solidFill>
            <a:ln w="6350">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en-US" sz="825" b="1" dirty="0">
                  <a:solidFill>
                    <a:schemeClr val="bg1"/>
                  </a:solidFill>
                </a:rPr>
                <a:t>Continuous integration</a:t>
              </a:r>
            </a:p>
          </p:txBody>
        </p:sp>
        <p:sp>
          <p:nvSpPr>
            <p:cNvPr id="566" name="TextBox 565"/>
            <p:cNvSpPr txBox="1"/>
            <p:nvPr/>
          </p:nvSpPr>
          <p:spPr>
            <a:xfrm>
              <a:off x="5890096" y="2587969"/>
              <a:ext cx="4348377" cy="173000"/>
            </a:xfrm>
            <a:prstGeom prst="rect">
              <a:avLst/>
            </a:prstGeom>
            <a:solidFill>
              <a:srgbClr val="6D2077"/>
            </a:solidFill>
            <a:ln w="6350">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en-US" sz="825" b="1" dirty="0">
                  <a:solidFill>
                    <a:schemeClr val="bg1"/>
                  </a:solidFill>
                </a:rPr>
                <a:t>Continuous deployment</a:t>
              </a:r>
            </a:p>
          </p:txBody>
        </p:sp>
        <p:sp>
          <p:nvSpPr>
            <p:cNvPr id="567" name="TextBox 566"/>
            <p:cNvSpPr txBox="1"/>
            <p:nvPr/>
          </p:nvSpPr>
          <p:spPr>
            <a:xfrm>
              <a:off x="1226243" y="5892135"/>
              <a:ext cx="9065370" cy="173000"/>
            </a:xfrm>
            <a:prstGeom prst="rect">
              <a:avLst/>
            </a:prstGeom>
            <a:solidFill>
              <a:srgbClr val="0091DA"/>
            </a:solidFill>
            <a:ln w="6350">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en-US" sz="825" b="1" dirty="0">
                  <a:solidFill>
                    <a:schemeClr val="bg1"/>
                  </a:solidFill>
                </a:rPr>
                <a:t>Security</a:t>
              </a:r>
            </a:p>
          </p:txBody>
        </p:sp>
        <p:grpSp>
          <p:nvGrpSpPr>
            <p:cNvPr id="568" name="Group 567"/>
            <p:cNvGrpSpPr/>
            <p:nvPr/>
          </p:nvGrpSpPr>
          <p:grpSpPr>
            <a:xfrm>
              <a:off x="3489141" y="4838301"/>
              <a:ext cx="308954" cy="285826"/>
              <a:chOff x="679450" y="3920225"/>
              <a:chExt cx="347472" cy="347472"/>
            </a:xfrm>
          </p:grpSpPr>
          <p:sp>
            <p:nvSpPr>
              <p:cNvPr id="569" name="Oval 568"/>
              <p:cNvSpPr/>
              <p:nvPr/>
            </p:nvSpPr>
            <p:spPr>
              <a:xfrm>
                <a:off x="679450" y="3920225"/>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570" name="Group 569"/>
              <p:cNvGrpSpPr/>
              <p:nvPr/>
            </p:nvGrpSpPr>
            <p:grpSpPr>
              <a:xfrm>
                <a:off x="737694" y="3968008"/>
                <a:ext cx="230984" cy="228092"/>
                <a:chOff x="823643" y="3833985"/>
                <a:chExt cx="297635" cy="293909"/>
              </a:xfrm>
              <a:solidFill>
                <a:srgbClr val="FFFFFF"/>
              </a:solidFill>
            </p:grpSpPr>
            <p:sp>
              <p:nvSpPr>
                <p:cNvPr id="571"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572"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573" name="Group 572"/>
            <p:cNvGrpSpPr/>
            <p:nvPr/>
          </p:nvGrpSpPr>
          <p:grpSpPr>
            <a:xfrm>
              <a:off x="4029049" y="4838301"/>
              <a:ext cx="308954" cy="285826"/>
              <a:chOff x="679450" y="3920225"/>
              <a:chExt cx="347472" cy="347472"/>
            </a:xfrm>
          </p:grpSpPr>
          <p:sp>
            <p:nvSpPr>
              <p:cNvPr id="574" name="Oval 573"/>
              <p:cNvSpPr/>
              <p:nvPr/>
            </p:nvSpPr>
            <p:spPr>
              <a:xfrm>
                <a:off x="679450" y="3920225"/>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575" name="Group 574"/>
              <p:cNvGrpSpPr/>
              <p:nvPr/>
            </p:nvGrpSpPr>
            <p:grpSpPr>
              <a:xfrm>
                <a:off x="737694" y="3968008"/>
                <a:ext cx="230984" cy="228092"/>
                <a:chOff x="823643" y="3833985"/>
                <a:chExt cx="297635" cy="293909"/>
              </a:xfrm>
              <a:solidFill>
                <a:srgbClr val="FFFFFF"/>
              </a:solidFill>
            </p:grpSpPr>
            <p:sp>
              <p:nvSpPr>
                <p:cNvPr id="576"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577"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578" name="Group 577"/>
            <p:cNvGrpSpPr/>
            <p:nvPr/>
          </p:nvGrpSpPr>
          <p:grpSpPr>
            <a:xfrm>
              <a:off x="4584599" y="4838301"/>
              <a:ext cx="308954" cy="285826"/>
              <a:chOff x="679450" y="3920225"/>
              <a:chExt cx="347472" cy="347472"/>
            </a:xfrm>
          </p:grpSpPr>
          <p:sp>
            <p:nvSpPr>
              <p:cNvPr id="579" name="Oval 578"/>
              <p:cNvSpPr/>
              <p:nvPr/>
            </p:nvSpPr>
            <p:spPr>
              <a:xfrm>
                <a:off x="679450" y="3920225"/>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580" name="Group 579"/>
              <p:cNvGrpSpPr/>
              <p:nvPr/>
            </p:nvGrpSpPr>
            <p:grpSpPr>
              <a:xfrm>
                <a:off x="737694" y="3968008"/>
                <a:ext cx="230984" cy="228092"/>
                <a:chOff x="823643" y="3833985"/>
                <a:chExt cx="297635" cy="293909"/>
              </a:xfrm>
              <a:solidFill>
                <a:srgbClr val="FFFFFF"/>
              </a:solidFill>
            </p:grpSpPr>
            <p:sp>
              <p:nvSpPr>
                <p:cNvPr id="581"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582"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583" name="Group 582"/>
            <p:cNvGrpSpPr/>
            <p:nvPr/>
          </p:nvGrpSpPr>
          <p:grpSpPr>
            <a:xfrm>
              <a:off x="5132270" y="4838301"/>
              <a:ext cx="308954" cy="285826"/>
              <a:chOff x="679450" y="3920225"/>
              <a:chExt cx="347472" cy="347472"/>
            </a:xfrm>
          </p:grpSpPr>
          <p:sp>
            <p:nvSpPr>
              <p:cNvPr id="584" name="Oval 583"/>
              <p:cNvSpPr/>
              <p:nvPr/>
            </p:nvSpPr>
            <p:spPr>
              <a:xfrm>
                <a:off x="679450" y="3920225"/>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585" name="Group 584"/>
              <p:cNvGrpSpPr/>
              <p:nvPr/>
            </p:nvGrpSpPr>
            <p:grpSpPr>
              <a:xfrm>
                <a:off x="737694" y="3968008"/>
                <a:ext cx="230984" cy="228092"/>
                <a:chOff x="823643" y="3833985"/>
                <a:chExt cx="297635" cy="293909"/>
              </a:xfrm>
              <a:solidFill>
                <a:srgbClr val="FFFFFF"/>
              </a:solidFill>
            </p:grpSpPr>
            <p:sp>
              <p:nvSpPr>
                <p:cNvPr id="586"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587"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588" name="Group 587"/>
            <p:cNvGrpSpPr/>
            <p:nvPr/>
          </p:nvGrpSpPr>
          <p:grpSpPr>
            <a:xfrm>
              <a:off x="5617461" y="4838301"/>
              <a:ext cx="308954" cy="285826"/>
              <a:chOff x="679450" y="3920225"/>
              <a:chExt cx="347472" cy="347472"/>
            </a:xfrm>
          </p:grpSpPr>
          <p:sp>
            <p:nvSpPr>
              <p:cNvPr id="589" name="Oval 588"/>
              <p:cNvSpPr/>
              <p:nvPr/>
            </p:nvSpPr>
            <p:spPr>
              <a:xfrm>
                <a:off x="679450" y="3920225"/>
                <a:ext cx="347472" cy="347472"/>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590" name="Group 589"/>
              <p:cNvGrpSpPr/>
              <p:nvPr/>
            </p:nvGrpSpPr>
            <p:grpSpPr>
              <a:xfrm>
                <a:off x="737694" y="3968008"/>
                <a:ext cx="230984" cy="228092"/>
                <a:chOff x="823643" y="3833985"/>
                <a:chExt cx="297635" cy="293909"/>
              </a:xfrm>
              <a:solidFill>
                <a:srgbClr val="FFFFFF"/>
              </a:solidFill>
            </p:grpSpPr>
            <p:sp>
              <p:nvSpPr>
                <p:cNvPr id="591"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592"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593" name="Group 592"/>
            <p:cNvGrpSpPr/>
            <p:nvPr/>
          </p:nvGrpSpPr>
          <p:grpSpPr>
            <a:xfrm>
              <a:off x="6252646" y="4838301"/>
              <a:ext cx="308954" cy="285826"/>
              <a:chOff x="679450" y="3920225"/>
              <a:chExt cx="347472" cy="347472"/>
            </a:xfrm>
          </p:grpSpPr>
          <p:sp>
            <p:nvSpPr>
              <p:cNvPr id="594" name="Oval 593"/>
              <p:cNvSpPr/>
              <p:nvPr/>
            </p:nvSpPr>
            <p:spPr>
              <a:xfrm>
                <a:off x="679450" y="3920225"/>
                <a:ext cx="347472" cy="347472"/>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595" name="Group 594"/>
              <p:cNvGrpSpPr/>
              <p:nvPr/>
            </p:nvGrpSpPr>
            <p:grpSpPr>
              <a:xfrm>
                <a:off x="737694" y="3968008"/>
                <a:ext cx="230984" cy="228092"/>
                <a:chOff x="823643" y="3833985"/>
                <a:chExt cx="297635" cy="293909"/>
              </a:xfrm>
              <a:solidFill>
                <a:srgbClr val="FFFFFF"/>
              </a:solidFill>
            </p:grpSpPr>
            <p:sp>
              <p:nvSpPr>
                <p:cNvPr id="596"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597"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598" name="Group 597"/>
            <p:cNvGrpSpPr/>
            <p:nvPr/>
          </p:nvGrpSpPr>
          <p:grpSpPr>
            <a:xfrm>
              <a:off x="6940024" y="4838301"/>
              <a:ext cx="308954" cy="285826"/>
              <a:chOff x="679450" y="3920225"/>
              <a:chExt cx="347472" cy="347472"/>
            </a:xfrm>
          </p:grpSpPr>
          <p:sp>
            <p:nvSpPr>
              <p:cNvPr id="599" name="Oval 598"/>
              <p:cNvSpPr/>
              <p:nvPr/>
            </p:nvSpPr>
            <p:spPr>
              <a:xfrm>
                <a:off x="679450" y="3920225"/>
                <a:ext cx="347472" cy="347472"/>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600" name="Group 599"/>
              <p:cNvGrpSpPr/>
              <p:nvPr/>
            </p:nvGrpSpPr>
            <p:grpSpPr>
              <a:xfrm>
                <a:off x="737694" y="3968008"/>
                <a:ext cx="230984" cy="228092"/>
                <a:chOff x="823643" y="3833985"/>
                <a:chExt cx="297635" cy="293909"/>
              </a:xfrm>
              <a:solidFill>
                <a:srgbClr val="FFFFFF"/>
              </a:solidFill>
            </p:grpSpPr>
            <p:sp>
              <p:nvSpPr>
                <p:cNvPr id="601"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602"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603" name="Group 602"/>
            <p:cNvGrpSpPr/>
            <p:nvPr/>
          </p:nvGrpSpPr>
          <p:grpSpPr>
            <a:xfrm>
              <a:off x="7515926" y="4838301"/>
              <a:ext cx="308954" cy="285826"/>
              <a:chOff x="679450" y="3920225"/>
              <a:chExt cx="347472" cy="347472"/>
            </a:xfrm>
          </p:grpSpPr>
          <p:sp>
            <p:nvSpPr>
              <p:cNvPr id="604" name="Oval 603"/>
              <p:cNvSpPr/>
              <p:nvPr/>
            </p:nvSpPr>
            <p:spPr>
              <a:xfrm>
                <a:off x="679450" y="3920225"/>
                <a:ext cx="347472" cy="347472"/>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605" name="Group 604"/>
              <p:cNvGrpSpPr/>
              <p:nvPr/>
            </p:nvGrpSpPr>
            <p:grpSpPr>
              <a:xfrm>
                <a:off x="737694" y="3968008"/>
                <a:ext cx="230984" cy="228092"/>
                <a:chOff x="823643" y="3833985"/>
                <a:chExt cx="297635" cy="293909"/>
              </a:xfrm>
              <a:solidFill>
                <a:srgbClr val="FFFFFF"/>
              </a:solidFill>
            </p:grpSpPr>
            <p:sp>
              <p:nvSpPr>
                <p:cNvPr id="606"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607"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608" name="Group 607"/>
            <p:cNvGrpSpPr/>
            <p:nvPr/>
          </p:nvGrpSpPr>
          <p:grpSpPr>
            <a:xfrm>
              <a:off x="3465404" y="3118833"/>
              <a:ext cx="308954" cy="285826"/>
              <a:chOff x="679450" y="3920225"/>
              <a:chExt cx="347472" cy="347472"/>
            </a:xfrm>
          </p:grpSpPr>
          <p:sp>
            <p:nvSpPr>
              <p:cNvPr id="609" name="Oval 608"/>
              <p:cNvSpPr/>
              <p:nvPr/>
            </p:nvSpPr>
            <p:spPr>
              <a:xfrm>
                <a:off x="679450" y="3920225"/>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610" name="Group 609"/>
              <p:cNvGrpSpPr/>
              <p:nvPr/>
            </p:nvGrpSpPr>
            <p:grpSpPr>
              <a:xfrm>
                <a:off x="737694" y="3968008"/>
                <a:ext cx="230984" cy="228092"/>
                <a:chOff x="823643" y="3833985"/>
                <a:chExt cx="297635" cy="293909"/>
              </a:xfrm>
              <a:solidFill>
                <a:srgbClr val="FFFFFF"/>
              </a:solidFill>
            </p:grpSpPr>
            <p:sp>
              <p:nvSpPr>
                <p:cNvPr id="611"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612"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613" name="Group 612"/>
            <p:cNvGrpSpPr/>
            <p:nvPr/>
          </p:nvGrpSpPr>
          <p:grpSpPr>
            <a:xfrm>
              <a:off x="4086475" y="3118833"/>
              <a:ext cx="308954" cy="285826"/>
              <a:chOff x="679450" y="3920225"/>
              <a:chExt cx="347472" cy="347472"/>
            </a:xfrm>
          </p:grpSpPr>
          <p:sp>
            <p:nvSpPr>
              <p:cNvPr id="614" name="Oval 613"/>
              <p:cNvSpPr/>
              <p:nvPr/>
            </p:nvSpPr>
            <p:spPr>
              <a:xfrm>
                <a:off x="679450" y="3920225"/>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615" name="Group 614"/>
              <p:cNvGrpSpPr/>
              <p:nvPr/>
            </p:nvGrpSpPr>
            <p:grpSpPr>
              <a:xfrm>
                <a:off x="737694" y="3968008"/>
                <a:ext cx="230984" cy="228092"/>
                <a:chOff x="823643" y="3833985"/>
                <a:chExt cx="297635" cy="293909"/>
              </a:xfrm>
              <a:solidFill>
                <a:srgbClr val="FFFFFF"/>
              </a:solidFill>
            </p:grpSpPr>
            <p:sp>
              <p:nvSpPr>
                <p:cNvPr id="616"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617"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618" name="Group 617"/>
            <p:cNvGrpSpPr/>
            <p:nvPr/>
          </p:nvGrpSpPr>
          <p:grpSpPr>
            <a:xfrm>
              <a:off x="2915255" y="3118833"/>
              <a:ext cx="308954" cy="285826"/>
              <a:chOff x="679450" y="3920225"/>
              <a:chExt cx="347472" cy="347472"/>
            </a:xfrm>
          </p:grpSpPr>
          <p:sp>
            <p:nvSpPr>
              <p:cNvPr id="619" name="Oval 618"/>
              <p:cNvSpPr/>
              <p:nvPr/>
            </p:nvSpPr>
            <p:spPr>
              <a:xfrm>
                <a:off x="679450" y="3920225"/>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620" name="Group 619"/>
              <p:cNvGrpSpPr/>
              <p:nvPr/>
            </p:nvGrpSpPr>
            <p:grpSpPr>
              <a:xfrm>
                <a:off x="737694" y="3968008"/>
                <a:ext cx="230984" cy="228092"/>
                <a:chOff x="823643" y="3833985"/>
                <a:chExt cx="297635" cy="293909"/>
              </a:xfrm>
              <a:solidFill>
                <a:srgbClr val="FFFFFF"/>
              </a:solidFill>
            </p:grpSpPr>
            <p:sp>
              <p:nvSpPr>
                <p:cNvPr id="621"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622"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623" name="Group 622"/>
            <p:cNvGrpSpPr/>
            <p:nvPr/>
          </p:nvGrpSpPr>
          <p:grpSpPr>
            <a:xfrm>
              <a:off x="7530388" y="3118833"/>
              <a:ext cx="308954" cy="285826"/>
              <a:chOff x="679450" y="3920225"/>
              <a:chExt cx="347472" cy="347472"/>
            </a:xfrm>
          </p:grpSpPr>
          <p:sp>
            <p:nvSpPr>
              <p:cNvPr id="624" name="Oval 623"/>
              <p:cNvSpPr/>
              <p:nvPr/>
            </p:nvSpPr>
            <p:spPr>
              <a:xfrm>
                <a:off x="679450" y="3920225"/>
                <a:ext cx="347472" cy="347472"/>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625" name="Group 624"/>
              <p:cNvGrpSpPr/>
              <p:nvPr/>
            </p:nvGrpSpPr>
            <p:grpSpPr>
              <a:xfrm>
                <a:off x="737694" y="3968008"/>
                <a:ext cx="230984" cy="228092"/>
                <a:chOff x="823643" y="3833985"/>
                <a:chExt cx="297635" cy="293909"/>
              </a:xfrm>
              <a:solidFill>
                <a:srgbClr val="FFFFFF"/>
              </a:solidFill>
            </p:grpSpPr>
            <p:sp>
              <p:nvSpPr>
                <p:cNvPr id="626"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627"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628" name="Group 627"/>
            <p:cNvGrpSpPr>
              <a:grpSpLocks noChangeAspect="1"/>
            </p:cNvGrpSpPr>
            <p:nvPr/>
          </p:nvGrpSpPr>
          <p:grpSpPr>
            <a:xfrm>
              <a:off x="9826559" y="4005922"/>
              <a:ext cx="411939" cy="381102"/>
              <a:chOff x="679450" y="3920225"/>
              <a:chExt cx="347472" cy="347472"/>
            </a:xfrm>
          </p:grpSpPr>
          <p:sp>
            <p:nvSpPr>
              <p:cNvPr id="629" name="Oval 628"/>
              <p:cNvSpPr/>
              <p:nvPr/>
            </p:nvSpPr>
            <p:spPr>
              <a:xfrm>
                <a:off x="679450" y="3920225"/>
                <a:ext cx="347472" cy="347472"/>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630" name="Group 629"/>
              <p:cNvGrpSpPr/>
              <p:nvPr/>
            </p:nvGrpSpPr>
            <p:grpSpPr>
              <a:xfrm>
                <a:off x="737694" y="3968008"/>
                <a:ext cx="230984" cy="228092"/>
                <a:chOff x="823643" y="3833985"/>
                <a:chExt cx="297635" cy="293909"/>
              </a:xfrm>
              <a:solidFill>
                <a:srgbClr val="FFFFFF"/>
              </a:solidFill>
            </p:grpSpPr>
            <p:sp>
              <p:nvSpPr>
                <p:cNvPr id="631"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632"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633" name="Group 632"/>
            <p:cNvGrpSpPr/>
            <p:nvPr/>
          </p:nvGrpSpPr>
          <p:grpSpPr>
            <a:xfrm>
              <a:off x="2919285" y="4066068"/>
              <a:ext cx="308954" cy="285826"/>
              <a:chOff x="3060285" y="3054743"/>
              <a:chExt cx="347472" cy="347472"/>
            </a:xfrm>
          </p:grpSpPr>
          <p:sp>
            <p:nvSpPr>
              <p:cNvPr id="634" name="Oval 633"/>
              <p:cNvSpPr/>
              <p:nvPr/>
            </p:nvSpPr>
            <p:spPr>
              <a:xfrm>
                <a:off x="3060285" y="3054743"/>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635" name="Group 634"/>
              <p:cNvGrpSpPr/>
              <p:nvPr/>
            </p:nvGrpSpPr>
            <p:grpSpPr>
              <a:xfrm>
                <a:off x="3110926" y="3118165"/>
                <a:ext cx="246190" cy="220628"/>
                <a:chOff x="6308258" y="174682"/>
                <a:chExt cx="1805617" cy="1618135"/>
              </a:xfrm>
              <a:solidFill>
                <a:srgbClr val="FFFFFF"/>
              </a:solidFill>
            </p:grpSpPr>
            <p:grpSp>
              <p:nvGrpSpPr>
                <p:cNvPr id="636" name="Group 53"/>
                <p:cNvGrpSpPr>
                  <a:grpSpLocks noChangeAspect="1"/>
                </p:cNvGrpSpPr>
                <p:nvPr/>
              </p:nvGrpSpPr>
              <p:grpSpPr bwMode="auto">
                <a:xfrm>
                  <a:off x="6308258" y="174682"/>
                  <a:ext cx="1805617" cy="1618135"/>
                  <a:chOff x="3737" y="2086"/>
                  <a:chExt cx="809" cy="725"/>
                </a:xfrm>
                <a:grpFill/>
              </p:grpSpPr>
              <p:sp>
                <p:nvSpPr>
                  <p:cNvPr id="642" name="Freeform 54"/>
                  <p:cNvSpPr>
                    <a:spLocks noEditPoints="1"/>
                  </p:cNvSpPr>
                  <p:nvPr/>
                </p:nvSpPr>
                <p:spPr bwMode="auto">
                  <a:xfrm>
                    <a:off x="3737" y="2086"/>
                    <a:ext cx="809" cy="606"/>
                  </a:xfrm>
                  <a:custGeom>
                    <a:avLst/>
                    <a:gdLst>
                      <a:gd name="T0" fmla="*/ 70 w 75"/>
                      <a:gd name="T1" fmla="*/ 0 h 56"/>
                      <a:gd name="T2" fmla="*/ 5 w 75"/>
                      <a:gd name="T3" fmla="*/ 0 h 56"/>
                      <a:gd name="T4" fmla="*/ 0 w 75"/>
                      <a:gd name="T5" fmla="*/ 5 h 56"/>
                      <a:gd name="T6" fmla="*/ 0 w 75"/>
                      <a:gd name="T7" fmla="*/ 52 h 56"/>
                      <a:gd name="T8" fmla="*/ 5 w 75"/>
                      <a:gd name="T9" fmla="*/ 56 h 56"/>
                      <a:gd name="T10" fmla="*/ 70 w 75"/>
                      <a:gd name="T11" fmla="*/ 56 h 56"/>
                      <a:gd name="T12" fmla="*/ 75 w 75"/>
                      <a:gd name="T13" fmla="*/ 52 h 56"/>
                      <a:gd name="T14" fmla="*/ 75 w 75"/>
                      <a:gd name="T15" fmla="*/ 5 h 56"/>
                      <a:gd name="T16" fmla="*/ 70 w 75"/>
                      <a:gd name="T17" fmla="*/ 0 h 56"/>
                      <a:gd name="T18" fmla="*/ 69 w 75"/>
                      <a:gd name="T19" fmla="*/ 48 h 56"/>
                      <a:gd name="T20" fmla="*/ 6 w 75"/>
                      <a:gd name="T21" fmla="*/ 48 h 56"/>
                      <a:gd name="T22" fmla="*/ 6 w 75"/>
                      <a:gd name="T23" fmla="*/ 6 h 56"/>
                      <a:gd name="T24" fmla="*/ 69 w 75"/>
                      <a:gd name="T25" fmla="*/ 6 h 56"/>
                      <a:gd name="T26" fmla="*/ 69 w 75"/>
                      <a:gd name="T27" fmla="*/ 48 h 56"/>
                      <a:gd name="T28" fmla="*/ 69 w 75"/>
                      <a:gd name="T29" fmla="*/ 48 h 56"/>
                      <a:gd name="T30" fmla="*/ 69 w 75"/>
                      <a:gd name="T31" fmla="*/ 4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56">
                        <a:moveTo>
                          <a:pt x="70" y="0"/>
                        </a:moveTo>
                        <a:cubicBezTo>
                          <a:pt x="5" y="0"/>
                          <a:pt x="5" y="0"/>
                          <a:pt x="5" y="0"/>
                        </a:cubicBezTo>
                        <a:cubicBezTo>
                          <a:pt x="2" y="0"/>
                          <a:pt x="0" y="2"/>
                          <a:pt x="0" y="5"/>
                        </a:cubicBezTo>
                        <a:cubicBezTo>
                          <a:pt x="0" y="52"/>
                          <a:pt x="0" y="52"/>
                          <a:pt x="0" y="52"/>
                        </a:cubicBezTo>
                        <a:cubicBezTo>
                          <a:pt x="0" y="54"/>
                          <a:pt x="2" y="56"/>
                          <a:pt x="5" y="56"/>
                        </a:cubicBezTo>
                        <a:cubicBezTo>
                          <a:pt x="70" y="56"/>
                          <a:pt x="70" y="56"/>
                          <a:pt x="70" y="56"/>
                        </a:cubicBezTo>
                        <a:cubicBezTo>
                          <a:pt x="73" y="56"/>
                          <a:pt x="75" y="54"/>
                          <a:pt x="75" y="52"/>
                        </a:cubicBezTo>
                        <a:cubicBezTo>
                          <a:pt x="75" y="5"/>
                          <a:pt x="75" y="5"/>
                          <a:pt x="75" y="5"/>
                        </a:cubicBezTo>
                        <a:cubicBezTo>
                          <a:pt x="75" y="2"/>
                          <a:pt x="73" y="0"/>
                          <a:pt x="70" y="0"/>
                        </a:cubicBezTo>
                        <a:close/>
                        <a:moveTo>
                          <a:pt x="69" y="48"/>
                        </a:moveTo>
                        <a:cubicBezTo>
                          <a:pt x="6" y="48"/>
                          <a:pt x="6" y="48"/>
                          <a:pt x="6" y="48"/>
                        </a:cubicBezTo>
                        <a:cubicBezTo>
                          <a:pt x="6" y="6"/>
                          <a:pt x="6" y="6"/>
                          <a:pt x="6" y="6"/>
                        </a:cubicBezTo>
                        <a:cubicBezTo>
                          <a:pt x="69" y="6"/>
                          <a:pt x="69" y="6"/>
                          <a:pt x="69" y="6"/>
                        </a:cubicBezTo>
                        <a:lnTo>
                          <a:pt x="69" y="48"/>
                        </a:lnTo>
                        <a:close/>
                        <a:moveTo>
                          <a:pt x="69" y="48"/>
                        </a:moveTo>
                        <a:cubicBezTo>
                          <a:pt x="69" y="48"/>
                          <a:pt x="69" y="48"/>
                          <a:pt x="69"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788" dirty="0"/>
                  </a:p>
                </p:txBody>
              </p:sp>
              <p:sp>
                <p:nvSpPr>
                  <p:cNvPr id="643" name="Freeform 55"/>
                  <p:cNvSpPr>
                    <a:spLocks noEditPoints="1"/>
                  </p:cNvSpPr>
                  <p:nvPr/>
                </p:nvSpPr>
                <p:spPr bwMode="auto">
                  <a:xfrm>
                    <a:off x="3953" y="2714"/>
                    <a:ext cx="367" cy="97"/>
                  </a:xfrm>
                  <a:custGeom>
                    <a:avLst/>
                    <a:gdLst>
                      <a:gd name="T0" fmla="*/ 97 w 367"/>
                      <a:gd name="T1" fmla="*/ 0 h 97"/>
                      <a:gd name="T2" fmla="*/ 0 w 367"/>
                      <a:gd name="T3" fmla="*/ 97 h 97"/>
                      <a:gd name="T4" fmla="*/ 367 w 367"/>
                      <a:gd name="T5" fmla="*/ 97 h 97"/>
                      <a:gd name="T6" fmla="*/ 280 w 367"/>
                      <a:gd name="T7" fmla="*/ 0 h 97"/>
                      <a:gd name="T8" fmla="*/ 97 w 367"/>
                      <a:gd name="T9" fmla="*/ 0 h 97"/>
                      <a:gd name="T10" fmla="*/ 97 w 367"/>
                      <a:gd name="T11" fmla="*/ 0 h 97"/>
                      <a:gd name="T12" fmla="*/ 97 w 367"/>
                      <a:gd name="T13" fmla="*/ 0 h 97"/>
                    </a:gdLst>
                    <a:ahLst/>
                    <a:cxnLst>
                      <a:cxn ang="0">
                        <a:pos x="T0" y="T1"/>
                      </a:cxn>
                      <a:cxn ang="0">
                        <a:pos x="T2" y="T3"/>
                      </a:cxn>
                      <a:cxn ang="0">
                        <a:pos x="T4" y="T5"/>
                      </a:cxn>
                      <a:cxn ang="0">
                        <a:pos x="T6" y="T7"/>
                      </a:cxn>
                      <a:cxn ang="0">
                        <a:pos x="T8" y="T9"/>
                      </a:cxn>
                      <a:cxn ang="0">
                        <a:pos x="T10" y="T11"/>
                      </a:cxn>
                      <a:cxn ang="0">
                        <a:pos x="T12" y="T13"/>
                      </a:cxn>
                    </a:cxnLst>
                    <a:rect l="0" t="0" r="r" b="b"/>
                    <a:pathLst>
                      <a:path w="367" h="97">
                        <a:moveTo>
                          <a:pt x="97" y="0"/>
                        </a:moveTo>
                        <a:lnTo>
                          <a:pt x="0" y="97"/>
                        </a:lnTo>
                        <a:lnTo>
                          <a:pt x="367" y="97"/>
                        </a:lnTo>
                        <a:lnTo>
                          <a:pt x="280" y="0"/>
                        </a:lnTo>
                        <a:lnTo>
                          <a:pt x="97" y="0"/>
                        </a:lnTo>
                        <a:close/>
                        <a:moveTo>
                          <a:pt x="97" y="0"/>
                        </a:moveTo>
                        <a:lnTo>
                          <a:pt x="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788" dirty="0"/>
                  </a:p>
                </p:txBody>
              </p:sp>
              <p:sp>
                <p:nvSpPr>
                  <p:cNvPr id="644" name="Freeform 56"/>
                  <p:cNvSpPr>
                    <a:spLocks noEditPoints="1"/>
                  </p:cNvSpPr>
                  <p:nvPr/>
                </p:nvSpPr>
                <p:spPr bwMode="auto">
                  <a:xfrm>
                    <a:off x="3953" y="2714"/>
                    <a:ext cx="367" cy="97"/>
                  </a:xfrm>
                  <a:custGeom>
                    <a:avLst/>
                    <a:gdLst>
                      <a:gd name="T0" fmla="*/ 97 w 367"/>
                      <a:gd name="T1" fmla="*/ 0 h 97"/>
                      <a:gd name="T2" fmla="*/ 0 w 367"/>
                      <a:gd name="T3" fmla="*/ 97 h 97"/>
                      <a:gd name="T4" fmla="*/ 367 w 367"/>
                      <a:gd name="T5" fmla="*/ 97 h 97"/>
                      <a:gd name="T6" fmla="*/ 280 w 367"/>
                      <a:gd name="T7" fmla="*/ 0 h 97"/>
                      <a:gd name="T8" fmla="*/ 97 w 367"/>
                      <a:gd name="T9" fmla="*/ 0 h 97"/>
                      <a:gd name="T10" fmla="*/ 97 w 367"/>
                      <a:gd name="T11" fmla="*/ 0 h 97"/>
                      <a:gd name="T12" fmla="*/ 97 w 367"/>
                      <a:gd name="T13" fmla="*/ 0 h 97"/>
                    </a:gdLst>
                    <a:ahLst/>
                    <a:cxnLst>
                      <a:cxn ang="0">
                        <a:pos x="T0" y="T1"/>
                      </a:cxn>
                      <a:cxn ang="0">
                        <a:pos x="T2" y="T3"/>
                      </a:cxn>
                      <a:cxn ang="0">
                        <a:pos x="T4" y="T5"/>
                      </a:cxn>
                      <a:cxn ang="0">
                        <a:pos x="T6" y="T7"/>
                      </a:cxn>
                      <a:cxn ang="0">
                        <a:pos x="T8" y="T9"/>
                      </a:cxn>
                      <a:cxn ang="0">
                        <a:pos x="T10" y="T11"/>
                      </a:cxn>
                      <a:cxn ang="0">
                        <a:pos x="T12" y="T13"/>
                      </a:cxn>
                    </a:cxnLst>
                    <a:rect l="0" t="0" r="r" b="b"/>
                    <a:pathLst>
                      <a:path w="367" h="97">
                        <a:moveTo>
                          <a:pt x="97" y="0"/>
                        </a:moveTo>
                        <a:lnTo>
                          <a:pt x="0" y="97"/>
                        </a:lnTo>
                        <a:lnTo>
                          <a:pt x="367" y="97"/>
                        </a:lnTo>
                        <a:lnTo>
                          <a:pt x="280" y="0"/>
                        </a:lnTo>
                        <a:lnTo>
                          <a:pt x="97" y="0"/>
                        </a:lnTo>
                        <a:moveTo>
                          <a:pt x="97" y="0"/>
                        </a:moveTo>
                        <a:lnTo>
                          <a:pt x="9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788" dirty="0"/>
                  </a:p>
                </p:txBody>
              </p:sp>
            </p:grpSp>
            <p:grpSp>
              <p:nvGrpSpPr>
                <p:cNvPr id="637" name="Group 636"/>
                <p:cNvGrpSpPr/>
                <p:nvPr/>
              </p:nvGrpSpPr>
              <p:grpSpPr>
                <a:xfrm>
                  <a:off x="6893243" y="485336"/>
                  <a:ext cx="741998" cy="680524"/>
                  <a:chOff x="4630102" y="144780"/>
                  <a:chExt cx="1063467" cy="975360"/>
                </a:xfrm>
                <a:grpFill/>
              </p:grpSpPr>
              <p:sp>
                <p:nvSpPr>
                  <p:cNvPr id="638" name="Oval 637"/>
                  <p:cNvSpPr/>
                  <p:nvPr/>
                </p:nvSpPr>
                <p:spPr>
                  <a:xfrm>
                    <a:off x="5443537" y="426244"/>
                    <a:ext cx="250032" cy="2500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375" dirty="0">
                      <a:solidFill>
                        <a:schemeClr val="bg1"/>
                      </a:solidFill>
                    </a:endParaRPr>
                  </a:p>
                </p:txBody>
              </p:sp>
              <p:grpSp>
                <p:nvGrpSpPr>
                  <p:cNvPr id="639" name="Group 638"/>
                  <p:cNvGrpSpPr/>
                  <p:nvPr/>
                </p:nvGrpSpPr>
                <p:grpSpPr>
                  <a:xfrm>
                    <a:off x="4630102" y="144780"/>
                    <a:ext cx="978341" cy="975360"/>
                    <a:chOff x="4630102" y="144780"/>
                    <a:chExt cx="978341" cy="975360"/>
                  </a:xfrm>
                  <a:grpFill/>
                </p:grpSpPr>
                <p:sp>
                  <p:nvSpPr>
                    <p:cNvPr id="640" name="Freeform 639"/>
                    <p:cNvSpPr/>
                    <p:nvPr/>
                  </p:nvSpPr>
                  <p:spPr>
                    <a:xfrm>
                      <a:off x="4630102" y="144780"/>
                      <a:ext cx="841058" cy="975360"/>
                    </a:xfrm>
                    <a:custGeom>
                      <a:avLst/>
                      <a:gdLst>
                        <a:gd name="connsiteX0" fmla="*/ 0 w 731520"/>
                        <a:gd name="connsiteY0" fmla="*/ 457200 h 975360"/>
                        <a:gd name="connsiteX1" fmla="*/ 190500 w 731520"/>
                        <a:gd name="connsiteY1" fmla="*/ 0 h 975360"/>
                        <a:gd name="connsiteX2" fmla="*/ 388620 w 731520"/>
                        <a:gd name="connsiteY2" fmla="*/ 975360 h 975360"/>
                        <a:gd name="connsiteX3" fmla="*/ 525780 w 731520"/>
                        <a:gd name="connsiteY3" fmla="*/ 403860 h 975360"/>
                        <a:gd name="connsiteX4" fmla="*/ 731520 w 731520"/>
                        <a:gd name="connsiteY4" fmla="*/ 403860 h 975360"/>
                        <a:gd name="connsiteX0" fmla="*/ 0 w 731520"/>
                        <a:gd name="connsiteY0" fmla="*/ 457200 h 975360"/>
                        <a:gd name="connsiteX1" fmla="*/ 34766 w 731520"/>
                        <a:gd name="connsiteY1" fmla="*/ 376714 h 975360"/>
                        <a:gd name="connsiteX2" fmla="*/ 190500 w 731520"/>
                        <a:gd name="connsiteY2" fmla="*/ 0 h 975360"/>
                        <a:gd name="connsiteX3" fmla="*/ 388620 w 731520"/>
                        <a:gd name="connsiteY3" fmla="*/ 975360 h 975360"/>
                        <a:gd name="connsiteX4" fmla="*/ 525780 w 731520"/>
                        <a:gd name="connsiteY4" fmla="*/ 403860 h 975360"/>
                        <a:gd name="connsiteX5" fmla="*/ 731520 w 731520"/>
                        <a:gd name="connsiteY5" fmla="*/ 403860 h 975360"/>
                        <a:gd name="connsiteX0" fmla="*/ 0 w 841058"/>
                        <a:gd name="connsiteY0" fmla="*/ 428625 h 975360"/>
                        <a:gd name="connsiteX1" fmla="*/ 144304 w 841058"/>
                        <a:gd name="connsiteY1" fmla="*/ 376714 h 975360"/>
                        <a:gd name="connsiteX2" fmla="*/ 300038 w 841058"/>
                        <a:gd name="connsiteY2" fmla="*/ 0 h 975360"/>
                        <a:gd name="connsiteX3" fmla="*/ 498158 w 841058"/>
                        <a:gd name="connsiteY3" fmla="*/ 975360 h 975360"/>
                        <a:gd name="connsiteX4" fmla="*/ 635318 w 841058"/>
                        <a:gd name="connsiteY4" fmla="*/ 403860 h 975360"/>
                        <a:gd name="connsiteX5" fmla="*/ 841058 w 841058"/>
                        <a:gd name="connsiteY5" fmla="*/ 403860 h 975360"/>
                        <a:gd name="connsiteX0" fmla="*/ 0 w 841058"/>
                        <a:gd name="connsiteY0" fmla="*/ 428625 h 975360"/>
                        <a:gd name="connsiteX1" fmla="*/ 156210 w 841058"/>
                        <a:gd name="connsiteY1" fmla="*/ 410052 h 975360"/>
                        <a:gd name="connsiteX2" fmla="*/ 300038 w 841058"/>
                        <a:gd name="connsiteY2" fmla="*/ 0 h 975360"/>
                        <a:gd name="connsiteX3" fmla="*/ 498158 w 841058"/>
                        <a:gd name="connsiteY3" fmla="*/ 975360 h 975360"/>
                        <a:gd name="connsiteX4" fmla="*/ 635318 w 841058"/>
                        <a:gd name="connsiteY4" fmla="*/ 403860 h 975360"/>
                        <a:gd name="connsiteX5" fmla="*/ 841058 w 841058"/>
                        <a:gd name="connsiteY5" fmla="*/ 403860 h 975360"/>
                        <a:gd name="connsiteX0" fmla="*/ 0 w 841058"/>
                        <a:gd name="connsiteY0" fmla="*/ 407194 h 975360"/>
                        <a:gd name="connsiteX1" fmla="*/ 156210 w 841058"/>
                        <a:gd name="connsiteY1" fmla="*/ 410052 h 975360"/>
                        <a:gd name="connsiteX2" fmla="*/ 300038 w 841058"/>
                        <a:gd name="connsiteY2" fmla="*/ 0 h 975360"/>
                        <a:gd name="connsiteX3" fmla="*/ 498158 w 841058"/>
                        <a:gd name="connsiteY3" fmla="*/ 975360 h 975360"/>
                        <a:gd name="connsiteX4" fmla="*/ 635318 w 841058"/>
                        <a:gd name="connsiteY4" fmla="*/ 403860 h 975360"/>
                        <a:gd name="connsiteX5" fmla="*/ 841058 w 841058"/>
                        <a:gd name="connsiteY5" fmla="*/ 403860 h 97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1058" h="975360">
                          <a:moveTo>
                            <a:pt x="0" y="407194"/>
                          </a:moveTo>
                          <a:lnTo>
                            <a:pt x="156210" y="410052"/>
                          </a:lnTo>
                          <a:lnTo>
                            <a:pt x="300038" y="0"/>
                          </a:lnTo>
                          <a:lnTo>
                            <a:pt x="498158" y="975360"/>
                          </a:lnTo>
                          <a:lnTo>
                            <a:pt x="635318" y="403860"/>
                          </a:lnTo>
                          <a:lnTo>
                            <a:pt x="841058" y="403860"/>
                          </a:lnTo>
                        </a:path>
                      </a:pathLst>
                    </a:custGeom>
                    <a:solidFill>
                      <a:srgbClr val="0091DA"/>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8" dirty="0"/>
                    </a:p>
                  </p:txBody>
                </p:sp>
                <p:sp>
                  <p:nvSpPr>
                    <p:cNvPr id="641" name="Oval 640"/>
                    <p:cNvSpPr/>
                    <p:nvPr/>
                  </p:nvSpPr>
                  <p:spPr>
                    <a:xfrm>
                      <a:off x="5531329" y="489000"/>
                      <a:ext cx="77114" cy="77115"/>
                    </a:xfrm>
                    <a:prstGeom prst="ellipse">
                      <a:avLst/>
                    </a:prstGeom>
                    <a:grp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375" dirty="0">
                        <a:solidFill>
                          <a:schemeClr val="bg1"/>
                        </a:solidFill>
                      </a:endParaRPr>
                    </a:p>
                  </p:txBody>
                </p:sp>
              </p:grpSp>
            </p:grpSp>
          </p:grpSp>
        </p:grpSp>
        <p:grpSp>
          <p:nvGrpSpPr>
            <p:cNvPr id="645" name="Group 644"/>
            <p:cNvGrpSpPr/>
            <p:nvPr/>
          </p:nvGrpSpPr>
          <p:grpSpPr>
            <a:xfrm>
              <a:off x="2236424" y="4066068"/>
              <a:ext cx="308954" cy="285826"/>
              <a:chOff x="1783313" y="3368994"/>
              <a:chExt cx="347472" cy="347472"/>
            </a:xfrm>
          </p:grpSpPr>
          <p:sp>
            <p:nvSpPr>
              <p:cNvPr id="646" name="Oval 645"/>
              <p:cNvSpPr/>
              <p:nvPr/>
            </p:nvSpPr>
            <p:spPr>
              <a:xfrm>
                <a:off x="1783313" y="3368994"/>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647" name="Group 646"/>
              <p:cNvGrpSpPr>
                <a:grpSpLocks noChangeAspect="1"/>
              </p:cNvGrpSpPr>
              <p:nvPr/>
            </p:nvGrpSpPr>
            <p:grpSpPr>
              <a:xfrm>
                <a:off x="1831283" y="3449863"/>
                <a:ext cx="251532" cy="185734"/>
                <a:chOff x="6858151" y="2192583"/>
                <a:chExt cx="614700" cy="453901"/>
              </a:xfrm>
              <a:solidFill>
                <a:srgbClr val="FFFFFF"/>
              </a:solidFill>
            </p:grpSpPr>
            <p:sp>
              <p:nvSpPr>
                <p:cNvPr id="648" name="Freeform 57"/>
                <p:cNvSpPr>
                  <a:spLocks/>
                </p:cNvSpPr>
                <p:nvPr/>
              </p:nvSpPr>
              <p:spPr bwMode="auto">
                <a:xfrm>
                  <a:off x="6858151" y="2257864"/>
                  <a:ext cx="407349" cy="388620"/>
                </a:xfrm>
                <a:custGeom>
                  <a:avLst/>
                  <a:gdLst/>
                  <a:ahLst/>
                  <a:cxnLst>
                    <a:cxn ang="0">
                      <a:pos x="294" y="269"/>
                    </a:cxn>
                    <a:cxn ang="0">
                      <a:pos x="229" y="203"/>
                    </a:cxn>
                    <a:cxn ang="0">
                      <a:pos x="251" y="154"/>
                    </a:cxn>
                    <a:cxn ang="0">
                      <a:pos x="269" y="120"/>
                    </a:cxn>
                    <a:cxn ang="0">
                      <a:pos x="262" y="104"/>
                    </a:cxn>
                    <a:cxn ang="0">
                      <a:pos x="267" y="68"/>
                    </a:cxn>
                    <a:cxn ang="0">
                      <a:pos x="188" y="0"/>
                    </a:cxn>
                    <a:cxn ang="0">
                      <a:pos x="108" y="68"/>
                    </a:cxn>
                    <a:cxn ang="0">
                      <a:pos x="113" y="104"/>
                    </a:cxn>
                    <a:cxn ang="0">
                      <a:pos x="106" y="120"/>
                    </a:cxn>
                    <a:cxn ang="0">
                      <a:pos x="125" y="154"/>
                    </a:cxn>
                    <a:cxn ang="0">
                      <a:pos x="146" y="203"/>
                    </a:cxn>
                    <a:cxn ang="0">
                      <a:pos x="81" y="269"/>
                    </a:cxn>
                    <a:cxn ang="0">
                      <a:pos x="0" y="318"/>
                    </a:cxn>
                    <a:cxn ang="0">
                      <a:pos x="0" y="360"/>
                    </a:cxn>
                    <a:cxn ang="0">
                      <a:pos x="188" y="360"/>
                    </a:cxn>
                    <a:cxn ang="0">
                      <a:pos x="376" y="360"/>
                    </a:cxn>
                    <a:cxn ang="0">
                      <a:pos x="376" y="318"/>
                    </a:cxn>
                    <a:cxn ang="0">
                      <a:pos x="294" y="269"/>
                    </a:cxn>
                  </a:cxnLst>
                  <a:rect l="0" t="0" r="r" b="b"/>
                  <a:pathLst>
                    <a:path w="376" h="360">
                      <a:moveTo>
                        <a:pt x="294" y="269"/>
                      </a:moveTo>
                      <a:cubicBezTo>
                        <a:pt x="245" y="251"/>
                        <a:pt x="229" y="236"/>
                        <a:pt x="229" y="203"/>
                      </a:cubicBezTo>
                      <a:cubicBezTo>
                        <a:pt x="229" y="184"/>
                        <a:pt x="244" y="190"/>
                        <a:pt x="251" y="154"/>
                      </a:cubicBezTo>
                      <a:cubicBezTo>
                        <a:pt x="254" y="140"/>
                        <a:pt x="267" y="154"/>
                        <a:pt x="269" y="120"/>
                      </a:cubicBezTo>
                      <a:cubicBezTo>
                        <a:pt x="269" y="107"/>
                        <a:pt x="262" y="104"/>
                        <a:pt x="262" y="104"/>
                      </a:cubicBezTo>
                      <a:cubicBezTo>
                        <a:pt x="262" y="104"/>
                        <a:pt x="266" y="84"/>
                        <a:pt x="267" y="68"/>
                      </a:cubicBezTo>
                      <a:cubicBezTo>
                        <a:pt x="269" y="49"/>
                        <a:pt x="256" y="0"/>
                        <a:pt x="188" y="0"/>
                      </a:cubicBezTo>
                      <a:cubicBezTo>
                        <a:pt x="119" y="0"/>
                        <a:pt x="107" y="49"/>
                        <a:pt x="108" y="68"/>
                      </a:cubicBezTo>
                      <a:cubicBezTo>
                        <a:pt x="110" y="84"/>
                        <a:pt x="113" y="104"/>
                        <a:pt x="113" y="104"/>
                      </a:cubicBezTo>
                      <a:cubicBezTo>
                        <a:pt x="113" y="104"/>
                        <a:pt x="106" y="107"/>
                        <a:pt x="106" y="120"/>
                      </a:cubicBezTo>
                      <a:cubicBezTo>
                        <a:pt x="109" y="154"/>
                        <a:pt x="122" y="140"/>
                        <a:pt x="125" y="154"/>
                      </a:cubicBezTo>
                      <a:cubicBezTo>
                        <a:pt x="131" y="190"/>
                        <a:pt x="146" y="184"/>
                        <a:pt x="146" y="203"/>
                      </a:cubicBezTo>
                      <a:cubicBezTo>
                        <a:pt x="146" y="236"/>
                        <a:pt x="131" y="251"/>
                        <a:pt x="81" y="269"/>
                      </a:cubicBezTo>
                      <a:cubicBezTo>
                        <a:pt x="32" y="287"/>
                        <a:pt x="0" y="305"/>
                        <a:pt x="0" y="318"/>
                      </a:cubicBezTo>
                      <a:cubicBezTo>
                        <a:pt x="0" y="330"/>
                        <a:pt x="0" y="360"/>
                        <a:pt x="0" y="360"/>
                      </a:cubicBezTo>
                      <a:cubicBezTo>
                        <a:pt x="188" y="360"/>
                        <a:pt x="188" y="360"/>
                        <a:pt x="188" y="360"/>
                      </a:cubicBezTo>
                      <a:cubicBezTo>
                        <a:pt x="376" y="360"/>
                        <a:pt x="376" y="360"/>
                        <a:pt x="376" y="360"/>
                      </a:cubicBezTo>
                      <a:cubicBezTo>
                        <a:pt x="376" y="360"/>
                        <a:pt x="376" y="330"/>
                        <a:pt x="376" y="318"/>
                      </a:cubicBezTo>
                      <a:cubicBezTo>
                        <a:pt x="376" y="305"/>
                        <a:pt x="344" y="287"/>
                        <a:pt x="294" y="269"/>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788" dirty="0">
                    <a:solidFill>
                      <a:schemeClr val="bg1"/>
                    </a:solidFill>
                  </a:endParaRPr>
                </a:p>
              </p:txBody>
            </p:sp>
            <p:sp>
              <p:nvSpPr>
                <p:cNvPr id="649" name="Freeform 11"/>
                <p:cNvSpPr>
                  <a:spLocks noEditPoints="1"/>
                </p:cNvSpPr>
                <p:nvPr/>
              </p:nvSpPr>
              <p:spPr bwMode="auto">
                <a:xfrm>
                  <a:off x="7044226" y="2192583"/>
                  <a:ext cx="428625" cy="403225"/>
                </a:xfrm>
                <a:custGeom>
                  <a:avLst/>
                  <a:gdLst>
                    <a:gd name="T0" fmla="*/ 270 w 270"/>
                    <a:gd name="T1" fmla="*/ 203 h 254"/>
                    <a:gd name="T2" fmla="*/ 270 w 270"/>
                    <a:gd name="T3" fmla="*/ 0 h 254"/>
                    <a:gd name="T4" fmla="*/ 0 w 270"/>
                    <a:gd name="T5" fmla="*/ 0 h 254"/>
                    <a:gd name="T6" fmla="*/ 0 w 270"/>
                    <a:gd name="T7" fmla="*/ 203 h 254"/>
                    <a:gd name="T8" fmla="*/ 101 w 270"/>
                    <a:gd name="T9" fmla="*/ 203 h 254"/>
                    <a:gd name="T10" fmla="*/ 101 w 270"/>
                    <a:gd name="T11" fmla="*/ 237 h 254"/>
                    <a:gd name="T12" fmla="*/ 33 w 270"/>
                    <a:gd name="T13" fmla="*/ 237 h 254"/>
                    <a:gd name="T14" fmla="*/ 33 w 270"/>
                    <a:gd name="T15" fmla="*/ 254 h 254"/>
                    <a:gd name="T16" fmla="*/ 236 w 270"/>
                    <a:gd name="T17" fmla="*/ 254 h 254"/>
                    <a:gd name="T18" fmla="*/ 236 w 270"/>
                    <a:gd name="T19" fmla="*/ 237 h 254"/>
                    <a:gd name="T20" fmla="*/ 169 w 270"/>
                    <a:gd name="T21" fmla="*/ 237 h 254"/>
                    <a:gd name="T22" fmla="*/ 169 w 270"/>
                    <a:gd name="T23" fmla="*/ 203 h 254"/>
                    <a:gd name="T24" fmla="*/ 270 w 270"/>
                    <a:gd name="T25" fmla="*/ 203 h 254"/>
                    <a:gd name="T26" fmla="*/ 17 w 270"/>
                    <a:gd name="T27" fmla="*/ 186 h 254"/>
                    <a:gd name="T28" fmla="*/ 17 w 270"/>
                    <a:gd name="T29" fmla="*/ 17 h 254"/>
                    <a:gd name="T30" fmla="*/ 253 w 270"/>
                    <a:gd name="T31" fmla="*/ 17 h 254"/>
                    <a:gd name="T32" fmla="*/ 253 w 270"/>
                    <a:gd name="T33" fmla="*/ 186 h 254"/>
                    <a:gd name="T34" fmla="*/ 17 w 270"/>
                    <a:gd name="T35" fmla="*/ 186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0" h="254">
                      <a:moveTo>
                        <a:pt x="270" y="203"/>
                      </a:moveTo>
                      <a:lnTo>
                        <a:pt x="270" y="0"/>
                      </a:lnTo>
                      <a:lnTo>
                        <a:pt x="0" y="0"/>
                      </a:lnTo>
                      <a:lnTo>
                        <a:pt x="0" y="203"/>
                      </a:lnTo>
                      <a:lnTo>
                        <a:pt x="101" y="203"/>
                      </a:lnTo>
                      <a:lnTo>
                        <a:pt x="101" y="237"/>
                      </a:lnTo>
                      <a:lnTo>
                        <a:pt x="33" y="237"/>
                      </a:lnTo>
                      <a:lnTo>
                        <a:pt x="33" y="254"/>
                      </a:lnTo>
                      <a:lnTo>
                        <a:pt x="236" y="254"/>
                      </a:lnTo>
                      <a:lnTo>
                        <a:pt x="236" y="237"/>
                      </a:lnTo>
                      <a:lnTo>
                        <a:pt x="169" y="237"/>
                      </a:lnTo>
                      <a:lnTo>
                        <a:pt x="169" y="203"/>
                      </a:lnTo>
                      <a:lnTo>
                        <a:pt x="270" y="203"/>
                      </a:lnTo>
                      <a:close/>
                      <a:moveTo>
                        <a:pt x="17" y="186"/>
                      </a:moveTo>
                      <a:lnTo>
                        <a:pt x="17" y="17"/>
                      </a:lnTo>
                      <a:lnTo>
                        <a:pt x="253" y="17"/>
                      </a:lnTo>
                      <a:lnTo>
                        <a:pt x="253" y="186"/>
                      </a:lnTo>
                      <a:lnTo>
                        <a:pt x="17" y="186"/>
                      </a:lnTo>
                      <a:close/>
                    </a:path>
                  </a:pathLst>
                </a:custGeom>
                <a:grpFill/>
                <a:ln>
                  <a:noFill/>
                </a:ln>
              </p:spPr>
              <p:txBody>
                <a:bodyPr vert="horz" wrap="square" lIns="68580" tIns="34290" rIns="68580" bIns="34290" numCol="1" anchor="t" anchorCtr="0" compatLnSpc="1">
                  <a:prstTxWarp prst="textNoShape">
                    <a:avLst/>
                  </a:prstTxWarp>
                </a:bodyPr>
                <a:lstStyle/>
                <a:p>
                  <a:endParaRPr lang="en-US" sz="788" dirty="0">
                    <a:solidFill>
                      <a:schemeClr val="bg1"/>
                    </a:solidFill>
                  </a:endParaRPr>
                </a:p>
              </p:txBody>
            </p:sp>
          </p:grpSp>
        </p:grpSp>
        <p:grpSp>
          <p:nvGrpSpPr>
            <p:cNvPr id="650" name="Group 649"/>
            <p:cNvGrpSpPr/>
            <p:nvPr/>
          </p:nvGrpSpPr>
          <p:grpSpPr>
            <a:xfrm>
              <a:off x="4869100" y="3513976"/>
              <a:ext cx="308954" cy="285826"/>
              <a:chOff x="1783313" y="3368994"/>
              <a:chExt cx="347472" cy="347472"/>
            </a:xfrm>
          </p:grpSpPr>
          <p:sp>
            <p:nvSpPr>
              <p:cNvPr id="651" name="Oval 650"/>
              <p:cNvSpPr/>
              <p:nvPr/>
            </p:nvSpPr>
            <p:spPr>
              <a:xfrm>
                <a:off x="1783313" y="3368994"/>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652" name="Group 651"/>
              <p:cNvGrpSpPr>
                <a:grpSpLocks noChangeAspect="1"/>
              </p:cNvGrpSpPr>
              <p:nvPr/>
            </p:nvGrpSpPr>
            <p:grpSpPr>
              <a:xfrm>
                <a:off x="1831283" y="3449863"/>
                <a:ext cx="251532" cy="185734"/>
                <a:chOff x="6858151" y="2192583"/>
                <a:chExt cx="614700" cy="453901"/>
              </a:xfrm>
              <a:solidFill>
                <a:srgbClr val="FFFFFF"/>
              </a:solidFill>
            </p:grpSpPr>
            <p:sp>
              <p:nvSpPr>
                <p:cNvPr id="653" name="Freeform 57"/>
                <p:cNvSpPr>
                  <a:spLocks/>
                </p:cNvSpPr>
                <p:nvPr/>
              </p:nvSpPr>
              <p:spPr bwMode="auto">
                <a:xfrm>
                  <a:off x="6858151" y="2257864"/>
                  <a:ext cx="407349" cy="388620"/>
                </a:xfrm>
                <a:custGeom>
                  <a:avLst/>
                  <a:gdLst/>
                  <a:ahLst/>
                  <a:cxnLst>
                    <a:cxn ang="0">
                      <a:pos x="294" y="269"/>
                    </a:cxn>
                    <a:cxn ang="0">
                      <a:pos x="229" y="203"/>
                    </a:cxn>
                    <a:cxn ang="0">
                      <a:pos x="251" y="154"/>
                    </a:cxn>
                    <a:cxn ang="0">
                      <a:pos x="269" y="120"/>
                    </a:cxn>
                    <a:cxn ang="0">
                      <a:pos x="262" y="104"/>
                    </a:cxn>
                    <a:cxn ang="0">
                      <a:pos x="267" y="68"/>
                    </a:cxn>
                    <a:cxn ang="0">
                      <a:pos x="188" y="0"/>
                    </a:cxn>
                    <a:cxn ang="0">
                      <a:pos x="108" y="68"/>
                    </a:cxn>
                    <a:cxn ang="0">
                      <a:pos x="113" y="104"/>
                    </a:cxn>
                    <a:cxn ang="0">
                      <a:pos x="106" y="120"/>
                    </a:cxn>
                    <a:cxn ang="0">
                      <a:pos x="125" y="154"/>
                    </a:cxn>
                    <a:cxn ang="0">
                      <a:pos x="146" y="203"/>
                    </a:cxn>
                    <a:cxn ang="0">
                      <a:pos x="81" y="269"/>
                    </a:cxn>
                    <a:cxn ang="0">
                      <a:pos x="0" y="318"/>
                    </a:cxn>
                    <a:cxn ang="0">
                      <a:pos x="0" y="360"/>
                    </a:cxn>
                    <a:cxn ang="0">
                      <a:pos x="188" y="360"/>
                    </a:cxn>
                    <a:cxn ang="0">
                      <a:pos x="376" y="360"/>
                    </a:cxn>
                    <a:cxn ang="0">
                      <a:pos x="376" y="318"/>
                    </a:cxn>
                    <a:cxn ang="0">
                      <a:pos x="294" y="269"/>
                    </a:cxn>
                  </a:cxnLst>
                  <a:rect l="0" t="0" r="r" b="b"/>
                  <a:pathLst>
                    <a:path w="376" h="360">
                      <a:moveTo>
                        <a:pt x="294" y="269"/>
                      </a:moveTo>
                      <a:cubicBezTo>
                        <a:pt x="245" y="251"/>
                        <a:pt x="229" y="236"/>
                        <a:pt x="229" y="203"/>
                      </a:cubicBezTo>
                      <a:cubicBezTo>
                        <a:pt x="229" y="184"/>
                        <a:pt x="244" y="190"/>
                        <a:pt x="251" y="154"/>
                      </a:cubicBezTo>
                      <a:cubicBezTo>
                        <a:pt x="254" y="140"/>
                        <a:pt x="267" y="154"/>
                        <a:pt x="269" y="120"/>
                      </a:cubicBezTo>
                      <a:cubicBezTo>
                        <a:pt x="269" y="107"/>
                        <a:pt x="262" y="104"/>
                        <a:pt x="262" y="104"/>
                      </a:cubicBezTo>
                      <a:cubicBezTo>
                        <a:pt x="262" y="104"/>
                        <a:pt x="266" y="84"/>
                        <a:pt x="267" y="68"/>
                      </a:cubicBezTo>
                      <a:cubicBezTo>
                        <a:pt x="269" y="49"/>
                        <a:pt x="256" y="0"/>
                        <a:pt x="188" y="0"/>
                      </a:cubicBezTo>
                      <a:cubicBezTo>
                        <a:pt x="119" y="0"/>
                        <a:pt x="107" y="49"/>
                        <a:pt x="108" y="68"/>
                      </a:cubicBezTo>
                      <a:cubicBezTo>
                        <a:pt x="110" y="84"/>
                        <a:pt x="113" y="104"/>
                        <a:pt x="113" y="104"/>
                      </a:cubicBezTo>
                      <a:cubicBezTo>
                        <a:pt x="113" y="104"/>
                        <a:pt x="106" y="107"/>
                        <a:pt x="106" y="120"/>
                      </a:cubicBezTo>
                      <a:cubicBezTo>
                        <a:pt x="109" y="154"/>
                        <a:pt x="122" y="140"/>
                        <a:pt x="125" y="154"/>
                      </a:cubicBezTo>
                      <a:cubicBezTo>
                        <a:pt x="131" y="190"/>
                        <a:pt x="146" y="184"/>
                        <a:pt x="146" y="203"/>
                      </a:cubicBezTo>
                      <a:cubicBezTo>
                        <a:pt x="146" y="236"/>
                        <a:pt x="131" y="251"/>
                        <a:pt x="81" y="269"/>
                      </a:cubicBezTo>
                      <a:cubicBezTo>
                        <a:pt x="32" y="287"/>
                        <a:pt x="0" y="305"/>
                        <a:pt x="0" y="318"/>
                      </a:cubicBezTo>
                      <a:cubicBezTo>
                        <a:pt x="0" y="330"/>
                        <a:pt x="0" y="360"/>
                        <a:pt x="0" y="360"/>
                      </a:cubicBezTo>
                      <a:cubicBezTo>
                        <a:pt x="188" y="360"/>
                        <a:pt x="188" y="360"/>
                        <a:pt x="188" y="360"/>
                      </a:cubicBezTo>
                      <a:cubicBezTo>
                        <a:pt x="376" y="360"/>
                        <a:pt x="376" y="360"/>
                        <a:pt x="376" y="360"/>
                      </a:cubicBezTo>
                      <a:cubicBezTo>
                        <a:pt x="376" y="360"/>
                        <a:pt x="376" y="330"/>
                        <a:pt x="376" y="318"/>
                      </a:cubicBezTo>
                      <a:cubicBezTo>
                        <a:pt x="376" y="305"/>
                        <a:pt x="344" y="287"/>
                        <a:pt x="294" y="269"/>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788" dirty="0">
                    <a:solidFill>
                      <a:schemeClr val="bg1"/>
                    </a:solidFill>
                  </a:endParaRPr>
                </a:p>
              </p:txBody>
            </p:sp>
            <p:sp>
              <p:nvSpPr>
                <p:cNvPr id="654" name="Freeform 11"/>
                <p:cNvSpPr>
                  <a:spLocks noEditPoints="1"/>
                </p:cNvSpPr>
                <p:nvPr/>
              </p:nvSpPr>
              <p:spPr bwMode="auto">
                <a:xfrm>
                  <a:off x="7044226" y="2192583"/>
                  <a:ext cx="428625" cy="403225"/>
                </a:xfrm>
                <a:custGeom>
                  <a:avLst/>
                  <a:gdLst>
                    <a:gd name="T0" fmla="*/ 270 w 270"/>
                    <a:gd name="T1" fmla="*/ 203 h 254"/>
                    <a:gd name="T2" fmla="*/ 270 w 270"/>
                    <a:gd name="T3" fmla="*/ 0 h 254"/>
                    <a:gd name="T4" fmla="*/ 0 w 270"/>
                    <a:gd name="T5" fmla="*/ 0 h 254"/>
                    <a:gd name="T6" fmla="*/ 0 w 270"/>
                    <a:gd name="T7" fmla="*/ 203 h 254"/>
                    <a:gd name="T8" fmla="*/ 101 w 270"/>
                    <a:gd name="T9" fmla="*/ 203 h 254"/>
                    <a:gd name="T10" fmla="*/ 101 w 270"/>
                    <a:gd name="T11" fmla="*/ 237 h 254"/>
                    <a:gd name="T12" fmla="*/ 33 w 270"/>
                    <a:gd name="T13" fmla="*/ 237 h 254"/>
                    <a:gd name="T14" fmla="*/ 33 w 270"/>
                    <a:gd name="T15" fmla="*/ 254 h 254"/>
                    <a:gd name="T16" fmla="*/ 236 w 270"/>
                    <a:gd name="T17" fmla="*/ 254 h 254"/>
                    <a:gd name="T18" fmla="*/ 236 w 270"/>
                    <a:gd name="T19" fmla="*/ 237 h 254"/>
                    <a:gd name="T20" fmla="*/ 169 w 270"/>
                    <a:gd name="T21" fmla="*/ 237 h 254"/>
                    <a:gd name="T22" fmla="*/ 169 w 270"/>
                    <a:gd name="T23" fmla="*/ 203 h 254"/>
                    <a:gd name="T24" fmla="*/ 270 w 270"/>
                    <a:gd name="T25" fmla="*/ 203 h 254"/>
                    <a:gd name="T26" fmla="*/ 17 w 270"/>
                    <a:gd name="T27" fmla="*/ 186 h 254"/>
                    <a:gd name="T28" fmla="*/ 17 w 270"/>
                    <a:gd name="T29" fmla="*/ 17 h 254"/>
                    <a:gd name="T30" fmla="*/ 253 w 270"/>
                    <a:gd name="T31" fmla="*/ 17 h 254"/>
                    <a:gd name="T32" fmla="*/ 253 w 270"/>
                    <a:gd name="T33" fmla="*/ 186 h 254"/>
                    <a:gd name="T34" fmla="*/ 17 w 270"/>
                    <a:gd name="T35" fmla="*/ 186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0" h="254">
                      <a:moveTo>
                        <a:pt x="270" y="203"/>
                      </a:moveTo>
                      <a:lnTo>
                        <a:pt x="270" y="0"/>
                      </a:lnTo>
                      <a:lnTo>
                        <a:pt x="0" y="0"/>
                      </a:lnTo>
                      <a:lnTo>
                        <a:pt x="0" y="203"/>
                      </a:lnTo>
                      <a:lnTo>
                        <a:pt x="101" y="203"/>
                      </a:lnTo>
                      <a:lnTo>
                        <a:pt x="101" y="237"/>
                      </a:lnTo>
                      <a:lnTo>
                        <a:pt x="33" y="237"/>
                      </a:lnTo>
                      <a:lnTo>
                        <a:pt x="33" y="254"/>
                      </a:lnTo>
                      <a:lnTo>
                        <a:pt x="236" y="254"/>
                      </a:lnTo>
                      <a:lnTo>
                        <a:pt x="236" y="237"/>
                      </a:lnTo>
                      <a:lnTo>
                        <a:pt x="169" y="237"/>
                      </a:lnTo>
                      <a:lnTo>
                        <a:pt x="169" y="203"/>
                      </a:lnTo>
                      <a:lnTo>
                        <a:pt x="270" y="203"/>
                      </a:lnTo>
                      <a:close/>
                      <a:moveTo>
                        <a:pt x="17" y="186"/>
                      </a:moveTo>
                      <a:lnTo>
                        <a:pt x="17" y="17"/>
                      </a:lnTo>
                      <a:lnTo>
                        <a:pt x="253" y="17"/>
                      </a:lnTo>
                      <a:lnTo>
                        <a:pt x="253" y="186"/>
                      </a:lnTo>
                      <a:lnTo>
                        <a:pt x="17" y="186"/>
                      </a:lnTo>
                      <a:close/>
                    </a:path>
                  </a:pathLst>
                </a:custGeom>
                <a:grpFill/>
                <a:ln>
                  <a:noFill/>
                </a:ln>
              </p:spPr>
              <p:txBody>
                <a:bodyPr vert="horz" wrap="square" lIns="68580" tIns="34290" rIns="68580" bIns="34290" numCol="1" anchor="t" anchorCtr="0" compatLnSpc="1">
                  <a:prstTxWarp prst="textNoShape">
                    <a:avLst/>
                  </a:prstTxWarp>
                </a:bodyPr>
                <a:lstStyle/>
                <a:p>
                  <a:endParaRPr lang="en-US" sz="788" dirty="0">
                    <a:solidFill>
                      <a:schemeClr val="bg1"/>
                    </a:solidFill>
                  </a:endParaRPr>
                </a:p>
              </p:txBody>
            </p:sp>
          </p:grpSp>
        </p:grpSp>
        <p:grpSp>
          <p:nvGrpSpPr>
            <p:cNvPr id="655" name="Group 654"/>
            <p:cNvGrpSpPr/>
            <p:nvPr/>
          </p:nvGrpSpPr>
          <p:grpSpPr>
            <a:xfrm>
              <a:off x="6809146" y="3118833"/>
              <a:ext cx="308954" cy="285826"/>
              <a:chOff x="1783313" y="3368994"/>
              <a:chExt cx="347472" cy="347472"/>
            </a:xfrm>
          </p:grpSpPr>
          <p:sp>
            <p:nvSpPr>
              <p:cNvPr id="656" name="Oval 655"/>
              <p:cNvSpPr/>
              <p:nvPr/>
            </p:nvSpPr>
            <p:spPr>
              <a:xfrm>
                <a:off x="1783313" y="3368994"/>
                <a:ext cx="347472" cy="347472"/>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657" name="Group 656"/>
              <p:cNvGrpSpPr>
                <a:grpSpLocks noChangeAspect="1"/>
              </p:cNvGrpSpPr>
              <p:nvPr/>
            </p:nvGrpSpPr>
            <p:grpSpPr>
              <a:xfrm>
                <a:off x="1831283" y="3449863"/>
                <a:ext cx="251532" cy="185734"/>
                <a:chOff x="6858151" y="2192583"/>
                <a:chExt cx="614700" cy="453901"/>
              </a:xfrm>
              <a:solidFill>
                <a:srgbClr val="FFFFFF"/>
              </a:solidFill>
            </p:grpSpPr>
            <p:sp>
              <p:nvSpPr>
                <p:cNvPr id="658" name="Freeform 57"/>
                <p:cNvSpPr>
                  <a:spLocks/>
                </p:cNvSpPr>
                <p:nvPr/>
              </p:nvSpPr>
              <p:spPr bwMode="auto">
                <a:xfrm>
                  <a:off x="6858151" y="2257864"/>
                  <a:ext cx="407349" cy="388620"/>
                </a:xfrm>
                <a:custGeom>
                  <a:avLst/>
                  <a:gdLst/>
                  <a:ahLst/>
                  <a:cxnLst>
                    <a:cxn ang="0">
                      <a:pos x="294" y="269"/>
                    </a:cxn>
                    <a:cxn ang="0">
                      <a:pos x="229" y="203"/>
                    </a:cxn>
                    <a:cxn ang="0">
                      <a:pos x="251" y="154"/>
                    </a:cxn>
                    <a:cxn ang="0">
                      <a:pos x="269" y="120"/>
                    </a:cxn>
                    <a:cxn ang="0">
                      <a:pos x="262" y="104"/>
                    </a:cxn>
                    <a:cxn ang="0">
                      <a:pos x="267" y="68"/>
                    </a:cxn>
                    <a:cxn ang="0">
                      <a:pos x="188" y="0"/>
                    </a:cxn>
                    <a:cxn ang="0">
                      <a:pos x="108" y="68"/>
                    </a:cxn>
                    <a:cxn ang="0">
                      <a:pos x="113" y="104"/>
                    </a:cxn>
                    <a:cxn ang="0">
                      <a:pos x="106" y="120"/>
                    </a:cxn>
                    <a:cxn ang="0">
                      <a:pos x="125" y="154"/>
                    </a:cxn>
                    <a:cxn ang="0">
                      <a:pos x="146" y="203"/>
                    </a:cxn>
                    <a:cxn ang="0">
                      <a:pos x="81" y="269"/>
                    </a:cxn>
                    <a:cxn ang="0">
                      <a:pos x="0" y="318"/>
                    </a:cxn>
                    <a:cxn ang="0">
                      <a:pos x="0" y="360"/>
                    </a:cxn>
                    <a:cxn ang="0">
                      <a:pos x="188" y="360"/>
                    </a:cxn>
                    <a:cxn ang="0">
                      <a:pos x="376" y="360"/>
                    </a:cxn>
                    <a:cxn ang="0">
                      <a:pos x="376" y="318"/>
                    </a:cxn>
                    <a:cxn ang="0">
                      <a:pos x="294" y="269"/>
                    </a:cxn>
                  </a:cxnLst>
                  <a:rect l="0" t="0" r="r" b="b"/>
                  <a:pathLst>
                    <a:path w="376" h="360">
                      <a:moveTo>
                        <a:pt x="294" y="269"/>
                      </a:moveTo>
                      <a:cubicBezTo>
                        <a:pt x="245" y="251"/>
                        <a:pt x="229" y="236"/>
                        <a:pt x="229" y="203"/>
                      </a:cubicBezTo>
                      <a:cubicBezTo>
                        <a:pt x="229" y="184"/>
                        <a:pt x="244" y="190"/>
                        <a:pt x="251" y="154"/>
                      </a:cubicBezTo>
                      <a:cubicBezTo>
                        <a:pt x="254" y="140"/>
                        <a:pt x="267" y="154"/>
                        <a:pt x="269" y="120"/>
                      </a:cubicBezTo>
                      <a:cubicBezTo>
                        <a:pt x="269" y="107"/>
                        <a:pt x="262" y="104"/>
                        <a:pt x="262" y="104"/>
                      </a:cubicBezTo>
                      <a:cubicBezTo>
                        <a:pt x="262" y="104"/>
                        <a:pt x="266" y="84"/>
                        <a:pt x="267" y="68"/>
                      </a:cubicBezTo>
                      <a:cubicBezTo>
                        <a:pt x="269" y="49"/>
                        <a:pt x="256" y="0"/>
                        <a:pt x="188" y="0"/>
                      </a:cubicBezTo>
                      <a:cubicBezTo>
                        <a:pt x="119" y="0"/>
                        <a:pt x="107" y="49"/>
                        <a:pt x="108" y="68"/>
                      </a:cubicBezTo>
                      <a:cubicBezTo>
                        <a:pt x="110" y="84"/>
                        <a:pt x="113" y="104"/>
                        <a:pt x="113" y="104"/>
                      </a:cubicBezTo>
                      <a:cubicBezTo>
                        <a:pt x="113" y="104"/>
                        <a:pt x="106" y="107"/>
                        <a:pt x="106" y="120"/>
                      </a:cubicBezTo>
                      <a:cubicBezTo>
                        <a:pt x="109" y="154"/>
                        <a:pt x="122" y="140"/>
                        <a:pt x="125" y="154"/>
                      </a:cubicBezTo>
                      <a:cubicBezTo>
                        <a:pt x="131" y="190"/>
                        <a:pt x="146" y="184"/>
                        <a:pt x="146" y="203"/>
                      </a:cubicBezTo>
                      <a:cubicBezTo>
                        <a:pt x="146" y="236"/>
                        <a:pt x="131" y="251"/>
                        <a:pt x="81" y="269"/>
                      </a:cubicBezTo>
                      <a:cubicBezTo>
                        <a:pt x="32" y="287"/>
                        <a:pt x="0" y="305"/>
                        <a:pt x="0" y="318"/>
                      </a:cubicBezTo>
                      <a:cubicBezTo>
                        <a:pt x="0" y="330"/>
                        <a:pt x="0" y="360"/>
                        <a:pt x="0" y="360"/>
                      </a:cubicBezTo>
                      <a:cubicBezTo>
                        <a:pt x="188" y="360"/>
                        <a:pt x="188" y="360"/>
                        <a:pt x="188" y="360"/>
                      </a:cubicBezTo>
                      <a:cubicBezTo>
                        <a:pt x="376" y="360"/>
                        <a:pt x="376" y="360"/>
                        <a:pt x="376" y="360"/>
                      </a:cubicBezTo>
                      <a:cubicBezTo>
                        <a:pt x="376" y="360"/>
                        <a:pt x="376" y="330"/>
                        <a:pt x="376" y="318"/>
                      </a:cubicBezTo>
                      <a:cubicBezTo>
                        <a:pt x="376" y="305"/>
                        <a:pt x="344" y="287"/>
                        <a:pt x="294" y="269"/>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788" dirty="0">
                    <a:solidFill>
                      <a:schemeClr val="bg1"/>
                    </a:solidFill>
                  </a:endParaRPr>
                </a:p>
              </p:txBody>
            </p:sp>
            <p:sp>
              <p:nvSpPr>
                <p:cNvPr id="659" name="Freeform 11"/>
                <p:cNvSpPr>
                  <a:spLocks noEditPoints="1"/>
                </p:cNvSpPr>
                <p:nvPr/>
              </p:nvSpPr>
              <p:spPr bwMode="auto">
                <a:xfrm>
                  <a:off x="7044226" y="2192583"/>
                  <a:ext cx="428625" cy="403225"/>
                </a:xfrm>
                <a:custGeom>
                  <a:avLst/>
                  <a:gdLst>
                    <a:gd name="T0" fmla="*/ 270 w 270"/>
                    <a:gd name="T1" fmla="*/ 203 h 254"/>
                    <a:gd name="T2" fmla="*/ 270 w 270"/>
                    <a:gd name="T3" fmla="*/ 0 h 254"/>
                    <a:gd name="T4" fmla="*/ 0 w 270"/>
                    <a:gd name="T5" fmla="*/ 0 h 254"/>
                    <a:gd name="T6" fmla="*/ 0 w 270"/>
                    <a:gd name="T7" fmla="*/ 203 h 254"/>
                    <a:gd name="T8" fmla="*/ 101 w 270"/>
                    <a:gd name="T9" fmla="*/ 203 h 254"/>
                    <a:gd name="T10" fmla="*/ 101 w 270"/>
                    <a:gd name="T11" fmla="*/ 237 h 254"/>
                    <a:gd name="T12" fmla="*/ 33 w 270"/>
                    <a:gd name="T13" fmla="*/ 237 h 254"/>
                    <a:gd name="T14" fmla="*/ 33 w 270"/>
                    <a:gd name="T15" fmla="*/ 254 h 254"/>
                    <a:gd name="T16" fmla="*/ 236 w 270"/>
                    <a:gd name="T17" fmla="*/ 254 h 254"/>
                    <a:gd name="T18" fmla="*/ 236 w 270"/>
                    <a:gd name="T19" fmla="*/ 237 h 254"/>
                    <a:gd name="T20" fmla="*/ 169 w 270"/>
                    <a:gd name="T21" fmla="*/ 237 h 254"/>
                    <a:gd name="T22" fmla="*/ 169 w 270"/>
                    <a:gd name="T23" fmla="*/ 203 h 254"/>
                    <a:gd name="T24" fmla="*/ 270 w 270"/>
                    <a:gd name="T25" fmla="*/ 203 h 254"/>
                    <a:gd name="T26" fmla="*/ 17 w 270"/>
                    <a:gd name="T27" fmla="*/ 186 h 254"/>
                    <a:gd name="T28" fmla="*/ 17 w 270"/>
                    <a:gd name="T29" fmla="*/ 17 h 254"/>
                    <a:gd name="T30" fmla="*/ 253 w 270"/>
                    <a:gd name="T31" fmla="*/ 17 h 254"/>
                    <a:gd name="T32" fmla="*/ 253 w 270"/>
                    <a:gd name="T33" fmla="*/ 186 h 254"/>
                    <a:gd name="T34" fmla="*/ 17 w 270"/>
                    <a:gd name="T35" fmla="*/ 186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0" h="254">
                      <a:moveTo>
                        <a:pt x="270" y="203"/>
                      </a:moveTo>
                      <a:lnTo>
                        <a:pt x="270" y="0"/>
                      </a:lnTo>
                      <a:lnTo>
                        <a:pt x="0" y="0"/>
                      </a:lnTo>
                      <a:lnTo>
                        <a:pt x="0" y="203"/>
                      </a:lnTo>
                      <a:lnTo>
                        <a:pt x="101" y="203"/>
                      </a:lnTo>
                      <a:lnTo>
                        <a:pt x="101" y="237"/>
                      </a:lnTo>
                      <a:lnTo>
                        <a:pt x="33" y="237"/>
                      </a:lnTo>
                      <a:lnTo>
                        <a:pt x="33" y="254"/>
                      </a:lnTo>
                      <a:lnTo>
                        <a:pt x="236" y="254"/>
                      </a:lnTo>
                      <a:lnTo>
                        <a:pt x="236" y="237"/>
                      </a:lnTo>
                      <a:lnTo>
                        <a:pt x="169" y="237"/>
                      </a:lnTo>
                      <a:lnTo>
                        <a:pt x="169" y="203"/>
                      </a:lnTo>
                      <a:lnTo>
                        <a:pt x="270" y="203"/>
                      </a:lnTo>
                      <a:close/>
                      <a:moveTo>
                        <a:pt x="17" y="186"/>
                      </a:moveTo>
                      <a:lnTo>
                        <a:pt x="17" y="17"/>
                      </a:lnTo>
                      <a:lnTo>
                        <a:pt x="253" y="17"/>
                      </a:lnTo>
                      <a:lnTo>
                        <a:pt x="253" y="186"/>
                      </a:lnTo>
                      <a:lnTo>
                        <a:pt x="17" y="186"/>
                      </a:lnTo>
                      <a:close/>
                    </a:path>
                  </a:pathLst>
                </a:custGeom>
                <a:grpFill/>
                <a:ln>
                  <a:noFill/>
                </a:ln>
              </p:spPr>
              <p:txBody>
                <a:bodyPr vert="horz" wrap="square" lIns="68580" tIns="34290" rIns="68580" bIns="34290" numCol="1" anchor="t" anchorCtr="0" compatLnSpc="1">
                  <a:prstTxWarp prst="textNoShape">
                    <a:avLst/>
                  </a:prstTxWarp>
                </a:bodyPr>
                <a:lstStyle/>
                <a:p>
                  <a:endParaRPr lang="en-US" sz="788" dirty="0">
                    <a:solidFill>
                      <a:schemeClr val="bg1"/>
                    </a:solidFill>
                  </a:endParaRPr>
                </a:p>
              </p:txBody>
            </p:sp>
          </p:grpSp>
        </p:grpSp>
        <p:grpSp>
          <p:nvGrpSpPr>
            <p:cNvPr id="660" name="Group 659"/>
            <p:cNvGrpSpPr/>
            <p:nvPr/>
          </p:nvGrpSpPr>
          <p:grpSpPr>
            <a:xfrm>
              <a:off x="4860353" y="4066068"/>
              <a:ext cx="406519" cy="376087"/>
              <a:chOff x="5394433" y="3010776"/>
              <a:chExt cx="347472" cy="347472"/>
            </a:xfrm>
          </p:grpSpPr>
          <p:sp>
            <p:nvSpPr>
              <p:cNvPr id="661" name="Oval 660"/>
              <p:cNvSpPr/>
              <p:nvPr/>
            </p:nvSpPr>
            <p:spPr>
              <a:xfrm>
                <a:off x="5394433" y="3010776"/>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sp>
            <p:nvSpPr>
              <p:cNvPr id="662" name="Freeform 137"/>
              <p:cNvSpPr>
                <a:spLocks noEditPoints="1"/>
              </p:cNvSpPr>
              <p:nvPr/>
            </p:nvSpPr>
            <p:spPr bwMode="auto">
              <a:xfrm>
                <a:off x="5443907" y="3073611"/>
                <a:ext cx="248524" cy="221802"/>
              </a:xfrm>
              <a:custGeom>
                <a:avLst/>
                <a:gdLst/>
                <a:ahLst/>
                <a:cxnLst>
                  <a:cxn ang="0">
                    <a:pos x="62" y="116"/>
                  </a:cxn>
                  <a:cxn ang="0">
                    <a:pos x="117" y="135"/>
                  </a:cxn>
                  <a:cxn ang="0">
                    <a:pos x="124" y="133"/>
                  </a:cxn>
                  <a:cxn ang="0">
                    <a:pos x="155" y="106"/>
                  </a:cxn>
                  <a:cxn ang="0">
                    <a:pos x="156" y="100"/>
                  </a:cxn>
                  <a:cxn ang="0">
                    <a:pos x="141" y="81"/>
                  </a:cxn>
                  <a:cxn ang="0">
                    <a:pos x="219" y="1"/>
                  </a:cxn>
                  <a:cxn ang="0">
                    <a:pos x="160" y="1"/>
                  </a:cxn>
                  <a:cxn ang="0">
                    <a:pos x="86" y="39"/>
                  </a:cxn>
                  <a:cxn ang="0">
                    <a:pos x="55" y="63"/>
                  </a:cxn>
                  <a:cxn ang="0">
                    <a:pos x="43" y="90"/>
                  </a:cxn>
                  <a:cxn ang="0">
                    <a:pos x="18" y="98"/>
                  </a:cxn>
                  <a:cxn ang="0">
                    <a:pos x="3" y="110"/>
                  </a:cxn>
                  <a:cxn ang="0">
                    <a:pos x="2" y="120"/>
                  </a:cxn>
                  <a:cxn ang="0">
                    <a:pos x="30" y="150"/>
                  </a:cxn>
                  <a:cxn ang="0">
                    <a:pos x="41" y="152"/>
                  </a:cxn>
                  <a:cxn ang="0">
                    <a:pos x="55" y="139"/>
                  </a:cxn>
                  <a:cxn ang="0">
                    <a:pos x="62" y="116"/>
                  </a:cxn>
                  <a:cxn ang="0">
                    <a:pos x="177" y="126"/>
                  </a:cxn>
                  <a:cxn ang="0">
                    <a:pos x="169" y="125"/>
                  </a:cxn>
                  <a:cxn ang="0">
                    <a:pos x="140" y="150"/>
                  </a:cxn>
                  <a:cxn ang="0">
                    <a:pos x="139" y="158"/>
                  </a:cxn>
                  <a:cxn ang="0">
                    <a:pos x="305" y="347"/>
                  </a:cxn>
                  <a:cxn ang="0">
                    <a:pos x="320" y="348"/>
                  </a:cxn>
                  <a:cxn ang="0">
                    <a:pos x="340" y="332"/>
                  </a:cxn>
                  <a:cxn ang="0">
                    <a:pos x="341" y="317"/>
                  </a:cxn>
                  <a:cxn ang="0">
                    <a:pos x="177" y="126"/>
                  </a:cxn>
                  <a:cxn ang="0">
                    <a:pos x="398" y="46"/>
                  </a:cxn>
                  <a:cxn ang="0">
                    <a:pos x="389" y="42"/>
                  </a:cxn>
                  <a:cxn ang="0">
                    <a:pos x="369" y="72"/>
                  </a:cxn>
                  <a:cxn ang="0">
                    <a:pos x="331" y="80"/>
                  </a:cxn>
                  <a:cxn ang="0">
                    <a:pos x="320" y="45"/>
                  </a:cxn>
                  <a:cxn ang="0">
                    <a:pos x="338" y="13"/>
                  </a:cxn>
                  <a:cxn ang="0">
                    <a:pos x="330" y="6"/>
                  </a:cxn>
                  <a:cxn ang="0">
                    <a:pos x="274" y="51"/>
                  </a:cxn>
                  <a:cxn ang="0">
                    <a:pos x="257" y="121"/>
                  </a:cxn>
                  <a:cxn ang="0">
                    <a:pos x="230" y="149"/>
                  </a:cxn>
                  <a:cxn ang="0">
                    <a:pos x="257" y="181"/>
                  </a:cxn>
                  <a:cxn ang="0">
                    <a:pos x="290" y="149"/>
                  </a:cxn>
                  <a:cxn ang="0">
                    <a:pos x="330" y="137"/>
                  </a:cxn>
                  <a:cxn ang="0">
                    <a:pos x="391" y="112"/>
                  </a:cxn>
                  <a:cxn ang="0">
                    <a:pos x="398" y="46"/>
                  </a:cxn>
                  <a:cxn ang="0">
                    <a:pos x="55" y="319"/>
                  </a:cxn>
                  <a:cxn ang="0">
                    <a:pos x="55" y="334"/>
                  </a:cxn>
                  <a:cxn ang="0">
                    <a:pos x="74" y="353"/>
                  </a:cxn>
                  <a:cxn ang="0">
                    <a:pos x="89" y="351"/>
                  </a:cxn>
                  <a:cxn ang="0">
                    <a:pos x="187" y="254"/>
                  </a:cxn>
                  <a:cxn ang="0">
                    <a:pos x="157" y="220"/>
                  </a:cxn>
                  <a:cxn ang="0">
                    <a:pos x="55" y="319"/>
                  </a:cxn>
                </a:cxnLst>
                <a:rect l="0" t="0" r="r" b="b"/>
                <a:pathLst>
                  <a:path w="401" h="357">
                    <a:moveTo>
                      <a:pt x="62" y="116"/>
                    </a:moveTo>
                    <a:cubicBezTo>
                      <a:pt x="81" y="101"/>
                      <a:pt x="97" y="111"/>
                      <a:pt x="117" y="135"/>
                    </a:cubicBezTo>
                    <a:cubicBezTo>
                      <a:pt x="120" y="138"/>
                      <a:pt x="123" y="135"/>
                      <a:pt x="124" y="133"/>
                    </a:cubicBezTo>
                    <a:cubicBezTo>
                      <a:pt x="126" y="132"/>
                      <a:pt x="154" y="107"/>
                      <a:pt x="155" y="106"/>
                    </a:cubicBezTo>
                    <a:cubicBezTo>
                      <a:pt x="156" y="105"/>
                      <a:pt x="158" y="102"/>
                      <a:pt x="156" y="100"/>
                    </a:cubicBezTo>
                    <a:cubicBezTo>
                      <a:pt x="154" y="98"/>
                      <a:pt x="146" y="88"/>
                      <a:pt x="141" y="81"/>
                    </a:cubicBezTo>
                    <a:cubicBezTo>
                      <a:pt x="105" y="34"/>
                      <a:pt x="240" y="2"/>
                      <a:pt x="219" y="1"/>
                    </a:cubicBezTo>
                    <a:cubicBezTo>
                      <a:pt x="208" y="1"/>
                      <a:pt x="166" y="0"/>
                      <a:pt x="160" y="1"/>
                    </a:cubicBezTo>
                    <a:cubicBezTo>
                      <a:pt x="134" y="4"/>
                      <a:pt x="102" y="28"/>
                      <a:pt x="86" y="39"/>
                    </a:cubicBezTo>
                    <a:cubicBezTo>
                      <a:pt x="64" y="53"/>
                      <a:pt x="57" y="62"/>
                      <a:pt x="55" y="63"/>
                    </a:cubicBezTo>
                    <a:cubicBezTo>
                      <a:pt x="49" y="68"/>
                      <a:pt x="54" y="80"/>
                      <a:pt x="43" y="90"/>
                    </a:cubicBezTo>
                    <a:cubicBezTo>
                      <a:pt x="32" y="100"/>
                      <a:pt x="25" y="92"/>
                      <a:pt x="18" y="98"/>
                    </a:cubicBezTo>
                    <a:cubicBezTo>
                      <a:pt x="15" y="101"/>
                      <a:pt x="5" y="108"/>
                      <a:pt x="3" y="110"/>
                    </a:cubicBezTo>
                    <a:cubicBezTo>
                      <a:pt x="0" y="113"/>
                      <a:pt x="0" y="117"/>
                      <a:pt x="2" y="120"/>
                    </a:cubicBezTo>
                    <a:cubicBezTo>
                      <a:pt x="2" y="120"/>
                      <a:pt x="28" y="148"/>
                      <a:pt x="30" y="150"/>
                    </a:cubicBezTo>
                    <a:cubicBezTo>
                      <a:pt x="32" y="153"/>
                      <a:pt x="38" y="155"/>
                      <a:pt x="41" y="152"/>
                    </a:cubicBezTo>
                    <a:cubicBezTo>
                      <a:pt x="45" y="149"/>
                      <a:pt x="54" y="141"/>
                      <a:pt x="55" y="139"/>
                    </a:cubicBezTo>
                    <a:cubicBezTo>
                      <a:pt x="57" y="138"/>
                      <a:pt x="54" y="122"/>
                      <a:pt x="62" y="116"/>
                    </a:cubicBezTo>
                    <a:close/>
                    <a:moveTo>
                      <a:pt x="177" y="126"/>
                    </a:moveTo>
                    <a:cubicBezTo>
                      <a:pt x="174" y="123"/>
                      <a:pt x="171" y="123"/>
                      <a:pt x="169" y="125"/>
                    </a:cubicBezTo>
                    <a:cubicBezTo>
                      <a:pt x="140" y="150"/>
                      <a:pt x="140" y="150"/>
                      <a:pt x="140" y="150"/>
                    </a:cubicBezTo>
                    <a:cubicBezTo>
                      <a:pt x="138" y="152"/>
                      <a:pt x="137" y="156"/>
                      <a:pt x="139" y="158"/>
                    </a:cubicBezTo>
                    <a:cubicBezTo>
                      <a:pt x="305" y="347"/>
                      <a:pt x="305" y="347"/>
                      <a:pt x="305" y="347"/>
                    </a:cubicBezTo>
                    <a:cubicBezTo>
                      <a:pt x="309" y="352"/>
                      <a:pt x="316" y="352"/>
                      <a:pt x="320" y="348"/>
                    </a:cubicBezTo>
                    <a:cubicBezTo>
                      <a:pt x="340" y="332"/>
                      <a:pt x="340" y="332"/>
                      <a:pt x="340" y="332"/>
                    </a:cubicBezTo>
                    <a:cubicBezTo>
                      <a:pt x="344" y="328"/>
                      <a:pt x="345" y="321"/>
                      <a:pt x="341" y="317"/>
                    </a:cubicBezTo>
                    <a:lnTo>
                      <a:pt x="177" y="126"/>
                    </a:lnTo>
                    <a:close/>
                    <a:moveTo>
                      <a:pt x="398" y="46"/>
                    </a:moveTo>
                    <a:cubicBezTo>
                      <a:pt x="396" y="36"/>
                      <a:pt x="391" y="38"/>
                      <a:pt x="389" y="42"/>
                    </a:cubicBezTo>
                    <a:cubicBezTo>
                      <a:pt x="386" y="46"/>
                      <a:pt x="374" y="64"/>
                      <a:pt x="369" y="72"/>
                    </a:cubicBezTo>
                    <a:cubicBezTo>
                      <a:pt x="364" y="80"/>
                      <a:pt x="353" y="96"/>
                      <a:pt x="331" y="80"/>
                    </a:cubicBezTo>
                    <a:cubicBezTo>
                      <a:pt x="308" y="64"/>
                      <a:pt x="316" y="53"/>
                      <a:pt x="320" y="45"/>
                    </a:cubicBezTo>
                    <a:cubicBezTo>
                      <a:pt x="324" y="38"/>
                      <a:pt x="336" y="16"/>
                      <a:pt x="338" y="13"/>
                    </a:cubicBezTo>
                    <a:cubicBezTo>
                      <a:pt x="340" y="11"/>
                      <a:pt x="338" y="3"/>
                      <a:pt x="330" y="6"/>
                    </a:cubicBezTo>
                    <a:cubicBezTo>
                      <a:pt x="323" y="9"/>
                      <a:pt x="280" y="27"/>
                      <a:pt x="274" y="51"/>
                    </a:cubicBezTo>
                    <a:cubicBezTo>
                      <a:pt x="268" y="76"/>
                      <a:pt x="279" y="99"/>
                      <a:pt x="257" y="121"/>
                    </a:cubicBezTo>
                    <a:cubicBezTo>
                      <a:pt x="230" y="149"/>
                      <a:pt x="230" y="149"/>
                      <a:pt x="230" y="149"/>
                    </a:cubicBezTo>
                    <a:cubicBezTo>
                      <a:pt x="257" y="181"/>
                      <a:pt x="257" y="181"/>
                      <a:pt x="257" y="181"/>
                    </a:cubicBezTo>
                    <a:cubicBezTo>
                      <a:pt x="290" y="149"/>
                      <a:pt x="290" y="149"/>
                      <a:pt x="290" y="149"/>
                    </a:cubicBezTo>
                    <a:cubicBezTo>
                      <a:pt x="298" y="141"/>
                      <a:pt x="315" y="134"/>
                      <a:pt x="330" y="137"/>
                    </a:cubicBezTo>
                    <a:cubicBezTo>
                      <a:pt x="363" y="144"/>
                      <a:pt x="381" y="132"/>
                      <a:pt x="391" y="112"/>
                    </a:cubicBezTo>
                    <a:cubicBezTo>
                      <a:pt x="401" y="94"/>
                      <a:pt x="399" y="56"/>
                      <a:pt x="398" y="46"/>
                    </a:cubicBezTo>
                    <a:close/>
                    <a:moveTo>
                      <a:pt x="55" y="319"/>
                    </a:moveTo>
                    <a:cubicBezTo>
                      <a:pt x="50" y="323"/>
                      <a:pt x="50" y="330"/>
                      <a:pt x="55" y="334"/>
                    </a:cubicBezTo>
                    <a:cubicBezTo>
                      <a:pt x="74" y="353"/>
                      <a:pt x="74" y="353"/>
                      <a:pt x="74" y="353"/>
                    </a:cubicBezTo>
                    <a:cubicBezTo>
                      <a:pt x="78" y="357"/>
                      <a:pt x="84" y="355"/>
                      <a:pt x="89" y="351"/>
                    </a:cubicBezTo>
                    <a:cubicBezTo>
                      <a:pt x="187" y="254"/>
                      <a:pt x="187" y="254"/>
                      <a:pt x="187" y="254"/>
                    </a:cubicBezTo>
                    <a:cubicBezTo>
                      <a:pt x="157" y="220"/>
                      <a:pt x="157" y="220"/>
                      <a:pt x="157" y="220"/>
                    </a:cubicBezTo>
                    <a:lnTo>
                      <a:pt x="55" y="319"/>
                    </a:lnTo>
                    <a:close/>
                  </a:path>
                </a:pathLst>
              </a:custGeom>
              <a:solidFill>
                <a:srgbClr val="FFFFFF"/>
              </a:solidFill>
              <a:ln w="9525">
                <a:noFill/>
                <a:round/>
                <a:headEnd/>
                <a:tailEnd/>
              </a:ln>
            </p:spPr>
            <p:txBody>
              <a:bodyPr vert="horz" wrap="square" lIns="68580" tIns="34290" rIns="68580" bIns="34290" numCol="1" anchor="t" anchorCtr="0" compatLnSpc="1">
                <a:prstTxWarp prst="textNoShape">
                  <a:avLst/>
                </a:prstTxWarp>
              </a:bodyPr>
              <a:lstStyle/>
              <a:p>
                <a:endParaRPr lang="en-US" sz="788" dirty="0"/>
              </a:p>
            </p:txBody>
          </p:sp>
        </p:grpSp>
        <p:grpSp>
          <p:nvGrpSpPr>
            <p:cNvPr id="663" name="Group 662"/>
            <p:cNvGrpSpPr/>
            <p:nvPr/>
          </p:nvGrpSpPr>
          <p:grpSpPr>
            <a:xfrm>
              <a:off x="7092046" y="4066068"/>
              <a:ext cx="406519" cy="376087"/>
              <a:chOff x="5394433" y="3010776"/>
              <a:chExt cx="347472" cy="347472"/>
            </a:xfrm>
          </p:grpSpPr>
          <p:sp>
            <p:nvSpPr>
              <p:cNvPr id="664" name="Oval 663"/>
              <p:cNvSpPr/>
              <p:nvPr/>
            </p:nvSpPr>
            <p:spPr>
              <a:xfrm>
                <a:off x="5394433" y="3010776"/>
                <a:ext cx="347472" cy="347472"/>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sp>
            <p:nvSpPr>
              <p:cNvPr id="665" name="Freeform 137"/>
              <p:cNvSpPr>
                <a:spLocks noEditPoints="1"/>
              </p:cNvSpPr>
              <p:nvPr/>
            </p:nvSpPr>
            <p:spPr bwMode="auto">
              <a:xfrm>
                <a:off x="5443907" y="3073611"/>
                <a:ext cx="248524" cy="221802"/>
              </a:xfrm>
              <a:custGeom>
                <a:avLst/>
                <a:gdLst/>
                <a:ahLst/>
                <a:cxnLst>
                  <a:cxn ang="0">
                    <a:pos x="62" y="116"/>
                  </a:cxn>
                  <a:cxn ang="0">
                    <a:pos x="117" y="135"/>
                  </a:cxn>
                  <a:cxn ang="0">
                    <a:pos x="124" y="133"/>
                  </a:cxn>
                  <a:cxn ang="0">
                    <a:pos x="155" y="106"/>
                  </a:cxn>
                  <a:cxn ang="0">
                    <a:pos x="156" y="100"/>
                  </a:cxn>
                  <a:cxn ang="0">
                    <a:pos x="141" y="81"/>
                  </a:cxn>
                  <a:cxn ang="0">
                    <a:pos x="219" y="1"/>
                  </a:cxn>
                  <a:cxn ang="0">
                    <a:pos x="160" y="1"/>
                  </a:cxn>
                  <a:cxn ang="0">
                    <a:pos x="86" y="39"/>
                  </a:cxn>
                  <a:cxn ang="0">
                    <a:pos x="55" y="63"/>
                  </a:cxn>
                  <a:cxn ang="0">
                    <a:pos x="43" y="90"/>
                  </a:cxn>
                  <a:cxn ang="0">
                    <a:pos x="18" y="98"/>
                  </a:cxn>
                  <a:cxn ang="0">
                    <a:pos x="3" y="110"/>
                  </a:cxn>
                  <a:cxn ang="0">
                    <a:pos x="2" y="120"/>
                  </a:cxn>
                  <a:cxn ang="0">
                    <a:pos x="30" y="150"/>
                  </a:cxn>
                  <a:cxn ang="0">
                    <a:pos x="41" y="152"/>
                  </a:cxn>
                  <a:cxn ang="0">
                    <a:pos x="55" y="139"/>
                  </a:cxn>
                  <a:cxn ang="0">
                    <a:pos x="62" y="116"/>
                  </a:cxn>
                  <a:cxn ang="0">
                    <a:pos x="177" y="126"/>
                  </a:cxn>
                  <a:cxn ang="0">
                    <a:pos x="169" y="125"/>
                  </a:cxn>
                  <a:cxn ang="0">
                    <a:pos x="140" y="150"/>
                  </a:cxn>
                  <a:cxn ang="0">
                    <a:pos x="139" y="158"/>
                  </a:cxn>
                  <a:cxn ang="0">
                    <a:pos x="305" y="347"/>
                  </a:cxn>
                  <a:cxn ang="0">
                    <a:pos x="320" y="348"/>
                  </a:cxn>
                  <a:cxn ang="0">
                    <a:pos x="340" y="332"/>
                  </a:cxn>
                  <a:cxn ang="0">
                    <a:pos x="341" y="317"/>
                  </a:cxn>
                  <a:cxn ang="0">
                    <a:pos x="177" y="126"/>
                  </a:cxn>
                  <a:cxn ang="0">
                    <a:pos x="398" y="46"/>
                  </a:cxn>
                  <a:cxn ang="0">
                    <a:pos x="389" y="42"/>
                  </a:cxn>
                  <a:cxn ang="0">
                    <a:pos x="369" y="72"/>
                  </a:cxn>
                  <a:cxn ang="0">
                    <a:pos x="331" y="80"/>
                  </a:cxn>
                  <a:cxn ang="0">
                    <a:pos x="320" y="45"/>
                  </a:cxn>
                  <a:cxn ang="0">
                    <a:pos x="338" y="13"/>
                  </a:cxn>
                  <a:cxn ang="0">
                    <a:pos x="330" y="6"/>
                  </a:cxn>
                  <a:cxn ang="0">
                    <a:pos x="274" y="51"/>
                  </a:cxn>
                  <a:cxn ang="0">
                    <a:pos x="257" y="121"/>
                  </a:cxn>
                  <a:cxn ang="0">
                    <a:pos x="230" y="149"/>
                  </a:cxn>
                  <a:cxn ang="0">
                    <a:pos x="257" y="181"/>
                  </a:cxn>
                  <a:cxn ang="0">
                    <a:pos x="290" y="149"/>
                  </a:cxn>
                  <a:cxn ang="0">
                    <a:pos x="330" y="137"/>
                  </a:cxn>
                  <a:cxn ang="0">
                    <a:pos x="391" y="112"/>
                  </a:cxn>
                  <a:cxn ang="0">
                    <a:pos x="398" y="46"/>
                  </a:cxn>
                  <a:cxn ang="0">
                    <a:pos x="55" y="319"/>
                  </a:cxn>
                  <a:cxn ang="0">
                    <a:pos x="55" y="334"/>
                  </a:cxn>
                  <a:cxn ang="0">
                    <a:pos x="74" y="353"/>
                  </a:cxn>
                  <a:cxn ang="0">
                    <a:pos x="89" y="351"/>
                  </a:cxn>
                  <a:cxn ang="0">
                    <a:pos x="187" y="254"/>
                  </a:cxn>
                  <a:cxn ang="0">
                    <a:pos x="157" y="220"/>
                  </a:cxn>
                  <a:cxn ang="0">
                    <a:pos x="55" y="319"/>
                  </a:cxn>
                </a:cxnLst>
                <a:rect l="0" t="0" r="r" b="b"/>
                <a:pathLst>
                  <a:path w="401" h="357">
                    <a:moveTo>
                      <a:pt x="62" y="116"/>
                    </a:moveTo>
                    <a:cubicBezTo>
                      <a:pt x="81" y="101"/>
                      <a:pt x="97" y="111"/>
                      <a:pt x="117" y="135"/>
                    </a:cubicBezTo>
                    <a:cubicBezTo>
                      <a:pt x="120" y="138"/>
                      <a:pt x="123" y="135"/>
                      <a:pt x="124" y="133"/>
                    </a:cubicBezTo>
                    <a:cubicBezTo>
                      <a:pt x="126" y="132"/>
                      <a:pt x="154" y="107"/>
                      <a:pt x="155" y="106"/>
                    </a:cubicBezTo>
                    <a:cubicBezTo>
                      <a:pt x="156" y="105"/>
                      <a:pt x="158" y="102"/>
                      <a:pt x="156" y="100"/>
                    </a:cubicBezTo>
                    <a:cubicBezTo>
                      <a:pt x="154" y="98"/>
                      <a:pt x="146" y="88"/>
                      <a:pt x="141" y="81"/>
                    </a:cubicBezTo>
                    <a:cubicBezTo>
                      <a:pt x="105" y="34"/>
                      <a:pt x="240" y="2"/>
                      <a:pt x="219" y="1"/>
                    </a:cubicBezTo>
                    <a:cubicBezTo>
                      <a:pt x="208" y="1"/>
                      <a:pt x="166" y="0"/>
                      <a:pt x="160" y="1"/>
                    </a:cubicBezTo>
                    <a:cubicBezTo>
                      <a:pt x="134" y="4"/>
                      <a:pt x="102" y="28"/>
                      <a:pt x="86" y="39"/>
                    </a:cubicBezTo>
                    <a:cubicBezTo>
                      <a:pt x="64" y="53"/>
                      <a:pt x="57" y="62"/>
                      <a:pt x="55" y="63"/>
                    </a:cubicBezTo>
                    <a:cubicBezTo>
                      <a:pt x="49" y="68"/>
                      <a:pt x="54" y="80"/>
                      <a:pt x="43" y="90"/>
                    </a:cubicBezTo>
                    <a:cubicBezTo>
                      <a:pt x="32" y="100"/>
                      <a:pt x="25" y="92"/>
                      <a:pt x="18" y="98"/>
                    </a:cubicBezTo>
                    <a:cubicBezTo>
                      <a:pt x="15" y="101"/>
                      <a:pt x="5" y="108"/>
                      <a:pt x="3" y="110"/>
                    </a:cubicBezTo>
                    <a:cubicBezTo>
                      <a:pt x="0" y="113"/>
                      <a:pt x="0" y="117"/>
                      <a:pt x="2" y="120"/>
                    </a:cubicBezTo>
                    <a:cubicBezTo>
                      <a:pt x="2" y="120"/>
                      <a:pt x="28" y="148"/>
                      <a:pt x="30" y="150"/>
                    </a:cubicBezTo>
                    <a:cubicBezTo>
                      <a:pt x="32" y="153"/>
                      <a:pt x="38" y="155"/>
                      <a:pt x="41" y="152"/>
                    </a:cubicBezTo>
                    <a:cubicBezTo>
                      <a:pt x="45" y="149"/>
                      <a:pt x="54" y="141"/>
                      <a:pt x="55" y="139"/>
                    </a:cubicBezTo>
                    <a:cubicBezTo>
                      <a:pt x="57" y="138"/>
                      <a:pt x="54" y="122"/>
                      <a:pt x="62" y="116"/>
                    </a:cubicBezTo>
                    <a:close/>
                    <a:moveTo>
                      <a:pt x="177" y="126"/>
                    </a:moveTo>
                    <a:cubicBezTo>
                      <a:pt x="174" y="123"/>
                      <a:pt x="171" y="123"/>
                      <a:pt x="169" y="125"/>
                    </a:cubicBezTo>
                    <a:cubicBezTo>
                      <a:pt x="140" y="150"/>
                      <a:pt x="140" y="150"/>
                      <a:pt x="140" y="150"/>
                    </a:cubicBezTo>
                    <a:cubicBezTo>
                      <a:pt x="138" y="152"/>
                      <a:pt x="137" y="156"/>
                      <a:pt x="139" y="158"/>
                    </a:cubicBezTo>
                    <a:cubicBezTo>
                      <a:pt x="305" y="347"/>
                      <a:pt x="305" y="347"/>
                      <a:pt x="305" y="347"/>
                    </a:cubicBezTo>
                    <a:cubicBezTo>
                      <a:pt x="309" y="352"/>
                      <a:pt x="316" y="352"/>
                      <a:pt x="320" y="348"/>
                    </a:cubicBezTo>
                    <a:cubicBezTo>
                      <a:pt x="340" y="332"/>
                      <a:pt x="340" y="332"/>
                      <a:pt x="340" y="332"/>
                    </a:cubicBezTo>
                    <a:cubicBezTo>
                      <a:pt x="344" y="328"/>
                      <a:pt x="345" y="321"/>
                      <a:pt x="341" y="317"/>
                    </a:cubicBezTo>
                    <a:lnTo>
                      <a:pt x="177" y="126"/>
                    </a:lnTo>
                    <a:close/>
                    <a:moveTo>
                      <a:pt x="398" y="46"/>
                    </a:moveTo>
                    <a:cubicBezTo>
                      <a:pt x="396" y="36"/>
                      <a:pt x="391" y="38"/>
                      <a:pt x="389" y="42"/>
                    </a:cubicBezTo>
                    <a:cubicBezTo>
                      <a:pt x="386" y="46"/>
                      <a:pt x="374" y="64"/>
                      <a:pt x="369" y="72"/>
                    </a:cubicBezTo>
                    <a:cubicBezTo>
                      <a:pt x="364" y="80"/>
                      <a:pt x="353" y="96"/>
                      <a:pt x="331" y="80"/>
                    </a:cubicBezTo>
                    <a:cubicBezTo>
                      <a:pt x="308" y="64"/>
                      <a:pt x="316" y="53"/>
                      <a:pt x="320" y="45"/>
                    </a:cubicBezTo>
                    <a:cubicBezTo>
                      <a:pt x="324" y="38"/>
                      <a:pt x="336" y="16"/>
                      <a:pt x="338" y="13"/>
                    </a:cubicBezTo>
                    <a:cubicBezTo>
                      <a:pt x="340" y="11"/>
                      <a:pt x="338" y="3"/>
                      <a:pt x="330" y="6"/>
                    </a:cubicBezTo>
                    <a:cubicBezTo>
                      <a:pt x="323" y="9"/>
                      <a:pt x="280" y="27"/>
                      <a:pt x="274" y="51"/>
                    </a:cubicBezTo>
                    <a:cubicBezTo>
                      <a:pt x="268" y="76"/>
                      <a:pt x="279" y="99"/>
                      <a:pt x="257" y="121"/>
                    </a:cubicBezTo>
                    <a:cubicBezTo>
                      <a:pt x="230" y="149"/>
                      <a:pt x="230" y="149"/>
                      <a:pt x="230" y="149"/>
                    </a:cubicBezTo>
                    <a:cubicBezTo>
                      <a:pt x="257" y="181"/>
                      <a:pt x="257" y="181"/>
                      <a:pt x="257" y="181"/>
                    </a:cubicBezTo>
                    <a:cubicBezTo>
                      <a:pt x="290" y="149"/>
                      <a:pt x="290" y="149"/>
                      <a:pt x="290" y="149"/>
                    </a:cubicBezTo>
                    <a:cubicBezTo>
                      <a:pt x="298" y="141"/>
                      <a:pt x="315" y="134"/>
                      <a:pt x="330" y="137"/>
                    </a:cubicBezTo>
                    <a:cubicBezTo>
                      <a:pt x="363" y="144"/>
                      <a:pt x="381" y="132"/>
                      <a:pt x="391" y="112"/>
                    </a:cubicBezTo>
                    <a:cubicBezTo>
                      <a:pt x="401" y="94"/>
                      <a:pt x="399" y="56"/>
                      <a:pt x="398" y="46"/>
                    </a:cubicBezTo>
                    <a:close/>
                    <a:moveTo>
                      <a:pt x="55" y="319"/>
                    </a:moveTo>
                    <a:cubicBezTo>
                      <a:pt x="50" y="323"/>
                      <a:pt x="50" y="330"/>
                      <a:pt x="55" y="334"/>
                    </a:cubicBezTo>
                    <a:cubicBezTo>
                      <a:pt x="74" y="353"/>
                      <a:pt x="74" y="353"/>
                      <a:pt x="74" y="353"/>
                    </a:cubicBezTo>
                    <a:cubicBezTo>
                      <a:pt x="78" y="357"/>
                      <a:pt x="84" y="355"/>
                      <a:pt x="89" y="351"/>
                    </a:cubicBezTo>
                    <a:cubicBezTo>
                      <a:pt x="187" y="254"/>
                      <a:pt x="187" y="254"/>
                      <a:pt x="187" y="254"/>
                    </a:cubicBezTo>
                    <a:cubicBezTo>
                      <a:pt x="157" y="220"/>
                      <a:pt x="157" y="220"/>
                      <a:pt x="157" y="220"/>
                    </a:cubicBezTo>
                    <a:lnTo>
                      <a:pt x="55" y="319"/>
                    </a:lnTo>
                    <a:close/>
                  </a:path>
                </a:pathLst>
              </a:custGeom>
              <a:solidFill>
                <a:srgbClr val="FFFFFF"/>
              </a:solidFill>
              <a:ln w="9525">
                <a:noFill/>
                <a:round/>
                <a:headEnd/>
                <a:tailEnd/>
              </a:ln>
            </p:spPr>
            <p:txBody>
              <a:bodyPr vert="horz" wrap="square" lIns="68580" tIns="34290" rIns="68580" bIns="34290" numCol="1" anchor="t" anchorCtr="0" compatLnSpc="1">
                <a:prstTxWarp prst="textNoShape">
                  <a:avLst/>
                </a:prstTxWarp>
              </a:bodyPr>
              <a:lstStyle/>
              <a:p>
                <a:endParaRPr lang="en-US" sz="788" dirty="0"/>
              </a:p>
            </p:txBody>
          </p:sp>
        </p:grpSp>
        <p:grpSp>
          <p:nvGrpSpPr>
            <p:cNvPr id="666" name="Group 665"/>
            <p:cNvGrpSpPr/>
            <p:nvPr/>
          </p:nvGrpSpPr>
          <p:grpSpPr>
            <a:xfrm>
              <a:off x="3699557" y="4721250"/>
              <a:ext cx="495782" cy="100290"/>
              <a:chOff x="3524974" y="4015348"/>
              <a:chExt cx="557592" cy="298877"/>
            </a:xfrm>
          </p:grpSpPr>
          <p:cxnSp>
            <p:nvCxnSpPr>
              <p:cNvPr id="667" name="Straight Connector 666"/>
              <p:cNvCxnSpPr/>
              <p:nvPr/>
            </p:nvCxnSpPr>
            <p:spPr>
              <a:xfrm flipH="1">
                <a:off x="3524974" y="4015348"/>
                <a:ext cx="176592" cy="298877"/>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8" name="Straight Connector 667"/>
              <p:cNvCxnSpPr/>
              <p:nvPr/>
            </p:nvCxnSpPr>
            <p:spPr>
              <a:xfrm>
                <a:off x="3905974" y="4015348"/>
                <a:ext cx="176592" cy="298877"/>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69" name="Group 668"/>
            <p:cNvGrpSpPr/>
            <p:nvPr/>
          </p:nvGrpSpPr>
          <p:grpSpPr>
            <a:xfrm>
              <a:off x="4765021" y="4657779"/>
              <a:ext cx="495782" cy="160464"/>
              <a:chOff x="3524974" y="4015348"/>
              <a:chExt cx="557592" cy="298877"/>
            </a:xfrm>
          </p:grpSpPr>
          <p:cxnSp>
            <p:nvCxnSpPr>
              <p:cNvPr id="670" name="Straight Connector 669"/>
              <p:cNvCxnSpPr/>
              <p:nvPr/>
            </p:nvCxnSpPr>
            <p:spPr>
              <a:xfrm flipH="1">
                <a:off x="3524974" y="4015348"/>
                <a:ext cx="176592" cy="298877"/>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1" name="Straight Connector 670"/>
              <p:cNvCxnSpPr/>
              <p:nvPr/>
            </p:nvCxnSpPr>
            <p:spPr>
              <a:xfrm>
                <a:off x="3905974" y="4015348"/>
                <a:ext cx="176592" cy="298877"/>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72" name="Group 671"/>
            <p:cNvGrpSpPr/>
            <p:nvPr/>
          </p:nvGrpSpPr>
          <p:grpSpPr>
            <a:xfrm>
              <a:off x="5841639" y="4657779"/>
              <a:ext cx="495782" cy="160464"/>
              <a:chOff x="3524974" y="4015348"/>
              <a:chExt cx="557592" cy="298877"/>
            </a:xfrm>
          </p:grpSpPr>
          <p:cxnSp>
            <p:nvCxnSpPr>
              <p:cNvPr id="673" name="Straight Connector 672"/>
              <p:cNvCxnSpPr/>
              <p:nvPr/>
            </p:nvCxnSpPr>
            <p:spPr>
              <a:xfrm flipH="1">
                <a:off x="3524974" y="4015348"/>
                <a:ext cx="176592" cy="298877"/>
              </a:xfrm>
              <a:prstGeom prst="line">
                <a:avLst/>
              </a:prstGeom>
              <a:ln w="6350">
                <a:headEnd type="triangl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674" name="Straight Connector 673"/>
              <p:cNvCxnSpPr/>
              <p:nvPr/>
            </p:nvCxnSpPr>
            <p:spPr>
              <a:xfrm>
                <a:off x="3905974" y="4015348"/>
                <a:ext cx="176592" cy="298877"/>
              </a:xfrm>
              <a:prstGeom prst="line">
                <a:avLst/>
              </a:prstGeom>
              <a:ln w="6350">
                <a:headEnd type="triangle" w="med" len="med"/>
                <a:tailEnd type="none" w="med" len="med"/>
              </a:ln>
            </p:spPr>
            <p:style>
              <a:lnRef idx="1">
                <a:schemeClr val="accent2"/>
              </a:lnRef>
              <a:fillRef idx="0">
                <a:schemeClr val="accent2"/>
              </a:fillRef>
              <a:effectRef idx="0">
                <a:schemeClr val="accent2"/>
              </a:effectRef>
              <a:fontRef idx="minor">
                <a:schemeClr val="tx1"/>
              </a:fontRef>
            </p:style>
          </p:cxnSp>
        </p:grpSp>
        <p:grpSp>
          <p:nvGrpSpPr>
            <p:cNvPr id="675" name="Group 674"/>
            <p:cNvGrpSpPr/>
            <p:nvPr/>
          </p:nvGrpSpPr>
          <p:grpSpPr>
            <a:xfrm>
              <a:off x="7134561" y="4657779"/>
              <a:ext cx="495782" cy="160464"/>
              <a:chOff x="3524974" y="4015348"/>
              <a:chExt cx="557592" cy="298877"/>
            </a:xfrm>
          </p:grpSpPr>
          <p:cxnSp>
            <p:nvCxnSpPr>
              <p:cNvPr id="676" name="Straight Connector 675"/>
              <p:cNvCxnSpPr/>
              <p:nvPr/>
            </p:nvCxnSpPr>
            <p:spPr>
              <a:xfrm flipH="1">
                <a:off x="3524974" y="4015348"/>
                <a:ext cx="176592" cy="298877"/>
              </a:xfrm>
              <a:prstGeom prst="line">
                <a:avLst/>
              </a:prstGeom>
              <a:ln w="6350">
                <a:headEnd type="triangl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677" name="Straight Connector 676"/>
              <p:cNvCxnSpPr/>
              <p:nvPr/>
            </p:nvCxnSpPr>
            <p:spPr>
              <a:xfrm>
                <a:off x="3905974" y="4015348"/>
                <a:ext cx="176592" cy="298877"/>
              </a:xfrm>
              <a:prstGeom prst="line">
                <a:avLst/>
              </a:prstGeom>
              <a:ln w="6350">
                <a:headEnd type="triangle" w="med" len="med"/>
                <a:tailEnd type="none" w="med" len="med"/>
              </a:ln>
            </p:spPr>
            <p:style>
              <a:lnRef idx="1">
                <a:schemeClr val="accent2"/>
              </a:lnRef>
              <a:fillRef idx="0">
                <a:schemeClr val="accent2"/>
              </a:fillRef>
              <a:effectRef idx="0">
                <a:schemeClr val="accent2"/>
              </a:effectRef>
              <a:fontRef idx="minor">
                <a:schemeClr val="tx1"/>
              </a:fontRef>
            </p:style>
          </p:cxnSp>
        </p:grpSp>
        <p:grpSp>
          <p:nvGrpSpPr>
            <p:cNvPr id="678" name="Group 677"/>
            <p:cNvGrpSpPr/>
            <p:nvPr/>
          </p:nvGrpSpPr>
          <p:grpSpPr>
            <a:xfrm>
              <a:off x="8315685" y="4838301"/>
              <a:ext cx="308954" cy="285826"/>
              <a:chOff x="679450" y="3920225"/>
              <a:chExt cx="347472" cy="347472"/>
            </a:xfrm>
          </p:grpSpPr>
          <p:sp>
            <p:nvSpPr>
              <p:cNvPr id="679" name="Oval 678"/>
              <p:cNvSpPr/>
              <p:nvPr/>
            </p:nvSpPr>
            <p:spPr>
              <a:xfrm>
                <a:off x="679450" y="3920225"/>
                <a:ext cx="347472" cy="347472"/>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680" name="Group 679"/>
              <p:cNvGrpSpPr/>
              <p:nvPr/>
            </p:nvGrpSpPr>
            <p:grpSpPr>
              <a:xfrm>
                <a:off x="737694" y="3968008"/>
                <a:ext cx="230984" cy="228092"/>
                <a:chOff x="823643" y="3833985"/>
                <a:chExt cx="297635" cy="293909"/>
              </a:xfrm>
              <a:solidFill>
                <a:srgbClr val="FFFFFF"/>
              </a:solidFill>
            </p:grpSpPr>
            <p:sp>
              <p:nvSpPr>
                <p:cNvPr id="681"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682"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683" name="Group 682"/>
            <p:cNvGrpSpPr/>
            <p:nvPr/>
          </p:nvGrpSpPr>
          <p:grpSpPr>
            <a:xfrm>
              <a:off x="8840563" y="4838301"/>
              <a:ext cx="308954" cy="285826"/>
              <a:chOff x="679450" y="3920225"/>
              <a:chExt cx="347472" cy="347472"/>
            </a:xfrm>
          </p:grpSpPr>
          <p:sp>
            <p:nvSpPr>
              <p:cNvPr id="684" name="Oval 683"/>
              <p:cNvSpPr/>
              <p:nvPr/>
            </p:nvSpPr>
            <p:spPr>
              <a:xfrm>
                <a:off x="679450" y="3920225"/>
                <a:ext cx="347472" cy="347472"/>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685" name="Group 684"/>
              <p:cNvGrpSpPr/>
              <p:nvPr/>
            </p:nvGrpSpPr>
            <p:grpSpPr>
              <a:xfrm>
                <a:off x="737694" y="3968008"/>
                <a:ext cx="230984" cy="228092"/>
                <a:chOff x="823643" y="3833985"/>
                <a:chExt cx="297635" cy="293909"/>
              </a:xfrm>
              <a:solidFill>
                <a:srgbClr val="FFFFFF"/>
              </a:solidFill>
            </p:grpSpPr>
            <p:sp>
              <p:nvSpPr>
                <p:cNvPr id="686"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687"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688" name="Group 687"/>
            <p:cNvGrpSpPr/>
            <p:nvPr/>
          </p:nvGrpSpPr>
          <p:grpSpPr>
            <a:xfrm>
              <a:off x="1411050" y="4066068"/>
              <a:ext cx="406519" cy="376087"/>
              <a:chOff x="1118526" y="2702321"/>
              <a:chExt cx="347472" cy="347472"/>
            </a:xfrm>
          </p:grpSpPr>
          <p:sp>
            <p:nvSpPr>
              <p:cNvPr id="689" name="Oval 688"/>
              <p:cNvSpPr/>
              <p:nvPr/>
            </p:nvSpPr>
            <p:spPr>
              <a:xfrm>
                <a:off x="1118526" y="2702321"/>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pic>
            <p:nvPicPr>
              <p:cNvPr id="690" name="Picture 689"/>
              <p:cNvPicPr>
                <a:picLocks noChangeAspect="1"/>
              </p:cNvPicPr>
              <p:nvPr/>
            </p:nvPicPr>
            <p:blipFill rotWithShape="1">
              <a:blip r:embed="rId3">
                <a:biLevel thresh="25000"/>
              </a:blip>
              <a:srcRect r="14012" b="14013"/>
              <a:stretch/>
            </p:blipFill>
            <p:spPr>
              <a:xfrm>
                <a:off x="1155923" y="2740323"/>
                <a:ext cx="272678" cy="271468"/>
              </a:xfrm>
              <a:prstGeom prst="ellipse">
                <a:avLst/>
              </a:prstGeom>
            </p:spPr>
          </p:pic>
        </p:grpSp>
        <p:sp>
          <p:nvSpPr>
            <p:cNvPr id="691" name="Rectangle 690"/>
            <p:cNvSpPr/>
            <p:nvPr/>
          </p:nvSpPr>
          <p:spPr>
            <a:xfrm>
              <a:off x="8228367" y="3596738"/>
              <a:ext cx="1055900" cy="1040992"/>
            </a:xfrm>
            <a:prstGeom prst="rect">
              <a:avLst/>
            </a:prstGeom>
            <a:noFill/>
            <a:ln>
              <a:solidFill>
                <a:srgbClr val="6D207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err="1">
                <a:ln>
                  <a:solidFill>
                    <a:srgbClr val="470A68"/>
                  </a:solidFill>
                </a:ln>
                <a:solidFill>
                  <a:schemeClr val="bg1"/>
                </a:solidFill>
              </a:endParaRPr>
            </a:p>
          </p:txBody>
        </p:sp>
        <p:sp>
          <p:nvSpPr>
            <p:cNvPr id="692" name="TextBox 691"/>
            <p:cNvSpPr txBox="1"/>
            <p:nvPr/>
          </p:nvSpPr>
          <p:spPr>
            <a:xfrm rot="16200000">
              <a:off x="7926928" y="4086412"/>
              <a:ext cx="646839" cy="328391"/>
            </a:xfrm>
            <a:prstGeom prst="rect">
              <a:avLst/>
            </a:prstGeom>
            <a:solidFill>
              <a:srgbClr val="470A68"/>
            </a:solidFill>
            <a:ln>
              <a:solidFill>
                <a:srgbClr val="470A68"/>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defPPr>
                <a:defRPr lang="en-US"/>
              </a:defPPr>
              <a:lvl1pPr>
                <a:defRPr sz="800">
                  <a:solidFill>
                    <a:schemeClr val="bg1"/>
                  </a:solidFill>
                </a:defRPr>
              </a:lvl1pPr>
            </a:lstStyle>
            <a:p>
              <a:r>
                <a:rPr lang="en-US" sz="600" dirty="0"/>
                <a:t>Environment</a:t>
              </a:r>
            </a:p>
          </p:txBody>
        </p:sp>
        <p:grpSp>
          <p:nvGrpSpPr>
            <p:cNvPr id="693" name="Group 692"/>
            <p:cNvGrpSpPr/>
            <p:nvPr/>
          </p:nvGrpSpPr>
          <p:grpSpPr>
            <a:xfrm>
              <a:off x="5826869" y="4066068"/>
              <a:ext cx="406519" cy="376087"/>
              <a:chOff x="6172592" y="3405194"/>
              <a:chExt cx="438802" cy="425979"/>
            </a:xfrm>
          </p:grpSpPr>
          <p:sp>
            <p:nvSpPr>
              <p:cNvPr id="694" name="Oval 693"/>
              <p:cNvSpPr/>
              <p:nvPr/>
            </p:nvSpPr>
            <p:spPr>
              <a:xfrm>
                <a:off x="6172592" y="3405194"/>
                <a:ext cx="438802" cy="425979"/>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sp>
            <p:nvSpPr>
              <p:cNvPr id="695" name="Freeform 190"/>
              <p:cNvSpPr>
                <a:spLocks noEditPoints="1"/>
              </p:cNvSpPr>
              <p:nvPr/>
            </p:nvSpPr>
            <p:spPr bwMode="auto">
              <a:xfrm>
                <a:off x="6241545" y="3480222"/>
                <a:ext cx="305044" cy="238191"/>
              </a:xfrm>
              <a:custGeom>
                <a:avLst/>
                <a:gdLst/>
                <a:ahLst/>
                <a:cxnLst>
                  <a:cxn ang="0">
                    <a:pos x="339" y="60"/>
                  </a:cxn>
                  <a:cxn ang="0">
                    <a:pos x="319" y="40"/>
                  </a:cxn>
                  <a:cxn ang="0">
                    <a:pos x="80" y="40"/>
                  </a:cxn>
                  <a:cxn ang="0">
                    <a:pos x="60" y="60"/>
                  </a:cxn>
                  <a:cxn ang="0">
                    <a:pos x="60" y="80"/>
                  </a:cxn>
                  <a:cxn ang="0">
                    <a:pos x="339" y="80"/>
                  </a:cxn>
                  <a:cxn ang="0">
                    <a:pos x="339" y="60"/>
                  </a:cxn>
                  <a:cxn ang="0">
                    <a:pos x="279" y="0"/>
                  </a:cxn>
                  <a:cxn ang="0">
                    <a:pos x="120" y="0"/>
                  </a:cxn>
                  <a:cxn ang="0">
                    <a:pos x="100" y="20"/>
                  </a:cxn>
                  <a:cxn ang="0">
                    <a:pos x="299" y="20"/>
                  </a:cxn>
                  <a:cxn ang="0">
                    <a:pos x="279" y="0"/>
                  </a:cxn>
                  <a:cxn ang="0">
                    <a:pos x="379" y="80"/>
                  </a:cxn>
                  <a:cxn ang="0">
                    <a:pos x="367" y="68"/>
                  </a:cxn>
                  <a:cxn ang="0">
                    <a:pos x="367" y="100"/>
                  </a:cxn>
                  <a:cxn ang="0">
                    <a:pos x="32" y="100"/>
                  </a:cxn>
                  <a:cxn ang="0">
                    <a:pos x="32" y="68"/>
                  </a:cxn>
                  <a:cxn ang="0">
                    <a:pos x="21" y="80"/>
                  </a:cxn>
                  <a:cxn ang="0">
                    <a:pos x="5" y="120"/>
                  </a:cxn>
                  <a:cxn ang="0">
                    <a:pos x="36" y="300"/>
                  </a:cxn>
                  <a:cxn ang="0">
                    <a:pos x="60" y="320"/>
                  </a:cxn>
                  <a:cxn ang="0">
                    <a:pos x="339" y="320"/>
                  </a:cxn>
                  <a:cxn ang="0">
                    <a:pos x="363" y="300"/>
                  </a:cxn>
                  <a:cxn ang="0">
                    <a:pos x="394" y="120"/>
                  </a:cxn>
                  <a:cxn ang="0">
                    <a:pos x="379" y="80"/>
                  </a:cxn>
                  <a:cxn ang="0">
                    <a:pos x="279" y="188"/>
                  </a:cxn>
                  <a:cxn ang="0">
                    <a:pos x="259" y="208"/>
                  </a:cxn>
                  <a:cxn ang="0">
                    <a:pos x="140" y="208"/>
                  </a:cxn>
                  <a:cxn ang="0">
                    <a:pos x="120" y="188"/>
                  </a:cxn>
                  <a:cxn ang="0">
                    <a:pos x="120" y="148"/>
                  </a:cxn>
                  <a:cxn ang="0">
                    <a:pos x="148" y="148"/>
                  </a:cxn>
                  <a:cxn ang="0">
                    <a:pos x="148" y="180"/>
                  </a:cxn>
                  <a:cxn ang="0">
                    <a:pos x="251" y="180"/>
                  </a:cxn>
                  <a:cxn ang="0">
                    <a:pos x="251" y="148"/>
                  </a:cxn>
                  <a:cxn ang="0">
                    <a:pos x="279" y="148"/>
                  </a:cxn>
                  <a:cxn ang="0">
                    <a:pos x="279" y="188"/>
                  </a:cxn>
                </a:cxnLst>
                <a:rect l="0" t="0" r="r" b="b"/>
                <a:pathLst>
                  <a:path w="399" h="320">
                    <a:moveTo>
                      <a:pt x="339" y="60"/>
                    </a:moveTo>
                    <a:cubicBezTo>
                      <a:pt x="339" y="40"/>
                      <a:pt x="319" y="40"/>
                      <a:pt x="319" y="40"/>
                    </a:cubicBezTo>
                    <a:cubicBezTo>
                      <a:pt x="80" y="40"/>
                      <a:pt x="80" y="40"/>
                      <a:pt x="80" y="40"/>
                    </a:cubicBezTo>
                    <a:cubicBezTo>
                      <a:pt x="80" y="40"/>
                      <a:pt x="60" y="40"/>
                      <a:pt x="60" y="60"/>
                    </a:cubicBezTo>
                    <a:cubicBezTo>
                      <a:pt x="60" y="80"/>
                      <a:pt x="60" y="80"/>
                      <a:pt x="60" y="80"/>
                    </a:cubicBezTo>
                    <a:cubicBezTo>
                      <a:pt x="339" y="80"/>
                      <a:pt x="339" y="80"/>
                      <a:pt x="339" y="80"/>
                    </a:cubicBezTo>
                    <a:lnTo>
                      <a:pt x="339" y="60"/>
                    </a:lnTo>
                    <a:close/>
                    <a:moveTo>
                      <a:pt x="279" y="0"/>
                    </a:moveTo>
                    <a:cubicBezTo>
                      <a:pt x="120" y="0"/>
                      <a:pt x="120" y="0"/>
                      <a:pt x="120" y="0"/>
                    </a:cubicBezTo>
                    <a:cubicBezTo>
                      <a:pt x="120" y="0"/>
                      <a:pt x="100" y="0"/>
                      <a:pt x="100" y="20"/>
                    </a:cubicBezTo>
                    <a:cubicBezTo>
                      <a:pt x="299" y="20"/>
                      <a:pt x="299" y="20"/>
                      <a:pt x="299" y="20"/>
                    </a:cubicBezTo>
                    <a:cubicBezTo>
                      <a:pt x="299" y="0"/>
                      <a:pt x="279" y="0"/>
                      <a:pt x="279" y="0"/>
                    </a:cubicBezTo>
                    <a:close/>
                    <a:moveTo>
                      <a:pt x="379" y="80"/>
                    </a:moveTo>
                    <a:cubicBezTo>
                      <a:pt x="367" y="68"/>
                      <a:pt x="367" y="68"/>
                      <a:pt x="367" y="68"/>
                    </a:cubicBezTo>
                    <a:cubicBezTo>
                      <a:pt x="367" y="100"/>
                      <a:pt x="367" y="100"/>
                      <a:pt x="367" y="100"/>
                    </a:cubicBezTo>
                    <a:cubicBezTo>
                      <a:pt x="32" y="100"/>
                      <a:pt x="32" y="100"/>
                      <a:pt x="32" y="100"/>
                    </a:cubicBezTo>
                    <a:cubicBezTo>
                      <a:pt x="32" y="68"/>
                      <a:pt x="32" y="68"/>
                      <a:pt x="32" y="68"/>
                    </a:cubicBezTo>
                    <a:cubicBezTo>
                      <a:pt x="32" y="68"/>
                      <a:pt x="32" y="68"/>
                      <a:pt x="21" y="80"/>
                    </a:cubicBezTo>
                    <a:cubicBezTo>
                      <a:pt x="9" y="92"/>
                      <a:pt x="0" y="95"/>
                      <a:pt x="5" y="120"/>
                    </a:cubicBezTo>
                    <a:cubicBezTo>
                      <a:pt x="10" y="145"/>
                      <a:pt x="33" y="281"/>
                      <a:pt x="36" y="300"/>
                    </a:cubicBezTo>
                    <a:cubicBezTo>
                      <a:pt x="40" y="320"/>
                      <a:pt x="60" y="320"/>
                      <a:pt x="60" y="320"/>
                    </a:cubicBezTo>
                    <a:cubicBezTo>
                      <a:pt x="339" y="320"/>
                      <a:pt x="339" y="320"/>
                      <a:pt x="339" y="320"/>
                    </a:cubicBezTo>
                    <a:cubicBezTo>
                      <a:pt x="339" y="320"/>
                      <a:pt x="360" y="320"/>
                      <a:pt x="363" y="300"/>
                    </a:cubicBezTo>
                    <a:cubicBezTo>
                      <a:pt x="367" y="281"/>
                      <a:pt x="390" y="145"/>
                      <a:pt x="394" y="120"/>
                    </a:cubicBezTo>
                    <a:cubicBezTo>
                      <a:pt x="399" y="95"/>
                      <a:pt x="391" y="92"/>
                      <a:pt x="379" y="80"/>
                    </a:cubicBezTo>
                    <a:close/>
                    <a:moveTo>
                      <a:pt x="279" y="188"/>
                    </a:moveTo>
                    <a:cubicBezTo>
                      <a:pt x="279" y="188"/>
                      <a:pt x="279" y="208"/>
                      <a:pt x="259" y="208"/>
                    </a:cubicBezTo>
                    <a:cubicBezTo>
                      <a:pt x="140" y="208"/>
                      <a:pt x="140" y="208"/>
                      <a:pt x="140" y="208"/>
                    </a:cubicBezTo>
                    <a:cubicBezTo>
                      <a:pt x="120" y="208"/>
                      <a:pt x="120" y="188"/>
                      <a:pt x="120" y="188"/>
                    </a:cubicBezTo>
                    <a:cubicBezTo>
                      <a:pt x="120" y="148"/>
                      <a:pt x="120" y="148"/>
                      <a:pt x="120" y="148"/>
                    </a:cubicBezTo>
                    <a:cubicBezTo>
                      <a:pt x="148" y="148"/>
                      <a:pt x="148" y="148"/>
                      <a:pt x="148" y="148"/>
                    </a:cubicBezTo>
                    <a:cubicBezTo>
                      <a:pt x="148" y="180"/>
                      <a:pt x="148" y="180"/>
                      <a:pt x="148" y="180"/>
                    </a:cubicBezTo>
                    <a:cubicBezTo>
                      <a:pt x="251" y="180"/>
                      <a:pt x="251" y="180"/>
                      <a:pt x="251" y="180"/>
                    </a:cubicBezTo>
                    <a:cubicBezTo>
                      <a:pt x="251" y="148"/>
                      <a:pt x="251" y="148"/>
                      <a:pt x="251" y="148"/>
                    </a:cubicBezTo>
                    <a:cubicBezTo>
                      <a:pt x="279" y="148"/>
                      <a:pt x="279" y="148"/>
                      <a:pt x="279" y="148"/>
                    </a:cubicBezTo>
                    <a:lnTo>
                      <a:pt x="279" y="188"/>
                    </a:lnTo>
                    <a:close/>
                  </a:path>
                </a:pathLst>
              </a:custGeom>
              <a:solidFill>
                <a:srgbClr val="FFFFFF"/>
              </a:solidFill>
              <a:ln w="9525">
                <a:noFill/>
                <a:round/>
                <a:headEnd/>
                <a:tailEnd/>
              </a:ln>
            </p:spPr>
            <p:txBody>
              <a:bodyPr vert="horz" wrap="square" lIns="68580" tIns="34290" rIns="68580" bIns="34290" numCol="1" anchor="t" anchorCtr="0" compatLnSpc="1">
                <a:prstTxWarp prst="textNoShape">
                  <a:avLst/>
                </a:prstTxWarp>
              </a:bodyPr>
              <a:lstStyle/>
              <a:p>
                <a:endParaRPr lang="en-US" sz="1350"/>
              </a:p>
            </p:txBody>
          </p:sp>
        </p:grpSp>
        <p:cxnSp>
          <p:nvCxnSpPr>
            <p:cNvPr id="696" name="Elbow Connector 695"/>
            <p:cNvCxnSpPr/>
            <p:nvPr/>
          </p:nvCxnSpPr>
          <p:spPr>
            <a:xfrm flipV="1">
              <a:off x="2665098" y="3698941"/>
              <a:ext cx="2124939" cy="477796"/>
            </a:xfrm>
            <a:prstGeom prst="bentConnector3">
              <a:avLst>
                <a:gd name="adj1" fmla="val 363"/>
              </a:avLst>
            </a:prstGeom>
            <a:ln w="38100">
              <a:solidFill>
                <a:srgbClr val="92D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7" name="Elbow Connector 696"/>
            <p:cNvCxnSpPr/>
            <p:nvPr/>
          </p:nvCxnSpPr>
          <p:spPr>
            <a:xfrm>
              <a:off x="5178251" y="3694996"/>
              <a:ext cx="2068471" cy="300870"/>
            </a:xfrm>
            <a:prstGeom prst="bentConnector2">
              <a:avLst/>
            </a:prstGeom>
            <a:ln w="38100">
              <a:solidFill>
                <a:srgbClr val="92D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8" name="Straight Connector 697"/>
            <p:cNvCxnSpPr/>
            <p:nvPr/>
          </p:nvCxnSpPr>
          <p:spPr>
            <a:xfrm flipH="1">
              <a:off x="2567893" y="4223213"/>
              <a:ext cx="373907" cy="3636"/>
            </a:xfrm>
            <a:prstGeom prst="line">
              <a:avLst/>
            </a:prstGeom>
            <a:ln w="38100">
              <a:solidFill>
                <a:srgbClr val="92D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99" name="TextBox 698"/>
            <p:cNvSpPr txBox="1"/>
            <p:nvPr/>
          </p:nvSpPr>
          <p:spPr>
            <a:xfrm rot="5400000">
              <a:off x="8638306" y="4101950"/>
              <a:ext cx="1685110" cy="184319"/>
            </a:xfrm>
            <a:prstGeom prst="rect">
              <a:avLst/>
            </a:prstGeom>
            <a:solidFill>
              <a:srgbClr val="0091DA"/>
            </a:solidFill>
            <a:ln w="6350">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en-US" sz="825" b="1" dirty="0">
                  <a:solidFill>
                    <a:schemeClr val="bg1"/>
                  </a:solidFill>
                </a:rPr>
                <a:t>Continuous Monitoring</a:t>
              </a:r>
            </a:p>
          </p:txBody>
        </p:sp>
        <p:grpSp>
          <p:nvGrpSpPr>
            <p:cNvPr id="700" name="Group 699"/>
            <p:cNvGrpSpPr/>
            <p:nvPr/>
          </p:nvGrpSpPr>
          <p:grpSpPr>
            <a:xfrm>
              <a:off x="8325330" y="3118833"/>
              <a:ext cx="308954" cy="285826"/>
              <a:chOff x="679450" y="3920225"/>
              <a:chExt cx="347472" cy="347472"/>
            </a:xfrm>
          </p:grpSpPr>
          <p:sp>
            <p:nvSpPr>
              <p:cNvPr id="701" name="Oval 700"/>
              <p:cNvSpPr/>
              <p:nvPr/>
            </p:nvSpPr>
            <p:spPr>
              <a:xfrm>
                <a:off x="679450" y="3920225"/>
                <a:ext cx="347472" cy="347472"/>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702" name="Group 701"/>
              <p:cNvGrpSpPr/>
              <p:nvPr/>
            </p:nvGrpSpPr>
            <p:grpSpPr>
              <a:xfrm>
                <a:off x="737694" y="3968008"/>
                <a:ext cx="230984" cy="228092"/>
                <a:chOff x="823643" y="3833985"/>
                <a:chExt cx="297635" cy="293909"/>
              </a:xfrm>
              <a:solidFill>
                <a:srgbClr val="FFFFFF"/>
              </a:solidFill>
            </p:grpSpPr>
            <p:sp>
              <p:nvSpPr>
                <p:cNvPr id="703"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704"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705" name="Group 704"/>
            <p:cNvGrpSpPr/>
            <p:nvPr/>
          </p:nvGrpSpPr>
          <p:grpSpPr>
            <a:xfrm>
              <a:off x="8850210" y="3118833"/>
              <a:ext cx="308954" cy="285826"/>
              <a:chOff x="679450" y="3920225"/>
              <a:chExt cx="347472" cy="347472"/>
            </a:xfrm>
          </p:grpSpPr>
          <p:sp>
            <p:nvSpPr>
              <p:cNvPr id="706" name="Oval 705"/>
              <p:cNvSpPr/>
              <p:nvPr/>
            </p:nvSpPr>
            <p:spPr>
              <a:xfrm>
                <a:off x="679450" y="3920225"/>
                <a:ext cx="347472" cy="347472"/>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707" name="Group 706"/>
              <p:cNvGrpSpPr/>
              <p:nvPr/>
            </p:nvGrpSpPr>
            <p:grpSpPr>
              <a:xfrm>
                <a:off x="737694" y="3968008"/>
                <a:ext cx="230984" cy="228092"/>
                <a:chOff x="823643" y="3833985"/>
                <a:chExt cx="297635" cy="293909"/>
              </a:xfrm>
              <a:solidFill>
                <a:srgbClr val="FFFFFF"/>
              </a:solidFill>
            </p:grpSpPr>
            <p:sp>
              <p:nvSpPr>
                <p:cNvPr id="708"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709"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710" name="Group 709"/>
            <p:cNvGrpSpPr/>
            <p:nvPr/>
          </p:nvGrpSpPr>
          <p:grpSpPr>
            <a:xfrm>
              <a:off x="8490415" y="4657779"/>
              <a:ext cx="495782" cy="160464"/>
              <a:chOff x="3524974" y="4015348"/>
              <a:chExt cx="557592" cy="298877"/>
            </a:xfrm>
          </p:grpSpPr>
          <p:cxnSp>
            <p:nvCxnSpPr>
              <p:cNvPr id="711" name="Straight Connector 710"/>
              <p:cNvCxnSpPr/>
              <p:nvPr/>
            </p:nvCxnSpPr>
            <p:spPr>
              <a:xfrm flipH="1">
                <a:off x="3524974" y="4015348"/>
                <a:ext cx="176592" cy="298877"/>
              </a:xfrm>
              <a:prstGeom prst="line">
                <a:avLst/>
              </a:prstGeom>
              <a:ln w="6350">
                <a:headEnd type="triangl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712" name="Straight Connector 711"/>
              <p:cNvCxnSpPr/>
              <p:nvPr/>
            </p:nvCxnSpPr>
            <p:spPr>
              <a:xfrm>
                <a:off x="3905974" y="4015348"/>
                <a:ext cx="176592" cy="298877"/>
              </a:xfrm>
              <a:prstGeom prst="line">
                <a:avLst/>
              </a:prstGeom>
              <a:ln w="6350">
                <a:headEnd type="triangle" w="med" len="med"/>
                <a:tailEnd type="none" w="med" len="med"/>
              </a:ln>
            </p:spPr>
            <p:style>
              <a:lnRef idx="1">
                <a:schemeClr val="accent2"/>
              </a:lnRef>
              <a:fillRef idx="0">
                <a:schemeClr val="accent2"/>
              </a:fillRef>
              <a:effectRef idx="0">
                <a:schemeClr val="accent2"/>
              </a:effectRef>
              <a:fontRef idx="minor">
                <a:schemeClr val="tx1"/>
              </a:fontRef>
            </p:style>
          </p:cxnSp>
        </p:grpSp>
        <p:grpSp>
          <p:nvGrpSpPr>
            <p:cNvPr id="713" name="Group 712"/>
            <p:cNvGrpSpPr/>
            <p:nvPr/>
          </p:nvGrpSpPr>
          <p:grpSpPr>
            <a:xfrm rot="10800000">
              <a:off x="8521391" y="3384788"/>
              <a:ext cx="495782" cy="245853"/>
              <a:chOff x="3524974" y="4015348"/>
              <a:chExt cx="557592" cy="298877"/>
            </a:xfrm>
          </p:grpSpPr>
          <p:cxnSp>
            <p:nvCxnSpPr>
              <p:cNvPr id="714" name="Straight Connector 713"/>
              <p:cNvCxnSpPr/>
              <p:nvPr/>
            </p:nvCxnSpPr>
            <p:spPr>
              <a:xfrm flipH="1">
                <a:off x="3524974" y="4015348"/>
                <a:ext cx="176592" cy="298877"/>
              </a:xfrm>
              <a:prstGeom prst="line">
                <a:avLst/>
              </a:prstGeom>
              <a:ln w="6350">
                <a:headEnd type="triangl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715" name="Straight Connector 714"/>
              <p:cNvCxnSpPr/>
              <p:nvPr/>
            </p:nvCxnSpPr>
            <p:spPr>
              <a:xfrm>
                <a:off x="3905974" y="4015348"/>
                <a:ext cx="176592" cy="298877"/>
              </a:xfrm>
              <a:prstGeom prst="line">
                <a:avLst/>
              </a:prstGeom>
              <a:ln w="6350">
                <a:headEnd type="triangle" w="med" len="med"/>
                <a:tailEnd type="none" w="med" len="med"/>
              </a:ln>
            </p:spPr>
            <p:style>
              <a:lnRef idx="1">
                <a:schemeClr val="accent2"/>
              </a:lnRef>
              <a:fillRef idx="0">
                <a:schemeClr val="accent2"/>
              </a:fillRef>
              <a:effectRef idx="0">
                <a:schemeClr val="accent2"/>
              </a:effectRef>
              <a:fontRef idx="minor">
                <a:schemeClr val="tx1"/>
              </a:fontRef>
            </p:style>
          </p:cxnSp>
        </p:grpSp>
        <p:grpSp>
          <p:nvGrpSpPr>
            <p:cNvPr id="716" name="Group 715"/>
            <p:cNvGrpSpPr/>
            <p:nvPr/>
          </p:nvGrpSpPr>
          <p:grpSpPr>
            <a:xfrm>
              <a:off x="1966478" y="4838301"/>
              <a:ext cx="308954" cy="285826"/>
              <a:chOff x="679450" y="3920225"/>
              <a:chExt cx="347472" cy="347472"/>
            </a:xfrm>
          </p:grpSpPr>
          <p:sp>
            <p:nvSpPr>
              <p:cNvPr id="717" name="Oval 716"/>
              <p:cNvSpPr/>
              <p:nvPr/>
            </p:nvSpPr>
            <p:spPr>
              <a:xfrm>
                <a:off x="679450" y="3920225"/>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718" name="Group 717"/>
              <p:cNvGrpSpPr/>
              <p:nvPr/>
            </p:nvGrpSpPr>
            <p:grpSpPr>
              <a:xfrm>
                <a:off x="737694" y="3968008"/>
                <a:ext cx="230984" cy="228092"/>
                <a:chOff x="823643" y="3833985"/>
                <a:chExt cx="297635" cy="293909"/>
              </a:xfrm>
              <a:solidFill>
                <a:srgbClr val="FFFFFF"/>
              </a:solidFill>
            </p:grpSpPr>
            <p:sp>
              <p:nvSpPr>
                <p:cNvPr id="719"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720"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721" name="Group 720"/>
            <p:cNvGrpSpPr/>
            <p:nvPr/>
          </p:nvGrpSpPr>
          <p:grpSpPr>
            <a:xfrm>
              <a:off x="2506385" y="4838301"/>
              <a:ext cx="308954" cy="285826"/>
              <a:chOff x="679450" y="3920225"/>
              <a:chExt cx="347472" cy="347472"/>
            </a:xfrm>
          </p:grpSpPr>
          <p:sp>
            <p:nvSpPr>
              <p:cNvPr id="722" name="Oval 721"/>
              <p:cNvSpPr/>
              <p:nvPr/>
            </p:nvSpPr>
            <p:spPr>
              <a:xfrm>
                <a:off x="679450" y="3920225"/>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723" name="Group 722"/>
              <p:cNvGrpSpPr/>
              <p:nvPr/>
            </p:nvGrpSpPr>
            <p:grpSpPr>
              <a:xfrm>
                <a:off x="737694" y="3968008"/>
                <a:ext cx="230984" cy="228092"/>
                <a:chOff x="823643" y="3833985"/>
                <a:chExt cx="297635" cy="293909"/>
              </a:xfrm>
              <a:solidFill>
                <a:srgbClr val="FFFFFF"/>
              </a:solidFill>
            </p:grpSpPr>
            <p:sp>
              <p:nvSpPr>
                <p:cNvPr id="724"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725"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726" name="Group 725"/>
            <p:cNvGrpSpPr/>
            <p:nvPr/>
          </p:nvGrpSpPr>
          <p:grpSpPr>
            <a:xfrm>
              <a:off x="2176895" y="4657779"/>
              <a:ext cx="495782" cy="160464"/>
              <a:chOff x="3524974" y="4015348"/>
              <a:chExt cx="557592" cy="298877"/>
            </a:xfrm>
          </p:grpSpPr>
          <p:cxnSp>
            <p:nvCxnSpPr>
              <p:cNvPr id="727" name="Straight Connector 726"/>
              <p:cNvCxnSpPr/>
              <p:nvPr/>
            </p:nvCxnSpPr>
            <p:spPr>
              <a:xfrm flipH="1">
                <a:off x="3524974" y="4015348"/>
                <a:ext cx="176592" cy="298877"/>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8" name="Straight Connector 727"/>
              <p:cNvCxnSpPr/>
              <p:nvPr/>
            </p:nvCxnSpPr>
            <p:spPr>
              <a:xfrm>
                <a:off x="3905974" y="4015348"/>
                <a:ext cx="176592" cy="298877"/>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29" name="Group 728"/>
            <p:cNvGrpSpPr/>
            <p:nvPr/>
          </p:nvGrpSpPr>
          <p:grpSpPr>
            <a:xfrm rot="10800000">
              <a:off x="3690418" y="3527222"/>
              <a:ext cx="495782" cy="427945"/>
              <a:chOff x="3524974" y="4015348"/>
              <a:chExt cx="557592" cy="298877"/>
            </a:xfrm>
          </p:grpSpPr>
          <p:cxnSp>
            <p:nvCxnSpPr>
              <p:cNvPr id="730" name="Straight Connector 729"/>
              <p:cNvCxnSpPr/>
              <p:nvPr/>
            </p:nvCxnSpPr>
            <p:spPr>
              <a:xfrm flipH="1">
                <a:off x="3524974" y="4015348"/>
                <a:ext cx="176592" cy="298877"/>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1" name="Straight Connector 730"/>
              <p:cNvCxnSpPr/>
              <p:nvPr/>
            </p:nvCxnSpPr>
            <p:spPr>
              <a:xfrm>
                <a:off x="3905974" y="4015348"/>
                <a:ext cx="176592" cy="298877"/>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32" name="Group 731"/>
            <p:cNvGrpSpPr/>
            <p:nvPr/>
          </p:nvGrpSpPr>
          <p:grpSpPr>
            <a:xfrm rot="10800000">
              <a:off x="6972999" y="3467203"/>
              <a:ext cx="495782" cy="506980"/>
              <a:chOff x="3524974" y="4015348"/>
              <a:chExt cx="557592" cy="298877"/>
            </a:xfrm>
          </p:grpSpPr>
          <p:cxnSp>
            <p:nvCxnSpPr>
              <p:cNvPr id="733" name="Straight Connector 732"/>
              <p:cNvCxnSpPr/>
              <p:nvPr/>
            </p:nvCxnSpPr>
            <p:spPr>
              <a:xfrm flipH="1">
                <a:off x="3524974" y="4015348"/>
                <a:ext cx="176592" cy="298877"/>
              </a:xfrm>
              <a:prstGeom prst="line">
                <a:avLst/>
              </a:prstGeom>
              <a:ln w="6350">
                <a:headEnd type="triangl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734" name="Straight Connector 733"/>
              <p:cNvCxnSpPr/>
              <p:nvPr/>
            </p:nvCxnSpPr>
            <p:spPr>
              <a:xfrm>
                <a:off x="3905974" y="4015348"/>
                <a:ext cx="176592" cy="298877"/>
              </a:xfrm>
              <a:prstGeom prst="line">
                <a:avLst/>
              </a:prstGeom>
              <a:ln w="6350">
                <a:headEnd type="triangle" w="med" len="med"/>
                <a:tailEnd type="none" w="med" len="med"/>
              </a:ln>
            </p:spPr>
            <p:style>
              <a:lnRef idx="1">
                <a:schemeClr val="accent2"/>
              </a:lnRef>
              <a:fillRef idx="0">
                <a:schemeClr val="accent2"/>
              </a:fillRef>
              <a:effectRef idx="0">
                <a:schemeClr val="accent2"/>
              </a:effectRef>
              <a:fontRef idx="minor">
                <a:schemeClr val="tx1"/>
              </a:fontRef>
            </p:style>
          </p:cxnSp>
        </p:grpSp>
        <p:cxnSp>
          <p:nvCxnSpPr>
            <p:cNvPr id="735" name="Straight Connector 734"/>
            <p:cNvCxnSpPr/>
            <p:nvPr/>
          </p:nvCxnSpPr>
          <p:spPr>
            <a:xfrm flipH="1" flipV="1">
              <a:off x="5023578" y="3819781"/>
              <a:ext cx="2239" cy="220638"/>
            </a:xfrm>
            <a:prstGeom prst="line">
              <a:avLst/>
            </a:prstGeom>
            <a:ln w="38100">
              <a:solidFill>
                <a:srgbClr val="92D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36" name="Group 735"/>
            <p:cNvGrpSpPr/>
            <p:nvPr/>
          </p:nvGrpSpPr>
          <p:grpSpPr>
            <a:xfrm>
              <a:off x="6051711" y="3118833"/>
              <a:ext cx="308954" cy="285826"/>
              <a:chOff x="679450" y="3920225"/>
              <a:chExt cx="347472" cy="347472"/>
            </a:xfrm>
          </p:grpSpPr>
          <p:sp>
            <p:nvSpPr>
              <p:cNvPr id="737" name="Oval 736"/>
              <p:cNvSpPr/>
              <p:nvPr/>
            </p:nvSpPr>
            <p:spPr>
              <a:xfrm>
                <a:off x="679450" y="3920225"/>
                <a:ext cx="347472" cy="347472"/>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738" name="Group 737"/>
              <p:cNvGrpSpPr/>
              <p:nvPr/>
            </p:nvGrpSpPr>
            <p:grpSpPr>
              <a:xfrm>
                <a:off x="737694" y="3968008"/>
                <a:ext cx="230984" cy="228092"/>
                <a:chOff x="823643" y="3833985"/>
                <a:chExt cx="297635" cy="293909"/>
              </a:xfrm>
              <a:solidFill>
                <a:srgbClr val="FFFFFF"/>
              </a:solidFill>
            </p:grpSpPr>
            <p:sp>
              <p:nvSpPr>
                <p:cNvPr id="739"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740"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sp>
          <p:nvSpPr>
            <p:cNvPr id="741" name="TextBox 740"/>
            <p:cNvSpPr txBox="1"/>
            <p:nvPr/>
          </p:nvSpPr>
          <p:spPr>
            <a:xfrm>
              <a:off x="5938401" y="2772328"/>
              <a:ext cx="754843" cy="303808"/>
            </a:xfrm>
            <a:prstGeom prst="rect">
              <a:avLst/>
            </a:prstGeom>
            <a:noFill/>
          </p:spPr>
          <p:txBody>
            <a:bodyPr wrap="none" rtlCol="0">
              <a:spAutoFit/>
            </a:bodyPr>
            <a:lstStyle/>
            <a:p>
              <a:r>
                <a:rPr lang="en-US" sz="600" dirty="0"/>
                <a:t>Incident</a:t>
              </a:r>
            </a:p>
            <a:p>
              <a:r>
                <a:rPr lang="en-US" sz="600" dirty="0"/>
                <a:t>management</a:t>
              </a:r>
            </a:p>
          </p:txBody>
        </p:sp>
        <p:cxnSp>
          <p:nvCxnSpPr>
            <p:cNvPr id="742" name="Straight Connector 741"/>
            <p:cNvCxnSpPr>
              <a:endCxn id="619" idx="4"/>
            </p:cNvCxnSpPr>
            <p:nvPr/>
          </p:nvCxnSpPr>
          <p:spPr>
            <a:xfrm flipH="1" flipV="1">
              <a:off x="3069732" y="3118833"/>
              <a:ext cx="5883" cy="221239"/>
            </a:xfrm>
            <a:prstGeom prst="line">
              <a:avLst/>
            </a:prstGeom>
            <a:ln w="635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43" name="Group 742"/>
            <p:cNvGrpSpPr/>
            <p:nvPr/>
          </p:nvGrpSpPr>
          <p:grpSpPr>
            <a:xfrm>
              <a:off x="5314152" y="3118833"/>
              <a:ext cx="308954" cy="285826"/>
              <a:chOff x="679450" y="3920225"/>
              <a:chExt cx="347472" cy="347472"/>
            </a:xfrm>
          </p:grpSpPr>
          <p:sp>
            <p:nvSpPr>
              <p:cNvPr id="744" name="Oval 743"/>
              <p:cNvSpPr/>
              <p:nvPr/>
            </p:nvSpPr>
            <p:spPr>
              <a:xfrm>
                <a:off x="679450" y="3920225"/>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745" name="Group 744"/>
              <p:cNvGrpSpPr/>
              <p:nvPr/>
            </p:nvGrpSpPr>
            <p:grpSpPr>
              <a:xfrm>
                <a:off x="737694" y="3968008"/>
                <a:ext cx="230984" cy="228092"/>
                <a:chOff x="823643" y="3833985"/>
                <a:chExt cx="297635" cy="293909"/>
              </a:xfrm>
              <a:solidFill>
                <a:srgbClr val="FFFFFF"/>
              </a:solidFill>
            </p:grpSpPr>
            <p:sp>
              <p:nvSpPr>
                <p:cNvPr id="746"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747"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sp>
          <p:nvSpPr>
            <p:cNvPr id="748" name="TextBox 747"/>
            <p:cNvSpPr txBox="1"/>
            <p:nvPr/>
          </p:nvSpPr>
          <p:spPr>
            <a:xfrm>
              <a:off x="2777243" y="2772328"/>
              <a:ext cx="760545" cy="303808"/>
            </a:xfrm>
            <a:prstGeom prst="rect">
              <a:avLst/>
            </a:prstGeom>
            <a:noFill/>
          </p:spPr>
          <p:txBody>
            <a:bodyPr wrap="none" rtlCol="0">
              <a:spAutoFit/>
            </a:bodyPr>
            <a:lstStyle/>
            <a:p>
              <a:r>
                <a:rPr lang="en-US" sz="600" dirty="0"/>
                <a:t>Code Update</a:t>
              </a:r>
            </a:p>
            <a:p>
              <a:r>
                <a:rPr lang="en-US" sz="600" dirty="0"/>
                <a:t>Versioning</a:t>
              </a:r>
            </a:p>
          </p:txBody>
        </p:sp>
        <p:cxnSp>
          <p:nvCxnSpPr>
            <p:cNvPr id="749" name="Straight Connector 748"/>
            <p:cNvCxnSpPr/>
            <p:nvPr/>
          </p:nvCxnSpPr>
          <p:spPr>
            <a:xfrm flipH="1" flipV="1">
              <a:off x="5468027" y="3388739"/>
              <a:ext cx="5883" cy="221239"/>
            </a:xfrm>
            <a:prstGeom prst="line">
              <a:avLst/>
            </a:prstGeom>
            <a:ln w="635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50" name="Group 749"/>
            <p:cNvGrpSpPr/>
            <p:nvPr/>
          </p:nvGrpSpPr>
          <p:grpSpPr>
            <a:xfrm>
              <a:off x="1914691" y="3118833"/>
              <a:ext cx="308954" cy="285826"/>
              <a:chOff x="679450" y="3920225"/>
              <a:chExt cx="347472" cy="347472"/>
            </a:xfrm>
          </p:grpSpPr>
          <p:sp>
            <p:nvSpPr>
              <p:cNvPr id="751" name="Oval 750"/>
              <p:cNvSpPr/>
              <p:nvPr/>
            </p:nvSpPr>
            <p:spPr>
              <a:xfrm>
                <a:off x="679450" y="3920225"/>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752" name="Group 751"/>
              <p:cNvGrpSpPr/>
              <p:nvPr/>
            </p:nvGrpSpPr>
            <p:grpSpPr>
              <a:xfrm>
                <a:off x="737694" y="3968008"/>
                <a:ext cx="230984" cy="228092"/>
                <a:chOff x="823643" y="3833985"/>
                <a:chExt cx="297635" cy="293909"/>
              </a:xfrm>
              <a:solidFill>
                <a:srgbClr val="FFFFFF"/>
              </a:solidFill>
            </p:grpSpPr>
            <p:sp>
              <p:nvSpPr>
                <p:cNvPr id="753"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754"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755" name="Group 754"/>
            <p:cNvGrpSpPr/>
            <p:nvPr/>
          </p:nvGrpSpPr>
          <p:grpSpPr>
            <a:xfrm>
              <a:off x="2454597" y="3118833"/>
              <a:ext cx="308954" cy="285826"/>
              <a:chOff x="679450" y="3920225"/>
              <a:chExt cx="347472" cy="347472"/>
            </a:xfrm>
          </p:grpSpPr>
          <p:sp>
            <p:nvSpPr>
              <p:cNvPr id="756" name="Oval 755"/>
              <p:cNvSpPr/>
              <p:nvPr/>
            </p:nvSpPr>
            <p:spPr>
              <a:xfrm>
                <a:off x="679450" y="3920225"/>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757" name="Group 756"/>
              <p:cNvGrpSpPr/>
              <p:nvPr/>
            </p:nvGrpSpPr>
            <p:grpSpPr>
              <a:xfrm>
                <a:off x="737694" y="3968008"/>
                <a:ext cx="230984" cy="228092"/>
                <a:chOff x="823643" y="3833985"/>
                <a:chExt cx="297635" cy="293909"/>
              </a:xfrm>
              <a:solidFill>
                <a:srgbClr val="FFFFFF"/>
              </a:solidFill>
            </p:grpSpPr>
            <p:sp>
              <p:nvSpPr>
                <p:cNvPr id="758"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759"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760" name="Group 759"/>
            <p:cNvGrpSpPr/>
            <p:nvPr/>
          </p:nvGrpSpPr>
          <p:grpSpPr>
            <a:xfrm rot="10800000">
              <a:off x="2123152" y="3500697"/>
              <a:ext cx="495782" cy="427945"/>
              <a:chOff x="3524974" y="4015348"/>
              <a:chExt cx="557592" cy="298877"/>
            </a:xfrm>
          </p:grpSpPr>
          <p:cxnSp>
            <p:nvCxnSpPr>
              <p:cNvPr id="761" name="Straight Connector 760"/>
              <p:cNvCxnSpPr/>
              <p:nvPr/>
            </p:nvCxnSpPr>
            <p:spPr>
              <a:xfrm flipH="1">
                <a:off x="3524974" y="4015348"/>
                <a:ext cx="176592" cy="298877"/>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2" name="Straight Connector 761"/>
              <p:cNvCxnSpPr/>
              <p:nvPr/>
            </p:nvCxnSpPr>
            <p:spPr>
              <a:xfrm>
                <a:off x="3905974" y="4015348"/>
                <a:ext cx="176592" cy="298877"/>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763" name="Straight Connector 762"/>
            <p:cNvCxnSpPr/>
            <p:nvPr/>
          </p:nvCxnSpPr>
          <p:spPr>
            <a:xfrm flipH="1">
              <a:off x="1835906" y="4226840"/>
              <a:ext cx="396921" cy="3572"/>
            </a:xfrm>
            <a:prstGeom prst="line">
              <a:avLst/>
            </a:prstGeom>
            <a:ln w="38100">
              <a:solidFill>
                <a:srgbClr val="92D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64" name="TextBox 763"/>
            <p:cNvSpPr txBox="1"/>
            <p:nvPr/>
          </p:nvSpPr>
          <p:spPr>
            <a:xfrm>
              <a:off x="1783737" y="2771573"/>
              <a:ext cx="621815" cy="405077"/>
            </a:xfrm>
            <a:prstGeom prst="rect">
              <a:avLst/>
            </a:prstGeom>
            <a:noFill/>
          </p:spPr>
          <p:txBody>
            <a:bodyPr wrap="none" rtlCol="0">
              <a:spAutoFit/>
            </a:bodyPr>
            <a:lstStyle/>
            <a:p>
              <a:r>
                <a:rPr lang="en-US" sz="600" dirty="0"/>
                <a:t>Secure</a:t>
              </a:r>
            </a:p>
            <a:p>
              <a:r>
                <a:rPr lang="en-US" sz="600" dirty="0"/>
                <a:t> coding</a:t>
              </a:r>
            </a:p>
            <a:p>
              <a:r>
                <a:rPr lang="en-US" sz="600" dirty="0"/>
                <a:t>standards</a:t>
              </a:r>
            </a:p>
          </p:txBody>
        </p:sp>
        <p:sp>
          <p:nvSpPr>
            <p:cNvPr id="765" name="TextBox 764"/>
            <p:cNvSpPr txBox="1"/>
            <p:nvPr/>
          </p:nvSpPr>
          <p:spPr>
            <a:xfrm>
              <a:off x="1784427" y="5153794"/>
              <a:ext cx="790951" cy="303808"/>
            </a:xfrm>
            <a:prstGeom prst="rect">
              <a:avLst/>
            </a:prstGeom>
            <a:noFill/>
          </p:spPr>
          <p:txBody>
            <a:bodyPr wrap="none" rtlCol="0">
              <a:spAutoFit/>
            </a:bodyPr>
            <a:lstStyle/>
            <a:p>
              <a:r>
                <a:rPr lang="en-US" sz="600" dirty="0"/>
                <a:t>Security</a:t>
              </a:r>
            </a:p>
            <a:p>
              <a:r>
                <a:rPr lang="en-US" sz="600" dirty="0"/>
                <a:t>Requirements</a:t>
              </a:r>
            </a:p>
          </p:txBody>
        </p:sp>
        <p:sp>
          <p:nvSpPr>
            <p:cNvPr id="766" name="Freeform 5"/>
            <p:cNvSpPr>
              <a:spLocks noEditPoints="1"/>
            </p:cNvSpPr>
            <p:nvPr/>
          </p:nvSpPr>
          <p:spPr bwMode="auto">
            <a:xfrm>
              <a:off x="1341249" y="3163171"/>
              <a:ext cx="275414" cy="199412"/>
            </a:xfrm>
            <a:custGeom>
              <a:avLst/>
              <a:gdLst>
                <a:gd name="T0" fmla="*/ 126 w 152"/>
                <a:gd name="T1" fmla="*/ 18 h 131"/>
                <a:gd name="T2" fmla="*/ 76 w 152"/>
                <a:gd name="T3" fmla="*/ 0 h 131"/>
                <a:gd name="T4" fmla="*/ 14 w 152"/>
                <a:gd name="T5" fmla="*/ 120 h 131"/>
                <a:gd name="T6" fmla="*/ 8 w 152"/>
                <a:gd name="T7" fmla="*/ 80 h 131"/>
                <a:gd name="T8" fmla="*/ 38 w 152"/>
                <a:gd name="T9" fmla="*/ 114 h 131"/>
                <a:gd name="T10" fmla="*/ 48 w 152"/>
                <a:gd name="T11" fmla="*/ 120 h 131"/>
                <a:gd name="T12" fmla="*/ 48 w 152"/>
                <a:gd name="T13" fmla="*/ 118 h 131"/>
                <a:gd name="T14" fmla="*/ 72 w 152"/>
                <a:gd name="T15" fmla="*/ 120 h 131"/>
                <a:gd name="T16" fmla="*/ 80 w 152"/>
                <a:gd name="T17" fmla="*/ 112 h 131"/>
                <a:gd name="T18" fmla="*/ 101 w 152"/>
                <a:gd name="T19" fmla="*/ 125 h 131"/>
                <a:gd name="T20" fmla="*/ 111 w 152"/>
                <a:gd name="T21" fmla="*/ 122 h 131"/>
                <a:gd name="T22" fmla="*/ 128 w 152"/>
                <a:gd name="T23" fmla="*/ 125 h 131"/>
                <a:gd name="T24" fmla="*/ 134 w 152"/>
                <a:gd name="T25" fmla="*/ 124 h 131"/>
                <a:gd name="T26" fmla="*/ 152 w 152"/>
                <a:gd name="T27" fmla="*/ 80 h 131"/>
                <a:gd name="T28" fmla="*/ 32 w 152"/>
                <a:gd name="T29" fmla="*/ 72 h 131"/>
                <a:gd name="T30" fmla="*/ 26 w 152"/>
                <a:gd name="T31" fmla="*/ 30 h 131"/>
                <a:gd name="T32" fmla="*/ 32 w 152"/>
                <a:gd name="T33" fmla="*/ 72 h 131"/>
                <a:gd name="T34" fmla="*/ 52 w 152"/>
                <a:gd name="T35" fmla="*/ 13 h 131"/>
                <a:gd name="T36" fmla="*/ 32 w 152"/>
                <a:gd name="T37" fmla="*/ 24 h 131"/>
                <a:gd name="T38" fmla="*/ 45 w 152"/>
                <a:gd name="T39" fmla="*/ 111 h 131"/>
                <a:gd name="T40" fmla="*/ 72 w 152"/>
                <a:gd name="T41" fmla="*/ 80 h 131"/>
                <a:gd name="T42" fmla="*/ 72 w 152"/>
                <a:gd name="T43" fmla="*/ 72 h 131"/>
                <a:gd name="T44" fmla="*/ 45 w 152"/>
                <a:gd name="T45" fmla="*/ 41 h 131"/>
                <a:gd name="T46" fmla="*/ 72 w 152"/>
                <a:gd name="T47" fmla="*/ 72 h 131"/>
                <a:gd name="T48" fmla="*/ 48 w 152"/>
                <a:gd name="T49" fmla="*/ 34 h 131"/>
                <a:gd name="T50" fmla="*/ 72 w 152"/>
                <a:gd name="T51" fmla="*/ 40 h 131"/>
                <a:gd name="T52" fmla="*/ 111 w 152"/>
                <a:gd name="T53" fmla="*/ 30 h 131"/>
                <a:gd name="T54" fmla="*/ 120 w 152"/>
                <a:gd name="T55" fmla="*/ 24 h 131"/>
                <a:gd name="T56" fmla="*/ 104 w 152"/>
                <a:gd name="T57" fmla="*/ 34 h 131"/>
                <a:gd name="T58" fmla="*/ 80 w 152"/>
                <a:gd name="T59" fmla="*/ 9 h 131"/>
                <a:gd name="T60" fmla="*/ 80 w 152"/>
                <a:gd name="T61" fmla="*/ 104 h 131"/>
                <a:gd name="T62" fmla="*/ 112 w 152"/>
                <a:gd name="T63" fmla="*/ 80 h 131"/>
                <a:gd name="T64" fmla="*/ 80 w 152"/>
                <a:gd name="T65" fmla="*/ 72 h 131"/>
                <a:gd name="T66" fmla="*/ 107 w 152"/>
                <a:gd name="T67" fmla="*/ 41 h 131"/>
                <a:gd name="T68" fmla="*/ 80 w 152"/>
                <a:gd name="T69" fmla="*/ 72 h 131"/>
                <a:gd name="T70" fmla="*/ 114 w 152"/>
                <a:gd name="T71" fmla="*/ 114 h 131"/>
                <a:gd name="T72" fmla="*/ 144 w 152"/>
                <a:gd name="T73" fmla="*/ 80 h 131"/>
                <a:gd name="T74" fmla="*/ 120 w 152"/>
                <a:gd name="T75" fmla="*/ 72 h 131"/>
                <a:gd name="T76" fmla="*/ 126 w 152"/>
                <a:gd name="T77" fmla="*/ 30 h 131"/>
                <a:gd name="T78" fmla="*/ 120 w 152"/>
                <a:gd name="T79" fmla="*/ 7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2" h="131">
                  <a:moveTo>
                    <a:pt x="152" y="72"/>
                  </a:moveTo>
                  <a:cubicBezTo>
                    <a:pt x="151" y="51"/>
                    <a:pt x="141" y="32"/>
                    <a:pt x="126" y="18"/>
                  </a:cubicBezTo>
                  <a:cubicBezTo>
                    <a:pt x="126" y="18"/>
                    <a:pt x="126" y="18"/>
                    <a:pt x="126" y="18"/>
                  </a:cubicBezTo>
                  <a:cubicBezTo>
                    <a:pt x="112" y="7"/>
                    <a:pt x="95" y="0"/>
                    <a:pt x="76" y="0"/>
                  </a:cubicBezTo>
                  <a:cubicBezTo>
                    <a:pt x="34" y="0"/>
                    <a:pt x="0" y="34"/>
                    <a:pt x="0" y="76"/>
                  </a:cubicBezTo>
                  <a:cubicBezTo>
                    <a:pt x="0" y="92"/>
                    <a:pt x="5" y="108"/>
                    <a:pt x="14" y="120"/>
                  </a:cubicBezTo>
                  <a:cubicBezTo>
                    <a:pt x="24" y="120"/>
                    <a:pt x="24" y="120"/>
                    <a:pt x="24" y="120"/>
                  </a:cubicBezTo>
                  <a:cubicBezTo>
                    <a:pt x="15" y="109"/>
                    <a:pt x="9" y="95"/>
                    <a:pt x="8" y="80"/>
                  </a:cubicBezTo>
                  <a:cubicBezTo>
                    <a:pt x="32" y="80"/>
                    <a:pt x="32" y="80"/>
                    <a:pt x="32" y="80"/>
                  </a:cubicBezTo>
                  <a:cubicBezTo>
                    <a:pt x="32" y="92"/>
                    <a:pt x="35" y="104"/>
                    <a:pt x="38" y="114"/>
                  </a:cubicBezTo>
                  <a:cubicBezTo>
                    <a:pt x="35" y="116"/>
                    <a:pt x="32" y="118"/>
                    <a:pt x="30" y="120"/>
                  </a:cubicBezTo>
                  <a:cubicBezTo>
                    <a:pt x="48" y="120"/>
                    <a:pt x="48" y="120"/>
                    <a:pt x="48" y="120"/>
                  </a:cubicBezTo>
                  <a:cubicBezTo>
                    <a:pt x="49" y="120"/>
                    <a:pt x="49" y="120"/>
                    <a:pt x="49" y="120"/>
                  </a:cubicBezTo>
                  <a:cubicBezTo>
                    <a:pt x="48" y="119"/>
                    <a:pt x="48" y="119"/>
                    <a:pt x="48" y="118"/>
                  </a:cubicBezTo>
                  <a:cubicBezTo>
                    <a:pt x="55" y="115"/>
                    <a:pt x="63" y="113"/>
                    <a:pt x="72" y="112"/>
                  </a:cubicBezTo>
                  <a:cubicBezTo>
                    <a:pt x="72" y="120"/>
                    <a:pt x="72" y="120"/>
                    <a:pt x="72" y="120"/>
                  </a:cubicBezTo>
                  <a:cubicBezTo>
                    <a:pt x="80" y="120"/>
                    <a:pt x="80" y="120"/>
                    <a:pt x="80" y="120"/>
                  </a:cubicBezTo>
                  <a:cubicBezTo>
                    <a:pt x="80" y="112"/>
                    <a:pt x="80" y="112"/>
                    <a:pt x="80" y="112"/>
                  </a:cubicBezTo>
                  <a:cubicBezTo>
                    <a:pt x="89" y="113"/>
                    <a:pt x="97" y="115"/>
                    <a:pt x="104" y="118"/>
                  </a:cubicBezTo>
                  <a:cubicBezTo>
                    <a:pt x="103" y="121"/>
                    <a:pt x="102" y="123"/>
                    <a:pt x="101" y="125"/>
                  </a:cubicBezTo>
                  <a:cubicBezTo>
                    <a:pt x="103" y="127"/>
                    <a:pt x="105" y="129"/>
                    <a:pt x="106" y="131"/>
                  </a:cubicBezTo>
                  <a:cubicBezTo>
                    <a:pt x="108" y="129"/>
                    <a:pt x="109" y="125"/>
                    <a:pt x="111" y="122"/>
                  </a:cubicBezTo>
                  <a:cubicBezTo>
                    <a:pt x="114" y="124"/>
                    <a:pt x="116" y="125"/>
                    <a:pt x="118" y="127"/>
                  </a:cubicBezTo>
                  <a:cubicBezTo>
                    <a:pt x="121" y="126"/>
                    <a:pt x="125" y="125"/>
                    <a:pt x="128" y="125"/>
                  </a:cubicBezTo>
                  <a:cubicBezTo>
                    <a:pt x="130" y="125"/>
                    <a:pt x="131" y="125"/>
                    <a:pt x="133" y="125"/>
                  </a:cubicBezTo>
                  <a:cubicBezTo>
                    <a:pt x="133" y="125"/>
                    <a:pt x="134" y="125"/>
                    <a:pt x="134" y="124"/>
                  </a:cubicBezTo>
                  <a:cubicBezTo>
                    <a:pt x="145" y="112"/>
                    <a:pt x="151" y="97"/>
                    <a:pt x="152" y="80"/>
                  </a:cubicBezTo>
                  <a:cubicBezTo>
                    <a:pt x="152" y="80"/>
                    <a:pt x="152" y="80"/>
                    <a:pt x="152" y="80"/>
                  </a:cubicBezTo>
                  <a:cubicBezTo>
                    <a:pt x="152" y="72"/>
                    <a:pt x="152" y="72"/>
                    <a:pt x="152" y="72"/>
                  </a:cubicBezTo>
                  <a:close/>
                  <a:moveTo>
                    <a:pt x="32" y="72"/>
                  </a:moveTo>
                  <a:cubicBezTo>
                    <a:pt x="8" y="72"/>
                    <a:pt x="8" y="72"/>
                    <a:pt x="8" y="72"/>
                  </a:cubicBezTo>
                  <a:cubicBezTo>
                    <a:pt x="9" y="56"/>
                    <a:pt x="16" y="41"/>
                    <a:pt x="26" y="30"/>
                  </a:cubicBezTo>
                  <a:cubicBezTo>
                    <a:pt x="30" y="33"/>
                    <a:pt x="34" y="35"/>
                    <a:pt x="38" y="38"/>
                  </a:cubicBezTo>
                  <a:cubicBezTo>
                    <a:pt x="35" y="48"/>
                    <a:pt x="32" y="60"/>
                    <a:pt x="32" y="72"/>
                  </a:cubicBezTo>
                  <a:close/>
                  <a:moveTo>
                    <a:pt x="32" y="24"/>
                  </a:moveTo>
                  <a:cubicBezTo>
                    <a:pt x="38" y="19"/>
                    <a:pt x="45" y="15"/>
                    <a:pt x="52" y="13"/>
                  </a:cubicBezTo>
                  <a:cubicBezTo>
                    <a:pt x="48" y="17"/>
                    <a:pt x="44" y="23"/>
                    <a:pt x="41" y="30"/>
                  </a:cubicBezTo>
                  <a:cubicBezTo>
                    <a:pt x="38" y="28"/>
                    <a:pt x="35" y="26"/>
                    <a:pt x="32" y="24"/>
                  </a:cubicBezTo>
                  <a:close/>
                  <a:moveTo>
                    <a:pt x="72" y="104"/>
                  </a:moveTo>
                  <a:cubicBezTo>
                    <a:pt x="62" y="105"/>
                    <a:pt x="53" y="107"/>
                    <a:pt x="45" y="111"/>
                  </a:cubicBezTo>
                  <a:cubicBezTo>
                    <a:pt x="42" y="102"/>
                    <a:pt x="40" y="91"/>
                    <a:pt x="40" y="80"/>
                  </a:cubicBezTo>
                  <a:cubicBezTo>
                    <a:pt x="72" y="80"/>
                    <a:pt x="72" y="80"/>
                    <a:pt x="72" y="80"/>
                  </a:cubicBezTo>
                  <a:lnTo>
                    <a:pt x="72" y="104"/>
                  </a:lnTo>
                  <a:close/>
                  <a:moveTo>
                    <a:pt x="72" y="72"/>
                  </a:moveTo>
                  <a:cubicBezTo>
                    <a:pt x="40" y="72"/>
                    <a:pt x="40" y="72"/>
                    <a:pt x="40" y="72"/>
                  </a:cubicBezTo>
                  <a:cubicBezTo>
                    <a:pt x="40" y="61"/>
                    <a:pt x="42" y="51"/>
                    <a:pt x="45" y="41"/>
                  </a:cubicBezTo>
                  <a:cubicBezTo>
                    <a:pt x="53" y="45"/>
                    <a:pt x="62" y="47"/>
                    <a:pt x="72" y="48"/>
                  </a:cubicBezTo>
                  <a:lnTo>
                    <a:pt x="72" y="72"/>
                  </a:lnTo>
                  <a:close/>
                  <a:moveTo>
                    <a:pt x="72" y="40"/>
                  </a:moveTo>
                  <a:cubicBezTo>
                    <a:pt x="63" y="39"/>
                    <a:pt x="55" y="37"/>
                    <a:pt x="48" y="34"/>
                  </a:cubicBezTo>
                  <a:cubicBezTo>
                    <a:pt x="54" y="20"/>
                    <a:pt x="62" y="11"/>
                    <a:pt x="72" y="9"/>
                  </a:cubicBezTo>
                  <a:lnTo>
                    <a:pt x="72" y="40"/>
                  </a:lnTo>
                  <a:close/>
                  <a:moveTo>
                    <a:pt x="120" y="24"/>
                  </a:moveTo>
                  <a:cubicBezTo>
                    <a:pt x="117" y="26"/>
                    <a:pt x="114" y="28"/>
                    <a:pt x="111" y="30"/>
                  </a:cubicBezTo>
                  <a:cubicBezTo>
                    <a:pt x="108" y="23"/>
                    <a:pt x="104" y="17"/>
                    <a:pt x="100" y="13"/>
                  </a:cubicBezTo>
                  <a:cubicBezTo>
                    <a:pt x="107" y="15"/>
                    <a:pt x="114" y="19"/>
                    <a:pt x="120" y="24"/>
                  </a:cubicBezTo>
                  <a:close/>
                  <a:moveTo>
                    <a:pt x="80" y="9"/>
                  </a:moveTo>
                  <a:cubicBezTo>
                    <a:pt x="90" y="11"/>
                    <a:pt x="98" y="20"/>
                    <a:pt x="104" y="34"/>
                  </a:cubicBezTo>
                  <a:cubicBezTo>
                    <a:pt x="97" y="37"/>
                    <a:pt x="89" y="39"/>
                    <a:pt x="80" y="40"/>
                  </a:cubicBezTo>
                  <a:lnTo>
                    <a:pt x="80" y="9"/>
                  </a:lnTo>
                  <a:close/>
                  <a:moveTo>
                    <a:pt x="107" y="111"/>
                  </a:moveTo>
                  <a:cubicBezTo>
                    <a:pt x="99" y="107"/>
                    <a:pt x="90" y="105"/>
                    <a:pt x="80" y="104"/>
                  </a:cubicBezTo>
                  <a:cubicBezTo>
                    <a:pt x="80" y="80"/>
                    <a:pt x="80" y="80"/>
                    <a:pt x="80" y="80"/>
                  </a:cubicBezTo>
                  <a:cubicBezTo>
                    <a:pt x="112" y="80"/>
                    <a:pt x="112" y="80"/>
                    <a:pt x="112" y="80"/>
                  </a:cubicBezTo>
                  <a:cubicBezTo>
                    <a:pt x="112" y="91"/>
                    <a:pt x="110" y="102"/>
                    <a:pt x="107" y="111"/>
                  </a:cubicBezTo>
                  <a:close/>
                  <a:moveTo>
                    <a:pt x="80" y="72"/>
                  </a:moveTo>
                  <a:cubicBezTo>
                    <a:pt x="80" y="48"/>
                    <a:pt x="80" y="48"/>
                    <a:pt x="80" y="48"/>
                  </a:cubicBezTo>
                  <a:cubicBezTo>
                    <a:pt x="90" y="47"/>
                    <a:pt x="99" y="45"/>
                    <a:pt x="107" y="41"/>
                  </a:cubicBezTo>
                  <a:cubicBezTo>
                    <a:pt x="110" y="51"/>
                    <a:pt x="112" y="61"/>
                    <a:pt x="112" y="72"/>
                  </a:cubicBezTo>
                  <a:lnTo>
                    <a:pt x="80" y="72"/>
                  </a:lnTo>
                  <a:close/>
                  <a:moveTo>
                    <a:pt x="125" y="122"/>
                  </a:moveTo>
                  <a:cubicBezTo>
                    <a:pt x="122" y="119"/>
                    <a:pt x="118" y="117"/>
                    <a:pt x="114" y="114"/>
                  </a:cubicBezTo>
                  <a:cubicBezTo>
                    <a:pt x="117" y="104"/>
                    <a:pt x="120" y="92"/>
                    <a:pt x="120" y="80"/>
                  </a:cubicBezTo>
                  <a:cubicBezTo>
                    <a:pt x="144" y="80"/>
                    <a:pt x="144" y="80"/>
                    <a:pt x="144" y="80"/>
                  </a:cubicBezTo>
                  <a:cubicBezTo>
                    <a:pt x="143" y="96"/>
                    <a:pt x="136" y="111"/>
                    <a:pt x="125" y="122"/>
                  </a:cubicBezTo>
                  <a:close/>
                  <a:moveTo>
                    <a:pt x="120" y="72"/>
                  </a:moveTo>
                  <a:cubicBezTo>
                    <a:pt x="120" y="60"/>
                    <a:pt x="117" y="48"/>
                    <a:pt x="114" y="38"/>
                  </a:cubicBezTo>
                  <a:cubicBezTo>
                    <a:pt x="118" y="35"/>
                    <a:pt x="122" y="33"/>
                    <a:pt x="126" y="30"/>
                  </a:cubicBezTo>
                  <a:cubicBezTo>
                    <a:pt x="136" y="41"/>
                    <a:pt x="143" y="56"/>
                    <a:pt x="144" y="72"/>
                  </a:cubicBezTo>
                  <a:lnTo>
                    <a:pt x="120" y="72"/>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en-US" sz="1350"/>
            </a:p>
          </p:txBody>
        </p:sp>
        <p:sp>
          <p:nvSpPr>
            <p:cNvPr id="767" name="Freeform 6"/>
            <p:cNvSpPr>
              <a:spLocks/>
            </p:cNvSpPr>
            <p:nvPr/>
          </p:nvSpPr>
          <p:spPr bwMode="auto">
            <a:xfrm>
              <a:off x="1305757" y="3366078"/>
              <a:ext cx="213986" cy="155583"/>
            </a:xfrm>
            <a:custGeom>
              <a:avLst/>
              <a:gdLst>
                <a:gd name="T0" fmla="*/ 212 w 225"/>
                <a:gd name="T1" fmla="*/ 4 h 96"/>
                <a:gd name="T2" fmla="*/ 205 w 225"/>
                <a:gd name="T3" fmla="*/ 6 h 96"/>
                <a:gd name="T4" fmla="*/ 200 w 225"/>
                <a:gd name="T5" fmla="*/ 5 h 96"/>
                <a:gd name="T6" fmla="*/ 192 w 225"/>
                <a:gd name="T7" fmla="*/ 8 h 96"/>
                <a:gd name="T8" fmla="*/ 168 w 225"/>
                <a:gd name="T9" fmla="*/ 32 h 96"/>
                <a:gd name="T10" fmla="*/ 132 w 225"/>
                <a:gd name="T11" fmla="*/ 32 h 96"/>
                <a:gd name="T12" fmla="*/ 116 w 225"/>
                <a:gd name="T13" fmla="*/ 24 h 96"/>
                <a:gd name="T14" fmla="*/ 160 w 225"/>
                <a:gd name="T15" fmla="*/ 24 h 96"/>
                <a:gd name="T16" fmla="*/ 172 w 225"/>
                <a:gd name="T17" fmla="*/ 12 h 96"/>
                <a:gd name="T18" fmla="*/ 160 w 225"/>
                <a:gd name="T19" fmla="*/ 0 h 96"/>
                <a:gd name="T20" fmla="*/ 120 w 225"/>
                <a:gd name="T21" fmla="*/ 0 h 96"/>
                <a:gd name="T22" fmla="*/ 72 w 225"/>
                <a:gd name="T23" fmla="*/ 0 h 96"/>
                <a:gd name="T24" fmla="*/ 0 w 225"/>
                <a:gd name="T25" fmla="*/ 36 h 96"/>
                <a:gd name="T26" fmla="*/ 0 w 225"/>
                <a:gd name="T27" fmla="*/ 96 h 96"/>
                <a:gd name="T28" fmla="*/ 80 w 225"/>
                <a:gd name="T29" fmla="*/ 56 h 96"/>
                <a:gd name="T30" fmla="*/ 108 w 225"/>
                <a:gd name="T31" fmla="*/ 68 h 96"/>
                <a:gd name="T32" fmla="*/ 176 w 225"/>
                <a:gd name="T33" fmla="*/ 68 h 96"/>
                <a:gd name="T34" fmla="*/ 220 w 225"/>
                <a:gd name="T35" fmla="*/ 24 h 96"/>
                <a:gd name="T36" fmla="*/ 220 w 225"/>
                <a:gd name="T37" fmla="*/ 7 h 96"/>
                <a:gd name="T38" fmla="*/ 212 w 225"/>
                <a:gd name="T39" fmla="*/ 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5" h="96">
                  <a:moveTo>
                    <a:pt x="212" y="4"/>
                  </a:moveTo>
                  <a:cubicBezTo>
                    <a:pt x="210" y="4"/>
                    <a:pt x="207" y="4"/>
                    <a:pt x="205" y="6"/>
                  </a:cubicBezTo>
                  <a:cubicBezTo>
                    <a:pt x="204" y="5"/>
                    <a:pt x="202" y="5"/>
                    <a:pt x="200" y="5"/>
                  </a:cubicBezTo>
                  <a:cubicBezTo>
                    <a:pt x="197" y="5"/>
                    <a:pt x="194" y="6"/>
                    <a:pt x="192" y="8"/>
                  </a:cubicBezTo>
                  <a:cubicBezTo>
                    <a:pt x="168" y="32"/>
                    <a:pt x="168" y="32"/>
                    <a:pt x="168" y="32"/>
                  </a:cubicBezTo>
                  <a:cubicBezTo>
                    <a:pt x="132" y="32"/>
                    <a:pt x="132" y="32"/>
                    <a:pt x="132" y="32"/>
                  </a:cubicBezTo>
                  <a:cubicBezTo>
                    <a:pt x="116" y="24"/>
                    <a:pt x="116" y="24"/>
                    <a:pt x="116" y="24"/>
                  </a:cubicBezTo>
                  <a:cubicBezTo>
                    <a:pt x="160" y="24"/>
                    <a:pt x="160" y="24"/>
                    <a:pt x="160" y="24"/>
                  </a:cubicBezTo>
                  <a:cubicBezTo>
                    <a:pt x="167" y="24"/>
                    <a:pt x="172" y="19"/>
                    <a:pt x="172" y="12"/>
                  </a:cubicBezTo>
                  <a:cubicBezTo>
                    <a:pt x="172" y="5"/>
                    <a:pt x="167" y="0"/>
                    <a:pt x="160" y="0"/>
                  </a:cubicBezTo>
                  <a:cubicBezTo>
                    <a:pt x="120" y="0"/>
                    <a:pt x="120" y="0"/>
                    <a:pt x="120" y="0"/>
                  </a:cubicBezTo>
                  <a:cubicBezTo>
                    <a:pt x="72" y="0"/>
                    <a:pt x="72" y="0"/>
                    <a:pt x="72" y="0"/>
                  </a:cubicBezTo>
                  <a:cubicBezTo>
                    <a:pt x="0" y="36"/>
                    <a:pt x="0" y="36"/>
                    <a:pt x="0" y="36"/>
                  </a:cubicBezTo>
                  <a:cubicBezTo>
                    <a:pt x="0" y="96"/>
                    <a:pt x="0" y="96"/>
                    <a:pt x="0" y="96"/>
                  </a:cubicBezTo>
                  <a:cubicBezTo>
                    <a:pt x="80" y="56"/>
                    <a:pt x="80" y="56"/>
                    <a:pt x="80" y="56"/>
                  </a:cubicBezTo>
                  <a:cubicBezTo>
                    <a:pt x="108" y="68"/>
                    <a:pt x="108" y="68"/>
                    <a:pt x="108" y="68"/>
                  </a:cubicBezTo>
                  <a:cubicBezTo>
                    <a:pt x="176" y="68"/>
                    <a:pt x="176" y="68"/>
                    <a:pt x="176" y="68"/>
                  </a:cubicBezTo>
                  <a:cubicBezTo>
                    <a:pt x="220" y="24"/>
                    <a:pt x="220" y="24"/>
                    <a:pt x="220" y="24"/>
                  </a:cubicBezTo>
                  <a:cubicBezTo>
                    <a:pt x="225" y="19"/>
                    <a:pt x="225" y="12"/>
                    <a:pt x="220" y="7"/>
                  </a:cubicBezTo>
                  <a:cubicBezTo>
                    <a:pt x="218" y="5"/>
                    <a:pt x="215" y="4"/>
                    <a:pt x="212" y="4"/>
                  </a:cubicBez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en-US" sz="1350"/>
            </a:p>
          </p:txBody>
        </p:sp>
        <p:grpSp>
          <p:nvGrpSpPr>
            <p:cNvPr id="768" name="Group 767"/>
            <p:cNvGrpSpPr/>
            <p:nvPr/>
          </p:nvGrpSpPr>
          <p:grpSpPr>
            <a:xfrm>
              <a:off x="3731249" y="4066068"/>
              <a:ext cx="406519" cy="376087"/>
              <a:chOff x="8180522" y="459396"/>
              <a:chExt cx="612752" cy="612752"/>
            </a:xfrm>
          </p:grpSpPr>
          <p:sp>
            <p:nvSpPr>
              <p:cNvPr id="769" name="Oval 768"/>
              <p:cNvSpPr/>
              <p:nvPr/>
            </p:nvSpPr>
            <p:spPr>
              <a:xfrm>
                <a:off x="8180522" y="459396"/>
                <a:ext cx="612752" cy="61275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770" name="Group 769"/>
              <p:cNvGrpSpPr/>
              <p:nvPr/>
            </p:nvGrpSpPr>
            <p:grpSpPr>
              <a:xfrm>
                <a:off x="8298009" y="568669"/>
                <a:ext cx="434387" cy="368137"/>
                <a:chOff x="8423275" y="233363"/>
                <a:chExt cx="1090613" cy="995362"/>
              </a:xfrm>
              <a:solidFill>
                <a:schemeClr val="bg1"/>
              </a:solidFill>
            </p:grpSpPr>
            <p:sp>
              <p:nvSpPr>
                <p:cNvPr id="771" name="Freeform 187"/>
                <p:cNvSpPr>
                  <a:spLocks/>
                </p:cNvSpPr>
                <p:nvPr/>
              </p:nvSpPr>
              <p:spPr bwMode="auto">
                <a:xfrm>
                  <a:off x="9332913" y="1111250"/>
                  <a:ext cx="180975" cy="117475"/>
                </a:xfrm>
                <a:custGeom>
                  <a:avLst/>
                  <a:gdLst>
                    <a:gd name="T0" fmla="*/ 48 w 48"/>
                    <a:gd name="T1" fmla="*/ 7 h 31"/>
                    <a:gd name="T2" fmla="*/ 48 w 48"/>
                    <a:gd name="T3" fmla="*/ 24 h 31"/>
                    <a:gd name="T4" fmla="*/ 42 w 48"/>
                    <a:gd name="T5" fmla="*/ 31 h 31"/>
                    <a:gd name="T6" fmla="*/ 7 w 48"/>
                    <a:gd name="T7" fmla="*/ 31 h 31"/>
                    <a:gd name="T8" fmla="*/ 0 w 48"/>
                    <a:gd name="T9" fmla="*/ 24 h 31"/>
                    <a:gd name="T10" fmla="*/ 0 w 48"/>
                    <a:gd name="T11" fmla="*/ 7 h 31"/>
                    <a:gd name="T12" fmla="*/ 7 w 48"/>
                    <a:gd name="T13" fmla="*/ 0 h 31"/>
                    <a:gd name="T14" fmla="*/ 42 w 48"/>
                    <a:gd name="T15" fmla="*/ 0 h 31"/>
                    <a:gd name="T16" fmla="*/ 48 w 48"/>
                    <a:gd name="T17" fmla="*/ 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1">
                      <a:moveTo>
                        <a:pt x="48" y="7"/>
                      </a:moveTo>
                      <a:cubicBezTo>
                        <a:pt x="48" y="24"/>
                        <a:pt x="48" y="24"/>
                        <a:pt x="48" y="24"/>
                      </a:cubicBezTo>
                      <a:cubicBezTo>
                        <a:pt x="48" y="28"/>
                        <a:pt x="45" y="31"/>
                        <a:pt x="42" y="31"/>
                      </a:cubicBezTo>
                      <a:cubicBezTo>
                        <a:pt x="7" y="31"/>
                        <a:pt x="7" y="31"/>
                        <a:pt x="7" y="31"/>
                      </a:cubicBezTo>
                      <a:cubicBezTo>
                        <a:pt x="3" y="31"/>
                        <a:pt x="0" y="28"/>
                        <a:pt x="0" y="24"/>
                      </a:cubicBezTo>
                      <a:cubicBezTo>
                        <a:pt x="0" y="7"/>
                        <a:pt x="0" y="7"/>
                        <a:pt x="0" y="7"/>
                      </a:cubicBezTo>
                      <a:cubicBezTo>
                        <a:pt x="0" y="3"/>
                        <a:pt x="3" y="0"/>
                        <a:pt x="7" y="0"/>
                      </a:cubicBezTo>
                      <a:cubicBezTo>
                        <a:pt x="42" y="0"/>
                        <a:pt x="42" y="0"/>
                        <a:pt x="42" y="0"/>
                      </a:cubicBezTo>
                      <a:cubicBezTo>
                        <a:pt x="45" y="0"/>
                        <a:pt x="48" y="3"/>
                        <a:pt x="48" y="7"/>
                      </a:cubicBezTo>
                      <a:close/>
                    </a:path>
                  </a:pathLst>
                </a:custGeom>
                <a:ln/>
              </p:spPr>
              <p:style>
                <a:lnRef idx="2">
                  <a:schemeClr val="accent1">
                    <a:shade val="50000"/>
                  </a:schemeClr>
                </a:lnRef>
                <a:fillRef idx="1001">
                  <a:schemeClr val="lt1"/>
                </a:fillRef>
                <a:effectRef idx="0">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en-US" sz="1350"/>
                </a:p>
              </p:txBody>
            </p:sp>
            <p:sp>
              <p:nvSpPr>
                <p:cNvPr id="772" name="Freeform 188"/>
                <p:cNvSpPr>
                  <a:spLocks/>
                </p:cNvSpPr>
                <p:nvPr/>
              </p:nvSpPr>
              <p:spPr bwMode="auto">
                <a:xfrm>
                  <a:off x="9332913" y="754063"/>
                  <a:ext cx="180975" cy="117475"/>
                </a:xfrm>
                <a:custGeom>
                  <a:avLst/>
                  <a:gdLst>
                    <a:gd name="T0" fmla="*/ 48 w 48"/>
                    <a:gd name="T1" fmla="*/ 7 h 31"/>
                    <a:gd name="T2" fmla="*/ 48 w 48"/>
                    <a:gd name="T3" fmla="*/ 25 h 31"/>
                    <a:gd name="T4" fmla="*/ 42 w 48"/>
                    <a:gd name="T5" fmla="*/ 31 h 31"/>
                    <a:gd name="T6" fmla="*/ 7 w 48"/>
                    <a:gd name="T7" fmla="*/ 31 h 31"/>
                    <a:gd name="T8" fmla="*/ 0 w 48"/>
                    <a:gd name="T9" fmla="*/ 25 h 31"/>
                    <a:gd name="T10" fmla="*/ 0 w 48"/>
                    <a:gd name="T11" fmla="*/ 7 h 31"/>
                    <a:gd name="T12" fmla="*/ 7 w 48"/>
                    <a:gd name="T13" fmla="*/ 0 h 31"/>
                    <a:gd name="T14" fmla="*/ 42 w 48"/>
                    <a:gd name="T15" fmla="*/ 0 h 31"/>
                    <a:gd name="T16" fmla="*/ 48 w 48"/>
                    <a:gd name="T17" fmla="*/ 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1">
                      <a:moveTo>
                        <a:pt x="48" y="7"/>
                      </a:moveTo>
                      <a:cubicBezTo>
                        <a:pt x="48" y="25"/>
                        <a:pt x="48" y="25"/>
                        <a:pt x="48" y="25"/>
                      </a:cubicBezTo>
                      <a:cubicBezTo>
                        <a:pt x="48" y="28"/>
                        <a:pt x="45" y="31"/>
                        <a:pt x="42" y="31"/>
                      </a:cubicBezTo>
                      <a:cubicBezTo>
                        <a:pt x="7" y="31"/>
                        <a:pt x="7" y="31"/>
                        <a:pt x="7" y="31"/>
                      </a:cubicBezTo>
                      <a:cubicBezTo>
                        <a:pt x="3" y="31"/>
                        <a:pt x="0" y="28"/>
                        <a:pt x="0" y="25"/>
                      </a:cubicBezTo>
                      <a:cubicBezTo>
                        <a:pt x="0" y="7"/>
                        <a:pt x="0" y="7"/>
                        <a:pt x="0" y="7"/>
                      </a:cubicBezTo>
                      <a:cubicBezTo>
                        <a:pt x="0" y="3"/>
                        <a:pt x="3" y="0"/>
                        <a:pt x="7" y="0"/>
                      </a:cubicBezTo>
                      <a:cubicBezTo>
                        <a:pt x="42" y="0"/>
                        <a:pt x="42" y="0"/>
                        <a:pt x="42" y="0"/>
                      </a:cubicBezTo>
                      <a:cubicBezTo>
                        <a:pt x="45" y="0"/>
                        <a:pt x="48" y="3"/>
                        <a:pt x="48" y="7"/>
                      </a:cubicBezTo>
                      <a:close/>
                    </a:path>
                  </a:pathLst>
                </a:custGeom>
                <a:ln/>
              </p:spPr>
              <p:style>
                <a:lnRef idx="2">
                  <a:schemeClr val="accent1">
                    <a:shade val="50000"/>
                  </a:schemeClr>
                </a:lnRef>
                <a:fillRef idx="1001">
                  <a:schemeClr val="lt1"/>
                </a:fillRef>
                <a:effectRef idx="0">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en-US" sz="1350"/>
                </a:p>
              </p:txBody>
            </p:sp>
            <p:sp>
              <p:nvSpPr>
                <p:cNvPr id="773" name="Freeform 189"/>
                <p:cNvSpPr>
                  <a:spLocks/>
                </p:cNvSpPr>
                <p:nvPr/>
              </p:nvSpPr>
              <p:spPr bwMode="auto">
                <a:xfrm>
                  <a:off x="9332913" y="514350"/>
                  <a:ext cx="180975" cy="117475"/>
                </a:xfrm>
                <a:custGeom>
                  <a:avLst/>
                  <a:gdLst>
                    <a:gd name="T0" fmla="*/ 48 w 48"/>
                    <a:gd name="T1" fmla="*/ 6 h 31"/>
                    <a:gd name="T2" fmla="*/ 48 w 48"/>
                    <a:gd name="T3" fmla="*/ 24 h 31"/>
                    <a:gd name="T4" fmla="*/ 42 w 48"/>
                    <a:gd name="T5" fmla="*/ 31 h 31"/>
                    <a:gd name="T6" fmla="*/ 7 w 48"/>
                    <a:gd name="T7" fmla="*/ 31 h 31"/>
                    <a:gd name="T8" fmla="*/ 0 w 48"/>
                    <a:gd name="T9" fmla="*/ 24 h 31"/>
                    <a:gd name="T10" fmla="*/ 0 w 48"/>
                    <a:gd name="T11" fmla="*/ 6 h 31"/>
                    <a:gd name="T12" fmla="*/ 7 w 48"/>
                    <a:gd name="T13" fmla="*/ 0 h 31"/>
                    <a:gd name="T14" fmla="*/ 42 w 48"/>
                    <a:gd name="T15" fmla="*/ 0 h 31"/>
                    <a:gd name="T16" fmla="*/ 48 w 48"/>
                    <a:gd name="T17" fmla="*/ 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1">
                      <a:moveTo>
                        <a:pt x="48" y="6"/>
                      </a:moveTo>
                      <a:cubicBezTo>
                        <a:pt x="48" y="24"/>
                        <a:pt x="48" y="24"/>
                        <a:pt x="48" y="24"/>
                      </a:cubicBezTo>
                      <a:cubicBezTo>
                        <a:pt x="48" y="28"/>
                        <a:pt x="45" y="31"/>
                        <a:pt x="42" y="31"/>
                      </a:cubicBezTo>
                      <a:cubicBezTo>
                        <a:pt x="7" y="31"/>
                        <a:pt x="7" y="31"/>
                        <a:pt x="7" y="31"/>
                      </a:cubicBezTo>
                      <a:cubicBezTo>
                        <a:pt x="3" y="31"/>
                        <a:pt x="0" y="28"/>
                        <a:pt x="0" y="24"/>
                      </a:cubicBezTo>
                      <a:cubicBezTo>
                        <a:pt x="0" y="6"/>
                        <a:pt x="0" y="6"/>
                        <a:pt x="0" y="6"/>
                      </a:cubicBezTo>
                      <a:cubicBezTo>
                        <a:pt x="0" y="3"/>
                        <a:pt x="3" y="0"/>
                        <a:pt x="7" y="0"/>
                      </a:cubicBezTo>
                      <a:cubicBezTo>
                        <a:pt x="42" y="0"/>
                        <a:pt x="42" y="0"/>
                        <a:pt x="42" y="0"/>
                      </a:cubicBezTo>
                      <a:cubicBezTo>
                        <a:pt x="45" y="0"/>
                        <a:pt x="48" y="3"/>
                        <a:pt x="48" y="6"/>
                      </a:cubicBezTo>
                      <a:close/>
                    </a:path>
                  </a:pathLst>
                </a:custGeom>
                <a:ln/>
              </p:spPr>
              <p:style>
                <a:lnRef idx="2">
                  <a:schemeClr val="accent1">
                    <a:shade val="50000"/>
                  </a:schemeClr>
                </a:lnRef>
                <a:fillRef idx="1001">
                  <a:schemeClr val="lt1"/>
                </a:fillRef>
                <a:effectRef idx="0">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en-US" sz="1350"/>
                </a:p>
              </p:txBody>
            </p:sp>
            <p:sp>
              <p:nvSpPr>
                <p:cNvPr id="774" name="Freeform 190"/>
                <p:cNvSpPr>
                  <a:spLocks/>
                </p:cNvSpPr>
                <p:nvPr/>
              </p:nvSpPr>
              <p:spPr bwMode="auto">
                <a:xfrm>
                  <a:off x="9355138" y="893763"/>
                  <a:ext cx="136525" cy="201612"/>
                </a:xfrm>
                <a:custGeom>
                  <a:avLst/>
                  <a:gdLst>
                    <a:gd name="T0" fmla="*/ 86 w 86"/>
                    <a:gd name="T1" fmla="*/ 72 h 127"/>
                    <a:gd name="T2" fmla="*/ 43 w 86"/>
                    <a:gd name="T3" fmla="*/ 127 h 127"/>
                    <a:gd name="T4" fmla="*/ 0 w 86"/>
                    <a:gd name="T5" fmla="*/ 72 h 127"/>
                    <a:gd name="T6" fmla="*/ 31 w 86"/>
                    <a:gd name="T7" fmla="*/ 72 h 127"/>
                    <a:gd name="T8" fmla="*/ 31 w 86"/>
                    <a:gd name="T9" fmla="*/ 0 h 127"/>
                    <a:gd name="T10" fmla="*/ 62 w 86"/>
                    <a:gd name="T11" fmla="*/ 0 h 127"/>
                    <a:gd name="T12" fmla="*/ 62 w 86"/>
                    <a:gd name="T13" fmla="*/ 72 h 127"/>
                    <a:gd name="T14" fmla="*/ 86 w 86"/>
                    <a:gd name="T15" fmla="*/ 72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7">
                      <a:moveTo>
                        <a:pt x="86" y="72"/>
                      </a:moveTo>
                      <a:lnTo>
                        <a:pt x="43" y="127"/>
                      </a:lnTo>
                      <a:lnTo>
                        <a:pt x="0" y="72"/>
                      </a:lnTo>
                      <a:lnTo>
                        <a:pt x="31" y="72"/>
                      </a:lnTo>
                      <a:lnTo>
                        <a:pt x="31" y="0"/>
                      </a:lnTo>
                      <a:lnTo>
                        <a:pt x="62" y="0"/>
                      </a:lnTo>
                      <a:lnTo>
                        <a:pt x="62" y="72"/>
                      </a:lnTo>
                      <a:lnTo>
                        <a:pt x="86" y="72"/>
                      </a:lnTo>
                      <a:close/>
                    </a:path>
                  </a:pathLst>
                </a:custGeom>
                <a:ln/>
              </p:spPr>
              <p:style>
                <a:lnRef idx="2">
                  <a:schemeClr val="accent1">
                    <a:shade val="50000"/>
                  </a:schemeClr>
                </a:lnRef>
                <a:fillRef idx="1001">
                  <a:schemeClr val="lt1"/>
                </a:fillRef>
                <a:effectRef idx="0">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en-US" sz="1350"/>
                </a:p>
              </p:txBody>
            </p:sp>
            <p:sp>
              <p:nvSpPr>
                <p:cNvPr id="775" name="Freeform 191"/>
                <p:cNvSpPr>
                  <a:spLocks/>
                </p:cNvSpPr>
                <p:nvPr/>
              </p:nvSpPr>
              <p:spPr bwMode="auto">
                <a:xfrm>
                  <a:off x="9153525" y="350838"/>
                  <a:ext cx="307975" cy="133350"/>
                </a:xfrm>
                <a:custGeom>
                  <a:avLst/>
                  <a:gdLst>
                    <a:gd name="T0" fmla="*/ 194 w 194"/>
                    <a:gd name="T1" fmla="*/ 32 h 84"/>
                    <a:gd name="T2" fmla="*/ 194 w 194"/>
                    <a:gd name="T3" fmla="*/ 84 h 84"/>
                    <a:gd name="T4" fmla="*/ 163 w 194"/>
                    <a:gd name="T5" fmla="*/ 84 h 84"/>
                    <a:gd name="T6" fmla="*/ 163 w 194"/>
                    <a:gd name="T7" fmla="*/ 32 h 84"/>
                    <a:gd name="T8" fmla="*/ 0 w 194"/>
                    <a:gd name="T9" fmla="*/ 32 h 84"/>
                    <a:gd name="T10" fmla="*/ 0 w 194"/>
                    <a:gd name="T11" fmla="*/ 0 h 84"/>
                    <a:gd name="T12" fmla="*/ 163 w 194"/>
                    <a:gd name="T13" fmla="*/ 0 h 84"/>
                    <a:gd name="T14" fmla="*/ 194 w 194"/>
                    <a:gd name="T15" fmla="*/ 0 h 84"/>
                    <a:gd name="T16" fmla="*/ 194 w 194"/>
                    <a:gd name="T17" fmla="*/ 3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84">
                      <a:moveTo>
                        <a:pt x="194" y="32"/>
                      </a:moveTo>
                      <a:lnTo>
                        <a:pt x="194" y="84"/>
                      </a:lnTo>
                      <a:lnTo>
                        <a:pt x="163" y="84"/>
                      </a:lnTo>
                      <a:lnTo>
                        <a:pt x="163" y="32"/>
                      </a:lnTo>
                      <a:lnTo>
                        <a:pt x="0" y="32"/>
                      </a:lnTo>
                      <a:lnTo>
                        <a:pt x="0" y="0"/>
                      </a:lnTo>
                      <a:lnTo>
                        <a:pt x="163" y="0"/>
                      </a:lnTo>
                      <a:lnTo>
                        <a:pt x="194" y="0"/>
                      </a:lnTo>
                      <a:lnTo>
                        <a:pt x="194" y="32"/>
                      </a:lnTo>
                      <a:close/>
                    </a:path>
                  </a:pathLst>
                </a:custGeom>
                <a:ln/>
              </p:spPr>
              <p:style>
                <a:lnRef idx="2">
                  <a:schemeClr val="accent1">
                    <a:shade val="50000"/>
                  </a:schemeClr>
                </a:lnRef>
                <a:fillRef idx="1001">
                  <a:schemeClr val="lt1"/>
                </a:fillRef>
                <a:effectRef idx="0">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en-US" sz="1350"/>
                </a:p>
              </p:txBody>
            </p:sp>
            <p:sp>
              <p:nvSpPr>
                <p:cNvPr id="776" name="Rectangle 192"/>
                <p:cNvSpPr>
                  <a:spLocks noChangeArrowheads="1"/>
                </p:cNvSpPr>
                <p:nvPr/>
              </p:nvSpPr>
              <p:spPr bwMode="auto">
                <a:xfrm>
                  <a:off x="9404350" y="655638"/>
                  <a:ext cx="49213" cy="71437"/>
                </a:xfrm>
                <a:prstGeom prst="rect">
                  <a:avLst/>
                </a:prstGeom>
                <a:ln/>
              </p:spPr>
              <p:style>
                <a:lnRef idx="2">
                  <a:schemeClr val="accent1">
                    <a:shade val="50000"/>
                  </a:schemeClr>
                </a:lnRef>
                <a:fillRef idx="1001">
                  <a:schemeClr val="lt1"/>
                </a:fillRef>
                <a:effectRef idx="0">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en-US" sz="1350"/>
                </a:p>
              </p:txBody>
            </p:sp>
            <p:sp>
              <p:nvSpPr>
                <p:cNvPr id="777" name="Freeform 193"/>
                <p:cNvSpPr>
                  <a:spLocks/>
                </p:cNvSpPr>
                <p:nvPr/>
              </p:nvSpPr>
              <p:spPr bwMode="auto">
                <a:xfrm>
                  <a:off x="8423275" y="849313"/>
                  <a:ext cx="685800" cy="287337"/>
                </a:xfrm>
                <a:custGeom>
                  <a:avLst/>
                  <a:gdLst>
                    <a:gd name="T0" fmla="*/ 181 w 181"/>
                    <a:gd name="T1" fmla="*/ 0 h 76"/>
                    <a:gd name="T2" fmla="*/ 181 w 181"/>
                    <a:gd name="T3" fmla="*/ 44 h 76"/>
                    <a:gd name="T4" fmla="*/ 90 w 181"/>
                    <a:gd name="T5" fmla="*/ 76 h 76"/>
                    <a:gd name="T6" fmla="*/ 0 w 181"/>
                    <a:gd name="T7" fmla="*/ 46 h 76"/>
                    <a:gd name="T8" fmla="*/ 0 w 181"/>
                    <a:gd name="T9" fmla="*/ 2 h 76"/>
                    <a:gd name="T10" fmla="*/ 90 w 181"/>
                    <a:gd name="T11" fmla="*/ 32 h 76"/>
                    <a:gd name="T12" fmla="*/ 181 w 181"/>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181" h="76">
                      <a:moveTo>
                        <a:pt x="181" y="0"/>
                      </a:moveTo>
                      <a:cubicBezTo>
                        <a:pt x="181" y="44"/>
                        <a:pt x="181" y="44"/>
                        <a:pt x="181" y="44"/>
                      </a:cubicBezTo>
                      <a:cubicBezTo>
                        <a:pt x="173" y="62"/>
                        <a:pt x="135" y="76"/>
                        <a:pt x="90" y="76"/>
                      </a:cubicBezTo>
                      <a:cubicBezTo>
                        <a:pt x="47" y="76"/>
                        <a:pt x="10" y="63"/>
                        <a:pt x="0" y="46"/>
                      </a:cubicBezTo>
                      <a:cubicBezTo>
                        <a:pt x="0" y="2"/>
                        <a:pt x="0" y="2"/>
                        <a:pt x="0" y="2"/>
                      </a:cubicBezTo>
                      <a:cubicBezTo>
                        <a:pt x="10" y="19"/>
                        <a:pt x="47" y="32"/>
                        <a:pt x="90" y="32"/>
                      </a:cubicBezTo>
                      <a:cubicBezTo>
                        <a:pt x="135" y="32"/>
                        <a:pt x="173" y="18"/>
                        <a:pt x="181" y="0"/>
                      </a:cubicBezTo>
                      <a:close/>
                    </a:path>
                  </a:pathLst>
                </a:custGeom>
                <a:ln/>
              </p:spPr>
              <p:style>
                <a:lnRef idx="2">
                  <a:schemeClr val="accent1">
                    <a:shade val="50000"/>
                  </a:schemeClr>
                </a:lnRef>
                <a:fillRef idx="1001">
                  <a:schemeClr val="lt1"/>
                </a:fillRef>
                <a:effectRef idx="0">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en-US" sz="1350"/>
                </a:p>
              </p:txBody>
            </p:sp>
            <p:sp>
              <p:nvSpPr>
                <p:cNvPr id="778" name="Freeform 194"/>
                <p:cNvSpPr>
                  <a:spLocks/>
                </p:cNvSpPr>
                <p:nvPr/>
              </p:nvSpPr>
              <p:spPr bwMode="auto">
                <a:xfrm>
                  <a:off x="8423275" y="636588"/>
                  <a:ext cx="685800" cy="284162"/>
                </a:xfrm>
                <a:custGeom>
                  <a:avLst/>
                  <a:gdLst>
                    <a:gd name="T0" fmla="*/ 181 w 181"/>
                    <a:gd name="T1" fmla="*/ 0 h 75"/>
                    <a:gd name="T2" fmla="*/ 181 w 181"/>
                    <a:gd name="T3" fmla="*/ 44 h 75"/>
                    <a:gd name="T4" fmla="*/ 90 w 181"/>
                    <a:gd name="T5" fmla="*/ 75 h 75"/>
                    <a:gd name="T6" fmla="*/ 0 w 181"/>
                    <a:gd name="T7" fmla="*/ 46 h 75"/>
                    <a:gd name="T8" fmla="*/ 0 w 181"/>
                    <a:gd name="T9" fmla="*/ 2 h 75"/>
                    <a:gd name="T10" fmla="*/ 90 w 181"/>
                    <a:gd name="T11" fmla="*/ 31 h 75"/>
                    <a:gd name="T12" fmla="*/ 181 w 181"/>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181" h="75">
                      <a:moveTo>
                        <a:pt x="181" y="0"/>
                      </a:moveTo>
                      <a:cubicBezTo>
                        <a:pt x="181" y="44"/>
                        <a:pt x="181" y="44"/>
                        <a:pt x="181" y="44"/>
                      </a:cubicBezTo>
                      <a:cubicBezTo>
                        <a:pt x="173" y="62"/>
                        <a:pt x="135" y="75"/>
                        <a:pt x="90" y="75"/>
                      </a:cubicBezTo>
                      <a:cubicBezTo>
                        <a:pt x="47" y="75"/>
                        <a:pt x="10" y="63"/>
                        <a:pt x="0" y="46"/>
                      </a:cubicBezTo>
                      <a:cubicBezTo>
                        <a:pt x="0" y="2"/>
                        <a:pt x="0" y="2"/>
                        <a:pt x="0" y="2"/>
                      </a:cubicBezTo>
                      <a:cubicBezTo>
                        <a:pt x="10" y="19"/>
                        <a:pt x="47" y="31"/>
                        <a:pt x="90" y="31"/>
                      </a:cubicBezTo>
                      <a:cubicBezTo>
                        <a:pt x="135" y="31"/>
                        <a:pt x="173" y="18"/>
                        <a:pt x="181" y="0"/>
                      </a:cubicBezTo>
                      <a:close/>
                    </a:path>
                  </a:pathLst>
                </a:custGeom>
                <a:ln/>
              </p:spPr>
              <p:style>
                <a:lnRef idx="2">
                  <a:schemeClr val="accent1">
                    <a:shade val="50000"/>
                  </a:schemeClr>
                </a:lnRef>
                <a:fillRef idx="1001">
                  <a:schemeClr val="lt1"/>
                </a:fillRef>
                <a:effectRef idx="0">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en-US" sz="1350"/>
                </a:p>
              </p:txBody>
            </p:sp>
            <p:sp>
              <p:nvSpPr>
                <p:cNvPr id="779" name="Freeform 195"/>
                <p:cNvSpPr>
                  <a:spLocks/>
                </p:cNvSpPr>
                <p:nvPr/>
              </p:nvSpPr>
              <p:spPr bwMode="auto">
                <a:xfrm>
                  <a:off x="8423275" y="420688"/>
                  <a:ext cx="685800" cy="284162"/>
                </a:xfrm>
                <a:custGeom>
                  <a:avLst/>
                  <a:gdLst>
                    <a:gd name="T0" fmla="*/ 181 w 181"/>
                    <a:gd name="T1" fmla="*/ 0 h 75"/>
                    <a:gd name="T2" fmla="*/ 181 w 181"/>
                    <a:gd name="T3" fmla="*/ 44 h 75"/>
                    <a:gd name="T4" fmla="*/ 90 w 181"/>
                    <a:gd name="T5" fmla="*/ 75 h 75"/>
                    <a:gd name="T6" fmla="*/ 0 w 181"/>
                    <a:gd name="T7" fmla="*/ 46 h 75"/>
                    <a:gd name="T8" fmla="*/ 0 w 181"/>
                    <a:gd name="T9" fmla="*/ 2 h 75"/>
                    <a:gd name="T10" fmla="*/ 90 w 181"/>
                    <a:gd name="T11" fmla="*/ 31 h 75"/>
                    <a:gd name="T12" fmla="*/ 181 w 181"/>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181" h="75">
                      <a:moveTo>
                        <a:pt x="181" y="0"/>
                      </a:moveTo>
                      <a:cubicBezTo>
                        <a:pt x="181" y="44"/>
                        <a:pt x="181" y="44"/>
                        <a:pt x="181" y="44"/>
                      </a:cubicBezTo>
                      <a:cubicBezTo>
                        <a:pt x="173" y="62"/>
                        <a:pt x="135" y="75"/>
                        <a:pt x="90" y="75"/>
                      </a:cubicBezTo>
                      <a:cubicBezTo>
                        <a:pt x="47" y="75"/>
                        <a:pt x="10" y="63"/>
                        <a:pt x="0" y="46"/>
                      </a:cubicBezTo>
                      <a:cubicBezTo>
                        <a:pt x="0" y="2"/>
                        <a:pt x="0" y="2"/>
                        <a:pt x="0" y="2"/>
                      </a:cubicBezTo>
                      <a:cubicBezTo>
                        <a:pt x="10" y="19"/>
                        <a:pt x="47" y="31"/>
                        <a:pt x="90" y="31"/>
                      </a:cubicBezTo>
                      <a:cubicBezTo>
                        <a:pt x="135" y="31"/>
                        <a:pt x="173" y="18"/>
                        <a:pt x="181" y="0"/>
                      </a:cubicBezTo>
                      <a:close/>
                    </a:path>
                  </a:pathLst>
                </a:custGeom>
                <a:ln/>
              </p:spPr>
              <p:style>
                <a:lnRef idx="2">
                  <a:schemeClr val="dk1"/>
                </a:lnRef>
                <a:fillRef idx="1001">
                  <a:schemeClr val="lt1"/>
                </a:fillRef>
                <a:effectRef idx="0">
                  <a:schemeClr val="dk1"/>
                </a:effectRef>
                <a:fontRef idx="minor">
                  <a:schemeClr val="dk1"/>
                </a:fontRef>
              </p:style>
              <p:txBody>
                <a:bodyPr vert="horz" wrap="square" lIns="68580" tIns="34290" rIns="68580" bIns="34290" numCol="1" anchor="t" anchorCtr="0" compatLnSpc="1">
                  <a:prstTxWarp prst="textNoShape">
                    <a:avLst/>
                  </a:prstTxWarp>
                </a:bodyPr>
                <a:lstStyle/>
                <a:p>
                  <a:endParaRPr lang="en-US" sz="1350"/>
                </a:p>
              </p:txBody>
            </p:sp>
            <p:sp>
              <p:nvSpPr>
                <p:cNvPr id="780" name="Freeform 196"/>
                <p:cNvSpPr>
                  <a:spLocks noEditPoints="1"/>
                </p:cNvSpPr>
                <p:nvPr/>
              </p:nvSpPr>
              <p:spPr bwMode="auto">
                <a:xfrm>
                  <a:off x="8453438" y="233363"/>
                  <a:ext cx="628650" cy="269875"/>
                </a:xfrm>
                <a:custGeom>
                  <a:avLst/>
                  <a:gdLst>
                    <a:gd name="T0" fmla="*/ 83 w 166"/>
                    <a:gd name="T1" fmla="*/ 0 h 71"/>
                    <a:gd name="T2" fmla="*/ 166 w 166"/>
                    <a:gd name="T3" fmla="*/ 35 h 71"/>
                    <a:gd name="T4" fmla="*/ 83 w 166"/>
                    <a:gd name="T5" fmla="*/ 71 h 71"/>
                    <a:gd name="T6" fmla="*/ 0 w 166"/>
                    <a:gd name="T7" fmla="*/ 35 h 71"/>
                    <a:gd name="T8" fmla="*/ 83 w 166"/>
                    <a:gd name="T9" fmla="*/ 0 h 71"/>
                    <a:gd name="T10" fmla="*/ 148 w 166"/>
                    <a:gd name="T11" fmla="*/ 35 h 71"/>
                    <a:gd name="T12" fmla="*/ 83 w 166"/>
                    <a:gd name="T13" fmla="*/ 8 h 71"/>
                    <a:gd name="T14" fmla="*/ 18 w 166"/>
                    <a:gd name="T15" fmla="*/ 35 h 71"/>
                    <a:gd name="T16" fmla="*/ 83 w 166"/>
                    <a:gd name="T17" fmla="*/ 63 h 71"/>
                    <a:gd name="T18" fmla="*/ 148 w 166"/>
                    <a:gd name="T19" fmla="*/ 3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71">
                      <a:moveTo>
                        <a:pt x="83" y="0"/>
                      </a:moveTo>
                      <a:cubicBezTo>
                        <a:pt x="128" y="0"/>
                        <a:pt x="166" y="16"/>
                        <a:pt x="166" y="35"/>
                      </a:cubicBezTo>
                      <a:cubicBezTo>
                        <a:pt x="166" y="55"/>
                        <a:pt x="128" y="71"/>
                        <a:pt x="83" y="71"/>
                      </a:cubicBezTo>
                      <a:cubicBezTo>
                        <a:pt x="37" y="71"/>
                        <a:pt x="0" y="55"/>
                        <a:pt x="0" y="35"/>
                      </a:cubicBezTo>
                      <a:cubicBezTo>
                        <a:pt x="0" y="16"/>
                        <a:pt x="37" y="0"/>
                        <a:pt x="83" y="0"/>
                      </a:cubicBezTo>
                      <a:close/>
                      <a:moveTo>
                        <a:pt x="148" y="35"/>
                      </a:moveTo>
                      <a:cubicBezTo>
                        <a:pt x="148" y="20"/>
                        <a:pt x="118" y="8"/>
                        <a:pt x="83" y="8"/>
                      </a:cubicBezTo>
                      <a:cubicBezTo>
                        <a:pt x="47" y="8"/>
                        <a:pt x="18" y="20"/>
                        <a:pt x="18" y="35"/>
                      </a:cubicBezTo>
                      <a:cubicBezTo>
                        <a:pt x="18" y="51"/>
                        <a:pt x="47" y="63"/>
                        <a:pt x="83" y="63"/>
                      </a:cubicBezTo>
                      <a:cubicBezTo>
                        <a:pt x="118" y="63"/>
                        <a:pt x="148" y="51"/>
                        <a:pt x="148" y="35"/>
                      </a:cubicBezTo>
                      <a:close/>
                    </a:path>
                  </a:pathLst>
                </a:custGeom>
                <a:ln/>
              </p:spPr>
              <p:style>
                <a:lnRef idx="2">
                  <a:schemeClr val="accent1">
                    <a:shade val="50000"/>
                  </a:schemeClr>
                </a:lnRef>
                <a:fillRef idx="1001">
                  <a:schemeClr val="lt1"/>
                </a:fillRef>
                <a:effectRef idx="0">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en-US" sz="1350"/>
                </a:p>
              </p:txBody>
            </p:sp>
          </p:grpSp>
        </p:grpSp>
        <p:cxnSp>
          <p:nvCxnSpPr>
            <p:cNvPr id="781" name="Straight Connector 780"/>
            <p:cNvCxnSpPr/>
            <p:nvPr/>
          </p:nvCxnSpPr>
          <p:spPr>
            <a:xfrm flipH="1">
              <a:off x="5275985" y="4226532"/>
              <a:ext cx="542025" cy="0"/>
            </a:xfrm>
            <a:prstGeom prst="line">
              <a:avLst/>
            </a:prstGeom>
            <a:ln w="38100">
              <a:solidFill>
                <a:srgbClr val="92D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82" name="TextBox 781"/>
            <p:cNvSpPr txBox="1"/>
            <p:nvPr/>
          </p:nvSpPr>
          <p:spPr>
            <a:xfrm>
              <a:off x="1322128" y="3591809"/>
              <a:ext cx="538196" cy="405077"/>
            </a:xfrm>
            <a:prstGeom prst="rect">
              <a:avLst/>
            </a:prstGeom>
            <a:solidFill>
              <a:schemeClr val="bg1"/>
            </a:solidFill>
          </p:spPr>
          <p:txBody>
            <a:bodyPr wrap="none" rtlCol="0">
              <a:spAutoFit/>
            </a:bodyPr>
            <a:lstStyle/>
            <a:p>
              <a:pPr algn="ctr"/>
              <a:r>
                <a:rPr lang="en-US" sz="600" dirty="0"/>
                <a:t>Web </a:t>
              </a:r>
            </a:p>
            <a:p>
              <a:pPr algn="ctr"/>
              <a:r>
                <a:rPr lang="en-US" sz="600" dirty="0"/>
                <a:t>Access </a:t>
              </a:r>
            </a:p>
            <a:p>
              <a:pPr algn="ctr"/>
              <a:r>
                <a:rPr lang="en-US" sz="600" dirty="0"/>
                <a:t>Firewall</a:t>
              </a:r>
            </a:p>
          </p:txBody>
        </p:sp>
        <p:grpSp>
          <p:nvGrpSpPr>
            <p:cNvPr id="783" name="Group 220"/>
            <p:cNvGrpSpPr>
              <a:grpSpLocks noChangeAspect="1"/>
            </p:cNvGrpSpPr>
            <p:nvPr/>
          </p:nvGrpSpPr>
          <p:grpSpPr bwMode="auto">
            <a:xfrm>
              <a:off x="1747705" y="3635273"/>
              <a:ext cx="271602" cy="300870"/>
              <a:chOff x="6788" y="249"/>
              <a:chExt cx="385" cy="461"/>
            </a:xfrm>
          </p:grpSpPr>
          <p:sp>
            <p:nvSpPr>
              <p:cNvPr id="784" name="Freeform 221"/>
              <p:cNvSpPr>
                <a:spLocks noEditPoints="1"/>
              </p:cNvSpPr>
              <p:nvPr/>
            </p:nvSpPr>
            <p:spPr bwMode="auto">
              <a:xfrm>
                <a:off x="6788" y="249"/>
                <a:ext cx="385" cy="461"/>
              </a:xfrm>
              <a:custGeom>
                <a:avLst/>
                <a:gdLst>
                  <a:gd name="T0" fmla="*/ 148 w 160"/>
                  <a:gd name="T1" fmla="*/ 25 h 192"/>
                  <a:gd name="T2" fmla="*/ 80 w 160"/>
                  <a:gd name="T3" fmla="*/ 0 h 192"/>
                  <a:gd name="T4" fmla="*/ 14 w 160"/>
                  <a:gd name="T5" fmla="*/ 25 h 192"/>
                  <a:gd name="T6" fmla="*/ 0 w 160"/>
                  <a:gd name="T7" fmla="*/ 24 h 192"/>
                  <a:gd name="T8" fmla="*/ 0 w 160"/>
                  <a:gd name="T9" fmla="*/ 70 h 192"/>
                  <a:gd name="T10" fmla="*/ 80 w 160"/>
                  <a:gd name="T11" fmla="*/ 192 h 192"/>
                  <a:gd name="T12" fmla="*/ 160 w 160"/>
                  <a:gd name="T13" fmla="*/ 70 h 192"/>
                  <a:gd name="T14" fmla="*/ 160 w 160"/>
                  <a:gd name="T15" fmla="*/ 24 h 192"/>
                  <a:gd name="T16" fmla="*/ 148 w 160"/>
                  <a:gd name="T17" fmla="*/ 25 h 192"/>
                  <a:gd name="T18" fmla="*/ 149 w 160"/>
                  <a:gd name="T19" fmla="*/ 70 h 192"/>
                  <a:gd name="T20" fmla="*/ 80 w 160"/>
                  <a:gd name="T21" fmla="*/ 180 h 192"/>
                  <a:gd name="T22" fmla="*/ 11 w 160"/>
                  <a:gd name="T23" fmla="*/ 70 h 192"/>
                  <a:gd name="T24" fmla="*/ 11 w 160"/>
                  <a:gd name="T25" fmla="*/ 36 h 192"/>
                  <a:gd name="T26" fmla="*/ 14 w 160"/>
                  <a:gd name="T27" fmla="*/ 36 h 192"/>
                  <a:gd name="T28" fmla="*/ 81 w 160"/>
                  <a:gd name="T29" fmla="*/ 14 h 192"/>
                  <a:gd name="T30" fmla="*/ 148 w 160"/>
                  <a:gd name="T31" fmla="*/ 36 h 192"/>
                  <a:gd name="T32" fmla="*/ 149 w 160"/>
                  <a:gd name="T33" fmla="*/ 36 h 192"/>
                  <a:gd name="T34" fmla="*/ 149 w 160"/>
                  <a:gd name="T35" fmla="*/ 7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0" h="192">
                    <a:moveTo>
                      <a:pt x="148" y="25"/>
                    </a:moveTo>
                    <a:cubicBezTo>
                      <a:pt x="133" y="25"/>
                      <a:pt x="107" y="21"/>
                      <a:pt x="80" y="0"/>
                    </a:cubicBezTo>
                    <a:cubicBezTo>
                      <a:pt x="59" y="21"/>
                      <a:pt x="30" y="25"/>
                      <a:pt x="14" y="25"/>
                    </a:cubicBezTo>
                    <a:cubicBezTo>
                      <a:pt x="5" y="25"/>
                      <a:pt x="0" y="24"/>
                      <a:pt x="0" y="24"/>
                    </a:cubicBezTo>
                    <a:cubicBezTo>
                      <a:pt x="0" y="70"/>
                      <a:pt x="0" y="70"/>
                      <a:pt x="0" y="70"/>
                    </a:cubicBezTo>
                    <a:cubicBezTo>
                      <a:pt x="0" y="166"/>
                      <a:pt x="80" y="192"/>
                      <a:pt x="80" y="192"/>
                    </a:cubicBezTo>
                    <a:cubicBezTo>
                      <a:pt x="80" y="192"/>
                      <a:pt x="160" y="166"/>
                      <a:pt x="160" y="70"/>
                    </a:cubicBezTo>
                    <a:cubicBezTo>
                      <a:pt x="160" y="24"/>
                      <a:pt x="160" y="24"/>
                      <a:pt x="160" y="24"/>
                    </a:cubicBezTo>
                    <a:cubicBezTo>
                      <a:pt x="160" y="24"/>
                      <a:pt x="156" y="25"/>
                      <a:pt x="148" y="25"/>
                    </a:cubicBezTo>
                    <a:close/>
                    <a:moveTo>
                      <a:pt x="149" y="70"/>
                    </a:moveTo>
                    <a:cubicBezTo>
                      <a:pt x="149" y="146"/>
                      <a:pt x="95" y="174"/>
                      <a:pt x="80" y="180"/>
                    </a:cubicBezTo>
                    <a:cubicBezTo>
                      <a:pt x="65" y="174"/>
                      <a:pt x="11" y="146"/>
                      <a:pt x="11" y="70"/>
                    </a:cubicBezTo>
                    <a:cubicBezTo>
                      <a:pt x="11" y="36"/>
                      <a:pt x="11" y="36"/>
                      <a:pt x="11" y="36"/>
                    </a:cubicBezTo>
                    <a:cubicBezTo>
                      <a:pt x="12" y="36"/>
                      <a:pt x="13" y="36"/>
                      <a:pt x="14" y="36"/>
                    </a:cubicBezTo>
                    <a:cubicBezTo>
                      <a:pt x="29" y="36"/>
                      <a:pt x="57" y="33"/>
                      <a:pt x="81" y="14"/>
                    </a:cubicBezTo>
                    <a:cubicBezTo>
                      <a:pt x="108" y="33"/>
                      <a:pt x="134" y="36"/>
                      <a:pt x="148" y="36"/>
                    </a:cubicBezTo>
                    <a:cubicBezTo>
                      <a:pt x="148" y="36"/>
                      <a:pt x="149" y="36"/>
                      <a:pt x="149" y="36"/>
                    </a:cubicBezTo>
                    <a:lnTo>
                      <a:pt x="149" y="70"/>
                    </a:lnTo>
                    <a:close/>
                  </a:path>
                </a:pathLst>
              </a:custGeom>
              <a:solidFill>
                <a:srgbClr val="00A3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5" name="Freeform 222"/>
              <p:cNvSpPr>
                <a:spLocks/>
              </p:cNvSpPr>
              <p:nvPr/>
            </p:nvSpPr>
            <p:spPr bwMode="auto">
              <a:xfrm>
                <a:off x="6843" y="322"/>
                <a:ext cx="217" cy="220"/>
              </a:xfrm>
              <a:custGeom>
                <a:avLst/>
                <a:gdLst>
                  <a:gd name="T0" fmla="*/ 66 w 90"/>
                  <a:gd name="T1" fmla="*/ 0 h 92"/>
                  <a:gd name="T2" fmla="*/ 0 w 90"/>
                  <a:gd name="T3" fmla="*/ 67 h 92"/>
                  <a:gd name="T4" fmla="*/ 8 w 90"/>
                  <a:gd name="T5" fmla="*/ 92 h 92"/>
                  <a:gd name="T6" fmla="*/ 90 w 90"/>
                  <a:gd name="T7" fmla="*/ 10 h 92"/>
                  <a:gd name="T8" fmla="*/ 66 w 90"/>
                  <a:gd name="T9" fmla="*/ 0 h 92"/>
                </a:gdLst>
                <a:ahLst/>
                <a:cxnLst>
                  <a:cxn ang="0">
                    <a:pos x="T0" y="T1"/>
                  </a:cxn>
                  <a:cxn ang="0">
                    <a:pos x="T2" y="T3"/>
                  </a:cxn>
                  <a:cxn ang="0">
                    <a:pos x="T4" y="T5"/>
                  </a:cxn>
                  <a:cxn ang="0">
                    <a:pos x="T6" y="T7"/>
                  </a:cxn>
                  <a:cxn ang="0">
                    <a:pos x="T8" y="T9"/>
                  </a:cxn>
                </a:cxnLst>
                <a:rect l="0" t="0" r="r" b="b"/>
                <a:pathLst>
                  <a:path w="90" h="92">
                    <a:moveTo>
                      <a:pt x="66" y="0"/>
                    </a:moveTo>
                    <a:cubicBezTo>
                      <a:pt x="0" y="67"/>
                      <a:pt x="0" y="67"/>
                      <a:pt x="0" y="67"/>
                    </a:cubicBezTo>
                    <a:cubicBezTo>
                      <a:pt x="2" y="76"/>
                      <a:pt x="5" y="84"/>
                      <a:pt x="8" y="92"/>
                    </a:cubicBezTo>
                    <a:cubicBezTo>
                      <a:pt x="90" y="10"/>
                      <a:pt x="90" y="10"/>
                      <a:pt x="90" y="10"/>
                    </a:cubicBezTo>
                    <a:cubicBezTo>
                      <a:pt x="83" y="7"/>
                      <a:pt x="75" y="4"/>
                      <a:pt x="66" y="0"/>
                    </a:cubicBezTo>
                    <a:close/>
                  </a:path>
                </a:pathLst>
              </a:custGeom>
              <a:solidFill>
                <a:srgbClr val="005E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6" name="Freeform 223"/>
              <p:cNvSpPr>
                <a:spLocks/>
              </p:cNvSpPr>
              <p:nvPr/>
            </p:nvSpPr>
            <p:spPr bwMode="auto">
              <a:xfrm>
                <a:off x="6836" y="336"/>
                <a:ext cx="98" cy="98"/>
              </a:xfrm>
              <a:custGeom>
                <a:avLst/>
                <a:gdLst>
                  <a:gd name="T0" fmla="*/ 0 w 41"/>
                  <a:gd name="T1" fmla="*/ 9 h 41"/>
                  <a:gd name="T2" fmla="*/ 0 w 41"/>
                  <a:gd name="T3" fmla="*/ 34 h 41"/>
                  <a:gd name="T4" fmla="*/ 0 w 41"/>
                  <a:gd name="T5" fmla="*/ 41 h 41"/>
                  <a:gd name="T6" fmla="*/ 41 w 41"/>
                  <a:gd name="T7" fmla="*/ 0 h 41"/>
                  <a:gd name="T8" fmla="*/ 0 w 41"/>
                  <a:gd name="T9" fmla="*/ 9 h 41"/>
                </a:gdLst>
                <a:ahLst/>
                <a:cxnLst>
                  <a:cxn ang="0">
                    <a:pos x="T0" y="T1"/>
                  </a:cxn>
                  <a:cxn ang="0">
                    <a:pos x="T2" y="T3"/>
                  </a:cxn>
                  <a:cxn ang="0">
                    <a:pos x="T4" y="T5"/>
                  </a:cxn>
                  <a:cxn ang="0">
                    <a:pos x="T6" y="T7"/>
                  </a:cxn>
                  <a:cxn ang="0">
                    <a:pos x="T8" y="T9"/>
                  </a:cxn>
                </a:cxnLst>
                <a:rect l="0" t="0" r="r" b="b"/>
                <a:pathLst>
                  <a:path w="41" h="41">
                    <a:moveTo>
                      <a:pt x="0" y="9"/>
                    </a:moveTo>
                    <a:cubicBezTo>
                      <a:pt x="0" y="34"/>
                      <a:pt x="0" y="34"/>
                      <a:pt x="0" y="34"/>
                    </a:cubicBezTo>
                    <a:cubicBezTo>
                      <a:pt x="0" y="36"/>
                      <a:pt x="0" y="38"/>
                      <a:pt x="0" y="41"/>
                    </a:cubicBezTo>
                    <a:cubicBezTo>
                      <a:pt x="41" y="0"/>
                      <a:pt x="41" y="0"/>
                      <a:pt x="41" y="0"/>
                    </a:cubicBezTo>
                    <a:cubicBezTo>
                      <a:pt x="26" y="6"/>
                      <a:pt x="11" y="8"/>
                      <a:pt x="0" y="9"/>
                    </a:cubicBezTo>
                    <a:close/>
                  </a:path>
                </a:pathLst>
              </a:custGeom>
              <a:solidFill>
                <a:srgbClr val="005E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7" name="Freeform 224"/>
              <p:cNvSpPr>
                <a:spLocks/>
              </p:cNvSpPr>
              <p:nvPr/>
            </p:nvSpPr>
            <p:spPr bwMode="auto">
              <a:xfrm>
                <a:off x="6881" y="355"/>
                <a:ext cx="244" cy="264"/>
              </a:xfrm>
              <a:custGeom>
                <a:avLst/>
                <a:gdLst>
                  <a:gd name="T0" fmla="*/ 0 w 101"/>
                  <a:gd name="T1" fmla="*/ 92 h 110"/>
                  <a:gd name="T2" fmla="*/ 16 w 101"/>
                  <a:gd name="T3" fmla="*/ 110 h 110"/>
                  <a:gd name="T4" fmla="*/ 101 w 101"/>
                  <a:gd name="T5" fmla="*/ 25 h 110"/>
                  <a:gd name="T6" fmla="*/ 101 w 101"/>
                  <a:gd name="T7" fmla="*/ 1 h 110"/>
                  <a:gd name="T8" fmla="*/ 93 w 101"/>
                  <a:gd name="T9" fmla="*/ 0 h 110"/>
                  <a:gd name="T10" fmla="*/ 0 w 101"/>
                  <a:gd name="T11" fmla="*/ 92 h 110"/>
                </a:gdLst>
                <a:ahLst/>
                <a:cxnLst>
                  <a:cxn ang="0">
                    <a:pos x="T0" y="T1"/>
                  </a:cxn>
                  <a:cxn ang="0">
                    <a:pos x="T2" y="T3"/>
                  </a:cxn>
                  <a:cxn ang="0">
                    <a:pos x="T4" y="T5"/>
                  </a:cxn>
                  <a:cxn ang="0">
                    <a:pos x="T6" y="T7"/>
                  </a:cxn>
                  <a:cxn ang="0">
                    <a:pos x="T8" y="T9"/>
                  </a:cxn>
                  <a:cxn ang="0">
                    <a:pos x="T10" y="T11"/>
                  </a:cxn>
                </a:cxnLst>
                <a:rect l="0" t="0" r="r" b="b"/>
                <a:pathLst>
                  <a:path w="101" h="110">
                    <a:moveTo>
                      <a:pt x="0" y="92"/>
                    </a:moveTo>
                    <a:cubicBezTo>
                      <a:pt x="5" y="99"/>
                      <a:pt x="11" y="105"/>
                      <a:pt x="16" y="110"/>
                    </a:cubicBezTo>
                    <a:cubicBezTo>
                      <a:pt x="101" y="25"/>
                      <a:pt x="101" y="25"/>
                      <a:pt x="101" y="25"/>
                    </a:cubicBezTo>
                    <a:cubicBezTo>
                      <a:pt x="101" y="1"/>
                      <a:pt x="101" y="1"/>
                      <a:pt x="101" y="1"/>
                    </a:cubicBezTo>
                    <a:cubicBezTo>
                      <a:pt x="98" y="0"/>
                      <a:pt x="96" y="0"/>
                      <a:pt x="93" y="0"/>
                    </a:cubicBezTo>
                    <a:lnTo>
                      <a:pt x="0" y="92"/>
                    </a:lnTo>
                    <a:close/>
                  </a:path>
                </a:pathLst>
              </a:custGeom>
              <a:solidFill>
                <a:srgbClr val="005E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8" name="Freeform 225"/>
              <p:cNvSpPr>
                <a:spLocks/>
              </p:cNvSpPr>
              <p:nvPr/>
            </p:nvSpPr>
            <p:spPr bwMode="auto">
              <a:xfrm>
                <a:off x="6951" y="473"/>
                <a:ext cx="169" cy="185"/>
              </a:xfrm>
              <a:custGeom>
                <a:avLst/>
                <a:gdLst>
                  <a:gd name="T0" fmla="*/ 12 w 70"/>
                  <a:gd name="T1" fmla="*/ 77 h 77"/>
                  <a:gd name="T2" fmla="*/ 70 w 70"/>
                  <a:gd name="T3" fmla="*/ 0 h 77"/>
                  <a:gd name="T4" fmla="*/ 0 w 70"/>
                  <a:gd name="T5" fmla="*/ 70 h 77"/>
                  <a:gd name="T6" fmla="*/ 12 w 70"/>
                  <a:gd name="T7" fmla="*/ 77 h 77"/>
                </a:gdLst>
                <a:ahLst/>
                <a:cxnLst>
                  <a:cxn ang="0">
                    <a:pos x="T0" y="T1"/>
                  </a:cxn>
                  <a:cxn ang="0">
                    <a:pos x="T2" y="T3"/>
                  </a:cxn>
                  <a:cxn ang="0">
                    <a:pos x="T4" y="T5"/>
                  </a:cxn>
                  <a:cxn ang="0">
                    <a:pos x="T6" y="T7"/>
                  </a:cxn>
                </a:cxnLst>
                <a:rect l="0" t="0" r="r" b="b"/>
                <a:pathLst>
                  <a:path w="70" h="77">
                    <a:moveTo>
                      <a:pt x="12" y="77"/>
                    </a:moveTo>
                    <a:cubicBezTo>
                      <a:pt x="26" y="71"/>
                      <a:pt x="61" y="49"/>
                      <a:pt x="70" y="0"/>
                    </a:cubicBezTo>
                    <a:cubicBezTo>
                      <a:pt x="0" y="70"/>
                      <a:pt x="0" y="70"/>
                      <a:pt x="0" y="70"/>
                    </a:cubicBezTo>
                    <a:cubicBezTo>
                      <a:pt x="5" y="74"/>
                      <a:pt x="9" y="76"/>
                      <a:pt x="12" y="77"/>
                    </a:cubicBezTo>
                    <a:close/>
                  </a:path>
                </a:pathLst>
              </a:custGeom>
              <a:solidFill>
                <a:srgbClr val="005E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789" name="Straight Connector 788"/>
            <p:cNvCxnSpPr/>
            <p:nvPr/>
          </p:nvCxnSpPr>
          <p:spPr>
            <a:xfrm flipH="1" flipV="1">
              <a:off x="2009740" y="3877398"/>
              <a:ext cx="204530" cy="214112"/>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0" name="Straight Connector 789"/>
            <p:cNvCxnSpPr/>
            <p:nvPr/>
          </p:nvCxnSpPr>
          <p:spPr>
            <a:xfrm flipH="1" flipV="1">
              <a:off x="1593485" y="3384909"/>
              <a:ext cx="211061" cy="259395"/>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791" name="Picture 790">
              <a:extLst>
                <a:ext uri="{FF2B5EF4-FFF2-40B4-BE49-F238E27FC236}">
                  <a16:creationId xmlns:a16="http://schemas.microsoft.com/office/drawing/2014/main" id="{515B3550-4363-4E45-8B4F-6F09706E67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49502" y="3893840"/>
              <a:ext cx="207599" cy="231325"/>
            </a:xfrm>
            <a:prstGeom prst="rect">
              <a:avLst/>
            </a:prstGeom>
            <a:solidFill>
              <a:srgbClr val="0091DA"/>
            </a:solidFill>
            <a:ln w="444500" cap="sq">
              <a:noFill/>
              <a:miter lim="800000"/>
            </a:ln>
            <a:effectLst>
              <a:outerShdw blurRad="254000" dist="190500" dir="2700000" sy="90000" algn="bl" rotWithShape="0">
                <a:srgbClr val="000000">
                  <a:alpha val="40000"/>
                </a:srgbClr>
              </a:outerShdw>
            </a:effectLst>
          </p:spPr>
        </p:pic>
        <p:pic>
          <p:nvPicPr>
            <p:cNvPr id="792" name="Graphic 492">
              <a:extLst>
                <a:ext uri="{FF2B5EF4-FFF2-40B4-BE49-F238E27FC236}">
                  <a16:creationId xmlns:a16="http://schemas.microsoft.com/office/drawing/2014/main" id="{B598DA38-B3D8-4B29-9E2B-63B0941FC0A8}"/>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924023" y="5552866"/>
              <a:ext cx="228600" cy="228600"/>
            </a:xfrm>
            <a:prstGeom prst="rect">
              <a:avLst/>
            </a:prstGeom>
          </p:spPr>
        </p:pic>
        <p:pic>
          <p:nvPicPr>
            <p:cNvPr id="793" name="Picture 792">
              <a:extLst>
                <a:ext uri="{FF2B5EF4-FFF2-40B4-BE49-F238E27FC236}">
                  <a16:creationId xmlns:a16="http://schemas.microsoft.com/office/drawing/2014/main" id="{E9E65F28-1F6C-4F8B-9027-9AC84C6C5D4E}"/>
                </a:ext>
              </a:extLst>
            </p:cNvPr>
            <p:cNvPicPr>
              <a:picLocks noChangeAspect="1"/>
            </p:cNvPicPr>
            <p:nvPr/>
          </p:nvPicPr>
          <p:blipFill>
            <a:blip r:embed="rId7">
              <a:duotone>
                <a:schemeClr val="accent1">
                  <a:shade val="45000"/>
                  <a:satMod val="135000"/>
                </a:schemeClr>
                <a:prstClr val="white"/>
              </a:duotone>
              <a:lum bright="-20000" contrast="40000"/>
            </a:blip>
            <a:stretch>
              <a:fillRect/>
            </a:stretch>
          </p:blipFill>
          <p:spPr>
            <a:xfrm>
              <a:off x="2325262" y="5474261"/>
              <a:ext cx="278831" cy="278832"/>
            </a:xfrm>
            <a:prstGeom prst="rect">
              <a:avLst/>
            </a:prstGeom>
          </p:spPr>
        </p:pic>
        <p:pic>
          <p:nvPicPr>
            <p:cNvPr id="794" name="Graphic 496">
              <a:extLst>
                <a:ext uri="{FF2B5EF4-FFF2-40B4-BE49-F238E27FC236}">
                  <a16:creationId xmlns:a16="http://schemas.microsoft.com/office/drawing/2014/main" id="{C51B7A0C-4D26-46C3-946A-EA524055216F}"/>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55652" y="5556403"/>
              <a:ext cx="215794" cy="215794"/>
            </a:xfrm>
            <a:prstGeom prst="rect">
              <a:avLst/>
            </a:prstGeom>
          </p:spPr>
        </p:pic>
        <p:pic>
          <p:nvPicPr>
            <p:cNvPr id="795" name="Picture 794">
              <a:extLst>
                <a:ext uri="{FF2B5EF4-FFF2-40B4-BE49-F238E27FC236}">
                  <a16:creationId xmlns:a16="http://schemas.microsoft.com/office/drawing/2014/main" id="{83420073-F941-499B-93C6-9214D5C0AD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8775" y="4714535"/>
              <a:ext cx="207599" cy="231325"/>
            </a:xfrm>
            <a:prstGeom prst="rect">
              <a:avLst/>
            </a:prstGeom>
            <a:solidFill>
              <a:srgbClr val="0091DA"/>
            </a:solidFill>
            <a:ln w="444500" cap="sq">
              <a:noFill/>
              <a:miter lim="800000"/>
            </a:ln>
            <a:effectLst>
              <a:outerShdw blurRad="254000" dist="190500" dir="2700000" sy="90000" algn="bl" rotWithShape="0">
                <a:srgbClr val="000000">
                  <a:alpha val="40000"/>
                </a:srgbClr>
              </a:outerShdw>
            </a:effectLst>
          </p:spPr>
        </p:pic>
        <p:pic>
          <p:nvPicPr>
            <p:cNvPr id="796" name="Graphic 500">
              <a:extLst>
                <a:ext uri="{FF2B5EF4-FFF2-40B4-BE49-F238E27FC236}">
                  <a16:creationId xmlns:a16="http://schemas.microsoft.com/office/drawing/2014/main" id="{3C57F09A-4CB1-4449-84AE-92714DCED758}"/>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103612" y="3900222"/>
              <a:ext cx="196825" cy="224943"/>
            </a:xfrm>
            <a:prstGeom prst="rect">
              <a:avLst/>
            </a:prstGeom>
          </p:spPr>
        </p:pic>
        <p:pic>
          <p:nvPicPr>
            <p:cNvPr id="800" name="Graphic 508">
              <a:extLst>
                <a:ext uri="{FF2B5EF4-FFF2-40B4-BE49-F238E27FC236}">
                  <a16:creationId xmlns:a16="http://schemas.microsoft.com/office/drawing/2014/main" id="{38988162-C8ED-425E-A432-8A3D662797A3}"/>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345145" y="4033153"/>
              <a:ext cx="220087" cy="220087"/>
            </a:xfrm>
            <a:prstGeom prst="rect">
              <a:avLst/>
            </a:prstGeom>
          </p:spPr>
        </p:pic>
        <p:pic>
          <p:nvPicPr>
            <p:cNvPr id="801" name="Graphic 509">
              <a:extLst>
                <a:ext uri="{FF2B5EF4-FFF2-40B4-BE49-F238E27FC236}">
                  <a16:creationId xmlns:a16="http://schemas.microsoft.com/office/drawing/2014/main" id="{D5EC76D1-725C-4435-A4B3-90A19FF62716}"/>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268510" y="3029779"/>
              <a:ext cx="220087" cy="220087"/>
            </a:xfrm>
            <a:prstGeom prst="rect">
              <a:avLst/>
            </a:prstGeom>
          </p:spPr>
        </p:pic>
      </p:grpSp>
      <p:grpSp>
        <p:nvGrpSpPr>
          <p:cNvPr id="44" name="Group 43"/>
          <p:cNvGrpSpPr/>
          <p:nvPr/>
        </p:nvGrpSpPr>
        <p:grpSpPr>
          <a:xfrm>
            <a:off x="10068371" y="1935274"/>
            <a:ext cx="1122046" cy="3535741"/>
            <a:chOff x="10068258" y="2135205"/>
            <a:chExt cx="1122046" cy="3535741"/>
          </a:xfrm>
        </p:grpSpPr>
        <p:grpSp>
          <p:nvGrpSpPr>
            <p:cNvPr id="26" name="Group 25"/>
            <p:cNvGrpSpPr/>
            <p:nvPr/>
          </p:nvGrpSpPr>
          <p:grpSpPr>
            <a:xfrm>
              <a:off x="10071962" y="2541918"/>
              <a:ext cx="1118342" cy="282036"/>
              <a:chOff x="10602069" y="2386894"/>
              <a:chExt cx="1118342" cy="282036"/>
            </a:xfrm>
          </p:grpSpPr>
          <p:sp>
            <p:nvSpPr>
              <p:cNvPr id="490" name="TextBox 489">
                <a:extLst>
                  <a:ext uri="{FF2B5EF4-FFF2-40B4-BE49-F238E27FC236}">
                    <a16:creationId xmlns:a16="http://schemas.microsoft.com/office/drawing/2014/main" id="{D9F1004E-7CDD-41D5-8BC7-FC8930552462}"/>
                  </a:ext>
                </a:extLst>
              </p:cNvPr>
              <p:cNvSpPr txBox="1"/>
              <p:nvPr/>
            </p:nvSpPr>
            <p:spPr>
              <a:xfrm>
                <a:off x="10602069" y="2386894"/>
                <a:ext cx="1118342" cy="28203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solidFill>
                      <a:schemeClr val="tx1"/>
                    </a:solidFill>
                  </a:rPr>
                  <a:t>Azure AD</a:t>
                </a:r>
              </a:p>
            </p:txBody>
          </p:sp>
          <p:pic>
            <p:nvPicPr>
              <p:cNvPr id="491" name="Picture 490">
                <a:extLst>
                  <a:ext uri="{FF2B5EF4-FFF2-40B4-BE49-F238E27FC236}">
                    <a16:creationId xmlns:a16="http://schemas.microsoft.com/office/drawing/2014/main" id="{58ED189D-09D2-41D9-94ED-DF8333FDC26D}"/>
                  </a:ext>
                </a:extLst>
              </p:cNvPr>
              <p:cNvPicPr>
                <a:picLocks noChangeAspect="1"/>
              </p:cNvPicPr>
              <p:nvPr/>
            </p:nvPicPr>
            <p:blipFill>
              <a:blip r:embed="rId7">
                <a:duotone>
                  <a:schemeClr val="accent1">
                    <a:shade val="45000"/>
                    <a:satMod val="135000"/>
                  </a:schemeClr>
                  <a:prstClr val="white"/>
                </a:duotone>
                <a:lum bright="-20000" contrast="40000"/>
              </a:blip>
              <a:stretch>
                <a:fillRect/>
              </a:stretch>
            </p:blipFill>
            <p:spPr>
              <a:xfrm>
                <a:off x="10636390" y="2389301"/>
                <a:ext cx="266843" cy="266844"/>
              </a:xfrm>
              <a:prstGeom prst="rect">
                <a:avLst/>
              </a:prstGeom>
            </p:spPr>
          </p:pic>
        </p:grpSp>
        <p:grpSp>
          <p:nvGrpSpPr>
            <p:cNvPr id="25" name="Group 24"/>
            <p:cNvGrpSpPr/>
            <p:nvPr/>
          </p:nvGrpSpPr>
          <p:grpSpPr>
            <a:xfrm>
              <a:off x="10076100" y="2135205"/>
              <a:ext cx="1114204" cy="282036"/>
              <a:chOff x="10607937" y="2047304"/>
              <a:chExt cx="1114204" cy="282036"/>
            </a:xfrm>
          </p:grpSpPr>
          <p:sp>
            <p:nvSpPr>
              <p:cNvPr id="489" name="TextBox 488">
                <a:extLst>
                  <a:ext uri="{FF2B5EF4-FFF2-40B4-BE49-F238E27FC236}">
                    <a16:creationId xmlns:a16="http://schemas.microsoft.com/office/drawing/2014/main" id="{6612059F-4159-4819-B190-14586B992FA2}"/>
                  </a:ext>
                </a:extLst>
              </p:cNvPr>
              <p:cNvSpPr txBox="1"/>
              <p:nvPr/>
            </p:nvSpPr>
            <p:spPr>
              <a:xfrm>
                <a:off x="10607937" y="2047304"/>
                <a:ext cx="1114204" cy="28203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err="1">
                    <a:solidFill>
                      <a:schemeClr val="tx1"/>
                    </a:solidFill>
                  </a:rPr>
                  <a:t>KeyVault</a:t>
                </a:r>
                <a:endParaRPr lang="en-US" dirty="0">
                  <a:solidFill>
                    <a:schemeClr val="tx1"/>
                  </a:solidFill>
                </a:endParaRPr>
              </a:p>
            </p:txBody>
          </p:sp>
          <p:pic>
            <p:nvPicPr>
              <p:cNvPr id="492" name="Graphic 491">
                <a:extLst>
                  <a:ext uri="{FF2B5EF4-FFF2-40B4-BE49-F238E27FC236}">
                    <a16:creationId xmlns:a16="http://schemas.microsoft.com/office/drawing/2014/main" id="{DDA3B77C-AFA5-4A52-8D31-8B59BEE071B0}"/>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60425" y="2078734"/>
                <a:ext cx="218772" cy="218772"/>
              </a:xfrm>
              <a:prstGeom prst="rect">
                <a:avLst/>
              </a:prstGeom>
            </p:spPr>
          </p:pic>
        </p:grpSp>
        <p:grpSp>
          <p:nvGrpSpPr>
            <p:cNvPr id="28" name="Group 27"/>
            <p:cNvGrpSpPr/>
            <p:nvPr/>
          </p:nvGrpSpPr>
          <p:grpSpPr>
            <a:xfrm>
              <a:off x="10076100" y="3355344"/>
              <a:ext cx="1114204" cy="282036"/>
              <a:chOff x="10602069" y="3128692"/>
              <a:chExt cx="1114204" cy="282036"/>
            </a:xfrm>
          </p:grpSpPr>
          <p:sp>
            <p:nvSpPr>
              <p:cNvPr id="495" name="TextBox 494">
                <a:extLst>
                  <a:ext uri="{FF2B5EF4-FFF2-40B4-BE49-F238E27FC236}">
                    <a16:creationId xmlns:a16="http://schemas.microsoft.com/office/drawing/2014/main" id="{67E20E41-CFBD-4BBC-AA38-DD065D766CE2}"/>
                  </a:ext>
                </a:extLst>
              </p:cNvPr>
              <p:cNvSpPr txBox="1"/>
              <p:nvPr/>
            </p:nvSpPr>
            <p:spPr>
              <a:xfrm>
                <a:off x="10602069" y="3128692"/>
                <a:ext cx="1114204" cy="28203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solidFill>
                      <a:schemeClr val="tx1"/>
                    </a:solidFill>
                  </a:rPr>
                  <a:t>Policy</a:t>
                </a:r>
              </a:p>
            </p:txBody>
          </p:sp>
          <p:pic>
            <p:nvPicPr>
              <p:cNvPr id="496" name="Graphic 495">
                <a:extLst>
                  <a:ext uri="{FF2B5EF4-FFF2-40B4-BE49-F238E27FC236}">
                    <a16:creationId xmlns:a16="http://schemas.microsoft.com/office/drawing/2014/main" id="{BFFDE60D-8A06-46C2-B993-531122BB4A00}"/>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666553" y="3149998"/>
                <a:ext cx="206516" cy="206516"/>
              </a:xfrm>
              <a:prstGeom prst="rect">
                <a:avLst/>
              </a:prstGeom>
            </p:spPr>
          </p:pic>
        </p:grpSp>
        <p:grpSp>
          <p:nvGrpSpPr>
            <p:cNvPr id="29" name="Group 28"/>
            <p:cNvGrpSpPr/>
            <p:nvPr/>
          </p:nvGrpSpPr>
          <p:grpSpPr>
            <a:xfrm>
              <a:off x="10086655" y="3762057"/>
              <a:ext cx="1103649" cy="282036"/>
              <a:chOff x="10620007" y="3496842"/>
              <a:chExt cx="1103649" cy="282036"/>
            </a:xfrm>
          </p:grpSpPr>
          <p:sp>
            <p:nvSpPr>
              <p:cNvPr id="499" name="TextBox 498">
                <a:extLst>
                  <a:ext uri="{FF2B5EF4-FFF2-40B4-BE49-F238E27FC236}">
                    <a16:creationId xmlns:a16="http://schemas.microsoft.com/office/drawing/2014/main" id="{4B574A39-ECFB-474C-8C0F-7BE5B9EB716C}"/>
                  </a:ext>
                </a:extLst>
              </p:cNvPr>
              <p:cNvSpPr txBox="1"/>
              <p:nvPr/>
            </p:nvSpPr>
            <p:spPr>
              <a:xfrm>
                <a:off x="10620007" y="3496842"/>
                <a:ext cx="1103649" cy="28203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solidFill>
                      <a:schemeClr val="tx1"/>
                    </a:solidFill>
                  </a:rPr>
                  <a:t>Sentinel</a:t>
                </a:r>
              </a:p>
            </p:txBody>
          </p:sp>
          <p:pic>
            <p:nvPicPr>
              <p:cNvPr id="500" name="Graphic 499">
                <a:extLst>
                  <a:ext uri="{FF2B5EF4-FFF2-40B4-BE49-F238E27FC236}">
                    <a16:creationId xmlns:a16="http://schemas.microsoft.com/office/drawing/2014/main" id="{A4BD56F0-121C-4A35-8D65-EB0C49F5D588}"/>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675630" y="3526513"/>
                <a:ext cx="188363" cy="215272"/>
              </a:xfrm>
              <a:prstGeom prst="rect">
                <a:avLst/>
              </a:prstGeom>
            </p:spPr>
          </p:pic>
        </p:grpSp>
        <p:sp>
          <p:nvSpPr>
            <p:cNvPr id="502" name="TextBox 501">
              <a:extLst>
                <a:ext uri="{FF2B5EF4-FFF2-40B4-BE49-F238E27FC236}">
                  <a16:creationId xmlns:a16="http://schemas.microsoft.com/office/drawing/2014/main" id="{7E7740DE-4942-4737-9267-543E1C4B4839}"/>
                </a:ext>
              </a:extLst>
            </p:cNvPr>
            <p:cNvSpPr txBox="1"/>
            <p:nvPr/>
          </p:nvSpPr>
          <p:spPr>
            <a:xfrm>
              <a:off x="10086655" y="4168770"/>
              <a:ext cx="1103649" cy="28203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solidFill>
                    <a:schemeClr val="tx1"/>
                  </a:solidFill>
                </a:rPr>
                <a:t>Artifacts</a:t>
              </a:r>
            </a:p>
          </p:txBody>
        </p:sp>
        <p:sp>
          <p:nvSpPr>
            <p:cNvPr id="504" name="TextBox 503">
              <a:extLst>
                <a:ext uri="{FF2B5EF4-FFF2-40B4-BE49-F238E27FC236}">
                  <a16:creationId xmlns:a16="http://schemas.microsoft.com/office/drawing/2014/main" id="{387543FF-8301-4EA1-8CAE-D9ED26E09C83}"/>
                </a:ext>
              </a:extLst>
            </p:cNvPr>
            <p:cNvSpPr txBox="1"/>
            <p:nvPr/>
          </p:nvSpPr>
          <p:spPr>
            <a:xfrm>
              <a:off x="10086655" y="4575483"/>
              <a:ext cx="1103649" cy="28203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solidFill>
                    <a:schemeClr val="tx1"/>
                  </a:solidFill>
                </a:rPr>
                <a:t>Pipeline</a:t>
              </a:r>
            </a:p>
          </p:txBody>
        </p:sp>
        <p:sp>
          <p:nvSpPr>
            <p:cNvPr id="506" name="TextBox 505">
              <a:extLst>
                <a:ext uri="{FF2B5EF4-FFF2-40B4-BE49-F238E27FC236}">
                  <a16:creationId xmlns:a16="http://schemas.microsoft.com/office/drawing/2014/main" id="{B0CB7B37-48C2-4B98-8037-14E9E06D2D2A}"/>
                </a:ext>
              </a:extLst>
            </p:cNvPr>
            <p:cNvSpPr txBox="1"/>
            <p:nvPr/>
          </p:nvSpPr>
          <p:spPr>
            <a:xfrm>
              <a:off x="10086655" y="4982196"/>
              <a:ext cx="1103649" cy="28203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solidFill>
                    <a:schemeClr val="tx1"/>
                  </a:solidFill>
                </a:rPr>
                <a:t>Repos</a:t>
              </a:r>
            </a:p>
          </p:txBody>
        </p:sp>
        <p:grpSp>
          <p:nvGrpSpPr>
            <p:cNvPr id="33" name="Group 32"/>
            <p:cNvGrpSpPr/>
            <p:nvPr/>
          </p:nvGrpSpPr>
          <p:grpSpPr>
            <a:xfrm>
              <a:off x="10086655" y="5388910"/>
              <a:ext cx="1103649" cy="282036"/>
              <a:chOff x="10613409" y="4883535"/>
              <a:chExt cx="1103649" cy="282036"/>
            </a:xfrm>
          </p:grpSpPr>
          <p:pic>
            <p:nvPicPr>
              <p:cNvPr id="11" name="Graphic 10">
                <a:extLst>
                  <a:ext uri="{FF2B5EF4-FFF2-40B4-BE49-F238E27FC236}">
                    <a16:creationId xmlns:a16="http://schemas.microsoft.com/office/drawing/2014/main" id="{AFB36402-FB71-4733-9C5E-D4B76A38A6B6}"/>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664499" y="4926290"/>
                <a:ext cx="210625" cy="210625"/>
              </a:xfrm>
              <a:prstGeom prst="rect">
                <a:avLst/>
              </a:prstGeom>
            </p:spPr>
          </p:pic>
          <p:sp>
            <p:nvSpPr>
              <p:cNvPr id="508" name="TextBox 507">
                <a:extLst>
                  <a:ext uri="{FF2B5EF4-FFF2-40B4-BE49-F238E27FC236}">
                    <a16:creationId xmlns:a16="http://schemas.microsoft.com/office/drawing/2014/main" id="{AC439934-27E3-43D2-9132-BB590AC3BDF8}"/>
                  </a:ext>
                </a:extLst>
              </p:cNvPr>
              <p:cNvSpPr txBox="1"/>
              <p:nvPr/>
            </p:nvSpPr>
            <p:spPr>
              <a:xfrm>
                <a:off x="10613409" y="4883535"/>
                <a:ext cx="1103649" cy="28203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solidFill>
                      <a:schemeClr val="tx1"/>
                    </a:solidFill>
                  </a:rPr>
                  <a:t>Boards</a:t>
                </a:r>
              </a:p>
            </p:txBody>
          </p:sp>
        </p:grpSp>
        <p:grpSp>
          <p:nvGrpSpPr>
            <p:cNvPr id="27" name="Group 26"/>
            <p:cNvGrpSpPr/>
            <p:nvPr/>
          </p:nvGrpSpPr>
          <p:grpSpPr>
            <a:xfrm>
              <a:off x="10068258" y="2948631"/>
              <a:ext cx="1122046" cy="282036"/>
              <a:chOff x="10602069" y="2757793"/>
              <a:chExt cx="1122046" cy="282036"/>
            </a:xfrm>
          </p:grpSpPr>
          <p:sp>
            <p:nvSpPr>
              <p:cNvPr id="488" name="TextBox 487">
                <a:extLst>
                  <a:ext uri="{FF2B5EF4-FFF2-40B4-BE49-F238E27FC236}">
                    <a16:creationId xmlns:a16="http://schemas.microsoft.com/office/drawing/2014/main" id="{FA086715-9AB1-48FB-B956-38E40209E789}"/>
                  </a:ext>
                </a:extLst>
              </p:cNvPr>
              <p:cNvSpPr txBox="1"/>
              <p:nvPr/>
            </p:nvSpPr>
            <p:spPr>
              <a:xfrm>
                <a:off x="10602069" y="2757793"/>
                <a:ext cx="1122046" cy="28203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solidFill>
                      <a:schemeClr val="tx1"/>
                    </a:solidFill>
                  </a:rPr>
                  <a:t>Secure DevOps</a:t>
                </a:r>
                <a:br>
                  <a:rPr lang="en-US" dirty="0">
                    <a:solidFill>
                      <a:schemeClr val="tx1"/>
                    </a:solidFill>
                  </a:rPr>
                </a:br>
                <a:r>
                  <a:rPr lang="en-US" dirty="0">
                    <a:solidFill>
                      <a:schemeClr val="tx1"/>
                    </a:solidFill>
                  </a:rPr>
                  <a:t>Kit for Azure</a:t>
                </a:r>
              </a:p>
            </p:txBody>
          </p:sp>
          <p:pic>
            <p:nvPicPr>
              <p:cNvPr id="487" name="Picture 486">
                <a:extLst>
                  <a:ext uri="{FF2B5EF4-FFF2-40B4-BE49-F238E27FC236}">
                    <a16:creationId xmlns:a16="http://schemas.microsoft.com/office/drawing/2014/main" id="{168F8CC5-D9B5-494A-BA52-3B6DFD845B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46659" y="2788121"/>
                <a:ext cx="198674" cy="221379"/>
              </a:xfrm>
              <a:prstGeom prst="rect">
                <a:avLst/>
              </a:prstGeom>
              <a:solidFill>
                <a:srgbClr val="0091DA"/>
              </a:solidFill>
              <a:ln w="444500" cap="sq">
                <a:noFill/>
                <a:miter lim="800000"/>
              </a:ln>
              <a:effectLst/>
            </p:spPr>
          </p:pic>
        </p:grpSp>
      </p:grpSp>
      <p:pic>
        <p:nvPicPr>
          <p:cNvPr id="325" name="Graphic 324">
            <a:extLst>
              <a:ext uri="{FF2B5EF4-FFF2-40B4-BE49-F238E27FC236}">
                <a16:creationId xmlns:a16="http://schemas.microsoft.com/office/drawing/2014/main" id="{131F83CE-8E17-47FB-A496-289AB8D5BC8C}"/>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106396" y="4811092"/>
            <a:ext cx="237269" cy="237269"/>
          </a:xfrm>
          <a:prstGeom prst="rect">
            <a:avLst/>
          </a:prstGeom>
        </p:spPr>
      </p:pic>
      <p:pic>
        <p:nvPicPr>
          <p:cNvPr id="326" name="Graphic 325">
            <a:extLst>
              <a:ext uri="{FF2B5EF4-FFF2-40B4-BE49-F238E27FC236}">
                <a16:creationId xmlns:a16="http://schemas.microsoft.com/office/drawing/2014/main" id="{25DEA9D7-081A-4FB2-B4C2-CAD01BB549F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463323" y="3407473"/>
            <a:ext cx="237269" cy="237269"/>
          </a:xfrm>
          <a:prstGeom prst="rect">
            <a:avLst/>
          </a:prstGeom>
        </p:spPr>
      </p:pic>
      <p:pic>
        <p:nvPicPr>
          <p:cNvPr id="6" name="Graphic 5">
            <a:extLst>
              <a:ext uri="{FF2B5EF4-FFF2-40B4-BE49-F238E27FC236}">
                <a16:creationId xmlns:a16="http://schemas.microsoft.com/office/drawing/2014/main" id="{3660D444-2C2A-4288-8CAC-513E73042B7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0112961" y="4408063"/>
            <a:ext cx="237351" cy="237351"/>
          </a:xfrm>
          <a:prstGeom prst="rect">
            <a:avLst/>
          </a:prstGeom>
        </p:spPr>
      </p:pic>
      <p:pic>
        <p:nvPicPr>
          <p:cNvPr id="329" name="Graphic 328">
            <a:extLst>
              <a:ext uri="{FF2B5EF4-FFF2-40B4-BE49-F238E27FC236}">
                <a16:creationId xmlns:a16="http://schemas.microsoft.com/office/drawing/2014/main" id="{2CCA2DBB-7B94-4FBC-83BA-7A0200A474B5}"/>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543745" y="3467294"/>
            <a:ext cx="237351" cy="237351"/>
          </a:xfrm>
          <a:prstGeom prst="rect">
            <a:avLst/>
          </a:prstGeom>
        </p:spPr>
      </p:pic>
      <p:pic>
        <p:nvPicPr>
          <p:cNvPr id="330" name="Graphic 329">
            <a:extLst>
              <a:ext uri="{FF2B5EF4-FFF2-40B4-BE49-F238E27FC236}">
                <a16:creationId xmlns:a16="http://schemas.microsoft.com/office/drawing/2014/main" id="{A64675D9-0C32-492C-AB33-9E89DEF58D5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109511" y="3971667"/>
            <a:ext cx="261198" cy="261198"/>
          </a:xfrm>
          <a:prstGeom prst="rect">
            <a:avLst/>
          </a:prstGeom>
        </p:spPr>
      </p:pic>
      <p:pic>
        <p:nvPicPr>
          <p:cNvPr id="331" name="Graphic 330">
            <a:extLst>
              <a:ext uri="{FF2B5EF4-FFF2-40B4-BE49-F238E27FC236}">
                <a16:creationId xmlns:a16="http://schemas.microsoft.com/office/drawing/2014/main" id="{1B5DB996-DA9D-456E-A39B-E3D47BD3485D}"/>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479646" y="3381466"/>
            <a:ext cx="261198" cy="261198"/>
          </a:xfrm>
          <a:prstGeom prst="rect">
            <a:avLst/>
          </a:prstGeom>
        </p:spPr>
      </p:pic>
    </p:spTree>
    <p:extLst>
      <p:ext uri="{BB962C8B-B14F-4D97-AF65-F5344CB8AC3E}">
        <p14:creationId xmlns:p14="http://schemas.microsoft.com/office/powerpoint/2010/main" val="2948538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extBox 177">
            <a:extLst>
              <a:ext uri="{FF2B5EF4-FFF2-40B4-BE49-F238E27FC236}">
                <a16:creationId xmlns:a16="http://schemas.microsoft.com/office/drawing/2014/main" id="{6612059F-4159-4819-B190-14586B992FA2}"/>
              </a:ext>
            </a:extLst>
          </p:cNvPr>
          <p:cNvSpPr txBox="1"/>
          <p:nvPr/>
        </p:nvSpPr>
        <p:spPr>
          <a:xfrm>
            <a:off x="10032174" y="1972618"/>
            <a:ext cx="1254408" cy="3645549"/>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endParaRPr lang="en-US" dirty="0">
              <a:solidFill>
                <a:schemeClr val="tx1"/>
              </a:solidFill>
            </a:endParaRPr>
          </a:p>
        </p:txBody>
      </p:sp>
      <p:sp>
        <p:nvSpPr>
          <p:cNvPr id="195" name="Text Placeholder 12"/>
          <p:cNvSpPr>
            <a:spLocks noGrp="1"/>
          </p:cNvSpPr>
          <p:nvPr>
            <p:ph type="body" sz="quarter" idx="10"/>
          </p:nvPr>
        </p:nvSpPr>
        <p:spPr/>
        <p:txBody>
          <a:bodyPr vert="horz" lIns="0" tIns="0" rIns="0" bIns="0" rtlCol="0" anchor="t" anchorCtr="0">
            <a:noAutofit/>
          </a:bodyPr>
          <a:lstStyle/>
          <a:p>
            <a:pPr lvl="1"/>
            <a:r>
              <a:rPr lang="en-US" sz="1000" b="1" dirty="0">
                <a:solidFill>
                  <a:srgbClr val="00338D"/>
                </a:solidFill>
              </a:rPr>
              <a:t>Strong platform security for authentication and authorization (Azure AD), credential management (</a:t>
            </a:r>
            <a:r>
              <a:rPr lang="en-US" sz="1000" b="1" dirty="0" err="1">
                <a:solidFill>
                  <a:srgbClr val="00338D"/>
                </a:solidFill>
              </a:rPr>
              <a:t>KeyVault</a:t>
            </a:r>
            <a:r>
              <a:rPr lang="en-US" sz="1000" b="1" dirty="0">
                <a:solidFill>
                  <a:srgbClr val="00338D"/>
                </a:solidFill>
              </a:rPr>
              <a:t>), image signing (Azure Registry) and runtime monitoring (monitor and sentinel); Depends on third-party tools for static code scan, image vulnerability scan) container scanning and network policies.</a:t>
            </a:r>
          </a:p>
        </p:txBody>
      </p:sp>
      <p:sp>
        <p:nvSpPr>
          <p:cNvPr id="2" name="Title 1"/>
          <p:cNvSpPr>
            <a:spLocks noGrp="1"/>
          </p:cNvSpPr>
          <p:nvPr>
            <p:ph type="title"/>
          </p:nvPr>
        </p:nvSpPr>
        <p:spPr/>
        <p:txBody>
          <a:bodyPr/>
          <a:lstStyle/>
          <a:p>
            <a:r>
              <a:rPr lang="en-US" dirty="0"/>
              <a:t>Container Security with Azure</a:t>
            </a:r>
          </a:p>
        </p:txBody>
      </p:sp>
      <p:sp>
        <p:nvSpPr>
          <p:cNvPr id="46" name="Text Placeholder 45"/>
          <p:cNvSpPr>
            <a:spLocks noGrp="1"/>
          </p:cNvSpPr>
          <p:nvPr>
            <p:ph type="body" sz="quarter" idx="12"/>
          </p:nvPr>
        </p:nvSpPr>
        <p:spPr/>
        <p:txBody>
          <a:bodyPr/>
          <a:lstStyle/>
          <a:p>
            <a:r>
              <a:rPr lang="en-US" dirty="0"/>
              <a:t>Our perspective</a:t>
            </a:r>
          </a:p>
        </p:txBody>
      </p:sp>
      <p:sp>
        <p:nvSpPr>
          <p:cNvPr id="190" name="Text Placeholder 3"/>
          <p:cNvSpPr txBox="1">
            <a:spLocks/>
          </p:cNvSpPr>
          <p:nvPr/>
        </p:nvSpPr>
        <p:spPr>
          <a:xfrm>
            <a:off x="2200200" y="6608174"/>
            <a:ext cx="7639200" cy="203794"/>
          </a:xfrm>
          <a:prstGeom prst="rect">
            <a:avLst/>
          </a:prstGeom>
        </p:spPr>
        <p:txBody>
          <a:bodyPr lIns="0" tIns="0" rIns="0" bIns="0" anchor="b"/>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700" b="0" dirty="0">
                <a:solidFill>
                  <a:srgbClr val="000000"/>
                </a:solidFill>
                <a:cs typeface="Helvetica" pitchFamily="34" charset="0"/>
              </a:rPr>
              <a:t>* Note: vendors are representative only</a:t>
            </a:r>
          </a:p>
        </p:txBody>
      </p:sp>
      <p:grpSp>
        <p:nvGrpSpPr>
          <p:cNvPr id="5" name="Group 4"/>
          <p:cNvGrpSpPr/>
          <p:nvPr/>
        </p:nvGrpSpPr>
        <p:grpSpPr>
          <a:xfrm>
            <a:off x="996755" y="1954355"/>
            <a:ext cx="8842645" cy="3682076"/>
            <a:chOff x="890337" y="1944304"/>
            <a:chExt cx="10409722" cy="4008922"/>
          </a:xfrm>
        </p:grpSpPr>
        <p:sp>
          <p:nvSpPr>
            <p:cNvPr id="4" name="Rectangle 3"/>
            <p:cNvSpPr/>
            <p:nvPr/>
          </p:nvSpPr>
          <p:spPr>
            <a:xfrm>
              <a:off x="890337" y="1944304"/>
              <a:ext cx="10409722" cy="4008922"/>
            </a:xfrm>
            <a:prstGeom prst="rect">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grpSp>
          <p:nvGrpSpPr>
            <p:cNvPr id="3" name="Group 2"/>
            <p:cNvGrpSpPr/>
            <p:nvPr/>
          </p:nvGrpSpPr>
          <p:grpSpPr>
            <a:xfrm>
              <a:off x="998400" y="2030760"/>
              <a:ext cx="10195201" cy="3846166"/>
              <a:chOff x="998400" y="2030760"/>
              <a:chExt cx="10195201" cy="3846166"/>
            </a:xfrm>
          </p:grpSpPr>
          <p:cxnSp>
            <p:nvCxnSpPr>
              <p:cNvPr id="487" name="Straight Arrow Connector 486">
                <a:extLst>
                  <a:ext uri="{FF2B5EF4-FFF2-40B4-BE49-F238E27FC236}">
                    <a16:creationId xmlns:a16="http://schemas.microsoft.com/office/drawing/2014/main" id="{04D8D247-6701-364D-8BF4-F52CE42235AE}"/>
                  </a:ext>
                </a:extLst>
              </p:cNvPr>
              <p:cNvCxnSpPr>
                <a:cxnSpLocks/>
              </p:cNvCxnSpPr>
              <p:nvPr/>
            </p:nvCxnSpPr>
            <p:spPr>
              <a:xfrm>
                <a:off x="5625336" y="2264186"/>
                <a:ext cx="5225884" cy="0"/>
              </a:xfrm>
              <a:prstGeom prst="straightConnector1">
                <a:avLst/>
              </a:prstGeom>
              <a:ln w="63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88" name="Straight Arrow Connector 487">
                <a:extLst>
                  <a:ext uri="{FF2B5EF4-FFF2-40B4-BE49-F238E27FC236}">
                    <a16:creationId xmlns:a16="http://schemas.microsoft.com/office/drawing/2014/main" id="{DB06019A-F759-7842-99ED-EF2A8A3A3AAD}"/>
                  </a:ext>
                </a:extLst>
              </p:cNvPr>
              <p:cNvCxnSpPr>
                <a:cxnSpLocks/>
              </p:cNvCxnSpPr>
              <p:nvPr/>
            </p:nvCxnSpPr>
            <p:spPr>
              <a:xfrm flipV="1">
                <a:off x="1004262" y="2260195"/>
                <a:ext cx="4493804" cy="0"/>
              </a:xfrm>
              <a:prstGeom prst="straightConnector1">
                <a:avLst/>
              </a:prstGeom>
              <a:ln w="63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89" name="TextBox 488">
                <a:extLst>
                  <a:ext uri="{FF2B5EF4-FFF2-40B4-BE49-F238E27FC236}">
                    <a16:creationId xmlns:a16="http://schemas.microsoft.com/office/drawing/2014/main" id="{7B484BD2-F7B2-2F42-B391-A6B1E37ECE45}"/>
                  </a:ext>
                </a:extLst>
              </p:cNvPr>
              <p:cNvSpPr txBox="1"/>
              <p:nvPr/>
            </p:nvSpPr>
            <p:spPr>
              <a:xfrm>
                <a:off x="2564542" y="2030760"/>
                <a:ext cx="1676623" cy="158786"/>
              </a:xfrm>
              <a:prstGeom prst="rect">
                <a:avLst/>
              </a:prstGeom>
              <a:noFill/>
            </p:spPr>
            <p:txBody>
              <a:bodyPr wrap="square" lIns="0" tIns="0" rIns="0" bIns="0" rtlCol="0" anchor="ctr">
                <a:noAutofit/>
              </a:bodyPr>
              <a:lstStyle/>
              <a:p>
                <a:pPr algn="ctr">
                  <a:spcAft>
                    <a:spcPts val="600"/>
                  </a:spcAft>
                </a:pPr>
                <a:r>
                  <a:rPr lang="en-US" sz="1000" dirty="0">
                    <a:solidFill>
                      <a:schemeClr val="bg1"/>
                    </a:solidFill>
                  </a:rPr>
                  <a:t>Continuous integration</a:t>
                </a:r>
              </a:p>
            </p:txBody>
          </p:sp>
          <p:sp>
            <p:nvSpPr>
              <p:cNvPr id="490" name="TextBox 489">
                <a:extLst>
                  <a:ext uri="{FF2B5EF4-FFF2-40B4-BE49-F238E27FC236}">
                    <a16:creationId xmlns:a16="http://schemas.microsoft.com/office/drawing/2014/main" id="{081927A8-D4F4-E947-920C-426CE26BB311}"/>
                  </a:ext>
                </a:extLst>
              </p:cNvPr>
              <p:cNvSpPr txBox="1"/>
              <p:nvPr/>
            </p:nvSpPr>
            <p:spPr>
              <a:xfrm>
                <a:off x="7620270" y="2030760"/>
                <a:ext cx="1430305" cy="195482"/>
              </a:xfrm>
              <a:prstGeom prst="rect">
                <a:avLst/>
              </a:prstGeom>
              <a:noFill/>
            </p:spPr>
            <p:txBody>
              <a:bodyPr wrap="square" lIns="0" tIns="0" rIns="0" bIns="0" rtlCol="0" anchor="ctr">
                <a:noAutofit/>
              </a:bodyPr>
              <a:lstStyle/>
              <a:p>
                <a:pPr algn="ctr">
                  <a:spcAft>
                    <a:spcPts val="600"/>
                  </a:spcAft>
                </a:pPr>
                <a:r>
                  <a:rPr lang="en-US" sz="1000" dirty="0">
                    <a:solidFill>
                      <a:schemeClr val="bg1"/>
                    </a:solidFill>
                  </a:rPr>
                  <a:t>Continuous delivery</a:t>
                </a:r>
              </a:p>
            </p:txBody>
          </p:sp>
          <p:sp>
            <p:nvSpPr>
              <p:cNvPr id="491" name="TextBox 490">
                <a:extLst>
                  <a:ext uri="{FF2B5EF4-FFF2-40B4-BE49-F238E27FC236}">
                    <a16:creationId xmlns:a16="http://schemas.microsoft.com/office/drawing/2014/main" id="{85933976-4CF4-3E42-BEC6-D5496FE9D8AE}"/>
                  </a:ext>
                </a:extLst>
              </p:cNvPr>
              <p:cNvSpPr txBox="1"/>
              <p:nvPr/>
            </p:nvSpPr>
            <p:spPr>
              <a:xfrm>
                <a:off x="6348802" y="4118632"/>
                <a:ext cx="633187" cy="325200"/>
              </a:xfrm>
              <a:prstGeom prst="rect">
                <a:avLst/>
              </a:prstGeom>
              <a:noFill/>
            </p:spPr>
            <p:txBody>
              <a:bodyPr wrap="none" lIns="0" tIns="0" rIns="0" bIns="0" rtlCol="0">
                <a:noAutofit/>
              </a:bodyPr>
              <a:lstStyle/>
              <a:p>
                <a:pPr algn="ctr">
                  <a:spcAft>
                    <a:spcPts val="600"/>
                  </a:spcAft>
                </a:pPr>
                <a:r>
                  <a:rPr lang="en-US" sz="1000" b="1" dirty="0">
                    <a:solidFill>
                      <a:schemeClr val="bg1"/>
                    </a:solidFill>
                  </a:rPr>
                  <a:t>Container </a:t>
                </a:r>
                <a:br>
                  <a:rPr lang="en-US" sz="1000" b="1" dirty="0">
                    <a:solidFill>
                      <a:schemeClr val="bg1"/>
                    </a:solidFill>
                  </a:rPr>
                </a:br>
                <a:r>
                  <a:rPr lang="en-US" sz="1000" b="1" dirty="0">
                    <a:solidFill>
                      <a:schemeClr val="bg1"/>
                    </a:solidFill>
                  </a:rPr>
                  <a:t>repository</a:t>
                </a:r>
              </a:p>
            </p:txBody>
          </p:sp>
          <p:sp>
            <p:nvSpPr>
              <p:cNvPr id="492" name="Pentagon 491">
                <a:extLst>
                  <a:ext uri="{FF2B5EF4-FFF2-40B4-BE49-F238E27FC236}">
                    <a16:creationId xmlns:a16="http://schemas.microsoft.com/office/drawing/2014/main" id="{3FE71AF8-3DE6-6F4D-8941-39921EF59797}"/>
                  </a:ext>
                </a:extLst>
              </p:cNvPr>
              <p:cNvSpPr/>
              <p:nvPr/>
            </p:nvSpPr>
            <p:spPr>
              <a:xfrm rot="16200000">
                <a:off x="5314631" y="820130"/>
                <a:ext cx="740565" cy="9373027"/>
              </a:xfrm>
              <a:prstGeom prst="homePlate">
                <a:avLst>
                  <a:gd name="adj" fmla="val 27072"/>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wrap="none" lIns="137160" tIns="54610" rIns="54610" bIns="274320" rtlCol="0" anchor="ctr"/>
              <a:lstStyle/>
              <a:p>
                <a:pPr algn="ctr"/>
                <a:r>
                  <a:rPr lang="en-US" sz="1000" b="1" spc="-30" dirty="0">
                    <a:solidFill>
                      <a:schemeClr val="bg1"/>
                    </a:solidFill>
                  </a:rPr>
                  <a:t>Authenticate</a:t>
                </a:r>
                <a:r>
                  <a:rPr lang="en-US" sz="1000" b="1" dirty="0">
                    <a:solidFill>
                      <a:schemeClr val="bg1"/>
                    </a:solidFill>
                  </a:rPr>
                  <a:t> and authorize</a:t>
                </a:r>
              </a:p>
            </p:txBody>
          </p:sp>
          <p:grpSp>
            <p:nvGrpSpPr>
              <p:cNvPr id="493" name="Group 492"/>
              <p:cNvGrpSpPr/>
              <p:nvPr/>
            </p:nvGrpSpPr>
            <p:grpSpPr>
              <a:xfrm>
                <a:off x="1004079" y="2445682"/>
                <a:ext cx="10189522" cy="2489305"/>
                <a:chOff x="1004079" y="2445682"/>
                <a:chExt cx="10189522" cy="2176973"/>
              </a:xfrm>
            </p:grpSpPr>
            <p:sp>
              <p:nvSpPr>
                <p:cNvPr id="494" name="Chevron 493">
                  <a:extLst>
                    <a:ext uri="{FF2B5EF4-FFF2-40B4-BE49-F238E27FC236}">
                      <a16:creationId xmlns:a16="http://schemas.microsoft.com/office/drawing/2014/main" id="{22364E77-5468-9142-9CB7-70450029AE96}"/>
                    </a:ext>
                  </a:extLst>
                </p:cNvPr>
                <p:cNvSpPr/>
                <p:nvPr/>
              </p:nvSpPr>
              <p:spPr>
                <a:xfrm>
                  <a:off x="7126705" y="2445682"/>
                  <a:ext cx="715722" cy="2176973"/>
                </a:xfrm>
                <a:prstGeom prst="chevron">
                  <a:avLst>
                    <a:gd name="adj" fmla="val 23875"/>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182880" tIns="54864" rIns="54864" bIns="54864" rtlCol="0" anchor="ctr"/>
                <a:lstStyle/>
                <a:p>
                  <a:pPr algn="ctr"/>
                  <a:r>
                    <a:rPr lang="en-US" sz="1000" b="1" dirty="0">
                      <a:solidFill>
                        <a:schemeClr val="bg1"/>
                      </a:solidFill>
                    </a:rPr>
                    <a:t> Deploy</a:t>
                  </a:r>
                </a:p>
              </p:txBody>
            </p:sp>
            <p:sp>
              <p:nvSpPr>
                <p:cNvPr id="495" name="Chevron 494">
                  <a:extLst>
                    <a:ext uri="{FF2B5EF4-FFF2-40B4-BE49-F238E27FC236}">
                      <a16:creationId xmlns:a16="http://schemas.microsoft.com/office/drawing/2014/main" id="{22364E77-5468-9142-9CB7-70450029AE96}"/>
                    </a:ext>
                  </a:extLst>
                </p:cNvPr>
                <p:cNvSpPr/>
                <p:nvPr/>
              </p:nvSpPr>
              <p:spPr>
                <a:xfrm>
                  <a:off x="9636876" y="2445682"/>
                  <a:ext cx="834305" cy="2176973"/>
                </a:xfrm>
                <a:prstGeom prst="chevron">
                  <a:avLst>
                    <a:gd name="adj" fmla="val 23875"/>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182880" tIns="54864" rIns="54864" bIns="54864" rtlCol="0" anchor="ctr"/>
                <a:lstStyle/>
                <a:p>
                  <a:pPr algn="ctr"/>
                  <a:r>
                    <a:rPr lang="en-US" sz="1000" b="1" dirty="0">
                      <a:solidFill>
                        <a:schemeClr val="bg1"/>
                      </a:solidFill>
                    </a:rPr>
                    <a:t>Network </a:t>
                  </a:r>
                  <a:br>
                    <a:rPr lang="en-US" sz="1000" b="1" dirty="0">
                      <a:solidFill>
                        <a:schemeClr val="bg1"/>
                      </a:solidFill>
                    </a:rPr>
                  </a:br>
                  <a:r>
                    <a:rPr lang="en-US" sz="1000" b="1" dirty="0">
                      <a:solidFill>
                        <a:schemeClr val="bg1"/>
                      </a:solidFill>
                    </a:rPr>
                    <a:t>policies</a:t>
                  </a:r>
                </a:p>
              </p:txBody>
            </p:sp>
            <p:sp>
              <p:nvSpPr>
                <p:cNvPr id="496" name="Chevron 495">
                  <a:extLst>
                    <a:ext uri="{FF2B5EF4-FFF2-40B4-BE49-F238E27FC236}">
                      <a16:creationId xmlns:a16="http://schemas.microsoft.com/office/drawing/2014/main" id="{22364E77-5468-9142-9CB7-70450029AE96}"/>
                    </a:ext>
                  </a:extLst>
                </p:cNvPr>
                <p:cNvSpPr/>
                <p:nvPr/>
              </p:nvSpPr>
              <p:spPr>
                <a:xfrm>
                  <a:off x="8914458" y="2445682"/>
                  <a:ext cx="834305" cy="2176973"/>
                </a:xfrm>
                <a:prstGeom prst="chevron">
                  <a:avLst>
                    <a:gd name="adj" fmla="val 23875"/>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182880" tIns="54864" rIns="54864" bIns="54864" rtlCol="0" anchor="ctr"/>
                <a:lstStyle/>
                <a:p>
                  <a:pPr algn="ctr"/>
                  <a:r>
                    <a:rPr lang="en-US" sz="1000" b="1" dirty="0">
                      <a:solidFill>
                        <a:schemeClr val="bg1"/>
                      </a:solidFill>
                    </a:rPr>
                    <a:t>Runtime </a:t>
                  </a:r>
                  <a:br>
                    <a:rPr lang="en-US" sz="1000" b="1" dirty="0">
                      <a:solidFill>
                        <a:schemeClr val="bg1"/>
                      </a:solidFill>
                    </a:rPr>
                  </a:br>
                  <a:r>
                    <a:rPr lang="en-US" sz="1000" b="1" dirty="0">
                      <a:solidFill>
                        <a:schemeClr val="bg1"/>
                      </a:solidFill>
                    </a:rPr>
                    <a:t>monitoring</a:t>
                  </a:r>
                </a:p>
              </p:txBody>
            </p:sp>
            <p:sp>
              <p:nvSpPr>
                <p:cNvPr id="497" name="Chevron 496">
                  <a:extLst>
                    <a:ext uri="{FF2B5EF4-FFF2-40B4-BE49-F238E27FC236}">
                      <a16:creationId xmlns:a16="http://schemas.microsoft.com/office/drawing/2014/main" id="{3FE71AF8-3DE6-6F4D-8941-39921EF59797}"/>
                    </a:ext>
                  </a:extLst>
                </p:cNvPr>
                <p:cNvSpPr/>
                <p:nvPr/>
              </p:nvSpPr>
              <p:spPr>
                <a:xfrm>
                  <a:off x="1004079" y="2445682"/>
                  <a:ext cx="835485" cy="2176973"/>
                </a:xfrm>
                <a:prstGeom prst="chevron">
                  <a:avLst>
                    <a:gd name="adj" fmla="val 2268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182880" tIns="54864" rIns="54864" bIns="54864" rtlCol="0" anchor="ctr"/>
                <a:lstStyle/>
                <a:p>
                  <a:pPr algn="ctr"/>
                  <a:r>
                    <a:rPr lang="en-US" sz="1000" b="1" dirty="0">
                      <a:solidFill>
                        <a:schemeClr val="bg1"/>
                      </a:solidFill>
                    </a:rPr>
                    <a:t>Code</a:t>
                  </a:r>
                </a:p>
              </p:txBody>
            </p:sp>
            <p:sp>
              <p:nvSpPr>
                <p:cNvPr id="498" name="Chevron 497">
                  <a:extLst>
                    <a:ext uri="{FF2B5EF4-FFF2-40B4-BE49-F238E27FC236}">
                      <a16:creationId xmlns:a16="http://schemas.microsoft.com/office/drawing/2014/main" id="{22364E77-5468-9142-9CB7-70450029AE96}"/>
                    </a:ext>
                  </a:extLst>
                </p:cNvPr>
                <p:cNvSpPr/>
                <p:nvPr/>
              </p:nvSpPr>
              <p:spPr>
                <a:xfrm>
                  <a:off x="1728339" y="2445682"/>
                  <a:ext cx="835485" cy="2176973"/>
                </a:xfrm>
                <a:prstGeom prst="chevron">
                  <a:avLst>
                    <a:gd name="adj" fmla="val 2387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182880" tIns="54864" rIns="54864" bIns="54864" rtlCol="0" anchor="ctr"/>
                <a:lstStyle/>
                <a:p>
                  <a:pPr algn="ctr"/>
                  <a:r>
                    <a:rPr lang="en-US" sz="1000" b="1" dirty="0">
                      <a:solidFill>
                        <a:schemeClr val="bg1"/>
                      </a:solidFill>
                    </a:rPr>
                    <a:t>Build</a:t>
                  </a:r>
                </a:p>
              </p:txBody>
            </p:sp>
            <p:sp>
              <p:nvSpPr>
                <p:cNvPr id="499" name="Chevron 498">
                  <a:extLst>
                    <a:ext uri="{FF2B5EF4-FFF2-40B4-BE49-F238E27FC236}">
                      <a16:creationId xmlns:a16="http://schemas.microsoft.com/office/drawing/2014/main" id="{22364E77-5468-9142-9CB7-70450029AE96}"/>
                    </a:ext>
                  </a:extLst>
                </p:cNvPr>
                <p:cNvSpPr/>
                <p:nvPr/>
              </p:nvSpPr>
              <p:spPr>
                <a:xfrm>
                  <a:off x="2452599" y="2445682"/>
                  <a:ext cx="835485" cy="2176973"/>
                </a:xfrm>
                <a:prstGeom prst="chevron">
                  <a:avLst>
                    <a:gd name="adj" fmla="val 23875"/>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182880" tIns="54864" rIns="54864" bIns="54864" rtlCol="0" anchor="ctr"/>
                <a:lstStyle/>
                <a:p>
                  <a:pPr algn="ctr"/>
                  <a:r>
                    <a:rPr lang="en-US" sz="1000" b="1" dirty="0">
                      <a:solidFill>
                        <a:schemeClr val="bg1"/>
                      </a:solidFill>
                    </a:rPr>
                    <a:t>Test</a:t>
                  </a:r>
                </a:p>
              </p:txBody>
            </p:sp>
            <p:sp>
              <p:nvSpPr>
                <p:cNvPr id="500" name="Chevron 499">
                  <a:extLst>
                    <a:ext uri="{FF2B5EF4-FFF2-40B4-BE49-F238E27FC236}">
                      <a16:creationId xmlns:a16="http://schemas.microsoft.com/office/drawing/2014/main" id="{22364E77-5468-9142-9CB7-70450029AE96}"/>
                    </a:ext>
                  </a:extLst>
                </p:cNvPr>
                <p:cNvSpPr/>
                <p:nvPr/>
              </p:nvSpPr>
              <p:spPr>
                <a:xfrm>
                  <a:off x="3176859" y="2445682"/>
                  <a:ext cx="835485" cy="2176973"/>
                </a:xfrm>
                <a:prstGeom prst="chevron">
                  <a:avLst>
                    <a:gd name="adj" fmla="val 23875"/>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182880" tIns="54864" rIns="54864" bIns="54864" rtlCol="0" anchor="ctr"/>
                <a:lstStyle/>
                <a:p>
                  <a:pPr algn="ctr"/>
                  <a:r>
                    <a:rPr lang="en-US" sz="1000" b="1" dirty="0">
                      <a:solidFill>
                        <a:schemeClr val="bg1"/>
                      </a:solidFill>
                    </a:rPr>
                    <a:t>Static code </a:t>
                  </a:r>
                  <a:br>
                    <a:rPr lang="en-US" sz="1000" b="1" dirty="0">
                      <a:solidFill>
                        <a:schemeClr val="bg1"/>
                      </a:solidFill>
                    </a:rPr>
                  </a:br>
                  <a:r>
                    <a:rPr lang="en-US" sz="1000" b="1" dirty="0">
                      <a:solidFill>
                        <a:schemeClr val="bg1"/>
                      </a:solidFill>
                    </a:rPr>
                    <a:t>scan</a:t>
                  </a:r>
                </a:p>
              </p:txBody>
            </p:sp>
            <p:sp>
              <p:nvSpPr>
                <p:cNvPr id="501" name="Chevron 500">
                  <a:extLst>
                    <a:ext uri="{FF2B5EF4-FFF2-40B4-BE49-F238E27FC236}">
                      <a16:creationId xmlns:a16="http://schemas.microsoft.com/office/drawing/2014/main" id="{22364E77-5468-9142-9CB7-70450029AE96}"/>
                    </a:ext>
                  </a:extLst>
                </p:cNvPr>
                <p:cNvSpPr/>
                <p:nvPr/>
              </p:nvSpPr>
              <p:spPr>
                <a:xfrm>
                  <a:off x="3901119" y="2445682"/>
                  <a:ext cx="835485" cy="2176973"/>
                </a:xfrm>
                <a:prstGeom prst="chevron">
                  <a:avLst>
                    <a:gd name="adj" fmla="val 23875"/>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182880" tIns="54864" rIns="54864" bIns="54864" rtlCol="0" anchor="ctr"/>
                <a:lstStyle/>
                <a:p>
                  <a:pPr algn="ctr"/>
                  <a:r>
                    <a:rPr lang="en-US" sz="1000" b="1" dirty="0">
                      <a:solidFill>
                        <a:schemeClr val="bg1"/>
                      </a:solidFill>
                    </a:rPr>
                    <a:t>Image vulnerability </a:t>
                  </a:r>
                  <a:br>
                    <a:rPr lang="en-US" sz="1000" b="1" dirty="0">
                      <a:solidFill>
                        <a:schemeClr val="bg1"/>
                      </a:solidFill>
                    </a:rPr>
                  </a:br>
                  <a:r>
                    <a:rPr lang="en-US" sz="1000" b="1" dirty="0">
                      <a:solidFill>
                        <a:schemeClr val="bg1"/>
                      </a:solidFill>
                    </a:rPr>
                    <a:t>scan </a:t>
                  </a:r>
                </a:p>
              </p:txBody>
            </p:sp>
            <p:sp>
              <p:nvSpPr>
                <p:cNvPr id="502" name="Chevron 501">
                  <a:extLst>
                    <a:ext uri="{FF2B5EF4-FFF2-40B4-BE49-F238E27FC236}">
                      <a16:creationId xmlns:a16="http://schemas.microsoft.com/office/drawing/2014/main" id="{22364E77-5468-9142-9CB7-70450029AE96}"/>
                    </a:ext>
                  </a:extLst>
                </p:cNvPr>
                <p:cNvSpPr/>
                <p:nvPr/>
              </p:nvSpPr>
              <p:spPr>
                <a:xfrm>
                  <a:off x="4625378" y="2445682"/>
                  <a:ext cx="835485" cy="2176973"/>
                </a:xfrm>
                <a:prstGeom prst="chevron">
                  <a:avLst>
                    <a:gd name="adj" fmla="val 23875"/>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182880" tIns="54864" rIns="54864" bIns="54864" rtlCol="0" anchor="ctr"/>
                <a:lstStyle/>
                <a:p>
                  <a:pPr algn="ctr"/>
                  <a:r>
                    <a:rPr lang="en-US" sz="1000" b="1" dirty="0">
                      <a:solidFill>
                        <a:schemeClr val="bg1"/>
                      </a:solidFill>
                    </a:rPr>
                    <a:t>Image trust and </a:t>
                  </a:r>
                  <a:br>
                    <a:rPr lang="en-US" sz="1000" b="1" dirty="0">
                      <a:solidFill>
                        <a:schemeClr val="bg1"/>
                      </a:solidFill>
                    </a:rPr>
                  </a:br>
                  <a:r>
                    <a:rPr lang="en-US" sz="1000" b="1" dirty="0">
                      <a:solidFill>
                        <a:schemeClr val="bg1"/>
                      </a:solidFill>
                    </a:rPr>
                    <a:t>signing</a:t>
                  </a:r>
                </a:p>
              </p:txBody>
            </p:sp>
            <p:sp>
              <p:nvSpPr>
                <p:cNvPr id="503" name="Chevron 502">
                  <a:extLst>
                    <a:ext uri="{FF2B5EF4-FFF2-40B4-BE49-F238E27FC236}">
                      <a16:creationId xmlns:a16="http://schemas.microsoft.com/office/drawing/2014/main" id="{22364E77-5468-9142-9CB7-70450029AE96}"/>
                    </a:ext>
                  </a:extLst>
                </p:cNvPr>
                <p:cNvSpPr/>
                <p:nvPr/>
              </p:nvSpPr>
              <p:spPr>
                <a:xfrm>
                  <a:off x="7730538" y="2445682"/>
                  <a:ext cx="643577" cy="2176973"/>
                </a:xfrm>
                <a:prstGeom prst="chevron">
                  <a:avLst>
                    <a:gd name="adj" fmla="val 23875"/>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182880" tIns="54864" rIns="54864" bIns="54864" rtlCol="0" anchor="ctr"/>
                <a:lstStyle/>
                <a:p>
                  <a:pPr algn="ctr"/>
                  <a:r>
                    <a:rPr lang="en-US" sz="1000" b="1" dirty="0">
                      <a:solidFill>
                        <a:schemeClr val="bg1"/>
                      </a:solidFill>
                    </a:rPr>
                    <a:t>Run</a:t>
                  </a:r>
                </a:p>
              </p:txBody>
            </p:sp>
            <p:sp>
              <p:nvSpPr>
                <p:cNvPr id="504" name="Chevron 503">
                  <a:extLst>
                    <a:ext uri="{FF2B5EF4-FFF2-40B4-BE49-F238E27FC236}">
                      <a16:creationId xmlns:a16="http://schemas.microsoft.com/office/drawing/2014/main" id="{22364E77-5468-9142-9CB7-70450029AE96}"/>
                    </a:ext>
                  </a:extLst>
                </p:cNvPr>
                <p:cNvSpPr/>
                <p:nvPr/>
              </p:nvSpPr>
              <p:spPr>
                <a:xfrm>
                  <a:off x="10359296" y="2445682"/>
                  <a:ext cx="834305" cy="2176973"/>
                </a:xfrm>
                <a:prstGeom prst="chevron">
                  <a:avLst>
                    <a:gd name="adj" fmla="val 23875"/>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182880" tIns="54864" rIns="54864" bIns="54864" rtlCol="0" anchor="ctr"/>
                <a:lstStyle/>
                <a:p>
                  <a:pPr algn="ctr"/>
                  <a:r>
                    <a:rPr lang="en-US" sz="1000" b="1" dirty="0">
                      <a:solidFill>
                        <a:schemeClr val="bg1"/>
                      </a:solidFill>
                    </a:rPr>
                    <a:t>Retire</a:t>
                  </a:r>
                </a:p>
              </p:txBody>
            </p:sp>
            <p:sp>
              <p:nvSpPr>
                <p:cNvPr id="505" name="Chevron 504">
                  <a:extLst>
                    <a:ext uri="{FF2B5EF4-FFF2-40B4-BE49-F238E27FC236}">
                      <a16:creationId xmlns:a16="http://schemas.microsoft.com/office/drawing/2014/main" id="{455A6504-3E5D-D847-A579-35BBD0883504}"/>
                    </a:ext>
                  </a:extLst>
                </p:cNvPr>
                <p:cNvSpPr/>
                <p:nvPr/>
              </p:nvSpPr>
              <p:spPr>
                <a:xfrm>
                  <a:off x="5349637" y="2445682"/>
                  <a:ext cx="788513" cy="2176973"/>
                </a:xfrm>
                <a:prstGeom prst="chevron">
                  <a:avLst>
                    <a:gd name="adj" fmla="val 23875"/>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182880" tIns="54864" rIns="54864" bIns="54864" rtlCol="0" anchor="ctr"/>
                <a:lstStyle/>
                <a:p>
                  <a:pPr algn="ctr"/>
                  <a:r>
                    <a:rPr lang="en-US" sz="1000" b="1" dirty="0">
                      <a:solidFill>
                        <a:schemeClr val="bg1"/>
                      </a:solidFill>
                    </a:rPr>
                    <a:t>Ship</a:t>
                  </a:r>
                </a:p>
              </p:txBody>
            </p:sp>
            <p:sp>
              <p:nvSpPr>
                <p:cNvPr id="506" name="Chevron 505">
                  <a:extLst>
                    <a:ext uri="{FF2B5EF4-FFF2-40B4-BE49-F238E27FC236}">
                      <a16:creationId xmlns:a16="http://schemas.microsoft.com/office/drawing/2014/main" id="{78FE0D6F-BADB-7F4A-A9DE-AD36A7985453}"/>
                    </a:ext>
                  </a:extLst>
                </p:cNvPr>
                <p:cNvSpPr/>
                <p:nvPr/>
              </p:nvSpPr>
              <p:spPr>
                <a:xfrm>
                  <a:off x="8262228" y="2445682"/>
                  <a:ext cx="764118" cy="2176973"/>
                </a:xfrm>
                <a:prstGeom prst="chevron">
                  <a:avLst>
                    <a:gd name="adj" fmla="val 23875"/>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wrap="none" lIns="182880" tIns="54864" rIns="54864" bIns="54864" rtlCol="0" anchor="ctr"/>
                <a:lstStyle/>
                <a:p>
                  <a:pPr algn="ctr"/>
                  <a:r>
                    <a:rPr lang="en-US" sz="1000" b="1" dirty="0">
                      <a:solidFill>
                        <a:schemeClr val="bg1"/>
                      </a:solidFill>
                    </a:rPr>
                    <a:t>Credential </a:t>
                  </a:r>
                  <a:br>
                    <a:rPr lang="en-US" sz="1000" b="1" dirty="0">
                      <a:solidFill>
                        <a:schemeClr val="bg1"/>
                      </a:solidFill>
                    </a:rPr>
                  </a:br>
                  <a:r>
                    <a:rPr lang="en-US" sz="1000" b="1" dirty="0">
                      <a:solidFill>
                        <a:schemeClr val="bg1"/>
                      </a:solidFill>
                    </a:rPr>
                    <a:t>Management</a:t>
                  </a:r>
                </a:p>
              </p:txBody>
            </p:sp>
          </p:grpSp>
          <p:grpSp>
            <p:nvGrpSpPr>
              <p:cNvPr id="507" name="Group 506"/>
              <p:cNvGrpSpPr/>
              <p:nvPr/>
            </p:nvGrpSpPr>
            <p:grpSpPr>
              <a:xfrm>
                <a:off x="1144920" y="4374063"/>
                <a:ext cx="457577" cy="373563"/>
                <a:chOff x="4396454" y="3701743"/>
                <a:chExt cx="1195779" cy="976226"/>
              </a:xfrm>
              <a:solidFill>
                <a:schemeClr val="bg1"/>
              </a:solidFill>
            </p:grpSpPr>
            <p:sp>
              <p:nvSpPr>
                <p:cNvPr id="508" name="Freeform 135"/>
                <p:cNvSpPr>
                  <a:spLocks/>
                </p:cNvSpPr>
                <p:nvPr/>
              </p:nvSpPr>
              <p:spPr bwMode="auto">
                <a:xfrm>
                  <a:off x="4396454" y="3853782"/>
                  <a:ext cx="450603" cy="672148"/>
                </a:xfrm>
                <a:custGeom>
                  <a:avLst/>
                  <a:gdLst/>
                  <a:ahLst/>
                  <a:cxnLst>
                    <a:cxn ang="0">
                      <a:pos x="0" y="1297"/>
                    </a:cxn>
                    <a:cxn ang="0">
                      <a:pos x="1297" y="0"/>
                    </a:cxn>
                    <a:cxn ang="0">
                      <a:pos x="1739" y="442"/>
                    </a:cxn>
                    <a:cxn ang="0">
                      <a:pos x="886" y="1297"/>
                    </a:cxn>
                    <a:cxn ang="0">
                      <a:pos x="1739" y="2150"/>
                    </a:cxn>
                    <a:cxn ang="0">
                      <a:pos x="1297" y="2594"/>
                    </a:cxn>
                    <a:cxn ang="0">
                      <a:pos x="0" y="1297"/>
                    </a:cxn>
                    <a:cxn ang="0">
                      <a:pos x="0" y="1297"/>
                    </a:cxn>
                  </a:cxnLst>
                  <a:rect l="0" t="0" r="r" b="b"/>
                  <a:pathLst>
                    <a:path w="1739" h="2594">
                      <a:moveTo>
                        <a:pt x="0" y="1297"/>
                      </a:moveTo>
                      <a:lnTo>
                        <a:pt x="1297" y="0"/>
                      </a:lnTo>
                      <a:lnTo>
                        <a:pt x="1739" y="442"/>
                      </a:lnTo>
                      <a:lnTo>
                        <a:pt x="886" y="1297"/>
                      </a:lnTo>
                      <a:lnTo>
                        <a:pt x="1739" y="2150"/>
                      </a:lnTo>
                      <a:lnTo>
                        <a:pt x="1297" y="2594"/>
                      </a:lnTo>
                      <a:lnTo>
                        <a:pt x="0" y="1297"/>
                      </a:lnTo>
                      <a:lnTo>
                        <a:pt x="0" y="129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9" name="Freeform 136"/>
                <p:cNvSpPr>
                  <a:spLocks/>
                </p:cNvSpPr>
                <p:nvPr/>
              </p:nvSpPr>
              <p:spPr bwMode="auto">
                <a:xfrm>
                  <a:off x="5141630" y="3853782"/>
                  <a:ext cx="450603" cy="672148"/>
                </a:xfrm>
                <a:custGeom>
                  <a:avLst/>
                  <a:gdLst/>
                  <a:ahLst/>
                  <a:cxnLst>
                    <a:cxn ang="0">
                      <a:pos x="0" y="2150"/>
                    </a:cxn>
                    <a:cxn ang="0">
                      <a:pos x="855" y="1297"/>
                    </a:cxn>
                    <a:cxn ang="0">
                      <a:pos x="175" y="614"/>
                    </a:cxn>
                    <a:cxn ang="0">
                      <a:pos x="0" y="442"/>
                    </a:cxn>
                    <a:cxn ang="0">
                      <a:pos x="442" y="0"/>
                    </a:cxn>
                    <a:cxn ang="0">
                      <a:pos x="617" y="172"/>
                    </a:cxn>
                    <a:cxn ang="0">
                      <a:pos x="1739" y="1297"/>
                    </a:cxn>
                    <a:cxn ang="0">
                      <a:pos x="442" y="2594"/>
                    </a:cxn>
                    <a:cxn ang="0">
                      <a:pos x="0" y="2150"/>
                    </a:cxn>
                    <a:cxn ang="0">
                      <a:pos x="0" y="2150"/>
                    </a:cxn>
                  </a:cxnLst>
                  <a:rect l="0" t="0" r="r" b="b"/>
                  <a:pathLst>
                    <a:path w="1739" h="2594">
                      <a:moveTo>
                        <a:pt x="0" y="2150"/>
                      </a:moveTo>
                      <a:lnTo>
                        <a:pt x="855" y="1297"/>
                      </a:lnTo>
                      <a:lnTo>
                        <a:pt x="175" y="614"/>
                      </a:lnTo>
                      <a:lnTo>
                        <a:pt x="0" y="442"/>
                      </a:lnTo>
                      <a:lnTo>
                        <a:pt x="442" y="0"/>
                      </a:lnTo>
                      <a:lnTo>
                        <a:pt x="617" y="172"/>
                      </a:lnTo>
                      <a:lnTo>
                        <a:pt x="1739" y="1297"/>
                      </a:lnTo>
                      <a:lnTo>
                        <a:pt x="442" y="2594"/>
                      </a:lnTo>
                      <a:lnTo>
                        <a:pt x="0" y="2150"/>
                      </a:lnTo>
                      <a:lnTo>
                        <a:pt x="0" y="21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0" name="Rectangle 509"/>
                <p:cNvSpPr/>
                <p:nvPr/>
              </p:nvSpPr>
              <p:spPr>
                <a:xfrm rot="900000">
                  <a:off x="4965768" y="3701743"/>
                  <a:ext cx="57150" cy="9762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grpSp>
            <p:nvGrpSpPr>
              <p:cNvPr id="511" name="Group 5"/>
              <p:cNvGrpSpPr>
                <a:grpSpLocks noChangeAspect="1"/>
              </p:cNvGrpSpPr>
              <p:nvPr/>
            </p:nvGrpSpPr>
            <p:grpSpPr bwMode="auto">
              <a:xfrm>
                <a:off x="1892782" y="4414682"/>
                <a:ext cx="431492" cy="292325"/>
                <a:chOff x="710" y="2391"/>
                <a:chExt cx="1141" cy="773"/>
              </a:xfrm>
              <a:solidFill>
                <a:schemeClr val="bg1"/>
              </a:solidFill>
            </p:grpSpPr>
            <p:sp>
              <p:nvSpPr>
                <p:cNvPr id="512" name="Freeform 6"/>
                <p:cNvSpPr>
                  <a:spLocks noEditPoints="1"/>
                </p:cNvSpPr>
                <p:nvPr/>
              </p:nvSpPr>
              <p:spPr bwMode="auto">
                <a:xfrm>
                  <a:off x="724" y="2609"/>
                  <a:ext cx="480" cy="555"/>
                </a:xfrm>
                <a:custGeom>
                  <a:avLst/>
                  <a:gdLst/>
                  <a:ahLst/>
                  <a:cxnLst>
                    <a:cxn ang="0">
                      <a:pos x="75" y="135"/>
                    </a:cxn>
                    <a:cxn ang="0">
                      <a:pos x="72" y="132"/>
                    </a:cxn>
                    <a:cxn ang="0">
                      <a:pos x="7" y="198"/>
                    </a:cxn>
                    <a:cxn ang="0">
                      <a:pos x="3" y="215"/>
                    </a:cxn>
                    <a:cxn ang="0">
                      <a:pos x="21" y="221"/>
                    </a:cxn>
                    <a:cxn ang="0">
                      <a:pos x="24" y="220"/>
                    </a:cxn>
                    <a:cxn ang="0">
                      <a:pos x="91" y="151"/>
                    </a:cxn>
                    <a:cxn ang="0">
                      <a:pos x="75" y="135"/>
                    </a:cxn>
                    <a:cxn ang="0">
                      <a:pos x="131" y="180"/>
                    </a:cxn>
                    <a:cxn ang="0">
                      <a:pos x="131" y="221"/>
                    </a:cxn>
                    <a:cxn ang="0">
                      <a:pos x="145" y="235"/>
                    </a:cxn>
                    <a:cxn ang="0">
                      <a:pos x="158" y="221"/>
                    </a:cxn>
                    <a:cxn ang="0">
                      <a:pos x="158" y="164"/>
                    </a:cxn>
                    <a:cxn ang="0">
                      <a:pos x="154" y="154"/>
                    </a:cxn>
                    <a:cxn ang="0">
                      <a:pos x="121" y="120"/>
                    </a:cxn>
                    <a:cxn ang="0">
                      <a:pos x="165" y="75"/>
                    </a:cxn>
                    <a:cxn ang="0">
                      <a:pos x="169" y="52"/>
                    </a:cxn>
                    <a:cxn ang="0">
                      <a:pos x="149" y="38"/>
                    </a:cxn>
                    <a:cxn ang="0">
                      <a:pos x="36" y="38"/>
                    </a:cxn>
                    <a:cxn ang="0">
                      <a:pos x="26" y="49"/>
                    </a:cxn>
                    <a:cxn ang="0">
                      <a:pos x="36" y="60"/>
                    </a:cxn>
                    <a:cxn ang="0">
                      <a:pos x="114" y="60"/>
                    </a:cxn>
                    <a:cxn ang="0">
                      <a:pos x="81" y="93"/>
                    </a:cxn>
                    <a:cxn ang="0">
                      <a:pos x="74" y="111"/>
                    </a:cxn>
                    <a:cxn ang="0">
                      <a:pos x="81" y="129"/>
                    </a:cxn>
                    <a:cxn ang="0">
                      <a:pos x="131" y="180"/>
                    </a:cxn>
                    <a:cxn ang="0">
                      <a:pos x="181" y="45"/>
                    </a:cxn>
                    <a:cxn ang="0">
                      <a:pos x="203" y="23"/>
                    </a:cxn>
                    <a:cxn ang="0">
                      <a:pos x="181" y="0"/>
                    </a:cxn>
                    <a:cxn ang="0">
                      <a:pos x="158" y="23"/>
                    </a:cxn>
                    <a:cxn ang="0">
                      <a:pos x="181" y="45"/>
                    </a:cxn>
                  </a:cxnLst>
                  <a:rect l="0" t="0" r="r" b="b"/>
                  <a:pathLst>
                    <a:path w="203" h="235">
                      <a:moveTo>
                        <a:pt x="75" y="135"/>
                      </a:moveTo>
                      <a:cubicBezTo>
                        <a:pt x="74" y="134"/>
                        <a:pt x="73" y="133"/>
                        <a:pt x="72" y="132"/>
                      </a:cubicBezTo>
                      <a:cubicBezTo>
                        <a:pt x="7" y="198"/>
                        <a:pt x="7" y="198"/>
                        <a:pt x="7" y="198"/>
                      </a:cubicBezTo>
                      <a:cubicBezTo>
                        <a:pt x="2" y="202"/>
                        <a:pt x="0" y="209"/>
                        <a:pt x="3" y="215"/>
                      </a:cubicBezTo>
                      <a:cubicBezTo>
                        <a:pt x="7" y="222"/>
                        <a:pt x="15" y="225"/>
                        <a:pt x="21" y="221"/>
                      </a:cubicBezTo>
                      <a:cubicBezTo>
                        <a:pt x="22" y="221"/>
                        <a:pt x="23" y="220"/>
                        <a:pt x="24" y="220"/>
                      </a:cubicBezTo>
                      <a:cubicBezTo>
                        <a:pt x="91" y="151"/>
                        <a:pt x="91" y="151"/>
                        <a:pt x="91" y="151"/>
                      </a:cubicBezTo>
                      <a:lnTo>
                        <a:pt x="75" y="135"/>
                      </a:lnTo>
                      <a:close/>
                      <a:moveTo>
                        <a:pt x="131" y="180"/>
                      </a:moveTo>
                      <a:cubicBezTo>
                        <a:pt x="131" y="221"/>
                        <a:pt x="131" y="221"/>
                        <a:pt x="131" y="221"/>
                      </a:cubicBezTo>
                      <a:cubicBezTo>
                        <a:pt x="131" y="229"/>
                        <a:pt x="137" y="235"/>
                        <a:pt x="145" y="235"/>
                      </a:cubicBezTo>
                      <a:cubicBezTo>
                        <a:pt x="152" y="235"/>
                        <a:pt x="158" y="227"/>
                        <a:pt x="158" y="221"/>
                      </a:cubicBezTo>
                      <a:cubicBezTo>
                        <a:pt x="158" y="164"/>
                        <a:pt x="158" y="164"/>
                        <a:pt x="158" y="164"/>
                      </a:cubicBezTo>
                      <a:cubicBezTo>
                        <a:pt x="158" y="160"/>
                        <a:pt x="157" y="156"/>
                        <a:pt x="154" y="154"/>
                      </a:cubicBezTo>
                      <a:cubicBezTo>
                        <a:pt x="121" y="120"/>
                        <a:pt x="121" y="120"/>
                        <a:pt x="121" y="120"/>
                      </a:cubicBezTo>
                      <a:cubicBezTo>
                        <a:pt x="165" y="75"/>
                        <a:pt x="165" y="75"/>
                        <a:pt x="165" y="75"/>
                      </a:cubicBezTo>
                      <a:cubicBezTo>
                        <a:pt x="173" y="65"/>
                        <a:pt x="169" y="52"/>
                        <a:pt x="169" y="52"/>
                      </a:cubicBezTo>
                      <a:cubicBezTo>
                        <a:pt x="164" y="38"/>
                        <a:pt x="149" y="38"/>
                        <a:pt x="149" y="38"/>
                      </a:cubicBezTo>
                      <a:cubicBezTo>
                        <a:pt x="36" y="38"/>
                        <a:pt x="36" y="38"/>
                        <a:pt x="36" y="38"/>
                      </a:cubicBezTo>
                      <a:cubicBezTo>
                        <a:pt x="30" y="38"/>
                        <a:pt x="26" y="43"/>
                        <a:pt x="26" y="49"/>
                      </a:cubicBezTo>
                      <a:cubicBezTo>
                        <a:pt x="26" y="55"/>
                        <a:pt x="30" y="60"/>
                        <a:pt x="36" y="60"/>
                      </a:cubicBezTo>
                      <a:cubicBezTo>
                        <a:pt x="114" y="60"/>
                        <a:pt x="114" y="60"/>
                        <a:pt x="114" y="60"/>
                      </a:cubicBezTo>
                      <a:cubicBezTo>
                        <a:pt x="81" y="93"/>
                        <a:pt x="81" y="93"/>
                        <a:pt x="81" y="93"/>
                      </a:cubicBezTo>
                      <a:cubicBezTo>
                        <a:pt x="77" y="98"/>
                        <a:pt x="74" y="104"/>
                        <a:pt x="74" y="111"/>
                      </a:cubicBezTo>
                      <a:cubicBezTo>
                        <a:pt x="74" y="118"/>
                        <a:pt x="77" y="124"/>
                        <a:pt x="81" y="129"/>
                      </a:cubicBezTo>
                      <a:lnTo>
                        <a:pt x="131" y="180"/>
                      </a:lnTo>
                      <a:close/>
                      <a:moveTo>
                        <a:pt x="181" y="45"/>
                      </a:moveTo>
                      <a:cubicBezTo>
                        <a:pt x="193" y="45"/>
                        <a:pt x="203" y="35"/>
                        <a:pt x="203" y="23"/>
                      </a:cubicBezTo>
                      <a:cubicBezTo>
                        <a:pt x="203" y="10"/>
                        <a:pt x="193" y="0"/>
                        <a:pt x="181" y="0"/>
                      </a:cubicBezTo>
                      <a:cubicBezTo>
                        <a:pt x="168" y="0"/>
                        <a:pt x="158" y="10"/>
                        <a:pt x="158" y="23"/>
                      </a:cubicBezTo>
                      <a:cubicBezTo>
                        <a:pt x="158" y="35"/>
                        <a:pt x="168" y="45"/>
                        <a:pt x="181" y="45"/>
                      </a:cubicBezTo>
                    </a:path>
                  </a:pathLst>
                </a:custGeom>
                <a:grpFill/>
                <a:ln w="0">
                  <a:solidFill>
                    <a:schemeClr val="tx2"/>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3" name="Freeform 7"/>
                <p:cNvSpPr>
                  <a:spLocks/>
                </p:cNvSpPr>
                <p:nvPr/>
              </p:nvSpPr>
              <p:spPr bwMode="auto">
                <a:xfrm>
                  <a:off x="1228" y="2722"/>
                  <a:ext cx="279" cy="430"/>
                </a:xfrm>
                <a:custGeom>
                  <a:avLst/>
                  <a:gdLst/>
                  <a:ahLst/>
                  <a:cxnLst>
                    <a:cxn ang="0">
                      <a:pos x="61" y="0"/>
                    </a:cxn>
                    <a:cxn ang="0">
                      <a:pos x="78" y="7"/>
                    </a:cxn>
                    <a:cxn ang="0">
                      <a:pos x="69" y="22"/>
                    </a:cxn>
                    <a:cxn ang="0">
                      <a:pos x="77" y="31"/>
                    </a:cxn>
                    <a:cxn ang="0">
                      <a:pos x="118" y="31"/>
                    </a:cxn>
                    <a:cxn ang="0">
                      <a:pos x="117" y="72"/>
                    </a:cxn>
                    <a:cxn ang="0">
                      <a:pos x="109" y="80"/>
                    </a:cxn>
                    <a:cxn ang="0">
                      <a:pos x="99" y="69"/>
                    </a:cxn>
                    <a:cxn ang="0">
                      <a:pos x="94" y="71"/>
                    </a:cxn>
                    <a:cxn ang="0">
                      <a:pos x="87" y="88"/>
                    </a:cxn>
                    <a:cxn ang="0">
                      <a:pos x="88" y="95"/>
                    </a:cxn>
                    <a:cxn ang="0">
                      <a:pos x="88" y="95"/>
                    </a:cxn>
                    <a:cxn ang="0">
                      <a:pos x="95" y="110"/>
                    </a:cxn>
                    <a:cxn ang="0">
                      <a:pos x="109" y="100"/>
                    </a:cxn>
                    <a:cxn ang="0">
                      <a:pos x="118" y="107"/>
                    </a:cxn>
                    <a:cxn ang="0">
                      <a:pos x="118" y="151"/>
                    </a:cxn>
                    <a:cxn ang="0">
                      <a:pos x="75" y="151"/>
                    </a:cxn>
                    <a:cxn ang="0">
                      <a:pos x="69" y="159"/>
                    </a:cxn>
                    <a:cxn ang="0">
                      <a:pos x="78" y="174"/>
                    </a:cxn>
                    <a:cxn ang="0">
                      <a:pos x="64" y="181"/>
                    </a:cxn>
                    <a:cxn ang="0">
                      <a:pos x="63" y="181"/>
                    </a:cxn>
                    <a:cxn ang="0">
                      <a:pos x="57" y="182"/>
                    </a:cxn>
                    <a:cxn ang="0">
                      <a:pos x="40" y="175"/>
                    </a:cxn>
                    <a:cxn ang="0">
                      <a:pos x="49" y="160"/>
                    </a:cxn>
                    <a:cxn ang="0">
                      <a:pos x="41" y="151"/>
                    </a:cxn>
                    <a:cxn ang="0">
                      <a:pos x="0" y="151"/>
                    </a:cxn>
                    <a:cxn ang="0">
                      <a:pos x="1" y="109"/>
                    </a:cxn>
                    <a:cxn ang="0">
                      <a:pos x="9" y="100"/>
                    </a:cxn>
                    <a:cxn ang="0">
                      <a:pos x="24" y="110"/>
                    </a:cxn>
                    <a:cxn ang="0">
                      <a:pos x="31" y="92"/>
                    </a:cxn>
                    <a:cxn ang="0">
                      <a:pos x="30" y="86"/>
                    </a:cxn>
                    <a:cxn ang="0">
                      <a:pos x="30" y="86"/>
                    </a:cxn>
                    <a:cxn ang="0">
                      <a:pos x="24" y="71"/>
                    </a:cxn>
                    <a:cxn ang="0">
                      <a:pos x="19" y="70"/>
                    </a:cxn>
                    <a:cxn ang="0">
                      <a:pos x="9" y="81"/>
                    </a:cxn>
                    <a:cxn ang="0">
                      <a:pos x="0" y="73"/>
                    </a:cxn>
                    <a:cxn ang="0">
                      <a:pos x="0" y="31"/>
                    </a:cxn>
                    <a:cxn ang="0">
                      <a:pos x="43" y="31"/>
                    </a:cxn>
                    <a:cxn ang="0">
                      <a:pos x="49" y="22"/>
                    </a:cxn>
                    <a:cxn ang="0">
                      <a:pos x="40" y="7"/>
                    </a:cxn>
                    <a:cxn ang="0">
                      <a:pos x="54" y="0"/>
                    </a:cxn>
                    <a:cxn ang="0">
                      <a:pos x="54" y="0"/>
                    </a:cxn>
                    <a:cxn ang="0">
                      <a:pos x="61" y="0"/>
                    </a:cxn>
                  </a:cxnLst>
                  <a:rect l="0" t="0" r="r" b="b"/>
                  <a:pathLst>
                    <a:path w="118" h="182">
                      <a:moveTo>
                        <a:pt x="61" y="0"/>
                      </a:moveTo>
                      <a:cubicBezTo>
                        <a:pt x="67" y="0"/>
                        <a:pt x="74" y="2"/>
                        <a:pt x="78" y="7"/>
                      </a:cubicBezTo>
                      <a:cubicBezTo>
                        <a:pt x="84" y="19"/>
                        <a:pt x="70" y="13"/>
                        <a:pt x="69" y="22"/>
                      </a:cubicBezTo>
                      <a:cubicBezTo>
                        <a:pt x="67" y="30"/>
                        <a:pt x="77" y="31"/>
                        <a:pt x="77" y="31"/>
                      </a:cubicBezTo>
                      <a:cubicBezTo>
                        <a:pt x="118" y="31"/>
                        <a:pt x="118" y="31"/>
                        <a:pt x="118" y="31"/>
                      </a:cubicBezTo>
                      <a:cubicBezTo>
                        <a:pt x="117" y="72"/>
                        <a:pt x="117" y="72"/>
                        <a:pt x="117" y="72"/>
                      </a:cubicBezTo>
                      <a:cubicBezTo>
                        <a:pt x="117" y="72"/>
                        <a:pt x="117" y="82"/>
                        <a:pt x="109" y="80"/>
                      </a:cubicBezTo>
                      <a:cubicBezTo>
                        <a:pt x="102" y="79"/>
                        <a:pt x="105" y="70"/>
                        <a:pt x="99" y="69"/>
                      </a:cubicBezTo>
                      <a:cubicBezTo>
                        <a:pt x="98" y="69"/>
                        <a:pt x="97" y="70"/>
                        <a:pt x="94" y="71"/>
                      </a:cubicBezTo>
                      <a:cubicBezTo>
                        <a:pt x="90" y="75"/>
                        <a:pt x="88" y="82"/>
                        <a:pt x="87" y="88"/>
                      </a:cubicBezTo>
                      <a:cubicBezTo>
                        <a:pt x="87" y="91"/>
                        <a:pt x="87" y="93"/>
                        <a:pt x="88" y="95"/>
                      </a:cubicBezTo>
                      <a:cubicBezTo>
                        <a:pt x="88" y="95"/>
                        <a:pt x="88" y="95"/>
                        <a:pt x="88" y="95"/>
                      </a:cubicBezTo>
                      <a:cubicBezTo>
                        <a:pt x="89" y="101"/>
                        <a:pt x="91" y="107"/>
                        <a:pt x="95" y="110"/>
                      </a:cubicBezTo>
                      <a:cubicBezTo>
                        <a:pt x="106" y="116"/>
                        <a:pt x="101" y="102"/>
                        <a:pt x="109" y="100"/>
                      </a:cubicBezTo>
                      <a:cubicBezTo>
                        <a:pt x="115" y="99"/>
                        <a:pt x="117" y="104"/>
                        <a:pt x="118" y="107"/>
                      </a:cubicBezTo>
                      <a:cubicBezTo>
                        <a:pt x="118" y="151"/>
                        <a:pt x="118" y="151"/>
                        <a:pt x="118" y="151"/>
                      </a:cubicBezTo>
                      <a:cubicBezTo>
                        <a:pt x="75" y="151"/>
                        <a:pt x="75" y="151"/>
                        <a:pt x="75" y="151"/>
                      </a:cubicBezTo>
                      <a:cubicBezTo>
                        <a:pt x="72" y="151"/>
                        <a:pt x="67" y="153"/>
                        <a:pt x="69" y="159"/>
                      </a:cubicBezTo>
                      <a:cubicBezTo>
                        <a:pt x="70" y="168"/>
                        <a:pt x="84" y="162"/>
                        <a:pt x="78" y="174"/>
                      </a:cubicBezTo>
                      <a:cubicBezTo>
                        <a:pt x="75" y="178"/>
                        <a:pt x="69" y="180"/>
                        <a:pt x="64" y="181"/>
                      </a:cubicBezTo>
                      <a:cubicBezTo>
                        <a:pt x="64" y="181"/>
                        <a:pt x="64" y="181"/>
                        <a:pt x="63" y="181"/>
                      </a:cubicBezTo>
                      <a:cubicBezTo>
                        <a:pt x="62" y="182"/>
                        <a:pt x="59" y="182"/>
                        <a:pt x="57" y="182"/>
                      </a:cubicBezTo>
                      <a:cubicBezTo>
                        <a:pt x="51" y="182"/>
                        <a:pt x="43" y="179"/>
                        <a:pt x="40" y="175"/>
                      </a:cubicBezTo>
                      <a:cubicBezTo>
                        <a:pt x="34" y="163"/>
                        <a:pt x="48" y="168"/>
                        <a:pt x="49" y="160"/>
                      </a:cubicBezTo>
                      <a:cubicBezTo>
                        <a:pt x="51" y="151"/>
                        <a:pt x="41" y="151"/>
                        <a:pt x="41" y="151"/>
                      </a:cubicBezTo>
                      <a:cubicBezTo>
                        <a:pt x="0" y="151"/>
                        <a:pt x="0" y="151"/>
                        <a:pt x="0" y="151"/>
                      </a:cubicBezTo>
                      <a:cubicBezTo>
                        <a:pt x="1" y="109"/>
                        <a:pt x="1" y="109"/>
                        <a:pt x="1" y="109"/>
                      </a:cubicBezTo>
                      <a:cubicBezTo>
                        <a:pt x="1" y="109"/>
                        <a:pt x="1" y="99"/>
                        <a:pt x="9" y="100"/>
                      </a:cubicBezTo>
                      <a:cubicBezTo>
                        <a:pt x="18" y="102"/>
                        <a:pt x="12" y="116"/>
                        <a:pt x="24" y="110"/>
                      </a:cubicBezTo>
                      <a:cubicBezTo>
                        <a:pt x="28" y="106"/>
                        <a:pt x="31" y="99"/>
                        <a:pt x="31" y="92"/>
                      </a:cubicBezTo>
                      <a:cubicBezTo>
                        <a:pt x="31" y="90"/>
                        <a:pt x="31" y="88"/>
                        <a:pt x="30" y="86"/>
                      </a:cubicBezTo>
                      <a:cubicBezTo>
                        <a:pt x="30" y="86"/>
                        <a:pt x="30" y="86"/>
                        <a:pt x="30" y="86"/>
                      </a:cubicBezTo>
                      <a:cubicBezTo>
                        <a:pt x="30" y="80"/>
                        <a:pt x="27" y="74"/>
                        <a:pt x="24" y="71"/>
                      </a:cubicBezTo>
                      <a:cubicBezTo>
                        <a:pt x="21" y="70"/>
                        <a:pt x="20" y="69"/>
                        <a:pt x="19" y="70"/>
                      </a:cubicBezTo>
                      <a:cubicBezTo>
                        <a:pt x="13" y="70"/>
                        <a:pt x="16" y="79"/>
                        <a:pt x="9" y="81"/>
                      </a:cubicBezTo>
                      <a:cubicBezTo>
                        <a:pt x="1" y="82"/>
                        <a:pt x="1" y="74"/>
                        <a:pt x="0" y="73"/>
                      </a:cubicBezTo>
                      <a:cubicBezTo>
                        <a:pt x="0" y="31"/>
                        <a:pt x="0" y="31"/>
                        <a:pt x="0" y="31"/>
                      </a:cubicBezTo>
                      <a:cubicBezTo>
                        <a:pt x="43" y="31"/>
                        <a:pt x="43" y="31"/>
                        <a:pt x="43" y="31"/>
                      </a:cubicBezTo>
                      <a:cubicBezTo>
                        <a:pt x="46" y="30"/>
                        <a:pt x="50" y="28"/>
                        <a:pt x="49" y="22"/>
                      </a:cubicBezTo>
                      <a:cubicBezTo>
                        <a:pt x="48" y="14"/>
                        <a:pt x="34" y="19"/>
                        <a:pt x="40" y="7"/>
                      </a:cubicBezTo>
                      <a:cubicBezTo>
                        <a:pt x="43" y="3"/>
                        <a:pt x="49" y="1"/>
                        <a:pt x="54" y="0"/>
                      </a:cubicBezTo>
                      <a:cubicBezTo>
                        <a:pt x="54" y="0"/>
                        <a:pt x="54" y="0"/>
                        <a:pt x="54" y="0"/>
                      </a:cubicBezTo>
                      <a:cubicBezTo>
                        <a:pt x="56" y="0"/>
                        <a:pt x="58" y="0"/>
                        <a:pt x="61" y="0"/>
                      </a:cubicBezTo>
                    </a:path>
                  </a:pathLst>
                </a:custGeom>
                <a:grpFill/>
                <a:ln w="0">
                  <a:solidFill>
                    <a:schemeClr val="tx2"/>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4" name="Freeform 8"/>
                <p:cNvSpPr>
                  <a:spLocks/>
                </p:cNvSpPr>
                <p:nvPr/>
              </p:nvSpPr>
              <p:spPr bwMode="auto">
                <a:xfrm>
                  <a:off x="1431" y="2795"/>
                  <a:ext cx="420" cy="284"/>
                </a:xfrm>
                <a:custGeom>
                  <a:avLst/>
                  <a:gdLst/>
                  <a:ahLst/>
                  <a:cxnLst>
                    <a:cxn ang="0">
                      <a:pos x="178" y="62"/>
                    </a:cxn>
                    <a:cxn ang="0">
                      <a:pos x="171" y="79"/>
                    </a:cxn>
                    <a:cxn ang="0">
                      <a:pos x="156" y="70"/>
                    </a:cxn>
                    <a:cxn ang="0">
                      <a:pos x="148" y="78"/>
                    </a:cxn>
                    <a:cxn ang="0">
                      <a:pos x="148" y="120"/>
                    </a:cxn>
                    <a:cxn ang="0">
                      <a:pos x="107" y="120"/>
                    </a:cxn>
                    <a:cxn ang="0">
                      <a:pos x="99" y="111"/>
                    </a:cxn>
                    <a:cxn ang="0">
                      <a:pos x="110" y="101"/>
                    </a:cxn>
                    <a:cxn ang="0">
                      <a:pos x="109" y="96"/>
                    </a:cxn>
                    <a:cxn ang="0">
                      <a:pos x="91" y="89"/>
                    </a:cxn>
                    <a:cxn ang="0">
                      <a:pos x="85" y="89"/>
                    </a:cxn>
                    <a:cxn ang="0">
                      <a:pos x="85" y="89"/>
                    </a:cxn>
                    <a:cxn ang="0">
                      <a:pos x="70" y="96"/>
                    </a:cxn>
                    <a:cxn ang="0">
                      <a:pos x="80" y="111"/>
                    </a:cxn>
                    <a:cxn ang="0">
                      <a:pos x="74" y="120"/>
                    </a:cxn>
                    <a:cxn ang="0">
                      <a:pos x="31" y="120"/>
                    </a:cxn>
                    <a:cxn ang="0">
                      <a:pos x="31" y="76"/>
                    </a:cxn>
                    <a:cxn ang="0">
                      <a:pos x="22" y="69"/>
                    </a:cxn>
                    <a:cxn ang="0">
                      <a:pos x="8" y="79"/>
                    </a:cxn>
                    <a:cxn ang="0">
                      <a:pos x="1" y="65"/>
                    </a:cxn>
                    <a:cxn ang="0">
                      <a:pos x="1" y="64"/>
                    </a:cxn>
                    <a:cxn ang="0">
                      <a:pos x="0" y="58"/>
                    </a:cxn>
                    <a:cxn ang="0">
                      <a:pos x="7" y="40"/>
                    </a:cxn>
                    <a:cxn ang="0">
                      <a:pos x="22" y="50"/>
                    </a:cxn>
                    <a:cxn ang="0">
                      <a:pos x="30" y="42"/>
                    </a:cxn>
                    <a:cxn ang="0">
                      <a:pos x="31" y="0"/>
                    </a:cxn>
                    <a:cxn ang="0">
                      <a:pos x="72" y="0"/>
                    </a:cxn>
                    <a:cxn ang="0">
                      <a:pos x="80" y="9"/>
                    </a:cxn>
                    <a:cxn ang="0">
                      <a:pos x="70" y="24"/>
                    </a:cxn>
                    <a:cxn ang="0">
                      <a:pos x="87" y="31"/>
                    </a:cxn>
                    <a:cxn ang="0">
                      <a:pos x="94" y="30"/>
                    </a:cxn>
                    <a:cxn ang="0">
                      <a:pos x="94" y="30"/>
                    </a:cxn>
                    <a:cxn ang="0">
                      <a:pos x="109" y="23"/>
                    </a:cxn>
                    <a:cxn ang="0">
                      <a:pos x="110" y="18"/>
                    </a:cxn>
                    <a:cxn ang="0">
                      <a:pos x="99" y="9"/>
                    </a:cxn>
                    <a:cxn ang="0">
                      <a:pos x="107" y="0"/>
                    </a:cxn>
                    <a:cxn ang="0">
                      <a:pos x="148" y="0"/>
                    </a:cxn>
                    <a:cxn ang="0">
                      <a:pos x="148" y="44"/>
                    </a:cxn>
                    <a:cxn ang="0">
                      <a:pos x="156" y="50"/>
                    </a:cxn>
                    <a:cxn ang="0">
                      <a:pos x="171" y="40"/>
                    </a:cxn>
                    <a:cxn ang="0">
                      <a:pos x="177" y="55"/>
                    </a:cxn>
                    <a:cxn ang="0">
                      <a:pos x="177" y="55"/>
                    </a:cxn>
                    <a:cxn ang="0">
                      <a:pos x="178" y="62"/>
                    </a:cxn>
                  </a:cxnLst>
                  <a:rect l="0" t="0" r="r" b="b"/>
                  <a:pathLst>
                    <a:path w="178" h="120">
                      <a:moveTo>
                        <a:pt x="178" y="62"/>
                      </a:moveTo>
                      <a:cubicBezTo>
                        <a:pt x="178" y="68"/>
                        <a:pt x="176" y="75"/>
                        <a:pt x="171" y="79"/>
                      </a:cubicBezTo>
                      <a:cubicBezTo>
                        <a:pt x="159" y="85"/>
                        <a:pt x="165" y="71"/>
                        <a:pt x="156" y="70"/>
                      </a:cubicBezTo>
                      <a:cubicBezTo>
                        <a:pt x="148" y="68"/>
                        <a:pt x="148" y="78"/>
                        <a:pt x="148" y="78"/>
                      </a:cubicBezTo>
                      <a:cubicBezTo>
                        <a:pt x="148" y="120"/>
                        <a:pt x="148" y="120"/>
                        <a:pt x="148" y="120"/>
                      </a:cubicBezTo>
                      <a:cubicBezTo>
                        <a:pt x="107" y="120"/>
                        <a:pt x="107" y="120"/>
                        <a:pt x="107" y="120"/>
                      </a:cubicBezTo>
                      <a:cubicBezTo>
                        <a:pt x="107" y="120"/>
                        <a:pt x="98" y="119"/>
                        <a:pt x="99" y="111"/>
                      </a:cubicBezTo>
                      <a:cubicBezTo>
                        <a:pt x="101" y="104"/>
                        <a:pt x="110" y="106"/>
                        <a:pt x="110" y="101"/>
                      </a:cubicBezTo>
                      <a:cubicBezTo>
                        <a:pt x="110" y="100"/>
                        <a:pt x="110" y="98"/>
                        <a:pt x="109" y="96"/>
                      </a:cubicBezTo>
                      <a:cubicBezTo>
                        <a:pt x="105" y="91"/>
                        <a:pt x="98" y="89"/>
                        <a:pt x="91" y="89"/>
                      </a:cubicBezTo>
                      <a:cubicBezTo>
                        <a:pt x="89" y="89"/>
                        <a:pt x="87" y="89"/>
                        <a:pt x="85" y="89"/>
                      </a:cubicBezTo>
                      <a:cubicBezTo>
                        <a:pt x="85" y="89"/>
                        <a:pt x="85" y="89"/>
                        <a:pt x="85" y="89"/>
                      </a:cubicBezTo>
                      <a:cubicBezTo>
                        <a:pt x="79" y="90"/>
                        <a:pt x="74" y="92"/>
                        <a:pt x="70" y="96"/>
                      </a:cubicBezTo>
                      <a:cubicBezTo>
                        <a:pt x="65" y="108"/>
                        <a:pt x="78" y="103"/>
                        <a:pt x="80" y="111"/>
                      </a:cubicBezTo>
                      <a:cubicBezTo>
                        <a:pt x="81" y="117"/>
                        <a:pt x="76" y="119"/>
                        <a:pt x="74" y="120"/>
                      </a:cubicBezTo>
                      <a:cubicBezTo>
                        <a:pt x="31" y="120"/>
                        <a:pt x="31" y="120"/>
                        <a:pt x="31" y="120"/>
                      </a:cubicBezTo>
                      <a:cubicBezTo>
                        <a:pt x="31" y="76"/>
                        <a:pt x="31" y="76"/>
                        <a:pt x="31" y="76"/>
                      </a:cubicBezTo>
                      <a:cubicBezTo>
                        <a:pt x="30" y="73"/>
                        <a:pt x="28" y="68"/>
                        <a:pt x="22" y="69"/>
                      </a:cubicBezTo>
                      <a:cubicBezTo>
                        <a:pt x="14" y="71"/>
                        <a:pt x="19" y="85"/>
                        <a:pt x="8" y="79"/>
                      </a:cubicBezTo>
                      <a:cubicBezTo>
                        <a:pt x="4" y="76"/>
                        <a:pt x="2" y="70"/>
                        <a:pt x="1" y="65"/>
                      </a:cubicBezTo>
                      <a:cubicBezTo>
                        <a:pt x="1" y="64"/>
                        <a:pt x="1" y="64"/>
                        <a:pt x="1" y="64"/>
                      </a:cubicBezTo>
                      <a:cubicBezTo>
                        <a:pt x="0" y="62"/>
                        <a:pt x="0" y="60"/>
                        <a:pt x="0" y="58"/>
                      </a:cubicBezTo>
                      <a:cubicBezTo>
                        <a:pt x="1" y="51"/>
                        <a:pt x="3" y="44"/>
                        <a:pt x="7" y="40"/>
                      </a:cubicBezTo>
                      <a:cubicBezTo>
                        <a:pt x="19" y="34"/>
                        <a:pt x="14" y="48"/>
                        <a:pt x="22" y="50"/>
                      </a:cubicBezTo>
                      <a:cubicBezTo>
                        <a:pt x="30" y="51"/>
                        <a:pt x="30" y="42"/>
                        <a:pt x="30" y="42"/>
                      </a:cubicBezTo>
                      <a:cubicBezTo>
                        <a:pt x="31" y="0"/>
                        <a:pt x="31" y="0"/>
                        <a:pt x="31" y="0"/>
                      </a:cubicBezTo>
                      <a:cubicBezTo>
                        <a:pt x="72" y="0"/>
                        <a:pt x="72" y="0"/>
                        <a:pt x="72" y="0"/>
                      </a:cubicBezTo>
                      <a:cubicBezTo>
                        <a:pt x="72" y="0"/>
                        <a:pt x="81" y="1"/>
                        <a:pt x="80" y="9"/>
                      </a:cubicBezTo>
                      <a:cubicBezTo>
                        <a:pt x="78" y="17"/>
                        <a:pt x="65" y="12"/>
                        <a:pt x="70" y="24"/>
                      </a:cubicBezTo>
                      <a:cubicBezTo>
                        <a:pt x="74" y="28"/>
                        <a:pt x="81" y="31"/>
                        <a:pt x="87" y="31"/>
                      </a:cubicBezTo>
                      <a:cubicBezTo>
                        <a:pt x="90" y="31"/>
                        <a:pt x="92" y="31"/>
                        <a:pt x="94" y="30"/>
                      </a:cubicBezTo>
                      <a:cubicBezTo>
                        <a:pt x="94" y="30"/>
                        <a:pt x="94" y="30"/>
                        <a:pt x="94" y="30"/>
                      </a:cubicBezTo>
                      <a:cubicBezTo>
                        <a:pt x="100" y="30"/>
                        <a:pt x="105" y="27"/>
                        <a:pt x="109" y="23"/>
                      </a:cubicBezTo>
                      <a:cubicBezTo>
                        <a:pt x="110" y="21"/>
                        <a:pt x="110" y="20"/>
                        <a:pt x="110" y="18"/>
                      </a:cubicBezTo>
                      <a:cubicBezTo>
                        <a:pt x="109" y="13"/>
                        <a:pt x="100" y="15"/>
                        <a:pt x="99" y="9"/>
                      </a:cubicBezTo>
                      <a:cubicBezTo>
                        <a:pt x="98" y="1"/>
                        <a:pt x="105" y="0"/>
                        <a:pt x="107" y="0"/>
                      </a:cubicBezTo>
                      <a:cubicBezTo>
                        <a:pt x="148" y="0"/>
                        <a:pt x="148" y="0"/>
                        <a:pt x="148" y="0"/>
                      </a:cubicBezTo>
                      <a:cubicBezTo>
                        <a:pt x="148" y="44"/>
                        <a:pt x="148" y="44"/>
                        <a:pt x="148" y="44"/>
                      </a:cubicBezTo>
                      <a:cubicBezTo>
                        <a:pt x="148" y="46"/>
                        <a:pt x="150" y="51"/>
                        <a:pt x="156" y="50"/>
                      </a:cubicBezTo>
                      <a:cubicBezTo>
                        <a:pt x="164" y="48"/>
                        <a:pt x="159" y="34"/>
                        <a:pt x="171" y="40"/>
                      </a:cubicBezTo>
                      <a:cubicBezTo>
                        <a:pt x="175" y="43"/>
                        <a:pt x="177" y="49"/>
                        <a:pt x="177" y="55"/>
                      </a:cubicBezTo>
                      <a:cubicBezTo>
                        <a:pt x="177" y="55"/>
                        <a:pt x="177" y="55"/>
                        <a:pt x="177" y="55"/>
                      </a:cubicBezTo>
                      <a:cubicBezTo>
                        <a:pt x="178" y="57"/>
                        <a:pt x="178" y="59"/>
                        <a:pt x="178" y="62"/>
                      </a:cubicBezTo>
                    </a:path>
                  </a:pathLst>
                </a:custGeom>
                <a:grpFill/>
                <a:ln w="0">
                  <a:solidFill>
                    <a:schemeClr val="tx2"/>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5" name="Freeform 9"/>
                <p:cNvSpPr>
                  <a:spLocks/>
                </p:cNvSpPr>
                <p:nvPr/>
              </p:nvSpPr>
              <p:spPr bwMode="auto">
                <a:xfrm>
                  <a:off x="710" y="2391"/>
                  <a:ext cx="418" cy="284"/>
                </a:xfrm>
                <a:custGeom>
                  <a:avLst/>
                  <a:gdLst/>
                  <a:ahLst/>
                  <a:cxnLst>
                    <a:cxn ang="0">
                      <a:pos x="177" y="61"/>
                    </a:cxn>
                    <a:cxn ang="0">
                      <a:pos x="170" y="79"/>
                    </a:cxn>
                    <a:cxn ang="0">
                      <a:pos x="156" y="69"/>
                    </a:cxn>
                    <a:cxn ang="0">
                      <a:pos x="147" y="78"/>
                    </a:cxn>
                    <a:cxn ang="0">
                      <a:pos x="147" y="120"/>
                    </a:cxn>
                    <a:cxn ang="0">
                      <a:pos x="107" y="120"/>
                    </a:cxn>
                    <a:cxn ang="0">
                      <a:pos x="99" y="111"/>
                    </a:cxn>
                    <a:cxn ang="0">
                      <a:pos x="110" y="101"/>
                    </a:cxn>
                    <a:cxn ang="0">
                      <a:pos x="108" y="96"/>
                    </a:cxn>
                    <a:cxn ang="0">
                      <a:pos x="91" y="89"/>
                    </a:cxn>
                    <a:cxn ang="0">
                      <a:pos x="84" y="89"/>
                    </a:cxn>
                    <a:cxn ang="0">
                      <a:pos x="84" y="89"/>
                    </a:cxn>
                    <a:cxn ang="0">
                      <a:pos x="70" y="96"/>
                    </a:cxn>
                    <a:cxn ang="0">
                      <a:pos x="79" y="111"/>
                    </a:cxn>
                    <a:cxn ang="0">
                      <a:pos x="73" y="120"/>
                    </a:cxn>
                    <a:cxn ang="0">
                      <a:pos x="30" y="120"/>
                    </a:cxn>
                    <a:cxn ang="0">
                      <a:pos x="30" y="76"/>
                    </a:cxn>
                    <a:cxn ang="0">
                      <a:pos x="22" y="69"/>
                    </a:cxn>
                    <a:cxn ang="0">
                      <a:pos x="7" y="79"/>
                    </a:cxn>
                    <a:cxn ang="0">
                      <a:pos x="0" y="64"/>
                    </a:cxn>
                    <a:cxn ang="0">
                      <a:pos x="0" y="64"/>
                    </a:cxn>
                    <a:cxn ang="0">
                      <a:pos x="0" y="58"/>
                    </a:cxn>
                    <a:cxn ang="0">
                      <a:pos x="7" y="40"/>
                    </a:cxn>
                    <a:cxn ang="0">
                      <a:pos x="21" y="49"/>
                    </a:cxn>
                    <a:cxn ang="0">
                      <a:pos x="30" y="41"/>
                    </a:cxn>
                    <a:cxn ang="0">
                      <a:pos x="30" y="0"/>
                    </a:cxn>
                    <a:cxn ang="0">
                      <a:pos x="71" y="0"/>
                    </a:cxn>
                    <a:cxn ang="0">
                      <a:pos x="79" y="9"/>
                    </a:cxn>
                    <a:cxn ang="0">
                      <a:pos x="70" y="24"/>
                    </a:cxn>
                    <a:cxn ang="0">
                      <a:pos x="87" y="31"/>
                    </a:cxn>
                    <a:cxn ang="0">
                      <a:pos x="93" y="30"/>
                    </a:cxn>
                    <a:cxn ang="0">
                      <a:pos x="94" y="30"/>
                    </a:cxn>
                    <a:cxn ang="0">
                      <a:pos x="108" y="23"/>
                    </a:cxn>
                    <a:cxn ang="0">
                      <a:pos x="109" y="18"/>
                    </a:cxn>
                    <a:cxn ang="0">
                      <a:pos x="98" y="8"/>
                    </a:cxn>
                    <a:cxn ang="0">
                      <a:pos x="106" y="0"/>
                    </a:cxn>
                    <a:cxn ang="0">
                      <a:pos x="147" y="0"/>
                    </a:cxn>
                    <a:cxn ang="0">
                      <a:pos x="147" y="44"/>
                    </a:cxn>
                    <a:cxn ang="0">
                      <a:pos x="156" y="50"/>
                    </a:cxn>
                    <a:cxn ang="0">
                      <a:pos x="170" y="40"/>
                    </a:cxn>
                    <a:cxn ang="0">
                      <a:pos x="177" y="55"/>
                    </a:cxn>
                    <a:cxn ang="0">
                      <a:pos x="177" y="55"/>
                    </a:cxn>
                    <a:cxn ang="0">
                      <a:pos x="177" y="61"/>
                    </a:cxn>
                  </a:cxnLst>
                  <a:rect l="0" t="0" r="r" b="b"/>
                  <a:pathLst>
                    <a:path w="177" h="120">
                      <a:moveTo>
                        <a:pt x="177" y="61"/>
                      </a:moveTo>
                      <a:cubicBezTo>
                        <a:pt x="177" y="68"/>
                        <a:pt x="175" y="75"/>
                        <a:pt x="170" y="79"/>
                      </a:cubicBezTo>
                      <a:cubicBezTo>
                        <a:pt x="159" y="85"/>
                        <a:pt x="164" y="71"/>
                        <a:pt x="156" y="69"/>
                      </a:cubicBezTo>
                      <a:cubicBezTo>
                        <a:pt x="148" y="68"/>
                        <a:pt x="147" y="78"/>
                        <a:pt x="147" y="78"/>
                      </a:cubicBezTo>
                      <a:cubicBezTo>
                        <a:pt x="147" y="120"/>
                        <a:pt x="147" y="120"/>
                        <a:pt x="147" y="120"/>
                      </a:cubicBezTo>
                      <a:cubicBezTo>
                        <a:pt x="107" y="120"/>
                        <a:pt x="107" y="120"/>
                        <a:pt x="107" y="120"/>
                      </a:cubicBezTo>
                      <a:cubicBezTo>
                        <a:pt x="107" y="120"/>
                        <a:pt x="97" y="119"/>
                        <a:pt x="99" y="111"/>
                      </a:cubicBezTo>
                      <a:cubicBezTo>
                        <a:pt x="100" y="104"/>
                        <a:pt x="109" y="106"/>
                        <a:pt x="110" y="101"/>
                      </a:cubicBezTo>
                      <a:cubicBezTo>
                        <a:pt x="110" y="100"/>
                        <a:pt x="109" y="98"/>
                        <a:pt x="108" y="96"/>
                      </a:cubicBezTo>
                      <a:cubicBezTo>
                        <a:pt x="104" y="91"/>
                        <a:pt x="97" y="89"/>
                        <a:pt x="91" y="89"/>
                      </a:cubicBezTo>
                      <a:cubicBezTo>
                        <a:pt x="89" y="89"/>
                        <a:pt x="86" y="89"/>
                        <a:pt x="84" y="89"/>
                      </a:cubicBezTo>
                      <a:cubicBezTo>
                        <a:pt x="84" y="89"/>
                        <a:pt x="84" y="89"/>
                        <a:pt x="84" y="89"/>
                      </a:cubicBezTo>
                      <a:cubicBezTo>
                        <a:pt x="79" y="90"/>
                        <a:pt x="73" y="92"/>
                        <a:pt x="70" y="96"/>
                      </a:cubicBezTo>
                      <a:cubicBezTo>
                        <a:pt x="64" y="108"/>
                        <a:pt x="78" y="103"/>
                        <a:pt x="79" y="111"/>
                      </a:cubicBezTo>
                      <a:cubicBezTo>
                        <a:pt x="81" y="117"/>
                        <a:pt x="76" y="119"/>
                        <a:pt x="73" y="120"/>
                      </a:cubicBezTo>
                      <a:cubicBezTo>
                        <a:pt x="30" y="120"/>
                        <a:pt x="30" y="120"/>
                        <a:pt x="30" y="120"/>
                      </a:cubicBezTo>
                      <a:cubicBezTo>
                        <a:pt x="30" y="76"/>
                        <a:pt x="30" y="76"/>
                        <a:pt x="30" y="76"/>
                      </a:cubicBezTo>
                      <a:cubicBezTo>
                        <a:pt x="30" y="73"/>
                        <a:pt x="28" y="68"/>
                        <a:pt x="22" y="69"/>
                      </a:cubicBezTo>
                      <a:cubicBezTo>
                        <a:pt x="13" y="71"/>
                        <a:pt x="19" y="85"/>
                        <a:pt x="7" y="79"/>
                      </a:cubicBezTo>
                      <a:cubicBezTo>
                        <a:pt x="3" y="76"/>
                        <a:pt x="1" y="70"/>
                        <a:pt x="0" y="64"/>
                      </a:cubicBezTo>
                      <a:cubicBezTo>
                        <a:pt x="0" y="64"/>
                        <a:pt x="0" y="64"/>
                        <a:pt x="0" y="64"/>
                      </a:cubicBezTo>
                      <a:cubicBezTo>
                        <a:pt x="0" y="62"/>
                        <a:pt x="0" y="60"/>
                        <a:pt x="0" y="58"/>
                      </a:cubicBezTo>
                      <a:cubicBezTo>
                        <a:pt x="0" y="51"/>
                        <a:pt x="2" y="44"/>
                        <a:pt x="7" y="40"/>
                      </a:cubicBezTo>
                      <a:cubicBezTo>
                        <a:pt x="19" y="34"/>
                        <a:pt x="13" y="48"/>
                        <a:pt x="21" y="49"/>
                      </a:cubicBezTo>
                      <a:cubicBezTo>
                        <a:pt x="29" y="51"/>
                        <a:pt x="30" y="41"/>
                        <a:pt x="30" y="41"/>
                      </a:cubicBezTo>
                      <a:cubicBezTo>
                        <a:pt x="30" y="0"/>
                        <a:pt x="30" y="0"/>
                        <a:pt x="30" y="0"/>
                      </a:cubicBezTo>
                      <a:cubicBezTo>
                        <a:pt x="71" y="0"/>
                        <a:pt x="71" y="0"/>
                        <a:pt x="71" y="0"/>
                      </a:cubicBezTo>
                      <a:cubicBezTo>
                        <a:pt x="71" y="0"/>
                        <a:pt x="81" y="0"/>
                        <a:pt x="79" y="9"/>
                      </a:cubicBezTo>
                      <a:cubicBezTo>
                        <a:pt x="78" y="17"/>
                        <a:pt x="64" y="12"/>
                        <a:pt x="70" y="24"/>
                      </a:cubicBezTo>
                      <a:cubicBezTo>
                        <a:pt x="73" y="28"/>
                        <a:pt x="81" y="31"/>
                        <a:pt x="87" y="31"/>
                      </a:cubicBezTo>
                      <a:cubicBezTo>
                        <a:pt x="89" y="31"/>
                        <a:pt x="92" y="31"/>
                        <a:pt x="93" y="30"/>
                      </a:cubicBezTo>
                      <a:cubicBezTo>
                        <a:pt x="94" y="30"/>
                        <a:pt x="94" y="30"/>
                        <a:pt x="94" y="30"/>
                      </a:cubicBezTo>
                      <a:cubicBezTo>
                        <a:pt x="99" y="29"/>
                        <a:pt x="105" y="27"/>
                        <a:pt x="108" y="23"/>
                      </a:cubicBezTo>
                      <a:cubicBezTo>
                        <a:pt x="109" y="21"/>
                        <a:pt x="109" y="19"/>
                        <a:pt x="109" y="18"/>
                      </a:cubicBezTo>
                      <a:cubicBezTo>
                        <a:pt x="109" y="13"/>
                        <a:pt x="100" y="15"/>
                        <a:pt x="98" y="8"/>
                      </a:cubicBezTo>
                      <a:cubicBezTo>
                        <a:pt x="97" y="1"/>
                        <a:pt x="105" y="0"/>
                        <a:pt x="106" y="0"/>
                      </a:cubicBezTo>
                      <a:cubicBezTo>
                        <a:pt x="147" y="0"/>
                        <a:pt x="147" y="0"/>
                        <a:pt x="147" y="0"/>
                      </a:cubicBezTo>
                      <a:cubicBezTo>
                        <a:pt x="147" y="44"/>
                        <a:pt x="147" y="44"/>
                        <a:pt x="147" y="44"/>
                      </a:cubicBezTo>
                      <a:cubicBezTo>
                        <a:pt x="148" y="46"/>
                        <a:pt x="150" y="51"/>
                        <a:pt x="156" y="50"/>
                      </a:cubicBezTo>
                      <a:cubicBezTo>
                        <a:pt x="164" y="48"/>
                        <a:pt x="158" y="34"/>
                        <a:pt x="170" y="40"/>
                      </a:cubicBezTo>
                      <a:cubicBezTo>
                        <a:pt x="174" y="43"/>
                        <a:pt x="176" y="49"/>
                        <a:pt x="177" y="55"/>
                      </a:cubicBezTo>
                      <a:cubicBezTo>
                        <a:pt x="177" y="55"/>
                        <a:pt x="177" y="55"/>
                        <a:pt x="177" y="55"/>
                      </a:cubicBezTo>
                      <a:cubicBezTo>
                        <a:pt x="177" y="57"/>
                        <a:pt x="177" y="59"/>
                        <a:pt x="177" y="61"/>
                      </a:cubicBezTo>
                    </a:path>
                  </a:pathLst>
                </a:custGeom>
                <a:grpFill/>
                <a:ln w="0">
                  <a:solidFill>
                    <a:schemeClr val="tx2"/>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6" name="Freeform 10"/>
                <p:cNvSpPr>
                  <a:spLocks/>
                </p:cNvSpPr>
                <p:nvPr/>
              </p:nvSpPr>
              <p:spPr bwMode="auto">
                <a:xfrm>
                  <a:off x="1504" y="2438"/>
                  <a:ext cx="277" cy="431"/>
                </a:xfrm>
                <a:custGeom>
                  <a:avLst/>
                  <a:gdLst/>
                  <a:ahLst/>
                  <a:cxnLst>
                    <a:cxn ang="0">
                      <a:pos x="60" y="0"/>
                    </a:cxn>
                    <a:cxn ang="0">
                      <a:pos x="78" y="7"/>
                    </a:cxn>
                    <a:cxn ang="0">
                      <a:pos x="68" y="22"/>
                    </a:cxn>
                    <a:cxn ang="0">
                      <a:pos x="76" y="31"/>
                    </a:cxn>
                    <a:cxn ang="0">
                      <a:pos x="117" y="31"/>
                    </a:cxn>
                    <a:cxn ang="0">
                      <a:pos x="117" y="72"/>
                    </a:cxn>
                    <a:cxn ang="0">
                      <a:pos x="108" y="81"/>
                    </a:cxn>
                    <a:cxn ang="0">
                      <a:pos x="99" y="69"/>
                    </a:cxn>
                    <a:cxn ang="0">
                      <a:pos x="94" y="71"/>
                    </a:cxn>
                    <a:cxn ang="0">
                      <a:pos x="87" y="89"/>
                    </a:cxn>
                    <a:cxn ang="0">
                      <a:pos x="87" y="95"/>
                    </a:cxn>
                    <a:cxn ang="0">
                      <a:pos x="87" y="95"/>
                    </a:cxn>
                    <a:cxn ang="0">
                      <a:pos x="94" y="110"/>
                    </a:cxn>
                    <a:cxn ang="0">
                      <a:pos x="109" y="100"/>
                    </a:cxn>
                    <a:cxn ang="0">
                      <a:pos x="117" y="107"/>
                    </a:cxn>
                    <a:cxn ang="0">
                      <a:pos x="117" y="151"/>
                    </a:cxn>
                    <a:cxn ang="0">
                      <a:pos x="74" y="151"/>
                    </a:cxn>
                    <a:cxn ang="0">
                      <a:pos x="68" y="160"/>
                    </a:cxn>
                    <a:cxn ang="0">
                      <a:pos x="78" y="174"/>
                    </a:cxn>
                    <a:cxn ang="0">
                      <a:pos x="63" y="181"/>
                    </a:cxn>
                    <a:cxn ang="0">
                      <a:pos x="63" y="181"/>
                    </a:cxn>
                    <a:cxn ang="0">
                      <a:pos x="56" y="182"/>
                    </a:cxn>
                    <a:cxn ang="0">
                      <a:pos x="39" y="175"/>
                    </a:cxn>
                    <a:cxn ang="0">
                      <a:pos x="49" y="160"/>
                    </a:cxn>
                    <a:cxn ang="0">
                      <a:pos x="41" y="151"/>
                    </a:cxn>
                    <a:cxn ang="0">
                      <a:pos x="0" y="151"/>
                    </a:cxn>
                    <a:cxn ang="0">
                      <a:pos x="0" y="109"/>
                    </a:cxn>
                    <a:cxn ang="0">
                      <a:pos x="9" y="101"/>
                    </a:cxn>
                    <a:cxn ang="0">
                      <a:pos x="23" y="110"/>
                    </a:cxn>
                    <a:cxn ang="0">
                      <a:pos x="30" y="93"/>
                    </a:cxn>
                    <a:cxn ang="0">
                      <a:pos x="30" y="86"/>
                    </a:cxn>
                    <a:cxn ang="0">
                      <a:pos x="30" y="86"/>
                    </a:cxn>
                    <a:cxn ang="0">
                      <a:pos x="23" y="71"/>
                    </a:cxn>
                    <a:cxn ang="0">
                      <a:pos x="18" y="70"/>
                    </a:cxn>
                    <a:cxn ang="0">
                      <a:pos x="9" y="81"/>
                    </a:cxn>
                    <a:cxn ang="0">
                      <a:pos x="0" y="73"/>
                    </a:cxn>
                    <a:cxn ang="0">
                      <a:pos x="0" y="31"/>
                    </a:cxn>
                    <a:cxn ang="0">
                      <a:pos x="43" y="31"/>
                    </a:cxn>
                    <a:cxn ang="0">
                      <a:pos x="49" y="22"/>
                    </a:cxn>
                    <a:cxn ang="0">
                      <a:pos x="39" y="7"/>
                    </a:cxn>
                    <a:cxn ang="0">
                      <a:pos x="54" y="0"/>
                    </a:cxn>
                    <a:cxn ang="0">
                      <a:pos x="54" y="0"/>
                    </a:cxn>
                    <a:cxn ang="0">
                      <a:pos x="60" y="0"/>
                    </a:cxn>
                  </a:cxnLst>
                  <a:rect l="0" t="0" r="r" b="b"/>
                  <a:pathLst>
                    <a:path w="117" h="182">
                      <a:moveTo>
                        <a:pt x="60" y="0"/>
                      </a:moveTo>
                      <a:cubicBezTo>
                        <a:pt x="67" y="0"/>
                        <a:pt x="74" y="2"/>
                        <a:pt x="78" y="7"/>
                      </a:cubicBezTo>
                      <a:cubicBezTo>
                        <a:pt x="83" y="19"/>
                        <a:pt x="70" y="14"/>
                        <a:pt x="68" y="22"/>
                      </a:cubicBezTo>
                      <a:cubicBezTo>
                        <a:pt x="67" y="30"/>
                        <a:pt x="76" y="31"/>
                        <a:pt x="76" y="31"/>
                      </a:cubicBezTo>
                      <a:cubicBezTo>
                        <a:pt x="117" y="31"/>
                        <a:pt x="117" y="31"/>
                        <a:pt x="117" y="31"/>
                      </a:cubicBezTo>
                      <a:cubicBezTo>
                        <a:pt x="117" y="72"/>
                        <a:pt x="117" y="72"/>
                        <a:pt x="117" y="72"/>
                      </a:cubicBezTo>
                      <a:cubicBezTo>
                        <a:pt x="117" y="72"/>
                        <a:pt x="117" y="82"/>
                        <a:pt x="108" y="81"/>
                      </a:cubicBezTo>
                      <a:cubicBezTo>
                        <a:pt x="102" y="79"/>
                        <a:pt x="104" y="70"/>
                        <a:pt x="99" y="69"/>
                      </a:cubicBezTo>
                      <a:cubicBezTo>
                        <a:pt x="98" y="69"/>
                        <a:pt x="96" y="70"/>
                        <a:pt x="94" y="71"/>
                      </a:cubicBezTo>
                      <a:cubicBezTo>
                        <a:pt x="89" y="75"/>
                        <a:pt x="87" y="82"/>
                        <a:pt x="87" y="89"/>
                      </a:cubicBezTo>
                      <a:cubicBezTo>
                        <a:pt x="87" y="91"/>
                        <a:pt x="87" y="93"/>
                        <a:pt x="87" y="95"/>
                      </a:cubicBezTo>
                      <a:cubicBezTo>
                        <a:pt x="87" y="95"/>
                        <a:pt x="87" y="95"/>
                        <a:pt x="87" y="95"/>
                      </a:cubicBezTo>
                      <a:cubicBezTo>
                        <a:pt x="88" y="101"/>
                        <a:pt x="90" y="107"/>
                        <a:pt x="94" y="110"/>
                      </a:cubicBezTo>
                      <a:cubicBezTo>
                        <a:pt x="106" y="116"/>
                        <a:pt x="101" y="102"/>
                        <a:pt x="109" y="100"/>
                      </a:cubicBezTo>
                      <a:cubicBezTo>
                        <a:pt x="115" y="99"/>
                        <a:pt x="116" y="104"/>
                        <a:pt x="117" y="107"/>
                      </a:cubicBezTo>
                      <a:cubicBezTo>
                        <a:pt x="117" y="151"/>
                        <a:pt x="117" y="151"/>
                        <a:pt x="117" y="151"/>
                      </a:cubicBezTo>
                      <a:cubicBezTo>
                        <a:pt x="74" y="151"/>
                        <a:pt x="74" y="151"/>
                        <a:pt x="74" y="151"/>
                      </a:cubicBezTo>
                      <a:cubicBezTo>
                        <a:pt x="72" y="151"/>
                        <a:pt x="67" y="153"/>
                        <a:pt x="68" y="160"/>
                      </a:cubicBezTo>
                      <a:cubicBezTo>
                        <a:pt x="70" y="168"/>
                        <a:pt x="83" y="162"/>
                        <a:pt x="78" y="174"/>
                      </a:cubicBezTo>
                      <a:cubicBezTo>
                        <a:pt x="74" y="178"/>
                        <a:pt x="69" y="181"/>
                        <a:pt x="63" y="181"/>
                      </a:cubicBezTo>
                      <a:cubicBezTo>
                        <a:pt x="63" y="181"/>
                        <a:pt x="63" y="181"/>
                        <a:pt x="63" y="181"/>
                      </a:cubicBezTo>
                      <a:cubicBezTo>
                        <a:pt x="61" y="182"/>
                        <a:pt x="59" y="182"/>
                        <a:pt x="56" y="182"/>
                      </a:cubicBezTo>
                      <a:cubicBezTo>
                        <a:pt x="50" y="182"/>
                        <a:pt x="43" y="179"/>
                        <a:pt x="39" y="175"/>
                      </a:cubicBezTo>
                      <a:cubicBezTo>
                        <a:pt x="34" y="163"/>
                        <a:pt x="47" y="168"/>
                        <a:pt x="49" y="160"/>
                      </a:cubicBezTo>
                      <a:cubicBezTo>
                        <a:pt x="50" y="152"/>
                        <a:pt x="41" y="151"/>
                        <a:pt x="41" y="151"/>
                      </a:cubicBezTo>
                      <a:cubicBezTo>
                        <a:pt x="0" y="151"/>
                        <a:pt x="0" y="151"/>
                        <a:pt x="0" y="151"/>
                      </a:cubicBezTo>
                      <a:cubicBezTo>
                        <a:pt x="0" y="109"/>
                        <a:pt x="0" y="109"/>
                        <a:pt x="0" y="109"/>
                      </a:cubicBezTo>
                      <a:cubicBezTo>
                        <a:pt x="0" y="109"/>
                        <a:pt x="1" y="99"/>
                        <a:pt x="9" y="101"/>
                      </a:cubicBezTo>
                      <a:cubicBezTo>
                        <a:pt x="17" y="102"/>
                        <a:pt x="12" y="116"/>
                        <a:pt x="23" y="110"/>
                      </a:cubicBezTo>
                      <a:cubicBezTo>
                        <a:pt x="28" y="106"/>
                        <a:pt x="30" y="99"/>
                        <a:pt x="30" y="93"/>
                      </a:cubicBezTo>
                      <a:cubicBezTo>
                        <a:pt x="30" y="90"/>
                        <a:pt x="30" y="88"/>
                        <a:pt x="30" y="86"/>
                      </a:cubicBezTo>
                      <a:cubicBezTo>
                        <a:pt x="30" y="86"/>
                        <a:pt x="30" y="86"/>
                        <a:pt x="30" y="86"/>
                      </a:cubicBezTo>
                      <a:cubicBezTo>
                        <a:pt x="29" y="80"/>
                        <a:pt x="27" y="74"/>
                        <a:pt x="23" y="71"/>
                      </a:cubicBezTo>
                      <a:cubicBezTo>
                        <a:pt x="21" y="70"/>
                        <a:pt x="19" y="70"/>
                        <a:pt x="18" y="70"/>
                      </a:cubicBezTo>
                      <a:cubicBezTo>
                        <a:pt x="13" y="70"/>
                        <a:pt x="15" y="79"/>
                        <a:pt x="9" y="81"/>
                      </a:cubicBezTo>
                      <a:cubicBezTo>
                        <a:pt x="1" y="82"/>
                        <a:pt x="0" y="74"/>
                        <a:pt x="0" y="73"/>
                      </a:cubicBezTo>
                      <a:cubicBezTo>
                        <a:pt x="0" y="31"/>
                        <a:pt x="0" y="31"/>
                        <a:pt x="0" y="31"/>
                      </a:cubicBezTo>
                      <a:cubicBezTo>
                        <a:pt x="43" y="31"/>
                        <a:pt x="43" y="31"/>
                        <a:pt x="43" y="31"/>
                      </a:cubicBezTo>
                      <a:cubicBezTo>
                        <a:pt x="45" y="30"/>
                        <a:pt x="50" y="28"/>
                        <a:pt x="49" y="22"/>
                      </a:cubicBezTo>
                      <a:cubicBezTo>
                        <a:pt x="47" y="14"/>
                        <a:pt x="34" y="19"/>
                        <a:pt x="39" y="7"/>
                      </a:cubicBezTo>
                      <a:cubicBezTo>
                        <a:pt x="43" y="3"/>
                        <a:pt x="48" y="1"/>
                        <a:pt x="54" y="0"/>
                      </a:cubicBezTo>
                      <a:cubicBezTo>
                        <a:pt x="54" y="0"/>
                        <a:pt x="54" y="0"/>
                        <a:pt x="54" y="0"/>
                      </a:cubicBezTo>
                      <a:cubicBezTo>
                        <a:pt x="56" y="0"/>
                        <a:pt x="58" y="0"/>
                        <a:pt x="60" y="0"/>
                      </a:cubicBezTo>
                    </a:path>
                  </a:pathLst>
                </a:custGeom>
                <a:grpFill/>
                <a:ln w="0">
                  <a:solidFill>
                    <a:schemeClr val="tx2"/>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17" name="Group 89"/>
              <p:cNvGrpSpPr>
                <a:grpSpLocks noChangeAspect="1"/>
              </p:cNvGrpSpPr>
              <p:nvPr/>
            </p:nvGrpSpPr>
            <p:grpSpPr bwMode="auto">
              <a:xfrm>
                <a:off x="2713068" y="4401444"/>
                <a:ext cx="249150" cy="318800"/>
                <a:chOff x="4881" y="2968"/>
                <a:chExt cx="626" cy="801"/>
              </a:xfrm>
              <a:solidFill>
                <a:schemeClr val="bg1"/>
              </a:solidFill>
            </p:grpSpPr>
            <p:sp>
              <p:nvSpPr>
                <p:cNvPr id="518" name="Rectangle 90"/>
                <p:cNvSpPr>
                  <a:spLocks noChangeArrowheads="1"/>
                </p:cNvSpPr>
                <p:nvPr/>
              </p:nvSpPr>
              <p:spPr bwMode="auto">
                <a:xfrm>
                  <a:off x="5061" y="3091"/>
                  <a:ext cx="279" cy="2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19" name="Rectangle 91"/>
                <p:cNvSpPr>
                  <a:spLocks noChangeArrowheads="1"/>
                </p:cNvSpPr>
                <p:nvPr/>
              </p:nvSpPr>
              <p:spPr bwMode="auto">
                <a:xfrm>
                  <a:off x="5061" y="3190"/>
                  <a:ext cx="279" cy="2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20" name="Rectangle 92"/>
                <p:cNvSpPr>
                  <a:spLocks noChangeArrowheads="1"/>
                </p:cNvSpPr>
                <p:nvPr/>
              </p:nvSpPr>
              <p:spPr bwMode="auto">
                <a:xfrm>
                  <a:off x="5061" y="3289"/>
                  <a:ext cx="279" cy="2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21" name="Freeform 93"/>
                <p:cNvSpPr>
                  <a:spLocks/>
                </p:cNvSpPr>
                <p:nvPr/>
              </p:nvSpPr>
              <p:spPr bwMode="auto">
                <a:xfrm>
                  <a:off x="4881" y="2968"/>
                  <a:ext cx="551" cy="697"/>
                </a:xfrm>
                <a:custGeom>
                  <a:avLst/>
                  <a:gdLst/>
                  <a:ahLst/>
                  <a:cxnLst>
                    <a:cxn ang="0">
                      <a:pos x="551" y="0"/>
                    </a:cxn>
                    <a:cxn ang="0">
                      <a:pos x="551" y="605"/>
                    </a:cxn>
                    <a:cxn ang="0">
                      <a:pos x="506" y="548"/>
                    </a:cxn>
                    <a:cxn ang="0">
                      <a:pos x="506" y="45"/>
                    </a:cxn>
                    <a:cxn ang="0">
                      <a:pos x="45" y="45"/>
                    </a:cxn>
                    <a:cxn ang="0">
                      <a:pos x="45" y="550"/>
                    </a:cxn>
                    <a:cxn ang="0">
                      <a:pos x="147" y="550"/>
                    </a:cxn>
                    <a:cxn ang="0">
                      <a:pos x="147" y="652"/>
                    </a:cxn>
                    <a:cxn ang="0">
                      <a:pos x="404" y="652"/>
                    </a:cxn>
                    <a:cxn ang="0">
                      <a:pos x="440" y="697"/>
                    </a:cxn>
                    <a:cxn ang="0">
                      <a:pos x="111" y="697"/>
                    </a:cxn>
                    <a:cxn ang="0">
                      <a:pos x="0" y="581"/>
                    </a:cxn>
                    <a:cxn ang="0">
                      <a:pos x="0" y="0"/>
                    </a:cxn>
                    <a:cxn ang="0">
                      <a:pos x="551" y="0"/>
                    </a:cxn>
                  </a:cxnLst>
                  <a:rect l="0" t="0" r="r" b="b"/>
                  <a:pathLst>
                    <a:path w="551" h="697">
                      <a:moveTo>
                        <a:pt x="551" y="0"/>
                      </a:moveTo>
                      <a:lnTo>
                        <a:pt x="551" y="605"/>
                      </a:lnTo>
                      <a:lnTo>
                        <a:pt x="506" y="548"/>
                      </a:lnTo>
                      <a:lnTo>
                        <a:pt x="506" y="45"/>
                      </a:lnTo>
                      <a:lnTo>
                        <a:pt x="45" y="45"/>
                      </a:lnTo>
                      <a:lnTo>
                        <a:pt x="45" y="550"/>
                      </a:lnTo>
                      <a:lnTo>
                        <a:pt x="147" y="550"/>
                      </a:lnTo>
                      <a:lnTo>
                        <a:pt x="147" y="652"/>
                      </a:lnTo>
                      <a:lnTo>
                        <a:pt x="404" y="652"/>
                      </a:lnTo>
                      <a:lnTo>
                        <a:pt x="440" y="697"/>
                      </a:lnTo>
                      <a:lnTo>
                        <a:pt x="111" y="697"/>
                      </a:lnTo>
                      <a:lnTo>
                        <a:pt x="0" y="581"/>
                      </a:lnTo>
                      <a:lnTo>
                        <a:pt x="0" y="0"/>
                      </a:lnTo>
                      <a:lnTo>
                        <a:pt x="55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2" name="Freeform 94"/>
                <p:cNvSpPr>
                  <a:spLocks/>
                </p:cNvSpPr>
                <p:nvPr/>
              </p:nvSpPr>
              <p:spPr bwMode="auto">
                <a:xfrm>
                  <a:off x="5177" y="3367"/>
                  <a:ext cx="92" cy="99"/>
                </a:xfrm>
                <a:custGeom>
                  <a:avLst/>
                  <a:gdLst/>
                  <a:ahLst/>
                  <a:cxnLst>
                    <a:cxn ang="0">
                      <a:pos x="4" y="1"/>
                    </a:cxn>
                    <a:cxn ang="0">
                      <a:pos x="39" y="20"/>
                    </a:cxn>
                    <a:cxn ang="0">
                      <a:pos x="11" y="42"/>
                    </a:cxn>
                    <a:cxn ang="0">
                      <a:pos x="1" y="4"/>
                    </a:cxn>
                    <a:cxn ang="0">
                      <a:pos x="4" y="1"/>
                    </a:cxn>
                  </a:cxnLst>
                  <a:rect l="0" t="0" r="r" b="b"/>
                  <a:pathLst>
                    <a:path w="39" h="42">
                      <a:moveTo>
                        <a:pt x="4" y="1"/>
                      </a:moveTo>
                      <a:cubicBezTo>
                        <a:pt x="39" y="20"/>
                        <a:pt x="39" y="20"/>
                        <a:pt x="39" y="20"/>
                      </a:cubicBezTo>
                      <a:cubicBezTo>
                        <a:pt x="27" y="24"/>
                        <a:pt x="18" y="31"/>
                        <a:pt x="11" y="42"/>
                      </a:cubicBezTo>
                      <a:cubicBezTo>
                        <a:pt x="1" y="4"/>
                        <a:pt x="1" y="4"/>
                        <a:pt x="1" y="4"/>
                      </a:cubicBezTo>
                      <a:cubicBezTo>
                        <a:pt x="0" y="1"/>
                        <a:pt x="1" y="0"/>
                        <a:pt x="4"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3" name="Freeform 95"/>
                <p:cNvSpPr>
                  <a:spLocks/>
                </p:cNvSpPr>
                <p:nvPr/>
              </p:nvSpPr>
              <p:spPr bwMode="auto">
                <a:xfrm>
                  <a:off x="5217" y="3431"/>
                  <a:ext cx="290" cy="338"/>
                </a:xfrm>
                <a:custGeom>
                  <a:avLst/>
                  <a:gdLst/>
                  <a:ahLst/>
                  <a:cxnLst>
                    <a:cxn ang="0">
                      <a:pos x="115" y="110"/>
                    </a:cxn>
                    <a:cxn ang="0">
                      <a:pos x="28" y="0"/>
                    </a:cxn>
                    <a:cxn ang="0">
                      <a:pos x="0" y="22"/>
                    </a:cxn>
                    <a:cxn ang="0">
                      <a:pos x="87" y="132"/>
                    </a:cxn>
                    <a:cxn ang="0">
                      <a:pos x="115" y="110"/>
                    </a:cxn>
                  </a:cxnLst>
                  <a:rect l="0" t="0" r="r" b="b"/>
                  <a:pathLst>
                    <a:path w="123" h="143">
                      <a:moveTo>
                        <a:pt x="115" y="110"/>
                      </a:moveTo>
                      <a:cubicBezTo>
                        <a:pt x="28" y="0"/>
                        <a:pt x="28" y="0"/>
                        <a:pt x="28" y="0"/>
                      </a:cubicBezTo>
                      <a:cubicBezTo>
                        <a:pt x="16" y="4"/>
                        <a:pt x="6" y="11"/>
                        <a:pt x="0" y="22"/>
                      </a:cubicBezTo>
                      <a:cubicBezTo>
                        <a:pt x="87" y="132"/>
                        <a:pt x="87" y="132"/>
                        <a:pt x="87" y="132"/>
                      </a:cubicBezTo>
                      <a:cubicBezTo>
                        <a:pt x="95" y="143"/>
                        <a:pt x="123" y="121"/>
                        <a:pt x="115" y="11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4" name="Freeform 96"/>
                <p:cNvSpPr>
                  <a:spLocks noEditPoints="1"/>
                </p:cNvSpPr>
                <p:nvPr/>
              </p:nvSpPr>
              <p:spPr bwMode="auto">
                <a:xfrm>
                  <a:off x="4955" y="3069"/>
                  <a:ext cx="66" cy="64"/>
                </a:xfrm>
                <a:custGeom>
                  <a:avLst/>
                  <a:gdLst/>
                  <a:ahLst/>
                  <a:cxnLst>
                    <a:cxn ang="0">
                      <a:pos x="66" y="64"/>
                    </a:cxn>
                    <a:cxn ang="0">
                      <a:pos x="0" y="64"/>
                    </a:cxn>
                    <a:cxn ang="0">
                      <a:pos x="0" y="0"/>
                    </a:cxn>
                    <a:cxn ang="0">
                      <a:pos x="66" y="0"/>
                    </a:cxn>
                    <a:cxn ang="0">
                      <a:pos x="66" y="64"/>
                    </a:cxn>
                    <a:cxn ang="0">
                      <a:pos x="7" y="57"/>
                    </a:cxn>
                    <a:cxn ang="0">
                      <a:pos x="56" y="57"/>
                    </a:cxn>
                    <a:cxn ang="0">
                      <a:pos x="56" y="10"/>
                    </a:cxn>
                    <a:cxn ang="0">
                      <a:pos x="7" y="10"/>
                    </a:cxn>
                    <a:cxn ang="0">
                      <a:pos x="7" y="57"/>
                    </a:cxn>
                  </a:cxnLst>
                  <a:rect l="0" t="0" r="r" b="b"/>
                  <a:pathLst>
                    <a:path w="66" h="64">
                      <a:moveTo>
                        <a:pt x="66" y="64"/>
                      </a:moveTo>
                      <a:lnTo>
                        <a:pt x="0" y="64"/>
                      </a:lnTo>
                      <a:lnTo>
                        <a:pt x="0" y="0"/>
                      </a:lnTo>
                      <a:lnTo>
                        <a:pt x="66" y="0"/>
                      </a:lnTo>
                      <a:lnTo>
                        <a:pt x="66" y="64"/>
                      </a:lnTo>
                      <a:close/>
                      <a:moveTo>
                        <a:pt x="7" y="57"/>
                      </a:moveTo>
                      <a:lnTo>
                        <a:pt x="56" y="57"/>
                      </a:lnTo>
                      <a:lnTo>
                        <a:pt x="56" y="10"/>
                      </a:lnTo>
                      <a:lnTo>
                        <a:pt x="7" y="10"/>
                      </a:lnTo>
                      <a:lnTo>
                        <a:pt x="7" y="5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5" name="Freeform 97"/>
                <p:cNvSpPr>
                  <a:spLocks noEditPoints="1"/>
                </p:cNvSpPr>
                <p:nvPr/>
              </p:nvSpPr>
              <p:spPr bwMode="auto">
                <a:xfrm>
                  <a:off x="4955" y="3169"/>
                  <a:ext cx="66" cy="63"/>
                </a:xfrm>
                <a:custGeom>
                  <a:avLst/>
                  <a:gdLst/>
                  <a:ahLst/>
                  <a:cxnLst>
                    <a:cxn ang="0">
                      <a:pos x="66" y="63"/>
                    </a:cxn>
                    <a:cxn ang="0">
                      <a:pos x="0" y="63"/>
                    </a:cxn>
                    <a:cxn ang="0">
                      <a:pos x="0" y="0"/>
                    </a:cxn>
                    <a:cxn ang="0">
                      <a:pos x="66" y="0"/>
                    </a:cxn>
                    <a:cxn ang="0">
                      <a:pos x="66" y="63"/>
                    </a:cxn>
                    <a:cxn ang="0">
                      <a:pos x="7" y="56"/>
                    </a:cxn>
                    <a:cxn ang="0">
                      <a:pos x="56" y="56"/>
                    </a:cxn>
                    <a:cxn ang="0">
                      <a:pos x="56" y="9"/>
                    </a:cxn>
                    <a:cxn ang="0">
                      <a:pos x="7" y="9"/>
                    </a:cxn>
                    <a:cxn ang="0">
                      <a:pos x="7" y="56"/>
                    </a:cxn>
                  </a:cxnLst>
                  <a:rect l="0" t="0" r="r" b="b"/>
                  <a:pathLst>
                    <a:path w="66" h="63">
                      <a:moveTo>
                        <a:pt x="66" y="63"/>
                      </a:moveTo>
                      <a:lnTo>
                        <a:pt x="0" y="63"/>
                      </a:lnTo>
                      <a:lnTo>
                        <a:pt x="0" y="0"/>
                      </a:lnTo>
                      <a:lnTo>
                        <a:pt x="66" y="0"/>
                      </a:lnTo>
                      <a:lnTo>
                        <a:pt x="66" y="63"/>
                      </a:lnTo>
                      <a:close/>
                      <a:moveTo>
                        <a:pt x="7" y="56"/>
                      </a:moveTo>
                      <a:lnTo>
                        <a:pt x="56" y="56"/>
                      </a:lnTo>
                      <a:lnTo>
                        <a:pt x="56" y="9"/>
                      </a:lnTo>
                      <a:lnTo>
                        <a:pt x="7" y="9"/>
                      </a:lnTo>
                      <a:lnTo>
                        <a:pt x="7" y="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6" name="Freeform 98"/>
                <p:cNvSpPr>
                  <a:spLocks noEditPoints="1"/>
                </p:cNvSpPr>
                <p:nvPr/>
              </p:nvSpPr>
              <p:spPr bwMode="auto">
                <a:xfrm>
                  <a:off x="4955" y="3268"/>
                  <a:ext cx="66" cy="64"/>
                </a:xfrm>
                <a:custGeom>
                  <a:avLst/>
                  <a:gdLst/>
                  <a:ahLst/>
                  <a:cxnLst>
                    <a:cxn ang="0">
                      <a:pos x="66" y="64"/>
                    </a:cxn>
                    <a:cxn ang="0">
                      <a:pos x="0" y="64"/>
                    </a:cxn>
                    <a:cxn ang="0">
                      <a:pos x="0" y="0"/>
                    </a:cxn>
                    <a:cxn ang="0">
                      <a:pos x="66" y="0"/>
                    </a:cxn>
                    <a:cxn ang="0">
                      <a:pos x="66" y="64"/>
                    </a:cxn>
                    <a:cxn ang="0">
                      <a:pos x="7" y="57"/>
                    </a:cxn>
                    <a:cxn ang="0">
                      <a:pos x="56" y="57"/>
                    </a:cxn>
                    <a:cxn ang="0">
                      <a:pos x="56" y="9"/>
                    </a:cxn>
                    <a:cxn ang="0">
                      <a:pos x="7" y="9"/>
                    </a:cxn>
                    <a:cxn ang="0">
                      <a:pos x="7" y="57"/>
                    </a:cxn>
                  </a:cxnLst>
                  <a:rect l="0" t="0" r="r" b="b"/>
                  <a:pathLst>
                    <a:path w="66" h="64">
                      <a:moveTo>
                        <a:pt x="66" y="64"/>
                      </a:moveTo>
                      <a:lnTo>
                        <a:pt x="0" y="64"/>
                      </a:lnTo>
                      <a:lnTo>
                        <a:pt x="0" y="0"/>
                      </a:lnTo>
                      <a:lnTo>
                        <a:pt x="66" y="0"/>
                      </a:lnTo>
                      <a:lnTo>
                        <a:pt x="66" y="64"/>
                      </a:lnTo>
                      <a:close/>
                      <a:moveTo>
                        <a:pt x="7" y="57"/>
                      </a:moveTo>
                      <a:lnTo>
                        <a:pt x="56" y="57"/>
                      </a:lnTo>
                      <a:lnTo>
                        <a:pt x="56" y="9"/>
                      </a:lnTo>
                      <a:lnTo>
                        <a:pt x="7" y="9"/>
                      </a:lnTo>
                      <a:lnTo>
                        <a:pt x="7" y="5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27" name="Group 526"/>
              <p:cNvGrpSpPr/>
              <p:nvPr/>
            </p:nvGrpSpPr>
            <p:grpSpPr>
              <a:xfrm>
                <a:off x="3413901" y="4411594"/>
                <a:ext cx="298500" cy="298500"/>
                <a:chOff x="3394472" y="4390268"/>
                <a:chExt cx="914400" cy="914400"/>
              </a:xfrm>
              <a:solidFill>
                <a:schemeClr val="bg1"/>
              </a:solidFill>
            </p:grpSpPr>
            <p:sp>
              <p:nvSpPr>
                <p:cNvPr id="528" name="Freeform 527"/>
                <p:cNvSpPr/>
                <p:nvPr/>
              </p:nvSpPr>
              <p:spPr>
                <a:xfrm>
                  <a:off x="3394472" y="4390268"/>
                  <a:ext cx="914400" cy="914400"/>
                </a:xfrm>
                <a:custGeom>
                  <a:avLst/>
                  <a:gdLst>
                    <a:gd name="connsiteX0" fmla="*/ 841825 w 914400"/>
                    <a:gd name="connsiteY0" fmla="*/ 502107 h 914400"/>
                    <a:gd name="connsiteX1" fmla="*/ 914400 w 914400"/>
                    <a:gd name="connsiteY1" fmla="*/ 502107 h 914400"/>
                    <a:gd name="connsiteX2" fmla="*/ 914400 w 914400"/>
                    <a:gd name="connsiteY2" fmla="*/ 761997 h 914400"/>
                    <a:gd name="connsiteX3" fmla="*/ 761997 w 914400"/>
                    <a:gd name="connsiteY3" fmla="*/ 914400 h 914400"/>
                    <a:gd name="connsiteX4" fmla="*/ 502107 w 914400"/>
                    <a:gd name="connsiteY4" fmla="*/ 914400 h 914400"/>
                    <a:gd name="connsiteX5" fmla="*/ 502107 w 914400"/>
                    <a:gd name="connsiteY5" fmla="*/ 841825 h 914400"/>
                    <a:gd name="connsiteX6" fmla="*/ 713614 w 914400"/>
                    <a:gd name="connsiteY6" fmla="*/ 841825 h 914400"/>
                    <a:gd name="connsiteX7" fmla="*/ 841825 w 914400"/>
                    <a:gd name="connsiteY7" fmla="*/ 713614 h 914400"/>
                    <a:gd name="connsiteX8" fmla="*/ 0 w 914400"/>
                    <a:gd name="connsiteY8" fmla="*/ 502107 h 914400"/>
                    <a:gd name="connsiteX9" fmla="*/ 72575 w 914400"/>
                    <a:gd name="connsiteY9" fmla="*/ 502107 h 914400"/>
                    <a:gd name="connsiteX10" fmla="*/ 72575 w 914400"/>
                    <a:gd name="connsiteY10" fmla="*/ 713614 h 914400"/>
                    <a:gd name="connsiteX11" fmla="*/ 200786 w 914400"/>
                    <a:gd name="connsiteY11" fmla="*/ 841825 h 914400"/>
                    <a:gd name="connsiteX12" fmla="*/ 412293 w 914400"/>
                    <a:gd name="connsiteY12" fmla="*/ 841825 h 914400"/>
                    <a:gd name="connsiteX13" fmla="*/ 412293 w 914400"/>
                    <a:gd name="connsiteY13" fmla="*/ 914400 h 914400"/>
                    <a:gd name="connsiteX14" fmla="*/ 152403 w 914400"/>
                    <a:gd name="connsiteY14" fmla="*/ 914400 h 914400"/>
                    <a:gd name="connsiteX15" fmla="*/ 0 w 914400"/>
                    <a:gd name="connsiteY15" fmla="*/ 761997 h 914400"/>
                    <a:gd name="connsiteX16" fmla="*/ 502107 w 914400"/>
                    <a:gd name="connsiteY16" fmla="*/ 0 h 914400"/>
                    <a:gd name="connsiteX17" fmla="*/ 761997 w 914400"/>
                    <a:gd name="connsiteY17" fmla="*/ 0 h 914400"/>
                    <a:gd name="connsiteX18" fmla="*/ 914400 w 914400"/>
                    <a:gd name="connsiteY18" fmla="*/ 152403 h 914400"/>
                    <a:gd name="connsiteX19" fmla="*/ 914400 w 914400"/>
                    <a:gd name="connsiteY19" fmla="*/ 412293 h 914400"/>
                    <a:gd name="connsiteX20" fmla="*/ 841825 w 914400"/>
                    <a:gd name="connsiteY20" fmla="*/ 412293 h 914400"/>
                    <a:gd name="connsiteX21" fmla="*/ 841825 w 914400"/>
                    <a:gd name="connsiteY21" fmla="*/ 200786 h 914400"/>
                    <a:gd name="connsiteX22" fmla="*/ 713614 w 914400"/>
                    <a:gd name="connsiteY22" fmla="*/ 72575 h 914400"/>
                    <a:gd name="connsiteX23" fmla="*/ 502107 w 914400"/>
                    <a:gd name="connsiteY23" fmla="*/ 72575 h 914400"/>
                    <a:gd name="connsiteX24" fmla="*/ 152403 w 914400"/>
                    <a:gd name="connsiteY24" fmla="*/ 0 h 914400"/>
                    <a:gd name="connsiteX25" fmla="*/ 412293 w 914400"/>
                    <a:gd name="connsiteY25" fmla="*/ 0 h 914400"/>
                    <a:gd name="connsiteX26" fmla="*/ 412293 w 914400"/>
                    <a:gd name="connsiteY26" fmla="*/ 72575 h 914400"/>
                    <a:gd name="connsiteX27" fmla="*/ 200786 w 914400"/>
                    <a:gd name="connsiteY27" fmla="*/ 72575 h 914400"/>
                    <a:gd name="connsiteX28" fmla="*/ 72575 w 914400"/>
                    <a:gd name="connsiteY28" fmla="*/ 200786 h 914400"/>
                    <a:gd name="connsiteX29" fmla="*/ 72575 w 914400"/>
                    <a:gd name="connsiteY29" fmla="*/ 412293 h 914400"/>
                    <a:gd name="connsiteX30" fmla="*/ 0 w 914400"/>
                    <a:gd name="connsiteY30" fmla="*/ 412293 h 914400"/>
                    <a:gd name="connsiteX31" fmla="*/ 0 w 914400"/>
                    <a:gd name="connsiteY31" fmla="*/ 152403 h 914400"/>
                    <a:gd name="connsiteX32" fmla="*/ 152403 w 914400"/>
                    <a:gd name="connsiteY32"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14400" h="914400">
                      <a:moveTo>
                        <a:pt x="841825" y="502107"/>
                      </a:moveTo>
                      <a:lnTo>
                        <a:pt x="914400" y="502107"/>
                      </a:lnTo>
                      <a:lnTo>
                        <a:pt x="914400" y="761997"/>
                      </a:lnTo>
                      <a:cubicBezTo>
                        <a:pt x="914400" y="846167"/>
                        <a:pt x="846167" y="914400"/>
                        <a:pt x="761997" y="914400"/>
                      </a:cubicBezTo>
                      <a:lnTo>
                        <a:pt x="502107" y="914400"/>
                      </a:lnTo>
                      <a:lnTo>
                        <a:pt x="502107" y="841825"/>
                      </a:lnTo>
                      <a:lnTo>
                        <a:pt x="713614" y="841825"/>
                      </a:lnTo>
                      <a:cubicBezTo>
                        <a:pt x="784423" y="841825"/>
                        <a:pt x="841825" y="784423"/>
                        <a:pt x="841825" y="713614"/>
                      </a:cubicBezTo>
                      <a:close/>
                      <a:moveTo>
                        <a:pt x="0" y="502107"/>
                      </a:moveTo>
                      <a:lnTo>
                        <a:pt x="72575" y="502107"/>
                      </a:lnTo>
                      <a:lnTo>
                        <a:pt x="72575" y="713614"/>
                      </a:lnTo>
                      <a:cubicBezTo>
                        <a:pt x="72575" y="784423"/>
                        <a:pt x="129977" y="841825"/>
                        <a:pt x="200786" y="841825"/>
                      </a:cubicBezTo>
                      <a:lnTo>
                        <a:pt x="412293" y="841825"/>
                      </a:lnTo>
                      <a:lnTo>
                        <a:pt x="412293" y="914400"/>
                      </a:lnTo>
                      <a:lnTo>
                        <a:pt x="152403" y="914400"/>
                      </a:lnTo>
                      <a:cubicBezTo>
                        <a:pt x="68233" y="914400"/>
                        <a:pt x="0" y="846167"/>
                        <a:pt x="0" y="761997"/>
                      </a:cubicBezTo>
                      <a:close/>
                      <a:moveTo>
                        <a:pt x="502107" y="0"/>
                      </a:moveTo>
                      <a:lnTo>
                        <a:pt x="761997" y="0"/>
                      </a:lnTo>
                      <a:cubicBezTo>
                        <a:pt x="846167" y="0"/>
                        <a:pt x="914400" y="68233"/>
                        <a:pt x="914400" y="152403"/>
                      </a:cubicBezTo>
                      <a:lnTo>
                        <a:pt x="914400" y="412293"/>
                      </a:lnTo>
                      <a:lnTo>
                        <a:pt x="841825" y="412293"/>
                      </a:lnTo>
                      <a:lnTo>
                        <a:pt x="841825" y="200786"/>
                      </a:lnTo>
                      <a:cubicBezTo>
                        <a:pt x="841825" y="129977"/>
                        <a:pt x="784423" y="72575"/>
                        <a:pt x="713614" y="72575"/>
                      </a:cubicBezTo>
                      <a:lnTo>
                        <a:pt x="502107" y="72575"/>
                      </a:lnTo>
                      <a:close/>
                      <a:moveTo>
                        <a:pt x="152403" y="0"/>
                      </a:moveTo>
                      <a:lnTo>
                        <a:pt x="412293" y="0"/>
                      </a:lnTo>
                      <a:lnTo>
                        <a:pt x="412293" y="72575"/>
                      </a:lnTo>
                      <a:lnTo>
                        <a:pt x="200786" y="72575"/>
                      </a:lnTo>
                      <a:cubicBezTo>
                        <a:pt x="129977" y="72575"/>
                        <a:pt x="72575" y="129977"/>
                        <a:pt x="72575" y="200786"/>
                      </a:cubicBezTo>
                      <a:lnTo>
                        <a:pt x="72575" y="412293"/>
                      </a:lnTo>
                      <a:lnTo>
                        <a:pt x="0" y="412293"/>
                      </a:lnTo>
                      <a:lnTo>
                        <a:pt x="0" y="152403"/>
                      </a:lnTo>
                      <a:cubicBezTo>
                        <a:pt x="0" y="68233"/>
                        <a:pt x="68233" y="0"/>
                        <a:pt x="15240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529" name="Rectangle 528"/>
                <p:cNvSpPr/>
                <p:nvPr/>
              </p:nvSpPr>
              <p:spPr>
                <a:xfrm>
                  <a:off x="3494179" y="4810892"/>
                  <a:ext cx="714986" cy="731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grpSp>
            <p:nvGrpSpPr>
              <p:cNvPr id="530" name="Group 529"/>
              <p:cNvGrpSpPr/>
              <p:nvPr/>
            </p:nvGrpSpPr>
            <p:grpSpPr>
              <a:xfrm>
                <a:off x="4176368" y="4419738"/>
                <a:ext cx="284578" cy="282213"/>
                <a:chOff x="4864659" y="3170600"/>
                <a:chExt cx="634557" cy="629283"/>
              </a:xfrm>
              <a:solidFill>
                <a:schemeClr val="bg1"/>
              </a:solidFill>
            </p:grpSpPr>
            <p:sp>
              <p:nvSpPr>
                <p:cNvPr id="531" name="Freeform 29"/>
                <p:cNvSpPr>
                  <a:spLocks noEditPoints="1"/>
                </p:cNvSpPr>
                <p:nvPr/>
              </p:nvSpPr>
              <p:spPr bwMode="auto">
                <a:xfrm>
                  <a:off x="5009145" y="3283683"/>
                  <a:ext cx="162400" cy="214717"/>
                </a:xfrm>
                <a:custGeom>
                  <a:avLst/>
                  <a:gdLst/>
                  <a:ahLst/>
                  <a:cxnLst>
                    <a:cxn ang="0">
                      <a:pos x="117" y="57"/>
                    </a:cxn>
                    <a:cxn ang="0">
                      <a:pos x="112" y="57"/>
                    </a:cxn>
                    <a:cxn ang="0">
                      <a:pos x="112" y="33"/>
                    </a:cxn>
                    <a:cxn ang="0">
                      <a:pos x="77" y="0"/>
                    </a:cxn>
                    <a:cxn ang="0">
                      <a:pos x="47" y="0"/>
                    </a:cxn>
                    <a:cxn ang="0">
                      <a:pos x="12" y="33"/>
                    </a:cxn>
                    <a:cxn ang="0">
                      <a:pos x="12" y="57"/>
                    </a:cxn>
                    <a:cxn ang="0">
                      <a:pos x="8" y="57"/>
                    </a:cxn>
                    <a:cxn ang="0">
                      <a:pos x="0" y="65"/>
                    </a:cxn>
                    <a:cxn ang="0">
                      <a:pos x="0" y="160"/>
                    </a:cxn>
                    <a:cxn ang="0">
                      <a:pos x="8" y="167"/>
                    </a:cxn>
                    <a:cxn ang="0">
                      <a:pos x="117" y="167"/>
                    </a:cxn>
                    <a:cxn ang="0">
                      <a:pos x="126" y="160"/>
                    </a:cxn>
                    <a:cxn ang="0">
                      <a:pos x="126" y="65"/>
                    </a:cxn>
                    <a:cxn ang="0">
                      <a:pos x="117" y="57"/>
                    </a:cxn>
                    <a:cxn ang="0">
                      <a:pos x="47" y="20"/>
                    </a:cxn>
                    <a:cxn ang="0">
                      <a:pos x="77" y="20"/>
                    </a:cxn>
                    <a:cxn ang="0">
                      <a:pos x="89" y="33"/>
                    </a:cxn>
                    <a:cxn ang="0">
                      <a:pos x="89" y="57"/>
                    </a:cxn>
                    <a:cxn ang="0">
                      <a:pos x="35" y="57"/>
                    </a:cxn>
                    <a:cxn ang="0">
                      <a:pos x="35" y="33"/>
                    </a:cxn>
                    <a:cxn ang="0">
                      <a:pos x="47" y="20"/>
                    </a:cxn>
                    <a:cxn ang="0">
                      <a:pos x="77" y="153"/>
                    </a:cxn>
                    <a:cxn ang="0">
                      <a:pos x="48" y="153"/>
                    </a:cxn>
                    <a:cxn ang="0">
                      <a:pos x="55" y="112"/>
                    </a:cxn>
                    <a:cxn ang="0">
                      <a:pos x="46" y="97"/>
                    </a:cxn>
                    <a:cxn ang="0">
                      <a:pos x="63" y="82"/>
                    </a:cxn>
                    <a:cxn ang="0">
                      <a:pos x="80" y="97"/>
                    </a:cxn>
                    <a:cxn ang="0">
                      <a:pos x="69" y="112"/>
                    </a:cxn>
                    <a:cxn ang="0">
                      <a:pos x="77" y="153"/>
                    </a:cxn>
                  </a:cxnLst>
                  <a:rect l="0" t="0" r="r" b="b"/>
                  <a:pathLst>
                    <a:path w="126" h="167">
                      <a:moveTo>
                        <a:pt x="117" y="57"/>
                      </a:moveTo>
                      <a:cubicBezTo>
                        <a:pt x="112" y="57"/>
                        <a:pt x="112" y="57"/>
                        <a:pt x="112" y="57"/>
                      </a:cubicBezTo>
                      <a:cubicBezTo>
                        <a:pt x="112" y="33"/>
                        <a:pt x="112" y="33"/>
                        <a:pt x="112" y="33"/>
                      </a:cubicBezTo>
                      <a:cubicBezTo>
                        <a:pt x="112" y="15"/>
                        <a:pt x="96" y="0"/>
                        <a:pt x="77" y="0"/>
                      </a:cubicBezTo>
                      <a:cubicBezTo>
                        <a:pt x="47" y="0"/>
                        <a:pt x="47" y="0"/>
                        <a:pt x="47" y="0"/>
                      </a:cubicBezTo>
                      <a:cubicBezTo>
                        <a:pt x="28" y="0"/>
                        <a:pt x="12" y="15"/>
                        <a:pt x="12" y="33"/>
                      </a:cubicBezTo>
                      <a:cubicBezTo>
                        <a:pt x="12" y="57"/>
                        <a:pt x="12" y="57"/>
                        <a:pt x="12" y="57"/>
                      </a:cubicBezTo>
                      <a:cubicBezTo>
                        <a:pt x="8" y="57"/>
                        <a:pt x="8" y="57"/>
                        <a:pt x="8" y="57"/>
                      </a:cubicBezTo>
                      <a:cubicBezTo>
                        <a:pt x="3" y="57"/>
                        <a:pt x="0" y="61"/>
                        <a:pt x="0" y="65"/>
                      </a:cubicBezTo>
                      <a:cubicBezTo>
                        <a:pt x="0" y="160"/>
                        <a:pt x="0" y="160"/>
                        <a:pt x="0" y="160"/>
                      </a:cubicBezTo>
                      <a:cubicBezTo>
                        <a:pt x="0" y="164"/>
                        <a:pt x="3" y="167"/>
                        <a:pt x="8" y="167"/>
                      </a:cubicBezTo>
                      <a:cubicBezTo>
                        <a:pt x="117" y="167"/>
                        <a:pt x="117" y="167"/>
                        <a:pt x="117" y="167"/>
                      </a:cubicBezTo>
                      <a:cubicBezTo>
                        <a:pt x="122" y="167"/>
                        <a:pt x="126" y="164"/>
                        <a:pt x="126" y="160"/>
                      </a:cubicBezTo>
                      <a:cubicBezTo>
                        <a:pt x="126" y="65"/>
                        <a:pt x="126" y="65"/>
                        <a:pt x="126" y="65"/>
                      </a:cubicBezTo>
                      <a:cubicBezTo>
                        <a:pt x="126" y="61"/>
                        <a:pt x="122" y="57"/>
                        <a:pt x="117" y="57"/>
                      </a:cubicBezTo>
                      <a:moveTo>
                        <a:pt x="47" y="20"/>
                      </a:moveTo>
                      <a:cubicBezTo>
                        <a:pt x="77" y="20"/>
                        <a:pt x="77" y="20"/>
                        <a:pt x="77" y="20"/>
                      </a:cubicBezTo>
                      <a:cubicBezTo>
                        <a:pt x="83" y="20"/>
                        <a:pt x="89" y="26"/>
                        <a:pt x="89" y="33"/>
                      </a:cubicBezTo>
                      <a:cubicBezTo>
                        <a:pt x="89" y="57"/>
                        <a:pt x="89" y="57"/>
                        <a:pt x="89" y="57"/>
                      </a:cubicBezTo>
                      <a:cubicBezTo>
                        <a:pt x="35" y="57"/>
                        <a:pt x="35" y="57"/>
                        <a:pt x="35" y="57"/>
                      </a:cubicBezTo>
                      <a:cubicBezTo>
                        <a:pt x="35" y="33"/>
                        <a:pt x="35" y="33"/>
                        <a:pt x="35" y="33"/>
                      </a:cubicBezTo>
                      <a:cubicBezTo>
                        <a:pt x="35" y="26"/>
                        <a:pt x="40" y="20"/>
                        <a:pt x="47" y="20"/>
                      </a:cubicBezTo>
                      <a:moveTo>
                        <a:pt x="77" y="153"/>
                      </a:moveTo>
                      <a:cubicBezTo>
                        <a:pt x="48" y="153"/>
                        <a:pt x="48" y="153"/>
                        <a:pt x="48" y="153"/>
                      </a:cubicBezTo>
                      <a:cubicBezTo>
                        <a:pt x="55" y="112"/>
                        <a:pt x="55" y="112"/>
                        <a:pt x="55" y="112"/>
                      </a:cubicBezTo>
                      <a:cubicBezTo>
                        <a:pt x="48" y="110"/>
                        <a:pt x="46" y="104"/>
                        <a:pt x="46" y="97"/>
                      </a:cubicBezTo>
                      <a:cubicBezTo>
                        <a:pt x="46" y="89"/>
                        <a:pt x="53" y="82"/>
                        <a:pt x="63" y="82"/>
                      </a:cubicBezTo>
                      <a:cubicBezTo>
                        <a:pt x="72" y="82"/>
                        <a:pt x="80" y="89"/>
                        <a:pt x="80" y="97"/>
                      </a:cubicBezTo>
                      <a:cubicBezTo>
                        <a:pt x="80" y="104"/>
                        <a:pt x="76" y="110"/>
                        <a:pt x="69" y="112"/>
                      </a:cubicBezTo>
                      <a:lnTo>
                        <a:pt x="77" y="15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532" name="Group 20"/>
                <p:cNvGrpSpPr>
                  <a:grpSpLocks noChangeAspect="1"/>
                </p:cNvGrpSpPr>
                <p:nvPr/>
              </p:nvGrpSpPr>
              <p:grpSpPr bwMode="auto">
                <a:xfrm>
                  <a:off x="4864659" y="3170600"/>
                  <a:ext cx="634557" cy="629283"/>
                  <a:chOff x="2703" y="1982"/>
                  <a:chExt cx="361" cy="358"/>
                </a:xfrm>
                <a:grpFill/>
              </p:grpSpPr>
              <p:sp>
                <p:nvSpPr>
                  <p:cNvPr id="533" name="Freeform 21"/>
                  <p:cNvSpPr>
                    <a:spLocks noEditPoints="1"/>
                  </p:cNvSpPr>
                  <p:nvPr/>
                </p:nvSpPr>
                <p:spPr bwMode="auto">
                  <a:xfrm>
                    <a:off x="2703" y="1982"/>
                    <a:ext cx="361" cy="358"/>
                  </a:xfrm>
                  <a:custGeom>
                    <a:avLst/>
                    <a:gdLst/>
                    <a:ahLst/>
                    <a:cxnLst>
                      <a:cxn ang="0">
                        <a:pos x="147" y="124"/>
                      </a:cxn>
                      <a:cxn ang="0">
                        <a:pos x="120" y="97"/>
                      </a:cxn>
                      <a:cxn ang="0">
                        <a:pos x="105" y="94"/>
                      </a:cxn>
                      <a:cxn ang="0">
                        <a:pos x="99" y="88"/>
                      </a:cxn>
                      <a:cxn ang="0">
                        <a:pos x="98" y="87"/>
                      </a:cxn>
                      <a:cxn ang="0">
                        <a:pos x="109" y="53"/>
                      </a:cxn>
                      <a:cxn ang="0">
                        <a:pos x="55" y="1"/>
                      </a:cxn>
                      <a:cxn ang="0">
                        <a:pos x="0" y="58"/>
                      </a:cxn>
                      <a:cxn ang="0">
                        <a:pos x="55" y="110"/>
                      </a:cxn>
                      <a:cxn ang="0">
                        <a:pos x="88" y="98"/>
                      </a:cxn>
                      <a:cxn ang="0">
                        <a:pos x="89" y="99"/>
                      </a:cxn>
                      <a:cxn ang="0">
                        <a:pos x="94" y="105"/>
                      </a:cxn>
                      <a:cxn ang="0">
                        <a:pos x="98" y="120"/>
                      </a:cxn>
                      <a:cxn ang="0">
                        <a:pos x="125" y="146"/>
                      </a:cxn>
                      <a:cxn ang="0">
                        <a:pos x="147" y="145"/>
                      </a:cxn>
                      <a:cxn ang="0">
                        <a:pos x="147" y="124"/>
                      </a:cxn>
                      <a:cxn ang="0">
                        <a:pos x="55" y="101"/>
                      </a:cxn>
                      <a:cxn ang="0">
                        <a:pos x="9" y="58"/>
                      </a:cxn>
                      <a:cxn ang="0">
                        <a:pos x="55" y="10"/>
                      </a:cxn>
                      <a:cxn ang="0">
                        <a:pos x="100" y="54"/>
                      </a:cxn>
                      <a:cxn ang="0">
                        <a:pos x="55" y="101"/>
                      </a:cxn>
                    </a:cxnLst>
                    <a:rect l="0" t="0" r="r" b="b"/>
                    <a:pathLst>
                      <a:path w="153" h="152">
                        <a:moveTo>
                          <a:pt x="147" y="124"/>
                        </a:moveTo>
                        <a:cubicBezTo>
                          <a:pt x="120" y="97"/>
                          <a:pt x="120" y="97"/>
                          <a:pt x="120" y="97"/>
                        </a:cubicBezTo>
                        <a:cubicBezTo>
                          <a:pt x="116" y="93"/>
                          <a:pt x="110" y="92"/>
                          <a:pt x="105" y="94"/>
                        </a:cubicBezTo>
                        <a:cubicBezTo>
                          <a:pt x="99" y="88"/>
                          <a:pt x="99" y="88"/>
                          <a:pt x="99" y="88"/>
                        </a:cubicBezTo>
                        <a:cubicBezTo>
                          <a:pt x="99" y="88"/>
                          <a:pt x="98" y="87"/>
                          <a:pt x="98" y="87"/>
                        </a:cubicBezTo>
                        <a:cubicBezTo>
                          <a:pt x="105" y="78"/>
                          <a:pt x="109" y="66"/>
                          <a:pt x="109" y="53"/>
                        </a:cubicBezTo>
                        <a:cubicBezTo>
                          <a:pt x="109" y="23"/>
                          <a:pt x="85" y="0"/>
                          <a:pt x="55" y="1"/>
                        </a:cubicBezTo>
                        <a:cubicBezTo>
                          <a:pt x="25" y="2"/>
                          <a:pt x="0" y="28"/>
                          <a:pt x="0" y="58"/>
                        </a:cubicBezTo>
                        <a:cubicBezTo>
                          <a:pt x="0" y="88"/>
                          <a:pt x="25" y="111"/>
                          <a:pt x="55" y="110"/>
                        </a:cubicBezTo>
                        <a:cubicBezTo>
                          <a:pt x="67" y="110"/>
                          <a:pt x="78" y="105"/>
                          <a:pt x="88" y="98"/>
                        </a:cubicBezTo>
                        <a:cubicBezTo>
                          <a:pt x="88" y="98"/>
                          <a:pt x="88" y="99"/>
                          <a:pt x="89" y="99"/>
                        </a:cubicBezTo>
                        <a:cubicBezTo>
                          <a:pt x="94" y="105"/>
                          <a:pt x="94" y="105"/>
                          <a:pt x="94" y="105"/>
                        </a:cubicBezTo>
                        <a:cubicBezTo>
                          <a:pt x="93" y="110"/>
                          <a:pt x="94" y="116"/>
                          <a:pt x="98" y="120"/>
                        </a:cubicBezTo>
                        <a:cubicBezTo>
                          <a:pt x="125" y="146"/>
                          <a:pt x="125" y="146"/>
                          <a:pt x="125" y="146"/>
                        </a:cubicBezTo>
                        <a:cubicBezTo>
                          <a:pt x="131" y="152"/>
                          <a:pt x="141" y="152"/>
                          <a:pt x="147" y="145"/>
                        </a:cubicBezTo>
                        <a:cubicBezTo>
                          <a:pt x="153" y="139"/>
                          <a:pt x="153" y="129"/>
                          <a:pt x="147" y="124"/>
                        </a:cubicBezTo>
                        <a:close/>
                        <a:moveTo>
                          <a:pt x="55" y="101"/>
                        </a:moveTo>
                        <a:cubicBezTo>
                          <a:pt x="30" y="102"/>
                          <a:pt x="9" y="83"/>
                          <a:pt x="9" y="58"/>
                        </a:cubicBezTo>
                        <a:cubicBezTo>
                          <a:pt x="9" y="33"/>
                          <a:pt x="30" y="11"/>
                          <a:pt x="55" y="10"/>
                        </a:cubicBezTo>
                        <a:cubicBezTo>
                          <a:pt x="80" y="9"/>
                          <a:pt x="100" y="29"/>
                          <a:pt x="100" y="54"/>
                        </a:cubicBezTo>
                        <a:cubicBezTo>
                          <a:pt x="100" y="79"/>
                          <a:pt x="80" y="100"/>
                          <a:pt x="55" y="1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4" name="Freeform 22"/>
                  <p:cNvSpPr>
                    <a:spLocks noEditPoints="1"/>
                  </p:cNvSpPr>
                  <p:nvPr/>
                </p:nvSpPr>
                <p:spPr bwMode="auto">
                  <a:xfrm>
                    <a:off x="2703" y="1982"/>
                    <a:ext cx="361" cy="358"/>
                  </a:xfrm>
                  <a:custGeom>
                    <a:avLst/>
                    <a:gdLst/>
                    <a:ahLst/>
                    <a:cxnLst>
                      <a:cxn ang="0">
                        <a:pos x="147" y="124"/>
                      </a:cxn>
                      <a:cxn ang="0">
                        <a:pos x="120" y="97"/>
                      </a:cxn>
                      <a:cxn ang="0">
                        <a:pos x="105" y="94"/>
                      </a:cxn>
                      <a:cxn ang="0">
                        <a:pos x="99" y="88"/>
                      </a:cxn>
                      <a:cxn ang="0">
                        <a:pos x="98" y="87"/>
                      </a:cxn>
                      <a:cxn ang="0">
                        <a:pos x="109" y="53"/>
                      </a:cxn>
                      <a:cxn ang="0">
                        <a:pos x="55" y="1"/>
                      </a:cxn>
                      <a:cxn ang="0">
                        <a:pos x="0" y="58"/>
                      </a:cxn>
                      <a:cxn ang="0">
                        <a:pos x="55" y="110"/>
                      </a:cxn>
                      <a:cxn ang="0">
                        <a:pos x="88" y="98"/>
                      </a:cxn>
                      <a:cxn ang="0">
                        <a:pos x="89" y="99"/>
                      </a:cxn>
                      <a:cxn ang="0">
                        <a:pos x="94" y="105"/>
                      </a:cxn>
                      <a:cxn ang="0">
                        <a:pos x="98" y="120"/>
                      </a:cxn>
                      <a:cxn ang="0">
                        <a:pos x="125" y="146"/>
                      </a:cxn>
                      <a:cxn ang="0">
                        <a:pos x="147" y="145"/>
                      </a:cxn>
                      <a:cxn ang="0">
                        <a:pos x="147" y="124"/>
                      </a:cxn>
                      <a:cxn ang="0">
                        <a:pos x="55" y="101"/>
                      </a:cxn>
                      <a:cxn ang="0">
                        <a:pos x="9" y="58"/>
                      </a:cxn>
                      <a:cxn ang="0">
                        <a:pos x="55" y="10"/>
                      </a:cxn>
                      <a:cxn ang="0">
                        <a:pos x="100" y="54"/>
                      </a:cxn>
                      <a:cxn ang="0">
                        <a:pos x="55" y="101"/>
                      </a:cxn>
                    </a:cxnLst>
                    <a:rect l="0" t="0" r="r" b="b"/>
                    <a:pathLst>
                      <a:path w="153" h="152">
                        <a:moveTo>
                          <a:pt x="147" y="124"/>
                        </a:moveTo>
                        <a:cubicBezTo>
                          <a:pt x="120" y="97"/>
                          <a:pt x="120" y="97"/>
                          <a:pt x="120" y="97"/>
                        </a:cubicBezTo>
                        <a:cubicBezTo>
                          <a:pt x="116" y="93"/>
                          <a:pt x="110" y="92"/>
                          <a:pt x="105" y="94"/>
                        </a:cubicBezTo>
                        <a:cubicBezTo>
                          <a:pt x="99" y="88"/>
                          <a:pt x="99" y="88"/>
                          <a:pt x="99" y="88"/>
                        </a:cubicBezTo>
                        <a:cubicBezTo>
                          <a:pt x="99" y="88"/>
                          <a:pt x="98" y="87"/>
                          <a:pt x="98" y="87"/>
                        </a:cubicBezTo>
                        <a:cubicBezTo>
                          <a:pt x="105" y="78"/>
                          <a:pt x="109" y="66"/>
                          <a:pt x="109" y="53"/>
                        </a:cubicBezTo>
                        <a:cubicBezTo>
                          <a:pt x="109" y="23"/>
                          <a:pt x="85" y="0"/>
                          <a:pt x="55" y="1"/>
                        </a:cubicBezTo>
                        <a:cubicBezTo>
                          <a:pt x="25" y="2"/>
                          <a:pt x="0" y="28"/>
                          <a:pt x="0" y="58"/>
                        </a:cubicBezTo>
                        <a:cubicBezTo>
                          <a:pt x="0" y="88"/>
                          <a:pt x="25" y="111"/>
                          <a:pt x="55" y="110"/>
                        </a:cubicBezTo>
                        <a:cubicBezTo>
                          <a:pt x="67" y="110"/>
                          <a:pt x="78" y="105"/>
                          <a:pt x="88" y="98"/>
                        </a:cubicBezTo>
                        <a:cubicBezTo>
                          <a:pt x="88" y="98"/>
                          <a:pt x="88" y="99"/>
                          <a:pt x="89" y="99"/>
                        </a:cubicBezTo>
                        <a:cubicBezTo>
                          <a:pt x="94" y="105"/>
                          <a:pt x="94" y="105"/>
                          <a:pt x="94" y="105"/>
                        </a:cubicBezTo>
                        <a:cubicBezTo>
                          <a:pt x="93" y="110"/>
                          <a:pt x="94" y="116"/>
                          <a:pt x="98" y="120"/>
                        </a:cubicBezTo>
                        <a:cubicBezTo>
                          <a:pt x="125" y="146"/>
                          <a:pt x="125" y="146"/>
                          <a:pt x="125" y="146"/>
                        </a:cubicBezTo>
                        <a:cubicBezTo>
                          <a:pt x="131" y="152"/>
                          <a:pt x="141" y="152"/>
                          <a:pt x="147" y="145"/>
                        </a:cubicBezTo>
                        <a:cubicBezTo>
                          <a:pt x="153" y="139"/>
                          <a:pt x="153" y="129"/>
                          <a:pt x="147" y="124"/>
                        </a:cubicBezTo>
                        <a:close/>
                        <a:moveTo>
                          <a:pt x="55" y="101"/>
                        </a:moveTo>
                        <a:cubicBezTo>
                          <a:pt x="30" y="102"/>
                          <a:pt x="9" y="83"/>
                          <a:pt x="9" y="58"/>
                        </a:cubicBezTo>
                        <a:cubicBezTo>
                          <a:pt x="9" y="33"/>
                          <a:pt x="30" y="11"/>
                          <a:pt x="55" y="10"/>
                        </a:cubicBezTo>
                        <a:cubicBezTo>
                          <a:pt x="80" y="9"/>
                          <a:pt x="100" y="29"/>
                          <a:pt x="100" y="54"/>
                        </a:cubicBezTo>
                        <a:cubicBezTo>
                          <a:pt x="100" y="79"/>
                          <a:pt x="80" y="100"/>
                          <a:pt x="55" y="1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535" name="Group 5"/>
              <p:cNvGrpSpPr>
                <a:grpSpLocks noChangeAspect="1"/>
              </p:cNvGrpSpPr>
              <p:nvPr/>
            </p:nvGrpSpPr>
            <p:grpSpPr bwMode="auto">
              <a:xfrm>
                <a:off x="4911963" y="4427054"/>
                <a:ext cx="286664" cy="267580"/>
                <a:chOff x="2518" y="1826"/>
                <a:chExt cx="721" cy="673"/>
              </a:xfrm>
              <a:solidFill>
                <a:schemeClr val="bg1"/>
              </a:solidFill>
            </p:grpSpPr>
            <p:sp>
              <p:nvSpPr>
                <p:cNvPr id="536" name="Freeform 6"/>
                <p:cNvSpPr>
                  <a:spLocks/>
                </p:cNvSpPr>
                <p:nvPr/>
              </p:nvSpPr>
              <p:spPr bwMode="auto">
                <a:xfrm>
                  <a:off x="3000" y="1826"/>
                  <a:ext cx="239" cy="293"/>
                </a:xfrm>
                <a:custGeom>
                  <a:avLst/>
                  <a:gdLst/>
                  <a:ahLst/>
                  <a:cxnLst>
                    <a:cxn ang="0">
                      <a:pos x="173" y="0"/>
                    </a:cxn>
                    <a:cxn ang="0">
                      <a:pos x="0" y="248"/>
                    </a:cxn>
                    <a:cxn ang="0">
                      <a:pos x="66" y="293"/>
                    </a:cxn>
                    <a:cxn ang="0">
                      <a:pos x="239" y="45"/>
                    </a:cxn>
                    <a:cxn ang="0">
                      <a:pos x="173" y="0"/>
                    </a:cxn>
                  </a:cxnLst>
                  <a:rect l="0" t="0" r="r" b="b"/>
                  <a:pathLst>
                    <a:path w="239" h="293">
                      <a:moveTo>
                        <a:pt x="173" y="0"/>
                      </a:moveTo>
                      <a:lnTo>
                        <a:pt x="0" y="248"/>
                      </a:lnTo>
                      <a:lnTo>
                        <a:pt x="66" y="293"/>
                      </a:lnTo>
                      <a:lnTo>
                        <a:pt x="239" y="45"/>
                      </a:lnTo>
                      <a:lnTo>
                        <a:pt x="17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7" name="Freeform 7"/>
                <p:cNvSpPr>
                  <a:spLocks/>
                </p:cNvSpPr>
                <p:nvPr/>
              </p:nvSpPr>
              <p:spPr bwMode="auto">
                <a:xfrm>
                  <a:off x="2976" y="2084"/>
                  <a:ext cx="81" cy="68"/>
                </a:xfrm>
                <a:custGeom>
                  <a:avLst/>
                  <a:gdLst/>
                  <a:ahLst/>
                  <a:cxnLst>
                    <a:cxn ang="0">
                      <a:pos x="10" y="9"/>
                    </a:cxn>
                    <a:cxn ang="0">
                      <a:pos x="0" y="23"/>
                    </a:cxn>
                    <a:cxn ang="0">
                      <a:pos x="10" y="30"/>
                    </a:cxn>
                    <a:cxn ang="0">
                      <a:pos x="19" y="38"/>
                    </a:cxn>
                    <a:cxn ang="0">
                      <a:pos x="64" y="68"/>
                    </a:cxn>
                    <a:cxn ang="0">
                      <a:pos x="81" y="45"/>
                    </a:cxn>
                    <a:cxn ang="0">
                      <a:pos x="17" y="0"/>
                    </a:cxn>
                    <a:cxn ang="0">
                      <a:pos x="10" y="9"/>
                    </a:cxn>
                  </a:cxnLst>
                  <a:rect l="0" t="0" r="r" b="b"/>
                  <a:pathLst>
                    <a:path w="81" h="68">
                      <a:moveTo>
                        <a:pt x="10" y="9"/>
                      </a:moveTo>
                      <a:lnTo>
                        <a:pt x="0" y="23"/>
                      </a:lnTo>
                      <a:lnTo>
                        <a:pt x="10" y="30"/>
                      </a:lnTo>
                      <a:lnTo>
                        <a:pt x="19" y="38"/>
                      </a:lnTo>
                      <a:lnTo>
                        <a:pt x="64" y="68"/>
                      </a:lnTo>
                      <a:lnTo>
                        <a:pt x="81" y="45"/>
                      </a:lnTo>
                      <a:lnTo>
                        <a:pt x="17" y="0"/>
                      </a:lnTo>
                      <a:lnTo>
                        <a:pt x="10" y="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8" name="Freeform 8"/>
                <p:cNvSpPr>
                  <a:spLocks/>
                </p:cNvSpPr>
                <p:nvPr/>
              </p:nvSpPr>
              <p:spPr bwMode="auto">
                <a:xfrm>
                  <a:off x="2861" y="2119"/>
                  <a:ext cx="170" cy="220"/>
                </a:xfrm>
                <a:custGeom>
                  <a:avLst/>
                  <a:gdLst/>
                  <a:ahLst/>
                  <a:cxnLst>
                    <a:cxn ang="0">
                      <a:pos x="46" y="0"/>
                    </a:cxn>
                    <a:cxn ang="0">
                      <a:pos x="42" y="6"/>
                    </a:cxn>
                    <a:cxn ang="0">
                      <a:pos x="41" y="8"/>
                    </a:cxn>
                    <a:cxn ang="0">
                      <a:pos x="7" y="20"/>
                    </a:cxn>
                    <a:cxn ang="0">
                      <a:pos x="0" y="90"/>
                    </a:cxn>
                    <a:cxn ang="0">
                      <a:pos x="26" y="53"/>
                    </a:cxn>
                    <a:cxn ang="0">
                      <a:pos x="26" y="36"/>
                    </a:cxn>
                    <a:cxn ang="0">
                      <a:pos x="42" y="30"/>
                    </a:cxn>
                    <a:cxn ang="0">
                      <a:pos x="44" y="31"/>
                    </a:cxn>
                    <a:cxn ang="0">
                      <a:pos x="46" y="50"/>
                    </a:cxn>
                    <a:cxn ang="0">
                      <a:pos x="42" y="54"/>
                    </a:cxn>
                    <a:cxn ang="0">
                      <a:pos x="29" y="56"/>
                    </a:cxn>
                    <a:cxn ang="0">
                      <a:pos x="4" y="93"/>
                    </a:cxn>
                    <a:cxn ang="0">
                      <a:pos x="38" y="76"/>
                    </a:cxn>
                    <a:cxn ang="0">
                      <a:pos x="42" y="74"/>
                    </a:cxn>
                    <a:cxn ang="0">
                      <a:pos x="53" y="68"/>
                    </a:cxn>
                    <a:cxn ang="0">
                      <a:pos x="67" y="62"/>
                    </a:cxn>
                    <a:cxn ang="0">
                      <a:pos x="67" y="26"/>
                    </a:cxn>
                    <a:cxn ang="0">
                      <a:pos x="72" y="19"/>
                    </a:cxn>
                    <a:cxn ang="0">
                      <a:pos x="53" y="6"/>
                    </a:cxn>
                    <a:cxn ang="0">
                      <a:pos x="46" y="0"/>
                    </a:cxn>
                  </a:cxnLst>
                  <a:rect l="0" t="0" r="r" b="b"/>
                  <a:pathLst>
                    <a:path w="72" h="93">
                      <a:moveTo>
                        <a:pt x="46" y="0"/>
                      </a:moveTo>
                      <a:cubicBezTo>
                        <a:pt x="42" y="6"/>
                        <a:pt x="42" y="6"/>
                        <a:pt x="42" y="6"/>
                      </a:cubicBezTo>
                      <a:cubicBezTo>
                        <a:pt x="41" y="8"/>
                        <a:pt x="41" y="8"/>
                        <a:pt x="41" y="8"/>
                      </a:cubicBezTo>
                      <a:cubicBezTo>
                        <a:pt x="7" y="20"/>
                        <a:pt x="7" y="20"/>
                        <a:pt x="7" y="20"/>
                      </a:cubicBezTo>
                      <a:cubicBezTo>
                        <a:pt x="0" y="90"/>
                        <a:pt x="0" y="90"/>
                        <a:pt x="0" y="90"/>
                      </a:cubicBezTo>
                      <a:cubicBezTo>
                        <a:pt x="26" y="53"/>
                        <a:pt x="26" y="53"/>
                        <a:pt x="26" y="53"/>
                      </a:cubicBezTo>
                      <a:cubicBezTo>
                        <a:pt x="22" y="49"/>
                        <a:pt x="22" y="42"/>
                        <a:pt x="26" y="36"/>
                      </a:cubicBezTo>
                      <a:cubicBezTo>
                        <a:pt x="30" y="30"/>
                        <a:pt x="36" y="28"/>
                        <a:pt x="42" y="30"/>
                      </a:cubicBezTo>
                      <a:cubicBezTo>
                        <a:pt x="42" y="30"/>
                        <a:pt x="43" y="31"/>
                        <a:pt x="44" y="31"/>
                      </a:cubicBezTo>
                      <a:cubicBezTo>
                        <a:pt x="49" y="35"/>
                        <a:pt x="50" y="44"/>
                        <a:pt x="46" y="50"/>
                      </a:cubicBezTo>
                      <a:cubicBezTo>
                        <a:pt x="44" y="52"/>
                        <a:pt x="43" y="53"/>
                        <a:pt x="42" y="54"/>
                      </a:cubicBezTo>
                      <a:cubicBezTo>
                        <a:pt x="38" y="57"/>
                        <a:pt x="33" y="57"/>
                        <a:pt x="29" y="56"/>
                      </a:cubicBezTo>
                      <a:cubicBezTo>
                        <a:pt x="4" y="93"/>
                        <a:pt x="4" y="93"/>
                        <a:pt x="4" y="93"/>
                      </a:cubicBezTo>
                      <a:cubicBezTo>
                        <a:pt x="38" y="76"/>
                        <a:pt x="38" y="76"/>
                        <a:pt x="38" y="76"/>
                      </a:cubicBezTo>
                      <a:cubicBezTo>
                        <a:pt x="42" y="74"/>
                        <a:pt x="42" y="74"/>
                        <a:pt x="42" y="74"/>
                      </a:cubicBezTo>
                      <a:cubicBezTo>
                        <a:pt x="53" y="68"/>
                        <a:pt x="53" y="68"/>
                        <a:pt x="53" y="68"/>
                      </a:cubicBezTo>
                      <a:cubicBezTo>
                        <a:pt x="67" y="62"/>
                        <a:pt x="67" y="62"/>
                        <a:pt x="67" y="62"/>
                      </a:cubicBezTo>
                      <a:cubicBezTo>
                        <a:pt x="67" y="26"/>
                        <a:pt x="67" y="26"/>
                        <a:pt x="67" y="26"/>
                      </a:cubicBezTo>
                      <a:cubicBezTo>
                        <a:pt x="72" y="19"/>
                        <a:pt x="72" y="19"/>
                        <a:pt x="72" y="19"/>
                      </a:cubicBezTo>
                      <a:cubicBezTo>
                        <a:pt x="53" y="6"/>
                        <a:pt x="53" y="6"/>
                        <a:pt x="53" y="6"/>
                      </a:cubicBezTo>
                      <a:lnTo>
                        <a:pt x="4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9" name="Rectangle 9"/>
                <p:cNvSpPr>
                  <a:spLocks noChangeArrowheads="1"/>
                </p:cNvSpPr>
                <p:nvPr/>
              </p:nvSpPr>
              <p:spPr bwMode="auto">
                <a:xfrm>
                  <a:off x="2641" y="2197"/>
                  <a:ext cx="163" cy="14"/>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40" name="Rectangle 10"/>
                <p:cNvSpPr>
                  <a:spLocks noChangeArrowheads="1"/>
                </p:cNvSpPr>
                <p:nvPr/>
              </p:nvSpPr>
              <p:spPr bwMode="auto">
                <a:xfrm>
                  <a:off x="2641" y="2155"/>
                  <a:ext cx="163" cy="14"/>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41" name="Rectangle 11"/>
                <p:cNvSpPr>
                  <a:spLocks noChangeArrowheads="1"/>
                </p:cNvSpPr>
                <p:nvPr/>
              </p:nvSpPr>
              <p:spPr bwMode="auto">
                <a:xfrm>
                  <a:off x="2641" y="2107"/>
                  <a:ext cx="163" cy="1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42" name="Rectangle 12"/>
                <p:cNvSpPr>
                  <a:spLocks noChangeArrowheads="1"/>
                </p:cNvSpPr>
                <p:nvPr/>
              </p:nvSpPr>
              <p:spPr bwMode="auto">
                <a:xfrm>
                  <a:off x="2641" y="2065"/>
                  <a:ext cx="163" cy="14"/>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43" name="Freeform 13"/>
                <p:cNvSpPr>
                  <a:spLocks/>
                </p:cNvSpPr>
                <p:nvPr/>
              </p:nvSpPr>
              <p:spPr bwMode="auto">
                <a:xfrm>
                  <a:off x="2518" y="1928"/>
                  <a:ext cx="473" cy="571"/>
                </a:xfrm>
                <a:custGeom>
                  <a:avLst/>
                  <a:gdLst/>
                  <a:ahLst/>
                  <a:cxnLst>
                    <a:cxn ang="0">
                      <a:pos x="187" y="211"/>
                    </a:cxn>
                    <a:cxn ang="0">
                      <a:pos x="170" y="231"/>
                    </a:cxn>
                    <a:cxn ang="0">
                      <a:pos x="63" y="231"/>
                    </a:cxn>
                    <a:cxn ang="0">
                      <a:pos x="63" y="196"/>
                    </a:cxn>
                    <a:cxn ang="0">
                      <a:pos x="53" y="183"/>
                    </a:cxn>
                    <a:cxn ang="0">
                      <a:pos x="12" y="183"/>
                    </a:cxn>
                    <a:cxn ang="0">
                      <a:pos x="12" y="41"/>
                    </a:cxn>
                    <a:cxn ang="0">
                      <a:pos x="28" y="19"/>
                    </a:cxn>
                    <a:cxn ang="0">
                      <a:pos x="174" y="19"/>
                    </a:cxn>
                    <a:cxn ang="0">
                      <a:pos x="187" y="36"/>
                    </a:cxn>
                    <a:cxn ang="0">
                      <a:pos x="187" y="72"/>
                    </a:cxn>
                    <a:cxn ang="0">
                      <a:pos x="187" y="72"/>
                    </a:cxn>
                    <a:cxn ang="0">
                      <a:pos x="198" y="58"/>
                    </a:cxn>
                    <a:cxn ang="0">
                      <a:pos x="198" y="31"/>
                    </a:cxn>
                    <a:cxn ang="0">
                      <a:pos x="176" y="6"/>
                    </a:cxn>
                    <a:cxn ang="0">
                      <a:pos x="49" y="6"/>
                    </a:cxn>
                    <a:cxn ang="0">
                      <a:pos x="28" y="6"/>
                    </a:cxn>
                    <a:cxn ang="0">
                      <a:pos x="0" y="30"/>
                    </a:cxn>
                    <a:cxn ang="0">
                      <a:pos x="0" y="205"/>
                    </a:cxn>
                    <a:cxn ang="0">
                      <a:pos x="57" y="241"/>
                    </a:cxn>
                    <a:cxn ang="0">
                      <a:pos x="176" y="241"/>
                    </a:cxn>
                    <a:cxn ang="0">
                      <a:pos x="198" y="224"/>
                    </a:cxn>
                    <a:cxn ang="0">
                      <a:pos x="198" y="159"/>
                    </a:cxn>
                    <a:cxn ang="0">
                      <a:pos x="187" y="165"/>
                    </a:cxn>
                    <a:cxn ang="0">
                      <a:pos x="187" y="211"/>
                    </a:cxn>
                  </a:cxnLst>
                  <a:rect l="0" t="0" r="r" b="b"/>
                  <a:pathLst>
                    <a:path w="200" h="242">
                      <a:moveTo>
                        <a:pt x="187" y="211"/>
                      </a:moveTo>
                      <a:cubicBezTo>
                        <a:pt x="187" y="211"/>
                        <a:pt x="190" y="231"/>
                        <a:pt x="170" y="231"/>
                      </a:cubicBezTo>
                      <a:cubicBezTo>
                        <a:pt x="151" y="231"/>
                        <a:pt x="63" y="231"/>
                        <a:pt x="63" y="231"/>
                      </a:cubicBezTo>
                      <a:cubicBezTo>
                        <a:pt x="63" y="196"/>
                        <a:pt x="63" y="196"/>
                        <a:pt x="63" y="196"/>
                      </a:cubicBezTo>
                      <a:cubicBezTo>
                        <a:pt x="63" y="196"/>
                        <a:pt x="64" y="183"/>
                        <a:pt x="53" y="183"/>
                      </a:cubicBezTo>
                      <a:cubicBezTo>
                        <a:pt x="42" y="183"/>
                        <a:pt x="12" y="183"/>
                        <a:pt x="12" y="183"/>
                      </a:cubicBezTo>
                      <a:cubicBezTo>
                        <a:pt x="12" y="41"/>
                        <a:pt x="12" y="41"/>
                        <a:pt x="12" y="41"/>
                      </a:cubicBezTo>
                      <a:cubicBezTo>
                        <a:pt x="12" y="41"/>
                        <a:pt x="9" y="19"/>
                        <a:pt x="28" y="19"/>
                      </a:cubicBezTo>
                      <a:cubicBezTo>
                        <a:pt x="174" y="19"/>
                        <a:pt x="174" y="19"/>
                        <a:pt x="174" y="19"/>
                      </a:cubicBezTo>
                      <a:cubicBezTo>
                        <a:pt x="174" y="19"/>
                        <a:pt x="187" y="21"/>
                        <a:pt x="187" y="36"/>
                      </a:cubicBezTo>
                      <a:cubicBezTo>
                        <a:pt x="187" y="40"/>
                        <a:pt x="187" y="54"/>
                        <a:pt x="187" y="72"/>
                      </a:cubicBezTo>
                      <a:cubicBezTo>
                        <a:pt x="187" y="72"/>
                        <a:pt x="187" y="72"/>
                        <a:pt x="187" y="72"/>
                      </a:cubicBezTo>
                      <a:cubicBezTo>
                        <a:pt x="198" y="58"/>
                        <a:pt x="198" y="58"/>
                        <a:pt x="198" y="58"/>
                      </a:cubicBezTo>
                      <a:cubicBezTo>
                        <a:pt x="198" y="42"/>
                        <a:pt x="198" y="31"/>
                        <a:pt x="198" y="31"/>
                      </a:cubicBezTo>
                      <a:cubicBezTo>
                        <a:pt x="198" y="31"/>
                        <a:pt x="200" y="6"/>
                        <a:pt x="176" y="6"/>
                      </a:cubicBezTo>
                      <a:cubicBezTo>
                        <a:pt x="49" y="6"/>
                        <a:pt x="49" y="6"/>
                        <a:pt x="49" y="6"/>
                      </a:cubicBezTo>
                      <a:cubicBezTo>
                        <a:pt x="28" y="6"/>
                        <a:pt x="28" y="6"/>
                        <a:pt x="28" y="6"/>
                      </a:cubicBezTo>
                      <a:cubicBezTo>
                        <a:pt x="28" y="6"/>
                        <a:pt x="0" y="0"/>
                        <a:pt x="0" y="30"/>
                      </a:cubicBezTo>
                      <a:cubicBezTo>
                        <a:pt x="0" y="61"/>
                        <a:pt x="0" y="205"/>
                        <a:pt x="0" y="205"/>
                      </a:cubicBezTo>
                      <a:cubicBezTo>
                        <a:pt x="57" y="241"/>
                        <a:pt x="57" y="241"/>
                        <a:pt x="57" y="241"/>
                      </a:cubicBezTo>
                      <a:cubicBezTo>
                        <a:pt x="176" y="241"/>
                        <a:pt x="176" y="241"/>
                        <a:pt x="176" y="241"/>
                      </a:cubicBezTo>
                      <a:cubicBezTo>
                        <a:pt x="176" y="241"/>
                        <a:pt x="198" y="242"/>
                        <a:pt x="198" y="224"/>
                      </a:cubicBezTo>
                      <a:cubicBezTo>
                        <a:pt x="198" y="217"/>
                        <a:pt x="198" y="190"/>
                        <a:pt x="198" y="159"/>
                      </a:cubicBezTo>
                      <a:cubicBezTo>
                        <a:pt x="187" y="165"/>
                        <a:pt x="187" y="165"/>
                        <a:pt x="187" y="165"/>
                      </a:cubicBezTo>
                      <a:cubicBezTo>
                        <a:pt x="187" y="191"/>
                        <a:pt x="187" y="211"/>
                        <a:pt x="187" y="2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44" name="Group 10">
                <a:extLst>
                  <a:ext uri="{FF2B5EF4-FFF2-40B4-BE49-F238E27FC236}">
                    <a16:creationId xmlns:a16="http://schemas.microsoft.com/office/drawing/2014/main" id="{40B8819D-7B47-F64F-A404-9D1276598EA0}"/>
                  </a:ext>
                </a:extLst>
              </p:cNvPr>
              <p:cNvGrpSpPr>
                <a:grpSpLocks noChangeAspect="1"/>
              </p:cNvGrpSpPr>
              <p:nvPr/>
            </p:nvGrpSpPr>
            <p:grpSpPr bwMode="auto">
              <a:xfrm>
                <a:off x="5489148" y="4430852"/>
                <a:ext cx="415625" cy="295010"/>
                <a:chOff x="1127" y="925"/>
                <a:chExt cx="3501" cy="2485"/>
              </a:xfrm>
              <a:solidFill>
                <a:schemeClr val="bg1"/>
              </a:solidFill>
            </p:grpSpPr>
            <p:sp>
              <p:nvSpPr>
                <p:cNvPr id="545" name="Freeform 11">
                  <a:extLst>
                    <a:ext uri="{FF2B5EF4-FFF2-40B4-BE49-F238E27FC236}">
                      <a16:creationId xmlns:a16="http://schemas.microsoft.com/office/drawing/2014/main" id="{E8F43E68-8B88-9745-8ED4-4B7012828A1C}"/>
                    </a:ext>
                  </a:extLst>
                </p:cNvPr>
                <p:cNvSpPr>
                  <a:spLocks noEditPoints="1"/>
                </p:cNvSpPr>
                <p:nvPr/>
              </p:nvSpPr>
              <p:spPr bwMode="auto">
                <a:xfrm>
                  <a:off x="1131" y="925"/>
                  <a:ext cx="962" cy="1311"/>
                </a:xfrm>
                <a:custGeom>
                  <a:avLst/>
                  <a:gdLst/>
                  <a:ahLst/>
                  <a:cxnLst>
                    <a:cxn ang="0">
                      <a:pos x="19" y="555"/>
                    </a:cxn>
                    <a:cxn ang="0">
                      <a:pos x="389" y="555"/>
                    </a:cxn>
                    <a:cxn ang="0">
                      <a:pos x="407" y="536"/>
                    </a:cxn>
                    <a:cxn ang="0">
                      <a:pos x="407" y="462"/>
                    </a:cxn>
                    <a:cxn ang="0">
                      <a:pos x="389" y="444"/>
                    </a:cxn>
                    <a:cxn ang="0">
                      <a:pos x="273" y="444"/>
                    </a:cxn>
                    <a:cxn ang="0">
                      <a:pos x="273" y="333"/>
                    </a:cxn>
                    <a:cxn ang="0">
                      <a:pos x="333" y="240"/>
                    </a:cxn>
                    <a:cxn ang="0">
                      <a:pos x="315" y="223"/>
                    </a:cxn>
                    <a:cxn ang="0">
                      <a:pos x="185" y="223"/>
                    </a:cxn>
                    <a:cxn ang="0">
                      <a:pos x="185" y="19"/>
                    </a:cxn>
                    <a:cxn ang="0">
                      <a:pos x="167" y="0"/>
                    </a:cxn>
                    <a:cxn ang="0">
                      <a:pos x="148" y="19"/>
                    </a:cxn>
                    <a:cxn ang="0">
                      <a:pos x="148" y="223"/>
                    </a:cxn>
                    <a:cxn ang="0">
                      <a:pos x="19" y="223"/>
                    </a:cxn>
                    <a:cxn ang="0">
                      <a:pos x="0" y="240"/>
                    </a:cxn>
                    <a:cxn ang="0">
                      <a:pos x="0" y="314"/>
                    </a:cxn>
                    <a:cxn ang="0">
                      <a:pos x="19" y="333"/>
                    </a:cxn>
                    <a:cxn ang="0">
                      <a:pos x="33" y="333"/>
                    </a:cxn>
                    <a:cxn ang="0">
                      <a:pos x="33" y="444"/>
                    </a:cxn>
                    <a:cxn ang="0">
                      <a:pos x="19" y="444"/>
                    </a:cxn>
                    <a:cxn ang="0">
                      <a:pos x="0" y="462"/>
                    </a:cxn>
                    <a:cxn ang="0">
                      <a:pos x="0" y="536"/>
                    </a:cxn>
                    <a:cxn ang="0">
                      <a:pos x="19" y="555"/>
                    </a:cxn>
                    <a:cxn ang="0">
                      <a:pos x="160" y="337"/>
                    </a:cxn>
                    <a:cxn ang="0">
                      <a:pos x="169" y="325"/>
                    </a:cxn>
                    <a:cxn ang="0">
                      <a:pos x="170" y="325"/>
                    </a:cxn>
                    <a:cxn ang="0">
                      <a:pos x="171" y="325"/>
                    </a:cxn>
                    <a:cxn ang="0">
                      <a:pos x="218" y="325"/>
                    </a:cxn>
                    <a:cxn ang="0">
                      <a:pos x="229" y="337"/>
                    </a:cxn>
                    <a:cxn ang="0">
                      <a:pos x="229" y="429"/>
                    </a:cxn>
                    <a:cxn ang="0">
                      <a:pos x="218" y="441"/>
                    </a:cxn>
                    <a:cxn ang="0">
                      <a:pos x="171" y="441"/>
                    </a:cxn>
                    <a:cxn ang="0">
                      <a:pos x="160" y="429"/>
                    </a:cxn>
                    <a:cxn ang="0">
                      <a:pos x="160" y="337"/>
                    </a:cxn>
                  </a:cxnLst>
                  <a:rect l="0" t="0" r="r" b="b"/>
                  <a:pathLst>
                    <a:path w="407" h="555">
                      <a:moveTo>
                        <a:pt x="19" y="555"/>
                      </a:moveTo>
                      <a:cubicBezTo>
                        <a:pt x="389" y="555"/>
                        <a:pt x="389" y="555"/>
                        <a:pt x="389" y="555"/>
                      </a:cubicBezTo>
                      <a:cubicBezTo>
                        <a:pt x="398" y="555"/>
                        <a:pt x="407" y="546"/>
                        <a:pt x="407" y="536"/>
                      </a:cubicBezTo>
                      <a:cubicBezTo>
                        <a:pt x="407" y="462"/>
                        <a:pt x="407" y="462"/>
                        <a:pt x="407" y="462"/>
                      </a:cubicBezTo>
                      <a:cubicBezTo>
                        <a:pt x="407" y="453"/>
                        <a:pt x="398" y="444"/>
                        <a:pt x="389" y="444"/>
                      </a:cubicBezTo>
                      <a:cubicBezTo>
                        <a:pt x="273" y="444"/>
                        <a:pt x="273" y="444"/>
                        <a:pt x="273" y="444"/>
                      </a:cubicBezTo>
                      <a:cubicBezTo>
                        <a:pt x="273" y="333"/>
                        <a:pt x="273" y="333"/>
                        <a:pt x="273" y="333"/>
                      </a:cubicBezTo>
                      <a:cubicBezTo>
                        <a:pt x="269" y="330"/>
                        <a:pt x="333" y="311"/>
                        <a:pt x="333" y="240"/>
                      </a:cubicBezTo>
                      <a:cubicBezTo>
                        <a:pt x="333" y="231"/>
                        <a:pt x="325" y="223"/>
                        <a:pt x="315" y="223"/>
                      </a:cubicBezTo>
                      <a:cubicBezTo>
                        <a:pt x="185" y="223"/>
                        <a:pt x="185" y="223"/>
                        <a:pt x="185" y="223"/>
                      </a:cubicBezTo>
                      <a:cubicBezTo>
                        <a:pt x="185" y="19"/>
                        <a:pt x="185" y="19"/>
                        <a:pt x="185" y="19"/>
                      </a:cubicBezTo>
                      <a:cubicBezTo>
                        <a:pt x="185" y="9"/>
                        <a:pt x="177" y="0"/>
                        <a:pt x="167" y="0"/>
                      </a:cubicBezTo>
                      <a:cubicBezTo>
                        <a:pt x="157" y="0"/>
                        <a:pt x="148" y="9"/>
                        <a:pt x="148" y="19"/>
                      </a:cubicBezTo>
                      <a:cubicBezTo>
                        <a:pt x="148" y="223"/>
                        <a:pt x="148" y="223"/>
                        <a:pt x="148" y="223"/>
                      </a:cubicBezTo>
                      <a:cubicBezTo>
                        <a:pt x="19" y="223"/>
                        <a:pt x="19" y="223"/>
                        <a:pt x="19" y="223"/>
                      </a:cubicBezTo>
                      <a:cubicBezTo>
                        <a:pt x="9" y="223"/>
                        <a:pt x="0" y="231"/>
                        <a:pt x="0" y="240"/>
                      </a:cubicBezTo>
                      <a:cubicBezTo>
                        <a:pt x="0" y="314"/>
                        <a:pt x="0" y="314"/>
                        <a:pt x="0" y="314"/>
                      </a:cubicBezTo>
                      <a:cubicBezTo>
                        <a:pt x="0" y="324"/>
                        <a:pt x="9" y="333"/>
                        <a:pt x="19" y="333"/>
                      </a:cubicBezTo>
                      <a:cubicBezTo>
                        <a:pt x="33" y="333"/>
                        <a:pt x="33" y="333"/>
                        <a:pt x="33" y="333"/>
                      </a:cubicBezTo>
                      <a:cubicBezTo>
                        <a:pt x="33" y="444"/>
                        <a:pt x="33" y="444"/>
                        <a:pt x="33" y="444"/>
                      </a:cubicBezTo>
                      <a:cubicBezTo>
                        <a:pt x="19" y="444"/>
                        <a:pt x="19" y="444"/>
                        <a:pt x="19" y="444"/>
                      </a:cubicBezTo>
                      <a:cubicBezTo>
                        <a:pt x="9" y="444"/>
                        <a:pt x="0" y="453"/>
                        <a:pt x="0" y="462"/>
                      </a:cubicBezTo>
                      <a:cubicBezTo>
                        <a:pt x="0" y="536"/>
                        <a:pt x="0" y="536"/>
                        <a:pt x="0" y="536"/>
                      </a:cubicBezTo>
                      <a:cubicBezTo>
                        <a:pt x="0" y="546"/>
                        <a:pt x="9" y="555"/>
                        <a:pt x="19" y="555"/>
                      </a:cubicBezTo>
                      <a:close/>
                      <a:moveTo>
                        <a:pt x="160" y="337"/>
                      </a:moveTo>
                      <a:cubicBezTo>
                        <a:pt x="160" y="331"/>
                        <a:pt x="164" y="326"/>
                        <a:pt x="169" y="325"/>
                      </a:cubicBezTo>
                      <a:cubicBezTo>
                        <a:pt x="170" y="325"/>
                        <a:pt x="170" y="325"/>
                        <a:pt x="170" y="325"/>
                      </a:cubicBezTo>
                      <a:cubicBezTo>
                        <a:pt x="171" y="325"/>
                        <a:pt x="171" y="325"/>
                        <a:pt x="171" y="325"/>
                      </a:cubicBezTo>
                      <a:cubicBezTo>
                        <a:pt x="218" y="325"/>
                        <a:pt x="218" y="325"/>
                        <a:pt x="218" y="325"/>
                      </a:cubicBezTo>
                      <a:cubicBezTo>
                        <a:pt x="224" y="325"/>
                        <a:pt x="229" y="331"/>
                        <a:pt x="229" y="337"/>
                      </a:cubicBezTo>
                      <a:cubicBezTo>
                        <a:pt x="229" y="429"/>
                        <a:pt x="229" y="429"/>
                        <a:pt x="229" y="429"/>
                      </a:cubicBezTo>
                      <a:cubicBezTo>
                        <a:pt x="229" y="435"/>
                        <a:pt x="224" y="441"/>
                        <a:pt x="218" y="441"/>
                      </a:cubicBezTo>
                      <a:cubicBezTo>
                        <a:pt x="171" y="441"/>
                        <a:pt x="171" y="441"/>
                        <a:pt x="171" y="441"/>
                      </a:cubicBezTo>
                      <a:cubicBezTo>
                        <a:pt x="165" y="441"/>
                        <a:pt x="160" y="436"/>
                        <a:pt x="160" y="429"/>
                      </a:cubicBezTo>
                      <a:lnTo>
                        <a:pt x="160" y="33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6" name="Freeform 12">
                  <a:extLst>
                    <a:ext uri="{FF2B5EF4-FFF2-40B4-BE49-F238E27FC236}">
                      <a16:creationId xmlns:a16="http://schemas.microsoft.com/office/drawing/2014/main" id="{028E0347-F628-DD4C-8B91-1E8AC4EC3857}"/>
                    </a:ext>
                  </a:extLst>
                </p:cNvPr>
                <p:cNvSpPr>
                  <a:spLocks/>
                </p:cNvSpPr>
                <p:nvPr/>
              </p:nvSpPr>
              <p:spPr bwMode="auto">
                <a:xfrm>
                  <a:off x="2705" y="1284"/>
                  <a:ext cx="328" cy="165"/>
                </a:xfrm>
                <a:custGeom>
                  <a:avLst/>
                  <a:gdLst/>
                  <a:ahLst/>
                  <a:cxnLst>
                    <a:cxn ang="0">
                      <a:pos x="14" y="70"/>
                    </a:cxn>
                    <a:cxn ang="0">
                      <a:pos x="125" y="70"/>
                    </a:cxn>
                    <a:cxn ang="0">
                      <a:pos x="139" y="58"/>
                    </a:cxn>
                    <a:cxn ang="0">
                      <a:pos x="139" y="12"/>
                    </a:cxn>
                    <a:cxn ang="0">
                      <a:pos x="125" y="1"/>
                    </a:cxn>
                    <a:cxn ang="0">
                      <a:pos x="14" y="1"/>
                    </a:cxn>
                    <a:cxn ang="0">
                      <a:pos x="12" y="1"/>
                    </a:cxn>
                    <a:cxn ang="0">
                      <a:pos x="0" y="12"/>
                    </a:cxn>
                    <a:cxn ang="0">
                      <a:pos x="0" y="58"/>
                    </a:cxn>
                    <a:cxn ang="0">
                      <a:pos x="14" y="70"/>
                    </a:cxn>
                  </a:cxnLst>
                  <a:rect l="0" t="0" r="r" b="b"/>
                  <a:pathLst>
                    <a:path w="139" h="70">
                      <a:moveTo>
                        <a:pt x="14" y="70"/>
                      </a:moveTo>
                      <a:cubicBezTo>
                        <a:pt x="125" y="70"/>
                        <a:pt x="125" y="70"/>
                        <a:pt x="125" y="70"/>
                      </a:cubicBezTo>
                      <a:cubicBezTo>
                        <a:pt x="132" y="70"/>
                        <a:pt x="139" y="65"/>
                        <a:pt x="139" y="58"/>
                      </a:cubicBezTo>
                      <a:cubicBezTo>
                        <a:pt x="139" y="12"/>
                        <a:pt x="139" y="12"/>
                        <a:pt x="139" y="12"/>
                      </a:cubicBezTo>
                      <a:cubicBezTo>
                        <a:pt x="139" y="6"/>
                        <a:pt x="132" y="1"/>
                        <a:pt x="125" y="1"/>
                      </a:cubicBezTo>
                      <a:cubicBezTo>
                        <a:pt x="14" y="1"/>
                        <a:pt x="14" y="1"/>
                        <a:pt x="14" y="1"/>
                      </a:cubicBezTo>
                      <a:cubicBezTo>
                        <a:pt x="13" y="0"/>
                        <a:pt x="12" y="0"/>
                        <a:pt x="12" y="1"/>
                      </a:cubicBezTo>
                      <a:cubicBezTo>
                        <a:pt x="5" y="2"/>
                        <a:pt x="0" y="7"/>
                        <a:pt x="0" y="12"/>
                      </a:cubicBezTo>
                      <a:cubicBezTo>
                        <a:pt x="0" y="58"/>
                        <a:pt x="0" y="58"/>
                        <a:pt x="0" y="58"/>
                      </a:cubicBezTo>
                      <a:cubicBezTo>
                        <a:pt x="0" y="65"/>
                        <a:pt x="7" y="70"/>
                        <a:pt x="14" y="7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7" name="Freeform 13">
                  <a:extLst>
                    <a:ext uri="{FF2B5EF4-FFF2-40B4-BE49-F238E27FC236}">
                      <a16:creationId xmlns:a16="http://schemas.microsoft.com/office/drawing/2014/main" id="{789B47A7-934A-B241-BAC4-524DD180736B}"/>
                    </a:ext>
                  </a:extLst>
                </p:cNvPr>
                <p:cNvSpPr>
                  <a:spLocks/>
                </p:cNvSpPr>
                <p:nvPr/>
              </p:nvSpPr>
              <p:spPr bwMode="auto">
                <a:xfrm>
                  <a:off x="3130" y="1284"/>
                  <a:ext cx="331" cy="165"/>
                </a:xfrm>
                <a:custGeom>
                  <a:avLst/>
                  <a:gdLst/>
                  <a:ahLst/>
                  <a:cxnLst>
                    <a:cxn ang="0">
                      <a:pos x="14" y="70"/>
                    </a:cxn>
                    <a:cxn ang="0">
                      <a:pos x="125" y="70"/>
                    </a:cxn>
                    <a:cxn ang="0">
                      <a:pos x="140" y="58"/>
                    </a:cxn>
                    <a:cxn ang="0">
                      <a:pos x="140" y="12"/>
                    </a:cxn>
                    <a:cxn ang="0">
                      <a:pos x="125" y="1"/>
                    </a:cxn>
                    <a:cxn ang="0">
                      <a:pos x="14" y="1"/>
                    </a:cxn>
                    <a:cxn ang="0">
                      <a:pos x="12" y="1"/>
                    </a:cxn>
                    <a:cxn ang="0">
                      <a:pos x="0" y="12"/>
                    </a:cxn>
                    <a:cxn ang="0">
                      <a:pos x="0" y="58"/>
                    </a:cxn>
                    <a:cxn ang="0">
                      <a:pos x="14" y="70"/>
                    </a:cxn>
                  </a:cxnLst>
                  <a:rect l="0" t="0" r="r" b="b"/>
                  <a:pathLst>
                    <a:path w="140" h="70">
                      <a:moveTo>
                        <a:pt x="14" y="70"/>
                      </a:moveTo>
                      <a:cubicBezTo>
                        <a:pt x="125" y="70"/>
                        <a:pt x="125" y="70"/>
                        <a:pt x="125" y="70"/>
                      </a:cubicBezTo>
                      <a:cubicBezTo>
                        <a:pt x="133" y="70"/>
                        <a:pt x="140" y="65"/>
                        <a:pt x="140" y="58"/>
                      </a:cubicBezTo>
                      <a:cubicBezTo>
                        <a:pt x="140" y="12"/>
                        <a:pt x="140" y="12"/>
                        <a:pt x="140" y="12"/>
                      </a:cubicBezTo>
                      <a:cubicBezTo>
                        <a:pt x="140" y="6"/>
                        <a:pt x="133" y="0"/>
                        <a:pt x="125" y="1"/>
                      </a:cubicBezTo>
                      <a:cubicBezTo>
                        <a:pt x="14" y="1"/>
                        <a:pt x="14" y="1"/>
                        <a:pt x="14" y="1"/>
                      </a:cubicBezTo>
                      <a:cubicBezTo>
                        <a:pt x="13" y="0"/>
                        <a:pt x="13" y="0"/>
                        <a:pt x="12" y="1"/>
                      </a:cubicBezTo>
                      <a:cubicBezTo>
                        <a:pt x="6" y="2"/>
                        <a:pt x="0" y="7"/>
                        <a:pt x="0" y="12"/>
                      </a:cubicBezTo>
                      <a:cubicBezTo>
                        <a:pt x="0" y="58"/>
                        <a:pt x="0" y="58"/>
                        <a:pt x="0" y="58"/>
                      </a:cubicBezTo>
                      <a:cubicBezTo>
                        <a:pt x="1" y="65"/>
                        <a:pt x="7" y="70"/>
                        <a:pt x="14" y="7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8" name="Freeform 14">
                  <a:extLst>
                    <a:ext uri="{FF2B5EF4-FFF2-40B4-BE49-F238E27FC236}">
                      <a16:creationId xmlns:a16="http://schemas.microsoft.com/office/drawing/2014/main" id="{EF03BCD9-1ACA-3049-B990-B255CFC82C11}"/>
                    </a:ext>
                  </a:extLst>
                </p:cNvPr>
                <p:cNvSpPr>
                  <a:spLocks/>
                </p:cNvSpPr>
                <p:nvPr/>
              </p:nvSpPr>
              <p:spPr bwMode="auto">
                <a:xfrm>
                  <a:off x="2279" y="1548"/>
                  <a:ext cx="326" cy="163"/>
                </a:xfrm>
                <a:custGeom>
                  <a:avLst/>
                  <a:gdLst/>
                  <a:ahLst/>
                  <a:cxnLst>
                    <a:cxn ang="0">
                      <a:pos x="14" y="69"/>
                    </a:cxn>
                    <a:cxn ang="0">
                      <a:pos x="124" y="69"/>
                    </a:cxn>
                    <a:cxn ang="0">
                      <a:pos x="138" y="57"/>
                    </a:cxn>
                    <a:cxn ang="0">
                      <a:pos x="138" y="11"/>
                    </a:cxn>
                    <a:cxn ang="0">
                      <a:pos x="124" y="0"/>
                    </a:cxn>
                    <a:cxn ang="0">
                      <a:pos x="14" y="0"/>
                    </a:cxn>
                    <a:cxn ang="0">
                      <a:pos x="13" y="0"/>
                    </a:cxn>
                    <a:cxn ang="0">
                      <a:pos x="0" y="11"/>
                    </a:cxn>
                    <a:cxn ang="0">
                      <a:pos x="0" y="57"/>
                    </a:cxn>
                    <a:cxn ang="0">
                      <a:pos x="14" y="69"/>
                    </a:cxn>
                  </a:cxnLst>
                  <a:rect l="0" t="0" r="r" b="b"/>
                  <a:pathLst>
                    <a:path w="138" h="69">
                      <a:moveTo>
                        <a:pt x="14" y="69"/>
                      </a:moveTo>
                      <a:cubicBezTo>
                        <a:pt x="124" y="69"/>
                        <a:pt x="124" y="69"/>
                        <a:pt x="124" y="69"/>
                      </a:cubicBezTo>
                      <a:cubicBezTo>
                        <a:pt x="132" y="69"/>
                        <a:pt x="138" y="63"/>
                        <a:pt x="138" y="57"/>
                      </a:cubicBezTo>
                      <a:cubicBezTo>
                        <a:pt x="138" y="11"/>
                        <a:pt x="138" y="11"/>
                        <a:pt x="138" y="11"/>
                      </a:cubicBezTo>
                      <a:cubicBezTo>
                        <a:pt x="138" y="5"/>
                        <a:pt x="132" y="0"/>
                        <a:pt x="124" y="0"/>
                      </a:cubicBezTo>
                      <a:cubicBezTo>
                        <a:pt x="14" y="0"/>
                        <a:pt x="14" y="0"/>
                        <a:pt x="14" y="0"/>
                      </a:cubicBezTo>
                      <a:cubicBezTo>
                        <a:pt x="13" y="0"/>
                        <a:pt x="13" y="0"/>
                        <a:pt x="13" y="0"/>
                      </a:cubicBezTo>
                      <a:cubicBezTo>
                        <a:pt x="6" y="0"/>
                        <a:pt x="0" y="5"/>
                        <a:pt x="0" y="11"/>
                      </a:cubicBezTo>
                      <a:cubicBezTo>
                        <a:pt x="0" y="57"/>
                        <a:pt x="0" y="57"/>
                        <a:pt x="0" y="57"/>
                      </a:cubicBezTo>
                      <a:cubicBezTo>
                        <a:pt x="0" y="63"/>
                        <a:pt x="7" y="69"/>
                        <a:pt x="14" y="6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9" name="Freeform 15">
                  <a:extLst>
                    <a:ext uri="{FF2B5EF4-FFF2-40B4-BE49-F238E27FC236}">
                      <a16:creationId xmlns:a16="http://schemas.microsoft.com/office/drawing/2014/main" id="{B15536B0-9D52-FD4E-9087-C88BDA44708E}"/>
                    </a:ext>
                  </a:extLst>
                </p:cNvPr>
                <p:cNvSpPr>
                  <a:spLocks/>
                </p:cNvSpPr>
                <p:nvPr/>
              </p:nvSpPr>
              <p:spPr bwMode="auto">
                <a:xfrm>
                  <a:off x="2705" y="1548"/>
                  <a:ext cx="328" cy="163"/>
                </a:xfrm>
                <a:custGeom>
                  <a:avLst/>
                  <a:gdLst/>
                  <a:ahLst/>
                  <a:cxnLst>
                    <a:cxn ang="0">
                      <a:pos x="14" y="69"/>
                    </a:cxn>
                    <a:cxn ang="0">
                      <a:pos x="125" y="69"/>
                    </a:cxn>
                    <a:cxn ang="0">
                      <a:pos x="139" y="57"/>
                    </a:cxn>
                    <a:cxn ang="0">
                      <a:pos x="139" y="11"/>
                    </a:cxn>
                    <a:cxn ang="0">
                      <a:pos x="125" y="0"/>
                    </a:cxn>
                    <a:cxn ang="0">
                      <a:pos x="14" y="0"/>
                    </a:cxn>
                    <a:cxn ang="0">
                      <a:pos x="13" y="0"/>
                    </a:cxn>
                    <a:cxn ang="0">
                      <a:pos x="0" y="11"/>
                    </a:cxn>
                    <a:cxn ang="0">
                      <a:pos x="0" y="57"/>
                    </a:cxn>
                    <a:cxn ang="0">
                      <a:pos x="14" y="69"/>
                    </a:cxn>
                  </a:cxnLst>
                  <a:rect l="0" t="0" r="r" b="b"/>
                  <a:pathLst>
                    <a:path w="139" h="69">
                      <a:moveTo>
                        <a:pt x="14" y="69"/>
                      </a:moveTo>
                      <a:cubicBezTo>
                        <a:pt x="125" y="69"/>
                        <a:pt x="125" y="69"/>
                        <a:pt x="125" y="69"/>
                      </a:cubicBezTo>
                      <a:cubicBezTo>
                        <a:pt x="132" y="69"/>
                        <a:pt x="139" y="63"/>
                        <a:pt x="139" y="57"/>
                      </a:cubicBezTo>
                      <a:cubicBezTo>
                        <a:pt x="139" y="11"/>
                        <a:pt x="139" y="11"/>
                        <a:pt x="139" y="11"/>
                      </a:cubicBezTo>
                      <a:cubicBezTo>
                        <a:pt x="139" y="5"/>
                        <a:pt x="132" y="0"/>
                        <a:pt x="125" y="0"/>
                      </a:cubicBezTo>
                      <a:cubicBezTo>
                        <a:pt x="14" y="0"/>
                        <a:pt x="14" y="0"/>
                        <a:pt x="14" y="0"/>
                      </a:cubicBezTo>
                      <a:cubicBezTo>
                        <a:pt x="13" y="0"/>
                        <a:pt x="13" y="0"/>
                        <a:pt x="13" y="0"/>
                      </a:cubicBezTo>
                      <a:cubicBezTo>
                        <a:pt x="6" y="0"/>
                        <a:pt x="0" y="5"/>
                        <a:pt x="0" y="11"/>
                      </a:cubicBezTo>
                      <a:cubicBezTo>
                        <a:pt x="0" y="57"/>
                        <a:pt x="0" y="57"/>
                        <a:pt x="0" y="57"/>
                      </a:cubicBezTo>
                      <a:cubicBezTo>
                        <a:pt x="0" y="63"/>
                        <a:pt x="7" y="69"/>
                        <a:pt x="14" y="6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0" name="Freeform 16">
                  <a:extLst>
                    <a:ext uri="{FF2B5EF4-FFF2-40B4-BE49-F238E27FC236}">
                      <a16:creationId xmlns:a16="http://schemas.microsoft.com/office/drawing/2014/main" id="{3FEB0C61-CA64-974B-9338-D86B4BB38168}"/>
                    </a:ext>
                  </a:extLst>
                </p:cNvPr>
                <p:cNvSpPr>
                  <a:spLocks/>
                </p:cNvSpPr>
                <p:nvPr/>
              </p:nvSpPr>
              <p:spPr bwMode="auto">
                <a:xfrm>
                  <a:off x="3130" y="1546"/>
                  <a:ext cx="331" cy="165"/>
                </a:xfrm>
                <a:custGeom>
                  <a:avLst/>
                  <a:gdLst/>
                  <a:ahLst/>
                  <a:cxnLst>
                    <a:cxn ang="0">
                      <a:pos x="14" y="70"/>
                    </a:cxn>
                    <a:cxn ang="0">
                      <a:pos x="125" y="70"/>
                    </a:cxn>
                    <a:cxn ang="0">
                      <a:pos x="140" y="58"/>
                    </a:cxn>
                    <a:cxn ang="0">
                      <a:pos x="140" y="12"/>
                    </a:cxn>
                    <a:cxn ang="0">
                      <a:pos x="125" y="1"/>
                    </a:cxn>
                    <a:cxn ang="0">
                      <a:pos x="14" y="1"/>
                    </a:cxn>
                    <a:cxn ang="0">
                      <a:pos x="13" y="1"/>
                    </a:cxn>
                    <a:cxn ang="0">
                      <a:pos x="0" y="12"/>
                    </a:cxn>
                    <a:cxn ang="0">
                      <a:pos x="0" y="58"/>
                    </a:cxn>
                    <a:cxn ang="0">
                      <a:pos x="14" y="70"/>
                    </a:cxn>
                  </a:cxnLst>
                  <a:rect l="0" t="0" r="r" b="b"/>
                  <a:pathLst>
                    <a:path w="140" h="70">
                      <a:moveTo>
                        <a:pt x="14" y="70"/>
                      </a:moveTo>
                      <a:cubicBezTo>
                        <a:pt x="125" y="70"/>
                        <a:pt x="125" y="70"/>
                        <a:pt x="125" y="70"/>
                      </a:cubicBezTo>
                      <a:cubicBezTo>
                        <a:pt x="133" y="70"/>
                        <a:pt x="140" y="65"/>
                        <a:pt x="140" y="58"/>
                      </a:cubicBezTo>
                      <a:cubicBezTo>
                        <a:pt x="140" y="12"/>
                        <a:pt x="140" y="12"/>
                        <a:pt x="140" y="12"/>
                      </a:cubicBezTo>
                      <a:cubicBezTo>
                        <a:pt x="140" y="6"/>
                        <a:pt x="133" y="0"/>
                        <a:pt x="125" y="1"/>
                      </a:cubicBezTo>
                      <a:cubicBezTo>
                        <a:pt x="14" y="1"/>
                        <a:pt x="14" y="1"/>
                        <a:pt x="14" y="1"/>
                      </a:cubicBezTo>
                      <a:cubicBezTo>
                        <a:pt x="13" y="1"/>
                        <a:pt x="13" y="1"/>
                        <a:pt x="13" y="1"/>
                      </a:cubicBezTo>
                      <a:cubicBezTo>
                        <a:pt x="6" y="1"/>
                        <a:pt x="0" y="7"/>
                        <a:pt x="0" y="12"/>
                      </a:cubicBezTo>
                      <a:cubicBezTo>
                        <a:pt x="0" y="58"/>
                        <a:pt x="0" y="58"/>
                        <a:pt x="0" y="58"/>
                      </a:cubicBezTo>
                      <a:cubicBezTo>
                        <a:pt x="1" y="64"/>
                        <a:pt x="7" y="70"/>
                        <a:pt x="14" y="7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1" name="Freeform 17">
                  <a:extLst>
                    <a:ext uri="{FF2B5EF4-FFF2-40B4-BE49-F238E27FC236}">
                      <a16:creationId xmlns:a16="http://schemas.microsoft.com/office/drawing/2014/main" id="{E9078E66-0308-0D49-9748-34A7EC8C55A9}"/>
                    </a:ext>
                  </a:extLst>
                </p:cNvPr>
                <p:cNvSpPr>
                  <a:spLocks/>
                </p:cNvSpPr>
                <p:nvPr/>
              </p:nvSpPr>
              <p:spPr bwMode="auto">
                <a:xfrm>
                  <a:off x="2279" y="1810"/>
                  <a:ext cx="326" cy="163"/>
                </a:xfrm>
                <a:custGeom>
                  <a:avLst/>
                  <a:gdLst/>
                  <a:ahLst/>
                  <a:cxnLst>
                    <a:cxn ang="0">
                      <a:pos x="14" y="69"/>
                    </a:cxn>
                    <a:cxn ang="0">
                      <a:pos x="124" y="69"/>
                    </a:cxn>
                    <a:cxn ang="0">
                      <a:pos x="138" y="58"/>
                    </a:cxn>
                    <a:cxn ang="0">
                      <a:pos x="138" y="11"/>
                    </a:cxn>
                    <a:cxn ang="0">
                      <a:pos x="124" y="0"/>
                    </a:cxn>
                    <a:cxn ang="0">
                      <a:pos x="14" y="0"/>
                    </a:cxn>
                    <a:cxn ang="0">
                      <a:pos x="11" y="0"/>
                    </a:cxn>
                    <a:cxn ang="0">
                      <a:pos x="0" y="11"/>
                    </a:cxn>
                    <a:cxn ang="0">
                      <a:pos x="0" y="58"/>
                    </a:cxn>
                    <a:cxn ang="0">
                      <a:pos x="14" y="69"/>
                    </a:cxn>
                  </a:cxnLst>
                  <a:rect l="0" t="0" r="r" b="b"/>
                  <a:pathLst>
                    <a:path w="138" h="69">
                      <a:moveTo>
                        <a:pt x="14" y="69"/>
                      </a:moveTo>
                      <a:cubicBezTo>
                        <a:pt x="124" y="69"/>
                        <a:pt x="124" y="69"/>
                        <a:pt x="124" y="69"/>
                      </a:cubicBezTo>
                      <a:cubicBezTo>
                        <a:pt x="132" y="69"/>
                        <a:pt x="138" y="63"/>
                        <a:pt x="138" y="58"/>
                      </a:cubicBezTo>
                      <a:cubicBezTo>
                        <a:pt x="138" y="11"/>
                        <a:pt x="138" y="11"/>
                        <a:pt x="138" y="11"/>
                      </a:cubicBezTo>
                      <a:cubicBezTo>
                        <a:pt x="138" y="5"/>
                        <a:pt x="132" y="0"/>
                        <a:pt x="124" y="0"/>
                      </a:cubicBezTo>
                      <a:cubicBezTo>
                        <a:pt x="14" y="0"/>
                        <a:pt x="14" y="0"/>
                        <a:pt x="14" y="0"/>
                      </a:cubicBezTo>
                      <a:cubicBezTo>
                        <a:pt x="13" y="0"/>
                        <a:pt x="12" y="0"/>
                        <a:pt x="11" y="0"/>
                      </a:cubicBezTo>
                      <a:cubicBezTo>
                        <a:pt x="4" y="0"/>
                        <a:pt x="0" y="6"/>
                        <a:pt x="0" y="11"/>
                      </a:cubicBezTo>
                      <a:cubicBezTo>
                        <a:pt x="0" y="58"/>
                        <a:pt x="0" y="58"/>
                        <a:pt x="0" y="58"/>
                      </a:cubicBezTo>
                      <a:cubicBezTo>
                        <a:pt x="0" y="63"/>
                        <a:pt x="7" y="69"/>
                        <a:pt x="14" y="6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2" name="Freeform 18">
                  <a:extLst>
                    <a:ext uri="{FF2B5EF4-FFF2-40B4-BE49-F238E27FC236}">
                      <a16:creationId xmlns:a16="http://schemas.microsoft.com/office/drawing/2014/main" id="{FD7233AC-2B46-D746-BAF8-195D5536DB32}"/>
                    </a:ext>
                  </a:extLst>
                </p:cNvPr>
                <p:cNvSpPr>
                  <a:spLocks/>
                </p:cNvSpPr>
                <p:nvPr/>
              </p:nvSpPr>
              <p:spPr bwMode="auto">
                <a:xfrm>
                  <a:off x="2705" y="1810"/>
                  <a:ext cx="328" cy="163"/>
                </a:xfrm>
                <a:custGeom>
                  <a:avLst/>
                  <a:gdLst/>
                  <a:ahLst/>
                  <a:cxnLst>
                    <a:cxn ang="0">
                      <a:pos x="14" y="69"/>
                    </a:cxn>
                    <a:cxn ang="0">
                      <a:pos x="125" y="69"/>
                    </a:cxn>
                    <a:cxn ang="0">
                      <a:pos x="139" y="58"/>
                    </a:cxn>
                    <a:cxn ang="0">
                      <a:pos x="139" y="11"/>
                    </a:cxn>
                    <a:cxn ang="0">
                      <a:pos x="125" y="0"/>
                    </a:cxn>
                    <a:cxn ang="0">
                      <a:pos x="14" y="0"/>
                    </a:cxn>
                    <a:cxn ang="0">
                      <a:pos x="12" y="0"/>
                    </a:cxn>
                    <a:cxn ang="0">
                      <a:pos x="0" y="11"/>
                    </a:cxn>
                    <a:cxn ang="0">
                      <a:pos x="0" y="58"/>
                    </a:cxn>
                    <a:cxn ang="0">
                      <a:pos x="14" y="69"/>
                    </a:cxn>
                  </a:cxnLst>
                  <a:rect l="0" t="0" r="r" b="b"/>
                  <a:pathLst>
                    <a:path w="139" h="69">
                      <a:moveTo>
                        <a:pt x="14" y="69"/>
                      </a:moveTo>
                      <a:cubicBezTo>
                        <a:pt x="125" y="69"/>
                        <a:pt x="125" y="69"/>
                        <a:pt x="125" y="69"/>
                      </a:cubicBezTo>
                      <a:cubicBezTo>
                        <a:pt x="132" y="69"/>
                        <a:pt x="139" y="63"/>
                        <a:pt x="139" y="58"/>
                      </a:cubicBezTo>
                      <a:cubicBezTo>
                        <a:pt x="139" y="11"/>
                        <a:pt x="139" y="11"/>
                        <a:pt x="139" y="11"/>
                      </a:cubicBezTo>
                      <a:cubicBezTo>
                        <a:pt x="139" y="5"/>
                        <a:pt x="132" y="0"/>
                        <a:pt x="125" y="0"/>
                      </a:cubicBezTo>
                      <a:cubicBezTo>
                        <a:pt x="14" y="0"/>
                        <a:pt x="14" y="0"/>
                        <a:pt x="14" y="0"/>
                      </a:cubicBezTo>
                      <a:cubicBezTo>
                        <a:pt x="13" y="0"/>
                        <a:pt x="12" y="0"/>
                        <a:pt x="12" y="0"/>
                      </a:cubicBezTo>
                      <a:cubicBezTo>
                        <a:pt x="5" y="0"/>
                        <a:pt x="0" y="6"/>
                        <a:pt x="0" y="11"/>
                      </a:cubicBezTo>
                      <a:cubicBezTo>
                        <a:pt x="0" y="58"/>
                        <a:pt x="0" y="58"/>
                        <a:pt x="0" y="58"/>
                      </a:cubicBezTo>
                      <a:cubicBezTo>
                        <a:pt x="0" y="63"/>
                        <a:pt x="7" y="69"/>
                        <a:pt x="14" y="6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3" name="Freeform 19">
                  <a:extLst>
                    <a:ext uri="{FF2B5EF4-FFF2-40B4-BE49-F238E27FC236}">
                      <a16:creationId xmlns:a16="http://schemas.microsoft.com/office/drawing/2014/main" id="{56A9EF3E-5F58-4F4A-BDD9-DAED50F1EFFC}"/>
                    </a:ext>
                  </a:extLst>
                </p:cNvPr>
                <p:cNvSpPr>
                  <a:spLocks/>
                </p:cNvSpPr>
                <p:nvPr/>
              </p:nvSpPr>
              <p:spPr bwMode="auto">
                <a:xfrm>
                  <a:off x="3130" y="1808"/>
                  <a:ext cx="331" cy="165"/>
                </a:xfrm>
                <a:custGeom>
                  <a:avLst/>
                  <a:gdLst/>
                  <a:ahLst/>
                  <a:cxnLst>
                    <a:cxn ang="0">
                      <a:pos x="14" y="70"/>
                    </a:cxn>
                    <a:cxn ang="0">
                      <a:pos x="125" y="70"/>
                    </a:cxn>
                    <a:cxn ang="0">
                      <a:pos x="140" y="59"/>
                    </a:cxn>
                    <a:cxn ang="0">
                      <a:pos x="140" y="12"/>
                    </a:cxn>
                    <a:cxn ang="0">
                      <a:pos x="125" y="1"/>
                    </a:cxn>
                    <a:cxn ang="0">
                      <a:pos x="14" y="1"/>
                    </a:cxn>
                    <a:cxn ang="0">
                      <a:pos x="12" y="1"/>
                    </a:cxn>
                    <a:cxn ang="0">
                      <a:pos x="0" y="12"/>
                    </a:cxn>
                    <a:cxn ang="0">
                      <a:pos x="0" y="59"/>
                    </a:cxn>
                    <a:cxn ang="0">
                      <a:pos x="14" y="70"/>
                    </a:cxn>
                  </a:cxnLst>
                  <a:rect l="0" t="0" r="r" b="b"/>
                  <a:pathLst>
                    <a:path w="140" h="70">
                      <a:moveTo>
                        <a:pt x="14" y="70"/>
                      </a:moveTo>
                      <a:cubicBezTo>
                        <a:pt x="125" y="70"/>
                        <a:pt x="125" y="70"/>
                        <a:pt x="125" y="70"/>
                      </a:cubicBezTo>
                      <a:cubicBezTo>
                        <a:pt x="133" y="70"/>
                        <a:pt x="140" y="65"/>
                        <a:pt x="140" y="59"/>
                      </a:cubicBezTo>
                      <a:cubicBezTo>
                        <a:pt x="140" y="12"/>
                        <a:pt x="140" y="12"/>
                        <a:pt x="140" y="12"/>
                      </a:cubicBezTo>
                      <a:cubicBezTo>
                        <a:pt x="140" y="6"/>
                        <a:pt x="133" y="0"/>
                        <a:pt x="125" y="1"/>
                      </a:cubicBezTo>
                      <a:cubicBezTo>
                        <a:pt x="14" y="1"/>
                        <a:pt x="14" y="1"/>
                        <a:pt x="14" y="1"/>
                      </a:cubicBezTo>
                      <a:cubicBezTo>
                        <a:pt x="13" y="1"/>
                        <a:pt x="13" y="1"/>
                        <a:pt x="12" y="1"/>
                      </a:cubicBezTo>
                      <a:cubicBezTo>
                        <a:pt x="6" y="1"/>
                        <a:pt x="0" y="7"/>
                        <a:pt x="0" y="12"/>
                      </a:cubicBezTo>
                      <a:cubicBezTo>
                        <a:pt x="0" y="59"/>
                        <a:pt x="0" y="59"/>
                        <a:pt x="0" y="59"/>
                      </a:cubicBezTo>
                      <a:cubicBezTo>
                        <a:pt x="1" y="64"/>
                        <a:pt x="7" y="70"/>
                        <a:pt x="14" y="7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4" name="Freeform 20">
                  <a:extLst>
                    <a:ext uri="{FF2B5EF4-FFF2-40B4-BE49-F238E27FC236}">
                      <a16:creationId xmlns:a16="http://schemas.microsoft.com/office/drawing/2014/main" id="{64E0740F-5EEB-A346-A7A8-3C277C8789DF}"/>
                    </a:ext>
                  </a:extLst>
                </p:cNvPr>
                <p:cNvSpPr>
                  <a:spLocks/>
                </p:cNvSpPr>
                <p:nvPr/>
              </p:nvSpPr>
              <p:spPr bwMode="auto">
                <a:xfrm>
                  <a:off x="3557" y="1808"/>
                  <a:ext cx="329" cy="165"/>
                </a:xfrm>
                <a:custGeom>
                  <a:avLst/>
                  <a:gdLst/>
                  <a:ahLst/>
                  <a:cxnLst>
                    <a:cxn ang="0">
                      <a:pos x="14" y="70"/>
                    </a:cxn>
                    <a:cxn ang="0">
                      <a:pos x="125" y="70"/>
                    </a:cxn>
                    <a:cxn ang="0">
                      <a:pos x="139" y="59"/>
                    </a:cxn>
                    <a:cxn ang="0">
                      <a:pos x="139" y="12"/>
                    </a:cxn>
                    <a:cxn ang="0">
                      <a:pos x="125" y="1"/>
                    </a:cxn>
                    <a:cxn ang="0">
                      <a:pos x="14" y="1"/>
                    </a:cxn>
                    <a:cxn ang="0">
                      <a:pos x="11" y="1"/>
                    </a:cxn>
                    <a:cxn ang="0">
                      <a:pos x="1" y="12"/>
                    </a:cxn>
                    <a:cxn ang="0">
                      <a:pos x="1" y="59"/>
                    </a:cxn>
                    <a:cxn ang="0">
                      <a:pos x="14" y="70"/>
                    </a:cxn>
                  </a:cxnLst>
                  <a:rect l="0" t="0" r="r" b="b"/>
                  <a:pathLst>
                    <a:path w="139" h="70">
                      <a:moveTo>
                        <a:pt x="14" y="70"/>
                      </a:moveTo>
                      <a:cubicBezTo>
                        <a:pt x="125" y="70"/>
                        <a:pt x="125" y="70"/>
                        <a:pt x="125" y="70"/>
                      </a:cubicBezTo>
                      <a:cubicBezTo>
                        <a:pt x="132" y="70"/>
                        <a:pt x="139" y="64"/>
                        <a:pt x="139" y="59"/>
                      </a:cubicBezTo>
                      <a:cubicBezTo>
                        <a:pt x="139" y="12"/>
                        <a:pt x="139" y="12"/>
                        <a:pt x="139" y="12"/>
                      </a:cubicBezTo>
                      <a:cubicBezTo>
                        <a:pt x="139" y="6"/>
                        <a:pt x="132" y="1"/>
                        <a:pt x="125" y="1"/>
                      </a:cubicBezTo>
                      <a:cubicBezTo>
                        <a:pt x="14" y="1"/>
                        <a:pt x="14" y="1"/>
                        <a:pt x="14" y="1"/>
                      </a:cubicBezTo>
                      <a:cubicBezTo>
                        <a:pt x="13" y="0"/>
                        <a:pt x="12" y="0"/>
                        <a:pt x="11" y="1"/>
                      </a:cubicBezTo>
                      <a:cubicBezTo>
                        <a:pt x="5" y="2"/>
                        <a:pt x="0" y="7"/>
                        <a:pt x="1" y="12"/>
                      </a:cubicBezTo>
                      <a:cubicBezTo>
                        <a:pt x="1" y="59"/>
                        <a:pt x="1" y="59"/>
                        <a:pt x="1" y="59"/>
                      </a:cubicBezTo>
                      <a:cubicBezTo>
                        <a:pt x="1" y="64"/>
                        <a:pt x="7" y="70"/>
                        <a:pt x="14" y="7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5" name="Freeform 21">
                  <a:extLst>
                    <a:ext uri="{FF2B5EF4-FFF2-40B4-BE49-F238E27FC236}">
                      <a16:creationId xmlns:a16="http://schemas.microsoft.com/office/drawing/2014/main" id="{882D5BC0-D067-EE4B-8699-A17F393702CF}"/>
                    </a:ext>
                  </a:extLst>
                </p:cNvPr>
                <p:cNvSpPr>
                  <a:spLocks/>
                </p:cNvSpPr>
                <p:nvPr/>
              </p:nvSpPr>
              <p:spPr bwMode="auto">
                <a:xfrm>
                  <a:off x="2279" y="2070"/>
                  <a:ext cx="326" cy="166"/>
                </a:xfrm>
                <a:custGeom>
                  <a:avLst/>
                  <a:gdLst/>
                  <a:ahLst/>
                  <a:cxnLst>
                    <a:cxn ang="0">
                      <a:pos x="14" y="70"/>
                    </a:cxn>
                    <a:cxn ang="0">
                      <a:pos x="124" y="70"/>
                    </a:cxn>
                    <a:cxn ang="0">
                      <a:pos x="138" y="58"/>
                    </a:cxn>
                    <a:cxn ang="0">
                      <a:pos x="138" y="12"/>
                    </a:cxn>
                    <a:cxn ang="0">
                      <a:pos x="124" y="1"/>
                    </a:cxn>
                    <a:cxn ang="0">
                      <a:pos x="14" y="1"/>
                    </a:cxn>
                    <a:cxn ang="0">
                      <a:pos x="13" y="1"/>
                    </a:cxn>
                    <a:cxn ang="0">
                      <a:pos x="0" y="12"/>
                    </a:cxn>
                    <a:cxn ang="0">
                      <a:pos x="0" y="58"/>
                    </a:cxn>
                    <a:cxn ang="0">
                      <a:pos x="14" y="70"/>
                    </a:cxn>
                  </a:cxnLst>
                  <a:rect l="0" t="0" r="r" b="b"/>
                  <a:pathLst>
                    <a:path w="138" h="70">
                      <a:moveTo>
                        <a:pt x="14" y="70"/>
                      </a:moveTo>
                      <a:cubicBezTo>
                        <a:pt x="124" y="70"/>
                        <a:pt x="124" y="70"/>
                        <a:pt x="124" y="70"/>
                      </a:cubicBezTo>
                      <a:cubicBezTo>
                        <a:pt x="132" y="70"/>
                        <a:pt x="138" y="64"/>
                        <a:pt x="138" y="58"/>
                      </a:cubicBezTo>
                      <a:cubicBezTo>
                        <a:pt x="138" y="12"/>
                        <a:pt x="138" y="12"/>
                        <a:pt x="138" y="12"/>
                      </a:cubicBezTo>
                      <a:cubicBezTo>
                        <a:pt x="138" y="6"/>
                        <a:pt x="132" y="1"/>
                        <a:pt x="124" y="1"/>
                      </a:cubicBezTo>
                      <a:cubicBezTo>
                        <a:pt x="14" y="1"/>
                        <a:pt x="14" y="1"/>
                        <a:pt x="14" y="1"/>
                      </a:cubicBezTo>
                      <a:cubicBezTo>
                        <a:pt x="13" y="0"/>
                        <a:pt x="13" y="0"/>
                        <a:pt x="13" y="1"/>
                      </a:cubicBezTo>
                      <a:cubicBezTo>
                        <a:pt x="6" y="1"/>
                        <a:pt x="0" y="6"/>
                        <a:pt x="0" y="12"/>
                      </a:cubicBezTo>
                      <a:cubicBezTo>
                        <a:pt x="0" y="58"/>
                        <a:pt x="0" y="58"/>
                        <a:pt x="0" y="58"/>
                      </a:cubicBezTo>
                      <a:cubicBezTo>
                        <a:pt x="0" y="64"/>
                        <a:pt x="7" y="70"/>
                        <a:pt x="14" y="7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6" name="Freeform 22">
                  <a:extLst>
                    <a:ext uri="{FF2B5EF4-FFF2-40B4-BE49-F238E27FC236}">
                      <a16:creationId xmlns:a16="http://schemas.microsoft.com/office/drawing/2014/main" id="{64BF3DA7-1078-354F-B007-6FBE120DEEA8}"/>
                    </a:ext>
                  </a:extLst>
                </p:cNvPr>
                <p:cNvSpPr>
                  <a:spLocks/>
                </p:cNvSpPr>
                <p:nvPr/>
              </p:nvSpPr>
              <p:spPr bwMode="auto">
                <a:xfrm>
                  <a:off x="2705" y="2070"/>
                  <a:ext cx="328" cy="166"/>
                </a:xfrm>
                <a:custGeom>
                  <a:avLst/>
                  <a:gdLst/>
                  <a:ahLst/>
                  <a:cxnLst>
                    <a:cxn ang="0">
                      <a:pos x="14" y="70"/>
                    </a:cxn>
                    <a:cxn ang="0">
                      <a:pos x="125" y="70"/>
                    </a:cxn>
                    <a:cxn ang="0">
                      <a:pos x="139" y="58"/>
                    </a:cxn>
                    <a:cxn ang="0">
                      <a:pos x="139" y="12"/>
                    </a:cxn>
                    <a:cxn ang="0">
                      <a:pos x="125" y="1"/>
                    </a:cxn>
                    <a:cxn ang="0">
                      <a:pos x="14" y="1"/>
                    </a:cxn>
                    <a:cxn ang="0">
                      <a:pos x="13" y="1"/>
                    </a:cxn>
                    <a:cxn ang="0">
                      <a:pos x="0" y="12"/>
                    </a:cxn>
                    <a:cxn ang="0">
                      <a:pos x="0" y="58"/>
                    </a:cxn>
                    <a:cxn ang="0">
                      <a:pos x="14" y="70"/>
                    </a:cxn>
                  </a:cxnLst>
                  <a:rect l="0" t="0" r="r" b="b"/>
                  <a:pathLst>
                    <a:path w="139" h="70">
                      <a:moveTo>
                        <a:pt x="14" y="70"/>
                      </a:moveTo>
                      <a:cubicBezTo>
                        <a:pt x="125" y="70"/>
                        <a:pt x="125" y="70"/>
                        <a:pt x="125" y="70"/>
                      </a:cubicBezTo>
                      <a:cubicBezTo>
                        <a:pt x="132" y="70"/>
                        <a:pt x="139" y="64"/>
                        <a:pt x="139" y="58"/>
                      </a:cubicBezTo>
                      <a:cubicBezTo>
                        <a:pt x="139" y="12"/>
                        <a:pt x="139" y="12"/>
                        <a:pt x="139" y="12"/>
                      </a:cubicBezTo>
                      <a:cubicBezTo>
                        <a:pt x="139" y="6"/>
                        <a:pt x="132" y="1"/>
                        <a:pt x="125" y="1"/>
                      </a:cubicBezTo>
                      <a:cubicBezTo>
                        <a:pt x="14" y="1"/>
                        <a:pt x="14" y="1"/>
                        <a:pt x="14" y="1"/>
                      </a:cubicBezTo>
                      <a:cubicBezTo>
                        <a:pt x="14" y="0"/>
                        <a:pt x="13" y="0"/>
                        <a:pt x="13" y="1"/>
                      </a:cubicBezTo>
                      <a:cubicBezTo>
                        <a:pt x="6" y="1"/>
                        <a:pt x="0" y="6"/>
                        <a:pt x="0" y="12"/>
                      </a:cubicBezTo>
                      <a:cubicBezTo>
                        <a:pt x="0" y="58"/>
                        <a:pt x="0" y="58"/>
                        <a:pt x="0" y="58"/>
                      </a:cubicBezTo>
                      <a:cubicBezTo>
                        <a:pt x="0" y="64"/>
                        <a:pt x="7" y="70"/>
                        <a:pt x="14" y="7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7" name="Freeform 23">
                  <a:extLst>
                    <a:ext uri="{FF2B5EF4-FFF2-40B4-BE49-F238E27FC236}">
                      <a16:creationId xmlns:a16="http://schemas.microsoft.com/office/drawing/2014/main" id="{FA52B942-1129-5546-A6A6-6F5D63BE2D87}"/>
                    </a:ext>
                  </a:extLst>
                </p:cNvPr>
                <p:cNvSpPr>
                  <a:spLocks/>
                </p:cNvSpPr>
                <p:nvPr/>
              </p:nvSpPr>
              <p:spPr bwMode="auto">
                <a:xfrm>
                  <a:off x="3130" y="2070"/>
                  <a:ext cx="331" cy="166"/>
                </a:xfrm>
                <a:custGeom>
                  <a:avLst/>
                  <a:gdLst/>
                  <a:ahLst/>
                  <a:cxnLst>
                    <a:cxn ang="0">
                      <a:pos x="14" y="70"/>
                    </a:cxn>
                    <a:cxn ang="0">
                      <a:pos x="125" y="70"/>
                    </a:cxn>
                    <a:cxn ang="0">
                      <a:pos x="140" y="58"/>
                    </a:cxn>
                    <a:cxn ang="0">
                      <a:pos x="140" y="12"/>
                    </a:cxn>
                    <a:cxn ang="0">
                      <a:pos x="125" y="1"/>
                    </a:cxn>
                    <a:cxn ang="0">
                      <a:pos x="14" y="1"/>
                    </a:cxn>
                    <a:cxn ang="0">
                      <a:pos x="13" y="1"/>
                    </a:cxn>
                    <a:cxn ang="0">
                      <a:pos x="0" y="12"/>
                    </a:cxn>
                    <a:cxn ang="0">
                      <a:pos x="0" y="58"/>
                    </a:cxn>
                    <a:cxn ang="0">
                      <a:pos x="14" y="70"/>
                    </a:cxn>
                  </a:cxnLst>
                  <a:rect l="0" t="0" r="r" b="b"/>
                  <a:pathLst>
                    <a:path w="140" h="70">
                      <a:moveTo>
                        <a:pt x="14" y="70"/>
                      </a:moveTo>
                      <a:cubicBezTo>
                        <a:pt x="125" y="70"/>
                        <a:pt x="125" y="70"/>
                        <a:pt x="125" y="70"/>
                      </a:cubicBezTo>
                      <a:cubicBezTo>
                        <a:pt x="133" y="70"/>
                        <a:pt x="140" y="64"/>
                        <a:pt x="140" y="58"/>
                      </a:cubicBezTo>
                      <a:cubicBezTo>
                        <a:pt x="140" y="12"/>
                        <a:pt x="140" y="12"/>
                        <a:pt x="140" y="12"/>
                      </a:cubicBezTo>
                      <a:cubicBezTo>
                        <a:pt x="140" y="6"/>
                        <a:pt x="133" y="0"/>
                        <a:pt x="125" y="1"/>
                      </a:cubicBezTo>
                      <a:cubicBezTo>
                        <a:pt x="14" y="1"/>
                        <a:pt x="14" y="1"/>
                        <a:pt x="14" y="1"/>
                      </a:cubicBezTo>
                      <a:cubicBezTo>
                        <a:pt x="14" y="0"/>
                        <a:pt x="14" y="0"/>
                        <a:pt x="13" y="1"/>
                      </a:cubicBezTo>
                      <a:cubicBezTo>
                        <a:pt x="6" y="1"/>
                        <a:pt x="0" y="6"/>
                        <a:pt x="0" y="12"/>
                      </a:cubicBezTo>
                      <a:cubicBezTo>
                        <a:pt x="0" y="58"/>
                        <a:pt x="0" y="58"/>
                        <a:pt x="0" y="58"/>
                      </a:cubicBezTo>
                      <a:cubicBezTo>
                        <a:pt x="1" y="64"/>
                        <a:pt x="7" y="70"/>
                        <a:pt x="14" y="7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8" name="Freeform 24">
                  <a:extLst>
                    <a:ext uri="{FF2B5EF4-FFF2-40B4-BE49-F238E27FC236}">
                      <a16:creationId xmlns:a16="http://schemas.microsoft.com/office/drawing/2014/main" id="{3A5F0FA0-C9C8-E246-AE3A-58B03A4D2B1F}"/>
                    </a:ext>
                  </a:extLst>
                </p:cNvPr>
                <p:cNvSpPr>
                  <a:spLocks/>
                </p:cNvSpPr>
                <p:nvPr/>
              </p:nvSpPr>
              <p:spPr bwMode="auto">
                <a:xfrm>
                  <a:off x="3560" y="2070"/>
                  <a:ext cx="326" cy="166"/>
                </a:xfrm>
                <a:custGeom>
                  <a:avLst/>
                  <a:gdLst/>
                  <a:ahLst/>
                  <a:cxnLst>
                    <a:cxn ang="0">
                      <a:pos x="13" y="70"/>
                    </a:cxn>
                    <a:cxn ang="0">
                      <a:pos x="124" y="70"/>
                    </a:cxn>
                    <a:cxn ang="0">
                      <a:pos x="138" y="58"/>
                    </a:cxn>
                    <a:cxn ang="0">
                      <a:pos x="138" y="12"/>
                    </a:cxn>
                    <a:cxn ang="0">
                      <a:pos x="124" y="1"/>
                    </a:cxn>
                    <a:cxn ang="0">
                      <a:pos x="13" y="1"/>
                    </a:cxn>
                    <a:cxn ang="0">
                      <a:pos x="12" y="1"/>
                    </a:cxn>
                    <a:cxn ang="0">
                      <a:pos x="0" y="12"/>
                    </a:cxn>
                    <a:cxn ang="0">
                      <a:pos x="0" y="58"/>
                    </a:cxn>
                    <a:cxn ang="0">
                      <a:pos x="13" y="70"/>
                    </a:cxn>
                  </a:cxnLst>
                  <a:rect l="0" t="0" r="r" b="b"/>
                  <a:pathLst>
                    <a:path w="138" h="70">
                      <a:moveTo>
                        <a:pt x="13" y="70"/>
                      </a:moveTo>
                      <a:cubicBezTo>
                        <a:pt x="124" y="70"/>
                        <a:pt x="124" y="70"/>
                        <a:pt x="124" y="70"/>
                      </a:cubicBezTo>
                      <a:cubicBezTo>
                        <a:pt x="131" y="70"/>
                        <a:pt x="138" y="64"/>
                        <a:pt x="138" y="58"/>
                      </a:cubicBezTo>
                      <a:cubicBezTo>
                        <a:pt x="138" y="12"/>
                        <a:pt x="138" y="12"/>
                        <a:pt x="138" y="12"/>
                      </a:cubicBezTo>
                      <a:cubicBezTo>
                        <a:pt x="138" y="6"/>
                        <a:pt x="131" y="1"/>
                        <a:pt x="124" y="1"/>
                      </a:cubicBezTo>
                      <a:cubicBezTo>
                        <a:pt x="13" y="1"/>
                        <a:pt x="13" y="1"/>
                        <a:pt x="13" y="1"/>
                      </a:cubicBezTo>
                      <a:cubicBezTo>
                        <a:pt x="13" y="0"/>
                        <a:pt x="12" y="0"/>
                        <a:pt x="12" y="1"/>
                      </a:cubicBezTo>
                      <a:cubicBezTo>
                        <a:pt x="5" y="1"/>
                        <a:pt x="0" y="6"/>
                        <a:pt x="0" y="12"/>
                      </a:cubicBezTo>
                      <a:cubicBezTo>
                        <a:pt x="0" y="58"/>
                        <a:pt x="0" y="58"/>
                        <a:pt x="0" y="58"/>
                      </a:cubicBezTo>
                      <a:cubicBezTo>
                        <a:pt x="0" y="64"/>
                        <a:pt x="6" y="70"/>
                        <a:pt x="13" y="7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9" name="Freeform 25">
                  <a:extLst>
                    <a:ext uri="{FF2B5EF4-FFF2-40B4-BE49-F238E27FC236}">
                      <a16:creationId xmlns:a16="http://schemas.microsoft.com/office/drawing/2014/main" id="{FFAB9964-2BC4-5E45-847E-36BD4034BB0F}"/>
                    </a:ext>
                  </a:extLst>
                </p:cNvPr>
                <p:cNvSpPr>
                  <a:spLocks/>
                </p:cNvSpPr>
                <p:nvPr/>
              </p:nvSpPr>
              <p:spPr bwMode="auto">
                <a:xfrm>
                  <a:off x="1127" y="2096"/>
                  <a:ext cx="3451" cy="924"/>
                </a:xfrm>
                <a:custGeom>
                  <a:avLst/>
                  <a:gdLst/>
                  <a:ahLst/>
                  <a:cxnLst>
                    <a:cxn ang="0">
                      <a:pos x="176" y="391"/>
                    </a:cxn>
                    <a:cxn ang="0">
                      <a:pos x="236" y="391"/>
                    </a:cxn>
                    <a:cxn ang="0">
                      <a:pos x="301" y="366"/>
                    </a:cxn>
                    <a:cxn ang="0">
                      <a:pos x="721" y="301"/>
                    </a:cxn>
                    <a:cxn ang="0">
                      <a:pos x="986" y="367"/>
                    </a:cxn>
                    <a:cxn ang="0">
                      <a:pos x="1050" y="391"/>
                    </a:cxn>
                    <a:cxn ang="0">
                      <a:pos x="1274" y="391"/>
                    </a:cxn>
                    <a:cxn ang="0">
                      <a:pos x="1314" y="377"/>
                    </a:cxn>
                    <a:cxn ang="0">
                      <a:pos x="1319" y="368"/>
                    </a:cxn>
                    <a:cxn ang="0">
                      <a:pos x="1458" y="46"/>
                    </a:cxn>
                    <a:cxn ang="0">
                      <a:pos x="1453" y="15"/>
                    </a:cxn>
                    <a:cxn ang="0">
                      <a:pos x="1425" y="0"/>
                    </a:cxn>
                    <a:cxn ang="0">
                      <a:pos x="1279" y="0"/>
                    </a:cxn>
                    <a:cxn ang="0">
                      <a:pos x="1245" y="35"/>
                    </a:cxn>
                    <a:cxn ang="0">
                      <a:pos x="1207" y="139"/>
                    </a:cxn>
                    <a:cxn ang="0">
                      <a:pos x="37" y="139"/>
                    </a:cxn>
                    <a:cxn ang="0">
                      <a:pos x="7" y="155"/>
                    </a:cxn>
                    <a:cxn ang="0">
                      <a:pos x="6" y="189"/>
                    </a:cxn>
                    <a:cxn ang="0">
                      <a:pos x="144" y="372"/>
                    </a:cxn>
                    <a:cxn ang="0">
                      <a:pos x="176" y="391"/>
                    </a:cxn>
                  </a:cxnLst>
                  <a:rect l="0" t="0" r="r" b="b"/>
                  <a:pathLst>
                    <a:path w="1461" h="391">
                      <a:moveTo>
                        <a:pt x="176" y="391"/>
                      </a:moveTo>
                      <a:cubicBezTo>
                        <a:pt x="236" y="391"/>
                        <a:pt x="236" y="391"/>
                        <a:pt x="236" y="391"/>
                      </a:cubicBezTo>
                      <a:cubicBezTo>
                        <a:pt x="256" y="383"/>
                        <a:pt x="277" y="375"/>
                        <a:pt x="301" y="366"/>
                      </a:cubicBezTo>
                      <a:cubicBezTo>
                        <a:pt x="402" y="331"/>
                        <a:pt x="593" y="295"/>
                        <a:pt x="721" y="301"/>
                      </a:cubicBezTo>
                      <a:cubicBezTo>
                        <a:pt x="840" y="307"/>
                        <a:pt x="923" y="341"/>
                        <a:pt x="986" y="367"/>
                      </a:cubicBezTo>
                      <a:cubicBezTo>
                        <a:pt x="1009" y="376"/>
                        <a:pt x="1030" y="385"/>
                        <a:pt x="1050" y="391"/>
                      </a:cubicBezTo>
                      <a:cubicBezTo>
                        <a:pt x="1274" y="391"/>
                        <a:pt x="1274" y="391"/>
                        <a:pt x="1274" y="391"/>
                      </a:cubicBezTo>
                      <a:cubicBezTo>
                        <a:pt x="1289" y="387"/>
                        <a:pt x="1302" y="382"/>
                        <a:pt x="1314" y="377"/>
                      </a:cubicBezTo>
                      <a:cubicBezTo>
                        <a:pt x="1316" y="374"/>
                        <a:pt x="1318" y="371"/>
                        <a:pt x="1319" y="368"/>
                      </a:cubicBezTo>
                      <a:cubicBezTo>
                        <a:pt x="1458" y="46"/>
                        <a:pt x="1458" y="46"/>
                        <a:pt x="1458" y="46"/>
                      </a:cubicBezTo>
                      <a:cubicBezTo>
                        <a:pt x="1461" y="35"/>
                        <a:pt x="1459" y="23"/>
                        <a:pt x="1453" y="15"/>
                      </a:cubicBezTo>
                      <a:cubicBezTo>
                        <a:pt x="1446" y="5"/>
                        <a:pt x="1436" y="0"/>
                        <a:pt x="1425" y="0"/>
                      </a:cubicBezTo>
                      <a:cubicBezTo>
                        <a:pt x="1279" y="0"/>
                        <a:pt x="1279" y="0"/>
                        <a:pt x="1279" y="0"/>
                      </a:cubicBezTo>
                      <a:cubicBezTo>
                        <a:pt x="1261" y="0"/>
                        <a:pt x="1245" y="16"/>
                        <a:pt x="1245" y="35"/>
                      </a:cubicBezTo>
                      <a:cubicBezTo>
                        <a:pt x="1207" y="139"/>
                        <a:pt x="1207" y="139"/>
                        <a:pt x="1207" y="139"/>
                      </a:cubicBezTo>
                      <a:cubicBezTo>
                        <a:pt x="37" y="139"/>
                        <a:pt x="37" y="139"/>
                        <a:pt x="37" y="139"/>
                      </a:cubicBezTo>
                      <a:cubicBezTo>
                        <a:pt x="25" y="139"/>
                        <a:pt x="14" y="145"/>
                        <a:pt x="7" y="155"/>
                      </a:cubicBezTo>
                      <a:cubicBezTo>
                        <a:pt x="1" y="165"/>
                        <a:pt x="0" y="178"/>
                        <a:pt x="6" y="189"/>
                      </a:cubicBezTo>
                      <a:cubicBezTo>
                        <a:pt x="144" y="372"/>
                        <a:pt x="144" y="372"/>
                        <a:pt x="144" y="372"/>
                      </a:cubicBezTo>
                      <a:cubicBezTo>
                        <a:pt x="150" y="383"/>
                        <a:pt x="163" y="391"/>
                        <a:pt x="176" y="39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0" name="Freeform 26">
                  <a:extLst>
                    <a:ext uri="{FF2B5EF4-FFF2-40B4-BE49-F238E27FC236}">
                      <a16:creationId xmlns:a16="http://schemas.microsoft.com/office/drawing/2014/main" id="{AC3766E8-15AB-7A48-B6AB-A7B38B5486A0}"/>
                    </a:ext>
                  </a:extLst>
                </p:cNvPr>
                <p:cNvSpPr>
                  <a:spLocks/>
                </p:cNvSpPr>
                <p:nvPr/>
              </p:nvSpPr>
              <p:spPr bwMode="auto">
                <a:xfrm>
                  <a:off x="1221" y="2916"/>
                  <a:ext cx="3407" cy="494"/>
                </a:xfrm>
                <a:custGeom>
                  <a:avLst/>
                  <a:gdLst/>
                  <a:ahLst/>
                  <a:cxnLst>
                    <a:cxn ang="0">
                      <a:pos x="1127" y="107"/>
                    </a:cxn>
                    <a:cxn ang="0">
                      <a:pos x="678" y="1"/>
                    </a:cxn>
                    <a:cxn ang="0">
                      <a:pos x="633" y="0"/>
                    </a:cxn>
                    <a:cxn ang="0">
                      <a:pos x="0" y="199"/>
                    </a:cxn>
                    <a:cxn ang="0">
                      <a:pos x="674" y="114"/>
                    </a:cxn>
                    <a:cxn ang="0">
                      <a:pos x="1130" y="202"/>
                    </a:cxn>
                    <a:cxn ang="0">
                      <a:pos x="1442" y="26"/>
                    </a:cxn>
                    <a:cxn ang="0">
                      <a:pos x="1127" y="107"/>
                    </a:cxn>
                  </a:cxnLst>
                  <a:rect l="0" t="0" r="r" b="b"/>
                  <a:pathLst>
                    <a:path w="1442" h="209">
                      <a:moveTo>
                        <a:pt x="1127" y="107"/>
                      </a:moveTo>
                      <a:cubicBezTo>
                        <a:pt x="960" y="101"/>
                        <a:pt x="823" y="9"/>
                        <a:pt x="678" y="1"/>
                      </a:cubicBezTo>
                      <a:cubicBezTo>
                        <a:pt x="663" y="0"/>
                        <a:pt x="649" y="0"/>
                        <a:pt x="633" y="0"/>
                      </a:cubicBezTo>
                      <a:cubicBezTo>
                        <a:pt x="404" y="2"/>
                        <a:pt x="127" y="99"/>
                        <a:pt x="0" y="199"/>
                      </a:cubicBezTo>
                      <a:cubicBezTo>
                        <a:pt x="454" y="103"/>
                        <a:pt x="491" y="107"/>
                        <a:pt x="674" y="114"/>
                      </a:cubicBezTo>
                      <a:cubicBezTo>
                        <a:pt x="840" y="124"/>
                        <a:pt x="986" y="209"/>
                        <a:pt x="1130" y="202"/>
                      </a:cubicBezTo>
                      <a:cubicBezTo>
                        <a:pt x="1229" y="195"/>
                        <a:pt x="1409" y="122"/>
                        <a:pt x="1442" y="26"/>
                      </a:cubicBezTo>
                      <a:cubicBezTo>
                        <a:pt x="1318" y="75"/>
                        <a:pt x="1244" y="103"/>
                        <a:pt x="1127" y="10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61" name="Group 560"/>
              <p:cNvGrpSpPr>
                <a:grpSpLocks noChangeAspect="1"/>
              </p:cNvGrpSpPr>
              <p:nvPr/>
            </p:nvGrpSpPr>
            <p:grpSpPr bwMode="auto">
              <a:xfrm>
                <a:off x="7372594" y="4450346"/>
                <a:ext cx="290236" cy="275516"/>
                <a:chOff x="1836" y="1169"/>
                <a:chExt cx="2090" cy="1984"/>
              </a:xfrm>
              <a:solidFill>
                <a:schemeClr val="bg1"/>
              </a:solidFill>
            </p:grpSpPr>
            <p:sp>
              <p:nvSpPr>
                <p:cNvPr id="562" name="Freeform 5"/>
                <p:cNvSpPr>
                  <a:spLocks/>
                </p:cNvSpPr>
                <p:nvPr/>
              </p:nvSpPr>
              <p:spPr bwMode="auto">
                <a:xfrm>
                  <a:off x="2674" y="3030"/>
                  <a:ext cx="125" cy="123"/>
                </a:xfrm>
                <a:custGeom>
                  <a:avLst/>
                  <a:gdLst/>
                  <a:ahLst/>
                  <a:cxnLst>
                    <a:cxn ang="0">
                      <a:pos x="50" y="30"/>
                    </a:cxn>
                    <a:cxn ang="0">
                      <a:pos x="22" y="50"/>
                    </a:cxn>
                    <a:cxn ang="0">
                      <a:pos x="2" y="22"/>
                    </a:cxn>
                    <a:cxn ang="0">
                      <a:pos x="31" y="2"/>
                    </a:cxn>
                    <a:cxn ang="0">
                      <a:pos x="50" y="30"/>
                    </a:cxn>
                  </a:cxnLst>
                  <a:rect l="0" t="0" r="r" b="b"/>
                  <a:pathLst>
                    <a:path w="53" h="52">
                      <a:moveTo>
                        <a:pt x="50" y="30"/>
                      </a:moveTo>
                      <a:cubicBezTo>
                        <a:pt x="48" y="43"/>
                        <a:pt x="35" y="52"/>
                        <a:pt x="22" y="50"/>
                      </a:cubicBezTo>
                      <a:cubicBezTo>
                        <a:pt x="9" y="47"/>
                        <a:pt x="0" y="35"/>
                        <a:pt x="2" y="22"/>
                      </a:cubicBezTo>
                      <a:cubicBezTo>
                        <a:pt x="5" y="8"/>
                        <a:pt x="17" y="0"/>
                        <a:pt x="31" y="2"/>
                      </a:cubicBezTo>
                      <a:cubicBezTo>
                        <a:pt x="44" y="4"/>
                        <a:pt x="53" y="17"/>
                        <a:pt x="50" y="3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3" name="Freeform 6"/>
                <p:cNvSpPr>
                  <a:spLocks/>
                </p:cNvSpPr>
                <p:nvPr/>
              </p:nvSpPr>
              <p:spPr bwMode="auto">
                <a:xfrm>
                  <a:off x="2367" y="2891"/>
                  <a:ext cx="144" cy="144"/>
                </a:xfrm>
                <a:custGeom>
                  <a:avLst/>
                  <a:gdLst/>
                  <a:ahLst/>
                  <a:cxnLst>
                    <a:cxn ang="0">
                      <a:pos x="58" y="35"/>
                    </a:cxn>
                    <a:cxn ang="0">
                      <a:pos x="25" y="58"/>
                    </a:cxn>
                    <a:cxn ang="0">
                      <a:pos x="3" y="25"/>
                    </a:cxn>
                    <a:cxn ang="0">
                      <a:pos x="35" y="2"/>
                    </a:cxn>
                    <a:cxn ang="0">
                      <a:pos x="58" y="35"/>
                    </a:cxn>
                  </a:cxnLst>
                  <a:rect l="0" t="0" r="r" b="b"/>
                  <a:pathLst>
                    <a:path w="61" h="61">
                      <a:moveTo>
                        <a:pt x="58" y="35"/>
                      </a:moveTo>
                      <a:cubicBezTo>
                        <a:pt x="55" y="50"/>
                        <a:pt x="41" y="61"/>
                        <a:pt x="25" y="58"/>
                      </a:cubicBezTo>
                      <a:cubicBezTo>
                        <a:pt x="10" y="55"/>
                        <a:pt x="0" y="40"/>
                        <a:pt x="3" y="25"/>
                      </a:cubicBezTo>
                      <a:cubicBezTo>
                        <a:pt x="5" y="10"/>
                        <a:pt x="20" y="0"/>
                        <a:pt x="35" y="2"/>
                      </a:cubicBezTo>
                      <a:cubicBezTo>
                        <a:pt x="51" y="5"/>
                        <a:pt x="61" y="20"/>
                        <a:pt x="58" y="35"/>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4" name="Freeform 7"/>
                <p:cNvSpPr>
                  <a:spLocks/>
                </p:cNvSpPr>
                <p:nvPr/>
              </p:nvSpPr>
              <p:spPr bwMode="auto">
                <a:xfrm>
                  <a:off x="2091" y="2695"/>
                  <a:ext cx="165" cy="162"/>
                </a:xfrm>
                <a:custGeom>
                  <a:avLst/>
                  <a:gdLst/>
                  <a:ahLst/>
                  <a:cxnLst>
                    <a:cxn ang="0">
                      <a:pos x="66" y="40"/>
                    </a:cxn>
                    <a:cxn ang="0">
                      <a:pos x="29" y="66"/>
                    </a:cxn>
                    <a:cxn ang="0">
                      <a:pos x="3" y="29"/>
                    </a:cxn>
                    <a:cxn ang="0">
                      <a:pos x="41" y="3"/>
                    </a:cxn>
                    <a:cxn ang="0">
                      <a:pos x="66" y="40"/>
                    </a:cxn>
                  </a:cxnLst>
                  <a:rect l="0" t="0" r="r" b="b"/>
                  <a:pathLst>
                    <a:path w="70" h="69">
                      <a:moveTo>
                        <a:pt x="66" y="40"/>
                      </a:moveTo>
                      <a:cubicBezTo>
                        <a:pt x="63" y="58"/>
                        <a:pt x="47" y="69"/>
                        <a:pt x="29" y="66"/>
                      </a:cubicBezTo>
                      <a:cubicBezTo>
                        <a:pt x="12" y="63"/>
                        <a:pt x="0" y="46"/>
                        <a:pt x="3" y="29"/>
                      </a:cubicBezTo>
                      <a:cubicBezTo>
                        <a:pt x="6" y="12"/>
                        <a:pt x="23" y="0"/>
                        <a:pt x="41" y="3"/>
                      </a:cubicBezTo>
                      <a:cubicBezTo>
                        <a:pt x="58" y="6"/>
                        <a:pt x="70" y="23"/>
                        <a:pt x="66" y="4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5" name="Freeform 8"/>
                <p:cNvSpPr>
                  <a:spLocks/>
                </p:cNvSpPr>
                <p:nvPr/>
              </p:nvSpPr>
              <p:spPr bwMode="auto">
                <a:xfrm>
                  <a:off x="1906" y="2416"/>
                  <a:ext cx="185" cy="184"/>
                </a:xfrm>
                <a:custGeom>
                  <a:avLst/>
                  <a:gdLst/>
                  <a:ahLst/>
                  <a:cxnLst>
                    <a:cxn ang="0">
                      <a:pos x="74" y="45"/>
                    </a:cxn>
                    <a:cxn ang="0">
                      <a:pos x="33" y="74"/>
                    </a:cxn>
                    <a:cxn ang="0">
                      <a:pos x="4" y="33"/>
                    </a:cxn>
                    <a:cxn ang="0">
                      <a:pos x="45" y="4"/>
                    </a:cxn>
                    <a:cxn ang="0">
                      <a:pos x="74" y="45"/>
                    </a:cxn>
                  </a:cxnLst>
                  <a:rect l="0" t="0" r="r" b="b"/>
                  <a:pathLst>
                    <a:path w="78" h="78">
                      <a:moveTo>
                        <a:pt x="74" y="45"/>
                      </a:moveTo>
                      <a:cubicBezTo>
                        <a:pt x="71" y="65"/>
                        <a:pt x="52" y="78"/>
                        <a:pt x="33" y="74"/>
                      </a:cubicBezTo>
                      <a:cubicBezTo>
                        <a:pt x="13" y="71"/>
                        <a:pt x="0" y="52"/>
                        <a:pt x="4" y="33"/>
                      </a:cubicBezTo>
                      <a:cubicBezTo>
                        <a:pt x="7" y="13"/>
                        <a:pt x="26" y="0"/>
                        <a:pt x="45" y="4"/>
                      </a:cubicBezTo>
                      <a:cubicBezTo>
                        <a:pt x="65" y="7"/>
                        <a:pt x="78" y="26"/>
                        <a:pt x="74" y="45"/>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6" name="Freeform 9"/>
                <p:cNvSpPr>
                  <a:spLocks/>
                </p:cNvSpPr>
                <p:nvPr/>
              </p:nvSpPr>
              <p:spPr bwMode="auto">
                <a:xfrm>
                  <a:off x="1836" y="2057"/>
                  <a:ext cx="203" cy="203"/>
                </a:xfrm>
                <a:custGeom>
                  <a:avLst/>
                  <a:gdLst/>
                  <a:ahLst/>
                  <a:cxnLst>
                    <a:cxn ang="0">
                      <a:pos x="82" y="50"/>
                    </a:cxn>
                    <a:cxn ang="0">
                      <a:pos x="36" y="82"/>
                    </a:cxn>
                    <a:cxn ang="0">
                      <a:pos x="4" y="36"/>
                    </a:cxn>
                    <a:cxn ang="0">
                      <a:pos x="50" y="4"/>
                    </a:cxn>
                    <a:cxn ang="0">
                      <a:pos x="82" y="50"/>
                    </a:cxn>
                  </a:cxnLst>
                  <a:rect l="0" t="0" r="r" b="b"/>
                  <a:pathLst>
                    <a:path w="86" h="86">
                      <a:moveTo>
                        <a:pt x="82" y="50"/>
                      </a:moveTo>
                      <a:cubicBezTo>
                        <a:pt x="79" y="72"/>
                        <a:pt x="58" y="86"/>
                        <a:pt x="36" y="82"/>
                      </a:cubicBezTo>
                      <a:cubicBezTo>
                        <a:pt x="15" y="78"/>
                        <a:pt x="0" y="58"/>
                        <a:pt x="4" y="36"/>
                      </a:cubicBezTo>
                      <a:cubicBezTo>
                        <a:pt x="8" y="15"/>
                        <a:pt x="29" y="0"/>
                        <a:pt x="50" y="4"/>
                      </a:cubicBezTo>
                      <a:cubicBezTo>
                        <a:pt x="72" y="8"/>
                        <a:pt x="86" y="29"/>
                        <a:pt x="82" y="5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7" name="Freeform 10"/>
                <p:cNvSpPr>
                  <a:spLocks/>
                </p:cNvSpPr>
                <p:nvPr/>
              </p:nvSpPr>
              <p:spPr bwMode="auto">
                <a:xfrm>
                  <a:off x="2679" y="1169"/>
                  <a:ext cx="123" cy="125"/>
                </a:xfrm>
                <a:custGeom>
                  <a:avLst/>
                  <a:gdLst/>
                  <a:ahLst/>
                  <a:cxnLst>
                    <a:cxn ang="0">
                      <a:pos x="50" y="22"/>
                    </a:cxn>
                    <a:cxn ang="0">
                      <a:pos x="22" y="3"/>
                    </a:cxn>
                    <a:cxn ang="0">
                      <a:pos x="2" y="31"/>
                    </a:cxn>
                    <a:cxn ang="0">
                      <a:pos x="30" y="51"/>
                    </a:cxn>
                    <a:cxn ang="0">
                      <a:pos x="50" y="22"/>
                    </a:cxn>
                  </a:cxnLst>
                  <a:rect l="0" t="0" r="r" b="b"/>
                  <a:pathLst>
                    <a:path w="52" h="53">
                      <a:moveTo>
                        <a:pt x="50" y="22"/>
                      </a:moveTo>
                      <a:cubicBezTo>
                        <a:pt x="48" y="9"/>
                        <a:pt x="35" y="0"/>
                        <a:pt x="22" y="3"/>
                      </a:cubicBezTo>
                      <a:cubicBezTo>
                        <a:pt x="9" y="5"/>
                        <a:pt x="0" y="18"/>
                        <a:pt x="2" y="31"/>
                      </a:cubicBezTo>
                      <a:cubicBezTo>
                        <a:pt x="5" y="44"/>
                        <a:pt x="17" y="53"/>
                        <a:pt x="30" y="51"/>
                      </a:cubicBezTo>
                      <a:cubicBezTo>
                        <a:pt x="44" y="48"/>
                        <a:pt x="52" y="36"/>
                        <a:pt x="50" y="2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8" name="Freeform 11"/>
                <p:cNvSpPr>
                  <a:spLocks/>
                </p:cNvSpPr>
                <p:nvPr/>
              </p:nvSpPr>
              <p:spPr bwMode="auto">
                <a:xfrm>
                  <a:off x="2367" y="1284"/>
                  <a:ext cx="144" cy="145"/>
                </a:xfrm>
                <a:custGeom>
                  <a:avLst/>
                  <a:gdLst/>
                  <a:ahLst/>
                  <a:cxnLst>
                    <a:cxn ang="0">
                      <a:pos x="58" y="25"/>
                    </a:cxn>
                    <a:cxn ang="0">
                      <a:pos x="25" y="3"/>
                    </a:cxn>
                    <a:cxn ang="0">
                      <a:pos x="3" y="35"/>
                    </a:cxn>
                    <a:cxn ang="0">
                      <a:pos x="35" y="58"/>
                    </a:cxn>
                    <a:cxn ang="0">
                      <a:pos x="58" y="25"/>
                    </a:cxn>
                  </a:cxnLst>
                  <a:rect l="0" t="0" r="r" b="b"/>
                  <a:pathLst>
                    <a:path w="61" h="61">
                      <a:moveTo>
                        <a:pt x="58" y="25"/>
                      </a:moveTo>
                      <a:cubicBezTo>
                        <a:pt x="55" y="10"/>
                        <a:pt x="41" y="0"/>
                        <a:pt x="25" y="3"/>
                      </a:cubicBezTo>
                      <a:cubicBezTo>
                        <a:pt x="10" y="5"/>
                        <a:pt x="0" y="20"/>
                        <a:pt x="3" y="35"/>
                      </a:cubicBezTo>
                      <a:cubicBezTo>
                        <a:pt x="5" y="51"/>
                        <a:pt x="20" y="61"/>
                        <a:pt x="35" y="58"/>
                      </a:cubicBezTo>
                      <a:cubicBezTo>
                        <a:pt x="51" y="55"/>
                        <a:pt x="61" y="41"/>
                        <a:pt x="58" y="25"/>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9" name="Freeform 12"/>
                <p:cNvSpPr>
                  <a:spLocks/>
                </p:cNvSpPr>
                <p:nvPr/>
              </p:nvSpPr>
              <p:spPr bwMode="auto">
                <a:xfrm>
                  <a:off x="2091" y="1459"/>
                  <a:ext cx="165" cy="163"/>
                </a:xfrm>
                <a:custGeom>
                  <a:avLst/>
                  <a:gdLst/>
                  <a:ahLst/>
                  <a:cxnLst>
                    <a:cxn ang="0">
                      <a:pos x="66" y="29"/>
                    </a:cxn>
                    <a:cxn ang="0">
                      <a:pos x="29" y="3"/>
                    </a:cxn>
                    <a:cxn ang="0">
                      <a:pos x="3" y="40"/>
                    </a:cxn>
                    <a:cxn ang="0">
                      <a:pos x="41" y="66"/>
                    </a:cxn>
                    <a:cxn ang="0">
                      <a:pos x="66" y="29"/>
                    </a:cxn>
                  </a:cxnLst>
                  <a:rect l="0" t="0" r="r" b="b"/>
                  <a:pathLst>
                    <a:path w="70" h="69">
                      <a:moveTo>
                        <a:pt x="66" y="29"/>
                      </a:moveTo>
                      <a:cubicBezTo>
                        <a:pt x="63" y="12"/>
                        <a:pt x="47" y="0"/>
                        <a:pt x="29" y="3"/>
                      </a:cubicBezTo>
                      <a:cubicBezTo>
                        <a:pt x="12" y="6"/>
                        <a:pt x="0" y="23"/>
                        <a:pt x="3" y="40"/>
                      </a:cubicBezTo>
                      <a:cubicBezTo>
                        <a:pt x="6" y="58"/>
                        <a:pt x="23" y="69"/>
                        <a:pt x="41" y="66"/>
                      </a:cubicBezTo>
                      <a:cubicBezTo>
                        <a:pt x="58" y="63"/>
                        <a:pt x="70" y="46"/>
                        <a:pt x="66" y="2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0" name="Freeform 13"/>
                <p:cNvSpPr>
                  <a:spLocks/>
                </p:cNvSpPr>
                <p:nvPr/>
              </p:nvSpPr>
              <p:spPr bwMode="auto">
                <a:xfrm>
                  <a:off x="1906" y="1719"/>
                  <a:ext cx="185" cy="182"/>
                </a:xfrm>
                <a:custGeom>
                  <a:avLst/>
                  <a:gdLst/>
                  <a:ahLst/>
                  <a:cxnLst>
                    <a:cxn ang="0">
                      <a:pos x="74" y="32"/>
                    </a:cxn>
                    <a:cxn ang="0">
                      <a:pos x="33" y="3"/>
                    </a:cxn>
                    <a:cxn ang="0">
                      <a:pos x="4" y="45"/>
                    </a:cxn>
                    <a:cxn ang="0">
                      <a:pos x="45" y="74"/>
                    </a:cxn>
                    <a:cxn ang="0">
                      <a:pos x="74" y="32"/>
                    </a:cxn>
                  </a:cxnLst>
                  <a:rect l="0" t="0" r="r" b="b"/>
                  <a:pathLst>
                    <a:path w="78" h="77">
                      <a:moveTo>
                        <a:pt x="74" y="32"/>
                      </a:moveTo>
                      <a:cubicBezTo>
                        <a:pt x="71" y="12"/>
                        <a:pt x="52" y="0"/>
                        <a:pt x="33" y="3"/>
                      </a:cubicBezTo>
                      <a:cubicBezTo>
                        <a:pt x="13" y="6"/>
                        <a:pt x="0" y="25"/>
                        <a:pt x="4" y="45"/>
                      </a:cubicBezTo>
                      <a:cubicBezTo>
                        <a:pt x="7" y="64"/>
                        <a:pt x="26" y="77"/>
                        <a:pt x="45" y="74"/>
                      </a:cubicBezTo>
                      <a:cubicBezTo>
                        <a:pt x="65" y="70"/>
                        <a:pt x="78" y="51"/>
                        <a:pt x="74" y="3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1" name="Freeform 14"/>
                <p:cNvSpPr>
                  <a:spLocks/>
                </p:cNvSpPr>
                <p:nvPr/>
              </p:nvSpPr>
              <p:spPr bwMode="auto">
                <a:xfrm>
                  <a:off x="2962" y="3030"/>
                  <a:ext cx="125" cy="123"/>
                </a:xfrm>
                <a:custGeom>
                  <a:avLst/>
                  <a:gdLst/>
                  <a:ahLst/>
                  <a:cxnLst>
                    <a:cxn ang="0">
                      <a:pos x="3" y="30"/>
                    </a:cxn>
                    <a:cxn ang="0">
                      <a:pos x="31" y="50"/>
                    </a:cxn>
                    <a:cxn ang="0">
                      <a:pos x="51" y="22"/>
                    </a:cxn>
                    <a:cxn ang="0">
                      <a:pos x="22" y="2"/>
                    </a:cxn>
                    <a:cxn ang="0">
                      <a:pos x="3" y="30"/>
                    </a:cxn>
                  </a:cxnLst>
                  <a:rect l="0" t="0" r="r" b="b"/>
                  <a:pathLst>
                    <a:path w="53" h="52">
                      <a:moveTo>
                        <a:pt x="3" y="30"/>
                      </a:moveTo>
                      <a:cubicBezTo>
                        <a:pt x="5" y="43"/>
                        <a:pt x="18" y="52"/>
                        <a:pt x="31" y="50"/>
                      </a:cubicBezTo>
                      <a:cubicBezTo>
                        <a:pt x="44" y="47"/>
                        <a:pt x="53" y="35"/>
                        <a:pt x="51" y="22"/>
                      </a:cubicBezTo>
                      <a:cubicBezTo>
                        <a:pt x="48" y="8"/>
                        <a:pt x="36" y="0"/>
                        <a:pt x="22" y="2"/>
                      </a:cubicBezTo>
                      <a:cubicBezTo>
                        <a:pt x="9" y="4"/>
                        <a:pt x="0" y="17"/>
                        <a:pt x="3" y="3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2" name="Freeform 15"/>
                <p:cNvSpPr>
                  <a:spLocks/>
                </p:cNvSpPr>
                <p:nvPr/>
              </p:nvSpPr>
              <p:spPr bwMode="auto">
                <a:xfrm>
                  <a:off x="3250" y="2891"/>
                  <a:ext cx="144" cy="144"/>
                </a:xfrm>
                <a:custGeom>
                  <a:avLst/>
                  <a:gdLst/>
                  <a:ahLst/>
                  <a:cxnLst>
                    <a:cxn ang="0">
                      <a:pos x="3" y="35"/>
                    </a:cxn>
                    <a:cxn ang="0">
                      <a:pos x="36" y="58"/>
                    </a:cxn>
                    <a:cxn ang="0">
                      <a:pos x="58" y="25"/>
                    </a:cxn>
                    <a:cxn ang="0">
                      <a:pos x="26" y="2"/>
                    </a:cxn>
                    <a:cxn ang="0">
                      <a:pos x="3" y="35"/>
                    </a:cxn>
                  </a:cxnLst>
                  <a:rect l="0" t="0" r="r" b="b"/>
                  <a:pathLst>
                    <a:path w="61" h="61">
                      <a:moveTo>
                        <a:pt x="3" y="35"/>
                      </a:moveTo>
                      <a:cubicBezTo>
                        <a:pt x="6" y="50"/>
                        <a:pt x="20" y="61"/>
                        <a:pt x="36" y="58"/>
                      </a:cubicBezTo>
                      <a:cubicBezTo>
                        <a:pt x="51" y="55"/>
                        <a:pt x="61" y="40"/>
                        <a:pt x="58" y="25"/>
                      </a:cubicBezTo>
                      <a:cubicBezTo>
                        <a:pt x="56" y="10"/>
                        <a:pt x="41" y="0"/>
                        <a:pt x="26" y="2"/>
                      </a:cubicBezTo>
                      <a:cubicBezTo>
                        <a:pt x="10" y="5"/>
                        <a:pt x="0" y="20"/>
                        <a:pt x="3" y="35"/>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3" name="Freeform 16"/>
                <p:cNvSpPr>
                  <a:spLocks/>
                </p:cNvSpPr>
                <p:nvPr/>
              </p:nvSpPr>
              <p:spPr bwMode="auto">
                <a:xfrm>
                  <a:off x="3505" y="2695"/>
                  <a:ext cx="166" cy="162"/>
                </a:xfrm>
                <a:custGeom>
                  <a:avLst/>
                  <a:gdLst/>
                  <a:ahLst/>
                  <a:cxnLst>
                    <a:cxn ang="0">
                      <a:pos x="4" y="40"/>
                    </a:cxn>
                    <a:cxn ang="0">
                      <a:pos x="41" y="66"/>
                    </a:cxn>
                    <a:cxn ang="0">
                      <a:pos x="67" y="29"/>
                    </a:cxn>
                    <a:cxn ang="0">
                      <a:pos x="29" y="3"/>
                    </a:cxn>
                    <a:cxn ang="0">
                      <a:pos x="4" y="40"/>
                    </a:cxn>
                  </a:cxnLst>
                  <a:rect l="0" t="0" r="r" b="b"/>
                  <a:pathLst>
                    <a:path w="70" h="69">
                      <a:moveTo>
                        <a:pt x="4" y="40"/>
                      </a:moveTo>
                      <a:cubicBezTo>
                        <a:pt x="7" y="58"/>
                        <a:pt x="23" y="69"/>
                        <a:pt x="41" y="66"/>
                      </a:cubicBezTo>
                      <a:cubicBezTo>
                        <a:pt x="58" y="63"/>
                        <a:pt x="70" y="46"/>
                        <a:pt x="67" y="29"/>
                      </a:cubicBezTo>
                      <a:cubicBezTo>
                        <a:pt x="64" y="12"/>
                        <a:pt x="47" y="0"/>
                        <a:pt x="29" y="3"/>
                      </a:cubicBezTo>
                      <a:cubicBezTo>
                        <a:pt x="12" y="6"/>
                        <a:pt x="0" y="23"/>
                        <a:pt x="4" y="4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4" name="Freeform 17"/>
                <p:cNvSpPr>
                  <a:spLocks/>
                </p:cNvSpPr>
                <p:nvPr/>
              </p:nvSpPr>
              <p:spPr bwMode="auto">
                <a:xfrm>
                  <a:off x="3671" y="2416"/>
                  <a:ext cx="184" cy="184"/>
                </a:xfrm>
                <a:custGeom>
                  <a:avLst/>
                  <a:gdLst/>
                  <a:ahLst/>
                  <a:cxnLst>
                    <a:cxn ang="0">
                      <a:pos x="4" y="45"/>
                    </a:cxn>
                    <a:cxn ang="0">
                      <a:pos x="45" y="74"/>
                    </a:cxn>
                    <a:cxn ang="0">
                      <a:pos x="74" y="33"/>
                    </a:cxn>
                    <a:cxn ang="0">
                      <a:pos x="33" y="4"/>
                    </a:cxn>
                    <a:cxn ang="0">
                      <a:pos x="4" y="45"/>
                    </a:cxn>
                  </a:cxnLst>
                  <a:rect l="0" t="0" r="r" b="b"/>
                  <a:pathLst>
                    <a:path w="78" h="78">
                      <a:moveTo>
                        <a:pt x="4" y="45"/>
                      </a:moveTo>
                      <a:cubicBezTo>
                        <a:pt x="7" y="65"/>
                        <a:pt x="26" y="78"/>
                        <a:pt x="45" y="74"/>
                      </a:cubicBezTo>
                      <a:cubicBezTo>
                        <a:pt x="65" y="71"/>
                        <a:pt x="78" y="52"/>
                        <a:pt x="74" y="33"/>
                      </a:cubicBezTo>
                      <a:cubicBezTo>
                        <a:pt x="71" y="13"/>
                        <a:pt x="52" y="0"/>
                        <a:pt x="33" y="4"/>
                      </a:cubicBezTo>
                      <a:cubicBezTo>
                        <a:pt x="13" y="7"/>
                        <a:pt x="0" y="26"/>
                        <a:pt x="4" y="45"/>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5" name="Freeform 18"/>
                <p:cNvSpPr>
                  <a:spLocks/>
                </p:cNvSpPr>
                <p:nvPr/>
              </p:nvSpPr>
              <p:spPr bwMode="auto">
                <a:xfrm>
                  <a:off x="3723" y="2057"/>
                  <a:ext cx="203" cy="203"/>
                </a:xfrm>
                <a:custGeom>
                  <a:avLst/>
                  <a:gdLst/>
                  <a:ahLst/>
                  <a:cxnLst>
                    <a:cxn ang="0">
                      <a:pos x="4" y="50"/>
                    </a:cxn>
                    <a:cxn ang="0">
                      <a:pos x="50" y="82"/>
                    </a:cxn>
                    <a:cxn ang="0">
                      <a:pos x="82" y="36"/>
                    </a:cxn>
                    <a:cxn ang="0">
                      <a:pos x="36" y="4"/>
                    </a:cxn>
                    <a:cxn ang="0">
                      <a:pos x="4" y="50"/>
                    </a:cxn>
                  </a:cxnLst>
                  <a:rect l="0" t="0" r="r" b="b"/>
                  <a:pathLst>
                    <a:path w="86" h="86">
                      <a:moveTo>
                        <a:pt x="4" y="50"/>
                      </a:moveTo>
                      <a:cubicBezTo>
                        <a:pt x="7" y="72"/>
                        <a:pt x="28" y="86"/>
                        <a:pt x="50" y="82"/>
                      </a:cubicBezTo>
                      <a:cubicBezTo>
                        <a:pt x="71" y="78"/>
                        <a:pt x="86" y="58"/>
                        <a:pt x="82" y="36"/>
                      </a:cubicBezTo>
                      <a:cubicBezTo>
                        <a:pt x="78" y="15"/>
                        <a:pt x="57" y="0"/>
                        <a:pt x="36" y="4"/>
                      </a:cubicBezTo>
                      <a:cubicBezTo>
                        <a:pt x="14" y="8"/>
                        <a:pt x="0" y="29"/>
                        <a:pt x="4" y="5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6" name="Freeform 19"/>
                <p:cNvSpPr>
                  <a:spLocks/>
                </p:cNvSpPr>
                <p:nvPr/>
              </p:nvSpPr>
              <p:spPr bwMode="auto">
                <a:xfrm>
                  <a:off x="2960" y="1169"/>
                  <a:ext cx="123" cy="125"/>
                </a:xfrm>
                <a:custGeom>
                  <a:avLst/>
                  <a:gdLst/>
                  <a:ahLst/>
                  <a:cxnLst>
                    <a:cxn ang="0">
                      <a:pos x="2" y="22"/>
                    </a:cxn>
                    <a:cxn ang="0">
                      <a:pos x="30" y="3"/>
                    </a:cxn>
                    <a:cxn ang="0">
                      <a:pos x="50" y="31"/>
                    </a:cxn>
                    <a:cxn ang="0">
                      <a:pos x="22" y="51"/>
                    </a:cxn>
                    <a:cxn ang="0">
                      <a:pos x="2" y="22"/>
                    </a:cxn>
                  </a:cxnLst>
                  <a:rect l="0" t="0" r="r" b="b"/>
                  <a:pathLst>
                    <a:path w="52" h="53">
                      <a:moveTo>
                        <a:pt x="2" y="22"/>
                      </a:moveTo>
                      <a:cubicBezTo>
                        <a:pt x="4" y="9"/>
                        <a:pt x="17" y="0"/>
                        <a:pt x="30" y="3"/>
                      </a:cubicBezTo>
                      <a:cubicBezTo>
                        <a:pt x="43" y="5"/>
                        <a:pt x="52" y="18"/>
                        <a:pt x="50" y="31"/>
                      </a:cubicBezTo>
                      <a:cubicBezTo>
                        <a:pt x="47" y="44"/>
                        <a:pt x="35" y="53"/>
                        <a:pt x="22" y="51"/>
                      </a:cubicBezTo>
                      <a:cubicBezTo>
                        <a:pt x="8" y="48"/>
                        <a:pt x="0" y="36"/>
                        <a:pt x="2" y="2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7" name="Freeform 20"/>
                <p:cNvSpPr>
                  <a:spLocks/>
                </p:cNvSpPr>
                <p:nvPr/>
              </p:nvSpPr>
              <p:spPr bwMode="auto">
                <a:xfrm>
                  <a:off x="3250" y="1284"/>
                  <a:ext cx="144" cy="145"/>
                </a:xfrm>
                <a:custGeom>
                  <a:avLst/>
                  <a:gdLst/>
                  <a:ahLst/>
                  <a:cxnLst>
                    <a:cxn ang="0">
                      <a:pos x="3" y="25"/>
                    </a:cxn>
                    <a:cxn ang="0">
                      <a:pos x="36" y="3"/>
                    </a:cxn>
                    <a:cxn ang="0">
                      <a:pos x="58" y="35"/>
                    </a:cxn>
                    <a:cxn ang="0">
                      <a:pos x="26" y="58"/>
                    </a:cxn>
                    <a:cxn ang="0">
                      <a:pos x="3" y="25"/>
                    </a:cxn>
                  </a:cxnLst>
                  <a:rect l="0" t="0" r="r" b="b"/>
                  <a:pathLst>
                    <a:path w="61" h="61">
                      <a:moveTo>
                        <a:pt x="3" y="25"/>
                      </a:moveTo>
                      <a:cubicBezTo>
                        <a:pt x="6" y="10"/>
                        <a:pt x="20" y="0"/>
                        <a:pt x="36" y="3"/>
                      </a:cubicBezTo>
                      <a:cubicBezTo>
                        <a:pt x="51" y="5"/>
                        <a:pt x="61" y="20"/>
                        <a:pt x="58" y="35"/>
                      </a:cubicBezTo>
                      <a:cubicBezTo>
                        <a:pt x="56" y="51"/>
                        <a:pt x="41" y="61"/>
                        <a:pt x="26" y="58"/>
                      </a:cubicBezTo>
                      <a:cubicBezTo>
                        <a:pt x="10" y="55"/>
                        <a:pt x="0" y="41"/>
                        <a:pt x="3" y="25"/>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8" name="Freeform 21"/>
                <p:cNvSpPr>
                  <a:spLocks/>
                </p:cNvSpPr>
                <p:nvPr/>
              </p:nvSpPr>
              <p:spPr bwMode="auto">
                <a:xfrm>
                  <a:off x="3505" y="1459"/>
                  <a:ext cx="166" cy="163"/>
                </a:xfrm>
                <a:custGeom>
                  <a:avLst/>
                  <a:gdLst/>
                  <a:ahLst/>
                  <a:cxnLst>
                    <a:cxn ang="0">
                      <a:pos x="4" y="29"/>
                    </a:cxn>
                    <a:cxn ang="0">
                      <a:pos x="41" y="3"/>
                    </a:cxn>
                    <a:cxn ang="0">
                      <a:pos x="67" y="40"/>
                    </a:cxn>
                    <a:cxn ang="0">
                      <a:pos x="29" y="66"/>
                    </a:cxn>
                    <a:cxn ang="0">
                      <a:pos x="4" y="29"/>
                    </a:cxn>
                  </a:cxnLst>
                  <a:rect l="0" t="0" r="r" b="b"/>
                  <a:pathLst>
                    <a:path w="70" h="69">
                      <a:moveTo>
                        <a:pt x="4" y="29"/>
                      </a:moveTo>
                      <a:cubicBezTo>
                        <a:pt x="7" y="12"/>
                        <a:pt x="23" y="0"/>
                        <a:pt x="41" y="3"/>
                      </a:cubicBezTo>
                      <a:cubicBezTo>
                        <a:pt x="58" y="6"/>
                        <a:pt x="70" y="23"/>
                        <a:pt x="67" y="40"/>
                      </a:cubicBezTo>
                      <a:cubicBezTo>
                        <a:pt x="64" y="58"/>
                        <a:pt x="47" y="69"/>
                        <a:pt x="29" y="66"/>
                      </a:cubicBezTo>
                      <a:cubicBezTo>
                        <a:pt x="12" y="63"/>
                        <a:pt x="0" y="46"/>
                        <a:pt x="4" y="2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9" name="Freeform 22"/>
                <p:cNvSpPr>
                  <a:spLocks/>
                </p:cNvSpPr>
                <p:nvPr/>
              </p:nvSpPr>
              <p:spPr bwMode="auto">
                <a:xfrm>
                  <a:off x="3671" y="1719"/>
                  <a:ext cx="184" cy="182"/>
                </a:xfrm>
                <a:custGeom>
                  <a:avLst/>
                  <a:gdLst/>
                  <a:ahLst/>
                  <a:cxnLst>
                    <a:cxn ang="0">
                      <a:pos x="4" y="32"/>
                    </a:cxn>
                    <a:cxn ang="0">
                      <a:pos x="45" y="3"/>
                    </a:cxn>
                    <a:cxn ang="0">
                      <a:pos x="74" y="45"/>
                    </a:cxn>
                    <a:cxn ang="0">
                      <a:pos x="33" y="74"/>
                    </a:cxn>
                    <a:cxn ang="0">
                      <a:pos x="4" y="32"/>
                    </a:cxn>
                  </a:cxnLst>
                  <a:rect l="0" t="0" r="r" b="b"/>
                  <a:pathLst>
                    <a:path w="78" h="77">
                      <a:moveTo>
                        <a:pt x="4" y="32"/>
                      </a:moveTo>
                      <a:cubicBezTo>
                        <a:pt x="7" y="12"/>
                        <a:pt x="26" y="0"/>
                        <a:pt x="45" y="3"/>
                      </a:cubicBezTo>
                      <a:cubicBezTo>
                        <a:pt x="65" y="6"/>
                        <a:pt x="78" y="25"/>
                        <a:pt x="74" y="45"/>
                      </a:cubicBezTo>
                      <a:cubicBezTo>
                        <a:pt x="71" y="64"/>
                        <a:pt x="52" y="77"/>
                        <a:pt x="33" y="74"/>
                      </a:cubicBezTo>
                      <a:cubicBezTo>
                        <a:pt x="13" y="70"/>
                        <a:pt x="0" y="51"/>
                        <a:pt x="4" y="3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0" name="Freeform 23"/>
                <p:cNvSpPr>
                  <a:spLocks/>
                </p:cNvSpPr>
                <p:nvPr/>
              </p:nvSpPr>
              <p:spPr bwMode="auto">
                <a:xfrm>
                  <a:off x="2284" y="1506"/>
                  <a:ext cx="1191" cy="1311"/>
                </a:xfrm>
                <a:custGeom>
                  <a:avLst/>
                  <a:gdLst/>
                  <a:ahLst/>
                  <a:cxnLst>
                    <a:cxn ang="0">
                      <a:pos x="233" y="516"/>
                    </a:cxn>
                    <a:cxn ang="0">
                      <a:pos x="233" y="123"/>
                    </a:cxn>
                    <a:cxn ang="0">
                      <a:pos x="88" y="268"/>
                    </a:cxn>
                    <a:cxn ang="0">
                      <a:pos x="61" y="268"/>
                    </a:cxn>
                    <a:cxn ang="0">
                      <a:pos x="59" y="266"/>
                    </a:cxn>
                    <a:cxn ang="0">
                      <a:pos x="54" y="253"/>
                    </a:cxn>
                    <a:cxn ang="0">
                      <a:pos x="59" y="239"/>
                    </a:cxn>
                    <a:cxn ang="0">
                      <a:pos x="239" y="60"/>
                    </a:cxn>
                    <a:cxn ang="0">
                      <a:pos x="252" y="54"/>
                    </a:cxn>
                    <a:cxn ang="0">
                      <a:pos x="266" y="60"/>
                    </a:cxn>
                    <a:cxn ang="0">
                      <a:pos x="468" y="263"/>
                    </a:cxn>
                    <a:cxn ang="0">
                      <a:pos x="473" y="276"/>
                    </a:cxn>
                    <a:cxn ang="0">
                      <a:pos x="468" y="290"/>
                    </a:cxn>
                    <a:cxn ang="0">
                      <a:pos x="466" y="291"/>
                    </a:cxn>
                    <a:cxn ang="0">
                      <a:pos x="481" y="305"/>
                    </a:cxn>
                    <a:cxn ang="0">
                      <a:pos x="482" y="303"/>
                    </a:cxn>
                    <a:cxn ang="0">
                      <a:pos x="504" y="252"/>
                    </a:cxn>
                    <a:cxn ang="0">
                      <a:pos x="482" y="200"/>
                    </a:cxn>
                    <a:cxn ang="0">
                      <a:pos x="304" y="21"/>
                    </a:cxn>
                    <a:cxn ang="0">
                      <a:pos x="252" y="0"/>
                    </a:cxn>
                    <a:cxn ang="0">
                      <a:pos x="201" y="21"/>
                    </a:cxn>
                    <a:cxn ang="0">
                      <a:pos x="21" y="201"/>
                    </a:cxn>
                    <a:cxn ang="0">
                      <a:pos x="0" y="253"/>
                    </a:cxn>
                    <a:cxn ang="0">
                      <a:pos x="21" y="304"/>
                    </a:cxn>
                    <a:cxn ang="0">
                      <a:pos x="23" y="306"/>
                    </a:cxn>
                    <a:cxn ang="0">
                      <a:pos x="126" y="306"/>
                    </a:cxn>
                    <a:cxn ang="0">
                      <a:pos x="178" y="254"/>
                    </a:cxn>
                    <a:cxn ang="0">
                      <a:pos x="178" y="482"/>
                    </a:cxn>
                    <a:cxn ang="0">
                      <a:pos x="251" y="555"/>
                    </a:cxn>
                    <a:cxn ang="0">
                      <a:pos x="251" y="535"/>
                    </a:cxn>
                    <a:cxn ang="0">
                      <a:pos x="233" y="516"/>
                    </a:cxn>
                  </a:cxnLst>
                  <a:rect l="0" t="0" r="r" b="b"/>
                  <a:pathLst>
                    <a:path w="504" h="555">
                      <a:moveTo>
                        <a:pt x="233" y="516"/>
                      </a:moveTo>
                      <a:cubicBezTo>
                        <a:pt x="233" y="123"/>
                        <a:pt x="233" y="123"/>
                        <a:pt x="233" y="123"/>
                      </a:cubicBezTo>
                      <a:cubicBezTo>
                        <a:pt x="88" y="268"/>
                        <a:pt x="88" y="268"/>
                        <a:pt x="88" y="268"/>
                      </a:cubicBezTo>
                      <a:cubicBezTo>
                        <a:pt x="80" y="275"/>
                        <a:pt x="68" y="275"/>
                        <a:pt x="61" y="268"/>
                      </a:cubicBezTo>
                      <a:cubicBezTo>
                        <a:pt x="59" y="266"/>
                        <a:pt x="59" y="266"/>
                        <a:pt x="59" y="266"/>
                      </a:cubicBezTo>
                      <a:cubicBezTo>
                        <a:pt x="56" y="262"/>
                        <a:pt x="54" y="258"/>
                        <a:pt x="54" y="253"/>
                      </a:cubicBezTo>
                      <a:cubicBezTo>
                        <a:pt x="54" y="248"/>
                        <a:pt x="56" y="243"/>
                        <a:pt x="59" y="239"/>
                      </a:cubicBezTo>
                      <a:cubicBezTo>
                        <a:pt x="239" y="60"/>
                        <a:pt x="239" y="60"/>
                        <a:pt x="239" y="60"/>
                      </a:cubicBezTo>
                      <a:cubicBezTo>
                        <a:pt x="243" y="56"/>
                        <a:pt x="247" y="54"/>
                        <a:pt x="252" y="54"/>
                      </a:cubicBezTo>
                      <a:cubicBezTo>
                        <a:pt x="258" y="54"/>
                        <a:pt x="262" y="56"/>
                        <a:pt x="266" y="60"/>
                      </a:cubicBezTo>
                      <a:cubicBezTo>
                        <a:pt x="468" y="263"/>
                        <a:pt x="468" y="263"/>
                        <a:pt x="468" y="263"/>
                      </a:cubicBezTo>
                      <a:cubicBezTo>
                        <a:pt x="471" y="267"/>
                        <a:pt x="473" y="271"/>
                        <a:pt x="473" y="276"/>
                      </a:cubicBezTo>
                      <a:cubicBezTo>
                        <a:pt x="473" y="281"/>
                        <a:pt x="471" y="286"/>
                        <a:pt x="468" y="290"/>
                      </a:cubicBezTo>
                      <a:cubicBezTo>
                        <a:pt x="466" y="291"/>
                        <a:pt x="466" y="291"/>
                        <a:pt x="466" y="291"/>
                      </a:cubicBezTo>
                      <a:cubicBezTo>
                        <a:pt x="481" y="305"/>
                        <a:pt x="481" y="305"/>
                        <a:pt x="481" y="305"/>
                      </a:cubicBezTo>
                      <a:cubicBezTo>
                        <a:pt x="482" y="303"/>
                        <a:pt x="482" y="303"/>
                        <a:pt x="482" y="303"/>
                      </a:cubicBezTo>
                      <a:cubicBezTo>
                        <a:pt x="496" y="289"/>
                        <a:pt x="504" y="271"/>
                        <a:pt x="504" y="252"/>
                      </a:cubicBezTo>
                      <a:cubicBezTo>
                        <a:pt x="504" y="232"/>
                        <a:pt x="496" y="214"/>
                        <a:pt x="482" y="200"/>
                      </a:cubicBezTo>
                      <a:cubicBezTo>
                        <a:pt x="304" y="21"/>
                        <a:pt x="304" y="21"/>
                        <a:pt x="304" y="21"/>
                      </a:cubicBezTo>
                      <a:cubicBezTo>
                        <a:pt x="290" y="7"/>
                        <a:pt x="272" y="0"/>
                        <a:pt x="252" y="0"/>
                      </a:cubicBezTo>
                      <a:cubicBezTo>
                        <a:pt x="233" y="0"/>
                        <a:pt x="215" y="7"/>
                        <a:pt x="201" y="21"/>
                      </a:cubicBezTo>
                      <a:cubicBezTo>
                        <a:pt x="21" y="201"/>
                        <a:pt x="21" y="201"/>
                        <a:pt x="21" y="201"/>
                      </a:cubicBezTo>
                      <a:cubicBezTo>
                        <a:pt x="7" y="215"/>
                        <a:pt x="0" y="233"/>
                        <a:pt x="0" y="253"/>
                      </a:cubicBezTo>
                      <a:cubicBezTo>
                        <a:pt x="0" y="272"/>
                        <a:pt x="7" y="290"/>
                        <a:pt x="21" y="304"/>
                      </a:cubicBezTo>
                      <a:cubicBezTo>
                        <a:pt x="23" y="306"/>
                        <a:pt x="23" y="306"/>
                        <a:pt x="23" y="306"/>
                      </a:cubicBezTo>
                      <a:cubicBezTo>
                        <a:pt x="51" y="334"/>
                        <a:pt x="98" y="334"/>
                        <a:pt x="126" y="306"/>
                      </a:cubicBezTo>
                      <a:cubicBezTo>
                        <a:pt x="178" y="254"/>
                        <a:pt x="178" y="254"/>
                        <a:pt x="178" y="254"/>
                      </a:cubicBezTo>
                      <a:cubicBezTo>
                        <a:pt x="178" y="482"/>
                        <a:pt x="178" y="482"/>
                        <a:pt x="178" y="482"/>
                      </a:cubicBezTo>
                      <a:cubicBezTo>
                        <a:pt x="178" y="522"/>
                        <a:pt x="211" y="555"/>
                        <a:pt x="251" y="555"/>
                      </a:cubicBezTo>
                      <a:cubicBezTo>
                        <a:pt x="251" y="535"/>
                        <a:pt x="251" y="535"/>
                        <a:pt x="251" y="535"/>
                      </a:cubicBezTo>
                      <a:cubicBezTo>
                        <a:pt x="241" y="535"/>
                        <a:pt x="233" y="527"/>
                        <a:pt x="233" y="516"/>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1" name="Freeform 24"/>
                <p:cNvSpPr>
                  <a:spLocks/>
                </p:cNvSpPr>
                <p:nvPr/>
              </p:nvSpPr>
              <p:spPr bwMode="auto">
                <a:xfrm>
                  <a:off x="2877" y="2026"/>
                  <a:ext cx="546" cy="791"/>
                </a:xfrm>
                <a:custGeom>
                  <a:avLst/>
                  <a:gdLst/>
                  <a:ahLst/>
                  <a:cxnLst>
                    <a:cxn ang="0">
                      <a:pos x="0" y="335"/>
                    </a:cxn>
                    <a:cxn ang="0">
                      <a:pos x="0" y="315"/>
                    </a:cxn>
                    <a:cxn ang="0">
                      <a:pos x="63" y="252"/>
                    </a:cxn>
                    <a:cxn ang="0">
                      <a:pos x="63" y="0"/>
                    </a:cxn>
                    <a:cxn ang="0">
                      <a:pos x="80" y="17"/>
                    </a:cxn>
                    <a:cxn ang="0">
                      <a:pos x="129" y="70"/>
                    </a:cxn>
                    <a:cxn ang="0">
                      <a:pos x="217" y="69"/>
                    </a:cxn>
                    <a:cxn ang="0">
                      <a:pos x="231" y="84"/>
                    </a:cxn>
                    <a:cxn ang="0">
                      <a:pos x="114" y="84"/>
                    </a:cxn>
                    <a:cxn ang="0">
                      <a:pos x="83" y="49"/>
                    </a:cxn>
                    <a:cxn ang="0">
                      <a:pos x="83" y="252"/>
                    </a:cxn>
                    <a:cxn ang="0">
                      <a:pos x="0" y="335"/>
                    </a:cxn>
                  </a:cxnLst>
                  <a:rect l="0" t="0" r="r" b="b"/>
                  <a:pathLst>
                    <a:path w="231" h="335">
                      <a:moveTo>
                        <a:pt x="0" y="335"/>
                      </a:moveTo>
                      <a:cubicBezTo>
                        <a:pt x="0" y="315"/>
                        <a:pt x="0" y="315"/>
                        <a:pt x="0" y="315"/>
                      </a:cubicBezTo>
                      <a:cubicBezTo>
                        <a:pt x="35" y="315"/>
                        <a:pt x="63" y="287"/>
                        <a:pt x="63" y="252"/>
                      </a:cubicBezTo>
                      <a:cubicBezTo>
                        <a:pt x="63" y="0"/>
                        <a:pt x="63" y="0"/>
                        <a:pt x="63" y="0"/>
                      </a:cubicBezTo>
                      <a:cubicBezTo>
                        <a:pt x="80" y="17"/>
                        <a:pt x="80" y="17"/>
                        <a:pt x="80" y="17"/>
                      </a:cubicBezTo>
                      <a:cubicBezTo>
                        <a:pt x="107" y="43"/>
                        <a:pt x="128" y="69"/>
                        <a:pt x="129" y="70"/>
                      </a:cubicBezTo>
                      <a:cubicBezTo>
                        <a:pt x="153" y="94"/>
                        <a:pt x="193" y="94"/>
                        <a:pt x="217" y="69"/>
                      </a:cubicBezTo>
                      <a:cubicBezTo>
                        <a:pt x="231" y="84"/>
                        <a:pt x="231" y="84"/>
                        <a:pt x="231" y="84"/>
                      </a:cubicBezTo>
                      <a:cubicBezTo>
                        <a:pt x="199" y="116"/>
                        <a:pt x="146" y="116"/>
                        <a:pt x="114" y="84"/>
                      </a:cubicBezTo>
                      <a:cubicBezTo>
                        <a:pt x="113" y="83"/>
                        <a:pt x="101" y="67"/>
                        <a:pt x="83" y="49"/>
                      </a:cubicBezTo>
                      <a:cubicBezTo>
                        <a:pt x="83" y="252"/>
                        <a:pt x="83" y="252"/>
                        <a:pt x="83" y="252"/>
                      </a:cubicBezTo>
                      <a:cubicBezTo>
                        <a:pt x="83" y="298"/>
                        <a:pt x="46" y="335"/>
                        <a:pt x="0" y="33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82" name="Group 581"/>
              <p:cNvGrpSpPr/>
              <p:nvPr/>
            </p:nvGrpSpPr>
            <p:grpSpPr>
              <a:xfrm>
                <a:off x="7906422" y="4348533"/>
                <a:ext cx="331856" cy="377329"/>
                <a:chOff x="3270071" y="4390554"/>
                <a:chExt cx="874712" cy="994571"/>
              </a:xfrm>
              <a:solidFill>
                <a:schemeClr val="bg1"/>
              </a:solidFill>
            </p:grpSpPr>
            <p:grpSp>
              <p:nvGrpSpPr>
                <p:cNvPr id="583" name="Group 200"/>
                <p:cNvGrpSpPr>
                  <a:grpSpLocks noChangeAspect="1"/>
                </p:cNvGrpSpPr>
                <p:nvPr/>
              </p:nvGrpSpPr>
              <p:grpSpPr bwMode="auto">
                <a:xfrm>
                  <a:off x="3270071" y="4724725"/>
                  <a:ext cx="874712" cy="660400"/>
                  <a:chOff x="845" y="2930"/>
                  <a:chExt cx="551" cy="416"/>
                </a:xfrm>
                <a:grpFill/>
              </p:grpSpPr>
              <p:sp>
                <p:nvSpPr>
                  <p:cNvPr id="587" name="Freeform 204"/>
                  <p:cNvSpPr>
                    <a:spLocks/>
                  </p:cNvSpPr>
                  <p:nvPr/>
                </p:nvSpPr>
                <p:spPr bwMode="auto">
                  <a:xfrm>
                    <a:off x="1365" y="2930"/>
                    <a:ext cx="1" cy="5"/>
                  </a:xfrm>
                  <a:custGeom>
                    <a:avLst/>
                    <a:gdLst/>
                    <a:ahLst/>
                    <a:cxnLst>
                      <a:cxn ang="0">
                        <a:pos x="0" y="2"/>
                      </a:cxn>
                      <a:cxn ang="0">
                        <a:pos x="0" y="2"/>
                      </a:cxn>
                      <a:cxn ang="0">
                        <a:pos x="0" y="2"/>
                      </a:cxn>
                    </a:cxnLst>
                    <a:rect l="0" t="0" r="r" b="b"/>
                    <a:pathLst>
                      <a:path h="2">
                        <a:moveTo>
                          <a:pt x="0" y="2"/>
                        </a:moveTo>
                        <a:cubicBezTo>
                          <a:pt x="0" y="2"/>
                          <a:pt x="0" y="2"/>
                          <a:pt x="0" y="2"/>
                        </a:cubicBezTo>
                        <a:cubicBezTo>
                          <a:pt x="0" y="0"/>
                          <a:pt x="0" y="1"/>
                          <a:pt x="0"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8" name="Freeform 206"/>
                  <p:cNvSpPr>
                    <a:spLocks/>
                  </p:cNvSpPr>
                  <p:nvPr/>
                </p:nvSpPr>
                <p:spPr bwMode="auto">
                  <a:xfrm>
                    <a:off x="1365" y="2935"/>
                    <a:ext cx="1" cy="2"/>
                  </a:xfrm>
                  <a:custGeom>
                    <a:avLst/>
                    <a:gdLst/>
                    <a:ahLst/>
                    <a:cxnLst>
                      <a:cxn ang="0">
                        <a:pos x="0" y="0"/>
                      </a:cxn>
                      <a:cxn ang="0">
                        <a:pos x="0" y="0"/>
                      </a:cxn>
                      <a:cxn ang="0">
                        <a:pos x="0" y="0"/>
                      </a:cxn>
                    </a:cxnLst>
                    <a:rect l="0" t="0" r="r" b="b"/>
                    <a:pathLst>
                      <a:path h="1">
                        <a:moveTo>
                          <a:pt x="0" y="0"/>
                        </a:moveTo>
                        <a:cubicBezTo>
                          <a:pt x="0" y="0"/>
                          <a:pt x="0" y="0"/>
                          <a:pt x="0" y="0"/>
                        </a:cubicBezTo>
                        <a:cubicBezTo>
                          <a:pt x="0" y="1"/>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9" name="Freeform 209"/>
                  <p:cNvSpPr>
                    <a:spLocks noEditPoints="1"/>
                  </p:cNvSpPr>
                  <p:nvPr/>
                </p:nvSpPr>
                <p:spPr bwMode="auto">
                  <a:xfrm>
                    <a:off x="1006" y="3065"/>
                    <a:ext cx="281" cy="281"/>
                  </a:xfrm>
                  <a:custGeom>
                    <a:avLst/>
                    <a:gdLst/>
                    <a:ahLst/>
                    <a:cxnLst>
                      <a:cxn ang="0">
                        <a:pos x="114" y="40"/>
                      </a:cxn>
                      <a:cxn ang="0">
                        <a:pos x="109" y="41"/>
                      </a:cxn>
                      <a:cxn ang="0">
                        <a:pos x="103" y="34"/>
                      </a:cxn>
                      <a:cxn ang="0">
                        <a:pos x="109" y="25"/>
                      </a:cxn>
                      <a:cxn ang="0">
                        <a:pos x="96" y="16"/>
                      </a:cxn>
                      <a:cxn ang="0">
                        <a:pos x="88" y="19"/>
                      </a:cxn>
                      <a:cxn ang="0">
                        <a:pos x="87" y="10"/>
                      </a:cxn>
                      <a:cxn ang="0">
                        <a:pos x="74" y="2"/>
                      </a:cxn>
                      <a:cxn ang="0">
                        <a:pos x="70" y="3"/>
                      </a:cxn>
                      <a:cxn ang="0">
                        <a:pos x="59" y="10"/>
                      </a:cxn>
                      <a:cxn ang="0">
                        <a:pos x="55" y="0"/>
                      </a:cxn>
                      <a:cxn ang="0">
                        <a:pos x="47" y="2"/>
                      </a:cxn>
                      <a:cxn ang="0">
                        <a:pos x="45" y="2"/>
                      </a:cxn>
                      <a:cxn ang="0">
                        <a:pos x="40" y="6"/>
                      </a:cxn>
                      <a:cxn ang="0">
                        <a:pos x="34" y="16"/>
                      </a:cxn>
                      <a:cxn ang="0">
                        <a:pos x="26" y="11"/>
                      </a:cxn>
                      <a:cxn ang="0">
                        <a:pos x="16" y="19"/>
                      </a:cxn>
                      <a:cxn ang="0">
                        <a:pos x="21" y="29"/>
                      </a:cxn>
                      <a:cxn ang="0">
                        <a:pos x="14" y="34"/>
                      </a:cxn>
                      <a:cxn ang="0">
                        <a:pos x="6" y="34"/>
                      </a:cxn>
                      <a:cxn ang="0">
                        <a:pos x="2" y="46"/>
                      </a:cxn>
                      <a:cxn ang="0">
                        <a:pos x="10" y="52"/>
                      </a:cxn>
                      <a:cxn ang="0">
                        <a:pos x="3" y="61"/>
                      </a:cxn>
                      <a:cxn ang="0">
                        <a:pos x="2" y="77"/>
                      </a:cxn>
                      <a:cxn ang="0">
                        <a:pos x="13" y="78"/>
                      </a:cxn>
                      <a:cxn ang="0">
                        <a:pos x="11" y="89"/>
                      </a:cxn>
                      <a:cxn ang="0">
                        <a:pos x="19" y="103"/>
                      </a:cxn>
                      <a:cxn ang="0">
                        <a:pos x="29" y="99"/>
                      </a:cxn>
                      <a:cxn ang="0">
                        <a:pos x="33" y="110"/>
                      </a:cxn>
                      <a:cxn ang="0">
                        <a:pos x="46" y="118"/>
                      </a:cxn>
                      <a:cxn ang="0">
                        <a:pos x="52" y="109"/>
                      </a:cxn>
                      <a:cxn ang="0">
                        <a:pos x="61" y="117"/>
                      </a:cxn>
                      <a:cxn ang="0">
                        <a:pos x="77" y="117"/>
                      </a:cxn>
                      <a:cxn ang="0">
                        <a:pos x="78" y="106"/>
                      </a:cxn>
                      <a:cxn ang="0">
                        <a:pos x="90" y="108"/>
                      </a:cxn>
                      <a:cxn ang="0">
                        <a:pos x="103" y="101"/>
                      </a:cxn>
                      <a:cxn ang="0">
                        <a:pos x="99" y="91"/>
                      </a:cxn>
                      <a:cxn ang="0">
                        <a:pos x="110" y="87"/>
                      </a:cxn>
                      <a:cxn ang="0">
                        <a:pos x="118" y="73"/>
                      </a:cxn>
                      <a:cxn ang="0">
                        <a:pos x="109" y="67"/>
                      </a:cxn>
                      <a:cxn ang="0">
                        <a:pos x="117" y="58"/>
                      </a:cxn>
                      <a:cxn ang="0">
                        <a:pos x="117" y="44"/>
                      </a:cxn>
                      <a:cxn ang="0">
                        <a:pos x="23" y="67"/>
                      </a:cxn>
                      <a:cxn ang="0">
                        <a:pos x="24" y="47"/>
                      </a:cxn>
                      <a:cxn ang="0">
                        <a:pos x="50" y="23"/>
                      </a:cxn>
                      <a:cxn ang="0">
                        <a:pos x="51" y="39"/>
                      </a:cxn>
                      <a:cxn ang="0">
                        <a:pos x="47" y="41"/>
                      </a:cxn>
                      <a:cxn ang="0">
                        <a:pos x="37" y="60"/>
                      </a:cxn>
                      <a:cxn ang="0">
                        <a:pos x="66" y="97"/>
                      </a:cxn>
                      <a:cxn ang="0">
                        <a:pos x="48" y="79"/>
                      </a:cxn>
                      <a:cxn ang="0">
                        <a:pos x="68" y="81"/>
                      </a:cxn>
                      <a:cxn ang="0">
                        <a:pos x="66" y="97"/>
                      </a:cxn>
                      <a:cxn ang="0">
                        <a:pos x="82" y="64"/>
                      </a:cxn>
                      <a:cxn ang="0">
                        <a:pos x="74" y="42"/>
                      </a:cxn>
                      <a:cxn ang="0">
                        <a:pos x="74" y="25"/>
                      </a:cxn>
                      <a:cxn ang="0">
                        <a:pos x="89" y="36"/>
                      </a:cxn>
                      <a:cxn ang="0">
                        <a:pos x="97" y="53"/>
                      </a:cxn>
                    </a:cxnLst>
                    <a:rect l="0" t="0" r="r" b="b"/>
                    <a:pathLst>
                      <a:path w="119" h="119">
                        <a:moveTo>
                          <a:pt x="117" y="42"/>
                        </a:moveTo>
                        <a:cubicBezTo>
                          <a:pt x="117" y="41"/>
                          <a:pt x="115" y="40"/>
                          <a:pt x="114" y="40"/>
                        </a:cubicBezTo>
                        <a:cubicBezTo>
                          <a:pt x="114" y="40"/>
                          <a:pt x="113" y="40"/>
                          <a:pt x="113" y="40"/>
                        </a:cubicBezTo>
                        <a:cubicBezTo>
                          <a:pt x="109" y="41"/>
                          <a:pt x="109" y="41"/>
                          <a:pt x="109" y="41"/>
                        </a:cubicBezTo>
                        <a:cubicBezTo>
                          <a:pt x="106" y="41"/>
                          <a:pt x="106" y="41"/>
                          <a:pt x="106" y="41"/>
                        </a:cubicBezTo>
                        <a:cubicBezTo>
                          <a:pt x="105" y="39"/>
                          <a:pt x="104" y="37"/>
                          <a:pt x="103" y="34"/>
                        </a:cubicBezTo>
                        <a:cubicBezTo>
                          <a:pt x="108" y="30"/>
                          <a:pt x="108" y="30"/>
                          <a:pt x="108" y="30"/>
                        </a:cubicBezTo>
                        <a:cubicBezTo>
                          <a:pt x="110" y="29"/>
                          <a:pt x="110" y="27"/>
                          <a:pt x="109" y="25"/>
                        </a:cubicBezTo>
                        <a:cubicBezTo>
                          <a:pt x="101" y="16"/>
                          <a:pt x="101" y="16"/>
                          <a:pt x="101" y="16"/>
                        </a:cubicBezTo>
                        <a:cubicBezTo>
                          <a:pt x="100" y="15"/>
                          <a:pt x="98" y="15"/>
                          <a:pt x="96" y="16"/>
                        </a:cubicBezTo>
                        <a:cubicBezTo>
                          <a:pt x="91" y="21"/>
                          <a:pt x="91" y="21"/>
                          <a:pt x="91" y="21"/>
                        </a:cubicBezTo>
                        <a:cubicBezTo>
                          <a:pt x="90" y="20"/>
                          <a:pt x="89" y="19"/>
                          <a:pt x="88" y="19"/>
                        </a:cubicBezTo>
                        <a:cubicBezTo>
                          <a:pt x="87" y="18"/>
                          <a:pt x="86" y="17"/>
                          <a:pt x="84" y="16"/>
                        </a:cubicBezTo>
                        <a:cubicBezTo>
                          <a:pt x="87" y="10"/>
                          <a:pt x="87" y="10"/>
                          <a:pt x="87" y="10"/>
                        </a:cubicBezTo>
                        <a:cubicBezTo>
                          <a:pt x="87" y="8"/>
                          <a:pt x="87" y="6"/>
                          <a:pt x="85" y="6"/>
                        </a:cubicBezTo>
                        <a:cubicBezTo>
                          <a:pt x="74" y="2"/>
                          <a:pt x="74" y="2"/>
                          <a:pt x="74" y="2"/>
                        </a:cubicBezTo>
                        <a:cubicBezTo>
                          <a:pt x="73" y="1"/>
                          <a:pt x="73" y="1"/>
                          <a:pt x="73" y="1"/>
                        </a:cubicBezTo>
                        <a:cubicBezTo>
                          <a:pt x="72" y="1"/>
                          <a:pt x="70" y="2"/>
                          <a:pt x="70" y="3"/>
                        </a:cubicBezTo>
                        <a:cubicBezTo>
                          <a:pt x="67" y="10"/>
                          <a:pt x="67" y="10"/>
                          <a:pt x="67" y="10"/>
                        </a:cubicBezTo>
                        <a:cubicBezTo>
                          <a:pt x="65" y="10"/>
                          <a:pt x="62" y="10"/>
                          <a:pt x="59" y="10"/>
                        </a:cubicBezTo>
                        <a:cubicBezTo>
                          <a:pt x="58" y="3"/>
                          <a:pt x="58" y="3"/>
                          <a:pt x="58" y="3"/>
                        </a:cubicBezTo>
                        <a:cubicBezTo>
                          <a:pt x="58" y="1"/>
                          <a:pt x="56" y="0"/>
                          <a:pt x="55" y="0"/>
                        </a:cubicBezTo>
                        <a:cubicBezTo>
                          <a:pt x="50" y="1"/>
                          <a:pt x="50" y="1"/>
                          <a:pt x="50" y="1"/>
                        </a:cubicBezTo>
                        <a:cubicBezTo>
                          <a:pt x="47" y="2"/>
                          <a:pt x="47" y="2"/>
                          <a:pt x="47" y="2"/>
                        </a:cubicBezTo>
                        <a:cubicBezTo>
                          <a:pt x="45" y="2"/>
                          <a:pt x="45" y="2"/>
                          <a:pt x="45" y="2"/>
                        </a:cubicBezTo>
                        <a:cubicBezTo>
                          <a:pt x="45" y="2"/>
                          <a:pt x="45" y="2"/>
                          <a:pt x="45" y="2"/>
                        </a:cubicBezTo>
                        <a:cubicBezTo>
                          <a:pt x="43" y="2"/>
                          <a:pt x="43" y="2"/>
                          <a:pt x="43" y="2"/>
                        </a:cubicBezTo>
                        <a:cubicBezTo>
                          <a:pt x="41" y="3"/>
                          <a:pt x="40" y="4"/>
                          <a:pt x="40" y="6"/>
                        </a:cubicBezTo>
                        <a:cubicBezTo>
                          <a:pt x="41" y="13"/>
                          <a:pt x="41" y="13"/>
                          <a:pt x="41" y="13"/>
                        </a:cubicBezTo>
                        <a:cubicBezTo>
                          <a:pt x="39" y="14"/>
                          <a:pt x="37" y="15"/>
                          <a:pt x="34" y="16"/>
                        </a:cubicBezTo>
                        <a:cubicBezTo>
                          <a:pt x="30" y="11"/>
                          <a:pt x="30" y="11"/>
                          <a:pt x="30" y="11"/>
                        </a:cubicBezTo>
                        <a:cubicBezTo>
                          <a:pt x="29" y="10"/>
                          <a:pt x="27" y="10"/>
                          <a:pt x="26" y="11"/>
                        </a:cubicBezTo>
                        <a:cubicBezTo>
                          <a:pt x="23" y="13"/>
                          <a:pt x="23" y="13"/>
                          <a:pt x="23" y="13"/>
                        </a:cubicBezTo>
                        <a:cubicBezTo>
                          <a:pt x="16" y="19"/>
                          <a:pt x="16" y="19"/>
                          <a:pt x="16" y="19"/>
                        </a:cubicBezTo>
                        <a:cubicBezTo>
                          <a:pt x="15" y="20"/>
                          <a:pt x="15" y="22"/>
                          <a:pt x="16" y="23"/>
                        </a:cubicBezTo>
                        <a:cubicBezTo>
                          <a:pt x="21" y="29"/>
                          <a:pt x="21" y="29"/>
                          <a:pt x="21" y="29"/>
                        </a:cubicBezTo>
                        <a:cubicBezTo>
                          <a:pt x="19" y="31"/>
                          <a:pt x="18" y="33"/>
                          <a:pt x="16" y="35"/>
                        </a:cubicBezTo>
                        <a:cubicBezTo>
                          <a:pt x="14" y="34"/>
                          <a:pt x="14" y="34"/>
                          <a:pt x="14" y="34"/>
                        </a:cubicBezTo>
                        <a:cubicBezTo>
                          <a:pt x="10" y="33"/>
                          <a:pt x="10" y="33"/>
                          <a:pt x="10" y="33"/>
                        </a:cubicBezTo>
                        <a:cubicBezTo>
                          <a:pt x="8" y="32"/>
                          <a:pt x="6" y="33"/>
                          <a:pt x="6" y="34"/>
                        </a:cubicBezTo>
                        <a:cubicBezTo>
                          <a:pt x="2" y="44"/>
                          <a:pt x="2" y="44"/>
                          <a:pt x="2" y="44"/>
                        </a:cubicBezTo>
                        <a:cubicBezTo>
                          <a:pt x="2" y="46"/>
                          <a:pt x="2" y="46"/>
                          <a:pt x="2" y="46"/>
                        </a:cubicBezTo>
                        <a:cubicBezTo>
                          <a:pt x="1" y="47"/>
                          <a:pt x="2" y="49"/>
                          <a:pt x="3" y="50"/>
                        </a:cubicBezTo>
                        <a:cubicBezTo>
                          <a:pt x="10" y="52"/>
                          <a:pt x="10" y="52"/>
                          <a:pt x="10" y="52"/>
                        </a:cubicBezTo>
                        <a:cubicBezTo>
                          <a:pt x="10" y="55"/>
                          <a:pt x="10" y="57"/>
                          <a:pt x="10" y="60"/>
                        </a:cubicBezTo>
                        <a:cubicBezTo>
                          <a:pt x="3" y="61"/>
                          <a:pt x="3" y="61"/>
                          <a:pt x="3" y="61"/>
                        </a:cubicBezTo>
                        <a:cubicBezTo>
                          <a:pt x="1" y="61"/>
                          <a:pt x="0" y="63"/>
                          <a:pt x="0" y="65"/>
                        </a:cubicBezTo>
                        <a:cubicBezTo>
                          <a:pt x="2" y="77"/>
                          <a:pt x="2" y="77"/>
                          <a:pt x="2" y="77"/>
                        </a:cubicBezTo>
                        <a:cubicBezTo>
                          <a:pt x="3" y="78"/>
                          <a:pt x="4" y="80"/>
                          <a:pt x="6" y="79"/>
                        </a:cubicBezTo>
                        <a:cubicBezTo>
                          <a:pt x="13" y="78"/>
                          <a:pt x="13" y="78"/>
                          <a:pt x="13" y="78"/>
                        </a:cubicBezTo>
                        <a:cubicBezTo>
                          <a:pt x="14" y="80"/>
                          <a:pt x="15" y="83"/>
                          <a:pt x="17" y="85"/>
                        </a:cubicBezTo>
                        <a:cubicBezTo>
                          <a:pt x="11" y="89"/>
                          <a:pt x="11" y="89"/>
                          <a:pt x="11" y="89"/>
                        </a:cubicBezTo>
                        <a:cubicBezTo>
                          <a:pt x="10" y="91"/>
                          <a:pt x="10" y="92"/>
                          <a:pt x="11" y="94"/>
                        </a:cubicBezTo>
                        <a:cubicBezTo>
                          <a:pt x="19" y="103"/>
                          <a:pt x="19" y="103"/>
                          <a:pt x="19" y="103"/>
                        </a:cubicBezTo>
                        <a:cubicBezTo>
                          <a:pt x="20" y="104"/>
                          <a:pt x="22" y="105"/>
                          <a:pt x="23" y="103"/>
                        </a:cubicBezTo>
                        <a:cubicBezTo>
                          <a:pt x="29" y="99"/>
                          <a:pt x="29" y="99"/>
                          <a:pt x="29" y="99"/>
                        </a:cubicBezTo>
                        <a:cubicBezTo>
                          <a:pt x="31" y="100"/>
                          <a:pt x="33" y="102"/>
                          <a:pt x="35" y="103"/>
                        </a:cubicBezTo>
                        <a:cubicBezTo>
                          <a:pt x="33" y="110"/>
                          <a:pt x="33" y="110"/>
                          <a:pt x="33" y="110"/>
                        </a:cubicBezTo>
                        <a:cubicBezTo>
                          <a:pt x="32" y="111"/>
                          <a:pt x="33" y="113"/>
                          <a:pt x="34" y="114"/>
                        </a:cubicBezTo>
                        <a:cubicBezTo>
                          <a:pt x="46" y="118"/>
                          <a:pt x="46" y="118"/>
                          <a:pt x="46" y="118"/>
                        </a:cubicBezTo>
                        <a:cubicBezTo>
                          <a:pt x="48" y="118"/>
                          <a:pt x="49" y="118"/>
                          <a:pt x="50" y="116"/>
                        </a:cubicBezTo>
                        <a:cubicBezTo>
                          <a:pt x="52" y="109"/>
                          <a:pt x="52" y="109"/>
                          <a:pt x="52" y="109"/>
                        </a:cubicBezTo>
                        <a:cubicBezTo>
                          <a:pt x="55" y="109"/>
                          <a:pt x="57" y="110"/>
                          <a:pt x="60" y="110"/>
                        </a:cubicBezTo>
                        <a:cubicBezTo>
                          <a:pt x="61" y="117"/>
                          <a:pt x="61" y="117"/>
                          <a:pt x="61" y="117"/>
                        </a:cubicBezTo>
                        <a:cubicBezTo>
                          <a:pt x="62" y="118"/>
                          <a:pt x="63" y="119"/>
                          <a:pt x="65" y="119"/>
                        </a:cubicBezTo>
                        <a:cubicBezTo>
                          <a:pt x="77" y="117"/>
                          <a:pt x="77" y="117"/>
                          <a:pt x="77" y="117"/>
                        </a:cubicBezTo>
                        <a:cubicBezTo>
                          <a:pt x="79" y="117"/>
                          <a:pt x="80" y="115"/>
                          <a:pt x="79" y="113"/>
                        </a:cubicBezTo>
                        <a:cubicBezTo>
                          <a:pt x="78" y="106"/>
                          <a:pt x="78" y="106"/>
                          <a:pt x="78" y="106"/>
                        </a:cubicBezTo>
                        <a:cubicBezTo>
                          <a:pt x="80" y="105"/>
                          <a:pt x="83" y="104"/>
                          <a:pt x="85" y="103"/>
                        </a:cubicBezTo>
                        <a:cubicBezTo>
                          <a:pt x="90" y="108"/>
                          <a:pt x="90" y="108"/>
                          <a:pt x="90" y="108"/>
                        </a:cubicBezTo>
                        <a:cubicBezTo>
                          <a:pt x="91" y="109"/>
                          <a:pt x="93" y="110"/>
                          <a:pt x="94" y="108"/>
                        </a:cubicBezTo>
                        <a:cubicBezTo>
                          <a:pt x="103" y="101"/>
                          <a:pt x="103" y="101"/>
                          <a:pt x="103" y="101"/>
                        </a:cubicBezTo>
                        <a:cubicBezTo>
                          <a:pt x="104" y="100"/>
                          <a:pt x="105" y="98"/>
                          <a:pt x="104" y="96"/>
                        </a:cubicBezTo>
                        <a:cubicBezTo>
                          <a:pt x="99" y="91"/>
                          <a:pt x="99" y="91"/>
                          <a:pt x="99" y="91"/>
                        </a:cubicBezTo>
                        <a:cubicBezTo>
                          <a:pt x="100" y="89"/>
                          <a:pt x="102" y="87"/>
                          <a:pt x="103" y="84"/>
                        </a:cubicBezTo>
                        <a:cubicBezTo>
                          <a:pt x="110" y="87"/>
                          <a:pt x="110" y="87"/>
                          <a:pt x="110" y="87"/>
                        </a:cubicBezTo>
                        <a:cubicBezTo>
                          <a:pt x="111" y="87"/>
                          <a:pt x="113" y="86"/>
                          <a:pt x="114" y="85"/>
                        </a:cubicBezTo>
                        <a:cubicBezTo>
                          <a:pt x="118" y="73"/>
                          <a:pt x="118" y="73"/>
                          <a:pt x="118" y="73"/>
                        </a:cubicBezTo>
                        <a:cubicBezTo>
                          <a:pt x="118" y="72"/>
                          <a:pt x="118" y="70"/>
                          <a:pt x="116" y="69"/>
                        </a:cubicBezTo>
                        <a:cubicBezTo>
                          <a:pt x="109" y="67"/>
                          <a:pt x="109" y="67"/>
                          <a:pt x="109" y="67"/>
                        </a:cubicBezTo>
                        <a:cubicBezTo>
                          <a:pt x="110" y="64"/>
                          <a:pt x="110" y="62"/>
                          <a:pt x="110" y="59"/>
                        </a:cubicBezTo>
                        <a:cubicBezTo>
                          <a:pt x="117" y="58"/>
                          <a:pt x="117" y="58"/>
                          <a:pt x="117" y="58"/>
                        </a:cubicBezTo>
                        <a:cubicBezTo>
                          <a:pt x="118" y="58"/>
                          <a:pt x="119" y="56"/>
                          <a:pt x="119" y="54"/>
                        </a:cubicBezTo>
                        <a:cubicBezTo>
                          <a:pt x="117" y="44"/>
                          <a:pt x="117" y="44"/>
                          <a:pt x="117" y="44"/>
                        </a:cubicBezTo>
                        <a:lnTo>
                          <a:pt x="117" y="42"/>
                        </a:lnTo>
                        <a:close/>
                        <a:moveTo>
                          <a:pt x="23" y="67"/>
                        </a:moveTo>
                        <a:cubicBezTo>
                          <a:pt x="23" y="66"/>
                          <a:pt x="23" y="66"/>
                          <a:pt x="23" y="66"/>
                        </a:cubicBezTo>
                        <a:cubicBezTo>
                          <a:pt x="22" y="60"/>
                          <a:pt x="22" y="53"/>
                          <a:pt x="24" y="47"/>
                        </a:cubicBezTo>
                        <a:cubicBezTo>
                          <a:pt x="28" y="37"/>
                          <a:pt x="36" y="28"/>
                          <a:pt x="47" y="24"/>
                        </a:cubicBezTo>
                        <a:cubicBezTo>
                          <a:pt x="48" y="24"/>
                          <a:pt x="49" y="24"/>
                          <a:pt x="50" y="23"/>
                        </a:cubicBezTo>
                        <a:cubicBezTo>
                          <a:pt x="51" y="23"/>
                          <a:pt x="52" y="23"/>
                          <a:pt x="52" y="23"/>
                        </a:cubicBezTo>
                        <a:cubicBezTo>
                          <a:pt x="51" y="39"/>
                          <a:pt x="51" y="39"/>
                          <a:pt x="51" y="39"/>
                        </a:cubicBezTo>
                        <a:cubicBezTo>
                          <a:pt x="51" y="39"/>
                          <a:pt x="51" y="39"/>
                          <a:pt x="51" y="39"/>
                        </a:cubicBezTo>
                        <a:cubicBezTo>
                          <a:pt x="49" y="39"/>
                          <a:pt x="48" y="40"/>
                          <a:pt x="47" y="41"/>
                        </a:cubicBezTo>
                        <a:cubicBezTo>
                          <a:pt x="42" y="44"/>
                          <a:pt x="39" y="50"/>
                          <a:pt x="38" y="56"/>
                        </a:cubicBezTo>
                        <a:cubicBezTo>
                          <a:pt x="37" y="57"/>
                          <a:pt x="37" y="59"/>
                          <a:pt x="37" y="60"/>
                        </a:cubicBezTo>
                        <a:lnTo>
                          <a:pt x="23" y="67"/>
                        </a:lnTo>
                        <a:close/>
                        <a:moveTo>
                          <a:pt x="66" y="97"/>
                        </a:moveTo>
                        <a:cubicBezTo>
                          <a:pt x="54" y="99"/>
                          <a:pt x="41" y="95"/>
                          <a:pt x="33" y="86"/>
                        </a:cubicBezTo>
                        <a:cubicBezTo>
                          <a:pt x="48" y="79"/>
                          <a:pt x="48" y="79"/>
                          <a:pt x="48" y="79"/>
                        </a:cubicBezTo>
                        <a:cubicBezTo>
                          <a:pt x="52" y="82"/>
                          <a:pt x="58" y="83"/>
                          <a:pt x="64" y="82"/>
                        </a:cubicBezTo>
                        <a:cubicBezTo>
                          <a:pt x="65" y="82"/>
                          <a:pt x="67" y="81"/>
                          <a:pt x="68" y="81"/>
                        </a:cubicBezTo>
                        <a:cubicBezTo>
                          <a:pt x="82" y="90"/>
                          <a:pt x="82" y="90"/>
                          <a:pt x="82" y="90"/>
                        </a:cubicBezTo>
                        <a:cubicBezTo>
                          <a:pt x="77" y="93"/>
                          <a:pt x="72" y="96"/>
                          <a:pt x="66" y="97"/>
                        </a:cubicBezTo>
                        <a:close/>
                        <a:moveTo>
                          <a:pt x="95" y="73"/>
                        </a:moveTo>
                        <a:cubicBezTo>
                          <a:pt x="82" y="64"/>
                          <a:pt x="82" y="64"/>
                          <a:pt x="82" y="64"/>
                        </a:cubicBezTo>
                        <a:cubicBezTo>
                          <a:pt x="82" y="62"/>
                          <a:pt x="83" y="59"/>
                          <a:pt x="82" y="56"/>
                        </a:cubicBezTo>
                        <a:cubicBezTo>
                          <a:pt x="81" y="50"/>
                          <a:pt x="78" y="45"/>
                          <a:pt x="74" y="42"/>
                        </a:cubicBezTo>
                        <a:cubicBezTo>
                          <a:pt x="73" y="42"/>
                          <a:pt x="73" y="41"/>
                          <a:pt x="72" y="41"/>
                        </a:cubicBezTo>
                        <a:cubicBezTo>
                          <a:pt x="74" y="25"/>
                          <a:pt x="74" y="25"/>
                          <a:pt x="74" y="25"/>
                        </a:cubicBezTo>
                        <a:cubicBezTo>
                          <a:pt x="74" y="25"/>
                          <a:pt x="74" y="25"/>
                          <a:pt x="74" y="25"/>
                        </a:cubicBezTo>
                        <a:cubicBezTo>
                          <a:pt x="80" y="27"/>
                          <a:pt x="85" y="31"/>
                          <a:pt x="89" y="36"/>
                        </a:cubicBezTo>
                        <a:cubicBezTo>
                          <a:pt x="91" y="38"/>
                          <a:pt x="93" y="41"/>
                          <a:pt x="94" y="44"/>
                        </a:cubicBezTo>
                        <a:cubicBezTo>
                          <a:pt x="95" y="47"/>
                          <a:pt x="96" y="50"/>
                          <a:pt x="97" y="53"/>
                        </a:cubicBezTo>
                        <a:cubicBezTo>
                          <a:pt x="98" y="60"/>
                          <a:pt x="97" y="67"/>
                          <a:pt x="95" y="7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0" name="Freeform 210"/>
                  <p:cNvSpPr>
                    <a:spLocks noEditPoints="1"/>
                  </p:cNvSpPr>
                  <p:nvPr/>
                </p:nvSpPr>
                <p:spPr bwMode="auto">
                  <a:xfrm>
                    <a:off x="845" y="3173"/>
                    <a:ext cx="159" cy="159"/>
                  </a:xfrm>
                  <a:custGeom>
                    <a:avLst/>
                    <a:gdLst/>
                    <a:ahLst/>
                    <a:cxnLst>
                      <a:cxn ang="0">
                        <a:pos x="65" y="36"/>
                      </a:cxn>
                      <a:cxn ang="0">
                        <a:pos x="58" y="33"/>
                      </a:cxn>
                      <a:cxn ang="0">
                        <a:pos x="57" y="33"/>
                      </a:cxn>
                      <a:cxn ang="0">
                        <a:pos x="57" y="30"/>
                      </a:cxn>
                      <a:cxn ang="0">
                        <a:pos x="55" y="24"/>
                      </a:cxn>
                      <a:cxn ang="0">
                        <a:pos x="61" y="19"/>
                      </a:cxn>
                      <a:cxn ang="0">
                        <a:pos x="62" y="16"/>
                      </a:cxn>
                      <a:cxn ang="0">
                        <a:pos x="55" y="8"/>
                      </a:cxn>
                      <a:cxn ang="0">
                        <a:pos x="51" y="8"/>
                      </a:cxn>
                      <a:cxn ang="0">
                        <a:pos x="45" y="13"/>
                      </a:cxn>
                      <a:cxn ang="0">
                        <a:pos x="45" y="13"/>
                      </a:cxn>
                      <a:cxn ang="0">
                        <a:pos x="36" y="10"/>
                      </a:cxn>
                      <a:cxn ang="0">
                        <a:pos x="35" y="3"/>
                      </a:cxn>
                      <a:cxn ang="0">
                        <a:pos x="32" y="1"/>
                      </a:cxn>
                      <a:cxn ang="0">
                        <a:pos x="22" y="2"/>
                      </a:cxn>
                      <a:cxn ang="0">
                        <a:pos x="20" y="5"/>
                      </a:cxn>
                      <a:cxn ang="0">
                        <a:pos x="21" y="13"/>
                      </a:cxn>
                      <a:cxn ang="0">
                        <a:pos x="21" y="14"/>
                      </a:cxn>
                      <a:cxn ang="0">
                        <a:pos x="14" y="20"/>
                      </a:cxn>
                      <a:cxn ang="0">
                        <a:pos x="7" y="17"/>
                      </a:cxn>
                      <a:cxn ang="0">
                        <a:pos x="4" y="19"/>
                      </a:cxn>
                      <a:cxn ang="0">
                        <a:pos x="0" y="29"/>
                      </a:cxn>
                      <a:cxn ang="0">
                        <a:pos x="2" y="32"/>
                      </a:cxn>
                      <a:cxn ang="0">
                        <a:pos x="9" y="34"/>
                      </a:cxn>
                      <a:cxn ang="0">
                        <a:pos x="10" y="34"/>
                      </a:cxn>
                      <a:cxn ang="0">
                        <a:pos x="10" y="38"/>
                      </a:cxn>
                      <a:cxn ang="0">
                        <a:pos x="12" y="44"/>
                      </a:cxn>
                      <a:cxn ang="0">
                        <a:pos x="6" y="49"/>
                      </a:cxn>
                      <a:cxn ang="0">
                        <a:pos x="6" y="52"/>
                      </a:cxn>
                      <a:cxn ang="0">
                        <a:pos x="12" y="60"/>
                      </a:cxn>
                      <a:cxn ang="0">
                        <a:pos x="16" y="60"/>
                      </a:cxn>
                      <a:cxn ang="0">
                        <a:pos x="22" y="55"/>
                      </a:cxn>
                      <a:cxn ang="0">
                        <a:pos x="22" y="55"/>
                      </a:cxn>
                      <a:cxn ang="0">
                        <a:pos x="31" y="58"/>
                      </a:cxn>
                      <a:cxn ang="0">
                        <a:pos x="32" y="65"/>
                      </a:cxn>
                      <a:cxn ang="0">
                        <a:pos x="35" y="67"/>
                      </a:cxn>
                      <a:cxn ang="0">
                        <a:pos x="45" y="65"/>
                      </a:cxn>
                      <a:cxn ang="0">
                        <a:pos x="47" y="63"/>
                      </a:cxn>
                      <a:cxn ang="0">
                        <a:pos x="46" y="55"/>
                      </a:cxn>
                      <a:cxn ang="0">
                        <a:pos x="46" y="54"/>
                      </a:cxn>
                      <a:cxn ang="0">
                        <a:pos x="53" y="48"/>
                      </a:cxn>
                      <a:cxn ang="0">
                        <a:pos x="60" y="51"/>
                      </a:cxn>
                      <a:cxn ang="0">
                        <a:pos x="63" y="49"/>
                      </a:cxn>
                      <a:cxn ang="0">
                        <a:pos x="67" y="39"/>
                      </a:cxn>
                      <a:cxn ang="0">
                        <a:pos x="65" y="36"/>
                      </a:cxn>
                      <a:cxn ang="0">
                        <a:pos x="36" y="45"/>
                      </a:cxn>
                      <a:cxn ang="0">
                        <a:pos x="22" y="36"/>
                      </a:cxn>
                      <a:cxn ang="0">
                        <a:pos x="32" y="23"/>
                      </a:cxn>
                      <a:cxn ang="0">
                        <a:pos x="45" y="32"/>
                      </a:cxn>
                      <a:cxn ang="0">
                        <a:pos x="36" y="45"/>
                      </a:cxn>
                    </a:cxnLst>
                    <a:rect l="0" t="0" r="r" b="b"/>
                    <a:pathLst>
                      <a:path w="67" h="67">
                        <a:moveTo>
                          <a:pt x="65" y="36"/>
                        </a:moveTo>
                        <a:cubicBezTo>
                          <a:pt x="58" y="33"/>
                          <a:pt x="58" y="33"/>
                          <a:pt x="58" y="33"/>
                        </a:cubicBezTo>
                        <a:cubicBezTo>
                          <a:pt x="57" y="33"/>
                          <a:pt x="57" y="33"/>
                          <a:pt x="57" y="33"/>
                        </a:cubicBezTo>
                        <a:cubicBezTo>
                          <a:pt x="57" y="32"/>
                          <a:pt x="57" y="31"/>
                          <a:pt x="57" y="30"/>
                        </a:cubicBezTo>
                        <a:cubicBezTo>
                          <a:pt x="57" y="28"/>
                          <a:pt x="56" y="26"/>
                          <a:pt x="55" y="24"/>
                        </a:cubicBezTo>
                        <a:cubicBezTo>
                          <a:pt x="61" y="19"/>
                          <a:pt x="61" y="19"/>
                          <a:pt x="61" y="19"/>
                        </a:cubicBezTo>
                        <a:cubicBezTo>
                          <a:pt x="62" y="18"/>
                          <a:pt x="62" y="17"/>
                          <a:pt x="62" y="16"/>
                        </a:cubicBezTo>
                        <a:cubicBezTo>
                          <a:pt x="55" y="8"/>
                          <a:pt x="55" y="8"/>
                          <a:pt x="55" y="8"/>
                        </a:cubicBezTo>
                        <a:cubicBezTo>
                          <a:pt x="54" y="7"/>
                          <a:pt x="52" y="7"/>
                          <a:pt x="51" y="8"/>
                        </a:cubicBezTo>
                        <a:cubicBezTo>
                          <a:pt x="45" y="13"/>
                          <a:pt x="45" y="13"/>
                          <a:pt x="45" y="13"/>
                        </a:cubicBezTo>
                        <a:cubicBezTo>
                          <a:pt x="45" y="13"/>
                          <a:pt x="45" y="13"/>
                          <a:pt x="45" y="13"/>
                        </a:cubicBezTo>
                        <a:cubicBezTo>
                          <a:pt x="42" y="12"/>
                          <a:pt x="39" y="11"/>
                          <a:pt x="36" y="10"/>
                        </a:cubicBezTo>
                        <a:cubicBezTo>
                          <a:pt x="35" y="3"/>
                          <a:pt x="35" y="3"/>
                          <a:pt x="35" y="3"/>
                        </a:cubicBezTo>
                        <a:cubicBezTo>
                          <a:pt x="35" y="1"/>
                          <a:pt x="33" y="0"/>
                          <a:pt x="32" y="1"/>
                        </a:cubicBezTo>
                        <a:cubicBezTo>
                          <a:pt x="22" y="2"/>
                          <a:pt x="22" y="2"/>
                          <a:pt x="22" y="2"/>
                        </a:cubicBezTo>
                        <a:cubicBezTo>
                          <a:pt x="20" y="3"/>
                          <a:pt x="19" y="4"/>
                          <a:pt x="20" y="5"/>
                        </a:cubicBezTo>
                        <a:cubicBezTo>
                          <a:pt x="21" y="13"/>
                          <a:pt x="21" y="13"/>
                          <a:pt x="21" y="13"/>
                        </a:cubicBezTo>
                        <a:cubicBezTo>
                          <a:pt x="21" y="14"/>
                          <a:pt x="21" y="14"/>
                          <a:pt x="21" y="14"/>
                        </a:cubicBezTo>
                        <a:cubicBezTo>
                          <a:pt x="18" y="15"/>
                          <a:pt x="16" y="17"/>
                          <a:pt x="14" y="20"/>
                        </a:cubicBezTo>
                        <a:cubicBezTo>
                          <a:pt x="7" y="17"/>
                          <a:pt x="7" y="17"/>
                          <a:pt x="7" y="17"/>
                        </a:cubicBezTo>
                        <a:cubicBezTo>
                          <a:pt x="6" y="17"/>
                          <a:pt x="4" y="17"/>
                          <a:pt x="4" y="19"/>
                        </a:cubicBezTo>
                        <a:cubicBezTo>
                          <a:pt x="0" y="29"/>
                          <a:pt x="0" y="29"/>
                          <a:pt x="0" y="29"/>
                        </a:cubicBezTo>
                        <a:cubicBezTo>
                          <a:pt x="0" y="30"/>
                          <a:pt x="1" y="31"/>
                          <a:pt x="2" y="32"/>
                        </a:cubicBezTo>
                        <a:cubicBezTo>
                          <a:pt x="9" y="34"/>
                          <a:pt x="9" y="34"/>
                          <a:pt x="9" y="34"/>
                        </a:cubicBezTo>
                        <a:cubicBezTo>
                          <a:pt x="10" y="34"/>
                          <a:pt x="10" y="34"/>
                          <a:pt x="10" y="34"/>
                        </a:cubicBezTo>
                        <a:cubicBezTo>
                          <a:pt x="10" y="36"/>
                          <a:pt x="10" y="37"/>
                          <a:pt x="10" y="38"/>
                        </a:cubicBezTo>
                        <a:cubicBezTo>
                          <a:pt x="10" y="40"/>
                          <a:pt x="11" y="42"/>
                          <a:pt x="12" y="44"/>
                        </a:cubicBezTo>
                        <a:cubicBezTo>
                          <a:pt x="6" y="49"/>
                          <a:pt x="6" y="49"/>
                          <a:pt x="6" y="49"/>
                        </a:cubicBezTo>
                        <a:cubicBezTo>
                          <a:pt x="5" y="49"/>
                          <a:pt x="5" y="51"/>
                          <a:pt x="6" y="52"/>
                        </a:cubicBezTo>
                        <a:cubicBezTo>
                          <a:pt x="12" y="60"/>
                          <a:pt x="12" y="60"/>
                          <a:pt x="12" y="60"/>
                        </a:cubicBezTo>
                        <a:cubicBezTo>
                          <a:pt x="13" y="61"/>
                          <a:pt x="15" y="61"/>
                          <a:pt x="16" y="60"/>
                        </a:cubicBezTo>
                        <a:cubicBezTo>
                          <a:pt x="22" y="55"/>
                          <a:pt x="22" y="55"/>
                          <a:pt x="22" y="55"/>
                        </a:cubicBezTo>
                        <a:cubicBezTo>
                          <a:pt x="22" y="55"/>
                          <a:pt x="22" y="55"/>
                          <a:pt x="22" y="55"/>
                        </a:cubicBezTo>
                        <a:cubicBezTo>
                          <a:pt x="25" y="56"/>
                          <a:pt x="28" y="57"/>
                          <a:pt x="31" y="58"/>
                        </a:cubicBezTo>
                        <a:cubicBezTo>
                          <a:pt x="32" y="65"/>
                          <a:pt x="32" y="65"/>
                          <a:pt x="32" y="65"/>
                        </a:cubicBezTo>
                        <a:cubicBezTo>
                          <a:pt x="33" y="67"/>
                          <a:pt x="34" y="67"/>
                          <a:pt x="35" y="67"/>
                        </a:cubicBezTo>
                        <a:cubicBezTo>
                          <a:pt x="45" y="65"/>
                          <a:pt x="45" y="65"/>
                          <a:pt x="45" y="65"/>
                        </a:cubicBezTo>
                        <a:cubicBezTo>
                          <a:pt x="47" y="65"/>
                          <a:pt x="48" y="64"/>
                          <a:pt x="47" y="63"/>
                        </a:cubicBezTo>
                        <a:cubicBezTo>
                          <a:pt x="46" y="55"/>
                          <a:pt x="46" y="55"/>
                          <a:pt x="46" y="55"/>
                        </a:cubicBezTo>
                        <a:cubicBezTo>
                          <a:pt x="46" y="54"/>
                          <a:pt x="46" y="54"/>
                          <a:pt x="46" y="54"/>
                        </a:cubicBezTo>
                        <a:cubicBezTo>
                          <a:pt x="49" y="53"/>
                          <a:pt x="51" y="51"/>
                          <a:pt x="53" y="48"/>
                        </a:cubicBezTo>
                        <a:cubicBezTo>
                          <a:pt x="60" y="51"/>
                          <a:pt x="60" y="51"/>
                          <a:pt x="60" y="51"/>
                        </a:cubicBezTo>
                        <a:cubicBezTo>
                          <a:pt x="61" y="51"/>
                          <a:pt x="63" y="50"/>
                          <a:pt x="63" y="49"/>
                        </a:cubicBezTo>
                        <a:cubicBezTo>
                          <a:pt x="67" y="39"/>
                          <a:pt x="67" y="39"/>
                          <a:pt x="67" y="39"/>
                        </a:cubicBezTo>
                        <a:cubicBezTo>
                          <a:pt x="67" y="38"/>
                          <a:pt x="67" y="37"/>
                          <a:pt x="65" y="36"/>
                        </a:cubicBezTo>
                        <a:close/>
                        <a:moveTo>
                          <a:pt x="36" y="45"/>
                        </a:moveTo>
                        <a:cubicBezTo>
                          <a:pt x="29" y="46"/>
                          <a:pt x="23" y="42"/>
                          <a:pt x="22" y="36"/>
                        </a:cubicBezTo>
                        <a:cubicBezTo>
                          <a:pt x="21" y="30"/>
                          <a:pt x="25" y="24"/>
                          <a:pt x="32" y="23"/>
                        </a:cubicBezTo>
                        <a:cubicBezTo>
                          <a:pt x="38" y="22"/>
                          <a:pt x="44" y="26"/>
                          <a:pt x="45" y="32"/>
                        </a:cubicBezTo>
                        <a:cubicBezTo>
                          <a:pt x="46" y="38"/>
                          <a:pt x="42" y="44"/>
                          <a:pt x="36"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1" name="Freeform 211"/>
                  <p:cNvSpPr>
                    <a:spLocks noEditPoints="1"/>
                  </p:cNvSpPr>
                  <p:nvPr/>
                </p:nvSpPr>
                <p:spPr bwMode="auto">
                  <a:xfrm>
                    <a:off x="1271" y="3036"/>
                    <a:ext cx="125" cy="126"/>
                  </a:xfrm>
                  <a:custGeom>
                    <a:avLst/>
                    <a:gdLst/>
                    <a:ahLst/>
                    <a:cxnLst>
                      <a:cxn ang="0">
                        <a:pos x="52" y="28"/>
                      </a:cxn>
                      <a:cxn ang="0">
                        <a:pos x="46" y="26"/>
                      </a:cxn>
                      <a:cxn ang="0">
                        <a:pos x="45" y="26"/>
                      </a:cxn>
                      <a:cxn ang="0">
                        <a:pos x="45" y="23"/>
                      </a:cxn>
                      <a:cxn ang="0">
                        <a:pos x="44" y="19"/>
                      </a:cxn>
                      <a:cxn ang="0">
                        <a:pos x="48" y="15"/>
                      </a:cxn>
                      <a:cxn ang="0">
                        <a:pos x="49" y="12"/>
                      </a:cxn>
                      <a:cxn ang="0">
                        <a:pos x="43" y="6"/>
                      </a:cxn>
                      <a:cxn ang="0">
                        <a:pos x="41" y="5"/>
                      </a:cxn>
                      <a:cxn ang="0">
                        <a:pos x="36" y="9"/>
                      </a:cxn>
                      <a:cxn ang="0">
                        <a:pos x="36" y="10"/>
                      </a:cxn>
                      <a:cxn ang="0">
                        <a:pos x="28" y="8"/>
                      </a:cxn>
                      <a:cxn ang="0">
                        <a:pos x="27" y="1"/>
                      </a:cxn>
                      <a:cxn ang="0">
                        <a:pos x="25" y="0"/>
                      </a:cxn>
                      <a:cxn ang="0">
                        <a:pos x="22" y="0"/>
                      </a:cxn>
                      <a:cxn ang="0">
                        <a:pos x="17" y="1"/>
                      </a:cxn>
                      <a:cxn ang="0">
                        <a:pos x="15" y="4"/>
                      </a:cxn>
                      <a:cxn ang="0">
                        <a:pos x="16" y="10"/>
                      </a:cxn>
                      <a:cxn ang="0">
                        <a:pos x="17" y="10"/>
                      </a:cxn>
                      <a:cxn ang="0">
                        <a:pos x="11" y="15"/>
                      </a:cxn>
                      <a:cxn ang="0">
                        <a:pos x="5" y="13"/>
                      </a:cxn>
                      <a:cxn ang="0">
                        <a:pos x="3" y="14"/>
                      </a:cxn>
                      <a:cxn ang="0">
                        <a:pos x="1" y="20"/>
                      </a:cxn>
                      <a:cxn ang="0">
                        <a:pos x="0" y="22"/>
                      </a:cxn>
                      <a:cxn ang="0">
                        <a:pos x="1" y="24"/>
                      </a:cxn>
                      <a:cxn ang="0">
                        <a:pos x="1" y="25"/>
                      </a:cxn>
                      <a:cxn ang="0">
                        <a:pos x="7" y="27"/>
                      </a:cxn>
                      <a:cxn ang="0">
                        <a:pos x="7" y="27"/>
                      </a:cxn>
                      <a:cxn ang="0">
                        <a:pos x="8" y="30"/>
                      </a:cxn>
                      <a:cxn ang="0">
                        <a:pos x="9" y="34"/>
                      </a:cxn>
                      <a:cxn ang="0">
                        <a:pos x="4" y="38"/>
                      </a:cxn>
                      <a:cxn ang="0">
                        <a:pos x="4" y="41"/>
                      </a:cxn>
                      <a:cxn ang="0">
                        <a:pos x="9" y="47"/>
                      </a:cxn>
                      <a:cxn ang="0">
                        <a:pos x="12" y="47"/>
                      </a:cxn>
                      <a:cxn ang="0">
                        <a:pos x="17" y="43"/>
                      </a:cxn>
                      <a:cxn ang="0">
                        <a:pos x="17" y="43"/>
                      </a:cxn>
                      <a:cxn ang="0">
                        <a:pos x="22" y="45"/>
                      </a:cxn>
                      <a:cxn ang="0">
                        <a:pos x="24" y="45"/>
                      </a:cxn>
                      <a:cxn ang="0">
                        <a:pos x="25" y="51"/>
                      </a:cxn>
                      <a:cxn ang="0">
                        <a:pos x="28" y="53"/>
                      </a:cxn>
                      <a:cxn ang="0">
                        <a:pos x="36" y="51"/>
                      </a:cxn>
                      <a:cxn ang="0">
                        <a:pos x="37" y="49"/>
                      </a:cxn>
                      <a:cxn ang="0">
                        <a:pos x="36" y="43"/>
                      </a:cxn>
                      <a:cxn ang="0">
                        <a:pos x="36" y="43"/>
                      </a:cxn>
                      <a:cxn ang="0">
                        <a:pos x="42" y="38"/>
                      </a:cxn>
                      <a:cxn ang="0">
                        <a:pos x="47" y="40"/>
                      </a:cxn>
                      <a:cxn ang="0">
                        <a:pos x="50" y="38"/>
                      </a:cxn>
                      <a:cxn ang="0">
                        <a:pos x="53" y="31"/>
                      </a:cxn>
                      <a:cxn ang="0">
                        <a:pos x="52" y="28"/>
                      </a:cxn>
                      <a:cxn ang="0">
                        <a:pos x="28" y="35"/>
                      </a:cxn>
                      <a:cxn ang="0">
                        <a:pos x="22" y="34"/>
                      </a:cxn>
                      <a:cxn ang="0">
                        <a:pos x="17" y="28"/>
                      </a:cxn>
                      <a:cxn ang="0">
                        <a:pos x="22" y="18"/>
                      </a:cxn>
                      <a:cxn ang="0">
                        <a:pos x="25" y="17"/>
                      </a:cxn>
                      <a:cxn ang="0">
                        <a:pos x="35" y="25"/>
                      </a:cxn>
                      <a:cxn ang="0">
                        <a:pos x="28" y="35"/>
                      </a:cxn>
                    </a:cxnLst>
                    <a:rect l="0" t="0" r="r" b="b"/>
                    <a:pathLst>
                      <a:path w="53" h="53">
                        <a:moveTo>
                          <a:pt x="52" y="28"/>
                        </a:moveTo>
                        <a:cubicBezTo>
                          <a:pt x="46" y="26"/>
                          <a:pt x="46" y="26"/>
                          <a:pt x="46" y="26"/>
                        </a:cubicBezTo>
                        <a:cubicBezTo>
                          <a:pt x="45" y="26"/>
                          <a:pt x="45" y="26"/>
                          <a:pt x="45" y="26"/>
                        </a:cubicBezTo>
                        <a:cubicBezTo>
                          <a:pt x="45" y="25"/>
                          <a:pt x="45" y="24"/>
                          <a:pt x="45" y="23"/>
                        </a:cubicBezTo>
                        <a:cubicBezTo>
                          <a:pt x="45" y="21"/>
                          <a:pt x="44" y="20"/>
                          <a:pt x="44" y="19"/>
                        </a:cubicBezTo>
                        <a:cubicBezTo>
                          <a:pt x="48" y="15"/>
                          <a:pt x="48" y="15"/>
                          <a:pt x="48" y="15"/>
                        </a:cubicBezTo>
                        <a:cubicBezTo>
                          <a:pt x="49" y="14"/>
                          <a:pt x="49" y="13"/>
                          <a:pt x="49" y="12"/>
                        </a:cubicBezTo>
                        <a:cubicBezTo>
                          <a:pt x="43" y="6"/>
                          <a:pt x="43" y="6"/>
                          <a:pt x="43" y="6"/>
                        </a:cubicBezTo>
                        <a:cubicBezTo>
                          <a:pt x="43" y="5"/>
                          <a:pt x="41" y="5"/>
                          <a:pt x="41" y="5"/>
                        </a:cubicBezTo>
                        <a:cubicBezTo>
                          <a:pt x="36" y="9"/>
                          <a:pt x="36" y="9"/>
                          <a:pt x="36" y="9"/>
                        </a:cubicBezTo>
                        <a:cubicBezTo>
                          <a:pt x="36" y="10"/>
                          <a:pt x="36" y="10"/>
                          <a:pt x="36" y="10"/>
                        </a:cubicBezTo>
                        <a:cubicBezTo>
                          <a:pt x="33" y="9"/>
                          <a:pt x="31" y="8"/>
                          <a:pt x="28" y="8"/>
                        </a:cubicBezTo>
                        <a:cubicBezTo>
                          <a:pt x="27" y="1"/>
                          <a:pt x="27" y="1"/>
                          <a:pt x="27" y="1"/>
                        </a:cubicBezTo>
                        <a:cubicBezTo>
                          <a:pt x="27" y="0"/>
                          <a:pt x="26" y="0"/>
                          <a:pt x="25" y="0"/>
                        </a:cubicBezTo>
                        <a:cubicBezTo>
                          <a:pt x="22" y="0"/>
                          <a:pt x="22" y="0"/>
                          <a:pt x="22" y="0"/>
                        </a:cubicBezTo>
                        <a:cubicBezTo>
                          <a:pt x="17" y="1"/>
                          <a:pt x="17" y="1"/>
                          <a:pt x="17" y="1"/>
                        </a:cubicBezTo>
                        <a:cubicBezTo>
                          <a:pt x="16" y="1"/>
                          <a:pt x="15" y="2"/>
                          <a:pt x="15" y="4"/>
                        </a:cubicBezTo>
                        <a:cubicBezTo>
                          <a:pt x="16" y="10"/>
                          <a:pt x="16" y="10"/>
                          <a:pt x="16" y="10"/>
                        </a:cubicBezTo>
                        <a:cubicBezTo>
                          <a:pt x="17" y="10"/>
                          <a:pt x="17" y="10"/>
                          <a:pt x="17" y="10"/>
                        </a:cubicBezTo>
                        <a:cubicBezTo>
                          <a:pt x="14" y="11"/>
                          <a:pt x="13" y="13"/>
                          <a:pt x="11" y="15"/>
                        </a:cubicBezTo>
                        <a:cubicBezTo>
                          <a:pt x="5" y="13"/>
                          <a:pt x="5" y="13"/>
                          <a:pt x="5" y="13"/>
                        </a:cubicBezTo>
                        <a:cubicBezTo>
                          <a:pt x="4" y="13"/>
                          <a:pt x="3" y="13"/>
                          <a:pt x="3" y="14"/>
                        </a:cubicBezTo>
                        <a:cubicBezTo>
                          <a:pt x="1" y="20"/>
                          <a:pt x="1" y="20"/>
                          <a:pt x="1" y="20"/>
                        </a:cubicBezTo>
                        <a:cubicBezTo>
                          <a:pt x="0" y="22"/>
                          <a:pt x="0" y="22"/>
                          <a:pt x="0" y="22"/>
                        </a:cubicBezTo>
                        <a:cubicBezTo>
                          <a:pt x="0" y="23"/>
                          <a:pt x="0" y="24"/>
                          <a:pt x="1" y="24"/>
                        </a:cubicBezTo>
                        <a:cubicBezTo>
                          <a:pt x="1" y="24"/>
                          <a:pt x="1" y="24"/>
                          <a:pt x="1" y="25"/>
                        </a:cubicBezTo>
                        <a:cubicBezTo>
                          <a:pt x="7" y="27"/>
                          <a:pt x="7" y="27"/>
                          <a:pt x="7" y="27"/>
                        </a:cubicBezTo>
                        <a:cubicBezTo>
                          <a:pt x="7" y="27"/>
                          <a:pt x="7" y="27"/>
                          <a:pt x="7" y="27"/>
                        </a:cubicBezTo>
                        <a:cubicBezTo>
                          <a:pt x="7" y="28"/>
                          <a:pt x="8" y="29"/>
                          <a:pt x="8" y="30"/>
                        </a:cubicBezTo>
                        <a:cubicBezTo>
                          <a:pt x="8" y="31"/>
                          <a:pt x="8" y="33"/>
                          <a:pt x="9" y="34"/>
                        </a:cubicBezTo>
                        <a:cubicBezTo>
                          <a:pt x="4" y="38"/>
                          <a:pt x="4" y="38"/>
                          <a:pt x="4" y="38"/>
                        </a:cubicBezTo>
                        <a:cubicBezTo>
                          <a:pt x="3" y="39"/>
                          <a:pt x="3" y="40"/>
                          <a:pt x="4" y="41"/>
                        </a:cubicBezTo>
                        <a:cubicBezTo>
                          <a:pt x="9" y="47"/>
                          <a:pt x="9" y="47"/>
                          <a:pt x="9" y="47"/>
                        </a:cubicBezTo>
                        <a:cubicBezTo>
                          <a:pt x="10" y="48"/>
                          <a:pt x="11" y="48"/>
                          <a:pt x="12" y="47"/>
                        </a:cubicBezTo>
                        <a:cubicBezTo>
                          <a:pt x="17" y="43"/>
                          <a:pt x="17" y="43"/>
                          <a:pt x="17" y="43"/>
                        </a:cubicBezTo>
                        <a:cubicBezTo>
                          <a:pt x="17" y="43"/>
                          <a:pt x="17" y="43"/>
                          <a:pt x="17" y="43"/>
                        </a:cubicBezTo>
                        <a:cubicBezTo>
                          <a:pt x="19" y="44"/>
                          <a:pt x="20" y="44"/>
                          <a:pt x="22" y="45"/>
                        </a:cubicBezTo>
                        <a:cubicBezTo>
                          <a:pt x="23" y="45"/>
                          <a:pt x="24" y="45"/>
                          <a:pt x="24" y="45"/>
                        </a:cubicBezTo>
                        <a:cubicBezTo>
                          <a:pt x="25" y="51"/>
                          <a:pt x="25" y="51"/>
                          <a:pt x="25" y="51"/>
                        </a:cubicBezTo>
                        <a:cubicBezTo>
                          <a:pt x="26" y="52"/>
                          <a:pt x="27" y="53"/>
                          <a:pt x="28" y="53"/>
                        </a:cubicBezTo>
                        <a:cubicBezTo>
                          <a:pt x="36" y="51"/>
                          <a:pt x="36" y="51"/>
                          <a:pt x="36" y="51"/>
                        </a:cubicBezTo>
                        <a:cubicBezTo>
                          <a:pt x="37" y="51"/>
                          <a:pt x="38" y="50"/>
                          <a:pt x="37" y="49"/>
                        </a:cubicBezTo>
                        <a:cubicBezTo>
                          <a:pt x="36" y="43"/>
                          <a:pt x="36" y="43"/>
                          <a:pt x="36" y="43"/>
                        </a:cubicBezTo>
                        <a:cubicBezTo>
                          <a:pt x="36" y="43"/>
                          <a:pt x="36" y="43"/>
                          <a:pt x="36" y="43"/>
                        </a:cubicBezTo>
                        <a:cubicBezTo>
                          <a:pt x="38" y="41"/>
                          <a:pt x="40" y="40"/>
                          <a:pt x="42" y="38"/>
                        </a:cubicBezTo>
                        <a:cubicBezTo>
                          <a:pt x="47" y="40"/>
                          <a:pt x="47" y="40"/>
                          <a:pt x="47" y="40"/>
                        </a:cubicBezTo>
                        <a:cubicBezTo>
                          <a:pt x="49" y="40"/>
                          <a:pt x="50" y="39"/>
                          <a:pt x="50" y="38"/>
                        </a:cubicBezTo>
                        <a:cubicBezTo>
                          <a:pt x="53" y="31"/>
                          <a:pt x="53" y="31"/>
                          <a:pt x="53" y="31"/>
                        </a:cubicBezTo>
                        <a:cubicBezTo>
                          <a:pt x="53" y="30"/>
                          <a:pt x="53" y="29"/>
                          <a:pt x="52" y="28"/>
                        </a:cubicBezTo>
                        <a:close/>
                        <a:moveTo>
                          <a:pt x="28" y="35"/>
                        </a:moveTo>
                        <a:cubicBezTo>
                          <a:pt x="26" y="36"/>
                          <a:pt x="24" y="35"/>
                          <a:pt x="22" y="34"/>
                        </a:cubicBezTo>
                        <a:cubicBezTo>
                          <a:pt x="20" y="33"/>
                          <a:pt x="18" y="31"/>
                          <a:pt x="17" y="28"/>
                        </a:cubicBezTo>
                        <a:cubicBezTo>
                          <a:pt x="17" y="24"/>
                          <a:pt x="19" y="20"/>
                          <a:pt x="22" y="18"/>
                        </a:cubicBezTo>
                        <a:cubicBezTo>
                          <a:pt x="23" y="18"/>
                          <a:pt x="24" y="18"/>
                          <a:pt x="25" y="17"/>
                        </a:cubicBezTo>
                        <a:cubicBezTo>
                          <a:pt x="30" y="17"/>
                          <a:pt x="34" y="20"/>
                          <a:pt x="35" y="25"/>
                        </a:cubicBezTo>
                        <a:cubicBezTo>
                          <a:pt x="36" y="30"/>
                          <a:pt x="33" y="34"/>
                          <a:pt x="28" y="3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84" name="Group 583"/>
                <p:cNvGrpSpPr/>
                <p:nvPr/>
              </p:nvGrpSpPr>
              <p:grpSpPr>
                <a:xfrm>
                  <a:off x="3389905" y="4390554"/>
                  <a:ext cx="490028" cy="622596"/>
                  <a:chOff x="4261442" y="5481166"/>
                  <a:chExt cx="490028" cy="622596"/>
                </a:xfrm>
                <a:grpFill/>
              </p:grpSpPr>
              <p:sp>
                <p:nvSpPr>
                  <p:cNvPr id="585" name="Freeform 96"/>
                  <p:cNvSpPr>
                    <a:spLocks noEditPoints="1"/>
                  </p:cNvSpPr>
                  <p:nvPr/>
                </p:nvSpPr>
                <p:spPr bwMode="auto">
                  <a:xfrm>
                    <a:off x="4334039" y="5481166"/>
                    <a:ext cx="417431" cy="622596"/>
                  </a:xfrm>
                  <a:custGeom>
                    <a:avLst/>
                    <a:gdLst/>
                    <a:ahLst/>
                    <a:cxnLst>
                      <a:cxn ang="0">
                        <a:pos x="28" y="295"/>
                      </a:cxn>
                      <a:cxn ang="0">
                        <a:pos x="70" y="215"/>
                      </a:cxn>
                      <a:cxn ang="0">
                        <a:pos x="104" y="226"/>
                      </a:cxn>
                      <a:cxn ang="0">
                        <a:pos x="108" y="227"/>
                      </a:cxn>
                      <a:cxn ang="0">
                        <a:pos x="53" y="318"/>
                      </a:cxn>
                      <a:cxn ang="0">
                        <a:pos x="28" y="295"/>
                      </a:cxn>
                      <a:cxn ang="0">
                        <a:pos x="123" y="3"/>
                      </a:cxn>
                      <a:cxn ang="0">
                        <a:pos x="144" y="37"/>
                      </a:cxn>
                      <a:cxn ang="0">
                        <a:pos x="111" y="66"/>
                      </a:cxn>
                      <a:cxn ang="0">
                        <a:pos x="91" y="26"/>
                      </a:cxn>
                      <a:cxn ang="0">
                        <a:pos x="123" y="3"/>
                      </a:cxn>
                      <a:cxn ang="0">
                        <a:pos x="120" y="80"/>
                      </a:cxn>
                      <a:cxn ang="0">
                        <a:pos x="134" y="88"/>
                      </a:cxn>
                      <a:cxn ang="0">
                        <a:pos x="207" y="123"/>
                      </a:cxn>
                      <a:cxn ang="0">
                        <a:pos x="210" y="150"/>
                      </a:cxn>
                      <a:cxn ang="0">
                        <a:pos x="132" y="130"/>
                      </a:cxn>
                      <a:cxn ang="0">
                        <a:pos x="125" y="170"/>
                      </a:cxn>
                      <a:cxn ang="0">
                        <a:pos x="128" y="177"/>
                      </a:cxn>
                      <a:cxn ang="0">
                        <a:pos x="202" y="261"/>
                      </a:cxn>
                      <a:cxn ang="0">
                        <a:pos x="171" y="276"/>
                      </a:cxn>
                      <a:cxn ang="0">
                        <a:pos x="61" y="197"/>
                      </a:cxn>
                      <a:cxn ang="0">
                        <a:pos x="48" y="173"/>
                      </a:cxn>
                      <a:cxn ang="0">
                        <a:pos x="60" y="105"/>
                      </a:cxn>
                      <a:cxn ang="0">
                        <a:pos x="28" y="151"/>
                      </a:cxn>
                      <a:cxn ang="0">
                        <a:pos x="1" y="146"/>
                      </a:cxn>
                      <a:cxn ang="0">
                        <a:pos x="67" y="68"/>
                      </a:cxn>
                      <a:cxn ang="0">
                        <a:pos x="95" y="72"/>
                      </a:cxn>
                      <a:cxn ang="0">
                        <a:pos x="111" y="100"/>
                      </a:cxn>
                      <a:cxn ang="0">
                        <a:pos x="120" y="80"/>
                      </a:cxn>
                    </a:cxnLst>
                    <a:rect l="0" t="0" r="r" b="b"/>
                    <a:pathLst>
                      <a:path w="224" h="334">
                        <a:moveTo>
                          <a:pt x="28" y="295"/>
                        </a:moveTo>
                        <a:cubicBezTo>
                          <a:pt x="55" y="262"/>
                          <a:pt x="59" y="261"/>
                          <a:pt x="70" y="215"/>
                        </a:cubicBezTo>
                        <a:cubicBezTo>
                          <a:pt x="81" y="218"/>
                          <a:pt x="93" y="222"/>
                          <a:pt x="104" y="226"/>
                        </a:cubicBezTo>
                        <a:cubicBezTo>
                          <a:pt x="105" y="226"/>
                          <a:pt x="107" y="227"/>
                          <a:pt x="108" y="227"/>
                        </a:cubicBezTo>
                        <a:cubicBezTo>
                          <a:pt x="91" y="279"/>
                          <a:pt x="88" y="281"/>
                          <a:pt x="53" y="318"/>
                        </a:cubicBezTo>
                        <a:cubicBezTo>
                          <a:pt x="38" y="334"/>
                          <a:pt x="13" y="312"/>
                          <a:pt x="28" y="295"/>
                        </a:cubicBezTo>
                        <a:moveTo>
                          <a:pt x="123" y="3"/>
                        </a:moveTo>
                        <a:cubicBezTo>
                          <a:pt x="138" y="6"/>
                          <a:pt x="147" y="22"/>
                          <a:pt x="144" y="37"/>
                        </a:cubicBezTo>
                        <a:cubicBezTo>
                          <a:pt x="141" y="53"/>
                          <a:pt x="125" y="69"/>
                          <a:pt x="111" y="66"/>
                        </a:cubicBezTo>
                        <a:cubicBezTo>
                          <a:pt x="96" y="63"/>
                          <a:pt x="88" y="41"/>
                          <a:pt x="91" y="26"/>
                        </a:cubicBezTo>
                        <a:cubicBezTo>
                          <a:pt x="95" y="10"/>
                          <a:pt x="109" y="0"/>
                          <a:pt x="123" y="3"/>
                        </a:cubicBezTo>
                        <a:moveTo>
                          <a:pt x="120" y="80"/>
                        </a:moveTo>
                        <a:cubicBezTo>
                          <a:pt x="123" y="81"/>
                          <a:pt x="130" y="84"/>
                          <a:pt x="134" y="88"/>
                        </a:cubicBezTo>
                        <a:cubicBezTo>
                          <a:pt x="173" y="126"/>
                          <a:pt x="165" y="124"/>
                          <a:pt x="207" y="123"/>
                        </a:cubicBezTo>
                        <a:cubicBezTo>
                          <a:pt x="224" y="122"/>
                          <a:pt x="223" y="149"/>
                          <a:pt x="210" y="150"/>
                        </a:cubicBezTo>
                        <a:cubicBezTo>
                          <a:pt x="166" y="154"/>
                          <a:pt x="163" y="158"/>
                          <a:pt x="132" y="130"/>
                        </a:cubicBezTo>
                        <a:cubicBezTo>
                          <a:pt x="125" y="170"/>
                          <a:pt x="125" y="170"/>
                          <a:pt x="125" y="170"/>
                        </a:cubicBezTo>
                        <a:cubicBezTo>
                          <a:pt x="124" y="173"/>
                          <a:pt x="125" y="176"/>
                          <a:pt x="128" y="177"/>
                        </a:cubicBezTo>
                        <a:cubicBezTo>
                          <a:pt x="173" y="197"/>
                          <a:pt x="182" y="197"/>
                          <a:pt x="202" y="261"/>
                        </a:cubicBezTo>
                        <a:cubicBezTo>
                          <a:pt x="209" y="281"/>
                          <a:pt x="180" y="294"/>
                          <a:pt x="171" y="276"/>
                        </a:cubicBezTo>
                        <a:cubicBezTo>
                          <a:pt x="140" y="213"/>
                          <a:pt x="135" y="223"/>
                          <a:pt x="61" y="197"/>
                        </a:cubicBezTo>
                        <a:cubicBezTo>
                          <a:pt x="51" y="192"/>
                          <a:pt x="48" y="183"/>
                          <a:pt x="48" y="173"/>
                        </a:cubicBezTo>
                        <a:cubicBezTo>
                          <a:pt x="60" y="105"/>
                          <a:pt x="60" y="105"/>
                          <a:pt x="60" y="105"/>
                        </a:cubicBezTo>
                        <a:cubicBezTo>
                          <a:pt x="31" y="115"/>
                          <a:pt x="34" y="114"/>
                          <a:pt x="28" y="151"/>
                        </a:cubicBezTo>
                        <a:cubicBezTo>
                          <a:pt x="25" y="166"/>
                          <a:pt x="0" y="164"/>
                          <a:pt x="1" y="146"/>
                        </a:cubicBezTo>
                        <a:cubicBezTo>
                          <a:pt x="7" y="91"/>
                          <a:pt x="15" y="88"/>
                          <a:pt x="67" y="68"/>
                        </a:cubicBezTo>
                        <a:cubicBezTo>
                          <a:pt x="74" y="66"/>
                          <a:pt x="91" y="70"/>
                          <a:pt x="95" y="72"/>
                        </a:cubicBezTo>
                        <a:cubicBezTo>
                          <a:pt x="111" y="100"/>
                          <a:pt x="111" y="100"/>
                          <a:pt x="111" y="100"/>
                        </a:cubicBezTo>
                        <a:lnTo>
                          <a:pt x="120" y="8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6" name="Freeform 97"/>
                  <p:cNvSpPr>
                    <a:spLocks/>
                  </p:cNvSpPr>
                  <p:nvPr/>
                </p:nvSpPr>
                <p:spPr bwMode="auto">
                  <a:xfrm>
                    <a:off x="4261442" y="5792859"/>
                    <a:ext cx="147561" cy="111262"/>
                  </a:xfrm>
                  <a:custGeom>
                    <a:avLst/>
                    <a:gdLst/>
                    <a:ahLst/>
                    <a:cxnLst>
                      <a:cxn ang="0">
                        <a:pos x="12" y="55"/>
                      </a:cxn>
                      <a:cxn ang="0">
                        <a:pos x="63" y="60"/>
                      </a:cxn>
                      <a:cxn ang="0">
                        <a:pos x="76" y="48"/>
                      </a:cxn>
                      <a:cxn ang="0">
                        <a:pos x="79" y="19"/>
                      </a:cxn>
                      <a:cxn ang="0">
                        <a:pos x="68" y="6"/>
                      </a:cxn>
                      <a:cxn ang="0">
                        <a:pos x="16" y="1"/>
                      </a:cxn>
                      <a:cxn ang="0">
                        <a:pos x="3" y="12"/>
                      </a:cxn>
                      <a:cxn ang="0">
                        <a:pos x="0" y="41"/>
                      </a:cxn>
                      <a:cxn ang="0">
                        <a:pos x="12" y="55"/>
                      </a:cxn>
                    </a:cxnLst>
                    <a:rect l="0" t="0" r="r" b="b"/>
                    <a:pathLst>
                      <a:path w="79" h="60">
                        <a:moveTo>
                          <a:pt x="12" y="55"/>
                        </a:moveTo>
                        <a:cubicBezTo>
                          <a:pt x="63" y="60"/>
                          <a:pt x="63" y="60"/>
                          <a:pt x="63" y="60"/>
                        </a:cubicBezTo>
                        <a:cubicBezTo>
                          <a:pt x="70" y="60"/>
                          <a:pt x="76" y="55"/>
                          <a:pt x="76" y="48"/>
                        </a:cubicBezTo>
                        <a:cubicBezTo>
                          <a:pt x="79" y="19"/>
                          <a:pt x="79" y="19"/>
                          <a:pt x="79" y="19"/>
                        </a:cubicBezTo>
                        <a:cubicBezTo>
                          <a:pt x="79" y="12"/>
                          <a:pt x="74" y="6"/>
                          <a:pt x="68" y="6"/>
                        </a:cubicBezTo>
                        <a:cubicBezTo>
                          <a:pt x="16" y="1"/>
                          <a:pt x="16" y="1"/>
                          <a:pt x="16" y="1"/>
                        </a:cubicBezTo>
                        <a:cubicBezTo>
                          <a:pt x="9" y="0"/>
                          <a:pt x="3" y="6"/>
                          <a:pt x="3" y="12"/>
                        </a:cubicBezTo>
                        <a:cubicBezTo>
                          <a:pt x="0" y="41"/>
                          <a:pt x="0" y="41"/>
                          <a:pt x="0" y="41"/>
                        </a:cubicBezTo>
                        <a:cubicBezTo>
                          <a:pt x="0" y="48"/>
                          <a:pt x="5" y="54"/>
                          <a:pt x="12" y="55"/>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592" name="Group 591"/>
              <p:cNvGrpSpPr/>
              <p:nvPr/>
            </p:nvGrpSpPr>
            <p:grpSpPr>
              <a:xfrm>
                <a:off x="10620226" y="4330912"/>
                <a:ext cx="212070" cy="394950"/>
                <a:chOff x="10245492" y="2394061"/>
                <a:chExt cx="284765" cy="530335"/>
              </a:xfrm>
            </p:grpSpPr>
            <p:grpSp>
              <p:nvGrpSpPr>
                <p:cNvPr id="593" name="Group 592"/>
                <p:cNvGrpSpPr/>
                <p:nvPr/>
              </p:nvGrpSpPr>
              <p:grpSpPr>
                <a:xfrm>
                  <a:off x="10245492" y="2394061"/>
                  <a:ext cx="284765" cy="530335"/>
                  <a:chOff x="10726218" y="3146234"/>
                  <a:chExt cx="284765" cy="530335"/>
                </a:xfrm>
                <a:solidFill>
                  <a:schemeClr val="bg1"/>
                </a:solidFill>
              </p:grpSpPr>
              <p:sp>
                <p:nvSpPr>
                  <p:cNvPr id="596" name="Freeform 57"/>
                  <p:cNvSpPr>
                    <a:spLocks noChangeArrowheads="1"/>
                  </p:cNvSpPr>
                  <p:nvPr/>
                </p:nvSpPr>
                <p:spPr bwMode="auto">
                  <a:xfrm>
                    <a:off x="10726218" y="3264594"/>
                    <a:ext cx="284765" cy="411975"/>
                  </a:xfrm>
                  <a:custGeom>
                    <a:avLst/>
                    <a:gdLst>
                      <a:gd name="T0" fmla="*/ 209 w 566"/>
                      <a:gd name="T1" fmla="*/ 11 h 797"/>
                      <a:gd name="T2" fmla="*/ 263 w 566"/>
                      <a:gd name="T3" fmla="*/ 14 h 797"/>
                      <a:gd name="T4" fmla="*/ 282 w 566"/>
                      <a:gd name="T5" fmla="*/ 31 h 797"/>
                      <a:gd name="T6" fmla="*/ 308 w 566"/>
                      <a:gd name="T7" fmla="*/ 79 h 797"/>
                      <a:gd name="T8" fmla="*/ 330 w 566"/>
                      <a:gd name="T9" fmla="*/ 212 h 797"/>
                      <a:gd name="T10" fmla="*/ 333 w 566"/>
                      <a:gd name="T11" fmla="*/ 217 h 797"/>
                      <a:gd name="T12" fmla="*/ 395 w 566"/>
                      <a:gd name="T13" fmla="*/ 254 h 797"/>
                      <a:gd name="T14" fmla="*/ 457 w 566"/>
                      <a:gd name="T15" fmla="*/ 226 h 797"/>
                      <a:gd name="T16" fmla="*/ 483 w 566"/>
                      <a:gd name="T17" fmla="*/ 226 h 797"/>
                      <a:gd name="T18" fmla="*/ 565 w 566"/>
                      <a:gd name="T19" fmla="*/ 308 h 797"/>
                      <a:gd name="T20" fmla="*/ 565 w 566"/>
                      <a:gd name="T21" fmla="*/ 367 h 797"/>
                      <a:gd name="T22" fmla="*/ 565 w 566"/>
                      <a:gd name="T23" fmla="*/ 378 h 797"/>
                      <a:gd name="T24" fmla="*/ 553 w 566"/>
                      <a:gd name="T25" fmla="*/ 378 h 797"/>
                      <a:gd name="T26" fmla="*/ 505 w 566"/>
                      <a:gd name="T27" fmla="*/ 378 h 797"/>
                      <a:gd name="T28" fmla="*/ 494 w 566"/>
                      <a:gd name="T29" fmla="*/ 378 h 797"/>
                      <a:gd name="T30" fmla="*/ 494 w 566"/>
                      <a:gd name="T31" fmla="*/ 367 h 797"/>
                      <a:gd name="T32" fmla="*/ 494 w 566"/>
                      <a:gd name="T33" fmla="*/ 308 h 797"/>
                      <a:gd name="T34" fmla="*/ 483 w 566"/>
                      <a:gd name="T35" fmla="*/ 296 h 797"/>
                      <a:gd name="T36" fmla="*/ 457 w 566"/>
                      <a:gd name="T37" fmla="*/ 296 h 797"/>
                      <a:gd name="T38" fmla="*/ 446 w 566"/>
                      <a:gd name="T39" fmla="*/ 308 h 797"/>
                      <a:gd name="T40" fmla="*/ 446 w 566"/>
                      <a:gd name="T41" fmla="*/ 779 h 797"/>
                      <a:gd name="T42" fmla="*/ 446 w 566"/>
                      <a:gd name="T43" fmla="*/ 790 h 797"/>
                      <a:gd name="T44" fmla="*/ 435 w 566"/>
                      <a:gd name="T45" fmla="*/ 790 h 797"/>
                      <a:gd name="T46" fmla="*/ 387 w 566"/>
                      <a:gd name="T47" fmla="*/ 790 h 797"/>
                      <a:gd name="T48" fmla="*/ 375 w 566"/>
                      <a:gd name="T49" fmla="*/ 790 h 797"/>
                      <a:gd name="T50" fmla="*/ 375 w 566"/>
                      <a:gd name="T51" fmla="*/ 779 h 797"/>
                      <a:gd name="T52" fmla="*/ 375 w 566"/>
                      <a:gd name="T53" fmla="*/ 333 h 797"/>
                      <a:gd name="T54" fmla="*/ 302 w 566"/>
                      <a:gd name="T55" fmla="*/ 322 h 797"/>
                      <a:gd name="T56" fmla="*/ 299 w 566"/>
                      <a:gd name="T57" fmla="*/ 322 h 797"/>
                      <a:gd name="T58" fmla="*/ 265 w 566"/>
                      <a:gd name="T59" fmla="*/ 299 h 797"/>
                      <a:gd name="T60" fmla="*/ 260 w 566"/>
                      <a:gd name="T61" fmla="*/ 299 h 797"/>
                      <a:gd name="T62" fmla="*/ 254 w 566"/>
                      <a:gd name="T63" fmla="*/ 305 h 797"/>
                      <a:gd name="T64" fmla="*/ 223 w 566"/>
                      <a:gd name="T65" fmla="*/ 381 h 797"/>
                      <a:gd name="T66" fmla="*/ 217 w 566"/>
                      <a:gd name="T67" fmla="*/ 398 h 797"/>
                      <a:gd name="T68" fmla="*/ 127 w 566"/>
                      <a:gd name="T69" fmla="*/ 641 h 797"/>
                      <a:gd name="T70" fmla="*/ 99 w 566"/>
                      <a:gd name="T71" fmla="*/ 722 h 797"/>
                      <a:gd name="T72" fmla="*/ 79 w 566"/>
                      <a:gd name="T73" fmla="*/ 790 h 797"/>
                      <a:gd name="T74" fmla="*/ 71 w 566"/>
                      <a:gd name="T75" fmla="*/ 796 h 797"/>
                      <a:gd name="T76" fmla="*/ 9 w 566"/>
                      <a:gd name="T77" fmla="*/ 796 h 797"/>
                      <a:gd name="T78" fmla="*/ 0 w 566"/>
                      <a:gd name="T79" fmla="*/ 787 h 797"/>
                      <a:gd name="T80" fmla="*/ 0 w 566"/>
                      <a:gd name="T81" fmla="*/ 423 h 797"/>
                      <a:gd name="T82" fmla="*/ 6 w 566"/>
                      <a:gd name="T83" fmla="*/ 375 h 797"/>
                      <a:gd name="T84" fmla="*/ 209 w 566"/>
                      <a:gd name="T85" fmla="*/ 11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66" h="797">
                        <a:moveTo>
                          <a:pt x="209" y="11"/>
                        </a:moveTo>
                        <a:cubicBezTo>
                          <a:pt x="226" y="0"/>
                          <a:pt x="248" y="0"/>
                          <a:pt x="263" y="14"/>
                        </a:cubicBezTo>
                        <a:lnTo>
                          <a:pt x="282" y="31"/>
                        </a:lnTo>
                        <a:cubicBezTo>
                          <a:pt x="296" y="42"/>
                          <a:pt x="305" y="62"/>
                          <a:pt x="308" y="79"/>
                        </a:cubicBezTo>
                        <a:lnTo>
                          <a:pt x="330" y="212"/>
                        </a:lnTo>
                        <a:cubicBezTo>
                          <a:pt x="330" y="214"/>
                          <a:pt x="333" y="217"/>
                          <a:pt x="333" y="217"/>
                        </a:cubicBezTo>
                        <a:lnTo>
                          <a:pt x="395" y="254"/>
                        </a:lnTo>
                        <a:cubicBezTo>
                          <a:pt x="409" y="237"/>
                          <a:pt x="432" y="226"/>
                          <a:pt x="457" y="226"/>
                        </a:cubicBezTo>
                        <a:lnTo>
                          <a:pt x="483" y="226"/>
                        </a:lnTo>
                        <a:cubicBezTo>
                          <a:pt x="528" y="226"/>
                          <a:pt x="565" y="262"/>
                          <a:pt x="565" y="308"/>
                        </a:cubicBezTo>
                        <a:lnTo>
                          <a:pt x="565" y="367"/>
                        </a:lnTo>
                        <a:lnTo>
                          <a:pt x="565" y="378"/>
                        </a:lnTo>
                        <a:lnTo>
                          <a:pt x="553" y="378"/>
                        </a:lnTo>
                        <a:lnTo>
                          <a:pt x="505" y="378"/>
                        </a:lnTo>
                        <a:lnTo>
                          <a:pt x="494" y="378"/>
                        </a:lnTo>
                        <a:lnTo>
                          <a:pt x="494" y="367"/>
                        </a:lnTo>
                        <a:lnTo>
                          <a:pt x="494" y="308"/>
                        </a:lnTo>
                        <a:cubicBezTo>
                          <a:pt x="494" y="302"/>
                          <a:pt x="488" y="296"/>
                          <a:pt x="483" y="296"/>
                        </a:cubicBezTo>
                        <a:lnTo>
                          <a:pt x="457" y="296"/>
                        </a:lnTo>
                        <a:cubicBezTo>
                          <a:pt x="452" y="296"/>
                          <a:pt x="446" y="302"/>
                          <a:pt x="446" y="308"/>
                        </a:cubicBezTo>
                        <a:lnTo>
                          <a:pt x="446" y="779"/>
                        </a:lnTo>
                        <a:lnTo>
                          <a:pt x="446" y="790"/>
                        </a:lnTo>
                        <a:lnTo>
                          <a:pt x="435" y="790"/>
                        </a:lnTo>
                        <a:lnTo>
                          <a:pt x="387" y="790"/>
                        </a:lnTo>
                        <a:lnTo>
                          <a:pt x="375" y="790"/>
                        </a:lnTo>
                        <a:lnTo>
                          <a:pt x="375" y="779"/>
                        </a:lnTo>
                        <a:lnTo>
                          <a:pt x="375" y="333"/>
                        </a:lnTo>
                        <a:lnTo>
                          <a:pt x="302" y="322"/>
                        </a:lnTo>
                        <a:lnTo>
                          <a:pt x="299" y="322"/>
                        </a:lnTo>
                        <a:lnTo>
                          <a:pt x="265" y="299"/>
                        </a:lnTo>
                        <a:cubicBezTo>
                          <a:pt x="263" y="299"/>
                          <a:pt x="260" y="296"/>
                          <a:pt x="260" y="299"/>
                        </a:cubicBezTo>
                        <a:cubicBezTo>
                          <a:pt x="257" y="299"/>
                          <a:pt x="257" y="302"/>
                          <a:pt x="254" y="305"/>
                        </a:cubicBezTo>
                        <a:cubicBezTo>
                          <a:pt x="243" y="330"/>
                          <a:pt x="234" y="356"/>
                          <a:pt x="223" y="381"/>
                        </a:cubicBezTo>
                        <a:cubicBezTo>
                          <a:pt x="220" y="387"/>
                          <a:pt x="217" y="392"/>
                          <a:pt x="217" y="398"/>
                        </a:cubicBezTo>
                        <a:cubicBezTo>
                          <a:pt x="181" y="491"/>
                          <a:pt x="150" y="576"/>
                          <a:pt x="127" y="641"/>
                        </a:cubicBezTo>
                        <a:cubicBezTo>
                          <a:pt x="116" y="672"/>
                          <a:pt x="107" y="700"/>
                          <a:pt x="99" y="722"/>
                        </a:cubicBezTo>
                        <a:cubicBezTo>
                          <a:pt x="88" y="756"/>
                          <a:pt x="82" y="779"/>
                          <a:pt x="79" y="790"/>
                        </a:cubicBezTo>
                        <a:cubicBezTo>
                          <a:pt x="79" y="793"/>
                          <a:pt x="76" y="796"/>
                          <a:pt x="71" y="796"/>
                        </a:cubicBezTo>
                        <a:lnTo>
                          <a:pt x="9" y="796"/>
                        </a:lnTo>
                        <a:cubicBezTo>
                          <a:pt x="3" y="796"/>
                          <a:pt x="0" y="793"/>
                          <a:pt x="0" y="787"/>
                        </a:cubicBezTo>
                        <a:lnTo>
                          <a:pt x="0" y="423"/>
                        </a:lnTo>
                        <a:cubicBezTo>
                          <a:pt x="0" y="406"/>
                          <a:pt x="3" y="392"/>
                          <a:pt x="6" y="375"/>
                        </a:cubicBezTo>
                        <a:cubicBezTo>
                          <a:pt x="28" y="302"/>
                          <a:pt x="96" y="96"/>
                          <a:pt x="209" y="11"/>
                        </a:cubicBezTo>
                      </a:path>
                    </a:pathLst>
                  </a:custGeom>
                  <a:grp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800" dirty="0">
                      <a:solidFill>
                        <a:srgbClr val="000000"/>
                      </a:solidFill>
                    </a:endParaRPr>
                  </a:p>
                </p:txBody>
              </p:sp>
              <p:sp>
                <p:nvSpPr>
                  <p:cNvPr id="597" name="Freeform 58"/>
                  <p:cNvSpPr>
                    <a:spLocks noChangeArrowheads="1"/>
                  </p:cNvSpPr>
                  <p:nvPr/>
                </p:nvSpPr>
                <p:spPr bwMode="auto">
                  <a:xfrm>
                    <a:off x="10846352" y="3146234"/>
                    <a:ext cx="122361" cy="125186"/>
                  </a:xfrm>
                  <a:custGeom>
                    <a:avLst/>
                    <a:gdLst>
                      <a:gd name="T0" fmla="*/ 243 w 244"/>
                      <a:gd name="T1" fmla="*/ 121 h 243"/>
                      <a:gd name="T2" fmla="*/ 227 w 244"/>
                      <a:gd name="T3" fmla="*/ 182 h 243"/>
                      <a:gd name="T4" fmla="*/ 182 w 244"/>
                      <a:gd name="T5" fmla="*/ 226 h 243"/>
                      <a:gd name="T6" fmla="*/ 121 w 244"/>
                      <a:gd name="T7" fmla="*/ 242 h 243"/>
                      <a:gd name="T8" fmla="*/ 61 w 244"/>
                      <a:gd name="T9" fmla="*/ 226 h 243"/>
                      <a:gd name="T10" fmla="*/ 16 w 244"/>
                      <a:gd name="T11" fmla="*/ 182 h 243"/>
                      <a:gd name="T12" fmla="*/ 0 w 244"/>
                      <a:gd name="T13" fmla="*/ 121 h 243"/>
                      <a:gd name="T14" fmla="*/ 16 w 244"/>
                      <a:gd name="T15" fmla="*/ 60 h 243"/>
                      <a:gd name="T16" fmla="*/ 61 w 244"/>
                      <a:gd name="T17" fmla="*/ 16 h 243"/>
                      <a:gd name="T18" fmla="*/ 121 w 244"/>
                      <a:gd name="T19" fmla="*/ 0 h 243"/>
                      <a:gd name="T20" fmla="*/ 182 w 244"/>
                      <a:gd name="T21" fmla="*/ 16 h 243"/>
                      <a:gd name="T22" fmla="*/ 227 w 244"/>
                      <a:gd name="T23" fmla="*/ 60 h 243"/>
                      <a:gd name="T24" fmla="*/ 243 w 244"/>
                      <a:gd name="T25" fmla="*/ 12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243">
                        <a:moveTo>
                          <a:pt x="243" y="121"/>
                        </a:moveTo>
                        <a:cubicBezTo>
                          <a:pt x="243" y="143"/>
                          <a:pt x="239" y="162"/>
                          <a:pt x="227" y="182"/>
                        </a:cubicBezTo>
                        <a:cubicBezTo>
                          <a:pt x="216" y="201"/>
                          <a:pt x="202" y="215"/>
                          <a:pt x="182" y="226"/>
                        </a:cubicBezTo>
                        <a:cubicBezTo>
                          <a:pt x="163" y="237"/>
                          <a:pt x="144" y="242"/>
                          <a:pt x="121" y="242"/>
                        </a:cubicBezTo>
                        <a:cubicBezTo>
                          <a:pt x="99" y="242"/>
                          <a:pt x="81" y="237"/>
                          <a:pt x="61" y="226"/>
                        </a:cubicBezTo>
                        <a:cubicBezTo>
                          <a:pt x="42" y="215"/>
                          <a:pt x="28" y="201"/>
                          <a:pt x="16" y="182"/>
                        </a:cubicBezTo>
                        <a:cubicBezTo>
                          <a:pt x="5" y="162"/>
                          <a:pt x="0" y="143"/>
                          <a:pt x="0" y="121"/>
                        </a:cubicBezTo>
                        <a:cubicBezTo>
                          <a:pt x="0" y="99"/>
                          <a:pt x="5" y="79"/>
                          <a:pt x="16" y="60"/>
                        </a:cubicBezTo>
                        <a:cubicBezTo>
                          <a:pt x="28" y="40"/>
                          <a:pt x="42" y="27"/>
                          <a:pt x="61" y="16"/>
                        </a:cubicBezTo>
                        <a:cubicBezTo>
                          <a:pt x="81" y="5"/>
                          <a:pt x="99" y="0"/>
                          <a:pt x="121" y="0"/>
                        </a:cubicBezTo>
                        <a:cubicBezTo>
                          <a:pt x="144" y="0"/>
                          <a:pt x="163" y="5"/>
                          <a:pt x="182" y="16"/>
                        </a:cubicBezTo>
                        <a:cubicBezTo>
                          <a:pt x="202" y="27"/>
                          <a:pt x="216" y="40"/>
                          <a:pt x="227" y="60"/>
                        </a:cubicBezTo>
                        <a:cubicBezTo>
                          <a:pt x="239" y="79"/>
                          <a:pt x="243" y="99"/>
                          <a:pt x="243" y="121"/>
                        </a:cubicBezTo>
                      </a:path>
                    </a:pathLst>
                  </a:custGeom>
                  <a:grpFill/>
                  <a:ln>
                    <a:noFill/>
                  </a:ln>
                  <a:effectLst/>
                  <a:extLst>
                    <a:ext uri="{91240B29-F687-4f45-9708-019B960494DF}">
                      <a14:hiddenLine xmlns:a14="http://schemas.microsoft.com/office/drawing/2010/main" xmlns="" w="9525" cap="flat">
                        <a:solidFill>
                          <a:srgbClr val="80808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en-US" sz="800" dirty="0">
                      <a:solidFill>
                        <a:srgbClr val="000000"/>
                      </a:solidFill>
                    </a:endParaRPr>
                  </a:p>
                </p:txBody>
              </p:sp>
            </p:grpSp>
            <p:sp>
              <p:nvSpPr>
                <p:cNvPr id="594" name="Oval 593"/>
                <p:cNvSpPr/>
                <p:nvPr/>
              </p:nvSpPr>
              <p:spPr>
                <a:xfrm>
                  <a:off x="10379606" y="2755214"/>
                  <a:ext cx="148708" cy="1487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595" name="Freeform 44"/>
                <p:cNvSpPr>
                  <a:spLocks/>
                </p:cNvSpPr>
                <p:nvPr/>
              </p:nvSpPr>
              <p:spPr bwMode="auto">
                <a:xfrm>
                  <a:off x="10426211" y="2778921"/>
                  <a:ext cx="55499" cy="101295"/>
                </a:xfrm>
                <a:custGeom>
                  <a:avLst/>
                  <a:gdLst/>
                  <a:ahLst/>
                  <a:cxnLst>
                    <a:cxn ang="0">
                      <a:pos x="46" y="221"/>
                    </a:cxn>
                    <a:cxn ang="0">
                      <a:pos x="46" y="195"/>
                    </a:cxn>
                    <a:cxn ang="0">
                      <a:pos x="0" y="183"/>
                    </a:cxn>
                    <a:cxn ang="0">
                      <a:pos x="9" y="152"/>
                    </a:cxn>
                    <a:cxn ang="0">
                      <a:pos x="53" y="163"/>
                    </a:cxn>
                    <a:cxn ang="0">
                      <a:pos x="79" y="147"/>
                    </a:cxn>
                    <a:cxn ang="0">
                      <a:pos x="51" y="123"/>
                    </a:cxn>
                    <a:cxn ang="0">
                      <a:pos x="2" y="74"/>
                    </a:cxn>
                    <a:cxn ang="0">
                      <a:pos x="48" y="25"/>
                    </a:cxn>
                    <a:cxn ang="0">
                      <a:pos x="48" y="0"/>
                    </a:cxn>
                    <a:cxn ang="0">
                      <a:pos x="74" y="0"/>
                    </a:cxn>
                    <a:cxn ang="0">
                      <a:pos x="74" y="23"/>
                    </a:cxn>
                    <a:cxn ang="0">
                      <a:pos x="114" y="32"/>
                    </a:cxn>
                    <a:cxn ang="0">
                      <a:pos x="106" y="63"/>
                    </a:cxn>
                    <a:cxn ang="0">
                      <a:pos x="67" y="54"/>
                    </a:cxn>
                    <a:cxn ang="0">
                      <a:pos x="43" y="69"/>
                    </a:cxn>
                    <a:cxn ang="0">
                      <a:pos x="76" y="92"/>
                    </a:cxn>
                    <a:cxn ang="0">
                      <a:pos x="121" y="143"/>
                    </a:cxn>
                    <a:cxn ang="0">
                      <a:pos x="73" y="193"/>
                    </a:cxn>
                    <a:cxn ang="0">
                      <a:pos x="73" y="221"/>
                    </a:cxn>
                    <a:cxn ang="0">
                      <a:pos x="46" y="221"/>
                    </a:cxn>
                  </a:cxnLst>
                  <a:rect l="0" t="0" r="r" b="b"/>
                  <a:pathLst>
                    <a:path w="121" h="221">
                      <a:moveTo>
                        <a:pt x="46" y="221"/>
                      </a:moveTo>
                      <a:cubicBezTo>
                        <a:pt x="46" y="195"/>
                        <a:pt x="46" y="195"/>
                        <a:pt x="46" y="195"/>
                      </a:cubicBezTo>
                      <a:cubicBezTo>
                        <a:pt x="28" y="194"/>
                        <a:pt x="11" y="189"/>
                        <a:pt x="0" y="183"/>
                      </a:cubicBezTo>
                      <a:cubicBezTo>
                        <a:pt x="9" y="152"/>
                        <a:pt x="9" y="152"/>
                        <a:pt x="9" y="152"/>
                      </a:cubicBezTo>
                      <a:cubicBezTo>
                        <a:pt x="20" y="158"/>
                        <a:pt x="36" y="163"/>
                        <a:pt x="53" y="163"/>
                      </a:cubicBezTo>
                      <a:cubicBezTo>
                        <a:pt x="69" y="163"/>
                        <a:pt x="79" y="158"/>
                        <a:pt x="79" y="147"/>
                      </a:cubicBezTo>
                      <a:cubicBezTo>
                        <a:pt x="79" y="136"/>
                        <a:pt x="71" y="130"/>
                        <a:pt x="51" y="123"/>
                      </a:cubicBezTo>
                      <a:cubicBezTo>
                        <a:pt x="22" y="113"/>
                        <a:pt x="2" y="100"/>
                        <a:pt x="2" y="74"/>
                      </a:cubicBezTo>
                      <a:cubicBezTo>
                        <a:pt x="2" y="50"/>
                        <a:pt x="19" y="31"/>
                        <a:pt x="48" y="25"/>
                      </a:cubicBezTo>
                      <a:cubicBezTo>
                        <a:pt x="48" y="0"/>
                        <a:pt x="48" y="0"/>
                        <a:pt x="48" y="0"/>
                      </a:cubicBezTo>
                      <a:cubicBezTo>
                        <a:pt x="74" y="0"/>
                        <a:pt x="74" y="0"/>
                        <a:pt x="74" y="0"/>
                      </a:cubicBezTo>
                      <a:cubicBezTo>
                        <a:pt x="74" y="23"/>
                        <a:pt x="74" y="23"/>
                        <a:pt x="74" y="23"/>
                      </a:cubicBezTo>
                      <a:cubicBezTo>
                        <a:pt x="92" y="24"/>
                        <a:pt x="105" y="28"/>
                        <a:pt x="114" y="32"/>
                      </a:cubicBezTo>
                      <a:cubicBezTo>
                        <a:pt x="106" y="63"/>
                        <a:pt x="106" y="63"/>
                        <a:pt x="106" y="63"/>
                      </a:cubicBezTo>
                      <a:cubicBezTo>
                        <a:pt x="99" y="60"/>
                        <a:pt x="86" y="54"/>
                        <a:pt x="67" y="54"/>
                      </a:cubicBezTo>
                      <a:cubicBezTo>
                        <a:pt x="49" y="54"/>
                        <a:pt x="43" y="61"/>
                        <a:pt x="43" y="69"/>
                      </a:cubicBezTo>
                      <a:cubicBezTo>
                        <a:pt x="43" y="78"/>
                        <a:pt x="53" y="84"/>
                        <a:pt x="76" y="92"/>
                      </a:cubicBezTo>
                      <a:cubicBezTo>
                        <a:pt x="108" y="104"/>
                        <a:pt x="121" y="118"/>
                        <a:pt x="121" y="143"/>
                      </a:cubicBezTo>
                      <a:cubicBezTo>
                        <a:pt x="121" y="167"/>
                        <a:pt x="104" y="188"/>
                        <a:pt x="73" y="193"/>
                      </a:cubicBezTo>
                      <a:cubicBezTo>
                        <a:pt x="73" y="221"/>
                        <a:pt x="73" y="221"/>
                        <a:pt x="73" y="221"/>
                      </a:cubicBezTo>
                      <a:lnTo>
                        <a:pt x="46" y="221"/>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98" name="Group 32"/>
              <p:cNvGrpSpPr>
                <a:grpSpLocks noChangeAspect="1"/>
              </p:cNvGrpSpPr>
              <p:nvPr/>
            </p:nvGrpSpPr>
            <p:grpSpPr bwMode="auto">
              <a:xfrm>
                <a:off x="7240391" y="5401847"/>
                <a:ext cx="309538" cy="273706"/>
                <a:chOff x="2212" y="1568"/>
                <a:chExt cx="1339" cy="1184"/>
              </a:xfrm>
              <a:solidFill>
                <a:schemeClr val="bg1"/>
              </a:solidFill>
            </p:grpSpPr>
            <p:sp>
              <p:nvSpPr>
                <p:cNvPr id="599" name="Freeform 33"/>
                <p:cNvSpPr>
                  <a:spLocks noEditPoints="1"/>
                </p:cNvSpPr>
                <p:nvPr/>
              </p:nvSpPr>
              <p:spPr bwMode="auto">
                <a:xfrm>
                  <a:off x="2212" y="1568"/>
                  <a:ext cx="1339" cy="1059"/>
                </a:xfrm>
                <a:custGeom>
                  <a:avLst/>
                  <a:gdLst/>
                  <a:ahLst/>
                  <a:cxnLst>
                    <a:cxn ang="0">
                      <a:pos x="504" y="0"/>
                    </a:cxn>
                    <a:cxn ang="0">
                      <a:pos x="63" y="0"/>
                    </a:cxn>
                    <a:cxn ang="0">
                      <a:pos x="0" y="62"/>
                    </a:cxn>
                    <a:cxn ang="0">
                      <a:pos x="0" y="385"/>
                    </a:cxn>
                    <a:cxn ang="0">
                      <a:pos x="63" y="448"/>
                    </a:cxn>
                    <a:cxn ang="0">
                      <a:pos x="504" y="448"/>
                    </a:cxn>
                    <a:cxn ang="0">
                      <a:pos x="567" y="385"/>
                    </a:cxn>
                    <a:cxn ang="0">
                      <a:pos x="567" y="62"/>
                    </a:cxn>
                    <a:cxn ang="0">
                      <a:pos x="504" y="0"/>
                    </a:cxn>
                    <a:cxn ang="0">
                      <a:pos x="534" y="385"/>
                    </a:cxn>
                    <a:cxn ang="0">
                      <a:pos x="504" y="416"/>
                    </a:cxn>
                    <a:cxn ang="0">
                      <a:pos x="63" y="416"/>
                    </a:cxn>
                    <a:cxn ang="0">
                      <a:pos x="32" y="385"/>
                    </a:cxn>
                    <a:cxn ang="0">
                      <a:pos x="32" y="62"/>
                    </a:cxn>
                    <a:cxn ang="0">
                      <a:pos x="63" y="32"/>
                    </a:cxn>
                    <a:cxn ang="0">
                      <a:pos x="504" y="32"/>
                    </a:cxn>
                    <a:cxn ang="0">
                      <a:pos x="534" y="62"/>
                    </a:cxn>
                    <a:cxn ang="0">
                      <a:pos x="534" y="385"/>
                    </a:cxn>
                  </a:cxnLst>
                  <a:rect l="0" t="0" r="r" b="b"/>
                  <a:pathLst>
                    <a:path w="567" h="448">
                      <a:moveTo>
                        <a:pt x="504" y="0"/>
                      </a:moveTo>
                      <a:cubicBezTo>
                        <a:pt x="63" y="0"/>
                        <a:pt x="63" y="0"/>
                        <a:pt x="63" y="0"/>
                      </a:cubicBezTo>
                      <a:cubicBezTo>
                        <a:pt x="28" y="0"/>
                        <a:pt x="0" y="28"/>
                        <a:pt x="0" y="62"/>
                      </a:cubicBezTo>
                      <a:cubicBezTo>
                        <a:pt x="0" y="385"/>
                        <a:pt x="0" y="385"/>
                        <a:pt x="0" y="385"/>
                      </a:cubicBezTo>
                      <a:cubicBezTo>
                        <a:pt x="0" y="420"/>
                        <a:pt x="28" y="448"/>
                        <a:pt x="63" y="448"/>
                      </a:cubicBezTo>
                      <a:cubicBezTo>
                        <a:pt x="504" y="448"/>
                        <a:pt x="504" y="448"/>
                        <a:pt x="504" y="448"/>
                      </a:cubicBezTo>
                      <a:cubicBezTo>
                        <a:pt x="539" y="448"/>
                        <a:pt x="567" y="420"/>
                        <a:pt x="567" y="385"/>
                      </a:cubicBezTo>
                      <a:cubicBezTo>
                        <a:pt x="567" y="62"/>
                        <a:pt x="567" y="62"/>
                        <a:pt x="567" y="62"/>
                      </a:cubicBezTo>
                      <a:cubicBezTo>
                        <a:pt x="567" y="28"/>
                        <a:pt x="539" y="0"/>
                        <a:pt x="504" y="0"/>
                      </a:cubicBezTo>
                      <a:moveTo>
                        <a:pt x="534" y="385"/>
                      </a:moveTo>
                      <a:cubicBezTo>
                        <a:pt x="534" y="402"/>
                        <a:pt x="521" y="416"/>
                        <a:pt x="504" y="416"/>
                      </a:cubicBezTo>
                      <a:cubicBezTo>
                        <a:pt x="63" y="416"/>
                        <a:pt x="63" y="416"/>
                        <a:pt x="63" y="416"/>
                      </a:cubicBezTo>
                      <a:cubicBezTo>
                        <a:pt x="46" y="416"/>
                        <a:pt x="32" y="402"/>
                        <a:pt x="32" y="385"/>
                      </a:cubicBezTo>
                      <a:cubicBezTo>
                        <a:pt x="32" y="62"/>
                        <a:pt x="32" y="62"/>
                        <a:pt x="32" y="62"/>
                      </a:cubicBezTo>
                      <a:cubicBezTo>
                        <a:pt x="32" y="46"/>
                        <a:pt x="46" y="32"/>
                        <a:pt x="63" y="32"/>
                      </a:cubicBezTo>
                      <a:cubicBezTo>
                        <a:pt x="504" y="32"/>
                        <a:pt x="504" y="32"/>
                        <a:pt x="504" y="32"/>
                      </a:cubicBezTo>
                      <a:cubicBezTo>
                        <a:pt x="521" y="32"/>
                        <a:pt x="534" y="46"/>
                        <a:pt x="534" y="62"/>
                      </a:cubicBezTo>
                      <a:lnTo>
                        <a:pt x="534" y="38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0" name="Freeform 34"/>
                <p:cNvSpPr>
                  <a:spLocks/>
                </p:cNvSpPr>
                <p:nvPr/>
              </p:nvSpPr>
              <p:spPr bwMode="auto">
                <a:xfrm>
                  <a:off x="2370" y="1731"/>
                  <a:ext cx="1023" cy="733"/>
                </a:xfrm>
                <a:custGeom>
                  <a:avLst/>
                  <a:gdLst/>
                  <a:ahLst/>
                  <a:cxnLst>
                    <a:cxn ang="0">
                      <a:pos x="414" y="0"/>
                    </a:cxn>
                    <a:cxn ang="0">
                      <a:pos x="19" y="0"/>
                    </a:cxn>
                    <a:cxn ang="0">
                      <a:pos x="0" y="18"/>
                    </a:cxn>
                    <a:cxn ang="0">
                      <a:pos x="0" y="291"/>
                    </a:cxn>
                    <a:cxn ang="0">
                      <a:pos x="19" y="310"/>
                    </a:cxn>
                    <a:cxn ang="0">
                      <a:pos x="414" y="310"/>
                    </a:cxn>
                    <a:cxn ang="0">
                      <a:pos x="433" y="291"/>
                    </a:cxn>
                    <a:cxn ang="0">
                      <a:pos x="433" y="18"/>
                    </a:cxn>
                    <a:cxn ang="0">
                      <a:pos x="414" y="0"/>
                    </a:cxn>
                  </a:cxnLst>
                  <a:rect l="0" t="0" r="r" b="b"/>
                  <a:pathLst>
                    <a:path w="433" h="310">
                      <a:moveTo>
                        <a:pt x="414" y="0"/>
                      </a:moveTo>
                      <a:cubicBezTo>
                        <a:pt x="19" y="0"/>
                        <a:pt x="19" y="0"/>
                        <a:pt x="19" y="0"/>
                      </a:cubicBezTo>
                      <a:cubicBezTo>
                        <a:pt x="9" y="0"/>
                        <a:pt x="0" y="8"/>
                        <a:pt x="0" y="18"/>
                      </a:cubicBezTo>
                      <a:cubicBezTo>
                        <a:pt x="0" y="291"/>
                        <a:pt x="0" y="291"/>
                        <a:pt x="0" y="291"/>
                      </a:cubicBezTo>
                      <a:cubicBezTo>
                        <a:pt x="0" y="302"/>
                        <a:pt x="9" y="310"/>
                        <a:pt x="19" y="310"/>
                      </a:cubicBezTo>
                      <a:cubicBezTo>
                        <a:pt x="414" y="310"/>
                        <a:pt x="414" y="310"/>
                        <a:pt x="414" y="310"/>
                      </a:cubicBezTo>
                      <a:cubicBezTo>
                        <a:pt x="424" y="310"/>
                        <a:pt x="433" y="302"/>
                        <a:pt x="433" y="291"/>
                      </a:cubicBezTo>
                      <a:cubicBezTo>
                        <a:pt x="433" y="18"/>
                        <a:pt x="433" y="18"/>
                        <a:pt x="433" y="18"/>
                      </a:cubicBezTo>
                      <a:cubicBezTo>
                        <a:pt x="433" y="8"/>
                        <a:pt x="424" y="0"/>
                        <a:pt x="414"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1" name="Freeform 35"/>
                <p:cNvSpPr>
                  <a:spLocks/>
                </p:cNvSpPr>
                <p:nvPr/>
              </p:nvSpPr>
              <p:spPr bwMode="auto">
                <a:xfrm>
                  <a:off x="2668" y="2674"/>
                  <a:ext cx="468" cy="78"/>
                </a:xfrm>
                <a:custGeom>
                  <a:avLst/>
                  <a:gdLst/>
                  <a:ahLst/>
                  <a:cxnLst>
                    <a:cxn ang="0">
                      <a:pos x="182" y="0"/>
                    </a:cxn>
                    <a:cxn ang="0">
                      <a:pos x="17" y="0"/>
                    </a:cxn>
                    <a:cxn ang="0">
                      <a:pos x="0" y="16"/>
                    </a:cxn>
                    <a:cxn ang="0">
                      <a:pos x="17" y="33"/>
                    </a:cxn>
                    <a:cxn ang="0">
                      <a:pos x="182" y="33"/>
                    </a:cxn>
                    <a:cxn ang="0">
                      <a:pos x="198" y="16"/>
                    </a:cxn>
                    <a:cxn ang="0">
                      <a:pos x="182" y="0"/>
                    </a:cxn>
                  </a:cxnLst>
                  <a:rect l="0" t="0" r="r" b="b"/>
                  <a:pathLst>
                    <a:path w="198" h="33">
                      <a:moveTo>
                        <a:pt x="182" y="0"/>
                      </a:moveTo>
                      <a:cubicBezTo>
                        <a:pt x="17" y="0"/>
                        <a:pt x="17" y="0"/>
                        <a:pt x="17" y="0"/>
                      </a:cubicBezTo>
                      <a:cubicBezTo>
                        <a:pt x="8" y="0"/>
                        <a:pt x="0" y="7"/>
                        <a:pt x="0" y="16"/>
                      </a:cubicBezTo>
                      <a:cubicBezTo>
                        <a:pt x="0" y="25"/>
                        <a:pt x="8" y="33"/>
                        <a:pt x="17" y="33"/>
                      </a:cubicBezTo>
                      <a:cubicBezTo>
                        <a:pt x="182" y="33"/>
                        <a:pt x="182" y="33"/>
                        <a:pt x="182" y="33"/>
                      </a:cubicBezTo>
                      <a:cubicBezTo>
                        <a:pt x="191" y="33"/>
                        <a:pt x="198" y="25"/>
                        <a:pt x="198" y="16"/>
                      </a:cubicBezTo>
                      <a:cubicBezTo>
                        <a:pt x="198" y="7"/>
                        <a:pt x="191" y="0"/>
                        <a:pt x="182"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2" name="Freeform 36"/>
                <p:cNvSpPr>
                  <a:spLocks/>
                </p:cNvSpPr>
                <p:nvPr/>
              </p:nvSpPr>
              <p:spPr bwMode="auto">
                <a:xfrm>
                  <a:off x="2786" y="1904"/>
                  <a:ext cx="194" cy="94"/>
                </a:xfrm>
                <a:custGeom>
                  <a:avLst/>
                  <a:gdLst/>
                  <a:ahLst/>
                  <a:cxnLst>
                    <a:cxn ang="0">
                      <a:pos x="11" y="40"/>
                    </a:cxn>
                    <a:cxn ang="0">
                      <a:pos x="11" y="20"/>
                    </a:cxn>
                    <a:cxn ang="0">
                      <a:pos x="20" y="12"/>
                    </a:cxn>
                    <a:cxn ang="0">
                      <a:pos x="62" y="12"/>
                    </a:cxn>
                    <a:cxn ang="0">
                      <a:pos x="70" y="20"/>
                    </a:cxn>
                    <a:cxn ang="0">
                      <a:pos x="70" y="40"/>
                    </a:cxn>
                    <a:cxn ang="0">
                      <a:pos x="82" y="40"/>
                    </a:cxn>
                    <a:cxn ang="0">
                      <a:pos x="82" y="20"/>
                    </a:cxn>
                    <a:cxn ang="0">
                      <a:pos x="62" y="0"/>
                    </a:cxn>
                    <a:cxn ang="0">
                      <a:pos x="20" y="0"/>
                    </a:cxn>
                    <a:cxn ang="0">
                      <a:pos x="0" y="20"/>
                    </a:cxn>
                    <a:cxn ang="0">
                      <a:pos x="0" y="40"/>
                    </a:cxn>
                    <a:cxn ang="0">
                      <a:pos x="11" y="40"/>
                    </a:cxn>
                  </a:cxnLst>
                  <a:rect l="0" t="0" r="r" b="b"/>
                  <a:pathLst>
                    <a:path w="82" h="40">
                      <a:moveTo>
                        <a:pt x="11" y="40"/>
                      </a:moveTo>
                      <a:cubicBezTo>
                        <a:pt x="11" y="20"/>
                        <a:pt x="11" y="20"/>
                        <a:pt x="11" y="20"/>
                      </a:cubicBezTo>
                      <a:cubicBezTo>
                        <a:pt x="11" y="15"/>
                        <a:pt x="15" y="12"/>
                        <a:pt x="20" y="12"/>
                      </a:cubicBezTo>
                      <a:cubicBezTo>
                        <a:pt x="62" y="12"/>
                        <a:pt x="62" y="12"/>
                        <a:pt x="62" y="12"/>
                      </a:cubicBezTo>
                      <a:cubicBezTo>
                        <a:pt x="67" y="12"/>
                        <a:pt x="70" y="15"/>
                        <a:pt x="70" y="20"/>
                      </a:cubicBezTo>
                      <a:cubicBezTo>
                        <a:pt x="70" y="40"/>
                        <a:pt x="70" y="40"/>
                        <a:pt x="70" y="40"/>
                      </a:cubicBezTo>
                      <a:cubicBezTo>
                        <a:pt x="82" y="40"/>
                        <a:pt x="82" y="40"/>
                        <a:pt x="82" y="40"/>
                      </a:cubicBezTo>
                      <a:cubicBezTo>
                        <a:pt x="82" y="20"/>
                        <a:pt x="82" y="20"/>
                        <a:pt x="82" y="20"/>
                      </a:cubicBezTo>
                      <a:cubicBezTo>
                        <a:pt x="82" y="9"/>
                        <a:pt x="73" y="0"/>
                        <a:pt x="62" y="0"/>
                      </a:cubicBezTo>
                      <a:cubicBezTo>
                        <a:pt x="20" y="0"/>
                        <a:pt x="20" y="0"/>
                        <a:pt x="20" y="0"/>
                      </a:cubicBezTo>
                      <a:cubicBezTo>
                        <a:pt x="9" y="0"/>
                        <a:pt x="0" y="9"/>
                        <a:pt x="0" y="20"/>
                      </a:cubicBezTo>
                      <a:cubicBezTo>
                        <a:pt x="0" y="40"/>
                        <a:pt x="0" y="40"/>
                        <a:pt x="0" y="40"/>
                      </a:cubicBezTo>
                      <a:lnTo>
                        <a:pt x="11" y="40"/>
                      </a:lnTo>
                      <a:close/>
                    </a:path>
                  </a:pathLst>
                </a:custGeom>
                <a:solidFill>
                  <a:srgbClr val="AE325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3" name="Freeform 37"/>
                <p:cNvSpPr>
                  <a:spLocks noEditPoints="1"/>
                </p:cNvSpPr>
                <p:nvPr/>
              </p:nvSpPr>
              <p:spPr bwMode="auto">
                <a:xfrm>
                  <a:off x="2751" y="2012"/>
                  <a:ext cx="262" cy="263"/>
                </a:xfrm>
                <a:custGeom>
                  <a:avLst/>
                  <a:gdLst/>
                  <a:ahLst/>
                  <a:cxnLst>
                    <a:cxn ang="0">
                      <a:pos x="97" y="0"/>
                    </a:cxn>
                    <a:cxn ang="0">
                      <a:pos x="14" y="0"/>
                    </a:cxn>
                    <a:cxn ang="0">
                      <a:pos x="0" y="14"/>
                    </a:cxn>
                    <a:cxn ang="0">
                      <a:pos x="0" y="97"/>
                    </a:cxn>
                    <a:cxn ang="0">
                      <a:pos x="14" y="111"/>
                    </a:cxn>
                    <a:cxn ang="0">
                      <a:pos x="97" y="111"/>
                    </a:cxn>
                    <a:cxn ang="0">
                      <a:pos x="111" y="97"/>
                    </a:cxn>
                    <a:cxn ang="0">
                      <a:pos x="111" y="14"/>
                    </a:cxn>
                    <a:cxn ang="0">
                      <a:pos x="97" y="0"/>
                    </a:cxn>
                    <a:cxn ang="0">
                      <a:pos x="66" y="66"/>
                    </a:cxn>
                    <a:cxn ang="0">
                      <a:pos x="66" y="74"/>
                    </a:cxn>
                    <a:cxn ang="0">
                      <a:pos x="56" y="83"/>
                    </a:cxn>
                    <a:cxn ang="0">
                      <a:pos x="54" y="83"/>
                    </a:cxn>
                    <a:cxn ang="0">
                      <a:pos x="45" y="74"/>
                    </a:cxn>
                    <a:cxn ang="0">
                      <a:pos x="45" y="66"/>
                    </a:cxn>
                    <a:cxn ang="0">
                      <a:pos x="38" y="52"/>
                    </a:cxn>
                    <a:cxn ang="0">
                      <a:pos x="55" y="34"/>
                    </a:cxn>
                    <a:cxn ang="0">
                      <a:pos x="73" y="52"/>
                    </a:cxn>
                    <a:cxn ang="0">
                      <a:pos x="66" y="66"/>
                    </a:cxn>
                  </a:cxnLst>
                  <a:rect l="0" t="0" r="r" b="b"/>
                  <a:pathLst>
                    <a:path w="111" h="111">
                      <a:moveTo>
                        <a:pt x="97" y="0"/>
                      </a:moveTo>
                      <a:cubicBezTo>
                        <a:pt x="14" y="0"/>
                        <a:pt x="14" y="0"/>
                        <a:pt x="14" y="0"/>
                      </a:cubicBezTo>
                      <a:cubicBezTo>
                        <a:pt x="6" y="0"/>
                        <a:pt x="0" y="7"/>
                        <a:pt x="0" y="14"/>
                      </a:cubicBezTo>
                      <a:cubicBezTo>
                        <a:pt x="0" y="97"/>
                        <a:pt x="0" y="97"/>
                        <a:pt x="0" y="97"/>
                      </a:cubicBezTo>
                      <a:cubicBezTo>
                        <a:pt x="0" y="105"/>
                        <a:pt x="6" y="111"/>
                        <a:pt x="14" y="111"/>
                      </a:cubicBezTo>
                      <a:cubicBezTo>
                        <a:pt x="97" y="111"/>
                        <a:pt x="97" y="111"/>
                        <a:pt x="97" y="111"/>
                      </a:cubicBezTo>
                      <a:cubicBezTo>
                        <a:pt x="104" y="111"/>
                        <a:pt x="111" y="105"/>
                        <a:pt x="111" y="97"/>
                      </a:cubicBezTo>
                      <a:cubicBezTo>
                        <a:pt x="111" y="14"/>
                        <a:pt x="111" y="14"/>
                        <a:pt x="111" y="14"/>
                      </a:cubicBezTo>
                      <a:cubicBezTo>
                        <a:pt x="111" y="7"/>
                        <a:pt x="104" y="0"/>
                        <a:pt x="97" y="0"/>
                      </a:cubicBezTo>
                      <a:moveTo>
                        <a:pt x="66" y="66"/>
                      </a:moveTo>
                      <a:cubicBezTo>
                        <a:pt x="66" y="74"/>
                        <a:pt x="66" y="74"/>
                        <a:pt x="66" y="74"/>
                      </a:cubicBezTo>
                      <a:cubicBezTo>
                        <a:pt x="66" y="79"/>
                        <a:pt x="62" y="83"/>
                        <a:pt x="56" y="83"/>
                      </a:cubicBezTo>
                      <a:cubicBezTo>
                        <a:pt x="54" y="83"/>
                        <a:pt x="54" y="83"/>
                        <a:pt x="54" y="83"/>
                      </a:cubicBezTo>
                      <a:cubicBezTo>
                        <a:pt x="49" y="83"/>
                        <a:pt x="45" y="79"/>
                        <a:pt x="45" y="74"/>
                      </a:cubicBezTo>
                      <a:cubicBezTo>
                        <a:pt x="45" y="66"/>
                        <a:pt x="45" y="66"/>
                        <a:pt x="45" y="66"/>
                      </a:cubicBezTo>
                      <a:cubicBezTo>
                        <a:pt x="41" y="63"/>
                        <a:pt x="38" y="58"/>
                        <a:pt x="38" y="52"/>
                      </a:cubicBezTo>
                      <a:cubicBezTo>
                        <a:pt x="38" y="42"/>
                        <a:pt x="46" y="34"/>
                        <a:pt x="55" y="34"/>
                      </a:cubicBezTo>
                      <a:cubicBezTo>
                        <a:pt x="65" y="34"/>
                        <a:pt x="73" y="42"/>
                        <a:pt x="73" y="52"/>
                      </a:cubicBezTo>
                      <a:cubicBezTo>
                        <a:pt x="73" y="58"/>
                        <a:pt x="70" y="63"/>
                        <a:pt x="66" y="66"/>
                      </a:cubicBezTo>
                    </a:path>
                  </a:pathLst>
                </a:custGeom>
                <a:solidFill>
                  <a:srgbClr val="AE325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04" name="Group 603"/>
              <p:cNvGrpSpPr/>
              <p:nvPr/>
            </p:nvGrpSpPr>
            <p:grpSpPr>
              <a:xfrm>
                <a:off x="9198945" y="4431125"/>
                <a:ext cx="297207" cy="294737"/>
                <a:chOff x="10967027" y="3917555"/>
                <a:chExt cx="634557" cy="629283"/>
              </a:xfrm>
              <a:solidFill>
                <a:schemeClr val="bg1"/>
              </a:solidFill>
            </p:grpSpPr>
            <p:grpSp>
              <p:nvGrpSpPr>
                <p:cNvPr id="605" name="Group 20"/>
                <p:cNvGrpSpPr>
                  <a:grpSpLocks noChangeAspect="1"/>
                </p:cNvGrpSpPr>
                <p:nvPr/>
              </p:nvGrpSpPr>
              <p:grpSpPr bwMode="auto">
                <a:xfrm>
                  <a:off x="10967027" y="3917555"/>
                  <a:ext cx="634557" cy="629283"/>
                  <a:chOff x="2703" y="1982"/>
                  <a:chExt cx="361" cy="358"/>
                </a:xfrm>
                <a:grpFill/>
              </p:grpSpPr>
              <p:sp>
                <p:nvSpPr>
                  <p:cNvPr id="607" name="Freeform 21"/>
                  <p:cNvSpPr>
                    <a:spLocks noEditPoints="1"/>
                  </p:cNvSpPr>
                  <p:nvPr/>
                </p:nvSpPr>
                <p:spPr bwMode="auto">
                  <a:xfrm>
                    <a:off x="2703" y="1982"/>
                    <a:ext cx="361" cy="358"/>
                  </a:xfrm>
                  <a:custGeom>
                    <a:avLst/>
                    <a:gdLst/>
                    <a:ahLst/>
                    <a:cxnLst>
                      <a:cxn ang="0">
                        <a:pos x="147" y="124"/>
                      </a:cxn>
                      <a:cxn ang="0">
                        <a:pos x="120" y="97"/>
                      </a:cxn>
                      <a:cxn ang="0">
                        <a:pos x="105" y="94"/>
                      </a:cxn>
                      <a:cxn ang="0">
                        <a:pos x="99" y="88"/>
                      </a:cxn>
                      <a:cxn ang="0">
                        <a:pos x="98" y="87"/>
                      </a:cxn>
                      <a:cxn ang="0">
                        <a:pos x="109" y="53"/>
                      </a:cxn>
                      <a:cxn ang="0">
                        <a:pos x="55" y="1"/>
                      </a:cxn>
                      <a:cxn ang="0">
                        <a:pos x="0" y="58"/>
                      </a:cxn>
                      <a:cxn ang="0">
                        <a:pos x="55" y="110"/>
                      </a:cxn>
                      <a:cxn ang="0">
                        <a:pos x="88" y="98"/>
                      </a:cxn>
                      <a:cxn ang="0">
                        <a:pos x="89" y="99"/>
                      </a:cxn>
                      <a:cxn ang="0">
                        <a:pos x="94" y="105"/>
                      </a:cxn>
                      <a:cxn ang="0">
                        <a:pos x="98" y="120"/>
                      </a:cxn>
                      <a:cxn ang="0">
                        <a:pos x="125" y="146"/>
                      </a:cxn>
                      <a:cxn ang="0">
                        <a:pos x="147" y="145"/>
                      </a:cxn>
                      <a:cxn ang="0">
                        <a:pos x="147" y="124"/>
                      </a:cxn>
                      <a:cxn ang="0">
                        <a:pos x="55" y="101"/>
                      </a:cxn>
                      <a:cxn ang="0">
                        <a:pos x="9" y="58"/>
                      </a:cxn>
                      <a:cxn ang="0">
                        <a:pos x="55" y="10"/>
                      </a:cxn>
                      <a:cxn ang="0">
                        <a:pos x="100" y="54"/>
                      </a:cxn>
                      <a:cxn ang="0">
                        <a:pos x="55" y="101"/>
                      </a:cxn>
                    </a:cxnLst>
                    <a:rect l="0" t="0" r="r" b="b"/>
                    <a:pathLst>
                      <a:path w="153" h="152">
                        <a:moveTo>
                          <a:pt x="147" y="124"/>
                        </a:moveTo>
                        <a:cubicBezTo>
                          <a:pt x="120" y="97"/>
                          <a:pt x="120" y="97"/>
                          <a:pt x="120" y="97"/>
                        </a:cubicBezTo>
                        <a:cubicBezTo>
                          <a:pt x="116" y="93"/>
                          <a:pt x="110" y="92"/>
                          <a:pt x="105" y="94"/>
                        </a:cubicBezTo>
                        <a:cubicBezTo>
                          <a:pt x="99" y="88"/>
                          <a:pt x="99" y="88"/>
                          <a:pt x="99" y="88"/>
                        </a:cubicBezTo>
                        <a:cubicBezTo>
                          <a:pt x="99" y="88"/>
                          <a:pt x="98" y="87"/>
                          <a:pt x="98" y="87"/>
                        </a:cubicBezTo>
                        <a:cubicBezTo>
                          <a:pt x="105" y="78"/>
                          <a:pt x="109" y="66"/>
                          <a:pt x="109" y="53"/>
                        </a:cubicBezTo>
                        <a:cubicBezTo>
                          <a:pt x="109" y="23"/>
                          <a:pt x="85" y="0"/>
                          <a:pt x="55" y="1"/>
                        </a:cubicBezTo>
                        <a:cubicBezTo>
                          <a:pt x="25" y="2"/>
                          <a:pt x="0" y="28"/>
                          <a:pt x="0" y="58"/>
                        </a:cubicBezTo>
                        <a:cubicBezTo>
                          <a:pt x="0" y="88"/>
                          <a:pt x="25" y="111"/>
                          <a:pt x="55" y="110"/>
                        </a:cubicBezTo>
                        <a:cubicBezTo>
                          <a:pt x="67" y="110"/>
                          <a:pt x="78" y="105"/>
                          <a:pt x="88" y="98"/>
                        </a:cubicBezTo>
                        <a:cubicBezTo>
                          <a:pt x="88" y="98"/>
                          <a:pt x="88" y="99"/>
                          <a:pt x="89" y="99"/>
                        </a:cubicBezTo>
                        <a:cubicBezTo>
                          <a:pt x="94" y="105"/>
                          <a:pt x="94" y="105"/>
                          <a:pt x="94" y="105"/>
                        </a:cubicBezTo>
                        <a:cubicBezTo>
                          <a:pt x="93" y="110"/>
                          <a:pt x="94" y="116"/>
                          <a:pt x="98" y="120"/>
                        </a:cubicBezTo>
                        <a:cubicBezTo>
                          <a:pt x="125" y="146"/>
                          <a:pt x="125" y="146"/>
                          <a:pt x="125" y="146"/>
                        </a:cubicBezTo>
                        <a:cubicBezTo>
                          <a:pt x="131" y="152"/>
                          <a:pt x="141" y="152"/>
                          <a:pt x="147" y="145"/>
                        </a:cubicBezTo>
                        <a:cubicBezTo>
                          <a:pt x="153" y="139"/>
                          <a:pt x="153" y="129"/>
                          <a:pt x="147" y="124"/>
                        </a:cubicBezTo>
                        <a:close/>
                        <a:moveTo>
                          <a:pt x="55" y="101"/>
                        </a:moveTo>
                        <a:cubicBezTo>
                          <a:pt x="30" y="102"/>
                          <a:pt x="9" y="83"/>
                          <a:pt x="9" y="58"/>
                        </a:cubicBezTo>
                        <a:cubicBezTo>
                          <a:pt x="9" y="33"/>
                          <a:pt x="30" y="11"/>
                          <a:pt x="55" y="10"/>
                        </a:cubicBezTo>
                        <a:cubicBezTo>
                          <a:pt x="80" y="9"/>
                          <a:pt x="100" y="29"/>
                          <a:pt x="100" y="54"/>
                        </a:cubicBezTo>
                        <a:cubicBezTo>
                          <a:pt x="100" y="79"/>
                          <a:pt x="80" y="100"/>
                          <a:pt x="55" y="1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8" name="Freeform 22"/>
                  <p:cNvSpPr>
                    <a:spLocks noEditPoints="1"/>
                  </p:cNvSpPr>
                  <p:nvPr/>
                </p:nvSpPr>
                <p:spPr bwMode="auto">
                  <a:xfrm>
                    <a:off x="2703" y="1982"/>
                    <a:ext cx="361" cy="358"/>
                  </a:xfrm>
                  <a:custGeom>
                    <a:avLst/>
                    <a:gdLst/>
                    <a:ahLst/>
                    <a:cxnLst>
                      <a:cxn ang="0">
                        <a:pos x="147" y="124"/>
                      </a:cxn>
                      <a:cxn ang="0">
                        <a:pos x="120" y="97"/>
                      </a:cxn>
                      <a:cxn ang="0">
                        <a:pos x="105" y="94"/>
                      </a:cxn>
                      <a:cxn ang="0">
                        <a:pos x="99" y="88"/>
                      </a:cxn>
                      <a:cxn ang="0">
                        <a:pos x="98" y="87"/>
                      </a:cxn>
                      <a:cxn ang="0">
                        <a:pos x="109" y="53"/>
                      </a:cxn>
                      <a:cxn ang="0">
                        <a:pos x="55" y="1"/>
                      </a:cxn>
                      <a:cxn ang="0">
                        <a:pos x="0" y="58"/>
                      </a:cxn>
                      <a:cxn ang="0">
                        <a:pos x="55" y="110"/>
                      </a:cxn>
                      <a:cxn ang="0">
                        <a:pos x="88" y="98"/>
                      </a:cxn>
                      <a:cxn ang="0">
                        <a:pos x="89" y="99"/>
                      </a:cxn>
                      <a:cxn ang="0">
                        <a:pos x="94" y="105"/>
                      </a:cxn>
                      <a:cxn ang="0">
                        <a:pos x="98" y="120"/>
                      </a:cxn>
                      <a:cxn ang="0">
                        <a:pos x="125" y="146"/>
                      </a:cxn>
                      <a:cxn ang="0">
                        <a:pos x="147" y="145"/>
                      </a:cxn>
                      <a:cxn ang="0">
                        <a:pos x="147" y="124"/>
                      </a:cxn>
                      <a:cxn ang="0">
                        <a:pos x="55" y="101"/>
                      </a:cxn>
                      <a:cxn ang="0">
                        <a:pos x="9" y="58"/>
                      </a:cxn>
                      <a:cxn ang="0">
                        <a:pos x="55" y="10"/>
                      </a:cxn>
                      <a:cxn ang="0">
                        <a:pos x="100" y="54"/>
                      </a:cxn>
                      <a:cxn ang="0">
                        <a:pos x="55" y="101"/>
                      </a:cxn>
                    </a:cxnLst>
                    <a:rect l="0" t="0" r="r" b="b"/>
                    <a:pathLst>
                      <a:path w="153" h="152">
                        <a:moveTo>
                          <a:pt x="147" y="124"/>
                        </a:moveTo>
                        <a:cubicBezTo>
                          <a:pt x="120" y="97"/>
                          <a:pt x="120" y="97"/>
                          <a:pt x="120" y="97"/>
                        </a:cubicBezTo>
                        <a:cubicBezTo>
                          <a:pt x="116" y="93"/>
                          <a:pt x="110" y="92"/>
                          <a:pt x="105" y="94"/>
                        </a:cubicBezTo>
                        <a:cubicBezTo>
                          <a:pt x="99" y="88"/>
                          <a:pt x="99" y="88"/>
                          <a:pt x="99" y="88"/>
                        </a:cubicBezTo>
                        <a:cubicBezTo>
                          <a:pt x="99" y="88"/>
                          <a:pt x="98" y="87"/>
                          <a:pt x="98" y="87"/>
                        </a:cubicBezTo>
                        <a:cubicBezTo>
                          <a:pt x="105" y="78"/>
                          <a:pt x="109" y="66"/>
                          <a:pt x="109" y="53"/>
                        </a:cubicBezTo>
                        <a:cubicBezTo>
                          <a:pt x="109" y="23"/>
                          <a:pt x="85" y="0"/>
                          <a:pt x="55" y="1"/>
                        </a:cubicBezTo>
                        <a:cubicBezTo>
                          <a:pt x="25" y="2"/>
                          <a:pt x="0" y="28"/>
                          <a:pt x="0" y="58"/>
                        </a:cubicBezTo>
                        <a:cubicBezTo>
                          <a:pt x="0" y="88"/>
                          <a:pt x="25" y="111"/>
                          <a:pt x="55" y="110"/>
                        </a:cubicBezTo>
                        <a:cubicBezTo>
                          <a:pt x="67" y="110"/>
                          <a:pt x="78" y="105"/>
                          <a:pt x="88" y="98"/>
                        </a:cubicBezTo>
                        <a:cubicBezTo>
                          <a:pt x="88" y="98"/>
                          <a:pt x="88" y="99"/>
                          <a:pt x="89" y="99"/>
                        </a:cubicBezTo>
                        <a:cubicBezTo>
                          <a:pt x="94" y="105"/>
                          <a:pt x="94" y="105"/>
                          <a:pt x="94" y="105"/>
                        </a:cubicBezTo>
                        <a:cubicBezTo>
                          <a:pt x="93" y="110"/>
                          <a:pt x="94" y="116"/>
                          <a:pt x="98" y="120"/>
                        </a:cubicBezTo>
                        <a:cubicBezTo>
                          <a:pt x="125" y="146"/>
                          <a:pt x="125" y="146"/>
                          <a:pt x="125" y="146"/>
                        </a:cubicBezTo>
                        <a:cubicBezTo>
                          <a:pt x="131" y="152"/>
                          <a:pt x="141" y="152"/>
                          <a:pt x="147" y="145"/>
                        </a:cubicBezTo>
                        <a:cubicBezTo>
                          <a:pt x="153" y="139"/>
                          <a:pt x="153" y="129"/>
                          <a:pt x="147" y="124"/>
                        </a:cubicBezTo>
                        <a:close/>
                        <a:moveTo>
                          <a:pt x="55" y="101"/>
                        </a:moveTo>
                        <a:cubicBezTo>
                          <a:pt x="30" y="102"/>
                          <a:pt x="9" y="83"/>
                          <a:pt x="9" y="58"/>
                        </a:cubicBezTo>
                        <a:cubicBezTo>
                          <a:pt x="9" y="33"/>
                          <a:pt x="30" y="11"/>
                          <a:pt x="55" y="10"/>
                        </a:cubicBezTo>
                        <a:cubicBezTo>
                          <a:pt x="80" y="9"/>
                          <a:pt x="100" y="29"/>
                          <a:pt x="100" y="54"/>
                        </a:cubicBezTo>
                        <a:cubicBezTo>
                          <a:pt x="100" y="79"/>
                          <a:pt x="80" y="100"/>
                          <a:pt x="55" y="1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606" name="Freeform 6"/>
                <p:cNvSpPr>
                  <a:spLocks noEditPoints="1"/>
                </p:cNvSpPr>
                <p:nvPr/>
              </p:nvSpPr>
              <p:spPr bwMode="auto">
                <a:xfrm>
                  <a:off x="11059520" y="4076304"/>
                  <a:ext cx="283328" cy="150530"/>
                </a:xfrm>
                <a:custGeom>
                  <a:avLst/>
                  <a:gdLst/>
                  <a:ahLst/>
                  <a:cxnLst>
                    <a:cxn ang="0">
                      <a:pos x="325" y="0"/>
                    </a:cxn>
                    <a:cxn ang="0">
                      <a:pos x="0" y="173"/>
                    </a:cxn>
                    <a:cxn ang="0">
                      <a:pos x="325" y="345"/>
                    </a:cxn>
                    <a:cxn ang="0">
                      <a:pos x="649" y="173"/>
                    </a:cxn>
                    <a:cxn ang="0">
                      <a:pos x="325" y="0"/>
                    </a:cxn>
                    <a:cxn ang="0">
                      <a:pos x="339" y="140"/>
                    </a:cxn>
                    <a:cxn ang="0">
                      <a:pos x="379" y="100"/>
                    </a:cxn>
                    <a:cxn ang="0">
                      <a:pos x="419" y="140"/>
                    </a:cxn>
                    <a:cxn ang="0">
                      <a:pos x="379" y="180"/>
                    </a:cxn>
                    <a:cxn ang="0">
                      <a:pos x="339" y="140"/>
                    </a:cxn>
                    <a:cxn ang="0">
                      <a:pos x="46" y="173"/>
                    </a:cxn>
                    <a:cxn ang="0">
                      <a:pos x="256" y="47"/>
                    </a:cxn>
                    <a:cxn ang="0">
                      <a:pos x="181" y="174"/>
                    </a:cxn>
                    <a:cxn ang="0">
                      <a:pos x="252" y="298"/>
                    </a:cxn>
                    <a:cxn ang="0">
                      <a:pos x="138" y="260"/>
                    </a:cxn>
                    <a:cxn ang="0">
                      <a:pos x="46" y="173"/>
                    </a:cxn>
                    <a:cxn ang="0">
                      <a:pos x="399" y="297"/>
                    </a:cxn>
                    <a:cxn ang="0">
                      <a:pos x="469" y="174"/>
                    </a:cxn>
                    <a:cxn ang="0">
                      <a:pos x="394" y="47"/>
                    </a:cxn>
                    <a:cxn ang="0">
                      <a:pos x="604" y="173"/>
                    </a:cxn>
                    <a:cxn ang="0">
                      <a:pos x="399" y="297"/>
                    </a:cxn>
                  </a:cxnLst>
                  <a:rect l="0" t="0" r="r" b="b"/>
                  <a:pathLst>
                    <a:path w="649" h="345">
                      <a:moveTo>
                        <a:pt x="325" y="0"/>
                      </a:moveTo>
                      <a:cubicBezTo>
                        <a:pt x="169" y="0"/>
                        <a:pt x="39" y="73"/>
                        <a:pt x="0" y="173"/>
                      </a:cubicBezTo>
                      <a:cubicBezTo>
                        <a:pt x="39" y="272"/>
                        <a:pt x="169" y="345"/>
                        <a:pt x="325" y="345"/>
                      </a:cubicBezTo>
                      <a:cubicBezTo>
                        <a:pt x="480" y="345"/>
                        <a:pt x="611" y="272"/>
                        <a:pt x="649" y="173"/>
                      </a:cubicBezTo>
                      <a:cubicBezTo>
                        <a:pt x="611" y="73"/>
                        <a:pt x="480" y="0"/>
                        <a:pt x="325" y="0"/>
                      </a:cubicBezTo>
                      <a:moveTo>
                        <a:pt x="339" y="140"/>
                      </a:moveTo>
                      <a:cubicBezTo>
                        <a:pt x="339" y="118"/>
                        <a:pt x="356" y="100"/>
                        <a:pt x="379" y="100"/>
                      </a:cubicBezTo>
                      <a:cubicBezTo>
                        <a:pt x="401" y="100"/>
                        <a:pt x="419" y="118"/>
                        <a:pt x="419" y="140"/>
                      </a:cubicBezTo>
                      <a:cubicBezTo>
                        <a:pt x="419" y="162"/>
                        <a:pt x="401" y="180"/>
                        <a:pt x="379" y="180"/>
                      </a:cubicBezTo>
                      <a:cubicBezTo>
                        <a:pt x="356" y="180"/>
                        <a:pt x="339" y="162"/>
                        <a:pt x="339" y="140"/>
                      </a:cubicBezTo>
                      <a:moveTo>
                        <a:pt x="46" y="173"/>
                      </a:moveTo>
                      <a:cubicBezTo>
                        <a:pt x="79" y="110"/>
                        <a:pt x="160" y="63"/>
                        <a:pt x="256" y="47"/>
                      </a:cubicBezTo>
                      <a:cubicBezTo>
                        <a:pt x="211" y="72"/>
                        <a:pt x="181" y="119"/>
                        <a:pt x="181" y="174"/>
                      </a:cubicBezTo>
                      <a:cubicBezTo>
                        <a:pt x="181" y="226"/>
                        <a:pt x="209" y="273"/>
                        <a:pt x="252" y="298"/>
                      </a:cubicBezTo>
                      <a:cubicBezTo>
                        <a:pt x="211" y="291"/>
                        <a:pt x="172" y="278"/>
                        <a:pt x="138" y="260"/>
                      </a:cubicBezTo>
                      <a:cubicBezTo>
                        <a:pt x="96" y="237"/>
                        <a:pt x="63" y="206"/>
                        <a:pt x="46" y="173"/>
                      </a:cubicBezTo>
                      <a:moveTo>
                        <a:pt x="399" y="297"/>
                      </a:moveTo>
                      <a:cubicBezTo>
                        <a:pt x="441" y="272"/>
                        <a:pt x="469" y="226"/>
                        <a:pt x="469" y="174"/>
                      </a:cubicBezTo>
                      <a:cubicBezTo>
                        <a:pt x="469" y="119"/>
                        <a:pt x="438" y="72"/>
                        <a:pt x="394" y="47"/>
                      </a:cubicBezTo>
                      <a:cubicBezTo>
                        <a:pt x="490" y="63"/>
                        <a:pt x="571" y="111"/>
                        <a:pt x="604" y="173"/>
                      </a:cubicBezTo>
                      <a:cubicBezTo>
                        <a:pt x="572" y="234"/>
                        <a:pt x="493" y="281"/>
                        <a:pt x="399" y="297"/>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09" name="Group 608"/>
              <p:cNvGrpSpPr/>
              <p:nvPr/>
            </p:nvGrpSpPr>
            <p:grpSpPr>
              <a:xfrm>
                <a:off x="9846215" y="4304215"/>
                <a:ext cx="437204" cy="421647"/>
                <a:chOff x="3289988" y="722835"/>
                <a:chExt cx="5612022" cy="5412328"/>
              </a:xfrm>
              <a:solidFill>
                <a:schemeClr val="bg1"/>
              </a:solidFill>
            </p:grpSpPr>
            <p:sp>
              <p:nvSpPr>
                <p:cNvPr id="610" name="Freeform 609"/>
                <p:cNvSpPr/>
                <p:nvPr/>
              </p:nvSpPr>
              <p:spPr>
                <a:xfrm>
                  <a:off x="5330031" y="2867862"/>
                  <a:ext cx="1531937" cy="1531937"/>
                </a:xfrm>
                <a:custGeom>
                  <a:avLst/>
                  <a:gdLst>
                    <a:gd name="connsiteX0" fmla="*/ 0 w 1531937"/>
                    <a:gd name="connsiteY0" fmla="*/ 765969 h 1531937"/>
                    <a:gd name="connsiteX1" fmla="*/ 765969 w 1531937"/>
                    <a:gd name="connsiteY1" fmla="*/ 0 h 1531937"/>
                    <a:gd name="connsiteX2" fmla="*/ 1531938 w 1531937"/>
                    <a:gd name="connsiteY2" fmla="*/ 765969 h 1531937"/>
                    <a:gd name="connsiteX3" fmla="*/ 765969 w 1531937"/>
                    <a:gd name="connsiteY3" fmla="*/ 1531938 h 1531937"/>
                    <a:gd name="connsiteX4" fmla="*/ 0 w 1531937"/>
                    <a:gd name="connsiteY4" fmla="*/ 765969 h 153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937" h="1531937">
                      <a:moveTo>
                        <a:pt x="0" y="765969"/>
                      </a:moveTo>
                      <a:cubicBezTo>
                        <a:pt x="0" y="342936"/>
                        <a:pt x="342936" y="0"/>
                        <a:pt x="765969" y="0"/>
                      </a:cubicBezTo>
                      <a:cubicBezTo>
                        <a:pt x="1189002" y="0"/>
                        <a:pt x="1531938" y="342936"/>
                        <a:pt x="1531938" y="765969"/>
                      </a:cubicBezTo>
                      <a:cubicBezTo>
                        <a:pt x="1531938" y="1189002"/>
                        <a:pt x="1189002" y="1531938"/>
                        <a:pt x="765969" y="1531938"/>
                      </a:cubicBezTo>
                      <a:cubicBezTo>
                        <a:pt x="342936" y="1531938"/>
                        <a:pt x="0" y="1189002"/>
                        <a:pt x="0" y="765969"/>
                      </a:cubicBez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4987" tIns="264987" rIns="264987" bIns="264987" numCol="1" spcCol="1270" anchor="ctr" anchorCtr="0">
                  <a:noAutofit/>
                </a:bodyPr>
                <a:lstStyle/>
                <a:p>
                  <a:pPr lvl="0" algn="ctr" defTabSz="1422400">
                    <a:lnSpc>
                      <a:spcPct val="90000"/>
                    </a:lnSpc>
                    <a:spcBef>
                      <a:spcPct val="0"/>
                    </a:spcBef>
                    <a:spcAft>
                      <a:spcPct val="35000"/>
                    </a:spcAft>
                  </a:pPr>
                  <a:endParaRPr lang="en-US" sz="3200" kern="1200" dirty="0"/>
                </a:p>
              </p:txBody>
            </p:sp>
            <p:sp>
              <p:nvSpPr>
                <p:cNvPr id="611" name="Freeform 610"/>
                <p:cNvSpPr/>
                <p:nvPr/>
              </p:nvSpPr>
              <p:spPr>
                <a:xfrm rot="16200000">
                  <a:off x="5933531" y="2310084"/>
                  <a:ext cx="324937" cy="520858"/>
                </a:xfrm>
                <a:custGeom>
                  <a:avLst/>
                  <a:gdLst>
                    <a:gd name="connsiteX0" fmla="*/ 0 w 324937"/>
                    <a:gd name="connsiteY0" fmla="*/ 104172 h 520858"/>
                    <a:gd name="connsiteX1" fmla="*/ 162469 w 324937"/>
                    <a:gd name="connsiteY1" fmla="*/ 104172 h 520858"/>
                    <a:gd name="connsiteX2" fmla="*/ 162469 w 324937"/>
                    <a:gd name="connsiteY2" fmla="*/ 0 h 520858"/>
                    <a:gd name="connsiteX3" fmla="*/ 324937 w 324937"/>
                    <a:gd name="connsiteY3" fmla="*/ 260429 h 520858"/>
                    <a:gd name="connsiteX4" fmla="*/ 162469 w 324937"/>
                    <a:gd name="connsiteY4" fmla="*/ 520858 h 520858"/>
                    <a:gd name="connsiteX5" fmla="*/ 162469 w 324937"/>
                    <a:gd name="connsiteY5" fmla="*/ 416686 h 520858"/>
                    <a:gd name="connsiteX6" fmla="*/ 0 w 324937"/>
                    <a:gd name="connsiteY6" fmla="*/ 416686 h 520858"/>
                    <a:gd name="connsiteX7" fmla="*/ 0 w 324937"/>
                    <a:gd name="connsiteY7" fmla="*/ 104172 h 520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4937" h="520858">
                      <a:moveTo>
                        <a:pt x="0" y="104172"/>
                      </a:moveTo>
                      <a:lnTo>
                        <a:pt x="162469" y="104172"/>
                      </a:lnTo>
                      <a:lnTo>
                        <a:pt x="162469" y="0"/>
                      </a:lnTo>
                      <a:lnTo>
                        <a:pt x="324937" y="260429"/>
                      </a:lnTo>
                      <a:lnTo>
                        <a:pt x="162469" y="520858"/>
                      </a:lnTo>
                      <a:lnTo>
                        <a:pt x="162469" y="416686"/>
                      </a:lnTo>
                      <a:lnTo>
                        <a:pt x="0" y="416686"/>
                      </a:lnTo>
                      <a:lnTo>
                        <a:pt x="0" y="104172"/>
                      </a:lnTo>
                      <a:close/>
                    </a:path>
                  </a:pathLst>
                </a:custGeom>
                <a:grp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04173" rIns="97481" bIns="104170" numCol="1" spcCol="1270" anchor="ctr" anchorCtr="0">
                  <a:noAutofit/>
                </a:bodyPr>
                <a:lstStyle/>
                <a:p>
                  <a:pPr lvl="0" algn="ctr" defTabSz="1022350">
                    <a:lnSpc>
                      <a:spcPct val="90000"/>
                    </a:lnSpc>
                    <a:spcBef>
                      <a:spcPct val="0"/>
                    </a:spcBef>
                    <a:spcAft>
                      <a:spcPct val="35000"/>
                    </a:spcAft>
                  </a:pPr>
                  <a:endParaRPr lang="en-US" sz="2300" kern="1200" dirty="0"/>
                </a:p>
              </p:txBody>
            </p:sp>
            <p:sp>
              <p:nvSpPr>
                <p:cNvPr id="612" name="Freeform 611"/>
                <p:cNvSpPr/>
                <p:nvPr/>
              </p:nvSpPr>
              <p:spPr>
                <a:xfrm>
                  <a:off x="5330031" y="722835"/>
                  <a:ext cx="1531937" cy="1531937"/>
                </a:xfrm>
                <a:custGeom>
                  <a:avLst/>
                  <a:gdLst>
                    <a:gd name="connsiteX0" fmla="*/ 0 w 1531937"/>
                    <a:gd name="connsiteY0" fmla="*/ 765969 h 1531937"/>
                    <a:gd name="connsiteX1" fmla="*/ 765969 w 1531937"/>
                    <a:gd name="connsiteY1" fmla="*/ 0 h 1531937"/>
                    <a:gd name="connsiteX2" fmla="*/ 1531938 w 1531937"/>
                    <a:gd name="connsiteY2" fmla="*/ 765969 h 1531937"/>
                    <a:gd name="connsiteX3" fmla="*/ 765969 w 1531937"/>
                    <a:gd name="connsiteY3" fmla="*/ 1531938 h 1531937"/>
                    <a:gd name="connsiteX4" fmla="*/ 0 w 1531937"/>
                    <a:gd name="connsiteY4" fmla="*/ 765969 h 153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937" h="1531937">
                      <a:moveTo>
                        <a:pt x="0" y="765969"/>
                      </a:moveTo>
                      <a:cubicBezTo>
                        <a:pt x="0" y="342936"/>
                        <a:pt x="342936" y="0"/>
                        <a:pt x="765969" y="0"/>
                      </a:cubicBezTo>
                      <a:cubicBezTo>
                        <a:pt x="1189002" y="0"/>
                        <a:pt x="1531938" y="342936"/>
                        <a:pt x="1531938" y="765969"/>
                      </a:cubicBezTo>
                      <a:cubicBezTo>
                        <a:pt x="1531938" y="1189002"/>
                        <a:pt x="1189002" y="1531938"/>
                        <a:pt x="765969" y="1531938"/>
                      </a:cubicBezTo>
                      <a:cubicBezTo>
                        <a:pt x="342936" y="1531938"/>
                        <a:pt x="0" y="1189002"/>
                        <a:pt x="0" y="765969"/>
                      </a:cubicBez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4987" tIns="264987" rIns="264987" bIns="264987" numCol="1" spcCol="1270" anchor="ctr" anchorCtr="0">
                  <a:noAutofit/>
                </a:bodyPr>
                <a:lstStyle/>
                <a:p>
                  <a:pPr lvl="0" algn="ctr" defTabSz="1422400">
                    <a:lnSpc>
                      <a:spcPct val="90000"/>
                    </a:lnSpc>
                    <a:spcBef>
                      <a:spcPct val="0"/>
                    </a:spcBef>
                    <a:spcAft>
                      <a:spcPct val="35000"/>
                    </a:spcAft>
                  </a:pPr>
                  <a:endParaRPr lang="en-US" sz="3200" kern="1200" dirty="0"/>
                </a:p>
              </p:txBody>
            </p:sp>
            <p:sp>
              <p:nvSpPr>
                <p:cNvPr id="613" name="Freeform 612"/>
                <p:cNvSpPr/>
                <p:nvPr/>
              </p:nvSpPr>
              <p:spPr>
                <a:xfrm rot="20520000">
                  <a:off x="6944806" y="3044818"/>
                  <a:ext cx="324937" cy="520858"/>
                </a:xfrm>
                <a:custGeom>
                  <a:avLst/>
                  <a:gdLst>
                    <a:gd name="connsiteX0" fmla="*/ 0 w 324937"/>
                    <a:gd name="connsiteY0" fmla="*/ 104172 h 520858"/>
                    <a:gd name="connsiteX1" fmla="*/ 162469 w 324937"/>
                    <a:gd name="connsiteY1" fmla="*/ 104172 h 520858"/>
                    <a:gd name="connsiteX2" fmla="*/ 162469 w 324937"/>
                    <a:gd name="connsiteY2" fmla="*/ 0 h 520858"/>
                    <a:gd name="connsiteX3" fmla="*/ 324937 w 324937"/>
                    <a:gd name="connsiteY3" fmla="*/ 260429 h 520858"/>
                    <a:gd name="connsiteX4" fmla="*/ 162469 w 324937"/>
                    <a:gd name="connsiteY4" fmla="*/ 520858 h 520858"/>
                    <a:gd name="connsiteX5" fmla="*/ 162469 w 324937"/>
                    <a:gd name="connsiteY5" fmla="*/ 416686 h 520858"/>
                    <a:gd name="connsiteX6" fmla="*/ 0 w 324937"/>
                    <a:gd name="connsiteY6" fmla="*/ 416686 h 520858"/>
                    <a:gd name="connsiteX7" fmla="*/ 0 w 324937"/>
                    <a:gd name="connsiteY7" fmla="*/ 104172 h 520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4937" h="520858">
                      <a:moveTo>
                        <a:pt x="0" y="104172"/>
                      </a:moveTo>
                      <a:lnTo>
                        <a:pt x="162469" y="104172"/>
                      </a:lnTo>
                      <a:lnTo>
                        <a:pt x="162469" y="0"/>
                      </a:lnTo>
                      <a:lnTo>
                        <a:pt x="324937" y="260429"/>
                      </a:lnTo>
                      <a:lnTo>
                        <a:pt x="162469" y="520858"/>
                      </a:lnTo>
                      <a:lnTo>
                        <a:pt x="162469" y="416686"/>
                      </a:lnTo>
                      <a:lnTo>
                        <a:pt x="0" y="416686"/>
                      </a:lnTo>
                      <a:lnTo>
                        <a:pt x="0" y="104172"/>
                      </a:lnTo>
                      <a:close/>
                    </a:path>
                  </a:pathLst>
                </a:custGeom>
                <a:grp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4172" rIns="97480" bIns="104171" numCol="1" spcCol="1270" anchor="ctr" anchorCtr="0">
                  <a:noAutofit/>
                </a:bodyPr>
                <a:lstStyle/>
                <a:p>
                  <a:pPr lvl="0" algn="ctr" defTabSz="1022350">
                    <a:lnSpc>
                      <a:spcPct val="90000"/>
                    </a:lnSpc>
                    <a:spcBef>
                      <a:spcPct val="0"/>
                    </a:spcBef>
                    <a:spcAft>
                      <a:spcPct val="35000"/>
                    </a:spcAft>
                  </a:pPr>
                  <a:endParaRPr lang="en-US" sz="2300" kern="1200" dirty="0"/>
                </a:p>
              </p:txBody>
            </p:sp>
            <p:sp>
              <p:nvSpPr>
                <p:cNvPr id="614" name="Freeform 613"/>
                <p:cNvSpPr/>
                <p:nvPr/>
              </p:nvSpPr>
              <p:spPr>
                <a:xfrm>
                  <a:off x="7370073" y="2205012"/>
                  <a:ext cx="1531937" cy="1531937"/>
                </a:xfrm>
                <a:custGeom>
                  <a:avLst/>
                  <a:gdLst>
                    <a:gd name="connsiteX0" fmla="*/ 0 w 1531937"/>
                    <a:gd name="connsiteY0" fmla="*/ 765969 h 1531937"/>
                    <a:gd name="connsiteX1" fmla="*/ 765969 w 1531937"/>
                    <a:gd name="connsiteY1" fmla="*/ 0 h 1531937"/>
                    <a:gd name="connsiteX2" fmla="*/ 1531938 w 1531937"/>
                    <a:gd name="connsiteY2" fmla="*/ 765969 h 1531937"/>
                    <a:gd name="connsiteX3" fmla="*/ 765969 w 1531937"/>
                    <a:gd name="connsiteY3" fmla="*/ 1531938 h 1531937"/>
                    <a:gd name="connsiteX4" fmla="*/ 0 w 1531937"/>
                    <a:gd name="connsiteY4" fmla="*/ 765969 h 153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937" h="1531937">
                      <a:moveTo>
                        <a:pt x="0" y="765969"/>
                      </a:moveTo>
                      <a:cubicBezTo>
                        <a:pt x="0" y="342936"/>
                        <a:pt x="342936" y="0"/>
                        <a:pt x="765969" y="0"/>
                      </a:cubicBezTo>
                      <a:cubicBezTo>
                        <a:pt x="1189002" y="0"/>
                        <a:pt x="1531938" y="342936"/>
                        <a:pt x="1531938" y="765969"/>
                      </a:cubicBezTo>
                      <a:cubicBezTo>
                        <a:pt x="1531938" y="1189002"/>
                        <a:pt x="1189002" y="1531938"/>
                        <a:pt x="765969" y="1531938"/>
                      </a:cubicBezTo>
                      <a:cubicBezTo>
                        <a:pt x="342936" y="1531938"/>
                        <a:pt x="0" y="1189002"/>
                        <a:pt x="0" y="765969"/>
                      </a:cubicBez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4987" tIns="264987" rIns="264987" bIns="264987" numCol="1" spcCol="1270" anchor="ctr" anchorCtr="0">
                  <a:noAutofit/>
                </a:bodyPr>
                <a:lstStyle/>
                <a:p>
                  <a:pPr lvl="0" algn="ctr" defTabSz="1422400">
                    <a:lnSpc>
                      <a:spcPct val="90000"/>
                    </a:lnSpc>
                    <a:spcBef>
                      <a:spcPct val="0"/>
                    </a:spcBef>
                    <a:spcAft>
                      <a:spcPct val="35000"/>
                    </a:spcAft>
                  </a:pPr>
                  <a:endParaRPr lang="en-US" sz="3200" kern="1200" dirty="0"/>
                </a:p>
              </p:txBody>
            </p:sp>
            <p:sp>
              <p:nvSpPr>
                <p:cNvPr id="615" name="Freeform 614"/>
                <p:cNvSpPr/>
                <p:nvPr/>
              </p:nvSpPr>
              <p:spPr>
                <a:xfrm rot="3240000">
                  <a:off x="6558533" y="4233643"/>
                  <a:ext cx="324937" cy="520858"/>
                </a:xfrm>
                <a:custGeom>
                  <a:avLst/>
                  <a:gdLst>
                    <a:gd name="connsiteX0" fmla="*/ 0 w 324937"/>
                    <a:gd name="connsiteY0" fmla="*/ 104172 h 520858"/>
                    <a:gd name="connsiteX1" fmla="*/ 162469 w 324937"/>
                    <a:gd name="connsiteY1" fmla="*/ 104172 h 520858"/>
                    <a:gd name="connsiteX2" fmla="*/ 162469 w 324937"/>
                    <a:gd name="connsiteY2" fmla="*/ 0 h 520858"/>
                    <a:gd name="connsiteX3" fmla="*/ 324937 w 324937"/>
                    <a:gd name="connsiteY3" fmla="*/ 260429 h 520858"/>
                    <a:gd name="connsiteX4" fmla="*/ 162469 w 324937"/>
                    <a:gd name="connsiteY4" fmla="*/ 520858 h 520858"/>
                    <a:gd name="connsiteX5" fmla="*/ 162469 w 324937"/>
                    <a:gd name="connsiteY5" fmla="*/ 416686 h 520858"/>
                    <a:gd name="connsiteX6" fmla="*/ 0 w 324937"/>
                    <a:gd name="connsiteY6" fmla="*/ 416686 h 520858"/>
                    <a:gd name="connsiteX7" fmla="*/ 0 w 324937"/>
                    <a:gd name="connsiteY7" fmla="*/ 104172 h 520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4937" h="520858">
                      <a:moveTo>
                        <a:pt x="0" y="104172"/>
                      </a:moveTo>
                      <a:lnTo>
                        <a:pt x="162469" y="104172"/>
                      </a:lnTo>
                      <a:lnTo>
                        <a:pt x="162469" y="0"/>
                      </a:lnTo>
                      <a:lnTo>
                        <a:pt x="324937" y="260429"/>
                      </a:lnTo>
                      <a:lnTo>
                        <a:pt x="162469" y="520858"/>
                      </a:lnTo>
                      <a:lnTo>
                        <a:pt x="162469" y="416686"/>
                      </a:lnTo>
                      <a:lnTo>
                        <a:pt x="0" y="416686"/>
                      </a:lnTo>
                      <a:lnTo>
                        <a:pt x="0" y="104172"/>
                      </a:lnTo>
                      <a:close/>
                    </a:path>
                  </a:pathLst>
                </a:custGeom>
                <a:grp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04171" rIns="97481" bIns="104172" numCol="1" spcCol="1270" anchor="ctr" anchorCtr="0">
                  <a:noAutofit/>
                </a:bodyPr>
                <a:lstStyle/>
                <a:p>
                  <a:pPr lvl="0" algn="ctr" defTabSz="1022350">
                    <a:lnSpc>
                      <a:spcPct val="90000"/>
                    </a:lnSpc>
                    <a:spcBef>
                      <a:spcPct val="0"/>
                    </a:spcBef>
                    <a:spcAft>
                      <a:spcPct val="35000"/>
                    </a:spcAft>
                  </a:pPr>
                  <a:endParaRPr lang="en-US" sz="2300" kern="1200" dirty="0"/>
                </a:p>
              </p:txBody>
            </p:sp>
            <p:sp>
              <p:nvSpPr>
                <p:cNvPr id="616" name="Freeform 615"/>
                <p:cNvSpPr/>
                <p:nvPr/>
              </p:nvSpPr>
              <p:spPr>
                <a:xfrm>
                  <a:off x="6590846" y="4603226"/>
                  <a:ext cx="1531937" cy="1531937"/>
                </a:xfrm>
                <a:custGeom>
                  <a:avLst/>
                  <a:gdLst>
                    <a:gd name="connsiteX0" fmla="*/ 0 w 1531937"/>
                    <a:gd name="connsiteY0" fmla="*/ 765969 h 1531937"/>
                    <a:gd name="connsiteX1" fmla="*/ 765969 w 1531937"/>
                    <a:gd name="connsiteY1" fmla="*/ 0 h 1531937"/>
                    <a:gd name="connsiteX2" fmla="*/ 1531938 w 1531937"/>
                    <a:gd name="connsiteY2" fmla="*/ 765969 h 1531937"/>
                    <a:gd name="connsiteX3" fmla="*/ 765969 w 1531937"/>
                    <a:gd name="connsiteY3" fmla="*/ 1531938 h 1531937"/>
                    <a:gd name="connsiteX4" fmla="*/ 0 w 1531937"/>
                    <a:gd name="connsiteY4" fmla="*/ 765969 h 153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937" h="1531937">
                      <a:moveTo>
                        <a:pt x="0" y="765969"/>
                      </a:moveTo>
                      <a:cubicBezTo>
                        <a:pt x="0" y="342936"/>
                        <a:pt x="342936" y="0"/>
                        <a:pt x="765969" y="0"/>
                      </a:cubicBezTo>
                      <a:cubicBezTo>
                        <a:pt x="1189002" y="0"/>
                        <a:pt x="1531938" y="342936"/>
                        <a:pt x="1531938" y="765969"/>
                      </a:cubicBezTo>
                      <a:cubicBezTo>
                        <a:pt x="1531938" y="1189002"/>
                        <a:pt x="1189002" y="1531938"/>
                        <a:pt x="765969" y="1531938"/>
                      </a:cubicBezTo>
                      <a:cubicBezTo>
                        <a:pt x="342936" y="1531938"/>
                        <a:pt x="0" y="1189002"/>
                        <a:pt x="0" y="765969"/>
                      </a:cubicBez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4987" tIns="264987" rIns="264987" bIns="264987" numCol="1" spcCol="1270" anchor="ctr" anchorCtr="0">
                  <a:noAutofit/>
                </a:bodyPr>
                <a:lstStyle/>
                <a:p>
                  <a:pPr lvl="0" algn="ctr" defTabSz="1422400">
                    <a:lnSpc>
                      <a:spcPct val="90000"/>
                    </a:lnSpc>
                    <a:spcBef>
                      <a:spcPct val="0"/>
                    </a:spcBef>
                    <a:spcAft>
                      <a:spcPct val="35000"/>
                    </a:spcAft>
                  </a:pPr>
                  <a:endParaRPr lang="en-US" sz="3200" kern="1200" dirty="0"/>
                </a:p>
              </p:txBody>
            </p:sp>
            <p:sp>
              <p:nvSpPr>
                <p:cNvPr id="617" name="Freeform 616"/>
                <p:cNvSpPr/>
                <p:nvPr/>
              </p:nvSpPr>
              <p:spPr>
                <a:xfrm rot="18360000">
                  <a:off x="5308528" y="4233642"/>
                  <a:ext cx="324938" cy="520859"/>
                </a:xfrm>
                <a:custGeom>
                  <a:avLst/>
                  <a:gdLst>
                    <a:gd name="connsiteX0" fmla="*/ 0 w 324937"/>
                    <a:gd name="connsiteY0" fmla="*/ 104172 h 520858"/>
                    <a:gd name="connsiteX1" fmla="*/ 162469 w 324937"/>
                    <a:gd name="connsiteY1" fmla="*/ 104172 h 520858"/>
                    <a:gd name="connsiteX2" fmla="*/ 162469 w 324937"/>
                    <a:gd name="connsiteY2" fmla="*/ 0 h 520858"/>
                    <a:gd name="connsiteX3" fmla="*/ 324937 w 324937"/>
                    <a:gd name="connsiteY3" fmla="*/ 260429 h 520858"/>
                    <a:gd name="connsiteX4" fmla="*/ 162469 w 324937"/>
                    <a:gd name="connsiteY4" fmla="*/ 520858 h 520858"/>
                    <a:gd name="connsiteX5" fmla="*/ 162469 w 324937"/>
                    <a:gd name="connsiteY5" fmla="*/ 416686 h 520858"/>
                    <a:gd name="connsiteX6" fmla="*/ 0 w 324937"/>
                    <a:gd name="connsiteY6" fmla="*/ 416686 h 520858"/>
                    <a:gd name="connsiteX7" fmla="*/ 0 w 324937"/>
                    <a:gd name="connsiteY7" fmla="*/ 104172 h 520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4937" h="520858">
                      <a:moveTo>
                        <a:pt x="324937" y="416686"/>
                      </a:moveTo>
                      <a:lnTo>
                        <a:pt x="162468" y="416686"/>
                      </a:lnTo>
                      <a:lnTo>
                        <a:pt x="162468" y="520858"/>
                      </a:lnTo>
                      <a:lnTo>
                        <a:pt x="0" y="260429"/>
                      </a:lnTo>
                      <a:lnTo>
                        <a:pt x="162468" y="0"/>
                      </a:lnTo>
                      <a:lnTo>
                        <a:pt x="162468" y="104172"/>
                      </a:lnTo>
                      <a:lnTo>
                        <a:pt x="324937" y="104172"/>
                      </a:lnTo>
                      <a:lnTo>
                        <a:pt x="324937" y="416686"/>
                      </a:lnTo>
                      <a:close/>
                    </a:path>
                  </a:pathLst>
                </a:custGeom>
                <a:grp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7480" tIns="104171" rIns="1" bIns="104173" numCol="1" spcCol="1270" anchor="ctr" anchorCtr="0">
                  <a:noAutofit/>
                </a:bodyPr>
                <a:lstStyle/>
                <a:p>
                  <a:pPr lvl="0" algn="ctr" defTabSz="1022350">
                    <a:lnSpc>
                      <a:spcPct val="90000"/>
                    </a:lnSpc>
                    <a:spcBef>
                      <a:spcPct val="0"/>
                    </a:spcBef>
                    <a:spcAft>
                      <a:spcPct val="35000"/>
                    </a:spcAft>
                  </a:pPr>
                  <a:endParaRPr lang="en-US" sz="2300" kern="1200" dirty="0"/>
                </a:p>
              </p:txBody>
            </p:sp>
            <p:sp>
              <p:nvSpPr>
                <p:cNvPr id="618" name="Freeform 617"/>
                <p:cNvSpPr/>
                <p:nvPr/>
              </p:nvSpPr>
              <p:spPr>
                <a:xfrm>
                  <a:off x="4069215" y="4603226"/>
                  <a:ext cx="1531937" cy="1531937"/>
                </a:xfrm>
                <a:custGeom>
                  <a:avLst/>
                  <a:gdLst>
                    <a:gd name="connsiteX0" fmla="*/ 0 w 1531937"/>
                    <a:gd name="connsiteY0" fmla="*/ 765969 h 1531937"/>
                    <a:gd name="connsiteX1" fmla="*/ 765969 w 1531937"/>
                    <a:gd name="connsiteY1" fmla="*/ 0 h 1531937"/>
                    <a:gd name="connsiteX2" fmla="*/ 1531938 w 1531937"/>
                    <a:gd name="connsiteY2" fmla="*/ 765969 h 1531937"/>
                    <a:gd name="connsiteX3" fmla="*/ 765969 w 1531937"/>
                    <a:gd name="connsiteY3" fmla="*/ 1531938 h 1531937"/>
                    <a:gd name="connsiteX4" fmla="*/ 0 w 1531937"/>
                    <a:gd name="connsiteY4" fmla="*/ 765969 h 153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937" h="1531937">
                      <a:moveTo>
                        <a:pt x="0" y="765969"/>
                      </a:moveTo>
                      <a:cubicBezTo>
                        <a:pt x="0" y="342936"/>
                        <a:pt x="342936" y="0"/>
                        <a:pt x="765969" y="0"/>
                      </a:cubicBezTo>
                      <a:cubicBezTo>
                        <a:pt x="1189002" y="0"/>
                        <a:pt x="1531938" y="342936"/>
                        <a:pt x="1531938" y="765969"/>
                      </a:cubicBezTo>
                      <a:cubicBezTo>
                        <a:pt x="1531938" y="1189002"/>
                        <a:pt x="1189002" y="1531938"/>
                        <a:pt x="765969" y="1531938"/>
                      </a:cubicBezTo>
                      <a:cubicBezTo>
                        <a:pt x="342936" y="1531938"/>
                        <a:pt x="0" y="1189002"/>
                        <a:pt x="0" y="765969"/>
                      </a:cubicBez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4987" tIns="264987" rIns="264987" bIns="264987" numCol="1" spcCol="1270" anchor="ctr" anchorCtr="0">
                  <a:noAutofit/>
                </a:bodyPr>
                <a:lstStyle/>
                <a:p>
                  <a:pPr lvl="0" algn="ctr" defTabSz="1422400">
                    <a:lnSpc>
                      <a:spcPct val="90000"/>
                    </a:lnSpc>
                    <a:spcBef>
                      <a:spcPct val="0"/>
                    </a:spcBef>
                    <a:spcAft>
                      <a:spcPct val="35000"/>
                    </a:spcAft>
                  </a:pPr>
                  <a:endParaRPr lang="en-US" sz="3200" kern="1200" dirty="0"/>
                </a:p>
              </p:txBody>
            </p:sp>
            <p:sp>
              <p:nvSpPr>
                <p:cNvPr id="619" name="Freeform 618"/>
                <p:cNvSpPr/>
                <p:nvPr/>
              </p:nvSpPr>
              <p:spPr>
                <a:xfrm rot="22680000">
                  <a:off x="4922256" y="3044817"/>
                  <a:ext cx="324938" cy="520859"/>
                </a:xfrm>
                <a:custGeom>
                  <a:avLst/>
                  <a:gdLst>
                    <a:gd name="connsiteX0" fmla="*/ 0 w 324937"/>
                    <a:gd name="connsiteY0" fmla="*/ 104172 h 520858"/>
                    <a:gd name="connsiteX1" fmla="*/ 162469 w 324937"/>
                    <a:gd name="connsiteY1" fmla="*/ 104172 h 520858"/>
                    <a:gd name="connsiteX2" fmla="*/ 162469 w 324937"/>
                    <a:gd name="connsiteY2" fmla="*/ 0 h 520858"/>
                    <a:gd name="connsiteX3" fmla="*/ 324937 w 324937"/>
                    <a:gd name="connsiteY3" fmla="*/ 260429 h 520858"/>
                    <a:gd name="connsiteX4" fmla="*/ 162469 w 324937"/>
                    <a:gd name="connsiteY4" fmla="*/ 520858 h 520858"/>
                    <a:gd name="connsiteX5" fmla="*/ 162469 w 324937"/>
                    <a:gd name="connsiteY5" fmla="*/ 416686 h 520858"/>
                    <a:gd name="connsiteX6" fmla="*/ 0 w 324937"/>
                    <a:gd name="connsiteY6" fmla="*/ 416686 h 520858"/>
                    <a:gd name="connsiteX7" fmla="*/ 0 w 324937"/>
                    <a:gd name="connsiteY7" fmla="*/ 104172 h 520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4937" h="520858">
                      <a:moveTo>
                        <a:pt x="324937" y="416686"/>
                      </a:moveTo>
                      <a:lnTo>
                        <a:pt x="162468" y="416686"/>
                      </a:lnTo>
                      <a:lnTo>
                        <a:pt x="162468" y="520858"/>
                      </a:lnTo>
                      <a:lnTo>
                        <a:pt x="0" y="260429"/>
                      </a:lnTo>
                      <a:lnTo>
                        <a:pt x="162468" y="0"/>
                      </a:lnTo>
                      <a:lnTo>
                        <a:pt x="162468" y="104172"/>
                      </a:lnTo>
                      <a:lnTo>
                        <a:pt x="324937" y="104172"/>
                      </a:lnTo>
                      <a:lnTo>
                        <a:pt x="324937" y="416686"/>
                      </a:lnTo>
                      <a:close/>
                    </a:path>
                  </a:pathLst>
                </a:custGeom>
                <a:grp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7480" tIns="104173" rIns="1" bIns="104171" numCol="1" spcCol="1270" anchor="ctr" anchorCtr="0">
                  <a:noAutofit/>
                </a:bodyPr>
                <a:lstStyle/>
                <a:p>
                  <a:pPr lvl="0" algn="ctr" defTabSz="1022350">
                    <a:lnSpc>
                      <a:spcPct val="90000"/>
                    </a:lnSpc>
                    <a:spcBef>
                      <a:spcPct val="0"/>
                    </a:spcBef>
                    <a:spcAft>
                      <a:spcPct val="35000"/>
                    </a:spcAft>
                  </a:pPr>
                  <a:endParaRPr lang="en-US" sz="2300" kern="1200" dirty="0"/>
                </a:p>
              </p:txBody>
            </p:sp>
            <p:sp>
              <p:nvSpPr>
                <p:cNvPr id="620" name="Freeform 619"/>
                <p:cNvSpPr/>
                <p:nvPr/>
              </p:nvSpPr>
              <p:spPr>
                <a:xfrm>
                  <a:off x="3289988" y="2205012"/>
                  <a:ext cx="1531937" cy="1531937"/>
                </a:xfrm>
                <a:custGeom>
                  <a:avLst/>
                  <a:gdLst>
                    <a:gd name="connsiteX0" fmla="*/ 0 w 1531937"/>
                    <a:gd name="connsiteY0" fmla="*/ 765969 h 1531937"/>
                    <a:gd name="connsiteX1" fmla="*/ 765969 w 1531937"/>
                    <a:gd name="connsiteY1" fmla="*/ 0 h 1531937"/>
                    <a:gd name="connsiteX2" fmla="*/ 1531938 w 1531937"/>
                    <a:gd name="connsiteY2" fmla="*/ 765969 h 1531937"/>
                    <a:gd name="connsiteX3" fmla="*/ 765969 w 1531937"/>
                    <a:gd name="connsiteY3" fmla="*/ 1531938 h 1531937"/>
                    <a:gd name="connsiteX4" fmla="*/ 0 w 1531937"/>
                    <a:gd name="connsiteY4" fmla="*/ 765969 h 153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937" h="1531937">
                      <a:moveTo>
                        <a:pt x="0" y="765969"/>
                      </a:moveTo>
                      <a:cubicBezTo>
                        <a:pt x="0" y="342936"/>
                        <a:pt x="342936" y="0"/>
                        <a:pt x="765969" y="0"/>
                      </a:cubicBezTo>
                      <a:cubicBezTo>
                        <a:pt x="1189002" y="0"/>
                        <a:pt x="1531938" y="342936"/>
                        <a:pt x="1531938" y="765969"/>
                      </a:cubicBezTo>
                      <a:cubicBezTo>
                        <a:pt x="1531938" y="1189002"/>
                        <a:pt x="1189002" y="1531938"/>
                        <a:pt x="765969" y="1531938"/>
                      </a:cubicBezTo>
                      <a:cubicBezTo>
                        <a:pt x="342936" y="1531938"/>
                        <a:pt x="0" y="1189002"/>
                        <a:pt x="0" y="765969"/>
                      </a:cubicBez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6897" tIns="306897" rIns="306897" bIns="306897" numCol="1" spcCol="1270" anchor="ctr" anchorCtr="0">
                  <a:noAutofit/>
                </a:bodyPr>
                <a:lstStyle/>
                <a:p>
                  <a:pPr lvl="0" algn="ctr" defTabSz="2889250">
                    <a:lnSpc>
                      <a:spcPct val="90000"/>
                    </a:lnSpc>
                    <a:spcBef>
                      <a:spcPct val="0"/>
                    </a:spcBef>
                    <a:spcAft>
                      <a:spcPct val="35000"/>
                    </a:spcAft>
                  </a:pPr>
                  <a:endParaRPr lang="en-US" sz="6500" kern="1200" dirty="0"/>
                </a:p>
              </p:txBody>
            </p:sp>
          </p:grpSp>
          <p:grpSp>
            <p:nvGrpSpPr>
              <p:cNvPr id="621" name="Group 32">
                <a:extLst>
                  <a:ext uri="{FF2B5EF4-FFF2-40B4-BE49-F238E27FC236}">
                    <a16:creationId xmlns:a16="http://schemas.microsoft.com/office/drawing/2014/main" id="{67FAEA4E-29EC-C14B-90E4-721421F72EE3}"/>
                  </a:ext>
                </a:extLst>
              </p:cNvPr>
              <p:cNvGrpSpPr>
                <a:grpSpLocks noChangeAspect="1"/>
              </p:cNvGrpSpPr>
              <p:nvPr/>
            </p:nvGrpSpPr>
            <p:grpSpPr bwMode="auto">
              <a:xfrm>
                <a:off x="8510057" y="4437396"/>
                <a:ext cx="326230" cy="288466"/>
                <a:chOff x="2212" y="1568"/>
                <a:chExt cx="1339" cy="1184"/>
              </a:xfrm>
              <a:solidFill>
                <a:schemeClr val="bg1"/>
              </a:solidFill>
            </p:grpSpPr>
            <p:sp>
              <p:nvSpPr>
                <p:cNvPr id="622" name="Freeform 33">
                  <a:extLst>
                    <a:ext uri="{FF2B5EF4-FFF2-40B4-BE49-F238E27FC236}">
                      <a16:creationId xmlns:a16="http://schemas.microsoft.com/office/drawing/2014/main" id="{D50E434D-7F53-FC4E-811C-B21FC01F43B4}"/>
                    </a:ext>
                  </a:extLst>
                </p:cNvPr>
                <p:cNvSpPr>
                  <a:spLocks noEditPoints="1"/>
                </p:cNvSpPr>
                <p:nvPr/>
              </p:nvSpPr>
              <p:spPr bwMode="auto">
                <a:xfrm>
                  <a:off x="2212" y="1568"/>
                  <a:ext cx="1339" cy="1059"/>
                </a:xfrm>
                <a:custGeom>
                  <a:avLst/>
                  <a:gdLst/>
                  <a:ahLst/>
                  <a:cxnLst>
                    <a:cxn ang="0">
                      <a:pos x="504" y="0"/>
                    </a:cxn>
                    <a:cxn ang="0">
                      <a:pos x="63" y="0"/>
                    </a:cxn>
                    <a:cxn ang="0">
                      <a:pos x="0" y="62"/>
                    </a:cxn>
                    <a:cxn ang="0">
                      <a:pos x="0" y="385"/>
                    </a:cxn>
                    <a:cxn ang="0">
                      <a:pos x="63" y="448"/>
                    </a:cxn>
                    <a:cxn ang="0">
                      <a:pos x="504" y="448"/>
                    </a:cxn>
                    <a:cxn ang="0">
                      <a:pos x="567" y="385"/>
                    </a:cxn>
                    <a:cxn ang="0">
                      <a:pos x="567" y="62"/>
                    </a:cxn>
                    <a:cxn ang="0">
                      <a:pos x="504" y="0"/>
                    </a:cxn>
                    <a:cxn ang="0">
                      <a:pos x="534" y="385"/>
                    </a:cxn>
                    <a:cxn ang="0">
                      <a:pos x="504" y="416"/>
                    </a:cxn>
                    <a:cxn ang="0">
                      <a:pos x="63" y="416"/>
                    </a:cxn>
                    <a:cxn ang="0">
                      <a:pos x="32" y="385"/>
                    </a:cxn>
                    <a:cxn ang="0">
                      <a:pos x="32" y="62"/>
                    </a:cxn>
                    <a:cxn ang="0">
                      <a:pos x="63" y="32"/>
                    </a:cxn>
                    <a:cxn ang="0">
                      <a:pos x="504" y="32"/>
                    </a:cxn>
                    <a:cxn ang="0">
                      <a:pos x="534" y="62"/>
                    </a:cxn>
                    <a:cxn ang="0">
                      <a:pos x="534" y="385"/>
                    </a:cxn>
                  </a:cxnLst>
                  <a:rect l="0" t="0" r="r" b="b"/>
                  <a:pathLst>
                    <a:path w="567" h="448">
                      <a:moveTo>
                        <a:pt x="504" y="0"/>
                      </a:moveTo>
                      <a:cubicBezTo>
                        <a:pt x="63" y="0"/>
                        <a:pt x="63" y="0"/>
                        <a:pt x="63" y="0"/>
                      </a:cubicBezTo>
                      <a:cubicBezTo>
                        <a:pt x="28" y="0"/>
                        <a:pt x="0" y="28"/>
                        <a:pt x="0" y="62"/>
                      </a:cubicBezTo>
                      <a:cubicBezTo>
                        <a:pt x="0" y="385"/>
                        <a:pt x="0" y="385"/>
                        <a:pt x="0" y="385"/>
                      </a:cubicBezTo>
                      <a:cubicBezTo>
                        <a:pt x="0" y="420"/>
                        <a:pt x="28" y="448"/>
                        <a:pt x="63" y="448"/>
                      </a:cubicBezTo>
                      <a:cubicBezTo>
                        <a:pt x="504" y="448"/>
                        <a:pt x="504" y="448"/>
                        <a:pt x="504" y="448"/>
                      </a:cubicBezTo>
                      <a:cubicBezTo>
                        <a:pt x="539" y="448"/>
                        <a:pt x="567" y="420"/>
                        <a:pt x="567" y="385"/>
                      </a:cubicBezTo>
                      <a:cubicBezTo>
                        <a:pt x="567" y="62"/>
                        <a:pt x="567" y="62"/>
                        <a:pt x="567" y="62"/>
                      </a:cubicBezTo>
                      <a:cubicBezTo>
                        <a:pt x="567" y="28"/>
                        <a:pt x="539" y="0"/>
                        <a:pt x="504" y="0"/>
                      </a:cubicBezTo>
                      <a:moveTo>
                        <a:pt x="534" y="385"/>
                      </a:moveTo>
                      <a:cubicBezTo>
                        <a:pt x="534" y="402"/>
                        <a:pt x="521" y="416"/>
                        <a:pt x="504" y="416"/>
                      </a:cubicBezTo>
                      <a:cubicBezTo>
                        <a:pt x="63" y="416"/>
                        <a:pt x="63" y="416"/>
                        <a:pt x="63" y="416"/>
                      </a:cubicBezTo>
                      <a:cubicBezTo>
                        <a:pt x="46" y="416"/>
                        <a:pt x="32" y="402"/>
                        <a:pt x="32" y="385"/>
                      </a:cubicBezTo>
                      <a:cubicBezTo>
                        <a:pt x="32" y="62"/>
                        <a:pt x="32" y="62"/>
                        <a:pt x="32" y="62"/>
                      </a:cubicBezTo>
                      <a:cubicBezTo>
                        <a:pt x="32" y="46"/>
                        <a:pt x="46" y="32"/>
                        <a:pt x="63" y="32"/>
                      </a:cubicBezTo>
                      <a:cubicBezTo>
                        <a:pt x="504" y="32"/>
                        <a:pt x="504" y="32"/>
                        <a:pt x="504" y="32"/>
                      </a:cubicBezTo>
                      <a:cubicBezTo>
                        <a:pt x="521" y="32"/>
                        <a:pt x="534" y="46"/>
                        <a:pt x="534" y="62"/>
                      </a:cubicBezTo>
                      <a:lnTo>
                        <a:pt x="534" y="38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3" name="Freeform 34">
                  <a:extLst>
                    <a:ext uri="{FF2B5EF4-FFF2-40B4-BE49-F238E27FC236}">
                      <a16:creationId xmlns:a16="http://schemas.microsoft.com/office/drawing/2014/main" id="{DE6B766E-3C78-B948-BA41-71CF8AEEDBF7}"/>
                    </a:ext>
                  </a:extLst>
                </p:cNvPr>
                <p:cNvSpPr>
                  <a:spLocks/>
                </p:cNvSpPr>
                <p:nvPr/>
              </p:nvSpPr>
              <p:spPr bwMode="auto">
                <a:xfrm>
                  <a:off x="2370" y="1731"/>
                  <a:ext cx="1023" cy="733"/>
                </a:xfrm>
                <a:custGeom>
                  <a:avLst/>
                  <a:gdLst/>
                  <a:ahLst/>
                  <a:cxnLst>
                    <a:cxn ang="0">
                      <a:pos x="414" y="0"/>
                    </a:cxn>
                    <a:cxn ang="0">
                      <a:pos x="19" y="0"/>
                    </a:cxn>
                    <a:cxn ang="0">
                      <a:pos x="0" y="18"/>
                    </a:cxn>
                    <a:cxn ang="0">
                      <a:pos x="0" y="291"/>
                    </a:cxn>
                    <a:cxn ang="0">
                      <a:pos x="19" y="310"/>
                    </a:cxn>
                    <a:cxn ang="0">
                      <a:pos x="414" y="310"/>
                    </a:cxn>
                    <a:cxn ang="0">
                      <a:pos x="433" y="291"/>
                    </a:cxn>
                    <a:cxn ang="0">
                      <a:pos x="433" y="18"/>
                    </a:cxn>
                    <a:cxn ang="0">
                      <a:pos x="414" y="0"/>
                    </a:cxn>
                  </a:cxnLst>
                  <a:rect l="0" t="0" r="r" b="b"/>
                  <a:pathLst>
                    <a:path w="433" h="310">
                      <a:moveTo>
                        <a:pt x="414" y="0"/>
                      </a:moveTo>
                      <a:cubicBezTo>
                        <a:pt x="19" y="0"/>
                        <a:pt x="19" y="0"/>
                        <a:pt x="19" y="0"/>
                      </a:cubicBezTo>
                      <a:cubicBezTo>
                        <a:pt x="9" y="0"/>
                        <a:pt x="0" y="8"/>
                        <a:pt x="0" y="18"/>
                      </a:cubicBezTo>
                      <a:cubicBezTo>
                        <a:pt x="0" y="291"/>
                        <a:pt x="0" y="291"/>
                        <a:pt x="0" y="291"/>
                      </a:cubicBezTo>
                      <a:cubicBezTo>
                        <a:pt x="0" y="302"/>
                        <a:pt x="9" y="310"/>
                        <a:pt x="19" y="310"/>
                      </a:cubicBezTo>
                      <a:cubicBezTo>
                        <a:pt x="414" y="310"/>
                        <a:pt x="414" y="310"/>
                        <a:pt x="414" y="310"/>
                      </a:cubicBezTo>
                      <a:cubicBezTo>
                        <a:pt x="424" y="310"/>
                        <a:pt x="433" y="302"/>
                        <a:pt x="433" y="291"/>
                      </a:cubicBezTo>
                      <a:cubicBezTo>
                        <a:pt x="433" y="18"/>
                        <a:pt x="433" y="18"/>
                        <a:pt x="433" y="18"/>
                      </a:cubicBezTo>
                      <a:cubicBezTo>
                        <a:pt x="433" y="8"/>
                        <a:pt x="424" y="0"/>
                        <a:pt x="414"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4" name="Freeform 35">
                  <a:extLst>
                    <a:ext uri="{FF2B5EF4-FFF2-40B4-BE49-F238E27FC236}">
                      <a16:creationId xmlns:a16="http://schemas.microsoft.com/office/drawing/2014/main" id="{6F0D5964-9F6D-EE4D-BED9-4F6A27D02A16}"/>
                    </a:ext>
                  </a:extLst>
                </p:cNvPr>
                <p:cNvSpPr>
                  <a:spLocks/>
                </p:cNvSpPr>
                <p:nvPr/>
              </p:nvSpPr>
              <p:spPr bwMode="auto">
                <a:xfrm>
                  <a:off x="2668" y="2674"/>
                  <a:ext cx="468" cy="78"/>
                </a:xfrm>
                <a:custGeom>
                  <a:avLst/>
                  <a:gdLst/>
                  <a:ahLst/>
                  <a:cxnLst>
                    <a:cxn ang="0">
                      <a:pos x="182" y="0"/>
                    </a:cxn>
                    <a:cxn ang="0">
                      <a:pos x="17" y="0"/>
                    </a:cxn>
                    <a:cxn ang="0">
                      <a:pos x="0" y="16"/>
                    </a:cxn>
                    <a:cxn ang="0">
                      <a:pos x="17" y="33"/>
                    </a:cxn>
                    <a:cxn ang="0">
                      <a:pos x="182" y="33"/>
                    </a:cxn>
                    <a:cxn ang="0">
                      <a:pos x="198" y="16"/>
                    </a:cxn>
                    <a:cxn ang="0">
                      <a:pos x="182" y="0"/>
                    </a:cxn>
                  </a:cxnLst>
                  <a:rect l="0" t="0" r="r" b="b"/>
                  <a:pathLst>
                    <a:path w="198" h="33">
                      <a:moveTo>
                        <a:pt x="182" y="0"/>
                      </a:moveTo>
                      <a:cubicBezTo>
                        <a:pt x="17" y="0"/>
                        <a:pt x="17" y="0"/>
                        <a:pt x="17" y="0"/>
                      </a:cubicBezTo>
                      <a:cubicBezTo>
                        <a:pt x="8" y="0"/>
                        <a:pt x="0" y="7"/>
                        <a:pt x="0" y="16"/>
                      </a:cubicBezTo>
                      <a:cubicBezTo>
                        <a:pt x="0" y="25"/>
                        <a:pt x="8" y="33"/>
                        <a:pt x="17" y="33"/>
                      </a:cubicBezTo>
                      <a:cubicBezTo>
                        <a:pt x="182" y="33"/>
                        <a:pt x="182" y="33"/>
                        <a:pt x="182" y="33"/>
                      </a:cubicBezTo>
                      <a:cubicBezTo>
                        <a:pt x="191" y="33"/>
                        <a:pt x="198" y="25"/>
                        <a:pt x="198" y="16"/>
                      </a:cubicBezTo>
                      <a:cubicBezTo>
                        <a:pt x="198" y="7"/>
                        <a:pt x="191" y="0"/>
                        <a:pt x="182"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5" name="Freeform 36">
                  <a:extLst>
                    <a:ext uri="{FF2B5EF4-FFF2-40B4-BE49-F238E27FC236}">
                      <a16:creationId xmlns:a16="http://schemas.microsoft.com/office/drawing/2014/main" id="{4B2F81AE-BF5C-C64D-A5EF-01EEA9D1DE00}"/>
                    </a:ext>
                  </a:extLst>
                </p:cNvPr>
                <p:cNvSpPr>
                  <a:spLocks/>
                </p:cNvSpPr>
                <p:nvPr/>
              </p:nvSpPr>
              <p:spPr bwMode="auto">
                <a:xfrm>
                  <a:off x="2786" y="1904"/>
                  <a:ext cx="194" cy="94"/>
                </a:xfrm>
                <a:custGeom>
                  <a:avLst/>
                  <a:gdLst/>
                  <a:ahLst/>
                  <a:cxnLst>
                    <a:cxn ang="0">
                      <a:pos x="11" y="40"/>
                    </a:cxn>
                    <a:cxn ang="0">
                      <a:pos x="11" y="20"/>
                    </a:cxn>
                    <a:cxn ang="0">
                      <a:pos x="20" y="12"/>
                    </a:cxn>
                    <a:cxn ang="0">
                      <a:pos x="62" y="12"/>
                    </a:cxn>
                    <a:cxn ang="0">
                      <a:pos x="70" y="20"/>
                    </a:cxn>
                    <a:cxn ang="0">
                      <a:pos x="70" y="40"/>
                    </a:cxn>
                    <a:cxn ang="0">
                      <a:pos x="82" y="40"/>
                    </a:cxn>
                    <a:cxn ang="0">
                      <a:pos x="82" y="20"/>
                    </a:cxn>
                    <a:cxn ang="0">
                      <a:pos x="62" y="0"/>
                    </a:cxn>
                    <a:cxn ang="0">
                      <a:pos x="20" y="0"/>
                    </a:cxn>
                    <a:cxn ang="0">
                      <a:pos x="0" y="20"/>
                    </a:cxn>
                    <a:cxn ang="0">
                      <a:pos x="0" y="40"/>
                    </a:cxn>
                    <a:cxn ang="0">
                      <a:pos x="11" y="40"/>
                    </a:cxn>
                  </a:cxnLst>
                  <a:rect l="0" t="0" r="r" b="b"/>
                  <a:pathLst>
                    <a:path w="82" h="40">
                      <a:moveTo>
                        <a:pt x="11" y="40"/>
                      </a:moveTo>
                      <a:cubicBezTo>
                        <a:pt x="11" y="20"/>
                        <a:pt x="11" y="20"/>
                        <a:pt x="11" y="20"/>
                      </a:cubicBezTo>
                      <a:cubicBezTo>
                        <a:pt x="11" y="15"/>
                        <a:pt x="15" y="12"/>
                        <a:pt x="20" y="12"/>
                      </a:cubicBezTo>
                      <a:cubicBezTo>
                        <a:pt x="62" y="12"/>
                        <a:pt x="62" y="12"/>
                        <a:pt x="62" y="12"/>
                      </a:cubicBezTo>
                      <a:cubicBezTo>
                        <a:pt x="67" y="12"/>
                        <a:pt x="70" y="15"/>
                        <a:pt x="70" y="20"/>
                      </a:cubicBezTo>
                      <a:cubicBezTo>
                        <a:pt x="70" y="40"/>
                        <a:pt x="70" y="40"/>
                        <a:pt x="70" y="40"/>
                      </a:cubicBezTo>
                      <a:cubicBezTo>
                        <a:pt x="82" y="40"/>
                        <a:pt x="82" y="40"/>
                        <a:pt x="82" y="40"/>
                      </a:cubicBezTo>
                      <a:cubicBezTo>
                        <a:pt x="82" y="20"/>
                        <a:pt x="82" y="20"/>
                        <a:pt x="82" y="20"/>
                      </a:cubicBezTo>
                      <a:cubicBezTo>
                        <a:pt x="82" y="9"/>
                        <a:pt x="73" y="0"/>
                        <a:pt x="62" y="0"/>
                      </a:cubicBezTo>
                      <a:cubicBezTo>
                        <a:pt x="20" y="0"/>
                        <a:pt x="20" y="0"/>
                        <a:pt x="20" y="0"/>
                      </a:cubicBezTo>
                      <a:cubicBezTo>
                        <a:pt x="9" y="0"/>
                        <a:pt x="0" y="9"/>
                        <a:pt x="0" y="20"/>
                      </a:cubicBezTo>
                      <a:cubicBezTo>
                        <a:pt x="0" y="40"/>
                        <a:pt x="0" y="40"/>
                        <a:pt x="0" y="40"/>
                      </a:cubicBezTo>
                      <a:lnTo>
                        <a:pt x="11" y="40"/>
                      </a:lnTo>
                      <a:close/>
                    </a:path>
                  </a:pathLst>
                </a:custGeom>
                <a:solidFill>
                  <a:srgbClr val="AE325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6" name="Freeform 37">
                  <a:extLst>
                    <a:ext uri="{FF2B5EF4-FFF2-40B4-BE49-F238E27FC236}">
                      <a16:creationId xmlns:a16="http://schemas.microsoft.com/office/drawing/2014/main" id="{8ADC3300-B266-0143-B7F2-2EDC641AFC96}"/>
                    </a:ext>
                  </a:extLst>
                </p:cNvPr>
                <p:cNvSpPr>
                  <a:spLocks noEditPoints="1"/>
                </p:cNvSpPr>
                <p:nvPr/>
              </p:nvSpPr>
              <p:spPr bwMode="auto">
                <a:xfrm>
                  <a:off x="2751" y="2012"/>
                  <a:ext cx="262" cy="263"/>
                </a:xfrm>
                <a:custGeom>
                  <a:avLst/>
                  <a:gdLst/>
                  <a:ahLst/>
                  <a:cxnLst>
                    <a:cxn ang="0">
                      <a:pos x="97" y="0"/>
                    </a:cxn>
                    <a:cxn ang="0">
                      <a:pos x="14" y="0"/>
                    </a:cxn>
                    <a:cxn ang="0">
                      <a:pos x="0" y="14"/>
                    </a:cxn>
                    <a:cxn ang="0">
                      <a:pos x="0" y="97"/>
                    </a:cxn>
                    <a:cxn ang="0">
                      <a:pos x="14" y="111"/>
                    </a:cxn>
                    <a:cxn ang="0">
                      <a:pos x="97" y="111"/>
                    </a:cxn>
                    <a:cxn ang="0">
                      <a:pos x="111" y="97"/>
                    </a:cxn>
                    <a:cxn ang="0">
                      <a:pos x="111" y="14"/>
                    </a:cxn>
                    <a:cxn ang="0">
                      <a:pos x="97" y="0"/>
                    </a:cxn>
                    <a:cxn ang="0">
                      <a:pos x="66" y="66"/>
                    </a:cxn>
                    <a:cxn ang="0">
                      <a:pos x="66" y="74"/>
                    </a:cxn>
                    <a:cxn ang="0">
                      <a:pos x="56" y="83"/>
                    </a:cxn>
                    <a:cxn ang="0">
                      <a:pos x="54" y="83"/>
                    </a:cxn>
                    <a:cxn ang="0">
                      <a:pos x="45" y="74"/>
                    </a:cxn>
                    <a:cxn ang="0">
                      <a:pos x="45" y="66"/>
                    </a:cxn>
                    <a:cxn ang="0">
                      <a:pos x="38" y="52"/>
                    </a:cxn>
                    <a:cxn ang="0">
                      <a:pos x="55" y="34"/>
                    </a:cxn>
                    <a:cxn ang="0">
                      <a:pos x="73" y="52"/>
                    </a:cxn>
                    <a:cxn ang="0">
                      <a:pos x="66" y="66"/>
                    </a:cxn>
                  </a:cxnLst>
                  <a:rect l="0" t="0" r="r" b="b"/>
                  <a:pathLst>
                    <a:path w="111" h="111">
                      <a:moveTo>
                        <a:pt x="97" y="0"/>
                      </a:moveTo>
                      <a:cubicBezTo>
                        <a:pt x="14" y="0"/>
                        <a:pt x="14" y="0"/>
                        <a:pt x="14" y="0"/>
                      </a:cubicBezTo>
                      <a:cubicBezTo>
                        <a:pt x="6" y="0"/>
                        <a:pt x="0" y="7"/>
                        <a:pt x="0" y="14"/>
                      </a:cubicBezTo>
                      <a:cubicBezTo>
                        <a:pt x="0" y="97"/>
                        <a:pt x="0" y="97"/>
                        <a:pt x="0" y="97"/>
                      </a:cubicBezTo>
                      <a:cubicBezTo>
                        <a:pt x="0" y="105"/>
                        <a:pt x="6" y="111"/>
                        <a:pt x="14" y="111"/>
                      </a:cubicBezTo>
                      <a:cubicBezTo>
                        <a:pt x="97" y="111"/>
                        <a:pt x="97" y="111"/>
                        <a:pt x="97" y="111"/>
                      </a:cubicBezTo>
                      <a:cubicBezTo>
                        <a:pt x="104" y="111"/>
                        <a:pt x="111" y="105"/>
                        <a:pt x="111" y="97"/>
                      </a:cubicBezTo>
                      <a:cubicBezTo>
                        <a:pt x="111" y="14"/>
                        <a:pt x="111" y="14"/>
                        <a:pt x="111" y="14"/>
                      </a:cubicBezTo>
                      <a:cubicBezTo>
                        <a:pt x="111" y="7"/>
                        <a:pt x="104" y="0"/>
                        <a:pt x="97" y="0"/>
                      </a:cubicBezTo>
                      <a:moveTo>
                        <a:pt x="66" y="66"/>
                      </a:moveTo>
                      <a:cubicBezTo>
                        <a:pt x="66" y="74"/>
                        <a:pt x="66" y="74"/>
                        <a:pt x="66" y="74"/>
                      </a:cubicBezTo>
                      <a:cubicBezTo>
                        <a:pt x="66" y="79"/>
                        <a:pt x="62" y="83"/>
                        <a:pt x="56" y="83"/>
                      </a:cubicBezTo>
                      <a:cubicBezTo>
                        <a:pt x="54" y="83"/>
                        <a:pt x="54" y="83"/>
                        <a:pt x="54" y="83"/>
                      </a:cubicBezTo>
                      <a:cubicBezTo>
                        <a:pt x="49" y="83"/>
                        <a:pt x="45" y="79"/>
                        <a:pt x="45" y="74"/>
                      </a:cubicBezTo>
                      <a:cubicBezTo>
                        <a:pt x="45" y="66"/>
                        <a:pt x="45" y="66"/>
                        <a:pt x="45" y="66"/>
                      </a:cubicBezTo>
                      <a:cubicBezTo>
                        <a:pt x="41" y="63"/>
                        <a:pt x="38" y="58"/>
                        <a:pt x="38" y="52"/>
                      </a:cubicBezTo>
                      <a:cubicBezTo>
                        <a:pt x="38" y="42"/>
                        <a:pt x="46" y="34"/>
                        <a:pt x="55" y="34"/>
                      </a:cubicBezTo>
                      <a:cubicBezTo>
                        <a:pt x="65" y="34"/>
                        <a:pt x="73" y="42"/>
                        <a:pt x="73" y="52"/>
                      </a:cubicBezTo>
                      <a:cubicBezTo>
                        <a:pt x="73" y="58"/>
                        <a:pt x="70" y="63"/>
                        <a:pt x="66" y="66"/>
                      </a:cubicBezTo>
                    </a:path>
                  </a:pathLst>
                </a:custGeom>
                <a:solidFill>
                  <a:srgbClr val="AE325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627" name="Picture 10" descr="Image result for docker repository icon">
                <a:extLst>
                  <a:ext uri="{FF2B5EF4-FFF2-40B4-BE49-F238E27FC236}">
                    <a16:creationId xmlns:a16="http://schemas.microsoft.com/office/drawing/2014/main" id="{799D20F9-7B25-344D-8B65-4AE13D40607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5205" y="3066086"/>
                <a:ext cx="949301" cy="949301"/>
              </a:xfrm>
              <a:prstGeom prst="rect">
                <a:avLst/>
              </a:prstGeom>
              <a:solidFill>
                <a:srgbClr val="FDFDFD"/>
              </a:solidFill>
            </p:spPr>
          </p:pic>
        </p:grpSp>
      </p:grpSp>
      <p:pic>
        <p:nvPicPr>
          <p:cNvPr id="221" name="Graphic 24">
            <a:extLst>
              <a:ext uri="{FF2B5EF4-FFF2-40B4-BE49-F238E27FC236}">
                <a16:creationId xmlns:a16="http://schemas.microsoft.com/office/drawing/2014/main" id="{BB6C67D2-879A-444E-9D0B-9E7EE45A90E3}"/>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17354" y="2305343"/>
            <a:ext cx="379434" cy="379434"/>
          </a:xfrm>
          <a:prstGeom prst="rect">
            <a:avLst/>
          </a:prstGeom>
        </p:spPr>
      </p:pic>
      <p:pic>
        <p:nvPicPr>
          <p:cNvPr id="222" name="Graphic 6">
            <a:extLst>
              <a:ext uri="{FF2B5EF4-FFF2-40B4-BE49-F238E27FC236}">
                <a16:creationId xmlns:a16="http://schemas.microsoft.com/office/drawing/2014/main" id="{23FF4E07-521A-4342-8BF9-A319D8BB7CA5}"/>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42042" y="2728899"/>
            <a:ext cx="476250" cy="476250"/>
          </a:xfrm>
          <a:prstGeom prst="rect">
            <a:avLst/>
          </a:prstGeom>
        </p:spPr>
      </p:pic>
      <p:pic>
        <p:nvPicPr>
          <p:cNvPr id="224" name="Graphic 8">
            <a:extLst>
              <a:ext uri="{FF2B5EF4-FFF2-40B4-BE49-F238E27FC236}">
                <a16:creationId xmlns:a16="http://schemas.microsoft.com/office/drawing/2014/main" id="{E5BCA345-2377-4A32-B7F5-559E334D7E71}"/>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810141" y="2234572"/>
            <a:ext cx="476250" cy="476250"/>
          </a:xfrm>
          <a:prstGeom prst="rect">
            <a:avLst/>
          </a:prstGeom>
        </p:spPr>
      </p:pic>
      <p:pic>
        <p:nvPicPr>
          <p:cNvPr id="225" name="Graphic 16">
            <a:extLst>
              <a:ext uri="{FF2B5EF4-FFF2-40B4-BE49-F238E27FC236}">
                <a16:creationId xmlns:a16="http://schemas.microsoft.com/office/drawing/2014/main" id="{F089E1E7-1C6F-44B1-A66F-8F695658262B}"/>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789772" y="2320505"/>
            <a:ext cx="228600" cy="228600"/>
          </a:xfrm>
          <a:prstGeom prst="rect">
            <a:avLst/>
          </a:prstGeom>
        </p:spPr>
      </p:pic>
      <p:pic>
        <p:nvPicPr>
          <p:cNvPr id="226" name="Graphic 18">
            <a:extLst>
              <a:ext uri="{FF2B5EF4-FFF2-40B4-BE49-F238E27FC236}">
                <a16:creationId xmlns:a16="http://schemas.microsoft.com/office/drawing/2014/main" id="{27FC1E3A-875A-4636-9DA6-06E5F1AD18D3}"/>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424857" y="2308908"/>
            <a:ext cx="266700" cy="304800"/>
          </a:xfrm>
          <a:prstGeom prst="rect">
            <a:avLst/>
          </a:prstGeom>
        </p:spPr>
      </p:pic>
      <p:pic>
        <p:nvPicPr>
          <p:cNvPr id="227" name="Graphic 14">
            <a:extLst>
              <a:ext uri="{FF2B5EF4-FFF2-40B4-BE49-F238E27FC236}">
                <a16:creationId xmlns:a16="http://schemas.microsoft.com/office/drawing/2014/main" id="{21527560-BA28-411A-8D16-A4DB2C766CA4}"/>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605025" y="4816085"/>
            <a:ext cx="476250" cy="476250"/>
          </a:xfrm>
          <a:prstGeom prst="rect">
            <a:avLst/>
          </a:prstGeom>
        </p:spPr>
      </p:pic>
      <p:grpSp>
        <p:nvGrpSpPr>
          <p:cNvPr id="22" name="Group 21"/>
          <p:cNvGrpSpPr/>
          <p:nvPr/>
        </p:nvGrpSpPr>
        <p:grpSpPr>
          <a:xfrm>
            <a:off x="10064352" y="2041858"/>
            <a:ext cx="1122046" cy="3535741"/>
            <a:chOff x="10048102" y="1845095"/>
            <a:chExt cx="1122046" cy="3535741"/>
          </a:xfrm>
        </p:grpSpPr>
        <p:sp>
          <p:nvSpPr>
            <p:cNvPr id="218" name="TextBox 217">
              <a:extLst>
                <a:ext uri="{FF2B5EF4-FFF2-40B4-BE49-F238E27FC236}">
                  <a16:creationId xmlns:a16="http://schemas.microsoft.com/office/drawing/2014/main" id="{D9F1004E-7CDD-41D5-8BC7-FC8930552462}"/>
                </a:ext>
              </a:extLst>
            </p:cNvPr>
            <p:cNvSpPr txBox="1"/>
            <p:nvPr/>
          </p:nvSpPr>
          <p:spPr>
            <a:xfrm>
              <a:off x="10051806" y="2251808"/>
              <a:ext cx="1118342" cy="28203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solidFill>
                    <a:schemeClr val="tx1"/>
                  </a:solidFill>
                </a:rPr>
                <a:t>Container </a:t>
              </a:r>
              <a:br>
                <a:rPr lang="en-US" dirty="0">
                  <a:solidFill>
                    <a:schemeClr val="tx1"/>
                  </a:solidFill>
                </a:rPr>
              </a:br>
              <a:r>
                <a:rPr lang="en-US" dirty="0">
                  <a:solidFill>
                    <a:schemeClr val="tx1"/>
                  </a:solidFill>
                </a:rPr>
                <a:t>Registry</a:t>
              </a:r>
            </a:p>
          </p:txBody>
        </p:sp>
        <p:sp>
          <p:nvSpPr>
            <p:cNvPr id="216" name="TextBox 215">
              <a:extLst>
                <a:ext uri="{FF2B5EF4-FFF2-40B4-BE49-F238E27FC236}">
                  <a16:creationId xmlns:a16="http://schemas.microsoft.com/office/drawing/2014/main" id="{6612059F-4159-4819-B190-14586B992FA2}"/>
                </a:ext>
              </a:extLst>
            </p:cNvPr>
            <p:cNvSpPr txBox="1"/>
            <p:nvPr/>
          </p:nvSpPr>
          <p:spPr>
            <a:xfrm>
              <a:off x="10055944" y="1845095"/>
              <a:ext cx="1114204" cy="28203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solidFill>
                    <a:schemeClr val="tx1"/>
                  </a:solidFill>
                </a:rPr>
                <a:t>Azure AD</a:t>
              </a:r>
            </a:p>
          </p:txBody>
        </p:sp>
        <p:sp>
          <p:nvSpPr>
            <p:cNvPr id="214" name="TextBox 213">
              <a:extLst>
                <a:ext uri="{FF2B5EF4-FFF2-40B4-BE49-F238E27FC236}">
                  <a16:creationId xmlns:a16="http://schemas.microsoft.com/office/drawing/2014/main" id="{67E20E41-CFBD-4BBC-AA38-DD065D766CE2}"/>
                </a:ext>
              </a:extLst>
            </p:cNvPr>
            <p:cNvSpPr txBox="1"/>
            <p:nvPr/>
          </p:nvSpPr>
          <p:spPr>
            <a:xfrm>
              <a:off x="10055944" y="3065234"/>
              <a:ext cx="1114204" cy="28203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err="1">
                  <a:solidFill>
                    <a:schemeClr val="tx1"/>
                  </a:solidFill>
                </a:rPr>
                <a:t>KeyVault</a:t>
              </a:r>
              <a:endParaRPr lang="en-US" dirty="0">
                <a:solidFill>
                  <a:schemeClr val="tx1"/>
                </a:solidFill>
              </a:endParaRPr>
            </a:p>
          </p:txBody>
        </p:sp>
        <p:sp>
          <p:nvSpPr>
            <p:cNvPr id="212" name="TextBox 211">
              <a:extLst>
                <a:ext uri="{FF2B5EF4-FFF2-40B4-BE49-F238E27FC236}">
                  <a16:creationId xmlns:a16="http://schemas.microsoft.com/office/drawing/2014/main" id="{4B574A39-ECFB-474C-8C0F-7BE5B9EB716C}"/>
                </a:ext>
              </a:extLst>
            </p:cNvPr>
            <p:cNvSpPr txBox="1"/>
            <p:nvPr/>
          </p:nvSpPr>
          <p:spPr>
            <a:xfrm>
              <a:off x="10066499" y="3471947"/>
              <a:ext cx="1103649" cy="28203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solidFill>
                    <a:schemeClr val="tx1"/>
                  </a:solidFill>
                </a:rPr>
                <a:t>Sentinel</a:t>
              </a:r>
            </a:p>
          </p:txBody>
        </p:sp>
        <p:sp>
          <p:nvSpPr>
            <p:cNvPr id="211" name="TextBox 210">
              <a:extLst>
                <a:ext uri="{FF2B5EF4-FFF2-40B4-BE49-F238E27FC236}">
                  <a16:creationId xmlns:a16="http://schemas.microsoft.com/office/drawing/2014/main" id="{7E7740DE-4942-4737-9267-543E1C4B4839}"/>
                </a:ext>
              </a:extLst>
            </p:cNvPr>
            <p:cNvSpPr txBox="1"/>
            <p:nvPr/>
          </p:nvSpPr>
          <p:spPr>
            <a:xfrm>
              <a:off x="10066499" y="3878660"/>
              <a:ext cx="1103649" cy="28203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solidFill>
                    <a:schemeClr val="tx1"/>
                  </a:solidFill>
                </a:rPr>
                <a:t>Repos</a:t>
              </a:r>
            </a:p>
          </p:txBody>
        </p:sp>
        <p:sp>
          <p:nvSpPr>
            <p:cNvPr id="209" name="TextBox 208">
              <a:extLst>
                <a:ext uri="{FF2B5EF4-FFF2-40B4-BE49-F238E27FC236}">
                  <a16:creationId xmlns:a16="http://schemas.microsoft.com/office/drawing/2014/main" id="{387543FF-8301-4EA1-8CAE-D9ED26E09C83}"/>
                </a:ext>
              </a:extLst>
            </p:cNvPr>
            <p:cNvSpPr txBox="1"/>
            <p:nvPr/>
          </p:nvSpPr>
          <p:spPr>
            <a:xfrm>
              <a:off x="10066499" y="4285373"/>
              <a:ext cx="1103649" cy="28203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solidFill>
                    <a:schemeClr val="tx1"/>
                  </a:solidFill>
                </a:rPr>
                <a:t>Pipeline</a:t>
              </a:r>
            </a:p>
          </p:txBody>
        </p:sp>
        <p:sp>
          <p:nvSpPr>
            <p:cNvPr id="206" name="TextBox 205">
              <a:extLst>
                <a:ext uri="{FF2B5EF4-FFF2-40B4-BE49-F238E27FC236}">
                  <a16:creationId xmlns:a16="http://schemas.microsoft.com/office/drawing/2014/main" id="{B0CB7B37-48C2-4B98-8037-14E9E06D2D2A}"/>
                </a:ext>
              </a:extLst>
            </p:cNvPr>
            <p:cNvSpPr txBox="1"/>
            <p:nvPr/>
          </p:nvSpPr>
          <p:spPr>
            <a:xfrm>
              <a:off x="10066499" y="4692086"/>
              <a:ext cx="1103649" cy="28203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err="1">
                  <a:solidFill>
                    <a:schemeClr val="tx1"/>
                  </a:solidFill>
                </a:rPr>
                <a:t>DevTest</a:t>
              </a:r>
              <a:r>
                <a:rPr lang="en-US" dirty="0">
                  <a:solidFill>
                    <a:schemeClr val="tx1"/>
                  </a:solidFill>
                </a:rPr>
                <a:t> Lab</a:t>
              </a:r>
            </a:p>
          </p:txBody>
        </p:sp>
        <p:sp>
          <p:nvSpPr>
            <p:cNvPr id="205" name="TextBox 204">
              <a:extLst>
                <a:ext uri="{FF2B5EF4-FFF2-40B4-BE49-F238E27FC236}">
                  <a16:creationId xmlns:a16="http://schemas.microsoft.com/office/drawing/2014/main" id="{AC439934-27E3-43D2-9132-BB590AC3BDF8}"/>
                </a:ext>
              </a:extLst>
            </p:cNvPr>
            <p:cNvSpPr txBox="1"/>
            <p:nvPr/>
          </p:nvSpPr>
          <p:spPr>
            <a:xfrm>
              <a:off x="10066499" y="5098800"/>
              <a:ext cx="1103649" cy="28203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solidFill>
                    <a:schemeClr val="tx1"/>
                  </a:solidFill>
                </a:rPr>
                <a:t>Artifacts</a:t>
              </a:r>
            </a:p>
          </p:txBody>
        </p:sp>
        <p:sp>
          <p:nvSpPr>
            <p:cNvPr id="202" name="TextBox 201">
              <a:extLst>
                <a:ext uri="{FF2B5EF4-FFF2-40B4-BE49-F238E27FC236}">
                  <a16:creationId xmlns:a16="http://schemas.microsoft.com/office/drawing/2014/main" id="{FA086715-9AB1-48FB-B956-38E40209E789}"/>
                </a:ext>
              </a:extLst>
            </p:cNvPr>
            <p:cNvSpPr txBox="1"/>
            <p:nvPr/>
          </p:nvSpPr>
          <p:spPr>
            <a:xfrm>
              <a:off x="10048102" y="2658521"/>
              <a:ext cx="1122046" cy="28203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solidFill>
                    <a:schemeClr val="tx1"/>
                  </a:solidFill>
                </a:rPr>
                <a:t>Kubernetes</a:t>
              </a:r>
            </a:p>
          </p:txBody>
        </p:sp>
        <p:pic>
          <p:nvPicPr>
            <p:cNvPr id="154" name="Graphic 153">
              <a:extLst>
                <a:ext uri="{FF2B5EF4-FFF2-40B4-BE49-F238E27FC236}">
                  <a16:creationId xmlns:a16="http://schemas.microsoft.com/office/drawing/2014/main" id="{B003A7EE-C738-48FC-A7EA-389906A39717}"/>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076679" y="2266349"/>
              <a:ext cx="287234" cy="287234"/>
            </a:xfrm>
            <a:prstGeom prst="rect">
              <a:avLst/>
            </a:prstGeom>
          </p:spPr>
        </p:pic>
        <p:pic>
          <p:nvPicPr>
            <p:cNvPr id="159" name="Graphic 158">
              <a:extLst>
                <a:ext uri="{FF2B5EF4-FFF2-40B4-BE49-F238E27FC236}">
                  <a16:creationId xmlns:a16="http://schemas.microsoft.com/office/drawing/2014/main" id="{52A9143E-C247-49E8-B840-240CC9189AC5}"/>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081984" y="2649168"/>
              <a:ext cx="276624" cy="304919"/>
            </a:xfrm>
            <a:prstGeom prst="rect">
              <a:avLst/>
            </a:prstGeom>
          </p:spPr>
        </p:pic>
        <p:pic>
          <p:nvPicPr>
            <p:cNvPr id="11" name="Graphic 10">
              <a:extLst>
                <a:ext uri="{FF2B5EF4-FFF2-40B4-BE49-F238E27FC236}">
                  <a16:creationId xmlns:a16="http://schemas.microsoft.com/office/drawing/2014/main" id="{E6597960-B853-41F2-BE0E-D5083A5C50A7}"/>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093775" y="1860973"/>
              <a:ext cx="253043" cy="253043"/>
            </a:xfrm>
            <a:prstGeom prst="rect">
              <a:avLst/>
            </a:prstGeom>
          </p:spPr>
        </p:pic>
        <p:pic>
          <p:nvPicPr>
            <p:cNvPr id="170" name="Graphic 169">
              <a:extLst>
                <a:ext uri="{FF2B5EF4-FFF2-40B4-BE49-F238E27FC236}">
                  <a16:creationId xmlns:a16="http://schemas.microsoft.com/office/drawing/2014/main" id="{CE8009CD-74CB-4E5D-A489-EB07D6538304}"/>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105996" y="3091111"/>
              <a:ext cx="228600" cy="228600"/>
            </a:xfrm>
            <a:prstGeom prst="rect">
              <a:avLst/>
            </a:prstGeom>
          </p:spPr>
        </p:pic>
        <p:pic>
          <p:nvPicPr>
            <p:cNvPr id="174" name="Graphic 173">
              <a:extLst>
                <a:ext uri="{FF2B5EF4-FFF2-40B4-BE49-F238E27FC236}">
                  <a16:creationId xmlns:a16="http://schemas.microsoft.com/office/drawing/2014/main" id="{16A4B2D9-DFA6-456D-851E-06D00F2C021D}"/>
                </a:ext>
              </a:extLst>
            </p:cNvPr>
            <p:cNvPicPr>
              <a:picLocks noChangeAspect="1"/>
            </p:cNvPicPr>
            <p:nvPr/>
          </p:nvPicPr>
          <p:blipFill>
            <a:blip r:embed="rId19"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122433" y="3514651"/>
              <a:ext cx="195726" cy="223687"/>
            </a:xfrm>
            <a:prstGeom prst="rect">
              <a:avLst/>
            </a:prstGeom>
          </p:spPr>
        </p:pic>
        <p:pic>
          <p:nvPicPr>
            <p:cNvPr id="187" name="Graphic 186">
              <a:extLst>
                <a:ext uri="{FF2B5EF4-FFF2-40B4-BE49-F238E27FC236}">
                  <a16:creationId xmlns:a16="http://schemas.microsoft.com/office/drawing/2014/main" id="{FA1C5A34-46F5-4DCA-ABDC-F8C0A93A2326}"/>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04686" y="4717494"/>
              <a:ext cx="231220" cy="231220"/>
            </a:xfrm>
            <a:prstGeom prst="rect">
              <a:avLst/>
            </a:prstGeom>
          </p:spPr>
        </p:pic>
      </p:grpSp>
      <p:pic>
        <p:nvPicPr>
          <p:cNvPr id="8" name="Graphic 7">
            <a:extLst>
              <a:ext uri="{FF2B5EF4-FFF2-40B4-BE49-F238E27FC236}">
                <a16:creationId xmlns:a16="http://schemas.microsoft.com/office/drawing/2014/main" id="{D78042F1-BBEB-4C81-B857-07263F2B9E73}"/>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973695" y="2305253"/>
            <a:ext cx="376715" cy="376715"/>
          </a:xfrm>
          <a:prstGeom prst="rect">
            <a:avLst/>
          </a:prstGeom>
        </p:spPr>
      </p:pic>
      <p:pic>
        <p:nvPicPr>
          <p:cNvPr id="182" name="Graphic 181">
            <a:extLst>
              <a:ext uri="{FF2B5EF4-FFF2-40B4-BE49-F238E27FC236}">
                <a16:creationId xmlns:a16="http://schemas.microsoft.com/office/drawing/2014/main" id="{8D9605A9-1836-4847-A3B5-5DAD96056F04}"/>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0138682" y="4114665"/>
            <a:ext cx="237269" cy="237269"/>
          </a:xfrm>
          <a:prstGeom prst="rect">
            <a:avLst/>
          </a:prstGeom>
        </p:spPr>
      </p:pic>
      <p:pic>
        <p:nvPicPr>
          <p:cNvPr id="10" name="Graphic 9">
            <a:extLst>
              <a:ext uri="{FF2B5EF4-FFF2-40B4-BE49-F238E27FC236}">
                <a16:creationId xmlns:a16="http://schemas.microsoft.com/office/drawing/2014/main" id="{6581CC78-3AFC-40A1-BB5C-C810485AD0C8}"/>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4562729" y="2309911"/>
            <a:ext cx="370120" cy="370120"/>
          </a:xfrm>
          <a:prstGeom prst="rect">
            <a:avLst/>
          </a:prstGeom>
        </p:spPr>
      </p:pic>
      <p:pic>
        <p:nvPicPr>
          <p:cNvPr id="185" name="Graphic 184">
            <a:extLst>
              <a:ext uri="{FF2B5EF4-FFF2-40B4-BE49-F238E27FC236}">
                <a16:creationId xmlns:a16="http://schemas.microsoft.com/office/drawing/2014/main" id="{2330AF44-3C34-4DF0-B2DF-0B02D675B295}"/>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10104626" y="5294847"/>
            <a:ext cx="261198" cy="261198"/>
          </a:xfrm>
          <a:prstGeom prst="rect">
            <a:avLst/>
          </a:prstGeom>
        </p:spPr>
      </p:pic>
      <p:pic>
        <p:nvPicPr>
          <p:cNvPr id="186" name="Graphic 185">
            <a:extLst>
              <a:ext uri="{FF2B5EF4-FFF2-40B4-BE49-F238E27FC236}">
                <a16:creationId xmlns:a16="http://schemas.microsoft.com/office/drawing/2014/main" id="{90F86FEC-6F15-4307-91CF-46EE277C1EF9}"/>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0110025" y="4494083"/>
            <a:ext cx="237351" cy="237351"/>
          </a:xfrm>
          <a:prstGeom prst="rect">
            <a:avLst/>
          </a:prstGeom>
        </p:spPr>
      </p:pic>
      <p:pic>
        <p:nvPicPr>
          <p:cNvPr id="188" name="Graphic 187">
            <a:extLst>
              <a:ext uri="{FF2B5EF4-FFF2-40B4-BE49-F238E27FC236}">
                <a16:creationId xmlns:a16="http://schemas.microsoft.com/office/drawing/2014/main" id="{F49413EA-E34F-45AF-AE78-970B2CBF0B73}"/>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644706" y="2352238"/>
            <a:ext cx="237351" cy="237351"/>
          </a:xfrm>
          <a:prstGeom prst="rect">
            <a:avLst/>
          </a:prstGeom>
        </p:spPr>
      </p:pic>
    </p:spTree>
    <p:extLst>
      <p:ext uri="{BB962C8B-B14F-4D97-AF65-F5344CB8AC3E}">
        <p14:creationId xmlns:p14="http://schemas.microsoft.com/office/powerpoint/2010/main" val="947563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 Placeholder 1"/>
          <p:cNvSpPr>
            <a:spLocks noGrp="1"/>
          </p:cNvSpPr>
          <p:nvPr>
            <p:ph type="body" sz="quarter" idx="10"/>
          </p:nvPr>
        </p:nvSpPr>
        <p:spPr/>
        <p:txBody>
          <a:bodyPr/>
          <a:lstStyle/>
          <a:p>
            <a:r>
              <a:rPr lang="en-US" sz="1000" dirty="0"/>
              <a:t>KPMG has worked extensively to help clients meet their cloud goals across industries. The below are examples of some of the Azure work KPMG has been engaged to complete.</a:t>
            </a:r>
          </a:p>
          <a:p>
            <a:endParaRPr lang="en-US" sz="1000" dirty="0"/>
          </a:p>
        </p:txBody>
      </p:sp>
      <p:sp>
        <p:nvSpPr>
          <p:cNvPr id="5" name="object 5"/>
          <p:cNvSpPr txBox="1">
            <a:spLocks noGrp="1"/>
          </p:cNvSpPr>
          <p:nvPr>
            <p:ph type="title"/>
          </p:nvPr>
        </p:nvSpPr>
        <p:spPr/>
        <p:txBody>
          <a:bodyPr/>
          <a:lstStyle/>
          <a:p>
            <a:r>
              <a:rPr lang="en-US"/>
              <a:t>Client Proof Points</a:t>
            </a:r>
            <a:endParaRPr lang="en-US" dirty="0"/>
          </a:p>
        </p:txBody>
      </p:sp>
      <p:sp>
        <p:nvSpPr>
          <p:cNvPr id="2" name="Text Placeholder 1"/>
          <p:cNvSpPr>
            <a:spLocks noGrp="1"/>
          </p:cNvSpPr>
          <p:nvPr>
            <p:ph type="body" sz="quarter" idx="12"/>
          </p:nvPr>
        </p:nvSpPr>
        <p:spPr/>
        <p:txBody>
          <a:bodyPr/>
          <a:lstStyle/>
          <a:p>
            <a:r>
              <a:rPr lang="en-US"/>
              <a:t>Case studies</a:t>
            </a:r>
            <a:endParaRPr lang="en-US" dirty="0"/>
          </a:p>
        </p:txBody>
      </p:sp>
      <p:sp>
        <p:nvSpPr>
          <p:cNvPr id="6" name="object 6"/>
          <p:cNvSpPr/>
          <p:nvPr/>
        </p:nvSpPr>
        <p:spPr>
          <a:xfrm>
            <a:off x="4448968" y="1657326"/>
            <a:ext cx="988025" cy="1988394"/>
          </a:xfrm>
          <a:custGeom>
            <a:avLst/>
            <a:gdLst/>
            <a:ahLst/>
            <a:cxnLst/>
            <a:rect l="l" t="t" r="r" b="b"/>
            <a:pathLst>
              <a:path w="1064260" h="2308860">
                <a:moveTo>
                  <a:pt x="0" y="0"/>
                </a:moveTo>
                <a:lnTo>
                  <a:pt x="1063752" y="0"/>
                </a:lnTo>
                <a:lnTo>
                  <a:pt x="1063752" y="2308860"/>
                </a:lnTo>
                <a:lnTo>
                  <a:pt x="0" y="2308860"/>
                </a:lnTo>
                <a:lnTo>
                  <a:pt x="0" y="0"/>
                </a:lnTo>
                <a:close/>
              </a:path>
            </a:pathLst>
          </a:custGeom>
          <a:solidFill>
            <a:srgbClr val="6D2077"/>
          </a:solidFill>
          <a:ln>
            <a:solidFill>
              <a:srgbClr val="6D2077"/>
            </a:solidFill>
          </a:ln>
        </p:spPr>
        <p:txBody>
          <a:bodyPr wrap="square" lIns="54864" tIns="54864" rIns="54864" bIns="182880" rtlCol="0" anchor="b"/>
          <a:lstStyle/>
          <a:p>
            <a:pPr algn="ctr"/>
            <a:r>
              <a:rPr lang="en-US" sz="1000" b="1">
                <a:solidFill>
                  <a:schemeClr val="bg1"/>
                </a:solidFill>
              </a:rPr>
              <a:t>Azure Cloud Data Migration</a:t>
            </a:r>
          </a:p>
        </p:txBody>
      </p:sp>
      <p:sp>
        <p:nvSpPr>
          <p:cNvPr id="8" name="object 8"/>
          <p:cNvSpPr/>
          <p:nvPr/>
        </p:nvSpPr>
        <p:spPr>
          <a:xfrm>
            <a:off x="5436522" y="1657326"/>
            <a:ext cx="2200064" cy="1985376"/>
          </a:xfrm>
          <a:custGeom>
            <a:avLst/>
            <a:gdLst/>
            <a:ahLst/>
            <a:cxnLst/>
            <a:rect l="l" t="t" r="r" b="b"/>
            <a:pathLst>
              <a:path w="2369820" h="2308860">
                <a:moveTo>
                  <a:pt x="0" y="0"/>
                </a:moveTo>
                <a:lnTo>
                  <a:pt x="2369820" y="0"/>
                </a:lnTo>
                <a:lnTo>
                  <a:pt x="2369820" y="2308860"/>
                </a:lnTo>
                <a:lnTo>
                  <a:pt x="0" y="2308860"/>
                </a:lnTo>
                <a:lnTo>
                  <a:pt x="0" y="0"/>
                </a:lnTo>
                <a:close/>
              </a:path>
            </a:pathLst>
          </a:custGeom>
          <a:noFill/>
          <a:ln w="6350">
            <a:solidFill>
              <a:srgbClr val="6D2077"/>
            </a:solidFill>
          </a:ln>
        </p:spPr>
        <p:txBody>
          <a:bodyPr wrap="square" lIns="54864" tIns="54864" rIns="54864" bIns="54864" rtlCol="0"/>
          <a:lstStyle/>
          <a:p>
            <a:pPr>
              <a:spcAft>
                <a:spcPts val="600"/>
              </a:spcAft>
            </a:pPr>
            <a:r>
              <a:rPr lang="en-US" sz="1000" dirty="0">
                <a:solidFill>
                  <a:srgbClr val="00338D"/>
                </a:solidFill>
              </a:rPr>
              <a:t>For a major global beverage maker developed:</a:t>
            </a:r>
          </a:p>
          <a:p>
            <a:pPr marL="219456" indent="-219456">
              <a:spcAft>
                <a:spcPts val="600"/>
              </a:spcAft>
              <a:buClr>
                <a:srgbClr val="00338D"/>
              </a:buClr>
              <a:buFont typeface="Arial" panose="020B0604020202020204" pitchFamily="34" charset="0"/>
              <a:buChar char="—"/>
            </a:pPr>
            <a:r>
              <a:rPr lang="en-US" sz="1000" dirty="0"/>
              <a:t>Overall strategy with detailed plan to migrate applications leveraging AD Azure and federation services</a:t>
            </a:r>
          </a:p>
          <a:p>
            <a:pPr marL="219456" indent="-219456">
              <a:spcAft>
                <a:spcPts val="600"/>
              </a:spcAft>
              <a:buClr>
                <a:srgbClr val="00338D"/>
              </a:buClr>
              <a:buFont typeface="Arial" panose="020B0604020202020204" pitchFamily="34" charset="0"/>
              <a:buChar char="—"/>
            </a:pPr>
            <a:r>
              <a:rPr lang="en-US" sz="1000" dirty="0"/>
              <a:t>CA IAM and AD on-premises footprint reduction and directed migration to MS AD Azure-based security services</a:t>
            </a:r>
          </a:p>
        </p:txBody>
      </p:sp>
      <p:sp>
        <p:nvSpPr>
          <p:cNvPr id="13" name="object 13"/>
          <p:cNvSpPr/>
          <p:nvPr/>
        </p:nvSpPr>
        <p:spPr>
          <a:xfrm>
            <a:off x="6126016" y="3865087"/>
            <a:ext cx="988025" cy="1988394"/>
          </a:xfrm>
          <a:custGeom>
            <a:avLst/>
            <a:gdLst/>
            <a:ahLst/>
            <a:cxnLst/>
            <a:rect l="l" t="t" r="r" b="b"/>
            <a:pathLst>
              <a:path w="1064260" h="2308860">
                <a:moveTo>
                  <a:pt x="0" y="0"/>
                </a:moveTo>
                <a:lnTo>
                  <a:pt x="1063752" y="0"/>
                </a:lnTo>
                <a:lnTo>
                  <a:pt x="1063752" y="2308860"/>
                </a:lnTo>
                <a:lnTo>
                  <a:pt x="0" y="2308860"/>
                </a:lnTo>
                <a:lnTo>
                  <a:pt x="0" y="0"/>
                </a:lnTo>
                <a:close/>
              </a:path>
            </a:pathLst>
          </a:custGeom>
          <a:solidFill>
            <a:srgbClr val="6D2077"/>
          </a:solidFill>
          <a:ln>
            <a:solidFill>
              <a:srgbClr val="6D2077"/>
            </a:solidFill>
          </a:ln>
        </p:spPr>
        <p:txBody>
          <a:bodyPr wrap="square" lIns="54864" tIns="54864" rIns="54864" bIns="182880" rtlCol="0" anchor="b"/>
          <a:lstStyle/>
          <a:p>
            <a:pPr algn="ctr"/>
            <a:r>
              <a:rPr lang="en-US" sz="1000" b="1" dirty="0">
                <a:solidFill>
                  <a:schemeClr val="bg1"/>
                </a:solidFill>
              </a:rPr>
              <a:t>Azure Cloud Native App &amp; Infrastructure Development</a:t>
            </a:r>
          </a:p>
        </p:txBody>
      </p:sp>
      <p:sp>
        <p:nvSpPr>
          <p:cNvPr id="15" name="object 15"/>
          <p:cNvSpPr/>
          <p:nvPr/>
        </p:nvSpPr>
        <p:spPr>
          <a:xfrm>
            <a:off x="7113805" y="3865087"/>
            <a:ext cx="2200064" cy="1995186"/>
          </a:xfrm>
          <a:custGeom>
            <a:avLst/>
            <a:gdLst/>
            <a:ahLst/>
            <a:cxnLst/>
            <a:rect l="l" t="t" r="r" b="b"/>
            <a:pathLst>
              <a:path w="2369820" h="2308860">
                <a:moveTo>
                  <a:pt x="0" y="0"/>
                </a:moveTo>
                <a:lnTo>
                  <a:pt x="2369820" y="0"/>
                </a:lnTo>
                <a:lnTo>
                  <a:pt x="2369820" y="2308860"/>
                </a:lnTo>
                <a:lnTo>
                  <a:pt x="0" y="2308860"/>
                </a:lnTo>
                <a:lnTo>
                  <a:pt x="0" y="0"/>
                </a:lnTo>
                <a:close/>
              </a:path>
            </a:pathLst>
          </a:custGeom>
          <a:noFill/>
          <a:ln w="6350">
            <a:solidFill>
              <a:srgbClr val="6D2077"/>
            </a:solidFill>
          </a:ln>
        </p:spPr>
        <p:txBody>
          <a:bodyPr wrap="square" lIns="54864" tIns="54864" rIns="54864" bIns="54864" rtlCol="0"/>
          <a:lstStyle/>
          <a:p>
            <a:pPr>
              <a:spcAft>
                <a:spcPts val="600"/>
              </a:spcAft>
            </a:pPr>
            <a:r>
              <a:rPr lang="en-US" sz="1000" dirty="0">
                <a:solidFill>
                  <a:srgbClr val="00338D"/>
                </a:solidFill>
              </a:rPr>
              <a:t>For a non-profit educational firm developed:</a:t>
            </a:r>
          </a:p>
          <a:p>
            <a:pPr marL="219456" indent="-219456">
              <a:spcAft>
                <a:spcPts val="600"/>
              </a:spcAft>
              <a:buClr>
                <a:srgbClr val="00338D"/>
              </a:buClr>
              <a:buFont typeface="Arial" panose="020B0604020202020204" pitchFamily="34" charset="0"/>
              <a:buChar char="—"/>
            </a:pPr>
            <a:r>
              <a:rPr lang="en-US" sz="1000" dirty="0"/>
              <a:t>Strategy for migration </a:t>
            </a:r>
          </a:p>
          <a:p>
            <a:pPr marL="219456" indent="-219456">
              <a:spcAft>
                <a:spcPts val="600"/>
              </a:spcAft>
              <a:buClr>
                <a:srgbClr val="00338D"/>
              </a:buClr>
              <a:buFont typeface="Arial" panose="020B0604020202020204" pitchFamily="34" charset="0"/>
              <a:buChar char="—"/>
            </a:pPr>
            <a:r>
              <a:rPr lang="en-US" sz="1000" dirty="0"/>
              <a:t>Moved applications to Azure environment and established a DevOps process using cloud native tools</a:t>
            </a:r>
            <a:r>
              <a:rPr lang="en-US" sz="1000" dirty="0">
                <a:solidFill>
                  <a:srgbClr val="00338D"/>
                </a:solidFill>
              </a:rPr>
              <a:t>.</a:t>
            </a:r>
          </a:p>
        </p:txBody>
      </p:sp>
      <p:sp>
        <p:nvSpPr>
          <p:cNvPr id="20" name="object 20"/>
          <p:cNvSpPr/>
          <p:nvPr/>
        </p:nvSpPr>
        <p:spPr>
          <a:xfrm>
            <a:off x="8019937" y="1679962"/>
            <a:ext cx="988025" cy="1988394"/>
          </a:xfrm>
          <a:custGeom>
            <a:avLst/>
            <a:gdLst/>
            <a:ahLst/>
            <a:cxnLst/>
            <a:rect l="l" t="t" r="r" b="b"/>
            <a:pathLst>
              <a:path w="1064259" h="2308860">
                <a:moveTo>
                  <a:pt x="0" y="0"/>
                </a:moveTo>
                <a:lnTo>
                  <a:pt x="1063752" y="0"/>
                </a:lnTo>
                <a:lnTo>
                  <a:pt x="1063752" y="2308860"/>
                </a:lnTo>
                <a:lnTo>
                  <a:pt x="0" y="2308860"/>
                </a:lnTo>
                <a:lnTo>
                  <a:pt x="0" y="0"/>
                </a:lnTo>
                <a:close/>
              </a:path>
            </a:pathLst>
          </a:custGeom>
          <a:solidFill>
            <a:srgbClr val="6D2077"/>
          </a:solidFill>
          <a:ln>
            <a:solidFill>
              <a:srgbClr val="6D2077"/>
            </a:solidFill>
          </a:ln>
        </p:spPr>
        <p:txBody>
          <a:bodyPr wrap="square" lIns="54864" tIns="54864" rIns="54864" bIns="182880" rtlCol="0" anchor="b"/>
          <a:lstStyle/>
          <a:p>
            <a:pPr algn="ctr"/>
            <a:r>
              <a:rPr lang="en-US" sz="1000" b="1">
                <a:solidFill>
                  <a:schemeClr val="bg1"/>
                </a:solidFill>
              </a:rPr>
              <a:t>Azure Security</a:t>
            </a:r>
            <a:br>
              <a:rPr lang="en-US" sz="1000" b="1">
                <a:solidFill>
                  <a:schemeClr val="bg1"/>
                </a:solidFill>
              </a:rPr>
            </a:br>
            <a:r>
              <a:rPr lang="en-US" sz="1000" b="1">
                <a:solidFill>
                  <a:schemeClr val="bg1"/>
                </a:solidFill>
              </a:rPr>
              <a:t>Compliance</a:t>
            </a:r>
          </a:p>
        </p:txBody>
      </p:sp>
      <p:sp>
        <p:nvSpPr>
          <p:cNvPr id="22" name="object 22"/>
          <p:cNvSpPr/>
          <p:nvPr/>
        </p:nvSpPr>
        <p:spPr>
          <a:xfrm>
            <a:off x="9000928" y="1682980"/>
            <a:ext cx="2198885" cy="1985376"/>
          </a:xfrm>
          <a:custGeom>
            <a:avLst/>
            <a:gdLst/>
            <a:ahLst/>
            <a:cxnLst/>
            <a:rect l="l" t="t" r="r" b="b"/>
            <a:pathLst>
              <a:path w="2368550" h="2308860">
                <a:moveTo>
                  <a:pt x="0" y="0"/>
                </a:moveTo>
                <a:lnTo>
                  <a:pt x="2368296" y="0"/>
                </a:lnTo>
                <a:lnTo>
                  <a:pt x="2368296" y="2308860"/>
                </a:lnTo>
                <a:lnTo>
                  <a:pt x="0" y="2308860"/>
                </a:lnTo>
                <a:lnTo>
                  <a:pt x="0" y="0"/>
                </a:lnTo>
                <a:close/>
              </a:path>
            </a:pathLst>
          </a:custGeom>
          <a:noFill/>
          <a:ln w="6350">
            <a:solidFill>
              <a:srgbClr val="6D2077"/>
            </a:solidFill>
          </a:ln>
        </p:spPr>
        <p:txBody>
          <a:bodyPr wrap="square" lIns="54864" tIns="54864" rIns="54864" bIns="54864" rtlCol="0"/>
          <a:lstStyle/>
          <a:p>
            <a:pPr>
              <a:spcAft>
                <a:spcPts val="600"/>
              </a:spcAft>
            </a:pPr>
            <a:r>
              <a:rPr lang="en-US" sz="1000" dirty="0">
                <a:solidFill>
                  <a:srgbClr val="00338D"/>
                </a:solidFill>
              </a:rPr>
              <a:t>For a large professional services firm created:</a:t>
            </a:r>
          </a:p>
          <a:p>
            <a:pPr marL="219456" indent="-219456">
              <a:spcAft>
                <a:spcPts val="600"/>
              </a:spcAft>
              <a:buClr>
                <a:srgbClr val="00338D"/>
              </a:buClr>
              <a:buFont typeface="Arial" panose="020B0604020202020204" pitchFamily="34" charset="0"/>
              <a:buChar char="—"/>
            </a:pPr>
            <a:r>
              <a:rPr lang="en-US" sz="1000" dirty="0"/>
              <a:t>Azure cloud security architecture and controls strategy</a:t>
            </a:r>
          </a:p>
          <a:p>
            <a:pPr marL="219456" indent="-219456">
              <a:spcAft>
                <a:spcPts val="600"/>
              </a:spcAft>
              <a:buClr>
                <a:srgbClr val="00338D"/>
              </a:buClr>
              <a:buFont typeface="Arial" panose="020B0604020202020204" pitchFamily="34" charset="0"/>
              <a:buChar char="—"/>
            </a:pPr>
            <a:r>
              <a:rPr lang="en-US" sz="1000" dirty="0"/>
              <a:t>A PCI, HIPAA and NIST 800.53 compliant pre-production environment for sensitive health care data analytics</a:t>
            </a:r>
          </a:p>
        </p:txBody>
      </p:sp>
      <p:sp>
        <p:nvSpPr>
          <p:cNvPr id="36" name="object 36"/>
          <p:cNvSpPr/>
          <p:nvPr/>
        </p:nvSpPr>
        <p:spPr>
          <a:xfrm>
            <a:off x="995363" y="1692697"/>
            <a:ext cx="988025" cy="1988394"/>
          </a:xfrm>
          <a:custGeom>
            <a:avLst/>
            <a:gdLst/>
            <a:ahLst/>
            <a:cxnLst/>
            <a:rect l="l" t="t" r="r" b="b"/>
            <a:pathLst>
              <a:path w="1064260" h="2308860">
                <a:moveTo>
                  <a:pt x="0" y="0"/>
                </a:moveTo>
                <a:lnTo>
                  <a:pt x="1063752" y="0"/>
                </a:lnTo>
                <a:lnTo>
                  <a:pt x="1063752" y="2308860"/>
                </a:lnTo>
                <a:lnTo>
                  <a:pt x="0" y="2308860"/>
                </a:lnTo>
                <a:lnTo>
                  <a:pt x="0" y="0"/>
                </a:lnTo>
                <a:close/>
              </a:path>
            </a:pathLst>
          </a:custGeom>
          <a:solidFill>
            <a:srgbClr val="6D2077"/>
          </a:solidFill>
          <a:ln>
            <a:solidFill>
              <a:srgbClr val="6D2077"/>
            </a:solidFill>
          </a:ln>
        </p:spPr>
        <p:txBody>
          <a:bodyPr wrap="square" lIns="54864" tIns="54864" rIns="54864" bIns="182880" rtlCol="0" anchor="b"/>
          <a:lstStyle/>
          <a:p>
            <a:pPr algn="ctr"/>
            <a:r>
              <a:rPr lang="en-US" sz="1000" b="1" dirty="0">
                <a:solidFill>
                  <a:schemeClr val="bg1"/>
                </a:solidFill>
              </a:rPr>
              <a:t>Azure Target Operating Model &amp; Architecture</a:t>
            </a:r>
          </a:p>
        </p:txBody>
      </p:sp>
      <p:sp>
        <p:nvSpPr>
          <p:cNvPr id="38" name="object 38"/>
          <p:cNvSpPr/>
          <p:nvPr/>
        </p:nvSpPr>
        <p:spPr>
          <a:xfrm>
            <a:off x="1982916" y="1692697"/>
            <a:ext cx="2198885" cy="1985376"/>
          </a:xfrm>
          <a:custGeom>
            <a:avLst/>
            <a:gdLst/>
            <a:ahLst/>
            <a:cxnLst/>
            <a:rect l="l" t="t" r="r" b="b"/>
            <a:pathLst>
              <a:path w="2368550" h="2308860">
                <a:moveTo>
                  <a:pt x="0" y="0"/>
                </a:moveTo>
                <a:lnTo>
                  <a:pt x="2368295" y="0"/>
                </a:lnTo>
                <a:lnTo>
                  <a:pt x="2368295" y="2308860"/>
                </a:lnTo>
                <a:lnTo>
                  <a:pt x="0" y="2308860"/>
                </a:lnTo>
                <a:lnTo>
                  <a:pt x="0" y="0"/>
                </a:lnTo>
                <a:close/>
              </a:path>
            </a:pathLst>
          </a:custGeom>
          <a:noFill/>
          <a:ln w="6350">
            <a:solidFill>
              <a:srgbClr val="6D2077"/>
            </a:solidFill>
          </a:ln>
        </p:spPr>
        <p:txBody>
          <a:bodyPr wrap="square" lIns="54864" tIns="54864" rIns="54864" bIns="54864" rtlCol="0"/>
          <a:lstStyle/>
          <a:p>
            <a:pPr>
              <a:spcAft>
                <a:spcPts val="600"/>
              </a:spcAft>
            </a:pPr>
            <a:r>
              <a:rPr lang="en-US" sz="1000" dirty="0">
                <a:solidFill>
                  <a:srgbClr val="00338D"/>
                </a:solidFill>
              </a:rPr>
              <a:t>For a major global technology provider built:</a:t>
            </a:r>
          </a:p>
          <a:p>
            <a:pPr marL="219456" indent="-219456">
              <a:spcAft>
                <a:spcPts val="600"/>
              </a:spcAft>
              <a:buClr>
                <a:srgbClr val="00338D"/>
              </a:buClr>
              <a:buFont typeface="Arial" panose="020B0604020202020204" pitchFamily="34" charset="0"/>
              <a:buChar char="—"/>
            </a:pPr>
            <a:r>
              <a:rPr lang="en-US" sz="1000" dirty="0"/>
              <a:t>Target model and architecture incorporating Azure PAAS and IAAS services </a:t>
            </a:r>
          </a:p>
          <a:p>
            <a:pPr marL="219456" indent="-219456">
              <a:spcAft>
                <a:spcPts val="600"/>
              </a:spcAft>
              <a:buClr>
                <a:srgbClr val="00338D"/>
              </a:buClr>
              <a:buFont typeface="Arial" panose="020B0604020202020204" pitchFamily="34" charset="0"/>
              <a:buChar char="—"/>
            </a:pPr>
            <a:r>
              <a:rPr lang="en-US" sz="1000" dirty="0" err="1"/>
              <a:t>FedRAMP</a:t>
            </a:r>
            <a:r>
              <a:rPr lang="en-US" sz="1000" dirty="0"/>
              <a:t> compliant Microsoft Azure environment which can be scaled to host future SaaS solutions</a:t>
            </a:r>
          </a:p>
        </p:txBody>
      </p:sp>
      <p:sp>
        <p:nvSpPr>
          <p:cNvPr id="45" name="object 45"/>
          <p:cNvSpPr/>
          <p:nvPr/>
        </p:nvSpPr>
        <p:spPr>
          <a:xfrm>
            <a:off x="2672647" y="3865087"/>
            <a:ext cx="988025" cy="1988394"/>
          </a:xfrm>
          <a:custGeom>
            <a:avLst/>
            <a:gdLst/>
            <a:ahLst/>
            <a:cxnLst/>
            <a:rect l="l" t="t" r="r" b="b"/>
            <a:pathLst>
              <a:path w="1064260" h="2308860">
                <a:moveTo>
                  <a:pt x="0" y="0"/>
                </a:moveTo>
                <a:lnTo>
                  <a:pt x="1063752" y="0"/>
                </a:lnTo>
                <a:lnTo>
                  <a:pt x="1063752" y="2308860"/>
                </a:lnTo>
                <a:lnTo>
                  <a:pt x="0" y="2308860"/>
                </a:lnTo>
                <a:lnTo>
                  <a:pt x="0" y="0"/>
                </a:lnTo>
                <a:close/>
              </a:path>
            </a:pathLst>
          </a:custGeom>
          <a:solidFill>
            <a:srgbClr val="6D2077"/>
          </a:solidFill>
          <a:ln>
            <a:solidFill>
              <a:srgbClr val="6D2077"/>
            </a:solidFill>
          </a:ln>
        </p:spPr>
        <p:txBody>
          <a:bodyPr wrap="square" lIns="54864" tIns="54864" rIns="54864" bIns="182880" rtlCol="0" anchor="b"/>
          <a:lstStyle/>
          <a:p>
            <a:pPr algn="ctr"/>
            <a:r>
              <a:rPr lang="en-US" sz="1000" b="1" dirty="0">
                <a:solidFill>
                  <a:schemeClr val="bg1"/>
                </a:solidFill>
              </a:rPr>
              <a:t>Azure Cloud PaaS Platform Build/Data Migration</a:t>
            </a:r>
          </a:p>
        </p:txBody>
      </p:sp>
      <p:sp>
        <p:nvSpPr>
          <p:cNvPr id="47" name="object 47"/>
          <p:cNvSpPr/>
          <p:nvPr/>
        </p:nvSpPr>
        <p:spPr>
          <a:xfrm>
            <a:off x="3660200" y="3865087"/>
            <a:ext cx="2198885" cy="1995186"/>
          </a:xfrm>
          <a:custGeom>
            <a:avLst/>
            <a:gdLst/>
            <a:ahLst/>
            <a:cxnLst/>
            <a:rect l="l" t="t" r="r" b="b"/>
            <a:pathLst>
              <a:path w="2368550" h="2308860">
                <a:moveTo>
                  <a:pt x="0" y="0"/>
                </a:moveTo>
                <a:lnTo>
                  <a:pt x="2368295" y="0"/>
                </a:lnTo>
                <a:lnTo>
                  <a:pt x="2368295" y="2308860"/>
                </a:lnTo>
                <a:lnTo>
                  <a:pt x="0" y="2308860"/>
                </a:lnTo>
                <a:lnTo>
                  <a:pt x="0" y="0"/>
                </a:lnTo>
                <a:close/>
              </a:path>
            </a:pathLst>
          </a:custGeom>
          <a:noFill/>
          <a:ln w="6350">
            <a:solidFill>
              <a:srgbClr val="6D2077"/>
            </a:solidFill>
          </a:ln>
        </p:spPr>
        <p:txBody>
          <a:bodyPr wrap="square" lIns="54864" tIns="54864" rIns="54864" bIns="54864" rtlCol="0"/>
          <a:lstStyle/>
          <a:p>
            <a:pPr>
              <a:spcAft>
                <a:spcPts val="600"/>
              </a:spcAft>
            </a:pPr>
            <a:r>
              <a:rPr lang="en-US" sz="1000" dirty="0">
                <a:solidFill>
                  <a:srgbClr val="00338D"/>
                </a:solidFill>
              </a:rPr>
              <a:t>For a large federal government agency built:</a:t>
            </a:r>
          </a:p>
          <a:p>
            <a:pPr marL="219456" indent="-219456">
              <a:spcAft>
                <a:spcPts val="600"/>
              </a:spcAft>
              <a:buClr>
                <a:srgbClr val="00338D"/>
              </a:buClr>
              <a:buFont typeface="Arial" panose="020B0604020202020204" pitchFamily="34" charset="0"/>
              <a:buChar char="—"/>
            </a:pPr>
            <a:r>
              <a:rPr lang="en-US" sz="1000" dirty="0"/>
              <a:t>Streamlined modern Azure based LRS using open source technologies and hosted on a Microsoft Azure private Cloud</a:t>
            </a:r>
          </a:p>
          <a:p>
            <a:pPr marL="219456" indent="-219456">
              <a:spcAft>
                <a:spcPts val="600"/>
              </a:spcAft>
              <a:buClr>
                <a:srgbClr val="00338D"/>
              </a:buClr>
              <a:buFont typeface="Arial" panose="020B0604020202020204" pitchFamily="34" charset="0"/>
              <a:buChar char="—"/>
            </a:pPr>
            <a:r>
              <a:rPr lang="en-US" sz="1000" dirty="0"/>
              <a:t>Data migration from multiple legacy applications</a:t>
            </a:r>
          </a:p>
        </p:txBody>
      </p:sp>
      <p:grpSp>
        <p:nvGrpSpPr>
          <p:cNvPr id="89" name="Group 5">
            <a:extLst>
              <a:ext uri="{FF2B5EF4-FFF2-40B4-BE49-F238E27FC236}">
                <a16:creationId xmlns:a16="http://schemas.microsoft.com/office/drawing/2014/main" id="{8FD6CFB0-F9D1-44A6-A753-55373D0CC80F}"/>
              </a:ext>
            </a:extLst>
          </p:cNvPr>
          <p:cNvGrpSpPr>
            <a:grpSpLocks noChangeAspect="1"/>
          </p:cNvGrpSpPr>
          <p:nvPr/>
        </p:nvGrpSpPr>
        <p:grpSpPr bwMode="auto">
          <a:xfrm>
            <a:off x="1090692" y="1813323"/>
            <a:ext cx="817726" cy="765883"/>
            <a:chOff x="263" y="675"/>
            <a:chExt cx="733" cy="674"/>
          </a:xfrm>
          <a:solidFill>
            <a:schemeClr val="bg1"/>
          </a:solidFill>
        </p:grpSpPr>
        <p:sp>
          <p:nvSpPr>
            <p:cNvPr id="90" name="Freeform 6">
              <a:extLst>
                <a:ext uri="{FF2B5EF4-FFF2-40B4-BE49-F238E27FC236}">
                  <a16:creationId xmlns:a16="http://schemas.microsoft.com/office/drawing/2014/main" id="{631A15C7-A727-498F-B06C-DDD3954739C7}"/>
                </a:ext>
              </a:extLst>
            </p:cNvPr>
            <p:cNvSpPr>
              <a:spLocks/>
            </p:cNvSpPr>
            <p:nvPr/>
          </p:nvSpPr>
          <p:spPr bwMode="auto">
            <a:xfrm>
              <a:off x="299" y="675"/>
              <a:ext cx="673" cy="173"/>
            </a:xfrm>
            <a:custGeom>
              <a:avLst/>
              <a:gdLst/>
              <a:ahLst/>
              <a:cxnLst>
                <a:cxn ang="0">
                  <a:pos x="0" y="29"/>
                </a:cxn>
                <a:cxn ang="0">
                  <a:pos x="1" y="27"/>
                </a:cxn>
                <a:cxn ang="0">
                  <a:pos x="54" y="1"/>
                </a:cxn>
                <a:cxn ang="0">
                  <a:pos x="59" y="1"/>
                </a:cxn>
                <a:cxn ang="0">
                  <a:pos x="111" y="27"/>
                </a:cxn>
                <a:cxn ang="0">
                  <a:pos x="111" y="29"/>
                </a:cxn>
                <a:cxn ang="0">
                  <a:pos x="0" y="29"/>
                </a:cxn>
              </a:cxnLst>
              <a:rect l="0" t="0" r="r" b="b"/>
              <a:pathLst>
                <a:path w="113" h="29">
                  <a:moveTo>
                    <a:pt x="0" y="29"/>
                  </a:moveTo>
                  <a:cubicBezTo>
                    <a:pt x="0" y="29"/>
                    <a:pt x="0" y="28"/>
                    <a:pt x="1" y="27"/>
                  </a:cubicBezTo>
                  <a:cubicBezTo>
                    <a:pt x="2" y="26"/>
                    <a:pt x="54" y="1"/>
                    <a:pt x="54" y="1"/>
                  </a:cubicBezTo>
                  <a:cubicBezTo>
                    <a:pt x="54" y="1"/>
                    <a:pt x="57" y="0"/>
                    <a:pt x="59" y="1"/>
                  </a:cubicBezTo>
                  <a:cubicBezTo>
                    <a:pt x="61" y="3"/>
                    <a:pt x="111" y="27"/>
                    <a:pt x="111" y="27"/>
                  </a:cubicBezTo>
                  <a:cubicBezTo>
                    <a:pt x="111" y="27"/>
                    <a:pt x="113" y="29"/>
                    <a:pt x="111" y="29"/>
                  </a:cubicBezTo>
                  <a:cubicBezTo>
                    <a:pt x="109" y="29"/>
                    <a:pt x="0" y="29"/>
                    <a:pt x="0" y="29"/>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91" name="Freeform 7">
              <a:extLst>
                <a:ext uri="{FF2B5EF4-FFF2-40B4-BE49-F238E27FC236}">
                  <a16:creationId xmlns:a16="http://schemas.microsoft.com/office/drawing/2014/main" id="{B982C9B7-1E37-43FC-AC6B-22390D79FA6D}"/>
                </a:ext>
              </a:extLst>
            </p:cNvPr>
            <p:cNvSpPr>
              <a:spLocks/>
            </p:cNvSpPr>
            <p:nvPr/>
          </p:nvSpPr>
          <p:spPr bwMode="auto">
            <a:xfrm>
              <a:off x="287" y="860"/>
              <a:ext cx="691" cy="36"/>
            </a:xfrm>
            <a:custGeom>
              <a:avLst/>
              <a:gdLst/>
              <a:ahLst/>
              <a:cxnLst>
                <a:cxn ang="0">
                  <a:pos x="2" y="1"/>
                </a:cxn>
                <a:cxn ang="0">
                  <a:pos x="115" y="0"/>
                </a:cxn>
                <a:cxn ang="0">
                  <a:pos x="110" y="6"/>
                </a:cxn>
                <a:cxn ang="0">
                  <a:pos x="6" y="6"/>
                </a:cxn>
                <a:cxn ang="0">
                  <a:pos x="2" y="1"/>
                </a:cxn>
              </a:cxnLst>
              <a:rect l="0" t="0" r="r" b="b"/>
              <a:pathLst>
                <a:path w="116" h="6">
                  <a:moveTo>
                    <a:pt x="2" y="1"/>
                  </a:moveTo>
                  <a:cubicBezTo>
                    <a:pt x="115" y="0"/>
                    <a:pt x="115" y="0"/>
                    <a:pt x="115" y="0"/>
                  </a:cubicBezTo>
                  <a:cubicBezTo>
                    <a:pt x="115" y="0"/>
                    <a:pt x="116" y="5"/>
                    <a:pt x="110" y="6"/>
                  </a:cubicBezTo>
                  <a:cubicBezTo>
                    <a:pt x="6" y="6"/>
                    <a:pt x="6" y="6"/>
                    <a:pt x="6" y="6"/>
                  </a:cubicBezTo>
                  <a:cubicBezTo>
                    <a:pt x="6" y="6"/>
                    <a:pt x="0" y="6"/>
                    <a:pt x="2" y="1"/>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92" name="Freeform 8">
              <a:extLst>
                <a:ext uri="{FF2B5EF4-FFF2-40B4-BE49-F238E27FC236}">
                  <a16:creationId xmlns:a16="http://schemas.microsoft.com/office/drawing/2014/main" id="{110B81B5-0804-41D2-9604-1ABC352774E4}"/>
                </a:ext>
              </a:extLst>
            </p:cNvPr>
            <p:cNvSpPr>
              <a:spLocks/>
            </p:cNvSpPr>
            <p:nvPr/>
          </p:nvSpPr>
          <p:spPr bwMode="auto">
            <a:xfrm>
              <a:off x="323" y="920"/>
              <a:ext cx="149" cy="322"/>
            </a:xfrm>
            <a:custGeom>
              <a:avLst/>
              <a:gdLst/>
              <a:ahLst/>
              <a:cxnLst>
                <a:cxn ang="0">
                  <a:pos x="2" y="0"/>
                </a:cxn>
                <a:cxn ang="0">
                  <a:pos x="23" y="0"/>
                </a:cxn>
                <a:cxn ang="0">
                  <a:pos x="24" y="1"/>
                </a:cxn>
                <a:cxn ang="0">
                  <a:pos x="20" y="5"/>
                </a:cxn>
                <a:cxn ang="0">
                  <a:pos x="20" y="52"/>
                </a:cxn>
                <a:cxn ang="0">
                  <a:pos x="18" y="54"/>
                </a:cxn>
                <a:cxn ang="0">
                  <a:pos x="6" y="54"/>
                </a:cxn>
                <a:cxn ang="0">
                  <a:pos x="4" y="52"/>
                </a:cxn>
                <a:cxn ang="0">
                  <a:pos x="5" y="6"/>
                </a:cxn>
                <a:cxn ang="0">
                  <a:pos x="1" y="5"/>
                </a:cxn>
                <a:cxn ang="0">
                  <a:pos x="2" y="0"/>
                </a:cxn>
              </a:cxnLst>
              <a:rect l="0" t="0" r="r" b="b"/>
              <a:pathLst>
                <a:path w="25" h="54">
                  <a:moveTo>
                    <a:pt x="2" y="0"/>
                  </a:moveTo>
                  <a:cubicBezTo>
                    <a:pt x="23" y="0"/>
                    <a:pt x="23" y="0"/>
                    <a:pt x="23" y="0"/>
                  </a:cubicBezTo>
                  <a:cubicBezTo>
                    <a:pt x="23" y="0"/>
                    <a:pt x="24" y="0"/>
                    <a:pt x="24" y="1"/>
                  </a:cubicBezTo>
                  <a:cubicBezTo>
                    <a:pt x="24" y="2"/>
                    <a:pt x="25" y="6"/>
                    <a:pt x="20" y="5"/>
                  </a:cubicBezTo>
                  <a:cubicBezTo>
                    <a:pt x="20" y="52"/>
                    <a:pt x="20" y="52"/>
                    <a:pt x="20" y="52"/>
                  </a:cubicBezTo>
                  <a:cubicBezTo>
                    <a:pt x="20" y="52"/>
                    <a:pt x="20" y="54"/>
                    <a:pt x="18" y="54"/>
                  </a:cubicBezTo>
                  <a:cubicBezTo>
                    <a:pt x="17" y="54"/>
                    <a:pt x="6" y="54"/>
                    <a:pt x="6" y="54"/>
                  </a:cubicBezTo>
                  <a:cubicBezTo>
                    <a:pt x="6" y="54"/>
                    <a:pt x="4" y="54"/>
                    <a:pt x="4" y="52"/>
                  </a:cubicBezTo>
                  <a:cubicBezTo>
                    <a:pt x="4" y="51"/>
                    <a:pt x="5" y="6"/>
                    <a:pt x="5" y="6"/>
                  </a:cubicBezTo>
                  <a:cubicBezTo>
                    <a:pt x="5" y="6"/>
                    <a:pt x="1" y="7"/>
                    <a:pt x="1" y="5"/>
                  </a:cubicBezTo>
                  <a:cubicBezTo>
                    <a:pt x="1" y="2"/>
                    <a:pt x="0" y="1"/>
                    <a:pt x="2" y="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93" name="Freeform 9">
              <a:extLst>
                <a:ext uri="{FF2B5EF4-FFF2-40B4-BE49-F238E27FC236}">
                  <a16:creationId xmlns:a16="http://schemas.microsoft.com/office/drawing/2014/main" id="{F120988B-ABFE-4463-9EDA-8CE68AF5F14A}"/>
                </a:ext>
              </a:extLst>
            </p:cNvPr>
            <p:cNvSpPr>
              <a:spLocks/>
            </p:cNvSpPr>
            <p:nvPr/>
          </p:nvSpPr>
          <p:spPr bwMode="auto">
            <a:xfrm>
              <a:off x="478" y="920"/>
              <a:ext cx="155" cy="322"/>
            </a:xfrm>
            <a:custGeom>
              <a:avLst/>
              <a:gdLst/>
              <a:ahLst/>
              <a:cxnLst>
                <a:cxn ang="0">
                  <a:pos x="2" y="0"/>
                </a:cxn>
                <a:cxn ang="0">
                  <a:pos x="23" y="0"/>
                </a:cxn>
                <a:cxn ang="0">
                  <a:pos x="25" y="1"/>
                </a:cxn>
                <a:cxn ang="0">
                  <a:pos x="21" y="5"/>
                </a:cxn>
                <a:cxn ang="0">
                  <a:pos x="21" y="52"/>
                </a:cxn>
                <a:cxn ang="0">
                  <a:pos x="19" y="54"/>
                </a:cxn>
                <a:cxn ang="0">
                  <a:pos x="7" y="54"/>
                </a:cxn>
                <a:cxn ang="0">
                  <a:pos x="5" y="52"/>
                </a:cxn>
                <a:cxn ang="0">
                  <a:pos x="5" y="6"/>
                </a:cxn>
                <a:cxn ang="0">
                  <a:pos x="1" y="5"/>
                </a:cxn>
                <a:cxn ang="0">
                  <a:pos x="2" y="0"/>
                </a:cxn>
              </a:cxnLst>
              <a:rect l="0" t="0" r="r" b="b"/>
              <a:pathLst>
                <a:path w="26" h="54">
                  <a:moveTo>
                    <a:pt x="2" y="0"/>
                  </a:moveTo>
                  <a:cubicBezTo>
                    <a:pt x="23" y="0"/>
                    <a:pt x="23" y="0"/>
                    <a:pt x="23" y="0"/>
                  </a:cubicBezTo>
                  <a:cubicBezTo>
                    <a:pt x="23" y="0"/>
                    <a:pt x="25" y="0"/>
                    <a:pt x="25" y="1"/>
                  </a:cubicBezTo>
                  <a:cubicBezTo>
                    <a:pt x="25" y="2"/>
                    <a:pt x="26" y="6"/>
                    <a:pt x="21" y="5"/>
                  </a:cubicBezTo>
                  <a:cubicBezTo>
                    <a:pt x="21" y="52"/>
                    <a:pt x="21" y="52"/>
                    <a:pt x="21" y="52"/>
                  </a:cubicBezTo>
                  <a:cubicBezTo>
                    <a:pt x="21" y="52"/>
                    <a:pt x="21" y="54"/>
                    <a:pt x="19" y="54"/>
                  </a:cubicBezTo>
                  <a:cubicBezTo>
                    <a:pt x="17" y="54"/>
                    <a:pt x="7" y="54"/>
                    <a:pt x="7" y="54"/>
                  </a:cubicBezTo>
                  <a:cubicBezTo>
                    <a:pt x="7" y="54"/>
                    <a:pt x="5" y="54"/>
                    <a:pt x="5" y="52"/>
                  </a:cubicBezTo>
                  <a:cubicBezTo>
                    <a:pt x="5" y="51"/>
                    <a:pt x="5" y="6"/>
                    <a:pt x="5" y="6"/>
                  </a:cubicBezTo>
                  <a:cubicBezTo>
                    <a:pt x="5" y="6"/>
                    <a:pt x="1" y="7"/>
                    <a:pt x="1" y="5"/>
                  </a:cubicBezTo>
                  <a:cubicBezTo>
                    <a:pt x="1" y="2"/>
                    <a:pt x="0" y="1"/>
                    <a:pt x="2" y="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94" name="Freeform 10">
              <a:extLst>
                <a:ext uri="{FF2B5EF4-FFF2-40B4-BE49-F238E27FC236}">
                  <a16:creationId xmlns:a16="http://schemas.microsoft.com/office/drawing/2014/main" id="{C204CABD-42F0-4D25-86B3-E6776FA47DCA}"/>
                </a:ext>
              </a:extLst>
            </p:cNvPr>
            <p:cNvSpPr>
              <a:spLocks/>
            </p:cNvSpPr>
            <p:nvPr/>
          </p:nvSpPr>
          <p:spPr bwMode="auto">
            <a:xfrm>
              <a:off x="639" y="914"/>
              <a:ext cx="149" cy="328"/>
            </a:xfrm>
            <a:custGeom>
              <a:avLst/>
              <a:gdLst/>
              <a:ahLst/>
              <a:cxnLst>
                <a:cxn ang="0">
                  <a:pos x="2" y="0"/>
                </a:cxn>
                <a:cxn ang="0">
                  <a:pos x="23" y="0"/>
                </a:cxn>
                <a:cxn ang="0">
                  <a:pos x="25" y="2"/>
                </a:cxn>
                <a:cxn ang="0">
                  <a:pos x="21" y="6"/>
                </a:cxn>
                <a:cxn ang="0">
                  <a:pos x="20" y="53"/>
                </a:cxn>
                <a:cxn ang="0">
                  <a:pos x="19" y="55"/>
                </a:cxn>
                <a:cxn ang="0">
                  <a:pos x="7" y="55"/>
                </a:cxn>
                <a:cxn ang="0">
                  <a:pos x="5" y="53"/>
                </a:cxn>
                <a:cxn ang="0">
                  <a:pos x="5" y="7"/>
                </a:cxn>
                <a:cxn ang="0">
                  <a:pos x="1" y="5"/>
                </a:cxn>
                <a:cxn ang="0">
                  <a:pos x="2" y="0"/>
                </a:cxn>
              </a:cxnLst>
              <a:rect l="0" t="0" r="r" b="b"/>
              <a:pathLst>
                <a:path w="25" h="55">
                  <a:moveTo>
                    <a:pt x="2" y="0"/>
                  </a:moveTo>
                  <a:cubicBezTo>
                    <a:pt x="23" y="0"/>
                    <a:pt x="23" y="0"/>
                    <a:pt x="23" y="0"/>
                  </a:cubicBezTo>
                  <a:cubicBezTo>
                    <a:pt x="23" y="0"/>
                    <a:pt x="25" y="1"/>
                    <a:pt x="25" y="2"/>
                  </a:cubicBezTo>
                  <a:cubicBezTo>
                    <a:pt x="25" y="2"/>
                    <a:pt x="25" y="7"/>
                    <a:pt x="21" y="6"/>
                  </a:cubicBezTo>
                  <a:cubicBezTo>
                    <a:pt x="20" y="53"/>
                    <a:pt x="20" y="53"/>
                    <a:pt x="20" y="53"/>
                  </a:cubicBezTo>
                  <a:cubicBezTo>
                    <a:pt x="20" y="53"/>
                    <a:pt x="20" y="55"/>
                    <a:pt x="19" y="55"/>
                  </a:cubicBezTo>
                  <a:cubicBezTo>
                    <a:pt x="17" y="55"/>
                    <a:pt x="7" y="55"/>
                    <a:pt x="7" y="55"/>
                  </a:cubicBezTo>
                  <a:cubicBezTo>
                    <a:pt x="7" y="55"/>
                    <a:pt x="5" y="55"/>
                    <a:pt x="5" y="53"/>
                  </a:cubicBezTo>
                  <a:cubicBezTo>
                    <a:pt x="5" y="52"/>
                    <a:pt x="5" y="7"/>
                    <a:pt x="5" y="7"/>
                  </a:cubicBezTo>
                  <a:cubicBezTo>
                    <a:pt x="5" y="7"/>
                    <a:pt x="1" y="8"/>
                    <a:pt x="1" y="5"/>
                  </a:cubicBezTo>
                  <a:cubicBezTo>
                    <a:pt x="1" y="3"/>
                    <a:pt x="0" y="1"/>
                    <a:pt x="2" y="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95" name="Freeform 11">
              <a:extLst>
                <a:ext uri="{FF2B5EF4-FFF2-40B4-BE49-F238E27FC236}">
                  <a16:creationId xmlns:a16="http://schemas.microsoft.com/office/drawing/2014/main" id="{4EEB684A-47DE-43CA-ADBD-785923852643}"/>
                </a:ext>
              </a:extLst>
            </p:cNvPr>
            <p:cNvSpPr>
              <a:spLocks/>
            </p:cNvSpPr>
            <p:nvPr/>
          </p:nvSpPr>
          <p:spPr bwMode="auto">
            <a:xfrm>
              <a:off x="794" y="914"/>
              <a:ext cx="149" cy="328"/>
            </a:xfrm>
            <a:custGeom>
              <a:avLst/>
              <a:gdLst/>
              <a:ahLst/>
              <a:cxnLst>
                <a:cxn ang="0">
                  <a:pos x="2" y="0"/>
                </a:cxn>
                <a:cxn ang="0">
                  <a:pos x="23" y="0"/>
                </a:cxn>
                <a:cxn ang="0">
                  <a:pos x="24" y="2"/>
                </a:cxn>
                <a:cxn ang="0">
                  <a:pos x="20" y="6"/>
                </a:cxn>
                <a:cxn ang="0">
                  <a:pos x="20" y="53"/>
                </a:cxn>
                <a:cxn ang="0">
                  <a:pos x="19" y="55"/>
                </a:cxn>
                <a:cxn ang="0">
                  <a:pos x="6" y="55"/>
                </a:cxn>
                <a:cxn ang="0">
                  <a:pos x="5" y="53"/>
                </a:cxn>
                <a:cxn ang="0">
                  <a:pos x="5" y="7"/>
                </a:cxn>
                <a:cxn ang="0">
                  <a:pos x="1" y="5"/>
                </a:cxn>
                <a:cxn ang="0">
                  <a:pos x="2" y="0"/>
                </a:cxn>
              </a:cxnLst>
              <a:rect l="0" t="0" r="r" b="b"/>
              <a:pathLst>
                <a:path w="25" h="55">
                  <a:moveTo>
                    <a:pt x="2" y="0"/>
                  </a:moveTo>
                  <a:cubicBezTo>
                    <a:pt x="23" y="0"/>
                    <a:pt x="23" y="0"/>
                    <a:pt x="23" y="0"/>
                  </a:cubicBezTo>
                  <a:cubicBezTo>
                    <a:pt x="23" y="0"/>
                    <a:pt x="24" y="1"/>
                    <a:pt x="24" y="2"/>
                  </a:cubicBezTo>
                  <a:cubicBezTo>
                    <a:pt x="24" y="2"/>
                    <a:pt x="25" y="7"/>
                    <a:pt x="20" y="6"/>
                  </a:cubicBezTo>
                  <a:cubicBezTo>
                    <a:pt x="20" y="53"/>
                    <a:pt x="20" y="53"/>
                    <a:pt x="20" y="53"/>
                  </a:cubicBezTo>
                  <a:cubicBezTo>
                    <a:pt x="20" y="53"/>
                    <a:pt x="20" y="55"/>
                    <a:pt x="19" y="55"/>
                  </a:cubicBezTo>
                  <a:cubicBezTo>
                    <a:pt x="17" y="55"/>
                    <a:pt x="6" y="55"/>
                    <a:pt x="6" y="55"/>
                  </a:cubicBezTo>
                  <a:cubicBezTo>
                    <a:pt x="6" y="55"/>
                    <a:pt x="5" y="55"/>
                    <a:pt x="5" y="53"/>
                  </a:cubicBezTo>
                  <a:cubicBezTo>
                    <a:pt x="5" y="52"/>
                    <a:pt x="5" y="7"/>
                    <a:pt x="5" y="7"/>
                  </a:cubicBezTo>
                  <a:cubicBezTo>
                    <a:pt x="5" y="7"/>
                    <a:pt x="1" y="8"/>
                    <a:pt x="1" y="5"/>
                  </a:cubicBezTo>
                  <a:cubicBezTo>
                    <a:pt x="1" y="3"/>
                    <a:pt x="0" y="1"/>
                    <a:pt x="2" y="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96" name="Freeform 12">
              <a:extLst>
                <a:ext uri="{FF2B5EF4-FFF2-40B4-BE49-F238E27FC236}">
                  <a16:creationId xmlns:a16="http://schemas.microsoft.com/office/drawing/2014/main" id="{3A3BE17E-3A92-4D30-A2D2-6486448C8D5C}"/>
                </a:ext>
              </a:extLst>
            </p:cNvPr>
            <p:cNvSpPr>
              <a:spLocks/>
            </p:cNvSpPr>
            <p:nvPr/>
          </p:nvSpPr>
          <p:spPr bwMode="auto">
            <a:xfrm>
              <a:off x="299" y="1248"/>
              <a:ext cx="667" cy="41"/>
            </a:xfrm>
            <a:custGeom>
              <a:avLst/>
              <a:gdLst/>
              <a:ahLst/>
              <a:cxnLst>
                <a:cxn ang="0">
                  <a:pos x="112" y="5"/>
                </a:cxn>
                <a:cxn ang="0">
                  <a:pos x="110" y="7"/>
                </a:cxn>
                <a:cxn ang="0">
                  <a:pos x="2" y="7"/>
                </a:cxn>
                <a:cxn ang="0">
                  <a:pos x="0" y="5"/>
                </a:cxn>
                <a:cxn ang="0">
                  <a:pos x="0" y="2"/>
                </a:cxn>
                <a:cxn ang="0">
                  <a:pos x="2" y="0"/>
                </a:cxn>
                <a:cxn ang="0">
                  <a:pos x="110" y="0"/>
                </a:cxn>
                <a:cxn ang="0">
                  <a:pos x="112" y="2"/>
                </a:cxn>
                <a:cxn ang="0">
                  <a:pos x="112" y="5"/>
                </a:cxn>
              </a:cxnLst>
              <a:rect l="0" t="0" r="r" b="b"/>
              <a:pathLst>
                <a:path w="112" h="7">
                  <a:moveTo>
                    <a:pt x="112" y="5"/>
                  </a:moveTo>
                  <a:cubicBezTo>
                    <a:pt x="112" y="6"/>
                    <a:pt x="111" y="7"/>
                    <a:pt x="110" y="7"/>
                  </a:cubicBezTo>
                  <a:cubicBezTo>
                    <a:pt x="2" y="7"/>
                    <a:pt x="2" y="7"/>
                    <a:pt x="2" y="7"/>
                  </a:cubicBezTo>
                  <a:cubicBezTo>
                    <a:pt x="1" y="7"/>
                    <a:pt x="0" y="6"/>
                    <a:pt x="0" y="5"/>
                  </a:cubicBezTo>
                  <a:cubicBezTo>
                    <a:pt x="0" y="2"/>
                    <a:pt x="0" y="2"/>
                    <a:pt x="0" y="2"/>
                  </a:cubicBezTo>
                  <a:cubicBezTo>
                    <a:pt x="0" y="1"/>
                    <a:pt x="1" y="0"/>
                    <a:pt x="2" y="0"/>
                  </a:cubicBezTo>
                  <a:cubicBezTo>
                    <a:pt x="110" y="0"/>
                    <a:pt x="110" y="0"/>
                    <a:pt x="110" y="0"/>
                  </a:cubicBezTo>
                  <a:cubicBezTo>
                    <a:pt x="111" y="0"/>
                    <a:pt x="112" y="1"/>
                    <a:pt x="112" y="2"/>
                  </a:cubicBezTo>
                  <a:lnTo>
                    <a:pt x="112" y="5"/>
                  </a:ln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97" name="Freeform 13">
              <a:extLst>
                <a:ext uri="{FF2B5EF4-FFF2-40B4-BE49-F238E27FC236}">
                  <a16:creationId xmlns:a16="http://schemas.microsoft.com/office/drawing/2014/main" id="{B7B373BE-B9B3-492A-B34F-345612E2569D}"/>
                </a:ext>
              </a:extLst>
            </p:cNvPr>
            <p:cNvSpPr>
              <a:spLocks/>
            </p:cNvSpPr>
            <p:nvPr/>
          </p:nvSpPr>
          <p:spPr bwMode="auto">
            <a:xfrm>
              <a:off x="263" y="1307"/>
              <a:ext cx="733" cy="42"/>
            </a:xfrm>
            <a:custGeom>
              <a:avLst/>
              <a:gdLst/>
              <a:ahLst/>
              <a:cxnLst>
                <a:cxn ang="0">
                  <a:pos x="123" y="5"/>
                </a:cxn>
                <a:cxn ang="0">
                  <a:pos x="120" y="7"/>
                </a:cxn>
                <a:cxn ang="0">
                  <a:pos x="3" y="7"/>
                </a:cxn>
                <a:cxn ang="0">
                  <a:pos x="0" y="5"/>
                </a:cxn>
                <a:cxn ang="0">
                  <a:pos x="0" y="2"/>
                </a:cxn>
                <a:cxn ang="0">
                  <a:pos x="3" y="0"/>
                </a:cxn>
                <a:cxn ang="0">
                  <a:pos x="120" y="0"/>
                </a:cxn>
                <a:cxn ang="0">
                  <a:pos x="123" y="2"/>
                </a:cxn>
                <a:cxn ang="0">
                  <a:pos x="123" y="5"/>
                </a:cxn>
              </a:cxnLst>
              <a:rect l="0" t="0" r="r" b="b"/>
              <a:pathLst>
                <a:path w="123" h="7">
                  <a:moveTo>
                    <a:pt x="123" y="5"/>
                  </a:moveTo>
                  <a:cubicBezTo>
                    <a:pt x="123" y="6"/>
                    <a:pt x="122" y="7"/>
                    <a:pt x="120" y="7"/>
                  </a:cubicBezTo>
                  <a:cubicBezTo>
                    <a:pt x="3" y="7"/>
                    <a:pt x="3" y="7"/>
                    <a:pt x="3" y="7"/>
                  </a:cubicBezTo>
                  <a:cubicBezTo>
                    <a:pt x="1" y="7"/>
                    <a:pt x="0" y="6"/>
                    <a:pt x="0" y="5"/>
                  </a:cubicBezTo>
                  <a:cubicBezTo>
                    <a:pt x="0" y="2"/>
                    <a:pt x="0" y="2"/>
                    <a:pt x="0" y="2"/>
                  </a:cubicBezTo>
                  <a:cubicBezTo>
                    <a:pt x="0" y="1"/>
                    <a:pt x="1" y="0"/>
                    <a:pt x="3" y="0"/>
                  </a:cubicBezTo>
                  <a:cubicBezTo>
                    <a:pt x="120" y="0"/>
                    <a:pt x="120" y="0"/>
                    <a:pt x="120" y="0"/>
                  </a:cubicBezTo>
                  <a:cubicBezTo>
                    <a:pt x="122" y="0"/>
                    <a:pt x="123" y="1"/>
                    <a:pt x="123" y="2"/>
                  </a:cubicBezTo>
                  <a:lnTo>
                    <a:pt x="123" y="5"/>
                  </a:ln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grpSp>
      <p:grpSp>
        <p:nvGrpSpPr>
          <p:cNvPr id="98" name="Group 5">
            <a:extLst>
              <a:ext uri="{FF2B5EF4-FFF2-40B4-BE49-F238E27FC236}">
                <a16:creationId xmlns:a16="http://schemas.microsoft.com/office/drawing/2014/main" id="{8FD6CFB0-F9D1-44A6-A753-55373D0CC80F}"/>
              </a:ext>
            </a:extLst>
          </p:cNvPr>
          <p:cNvGrpSpPr>
            <a:grpSpLocks noChangeAspect="1"/>
          </p:cNvGrpSpPr>
          <p:nvPr/>
        </p:nvGrpSpPr>
        <p:grpSpPr bwMode="auto">
          <a:xfrm>
            <a:off x="8139072" y="1783016"/>
            <a:ext cx="783231" cy="733575"/>
            <a:chOff x="263" y="675"/>
            <a:chExt cx="733" cy="674"/>
          </a:xfrm>
          <a:solidFill>
            <a:schemeClr val="bg1"/>
          </a:solidFill>
        </p:grpSpPr>
        <p:sp>
          <p:nvSpPr>
            <p:cNvPr id="99" name="Freeform 6">
              <a:extLst>
                <a:ext uri="{FF2B5EF4-FFF2-40B4-BE49-F238E27FC236}">
                  <a16:creationId xmlns:a16="http://schemas.microsoft.com/office/drawing/2014/main" id="{631A15C7-A727-498F-B06C-DDD3954739C7}"/>
                </a:ext>
              </a:extLst>
            </p:cNvPr>
            <p:cNvSpPr>
              <a:spLocks/>
            </p:cNvSpPr>
            <p:nvPr/>
          </p:nvSpPr>
          <p:spPr bwMode="auto">
            <a:xfrm>
              <a:off x="299" y="675"/>
              <a:ext cx="673" cy="173"/>
            </a:xfrm>
            <a:custGeom>
              <a:avLst/>
              <a:gdLst/>
              <a:ahLst/>
              <a:cxnLst>
                <a:cxn ang="0">
                  <a:pos x="0" y="29"/>
                </a:cxn>
                <a:cxn ang="0">
                  <a:pos x="1" y="27"/>
                </a:cxn>
                <a:cxn ang="0">
                  <a:pos x="54" y="1"/>
                </a:cxn>
                <a:cxn ang="0">
                  <a:pos x="59" y="1"/>
                </a:cxn>
                <a:cxn ang="0">
                  <a:pos x="111" y="27"/>
                </a:cxn>
                <a:cxn ang="0">
                  <a:pos x="111" y="29"/>
                </a:cxn>
                <a:cxn ang="0">
                  <a:pos x="0" y="29"/>
                </a:cxn>
              </a:cxnLst>
              <a:rect l="0" t="0" r="r" b="b"/>
              <a:pathLst>
                <a:path w="113" h="29">
                  <a:moveTo>
                    <a:pt x="0" y="29"/>
                  </a:moveTo>
                  <a:cubicBezTo>
                    <a:pt x="0" y="29"/>
                    <a:pt x="0" y="28"/>
                    <a:pt x="1" y="27"/>
                  </a:cubicBezTo>
                  <a:cubicBezTo>
                    <a:pt x="2" y="26"/>
                    <a:pt x="54" y="1"/>
                    <a:pt x="54" y="1"/>
                  </a:cubicBezTo>
                  <a:cubicBezTo>
                    <a:pt x="54" y="1"/>
                    <a:pt x="57" y="0"/>
                    <a:pt x="59" y="1"/>
                  </a:cubicBezTo>
                  <a:cubicBezTo>
                    <a:pt x="61" y="3"/>
                    <a:pt x="111" y="27"/>
                    <a:pt x="111" y="27"/>
                  </a:cubicBezTo>
                  <a:cubicBezTo>
                    <a:pt x="111" y="27"/>
                    <a:pt x="113" y="29"/>
                    <a:pt x="111" y="29"/>
                  </a:cubicBezTo>
                  <a:cubicBezTo>
                    <a:pt x="109" y="29"/>
                    <a:pt x="0" y="29"/>
                    <a:pt x="0" y="29"/>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00" name="Freeform 7">
              <a:extLst>
                <a:ext uri="{FF2B5EF4-FFF2-40B4-BE49-F238E27FC236}">
                  <a16:creationId xmlns:a16="http://schemas.microsoft.com/office/drawing/2014/main" id="{B982C9B7-1E37-43FC-AC6B-22390D79FA6D}"/>
                </a:ext>
              </a:extLst>
            </p:cNvPr>
            <p:cNvSpPr>
              <a:spLocks/>
            </p:cNvSpPr>
            <p:nvPr/>
          </p:nvSpPr>
          <p:spPr bwMode="auto">
            <a:xfrm>
              <a:off x="287" y="860"/>
              <a:ext cx="691" cy="36"/>
            </a:xfrm>
            <a:custGeom>
              <a:avLst/>
              <a:gdLst/>
              <a:ahLst/>
              <a:cxnLst>
                <a:cxn ang="0">
                  <a:pos x="2" y="1"/>
                </a:cxn>
                <a:cxn ang="0">
                  <a:pos x="115" y="0"/>
                </a:cxn>
                <a:cxn ang="0">
                  <a:pos x="110" y="6"/>
                </a:cxn>
                <a:cxn ang="0">
                  <a:pos x="6" y="6"/>
                </a:cxn>
                <a:cxn ang="0">
                  <a:pos x="2" y="1"/>
                </a:cxn>
              </a:cxnLst>
              <a:rect l="0" t="0" r="r" b="b"/>
              <a:pathLst>
                <a:path w="116" h="6">
                  <a:moveTo>
                    <a:pt x="2" y="1"/>
                  </a:moveTo>
                  <a:cubicBezTo>
                    <a:pt x="115" y="0"/>
                    <a:pt x="115" y="0"/>
                    <a:pt x="115" y="0"/>
                  </a:cubicBezTo>
                  <a:cubicBezTo>
                    <a:pt x="115" y="0"/>
                    <a:pt x="116" y="5"/>
                    <a:pt x="110" y="6"/>
                  </a:cubicBezTo>
                  <a:cubicBezTo>
                    <a:pt x="6" y="6"/>
                    <a:pt x="6" y="6"/>
                    <a:pt x="6" y="6"/>
                  </a:cubicBezTo>
                  <a:cubicBezTo>
                    <a:pt x="6" y="6"/>
                    <a:pt x="0" y="6"/>
                    <a:pt x="2" y="1"/>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01" name="Freeform 8">
              <a:extLst>
                <a:ext uri="{FF2B5EF4-FFF2-40B4-BE49-F238E27FC236}">
                  <a16:creationId xmlns:a16="http://schemas.microsoft.com/office/drawing/2014/main" id="{110B81B5-0804-41D2-9604-1ABC352774E4}"/>
                </a:ext>
              </a:extLst>
            </p:cNvPr>
            <p:cNvSpPr>
              <a:spLocks/>
            </p:cNvSpPr>
            <p:nvPr/>
          </p:nvSpPr>
          <p:spPr bwMode="auto">
            <a:xfrm>
              <a:off x="323" y="920"/>
              <a:ext cx="149" cy="322"/>
            </a:xfrm>
            <a:custGeom>
              <a:avLst/>
              <a:gdLst/>
              <a:ahLst/>
              <a:cxnLst>
                <a:cxn ang="0">
                  <a:pos x="2" y="0"/>
                </a:cxn>
                <a:cxn ang="0">
                  <a:pos x="23" y="0"/>
                </a:cxn>
                <a:cxn ang="0">
                  <a:pos x="24" y="1"/>
                </a:cxn>
                <a:cxn ang="0">
                  <a:pos x="20" y="5"/>
                </a:cxn>
                <a:cxn ang="0">
                  <a:pos x="20" y="52"/>
                </a:cxn>
                <a:cxn ang="0">
                  <a:pos x="18" y="54"/>
                </a:cxn>
                <a:cxn ang="0">
                  <a:pos x="6" y="54"/>
                </a:cxn>
                <a:cxn ang="0">
                  <a:pos x="4" y="52"/>
                </a:cxn>
                <a:cxn ang="0">
                  <a:pos x="5" y="6"/>
                </a:cxn>
                <a:cxn ang="0">
                  <a:pos x="1" y="5"/>
                </a:cxn>
                <a:cxn ang="0">
                  <a:pos x="2" y="0"/>
                </a:cxn>
              </a:cxnLst>
              <a:rect l="0" t="0" r="r" b="b"/>
              <a:pathLst>
                <a:path w="25" h="54">
                  <a:moveTo>
                    <a:pt x="2" y="0"/>
                  </a:moveTo>
                  <a:cubicBezTo>
                    <a:pt x="23" y="0"/>
                    <a:pt x="23" y="0"/>
                    <a:pt x="23" y="0"/>
                  </a:cubicBezTo>
                  <a:cubicBezTo>
                    <a:pt x="23" y="0"/>
                    <a:pt x="24" y="0"/>
                    <a:pt x="24" y="1"/>
                  </a:cubicBezTo>
                  <a:cubicBezTo>
                    <a:pt x="24" y="2"/>
                    <a:pt x="25" y="6"/>
                    <a:pt x="20" y="5"/>
                  </a:cubicBezTo>
                  <a:cubicBezTo>
                    <a:pt x="20" y="52"/>
                    <a:pt x="20" y="52"/>
                    <a:pt x="20" y="52"/>
                  </a:cubicBezTo>
                  <a:cubicBezTo>
                    <a:pt x="20" y="52"/>
                    <a:pt x="20" y="54"/>
                    <a:pt x="18" y="54"/>
                  </a:cubicBezTo>
                  <a:cubicBezTo>
                    <a:pt x="17" y="54"/>
                    <a:pt x="6" y="54"/>
                    <a:pt x="6" y="54"/>
                  </a:cubicBezTo>
                  <a:cubicBezTo>
                    <a:pt x="6" y="54"/>
                    <a:pt x="4" y="54"/>
                    <a:pt x="4" y="52"/>
                  </a:cubicBezTo>
                  <a:cubicBezTo>
                    <a:pt x="4" y="51"/>
                    <a:pt x="5" y="6"/>
                    <a:pt x="5" y="6"/>
                  </a:cubicBezTo>
                  <a:cubicBezTo>
                    <a:pt x="5" y="6"/>
                    <a:pt x="1" y="7"/>
                    <a:pt x="1" y="5"/>
                  </a:cubicBezTo>
                  <a:cubicBezTo>
                    <a:pt x="1" y="2"/>
                    <a:pt x="0" y="1"/>
                    <a:pt x="2" y="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02" name="Freeform 9">
              <a:extLst>
                <a:ext uri="{FF2B5EF4-FFF2-40B4-BE49-F238E27FC236}">
                  <a16:creationId xmlns:a16="http://schemas.microsoft.com/office/drawing/2014/main" id="{F120988B-ABFE-4463-9EDA-8CE68AF5F14A}"/>
                </a:ext>
              </a:extLst>
            </p:cNvPr>
            <p:cNvSpPr>
              <a:spLocks/>
            </p:cNvSpPr>
            <p:nvPr/>
          </p:nvSpPr>
          <p:spPr bwMode="auto">
            <a:xfrm>
              <a:off x="478" y="920"/>
              <a:ext cx="155" cy="322"/>
            </a:xfrm>
            <a:custGeom>
              <a:avLst/>
              <a:gdLst/>
              <a:ahLst/>
              <a:cxnLst>
                <a:cxn ang="0">
                  <a:pos x="2" y="0"/>
                </a:cxn>
                <a:cxn ang="0">
                  <a:pos x="23" y="0"/>
                </a:cxn>
                <a:cxn ang="0">
                  <a:pos x="25" y="1"/>
                </a:cxn>
                <a:cxn ang="0">
                  <a:pos x="21" y="5"/>
                </a:cxn>
                <a:cxn ang="0">
                  <a:pos x="21" y="52"/>
                </a:cxn>
                <a:cxn ang="0">
                  <a:pos x="19" y="54"/>
                </a:cxn>
                <a:cxn ang="0">
                  <a:pos x="7" y="54"/>
                </a:cxn>
                <a:cxn ang="0">
                  <a:pos x="5" y="52"/>
                </a:cxn>
                <a:cxn ang="0">
                  <a:pos x="5" y="6"/>
                </a:cxn>
                <a:cxn ang="0">
                  <a:pos x="1" y="5"/>
                </a:cxn>
                <a:cxn ang="0">
                  <a:pos x="2" y="0"/>
                </a:cxn>
              </a:cxnLst>
              <a:rect l="0" t="0" r="r" b="b"/>
              <a:pathLst>
                <a:path w="26" h="54">
                  <a:moveTo>
                    <a:pt x="2" y="0"/>
                  </a:moveTo>
                  <a:cubicBezTo>
                    <a:pt x="23" y="0"/>
                    <a:pt x="23" y="0"/>
                    <a:pt x="23" y="0"/>
                  </a:cubicBezTo>
                  <a:cubicBezTo>
                    <a:pt x="23" y="0"/>
                    <a:pt x="25" y="0"/>
                    <a:pt x="25" y="1"/>
                  </a:cubicBezTo>
                  <a:cubicBezTo>
                    <a:pt x="25" y="2"/>
                    <a:pt x="26" y="6"/>
                    <a:pt x="21" y="5"/>
                  </a:cubicBezTo>
                  <a:cubicBezTo>
                    <a:pt x="21" y="52"/>
                    <a:pt x="21" y="52"/>
                    <a:pt x="21" y="52"/>
                  </a:cubicBezTo>
                  <a:cubicBezTo>
                    <a:pt x="21" y="52"/>
                    <a:pt x="21" y="54"/>
                    <a:pt x="19" y="54"/>
                  </a:cubicBezTo>
                  <a:cubicBezTo>
                    <a:pt x="17" y="54"/>
                    <a:pt x="7" y="54"/>
                    <a:pt x="7" y="54"/>
                  </a:cubicBezTo>
                  <a:cubicBezTo>
                    <a:pt x="7" y="54"/>
                    <a:pt x="5" y="54"/>
                    <a:pt x="5" y="52"/>
                  </a:cubicBezTo>
                  <a:cubicBezTo>
                    <a:pt x="5" y="51"/>
                    <a:pt x="5" y="6"/>
                    <a:pt x="5" y="6"/>
                  </a:cubicBezTo>
                  <a:cubicBezTo>
                    <a:pt x="5" y="6"/>
                    <a:pt x="1" y="7"/>
                    <a:pt x="1" y="5"/>
                  </a:cubicBezTo>
                  <a:cubicBezTo>
                    <a:pt x="1" y="2"/>
                    <a:pt x="0" y="1"/>
                    <a:pt x="2" y="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03" name="Freeform 10">
              <a:extLst>
                <a:ext uri="{FF2B5EF4-FFF2-40B4-BE49-F238E27FC236}">
                  <a16:creationId xmlns:a16="http://schemas.microsoft.com/office/drawing/2014/main" id="{C204CABD-42F0-4D25-86B3-E6776FA47DCA}"/>
                </a:ext>
              </a:extLst>
            </p:cNvPr>
            <p:cNvSpPr>
              <a:spLocks/>
            </p:cNvSpPr>
            <p:nvPr/>
          </p:nvSpPr>
          <p:spPr bwMode="auto">
            <a:xfrm>
              <a:off x="639" y="914"/>
              <a:ext cx="149" cy="328"/>
            </a:xfrm>
            <a:custGeom>
              <a:avLst/>
              <a:gdLst/>
              <a:ahLst/>
              <a:cxnLst>
                <a:cxn ang="0">
                  <a:pos x="2" y="0"/>
                </a:cxn>
                <a:cxn ang="0">
                  <a:pos x="23" y="0"/>
                </a:cxn>
                <a:cxn ang="0">
                  <a:pos x="25" y="2"/>
                </a:cxn>
                <a:cxn ang="0">
                  <a:pos x="21" y="6"/>
                </a:cxn>
                <a:cxn ang="0">
                  <a:pos x="20" y="53"/>
                </a:cxn>
                <a:cxn ang="0">
                  <a:pos x="19" y="55"/>
                </a:cxn>
                <a:cxn ang="0">
                  <a:pos x="7" y="55"/>
                </a:cxn>
                <a:cxn ang="0">
                  <a:pos x="5" y="53"/>
                </a:cxn>
                <a:cxn ang="0">
                  <a:pos x="5" y="7"/>
                </a:cxn>
                <a:cxn ang="0">
                  <a:pos x="1" y="5"/>
                </a:cxn>
                <a:cxn ang="0">
                  <a:pos x="2" y="0"/>
                </a:cxn>
              </a:cxnLst>
              <a:rect l="0" t="0" r="r" b="b"/>
              <a:pathLst>
                <a:path w="25" h="55">
                  <a:moveTo>
                    <a:pt x="2" y="0"/>
                  </a:moveTo>
                  <a:cubicBezTo>
                    <a:pt x="23" y="0"/>
                    <a:pt x="23" y="0"/>
                    <a:pt x="23" y="0"/>
                  </a:cubicBezTo>
                  <a:cubicBezTo>
                    <a:pt x="23" y="0"/>
                    <a:pt x="25" y="1"/>
                    <a:pt x="25" y="2"/>
                  </a:cubicBezTo>
                  <a:cubicBezTo>
                    <a:pt x="25" y="2"/>
                    <a:pt x="25" y="7"/>
                    <a:pt x="21" y="6"/>
                  </a:cubicBezTo>
                  <a:cubicBezTo>
                    <a:pt x="20" y="53"/>
                    <a:pt x="20" y="53"/>
                    <a:pt x="20" y="53"/>
                  </a:cubicBezTo>
                  <a:cubicBezTo>
                    <a:pt x="20" y="53"/>
                    <a:pt x="20" y="55"/>
                    <a:pt x="19" y="55"/>
                  </a:cubicBezTo>
                  <a:cubicBezTo>
                    <a:pt x="17" y="55"/>
                    <a:pt x="7" y="55"/>
                    <a:pt x="7" y="55"/>
                  </a:cubicBezTo>
                  <a:cubicBezTo>
                    <a:pt x="7" y="55"/>
                    <a:pt x="5" y="55"/>
                    <a:pt x="5" y="53"/>
                  </a:cubicBezTo>
                  <a:cubicBezTo>
                    <a:pt x="5" y="52"/>
                    <a:pt x="5" y="7"/>
                    <a:pt x="5" y="7"/>
                  </a:cubicBezTo>
                  <a:cubicBezTo>
                    <a:pt x="5" y="7"/>
                    <a:pt x="1" y="8"/>
                    <a:pt x="1" y="5"/>
                  </a:cubicBezTo>
                  <a:cubicBezTo>
                    <a:pt x="1" y="3"/>
                    <a:pt x="0" y="1"/>
                    <a:pt x="2" y="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04" name="Freeform 11">
              <a:extLst>
                <a:ext uri="{FF2B5EF4-FFF2-40B4-BE49-F238E27FC236}">
                  <a16:creationId xmlns:a16="http://schemas.microsoft.com/office/drawing/2014/main" id="{4EEB684A-47DE-43CA-ADBD-785923852643}"/>
                </a:ext>
              </a:extLst>
            </p:cNvPr>
            <p:cNvSpPr>
              <a:spLocks/>
            </p:cNvSpPr>
            <p:nvPr/>
          </p:nvSpPr>
          <p:spPr bwMode="auto">
            <a:xfrm>
              <a:off x="794" y="914"/>
              <a:ext cx="149" cy="328"/>
            </a:xfrm>
            <a:custGeom>
              <a:avLst/>
              <a:gdLst/>
              <a:ahLst/>
              <a:cxnLst>
                <a:cxn ang="0">
                  <a:pos x="2" y="0"/>
                </a:cxn>
                <a:cxn ang="0">
                  <a:pos x="23" y="0"/>
                </a:cxn>
                <a:cxn ang="0">
                  <a:pos x="24" y="2"/>
                </a:cxn>
                <a:cxn ang="0">
                  <a:pos x="20" y="6"/>
                </a:cxn>
                <a:cxn ang="0">
                  <a:pos x="20" y="53"/>
                </a:cxn>
                <a:cxn ang="0">
                  <a:pos x="19" y="55"/>
                </a:cxn>
                <a:cxn ang="0">
                  <a:pos x="6" y="55"/>
                </a:cxn>
                <a:cxn ang="0">
                  <a:pos x="5" y="53"/>
                </a:cxn>
                <a:cxn ang="0">
                  <a:pos x="5" y="7"/>
                </a:cxn>
                <a:cxn ang="0">
                  <a:pos x="1" y="5"/>
                </a:cxn>
                <a:cxn ang="0">
                  <a:pos x="2" y="0"/>
                </a:cxn>
              </a:cxnLst>
              <a:rect l="0" t="0" r="r" b="b"/>
              <a:pathLst>
                <a:path w="25" h="55">
                  <a:moveTo>
                    <a:pt x="2" y="0"/>
                  </a:moveTo>
                  <a:cubicBezTo>
                    <a:pt x="23" y="0"/>
                    <a:pt x="23" y="0"/>
                    <a:pt x="23" y="0"/>
                  </a:cubicBezTo>
                  <a:cubicBezTo>
                    <a:pt x="23" y="0"/>
                    <a:pt x="24" y="1"/>
                    <a:pt x="24" y="2"/>
                  </a:cubicBezTo>
                  <a:cubicBezTo>
                    <a:pt x="24" y="2"/>
                    <a:pt x="25" y="7"/>
                    <a:pt x="20" y="6"/>
                  </a:cubicBezTo>
                  <a:cubicBezTo>
                    <a:pt x="20" y="53"/>
                    <a:pt x="20" y="53"/>
                    <a:pt x="20" y="53"/>
                  </a:cubicBezTo>
                  <a:cubicBezTo>
                    <a:pt x="20" y="53"/>
                    <a:pt x="20" y="55"/>
                    <a:pt x="19" y="55"/>
                  </a:cubicBezTo>
                  <a:cubicBezTo>
                    <a:pt x="17" y="55"/>
                    <a:pt x="6" y="55"/>
                    <a:pt x="6" y="55"/>
                  </a:cubicBezTo>
                  <a:cubicBezTo>
                    <a:pt x="6" y="55"/>
                    <a:pt x="5" y="55"/>
                    <a:pt x="5" y="53"/>
                  </a:cubicBezTo>
                  <a:cubicBezTo>
                    <a:pt x="5" y="52"/>
                    <a:pt x="5" y="7"/>
                    <a:pt x="5" y="7"/>
                  </a:cubicBezTo>
                  <a:cubicBezTo>
                    <a:pt x="5" y="7"/>
                    <a:pt x="1" y="8"/>
                    <a:pt x="1" y="5"/>
                  </a:cubicBezTo>
                  <a:cubicBezTo>
                    <a:pt x="1" y="3"/>
                    <a:pt x="0" y="1"/>
                    <a:pt x="2" y="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05" name="Freeform 12">
              <a:extLst>
                <a:ext uri="{FF2B5EF4-FFF2-40B4-BE49-F238E27FC236}">
                  <a16:creationId xmlns:a16="http://schemas.microsoft.com/office/drawing/2014/main" id="{3A3BE17E-3A92-4D30-A2D2-6486448C8D5C}"/>
                </a:ext>
              </a:extLst>
            </p:cNvPr>
            <p:cNvSpPr>
              <a:spLocks/>
            </p:cNvSpPr>
            <p:nvPr/>
          </p:nvSpPr>
          <p:spPr bwMode="auto">
            <a:xfrm>
              <a:off x="299" y="1248"/>
              <a:ext cx="667" cy="41"/>
            </a:xfrm>
            <a:custGeom>
              <a:avLst/>
              <a:gdLst/>
              <a:ahLst/>
              <a:cxnLst>
                <a:cxn ang="0">
                  <a:pos x="112" y="5"/>
                </a:cxn>
                <a:cxn ang="0">
                  <a:pos x="110" y="7"/>
                </a:cxn>
                <a:cxn ang="0">
                  <a:pos x="2" y="7"/>
                </a:cxn>
                <a:cxn ang="0">
                  <a:pos x="0" y="5"/>
                </a:cxn>
                <a:cxn ang="0">
                  <a:pos x="0" y="2"/>
                </a:cxn>
                <a:cxn ang="0">
                  <a:pos x="2" y="0"/>
                </a:cxn>
                <a:cxn ang="0">
                  <a:pos x="110" y="0"/>
                </a:cxn>
                <a:cxn ang="0">
                  <a:pos x="112" y="2"/>
                </a:cxn>
                <a:cxn ang="0">
                  <a:pos x="112" y="5"/>
                </a:cxn>
              </a:cxnLst>
              <a:rect l="0" t="0" r="r" b="b"/>
              <a:pathLst>
                <a:path w="112" h="7">
                  <a:moveTo>
                    <a:pt x="112" y="5"/>
                  </a:moveTo>
                  <a:cubicBezTo>
                    <a:pt x="112" y="6"/>
                    <a:pt x="111" y="7"/>
                    <a:pt x="110" y="7"/>
                  </a:cubicBezTo>
                  <a:cubicBezTo>
                    <a:pt x="2" y="7"/>
                    <a:pt x="2" y="7"/>
                    <a:pt x="2" y="7"/>
                  </a:cubicBezTo>
                  <a:cubicBezTo>
                    <a:pt x="1" y="7"/>
                    <a:pt x="0" y="6"/>
                    <a:pt x="0" y="5"/>
                  </a:cubicBezTo>
                  <a:cubicBezTo>
                    <a:pt x="0" y="2"/>
                    <a:pt x="0" y="2"/>
                    <a:pt x="0" y="2"/>
                  </a:cubicBezTo>
                  <a:cubicBezTo>
                    <a:pt x="0" y="1"/>
                    <a:pt x="1" y="0"/>
                    <a:pt x="2" y="0"/>
                  </a:cubicBezTo>
                  <a:cubicBezTo>
                    <a:pt x="110" y="0"/>
                    <a:pt x="110" y="0"/>
                    <a:pt x="110" y="0"/>
                  </a:cubicBezTo>
                  <a:cubicBezTo>
                    <a:pt x="111" y="0"/>
                    <a:pt x="112" y="1"/>
                    <a:pt x="112" y="2"/>
                  </a:cubicBezTo>
                  <a:lnTo>
                    <a:pt x="112" y="5"/>
                  </a:ln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06" name="Freeform 13">
              <a:extLst>
                <a:ext uri="{FF2B5EF4-FFF2-40B4-BE49-F238E27FC236}">
                  <a16:creationId xmlns:a16="http://schemas.microsoft.com/office/drawing/2014/main" id="{B7B373BE-B9B3-492A-B34F-345612E2569D}"/>
                </a:ext>
              </a:extLst>
            </p:cNvPr>
            <p:cNvSpPr>
              <a:spLocks/>
            </p:cNvSpPr>
            <p:nvPr/>
          </p:nvSpPr>
          <p:spPr bwMode="auto">
            <a:xfrm>
              <a:off x="263" y="1307"/>
              <a:ext cx="733" cy="42"/>
            </a:xfrm>
            <a:custGeom>
              <a:avLst/>
              <a:gdLst/>
              <a:ahLst/>
              <a:cxnLst>
                <a:cxn ang="0">
                  <a:pos x="123" y="5"/>
                </a:cxn>
                <a:cxn ang="0">
                  <a:pos x="120" y="7"/>
                </a:cxn>
                <a:cxn ang="0">
                  <a:pos x="3" y="7"/>
                </a:cxn>
                <a:cxn ang="0">
                  <a:pos x="0" y="5"/>
                </a:cxn>
                <a:cxn ang="0">
                  <a:pos x="0" y="2"/>
                </a:cxn>
                <a:cxn ang="0">
                  <a:pos x="3" y="0"/>
                </a:cxn>
                <a:cxn ang="0">
                  <a:pos x="120" y="0"/>
                </a:cxn>
                <a:cxn ang="0">
                  <a:pos x="123" y="2"/>
                </a:cxn>
                <a:cxn ang="0">
                  <a:pos x="123" y="5"/>
                </a:cxn>
              </a:cxnLst>
              <a:rect l="0" t="0" r="r" b="b"/>
              <a:pathLst>
                <a:path w="123" h="7">
                  <a:moveTo>
                    <a:pt x="123" y="5"/>
                  </a:moveTo>
                  <a:cubicBezTo>
                    <a:pt x="123" y="6"/>
                    <a:pt x="122" y="7"/>
                    <a:pt x="120" y="7"/>
                  </a:cubicBezTo>
                  <a:cubicBezTo>
                    <a:pt x="3" y="7"/>
                    <a:pt x="3" y="7"/>
                    <a:pt x="3" y="7"/>
                  </a:cubicBezTo>
                  <a:cubicBezTo>
                    <a:pt x="1" y="7"/>
                    <a:pt x="0" y="6"/>
                    <a:pt x="0" y="5"/>
                  </a:cubicBezTo>
                  <a:cubicBezTo>
                    <a:pt x="0" y="2"/>
                    <a:pt x="0" y="2"/>
                    <a:pt x="0" y="2"/>
                  </a:cubicBezTo>
                  <a:cubicBezTo>
                    <a:pt x="0" y="1"/>
                    <a:pt x="1" y="0"/>
                    <a:pt x="3" y="0"/>
                  </a:cubicBezTo>
                  <a:cubicBezTo>
                    <a:pt x="120" y="0"/>
                    <a:pt x="120" y="0"/>
                    <a:pt x="120" y="0"/>
                  </a:cubicBezTo>
                  <a:cubicBezTo>
                    <a:pt x="122" y="0"/>
                    <a:pt x="123" y="1"/>
                    <a:pt x="123" y="2"/>
                  </a:cubicBezTo>
                  <a:lnTo>
                    <a:pt x="123" y="5"/>
                  </a:ln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grpSp>
      <p:grpSp>
        <p:nvGrpSpPr>
          <p:cNvPr id="107" name="Group 19">
            <a:extLst>
              <a:ext uri="{FF2B5EF4-FFF2-40B4-BE49-F238E27FC236}">
                <a16:creationId xmlns:a16="http://schemas.microsoft.com/office/drawing/2014/main" id="{B70D7E6A-1D02-4CED-B1C1-3C63A72ECE28}"/>
              </a:ext>
            </a:extLst>
          </p:cNvPr>
          <p:cNvGrpSpPr>
            <a:grpSpLocks noChangeAspect="1"/>
          </p:cNvGrpSpPr>
          <p:nvPr/>
        </p:nvGrpSpPr>
        <p:grpSpPr bwMode="auto">
          <a:xfrm>
            <a:off x="4573133" y="1772316"/>
            <a:ext cx="807716" cy="780263"/>
            <a:chOff x="3374" y="2011"/>
            <a:chExt cx="1958" cy="1872"/>
          </a:xfrm>
          <a:solidFill>
            <a:srgbClr val="FFFFFF"/>
          </a:solidFill>
        </p:grpSpPr>
        <p:sp>
          <p:nvSpPr>
            <p:cNvPr id="108" name="Freeform 20">
              <a:extLst>
                <a:ext uri="{FF2B5EF4-FFF2-40B4-BE49-F238E27FC236}">
                  <a16:creationId xmlns:a16="http://schemas.microsoft.com/office/drawing/2014/main" id="{D00DB1C5-C8E5-4251-8359-469B23659E72}"/>
                </a:ext>
              </a:extLst>
            </p:cNvPr>
            <p:cNvSpPr>
              <a:spLocks/>
            </p:cNvSpPr>
            <p:nvPr/>
          </p:nvSpPr>
          <p:spPr bwMode="auto">
            <a:xfrm>
              <a:off x="3903" y="2168"/>
              <a:ext cx="1411" cy="789"/>
            </a:xfrm>
            <a:custGeom>
              <a:avLst/>
              <a:gdLst/>
              <a:ahLst/>
              <a:cxnLst>
                <a:cxn ang="0">
                  <a:pos x="597" y="236"/>
                </a:cxn>
                <a:cxn ang="0">
                  <a:pos x="566" y="334"/>
                </a:cxn>
                <a:cxn ang="0">
                  <a:pos x="449" y="334"/>
                </a:cxn>
                <a:cxn ang="0">
                  <a:pos x="449" y="293"/>
                </a:cxn>
                <a:cxn ang="0">
                  <a:pos x="365" y="293"/>
                </a:cxn>
                <a:cxn ang="0">
                  <a:pos x="365" y="334"/>
                </a:cxn>
                <a:cxn ang="0">
                  <a:pos x="32" y="334"/>
                </a:cxn>
                <a:cxn ang="0">
                  <a:pos x="0" y="242"/>
                </a:cxn>
                <a:cxn ang="0">
                  <a:pos x="110" y="108"/>
                </a:cxn>
                <a:cxn ang="0">
                  <a:pos x="140" y="92"/>
                </a:cxn>
                <a:cxn ang="0">
                  <a:pos x="279" y="0"/>
                </a:cxn>
                <a:cxn ang="0">
                  <a:pos x="417" y="90"/>
                </a:cxn>
                <a:cxn ang="0">
                  <a:pos x="463" y="81"/>
                </a:cxn>
                <a:cxn ang="0">
                  <a:pos x="597" y="236"/>
                </a:cxn>
              </a:cxnLst>
              <a:rect l="0" t="0" r="r" b="b"/>
              <a:pathLst>
                <a:path w="597" h="334">
                  <a:moveTo>
                    <a:pt x="597" y="236"/>
                  </a:moveTo>
                  <a:cubicBezTo>
                    <a:pt x="597" y="273"/>
                    <a:pt x="585" y="308"/>
                    <a:pt x="566" y="334"/>
                  </a:cubicBezTo>
                  <a:cubicBezTo>
                    <a:pt x="449" y="334"/>
                    <a:pt x="449" y="334"/>
                    <a:pt x="449" y="334"/>
                  </a:cubicBezTo>
                  <a:cubicBezTo>
                    <a:pt x="449" y="293"/>
                    <a:pt x="449" y="293"/>
                    <a:pt x="449" y="293"/>
                  </a:cubicBezTo>
                  <a:cubicBezTo>
                    <a:pt x="365" y="293"/>
                    <a:pt x="365" y="293"/>
                    <a:pt x="365" y="293"/>
                  </a:cubicBezTo>
                  <a:cubicBezTo>
                    <a:pt x="365" y="334"/>
                    <a:pt x="365" y="334"/>
                    <a:pt x="365" y="334"/>
                  </a:cubicBezTo>
                  <a:cubicBezTo>
                    <a:pt x="32" y="334"/>
                    <a:pt x="32" y="334"/>
                    <a:pt x="32" y="334"/>
                  </a:cubicBezTo>
                  <a:cubicBezTo>
                    <a:pt x="12" y="310"/>
                    <a:pt x="0" y="278"/>
                    <a:pt x="0" y="242"/>
                  </a:cubicBezTo>
                  <a:cubicBezTo>
                    <a:pt x="0" y="171"/>
                    <a:pt x="49" y="112"/>
                    <a:pt x="110" y="108"/>
                  </a:cubicBezTo>
                  <a:cubicBezTo>
                    <a:pt x="117" y="98"/>
                    <a:pt x="128" y="92"/>
                    <a:pt x="140" y="92"/>
                  </a:cubicBezTo>
                  <a:cubicBezTo>
                    <a:pt x="168" y="37"/>
                    <a:pt x="219" y="0"/>
                    <a:pt x="279" y="0"/>
                  </a:cubicBezTo>
                  <a:cubicBezTo>
                    <a:pt x="338" y="0"/>
                    <a:pt x="389" y="36"/>
                    <a:pt x="417" y="90"/>
                  </a:cubicBezTo>
                  <a:cubicBezTo>
                    <a:pt x="432" y="85"/>
                    <a:pt x="447" y="81"/>
                    <a:pt x="463" y="81"/>
                  </a:cubicBezTo>
                  <a:cubicBezTo>
                    <a:pt x="537" y="81"/>
                    <a:pt x="597" y="150"/>
                    <a:pt x="597" y="236"/>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09" name="Freeform 21">
              <a:extLst>
                <a:ext uri="{FF2B5EF4-FFF2-40B4-BE49-F238E27FC236}">
                  <a16:creationId xmlns:a16="http://schemas.microsoft.com/office/drawing/2014/main" id="{C98EFD06-9B87-4B3F-A2B1-4759F420DE9D}"/>
                </a:ext>
              </a:extLst>
            </p:cNvPr>
            <p:cNvSpPr>
              <a:spLocks/>
            </p:cNvSpPr>
            <p:nvPr/>
          </p:nvSpPr>
          <p:spPr bwMode="auto">
            <a:xfrm>
              <a:off x="4444" y="2896"/>
              <a:ext cx="475" cy="397"/>
            </a:xfrm>
            <a:custGeom>
              <a:avLst/>
              <a:gdLst/>
              <a:ahLst/>
              <a:cxnLst>
                <a:cxn ang="0">
                  <a:pos x="475" y="376"/>
                </a:cxn>
                <a:cxn ang="0">
                  <a:pos x="475" y="397"/>
                </a:cxn>
                <a:cxn ang="0">
                  <a:pos x="0" y="397"/>
                </a:cxn>
                <a:cxn ang="0">
                  <a:pos x="0" y="283"/>
                </a:cxn>
                <a:cxn ang="0">
                  <a:pos x="359" y="283"/>
                </a:cxn>
                <a:cxn ang="0">
                  <a:pos x="359" y="0"/>
                </a:cxn>
                <a:cxn ang="0">
                  <a:pos x="475" y="0"/>
                </a:cxn>
                <a:cxn ang="0">
                  <a:pos x="475" y="283"/>
                </a:cxn>
                <a:cxn ang="0">
                  <a:pos x="475" y="376"/>
                </a:cxn>
              </a:cxnLst>
              <a:rect l="0" t="0" r="r" b="b"/>
              <a:pathLst>
                <a:path w="475" h="397">
                  <a:moveTo>
                    <a:pt x="475" y="376"/>
                  </a:moveTo>
                  <a:lnTo>
                    <a:pt x="475" y="397"/>
                  </a:lnTo>
                  <a:lnTo>
                    <a:pt x="0" y="397"/>
                  </a:lnTo>
                  <a:lnTo>
                    <a:pt x="0" y="283"/>
                  </a:lnTo>
                  <a:lnTo>
                    <a:pt x="359" y="283"/>
                  </a:lnTo>
                  <a:lnTo>
                    <a:pt x="359" y="0"/>
                  </a:lnTo>
                  <a:lnTo>
                    <a:pt x="475" y="0"/>
                  </a:lnTo>
                  <a:lnTo>
                    <a:pt x="475" y="283"/>
                  </a:lnTo>
                  <a:lnTo>
                    <a:pt x="475" y="376"/>
                  </a:ln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10" name="Freeform 22">
              <a:extLst>
                <a:ext uri="{FF2B5EF4-FFF2-40B4-BE49-F238E27FC236}">
                  <a16:creationId xmlns:a16="http://schemas.microsoft.com/office/drawing/2014/main" id="{736FBB42-DAC4-45B5-BBC5-74BE362257F1}"/>
                </a:ext>
              </a:extLst>
            </p:cNvPr>
            <p:cNvSpPr>
              <a:spLocks noEditPoints="1"/>
            </p:cNvSpPr>
            <p:nvPr/>
          </p:nvSpPr>
          <p:spPr bwMode="auto">
            <a:xfrm>
              <a:off x="3374" y="2657"/>
              <a:ext cx="1259" cy="936"/>
            </a:xfrm>
            <a:custGeom>
              <a:avLst/>
              <a:gdLst/>
              <a:ahLst/>
              <a:cxnLst>
                <a:cxn ang="0">
                  <a:pos x="235" y="389"/>
                </a:cxn>
                <a:cxn ang="0">
                  <a:pos x="298" y="389"/>
                </a:cxn>
                <a:cxn ang="0">
                  <a:pos x="298" y="373"/>
                </a:cxn>
                <a:cxn ang="0">
                  <a:pos x="235" y="373"/>
                </a:cxn>
                <a:cxn ang="0">
                  <a:pos x="235" y="389"/>
                </a:cxn>
                <a:cxn ang="0">
                  <a:pos x="500" y="396"/>
                </a:cxn>
                <a:cxn ang="0">
                  <a:pos x="34" y="396"/>
                </a:cxn>
                <a:cxn ang="0">
                  <a:pos x="0" y="367"/>
                </a:cxn>
                <a:cxn ang="0">
                  <a:pos x="0" y="30"/>
                </a:cxn>
                <a:cxn ang="0">
                  <a:pos x="34" y="0"/>
                </a:cxn>
                <a:cxn ang="0">
                  <a:pos x="207" y="0"/>
                </a:cxn>
                <a:cxn ang="0">
                  <a:pos x="205" y="19"/>
                </a:cxn>
                <a:cxn ang="0">
                  <a:pos x="21" y="19"/>
                </a:cxn>
                <a:cxn ang="0">
                  <a:pos x="21" y="349"/>
                </a:cxn>
                <a:cxn ang="0">
                  <a:pos x="512" y="349"/>
                </a:cxn>
                <a:cxn ang="0">
                  <a:pos x="512" y="292"/>
                </a:cxn>
                <a:cxn ang="0">
                  <a:pos x="533" y="292"/>
                </a:cxn>
                <a:cxn ang="0">
                  <a:pos x="533" y="367"/>
                </a:cxn>
                <a:cxn ang="0">
                  <a:pos x="500" y="396"/>
                </a:cxn>
              </a:cxnLst>
              <a:rect l="0" t="0" r="r" b="b"/>
              <a:pathLst>
                <a:path w="533" h="396">
                  <a:moveTo>
                    <a:pt x="235" y="389"/>
                  </a:moveTo>
                  <a:cubicBezTo>
                    <a:pt x="298" y="389"/>
                    <a:pt x="298" y="389"/>
                    <a:pt x="298" y="389"/>
                  </a:cubicBezTo>
                  <a:cubicBezTo>
                    <a:pt x="298" y="373"/>
                    <a:pt x="298" y="373"/>
                    <a:pt x="298" y="373"/>
                  </a:cubicBezTo>
                  <a:cubicBezTo>
                    <a:pt x="235" y="373"/>
                    <a:pt x="235" y="373"/>
                    <a:pt x="235" y="373"/>
                  </a:cubicBezTo>
                  <a:lnTo>
                    <a:pt x="235" y="389"/>
                  </a:lnTo>
                  <a:close/>
                  <a:moveTo>
                    <a:pt x="500" y="396"/>
                  </a:moveTo>
                  <a:cubicBezTo>
                    <a:pt x="34" y="396"/>
                    <a:pt x="34" y="396"/>
                    <a:pt x="34" y="396"/>
                  </a:cubicBezTo>
                  <a:cubicBezTo>
                    <a:pt x="15" y="396"/>
                    <a:pt x="0" y="383"/>
                    <a:pt x="0" y="367"/>
                  </a:cubicBezTo>
                  <a:cubicBezTo>
                    <a:pt x="0" y="30"/>
                    <a:pt x="0" y="30"/>
                    <a:pt x="0" y="30"/>
                  </a:cubicBezTo>
                  <a:cubicBezTo>
                    <a:pt x="0" y="14"/>
                    <a:pt x="15" y="0"/>
                    <a:pt x="34" y="0"/>
                  </a:cubicBezTo>
                  <a:cubicBezTo>
                    <a:pt x="207" y="0"/>
                    <a:pt x="207" y="0"/>
                    <a:pt x="207" y="0"/>
                  </a:cubicBezTo>
                  <a:cubicBezTo>
                    <a:pt x="206" y="7"/>
                    <a:pt x="205" y="13"/>
                    <a:pt x="205" y="19"/>
                  </a:cubicBezTo>
                  <a:cubicBezTo>
                    <a:pt x="21" y="19"/>
                    <a:pt x="21" y="19"/>
                    <a:pt x="21" y="19"/>
                  </a:cubicBezTo>
                  <a:cubicBezTo>
                    <a:pt x="21" y="349"/>
                    <a:pt x="21" y="349"/>
                    <a:pt x="21" y="349"/>
                  </a:cubicBezTo>
                  <a:cubicBezTo>
                    <a:pt x="512" y="349"/>
                    <a:pt x="512" y="349"/>
                    <a:pt x="512" y="349"/>
                  </a:cubicBezTo>
                  <a:cubicBezTo>
                    <a:pt x="512" y="292"/>
                    <a:pt x="512" y="292"/>
                    <a:pt x="512" y="292"/>
                  </a:cubicBezTo>
                  <a:cubicBezTo>
                    <a:pt x="533" y="292"/>
                    <a:pt x="533" y="292"/>
                    <a:pt x="533" y="292"/>
                  </a:cubicBezTo>
                  <a:cubicBezTo>
                    <a:pt x="533" y="367"/>
                    <a:pt x="533" y="367"/>
                    <a:pt x="533" y="367"/>
                  </a:cubicBezTo>
                  <a:cubicBezTo>
                    <a:pt x="533" y="383"/>
                    <a:pt x="518" y="396"/>
                    <a:pt x="500" y="396"/>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11" name="Rectangle 23">
              <a:extLst>
                <a:ext uri="{FF2B5EF4-FFF2-40B4-BE49-F238E27FC236}">
                  <a16:creationId xmlns:a16="http://schemas.microsoft.com/office/drawing/2014/main" id="{507DFCF9-A94F-4D96-B1B6-F5C5F639ABA3}"/>
                </a:ext>
              </a:extLst>
            </p:cNvPr>
            <p:cNvSpPr>
              <a:spLocks noChangeArrowheads="1"/>
            </p:cNvSpPr>
            <p:nvPr/>
          </p:nvSpPr>
          <p:spPr bwMode="auto">
            <a:xfrm>
              <a:off x="4584" y="2998"/>
              <a:ext cx="49" cy="127"/>
            </a:xfrm>
            <a:prstGeom prst="rect">
              <a:avLst/>
            </a:prstGeom>
            <a:grpFill/>
            <a:ln w="9525">
              <a:noFill/>
              <a:miter lim="800000"/>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12" name="Freeform 24">
              <a:extLst>
                <a:ext uri="{FF2B5EF4-FFF2-40B4-BE49-F238E27FC236}">
                  <a16:creationId xmlns:a16="http://schemas.microsoft.com/office/drawing/2014/main" id="{A748D5D2-583D-47CD-9D5E-130CDA38E204}"/>
                </a:ext>
              </a:extLst>
            </p:cNvPr>
            <p:cNvSpPr>
              <a:spLocks/>
            </p:cNvSpPr>
            <p:nvPr/>
          </p:nvSpPr>
          <p:spPr bwMode="auto">
            <a:xfrm>
              <a:off x="3745" y="3787"/>
              <a:ext cx="517" cy="96"/>
            </a:xfrm>
            <a:custGeom>
              <a:avLst/>
              <a:gdLst/>
              <a:ahLst/>
              <a:cxnLst>
                <a:cxn ang="0">
                  <a:pos x="219" y="28"/>
                </a:cxn>
                <a:cxn ang="0">
                  <a:pos x="219" y="41"/>
                </a:cxn>
                <a:cxn ang="0">
                  <a:pos x="0" y="41"/>
                </a:cxn>
                <a:cxn ang="0">
                  <a:pos x="0" y="28"/>
                </a:cxn>
                <a:cxn ang="0">
                  <a:pos x="28" y="0"/>
                </a:cxn>
                <a:cxn ang="0">
                  <a:pos x="191" y="0"/>
                </a:cxn>
                <a:cxn ang="0">
                  <a:pos x="219" y="28"/>
                </a:cxn>
              </a:cxnLst>
              <a:rect l="0" t="0" r="r" b="b"/>
              <a:pathLst>
                <a:path w="219" h="41">
                  <a:moveTo>
                    <a:pt x="219" y="28"/>
                  </a:moveTo>
                  <a:cubicBezTo>
                    <a:pt x="219" y="41"/>
                    <a:pt x="219" y="41"/>
                    <a:pt x="219" y="41"/>
                  </a:cubicBezTo>
                  <a:cubicBezTo>
                    <a:pt x="0" y="41"/>
                    <a:pt x="0" y="41"/>
                    <a:pt x="0" y="41"/>
                  </a:cubicBezTo>
                  <a:cubicBezTo>
                    <a:pt x="0" y="28"/>
                    <a:pt x="0" y="28"/>
                    <a:pt x="0" y="28"/>
                  </a:cubicBezTo>
                  <a:cubicBezTo>
                    <a:pt x="0" y="12"/>
                    <a:pt x="13" y="0"/>
                    <a:pt x="28" y="0"/>
                  </a:cubicBezTo>
                  <a:cubicBezTo>
                    <a:pt x="191" y="0"/>
                    <a:pt x="191" y="0"/>
                    <a:pt x="191" y="0"/>
                  </a:cubicBezTo>
                  <a:cubicBezTo>
                    <a:pt x="207" y="0"/>
                    <a:pt x="219" y="12"/>
                    <a:pt x="219" y="28"/>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13" name="Rectangle 25">
              <a:extLst>
                <a:ext uri="{FF2B5EF4-FFF2-40B4-BE49-F238E27FC236}">
                  <a16:creationId xmlns:a16="http://schemas.microsoft.com/office/drawing/2014/main" id="{12C1B94A-37AE-48A6-813B-60E0EBF81B2C}"/>
                </a:ext>
              </a:extLst>
            </p:cNvPr>
            <p:cNvSpPr>
              <a:spLocks noChangeArrowheads="1"/>
            </p:cNvSpPr>
            <p:nvPr/>
          </p:nvSpPr>
          <p:spPr bwMode="auto">
            <a:xfrm>
              <a:off x="3951" y="3609"/>
              <a:ext cx="106" cy="154"/>
            </a:xfrm>
            <a:prstGeom prst="rect">
              <a:avLst/>
            </a:prstGeom>
            <a:grpFill/>
            <a:ln w="9525">
              <a:noFill/>
              <a:miter lim="800000"/>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14" name="Freeform 20">
              <a:extLst>
                <a:ext uri="{FF2B5EF4-FFF2-40B4-BE49-F238E27FC236}">
                  <a16:creationId xmlns:a16="http://schemas.microsoft.com/office/drawing/2014/main" id="{D00DB1C5-C8E5-4251-8359-469B23659E72}"/>
                </a:ext>
              </a:extLst>
            </p:cNvPr>
            <p:cNvSpPr>
              <a:spLocks/>
            </p:cNvSpPr>
            <p:nvPr/>
          </p:nvSpPr>
          <p:spPr bwMode="auto">
            <a:xfrm>
              <a:off x="3921" y="2011"/>
              <a:ext cx="1411" cy="789"/>
            </a:xfrm>
            <a:custGeom>
              <a:avLst/>
              <a:gdLst/>
              <a:ahLst/>
              <a:cxnLst>
                <a:cxn ang="0">
                  <a:pos x="597" y="236"/>
                </a:cxn>
                <a:cxn ang="0">
                  <a:pos x="566" y="334"/>
                </a:cxn>
                <a:cxn ang="0">
                  <a:pos x="449" y="334"/>
                </a:cxn>
                <a:cxn ang="0">
                  <a:pos x="449" y="293"/>
                </a:cxn>
                <a:cxn ang="0">
                  <a:pos x="365" y="293"/>
                </a:cxn>
                <a:cxn ang="0">
                  <a:pos x="365" y="334"/>
                </a:cxn>
                <a:cxn ang="0">
                  <a:pos x="32" y="334"/>
                </a:cxn>
                <a:cxn ang="0">
                  <a:pos x="0" y="242"/>
                </a:cxn>
                <a:cxn ang="0">
                  <a:pos x="110" y="108"/>
                </a:cxn>
                <a:cxn ang="0">
                  <a:pos x="140" y="92"/>
                </a:cxn>
                <a:cxn ang="0">
                  <a:pos x="279" y="0"/>
                </a:cxn>
                <a:cxn ang="0">
                  <a:pos x="417" y="90"/>
                </a:cxn>
                <a:cxn ang="0">
                  <a:pos x="463" y="81"/>
                </a:cxn>
                <a:cxn ang="0">
                  <a:pos x="597" y="236"/>
                </a:cxn>
              </a:cxnLst>
              <a:rect l="0" t="0" r="r" b="b"/>
              <a:pathLst>
                <a:path w="597" h="334">
                  <a:moveTo>
                    <a:pt x="597" y="236"/>
                  </a:moveTo>
                  <a:cubicBezTo>
                    <a:pt x="597" y="273"/>
                    <a:pt x="585" y="308"/>
                    <a:pt x="566" y="334"/>
                  </a:cubicBezTo>
                  <a:cubicBezTo>
                    <a:pt x="449" y="334"/>
                    <a:pt x="449" y="334"/>
                    <a:pt x="449" y="334"/>
                  </a:cubicBezTo>
                  <a:cubicBezTo>
                    <a:pt x="449" y="293"/>
                    <a:pt x="449" y="293"/>
                    <a:pt x="449" y="293"/>
                  </a:cubicBezTo>
                  <a:cubicBezTo>
                    <a:pt x="365" y="293"/>
                    <a:pt x="365" y="293"/>
                    <a:pt x="365" y="293"/>
                  </a:cubicBezTo>
                  <a:cubicBezTo>
                    <a:pt x="365" y="334"/>
                    <a:pt x="365" y="334"/>
                    <a:pt x="365" y="334"/>
                  </a:cubicBezTo>
                  <a:cubicBezTo>
                    <a:pt x="32" y="334"/>
                    <a:pt x="32" y="334"/>
                    <a:pt x="32" y="334"/>
                  </a:cubicBezTo>
                  <a:cubicBezTo>
                    <a:pt x="12" y="310"/>
                    <a:pt x="0" y="278"/>
                    <a:pt x="0" y="242"/>
                  </a:cubicBezTo>
                  <a:cubicBezTo>
                    <a:pt x="0" y="171"/>
                    <a:pt x="49" y="112"/>
                    <a:pt x="110" y="108"/>
                  </a:cubicBezTo>
                  <a:cubicBezTo>
                    <a:pt x="117" y="98"/>
                    <a:pt x="128" y="92"/>
                    <a:pt x="140" y="92"/>
                  </a:cubicBezTo>
                  <a:cubicBezTo>
                    <a:pt x="168" y="37"/>
                    <a:pt x="219" y="0"/>
                    <a:pt x="279" y="0"/>
                  </a:cubicBezTo>
                  <a:cubicBezTo>
                    <a:pt x="338" y="0"/>
                    <a:pt x="389" y="36"/>
                    <a:pt x="417" y="90"/>
                  </a:cubicBezTo>
                  <a:cubicBezTo>
                    <a:pt x="432" y="85"/>
                    <a:pt x="447" y="81"/>
                    <a:pt x="463" y="81"/>
                  </a:cubicBezTo>
                  <a:cubicBezTo>
                    <a:pt x="537" y="81"/>
                    <a:pt x="597" y="150"/>
                    <a:pt x="597" y="236"/>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grpSp>
      <p:sp>
        <p:nvSpPr>
          <p:cNvPr id="123" name="Freeform 5">
            <a:extLst>
              <a:ext uri="{FF2B5EF4-FFF2-40B4-BE49-F238E27FC236}">
                <a16:creationId xmlns:a16="http://schemas.microsoft.com/office/drawing/2014/main" id="{17B5B064-1790-49DF-A980-99955F330C96}"/>
              </a:ext>
            </a:extLst>
          </p:cNvPr>
          <p:cNvSpPr>
            <a:spLocks noEditPoints="1"/>
          </p:cNvSpPr>
          <p:nvPr/>
        </p:nvSpPr>
        <p:spPr bwMode="auto">
          <a:xfrm>
            <a:off x="6275580" y="3967973"/>
            <a:ext cx="695184" cy="809031"/>
          </a:xfrm>
          <a:custGeom>
            <a:avLst/>
            <a:gdLst/>
            <a:ahLst/>
            <a:cxnLst>
              <a:cxn ang="0">
                <a:pos x="320" y="0"/>
              </a:cxn>
              <a:cxn ang="0">
                <a:pos x="513" y="130"/>
              </a:cxn>
              <a:cxn ang="0">
                <a:pos x="521" y="130"/>
              </a:cxn>
              <a:cxn ang="0">
                <a:pos x="683" y="292"/>
              </a:cxn>
              <a:cxn ang="0">
                <a:pos x="521" y="454"/>
              </a:cxn>
              <a:cxn ang="0">
                <a:pos x="463" y="454"/>
              </a:cxn>
              <a:cxn ang="0">
                <a:pos x="345" y="335"/>
              </a:cxn>
              <a:cxn ang="0">
                <a:pos x="226" y="454"/>
              </a:cxn>
              <a:cxn ang="0">
                <a:pos x="135" y="454"/>
              </a:cxn>
              <a:cxn ang="0">
                <a:pos x="0" y="319"/>
              </a:cxn>
              <a:cxn ang="0">
                <a:pos x="113" y="186"/>
              </a:cxn>
              <a:cxn ang="0">
                <a:pos x="320" y="0"/>
              </a:cxn>
              <a:cxn ang="0">
                <a:pos x="530" y="635"/>
              </a:cxn>
              <a:cxn ang="0">
                <a:pos x="546" y="658"/>
              </a:cxn>
              <a:cxn ang="0">
                <a:pos x="573" y="696"/>
              </a:cxn>
              <a:cxn ang="0">
                <a:pos x="345" y="787"/>
              </a:cxn>
              <a:cxn ang="0">
                <a:pos x="117" y="696"/>
              </a:cxn>
              <a:cxn ang="0">
                <a:pos x="143" y="658"/>
              </a:cxn>
              <a:cxn ang="0">
                <a:pos x="159" y="635"/>
              </a:cxn>
              <a:cxn ang="0">
                <a:pos x="163" y="639"/>
              </a:cxn>
              <a:cxn ang="0">
                <a:pos x="345" y="714"/>
              </a:cxn>
              <a:cxn ang="0">
                <a:pos x="526" y="639"/>
              </a:cxn>
              <a:cxn ang="0">
                <a:pos x="530" y="635"/>
              </a:cxn>
              <a:cxn ang="0">
                <a:pos x="345" y="647"/>
              </a:cxn>
              <a:cxn ang="0">
                <a:pos x="479" y="592"/>
              </a:cxn>
              <a:cxn ang="0">
                <a:pos x="492" y="578"/>
              </a:cxn>
              <a:cxn ang="0">
                <a:pos x="447" y="514"/>
              </a:cxn>
              <a:cxn ang="0">
                <a:pos x="428" y="540"/>
              </a:cxn>
              <a:cxn ang="0">
                <a:pos x="345" y="574"/>
              </a:cxn>
              <a:cxn ang="0">
                <a:pos x="261" y="540"/>
              </a:cxn>
              <a:cxn ang="0">
                <a:pos x="242" y="514"/>
              </a:cxn>
              <a:cxn ang="0">
                <a:pos x="198" y="578"/>
              </a:cxn>
              <a:cxn ang="0">
                <a:pos x="210" y="592"/>
              </a:cxn>
              <a:cxn ang="0">
                <a:pos x="345" y="647"/>
              </a:cxn>
              <a:cxn ang="0">
                <a:pos x="345" y="394"/>
              </a:cxn>
              <a:cxn ang="0">
                <a:pos x="404" y="454"/>
              </a:cxn>
              <a:cxn ang="0">
                <a:pos x="345" y="514"/>
              </a:cxn>
              <a:cxn ang="0">
                <a:pos x="285" y="454"/>
              </a:cxn>
              <a:cxn ang="0">
                <a:pos x="345" y="394"/>
              </a:cxn>
            </a:cxnLst>
            <a:rect l="0" t="0" r="r" b="b"/>
            <a:pathLst>
              <a:path w="683" h="787">
                <a:moveTo>
                  <a:pt x="320" y="0"/>
                </a:moveTo>
                <a:cubicBezTo>
                  <a:pt x="407" y="0"/>
                  <a:pt x="482" y="54"/>
                  <a:pt x="513" y="130"/>
                </a:cubicBezTo>
                <a:cubicBezTo>
                  <a:pt x="515" y="130"/>
                  <a:pt x="518" y="130"/>
                  <a:pt x="521" y="130"/>
                </a:cubicBezTo>
                <a:cubicBezTo>
                  <a:pt x="610" y="130"/>
                  <a:pt x="683" y="202"/>
                  <a:pt x="683" y="292"/>
                </a:cubicBezTo>
                <a:cubicBezTo>
                  <a:pt x="683" y="382"/>
                  <a:pt x="610" y="454"/>
                  <a:pt x="521" y="454"/>
                </a:cubicBezTo>
                <a:cubicBezTo>
                  <a:pt x="463" y="454"/>
                  <a:pt x="463" y="454"/>
                  <a:pt x="463" y="454"/>
                </a:cubicBezTo>
                <a:cubicBezTo>
                  <a:pt x="463" y="389"/>
                  <a:pt x="410" y="335"/>
                  <a:pt x="345" y="335"/>
                </a:cubicBezTo>
                <a:cubicBezTo>
                  <a:pt x="279" y="335"/>
                  <a:pt x="226" y="389"/>
                  <a:pt x="226" y="454"/>
                </a:cubicBezTo>
                <a:cubicBezTo>
                  <a:pt x="135" y="454"/>
                  <a:pt x="135" y="454"/>
                  <a:pt x="135" y="454"/>
                </a:cubicBezTo>
                <a:cubicBezTo>
                  <a:pt x="61" y="454"/>
                  <a:pt x="0" y="394"/>
                  <a:pt x="0" y="319"/>
                </a:cubicBezTo>
                <a:cubicBezTo>
                  <a:pt x="0" y="252"/>
                  <a:pt x="49" y="196"/>
                  <a:pt x="113" y="186"/>
                </a:cubicBezTo>
                <a:cubicBezTo>
                  <a:pt x="124" y="81"/>
                  <a:pt x="213" y="0"/>
                  <a:pt x="320" y="0"/>
                </a:cubicBezTo>
                <a:moveTo>
                  <a:pt x="530" y="635"/>
                </a:moveTo>
                <a:cubicBezTo>
                  <a:pt x="546" y="658"/>
                  <a:pt x="546" y="658"/>
                  <a:pt x="546" y="658"/>
                </a:cubicBezTo>
                <a:cubicBezTo>
                  <a:pt x="573" y="696"/>
                  <a:pt x="573" y="696"/>
                  <a:pt x="573" y="696"/>
                </a:cubicBezTo>
                <a:cubicBezTo>
                  <a:pt x="513" y="752"/>
                  <a:pt x="433" y="787"/>
                  <a:pt x="345" y="787"/>
                </a:cubicBezTo>
                <a:cubicBezTo>
                  <a:pt x="256" y="787"/>
                  <a:pt x="176" y="752"/>
                  <a:pt x="117" y="696"/>
                </a:cubicBezTo>
                <a:cubicBezTo>
                  <a:pt x="143" y="658"/>
                  <a:pt x="143" y="658"/>
                  <a:pt x="143" y="658"/>
                </a:cubicBezTo>
                <a:cubicBezTo>
                  <a:pt x="159" y="635"/>
                  <a:pt x="159" y="635"/>
                  <a:pt x="159" y="635"/>
                </a:cubicBezTo>
                <a:cubicBezTo>
                  <a:pt x="160" y="636"/>
                  <a:pt x="161" y="637"/>
                  <a:pt x="163" y="639"/>
                </a:cubicBezTo>
                <a:cubicBezTo>
                  <a:pt x="209" y="685"/>
                  <a:pt x="274" y="714"/>
                  <a:pt x="345" y="714"/>
                </a:cubicBezTo>
                <a:cubicBezTo>
                  <a:pt x="416" y="714"/>
                  <a:pt x="480" y="685"/>
                  <a:pt x="526" y="639"/>
                </a:cubicBezTo>
                <a:cubicBezTo>
                  <a:pt x="528" y="637"/>
                  <a:pt x="529" y="636"/>
                  <a:pt x="530" y="635"/>
                </a:cubicBezTo>
                <a:moveTo>
                  <a:pt x="345" y="647"/>
                </a:moveTo>
                <a:cubicBezTo>
                  <a:pt x="397" y="647"/>
                  <a:pt x="445" y="626"/>
                  <a:pt x="479" y="592"/>
                </a:cubicBezTo>
                <a:cubicBezTo>
                  <a:pt x="484" y="587"/>
                  <a:pt x="488" y="583"/>
                  <a:pt x="492" y="578"/>
                </a:cubicBezTo>
                <a:cubicBezTo>
                  <a:pt x="447" y="514"/>
                  <a:pt x="447" y="514"/>
                  <a:pt x="447" y="514"/>
                </a:cubicBezTo>
                <a:cubicBezTo>
                  <a:pt x="442" y="524"/>
                  <a:pt x="435" y="532"/>
                  <a:pt x="428" y="540"/>
                </a:cubicBezTo>
                <a:cubicBezTo>
                  <a:pt x="406" y="561"/>
                  <a:pt x="377" y="574"/>
                  <a:pt x="345" y="574"/>
                </a:cubicBezTo>
                <a:cubicBezTo>
                  <a:pt x="312" y="574"/>
                  <a:pt x="283" y="561"/>
                  <a:pt x="261" y="540"/>
                </a:cubicBezTo>
                <a:cubicBezTo>
                  <a:pt x="254" y="532"/>
                  <a:pt x="247" y="524"/>
                  <a:pt x="242" y="514"/>
                </a:cubicBezTo>
                <a:cubicBezTo>
                  <a:pt x="198" y="578"/>
                  <a:pt x="198" y="578"/>
                  <a:pt x="198" y="578"/>
                </a:cubicBezTo>
                <a:cubicBezTo>
                  <a:pt x="201" y="583"/>
                  <a:pt x="206" y="587"/>
                  <a:pt x="210" y="592"/>
                </a:cubicBezTo>
                <a:cubicBezTo>
                  <a:pt x="244" y="626"/>
                  <a:pt x="292" y="647"/>
                  <a:pt x="345" y="647"/>
                </a:cubicBezTo>
                <a:moveTo>
                  <a:pt x="345" y="394"/>
                </a:moveTo>
                <a:cubicBezTo>
                  <a:pt x="378" y="394"/>
                  <a:pt x="404" y="421"/>
                  <a:pt x="404" y="454"/>
                </a:cubicBezTo>
                <a:cubicBezTo>
                  <a:pt x="404" y="487"/>
                  <a:pt x="378" y="514"/>
                  <a:pt x="345" y="514"/>
                </a:cubicBezTo>
                <a:cubicBezTo>
                  <a:pt x="312" y="514"/>
                  <a:pt x="285" y="487"/>
                  <a:pt x="285" y="454"/>
                </a:cubicBezTo>
                <a:cubicBezTo>
                  <a:pt x="285" y="421"/>
                  <a:pt x="312" y="394"/>
                  <a:pt x="345" y="394"/>
                </a:cubicBezTo>
              </a:path>
            </a:pathLst>
          </a:custGeom>
          <a:solidFill>
            <a:srgbClr val="FFFFFF"/>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grpSp>
        <p:nvGrpSpPr>
          <p:cNvPr id="68" name="Group 19">
            <a:extLst>
              <a:ext uri="{FF2B5EF4-FFF2-40B4-BE49-F238E27FC236}">
                <a16:creationId xmlns:a16="http://schemas.microsoft.com/office/drawing/2014/main" id="{B70D7E6A-1D02-4CED-B1C1-3C63A72ECE28}"/>
              </a:ext>
            </a:extLst>
          </p:cNvPr>
          <p:cNvGrpSpPr>
            <a:grpSpLocks noChangeAspect="1"/>
          </p:cNvGrpSpPr>
          <p:nvPr/>
        </p:nvGrpSpPr>
        <p:grpSpPr bwMode="auto">
          <a:xfrm>
            <a:off x="2777332" y="3939714"/>
            <a:ext cx="807716" cy="780263"/>
            <a:chOff x="3374" y="2011"/>
            <a:chExt cx="1958" cy="1872"/>
          </a:xfrm>
          <a:solidFill>
            <a:srgbClr val="FFFFFF"/>
          </a:solidFill>
        </p:grpSpPr>
        <p:sp>
          <p:nvSpPr>
            <p:cNvPr id="69" name="Freeform 20">
              <a:extLst>
                <a:ext uri="{FF2B5EF4-FFF2-40B4-BE49-F238E27FC236}">
                  <a16:creationId xmlns:a16="http://schemas.microsoft.com/office/drawing/2014/main" id="{D00DB1C5-C8E5-4251-8359-469B23659E72}"/>
                </a:ext>
              </a:extLst>
            </p:cNvPr>
            <p:cNvSpPr>
              <a:spLocks/>
            </p:cNvSpPr>
            <p:nvPr/>
          </p:nvSpPr>
          <p:spPr bwMode="auto">
            <a:xfrm>
              <a:off x="3903" y="2168"/>
              <a:ext cx="1411" cy="789"/>
            </a:xfrm>
            <a:custGeom>
              <a:avLst/>
              <a:gdLst/>
              <a:ahLst/>
              <a:cxnLst>
                <a:cxn ang="0">
                  <a:pos x="597" y="236"/>
                </a:cxn>
                <a:cxn ang="0">
                  <a:pos x="566" y="334"/>
                </a:cxn>
                <a:cxn ang="0">
                  <a:pos x="449" y="334"/>
                </a:cxn>
                <a:cxn ang="0">
                  <a:pos x="449" y="293"/>
                </a:cxn>
                <a:cxn ang="0">
                  <a:pos x="365" y="293"/>
                </a:cxn>
                <a:cxn ang="0">
                  <a:pos x="365" y="334"/>
                </a:cxn>
                <a:cxn ang="0">
                  <a:pos x="32" y="334"/>
                </a:cxn>
                <a:cxn ang="0">
                  <a:pos x="0" y="242"/>
                </a:cxn>
                <a:cxn ang="0">
                  <a:pos x="110" y="108"/>
                </a:cxn>
                <a:cxn ang="0">
                  <a:pos x="140" y="92"/>
                </a:cxn>
                <a:cxn ang="0">
                  <a:pos x="279" y="0"/>
                </a:cxn>
                <a:cxn ang="0">
                  <a:pos x="417" y="90"/>
                </a:cxn>
                <a:cxn ang="0">
                  <a:pos x="463" y="81"/>
                </a:cxn>
                <a:cxn ang="0">
                  <a:pos x="597" y="236"/>
                </a:cxn>
              </a:cxnLst>
              <a:rect l="0" t="0" r="r" b="b"/>
              <a:pathLst>
                <a:path w="597" h="334">
                  <a:moveTo>
                    <a:pt x="597" y="236"/>
                  </a:moveTo>
                  <a:cubicBezTo>
                    <a:pt x="597" y="273"/>
                    <a:pt x="585" y="308"/>
                    <a:pt x="566" y="334"/>
                  </a:cubicBezTo>
                  <a:cubicBezTo>
                    <a:pt x="449" y="334"/>
                    <a:pt x="449" y="334"/>
                    <a:pt x="449" y="334"/>
                  </a:cubicBezTo>
                  <a:cubicBezTo>
                    <a:pt x="449" y="293"/>
                    <a:pt x="449" y="293"/>
                    <a:pt x="449" y="293"/>
                  </a:cubicBezTo>
                  <a:cubicBezTo>
                    <a:pt x="365" y="293"/>
                    <a:pt x="365" y="293"/>
                    <a:pt x="365" y="293"/>
                  </a:cubicBezTo>
                  <a:cubicBezTo>
                    <a:pt x="365" y="334"/>
                    <a:pt x="365" y="334"/>
                    <a:pt x="365" y="334"/>
                  </a:cubicBezTo>
                  <a:cubicBezTo>
                    <a:pt x="32" y="334"/>
                    <a:pt x="32" y="334"/>
                    <a:pt x="32" y="334"/>
                  </a:cubicBezTo>
                  <a:cubicBezTo>
                    <a:pt x="12" y="310"/>
                    <a:pt x="0" y="278"/>
                    <a:pt x="0" y="242"/>
                  </a:cubicBezTo>
                  <a:cubicBezTo>
                    <a:pt x="0" y="171"/>
                    <a:pt x="49" y="112"/>
                    <a:pt x="110" y="108"/>
                  </a:cubicBezTo>
                  <a:cubicBezTo>
                    <a:pt x="117" y="98"/>
                    <a:pt x="128" y="92"/>
                    <a:pt x="140" y="92"/>
                  </a:cubicBezTo>
                  <a:cubicBezTo>
                    <a:pt x="168" y="37"/>
                    <a:pt x="219" y="0"/>
                    <a:pt x="279" y="0"/>
                  </a:cubicBezTo>
                  <a:cubicBezTo>
                    <a:pt x="338" y="0"/>
                    <a:pt x="389" y="36"/>
                    <a:pt x="417" y="90"/>
                  </a:cubicBezTo>
                  <a:cubicBezTo>
                    <a:pt x="432" y="85"/>
                    <a:pt x="447" y="81"/>
                    <a:pt x="463" y="81"/>
                  </a:cubicBezTo>
                  <a:cubicBezTo>
                    <a:pt x="537" y="81"/>
                    <a:pt x="597" y="150"/>
                    <a:pt x="597" y="236"/>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70" name="Freeform 21">
              <a:extLst>
                <a:ext uri="{FF2B5EF4-FFF2-40B4-BE49-F238E27FC236}">
                  <a16:creationId xmlns:a16="http://schemas.microsoft.com/office/drawing/2014/main" id="{C98EFD06-9B87-4B3F-A2B1-4759F420DE9D}"/>
                </a:ext>
              </a:extLst>
            </p:cNvPr>
            <p:cNvSpPr>
              <a:spLocks/>
            </p:cNvSpPr>
            <p:nvPr/>
          </p:nvSpPr>
          <p:spPr bwMode="auto">
            <a:xfrm>
              <a:off x="4444" y="2896"/>
              <a:ext cx="475" cy="397"/>
            </a:xfrm>
            <a:custGeom>
              <a:avLst/>
              <a:gdLst/>
              <a:ahLst/>
              <a:cxnLst>
                <a:cxn ang="0">
                  <a:pos x="475" y="376"/>
                </a:cxn>
                <a:cxn ang="0">
                  <a:pos x="475" y="397"/>
                </a:cxn>
                <a:cxn ang="0">
                  <a:pos x="0" y="397"/>
                </a:cxn>
                <a:cxn ang="0">
                  <a:pos x="0" y="283"/>
                </a:cxn>
                <a:cxn ang="0">
                  <a:pos x="359" y="283"/>
                </a:cxn>
                <a:cxn ang="0">
                  <a:pos x="359" y="0"/>
                </a:cxn>
                <a:cxn ang="0">
                  <a:pos x="475" y="0"/>
                </a:cxn>
                <a:cxn ang="0">
                  <a:pos x="475" y="283"/>
                </a:cxn>
                <a:cxn ang="0">
                  <a:pos x="475" y="376"/>
                </a:cxn>
              </a:cxnLst>
              <a:rect l="0" t="0" r="r" b="b"/>
              <a:pathLst>
                <a:path w="475" h="397">
                  <a:moveTo>
                    <a:pt x="475" y="376"/>
                  </a:moveTo>
                  <a:lnTo>
                    <a:pt x="475" y="397"/>
                  </a:lnTo>
                  <a:lnTo>
                    <a:pt x="0" y="397"/>
                  </a:lnTo>
                  <a:lnTo>
                    <a:pt x="0" y="283"/>
                  </a:lnTo>
                  <a:lnTo>
                    <a:pt x="359" y="283"/>
                  </a:lnTo>
                  <a:lnTo>
                    <a:pt x="359" y="0"/>
                  </a:lnTo>
                  <a:lnTo>
                    <a:pt x="475" y="0"/>
                  </a:lnTo>
                  <a:lnTo>
                    <a:pt x="475" y="283"/>
                  </a:lnTo>
                  <a:lnTo>
                    <a:pt x="475" y="376"/>
                  </a:ln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71" name="Freeform 22">
              <a:extLst>
                <a:ext uri="{FF2B5EF4-FFF2-40B4-BE49-F238E27FC236}">
                  <a16:creationId xmlns:a16="http://schemas.microsoft.com/office/drawing/2014/main" id="{736FBB42-DAC4-45B5-BBC5-74BE362257F1}"/>
                </a:ext>
              </a:extLst>
            </p:cNvPr>
            <p:cNvSpPr>
              <a:spLocks noEditPoints="1"/>
            </p:cNvSpPr>
            <p:nvPr/>
          </p:nvSpPr>
          <p:spPr bwMode="auto">
            <a:xfrm>
              <a:off x="3374" y="2657"/>
              <a:ext cx="1259" cy="936"/>
            </a:xfrm>
            <a:custGeom>
              <a:avLst/>
              <a:gdLst/>
              <a:ahLst/>
              <a:cxnLst>
                <a:cxn ang="0">
                  <a:pos x="235" y="389"/>
                </a:cxn>
                <a:cxn ang="0">
                  <a:pos x="298" y="389"/>
                </a:cxn>
                <a:cxn ang="0">
                  <a:pos x="298" y="373"/>
                </a:cxn>
                <a:cxn ang="0">
                  <a:pos x="235" y="373"/>
                </a:cxn>
                <a:cxn ang="0">
                  <a:pos x="235" y="389"/>
                </a:cxn>
                <a:cxn ang="0">
                  <a:pos x="500" y="396"/>
                </a:cxn>
                <a:cxn ang="0">
                  <a:pos x="34" y="396"/>
                </a:cxn>
                <a:cxn ang="0">
                  <a:pos x="0" y="367"/>
                </a:cxn>
                <a:cxn ang="0">
                  <a:pos x="0" y="30"/>
                </a:cxn>
                <a:cxn ang="0">
                  <a:pos x="34" y="0"/>
                </a:cxn>
                <a:cxn ang="0">
                  <a:pos x="207" y="0"/>
                </a:cxn>
                <a:cxn ang="0">
                  <a:pos x="205" y="19"/>
                </a:cxn>
                <a:cxn ang="0">
                  <a:pos x="21" y="19"/>
                </a:cxn>
                <a:cxn ang="0">
                  <a:pos x="21" y="349"/>
                </a:cxn>
                <a:cxn ang="0">
                  <a:pos x="512" y="349"/>
                </a:cxn>
                <a:cxn ang="0">
                  <a:pos x="512" y="292"/>
                </a:cxn>
                <a:cxn ang="0">
                  <a:pos x="533" y="292"/>
                </a:cxn>
                <a:cxn ang="0">
                  <a:pos x="533" y="367"/>
                </a:cxn>
                <a:cxn ang="0">
                  <a:pos x="500" y="396"/>
                </a:cxn>
              </a:cxnLst>
              <a:rect l="0" t="0" r="r" b="b"/>
              <a:pathLst>
                <a:path w="533" h="396">
                  <a:moveTo>
                    <a:pt x="235" y="389"/>
                  </a:moveTo>
                  <a:cubicBezTo>
                    <a:pt x="298" y="389"/>
                    <a:pt x="298" y="389"/>
                    <a:pt x="298" y="389"/>
                  </a:cubicBezTo>
                  <a:cubicBezTo>
                    <a:pt x="298" y="373"/>
                    <a:pt x="298" y="373"/>
                    <a:pt x="298" y="373"/>
                  </a:cubicBezTo>
                  <a:cubicBezTo>
                    <a:pt x="235" y="373"/>
                    <a:pt x="235" y="373"/>
                    <a:pt x="235" y="373"/>
                  </a:cubicBezTo>
                  <a:lnTo>
                    <a:pt x="235" y="389"/>
                  </a:lnTo>
                  <a:close/>
                  <a:moveTo>
                    <a:pt x="500" y="396"/>
                  </a:moveTo>
                  <a:cubicBezTo>
                    <a:pt x="34" y="396"/>
                    <a:pt x="34" y="396"/>
                    <a:pt x="34" y="396"/>
                  </a:cubicBezTo>
                  <a:cubicBezTo>
                    <a:pt x="15" y="396"/>
                    <a:pt x="0" y="383"/>
                    <a:pt x="0" y="367"/>
                  </a:cubicBezTo>
                  <a:cubicBezTo>
                    <a:pt x="0" y="30"/>
                    <a:pt x="0" y="30"/>
                    <a:pt x="0" y="30"/>
                  </a:cubicBezTo>
                  <a:cubicBezTo>
                    <a:pt x="0" y="14"/>
                    <a:pt x="15" y="0"/>
                    <a:pt x="34" y="0"/>
                  </a:cubicBezTo>
                  <a:cubicBezTo>
                    <a:pt x="207" y="0"/>
                    <a:pt x="207" y="0"/>
                    <a:pt x="207" y="0"/>
                  </a:cubicBezTo>
                  <a:cubicBezTo>
                    <a:pt x="206" y="7"/>
                    <a:pt x="205" y="13"/>
                    <a:pt x="205" y="19"/>
                  </a:cubicBezTo>
                  <a:cubicBezTo>
                    <a:pt x="21" y="19"/>
                    <a:pt x="21" y="19"/>
                    <a:pt x="21" y="19"/>
                  </a:cubicBezTo>
                  <a:cubicBezTo>
                    <a:pt x="21" y="349"/>
                    <a:pt x="21" y="349"/>
                    <a:pt x="21" y="349"/>
                  </a:cubicBezTo>
                  <a:cubicBezTo>
                    <a:pt x="512" y="349"/>
                    <a:pt x="512" y="349"/>
                    <a:pt x="512" y="349"/>
                  </a:cubicBezTo>
                  <a:cubicBezTo>
                    <a:pt x="512" y="292"/>
                    <a:pt x="512" y="292"/>
                    <a:pt x="512" y="292"/>
                  </a:cubicBezTo>
                  <a:cubicBezTo>
                    <a:pt x="533" y="292"/>
                    <a:pt x="533" y="292"/>
                    <a:pt x="533" y="292"/>
                  </a:cubicBezTo>
                  <a:cubicBezTo>
                    <a:pt x="533" y="367"/>
                    <a:pt x="533" y="367"/>
                    <a:pt x="533" y="367"/>
                  </a:cubicBezTo>
                  <a:cubicBezTo>
                    <a:pt x="533" y="383"/>
                    <a:pt x="518" y="396"/>
                    <a:pt x="500" y="396"/>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72" name="Rectangle 23">
              <a:extLst>
                <a:ext uri="{FF2B5EF4-FFF2-40B4-BE49-F238E27FC236}">
                  <a16:creationId xmlns:a16="http://schemas.microsoft.com/office/drawing/2014/main" id="{507DFCF9-A94F-4D96-B1B6-F5C5F639ABA3}"/>
                </a:ext>
              </a:extLst>
            </p:cNvPr>
            <p:cNvSpPr>
              <a:spLocks noChangeArrowheads="1"/>
            </p:cNvSpPr>
            <p:nvPr/>
          </p:nvSpPr>
          <p:spPr bwMode="auto">
            <a:xfrm>
              <a:off x="4584" y="2998"/>
              <a:ext cx="49" cy="127"/>
            </a:xfrm>
            <a:prstGeom prst="rect">
              <a:avLst/>
            </a:prstGeom>
            <a:grpFill/>
            <a:ln w="9525">
              <a:noFill/>
              <a:miter lim="800000"/>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73" name="Freeform 24">
              <a:extLst>
                <a:ext uri="{FF2B5EF4-FFF2-40B4-BE49-F238E27FC236}">
                  <a16:creationId xmlns:a16="http://schemas.microsoft.com/office/drawing/2014/main" id="{A748D5D2-583D-47CD-9D5E-130CDA38E204}"/>
                </a:ext>
              </a:extLst>
            </p:cNvPr>
            <p:cNvSpPr>
              <a:spLocks/>
            </p:cNvSpPr>
            <p:nvPr/>
          </p:nvSpPr>
          <p:spPr bwMode="auto">
            <a:xfrm>
              <a:off x="3745" y="3787"/>
              <a:ext cx="517" cy="96"/>
            </a:xfrm>
            <a:custGeom>
              <a:avLst/>
              <a:gdLst/>
              <a:ahLst/>
              <a:cxnLst>
                <a:cxn ang="0">
                  <a:pos x="219" y="28"/>
                </a:cxn>
                <a:cxn ang="0">
                  <a:pos x="219" y="41"/>
                </a:cxn>
                <a:cxn ang="0">
                  <a:pos x="0" y="41"/>
                </a:cxn>
                <a:cxn ang="0">
                  <a:pos x="0" y="28"/>
                </a:cxn>
                <a:cxn ang="0">
                  <a:pos x="28" y="0"/>
                </a:cxn>
                <a:cxn ang="0">
                  <a:pos x="191" y="0"/>
                </a:cxn>
                <a:cxn ang="0">
                  <a:pos x="219" y="28"/>
                </a:cxn>
              </a:cxnLst>
              <a:rect l="0" t="0" r="r" b="b"/>
              <a:pathLst>
                <a:path w="219" h="41">
                  <a:moveTo>
                    <a:pt x="219" y="28"/>
                  </a:moveTo>
                  <a:cubicBezTo>
                    <a:pt x="219" y="41"/>
                    <a:pt x="219" y="41"/>
                    <a:pt x="219" y="41"/>
                  </a:cubicBezTo>
                  <a:cubicBezTo>
                    <a:pt x="0" y="41"/>
                    <a:pt x="0" y="41"/>
                    <a:pt x="0" y="41"/>
                  </a:cubicBezTo>
                  <a:cubicBezTo>
                    <a:pt x="0" y="28"/>
                    <a:pt x="0" y="28"/>
                    <a:pt x="0" y="28"/>
                  </a:cubicBezTo>
                  <a:cubicBezTo>
                    <a:pt x="0" y="12"/>
                    <a:pt x="13" y="0"/>
                    <a:pt x="28" y="0"/>
                  </a:cubicBezTo>
                  <a:cubicBezTo>
                    <a:pt x="191" y="0"/>
                    <a:pt x="191" y="0"/>
                    <a:pt x="191" y="0"/>
                  </a:cubicBezTo>
                  <a:cubicBezTo>
                    <a:pt x="207" y="0"/>
                    <a:pt x="219" y="12"/>
                    <a:pt x="219" y="28"/>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74" name="Rectangle 25">
              <a:extLst>
                <a:ext uri="{FF2B5EF4-FFF2-40B4-BE49-F238E27FC236}">
                  <a16:creationId xmlns:a16="http://schemas.microsoft.com/office/drawing/2014/main" id="{12C1B94A-37AE-48A6-813B-60E0EBF81B2C}"/>
                </a:ext>
              </a:extLst>
            </p:cNvPr>
            <p:cNvSpPr>
              <a:spLocks noChangeArrowheads="1"/>
            </p:cNvSpPr>
            <p:nvPr/>
          </p:nvSpPr>
          <p:spPr bwMode="auto">
            <a:xfrm>
              <a:off x="3951" y="3609"/>
              <a:ext cx="106" cy="154"/>
            </a:xfrm>
            <a:prstGeom prst="rect">
              <a:avLst/>
            </a:prstGeom>
            <a:grpFill/>
            <a:ln w="9525">
              <a:noFill/>
              <a:miter lim="800000"/>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75" name="Freeform 20">
              <a:extLst>
                <a:ext uri="{FF2B5EF4-FFF2-40B4-BE49-F238E27FC236}">
                  <a16:creationId xmlns:a16="http://schemas.microsoft.com/office/drawing/2014/main" id="{D00DB1C5-C8E5-4251-8359-469B23659E72}"/>
                </a:ext>
              </a:extLst>
            </p:cNvPr>
            <p:cNvSpPr>
              <a:spLocks/>
            </p:cNvSpPr>
            <p:nvPr/>
          </p:nvSpPr>
          <p:spPr bwMode="auto">
            <a:xfrm>
              <a:off x="3921" y="2011"/>
              <a:ext cx="1411" cy="789"/>
            </a:xfrm>
            <a:custGeom>
              <a:avLst/>
              <a:gdLst/>
              <a:ahLst/>
              <a:cxnLst>
                <a:cxn ang="0">
                  <a:pos x="597" y="236"/>
                </a:cxn>
                <a:cxn ang="0">
                  <a:pos x="566" y="334"/>
                </a:cxn>
                <a:cxn ang="0">
                  <a:pos x="449" y="334"/>
                </a:cxn>
                <a:cxn ang="0">
                  <a:pos x="449" y="293"/>
                </a:cxn>
                <a:cxn ang="0">
                  <a:pos x="365" y="293"/>
                </a:cxn>
                <a:cxn ang="0">
                  <a:pos x="365" y="334"/>
                </a:cxn>
                <a:cxn ang="0">
                  <a:pos x="32" y="334"/>
                </a:cxn>
                <a:cxn ang="0">
                  <a:pos x="0" y="242"/>
                </a:cxn>
                <a:cxn ang="0">
                  <a:pos x="110" y="108"/>
                </a:cxn>
                <a:cxn ang="0">
                  <a:pos x="140" y="92"/>
                </a:cxn>
                <a:cxn ang="0">
                  <a:pos x="279" y="0"/>
                </a:cxn>
                <a:cxn ang="0">
                  <a:pos x="417" y="90"/>
                </a:cxn>
                <a:cxn ang="0">
                  <a:pos x="463" y="81"/>
                </a:cxn>
                <a:cxn ang="0">
                  <a:pos x="597" y="236"/>
                </a:cxn>
              </a:cxnLst>
              <a:rect l="0" t="0" r="r" b="b"/>
              <a:pathLst>
                <a:path w="597" h="334">
                  <a:moveTo>
                    <a:pt x="597" y="236"/>
                  </a:moveTo>
                  <a:cubicBezTo>
                    <a:pt x="597" y="273"/>
                    <a:pt x="585" y="308"/>
                    <a:pt x="566" y="334"/>
                  </a:cubicBezTo>
                  <a:cubicBezTo>
                    <a:pt x="449" y="334"/>
                    <a:pt x="449" y="334"/>
                    <a:pt x="449" y="334"/>
                  </a:cubicBezTo>
                  <a:cubicBezTo>
                    <a:pt x="449" y="293"/>
                    <a:pt x="449" y="293"/>
                    <a:pt x="449" y="293"/>
                  </a:cubicBezTo>
                  <a:cubicBezTo>
                    <a:pt x="365" y="293"/>
                    <a:pt x="365" y="293"/>
                    <a:pt x="365" y="293"/>
                  </a:cubicBezTo>
                  <a:cubicBezTo>
                    <a:pt x="365" y="334"/>
                    <a:pt x="365" y="334"/>
                    <a:pt x="365" y="334"/>
                  </a:cubicBezTo>
                  <a:cubicBezTo>
                    <a:pt x="32" y="334"/>
                    <a:pt x="32" y="334"/>
                    <a:pt x="32" y="334"/>
                  </a:cubicBezTo>
                  <a:cubicBezTo>
                    <a:pt x="12" y="310"/>
                    <a:pt x="0" y="278"/>
                    <a:pt x="0" y="242"/>
                  </a:cubicBezTo>
                  <a:cubicBezTo>
                    <a:pt x="0" y="171"/>
                    <a:pt x="49" y="112"/>
                    <a:pt x="110" y="108"/>
                  </a:cubicBezTo>
                  <a:cubicBezTo>
                    <a:pt x="117" y="98"/>
                    <a:pt x="128" y="92"/>
                    <a:pt x="140" y="92"/>
                  </a:cubicBezTo>
                  <a:cubicBezTo>
                    <a:pt x="168" y="37"/>
                    <a:pt x="219" y="0"/>
                    <a:pt x="279" y="0"/>
                  </a:cubicBezTo>
                  <a:cubicBezTo>
                    <a:pt x="338" y="0"/>
                    <a:pt x="389" y="36"/>
                    <a:pt x="417" y="90"/>
                  </a:cubicBezTo>
                  <a:cubicBezTo>
                    <a:pt x="432" y="85"/>
                    <a:pt x="447" y="81"/>
                    <a:pt x="463" y="81"/>
                  </a:cubicBezTo>
                  <a:cubicBezTo>
                    <a:pt x="537" y="81"/>
                    <a:pt x="597" y="150"/>
                    <a:pt x="597" y="236"/>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grpSp>
    </p:spTree>
    <p:extLst>
      <p:ext uri="{BB962C8B-B14F-4D97-AF65-F5344CB8AC3E}">
        <p14:creationId xmlns:p14="http://schemas.microsoft.com/office/powerpoint/2010/main" val="3475809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a:t>kpmg.com/socialmedia</a:t>
            </a:r>
            <a:endParaRPr lang="en-US" dirty="0"/>
          </a:p>
        </p:txBody>
      </p:sp>
      <p:sp>
        <p:nvSpPr>
          <p:cNvPr id="4" name="Text Placeholder 3"/>
          <p:cNvSpPr>
            <a:spLocks noGrp="1"/>
          </p:cNvSpPr>
          <p:nvPr>
            <p:ph type="body" sz="quarter" idx="13"/>
          </p:nvPr>
        </p:nvSpPr>
        <p:spPr/>
        <p:txBody>
          <a:bodyPr/>
          <a:lstStyle/>
          <a:p>
            <a:r>
              <a:rPr lang="en-US" dirty="0"/>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upon such information without appropriate professional advice after a thorough examination of the particular situation.</a:t>
            </a:r>
          </a:p>
        </p:txBody>
      </p:sp>
      <p:sp>
        <p:nvSpPr>
          <p:cNvPr id="6" name="Text Placeholder 5"/>
          <p:cNvSpPr>
            <a:spLocks noGrp="1"/>
          </p:cNvSpPr>
          <p:nvPr>
            <p:ph type="body" sz="quarter" idx="15"/>
          </p:nvPr>
        </p:nvSpPr>
        <p:spPr/>
        <p:txBody>
          <a:bodyPr/>
          <a:lstStyle/>
          <a:p>
            <a:r>
              <a:rPr lang="en-US" dirty="0"/>
              <a:t>© 2020 KPMG LLP, a Delaware limited liability partnership and the U.S. member firm of the KPMG network of independent member firms affiliated with KPMG International Cooperative (“KPMG International”), a Swiss entity. </a:t>
            </a:r>
            <a:br>
              <a:rPr lang="en-US" dirty="0"/>
            </a:br>
            <a:r>
              <a:rPr lang="en-US" dirty="0"/>
              <a:t>All rights reserved. NDP083680-1A</a:t>
            </a:r>
          </a:p>
        </p:txBody>
      </p:sp>
      <p:sp>
        <p:nvSpPr>
          <p:cNvPr id="7" name="Text Placeholder 6"/>
          <p:cNvSpPr>
            <a:spLocks noGrp="1"/>
          </p:cNvSpPr>
          <p:nvPr>
            <p:ph type="body" sz="quarter" idx="16"/>
          </p:nvPr>
        </p:nvSpPr>
        <p:spPr/>
        <p:txBody>
          <a:bodyPr/>
          <a:lstStyle/>
          <a:p>
            <a:r>
              <a:rPr lang="en-US" dirty="0"/>
              <a:t>The KPMG name and logo are registered trademarks or trademarks of KPMG International.</a:t>
            </a:r>
          </a:p>
        </p:txBody>
      </p:sp>
      <p:sp>
        <p:nvSpPr>
          <p:cNvPr id="14" name="Rectangle 13"/>
          <p:cNvSpPr/>
          <p:nvPr/>
        </p:nvSpPr>
        <p:spPr>
          <a:xfrm>
            <a:off x="2587669" y="1788014"/>
            <a:ext cx="4892288" cy="461665"/>
          </a:xfrm>
          <a:prstGeom prst="rect">
            <a:avLst/>
          </a:prstGeom>
        </p:spPr>
        <p:txBody>
          <a:bodyPr wrap="square">
            <a:spAutoFit/>
          </a:bodyPr>
          <a:lstStyle/>
          <a:p>
            <a:pPr lvl="0">
              <a:spcAft>
                <a:spcPts val="60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200" dirty="0">
                <a:solidFill>
                  <a:srgbClr val="00338D"/>
                </a:solidFill>
              </a:rPr>
              <a:t>Some or all of the services described herein may not be permissible for KPMG audit clients and their affiliates or related entities.</a:t>
            </a:r>
            <a:endParaRPr lang="en-US" sz="1200" dirty="0"/>
          </a:p>
        </p:txBody>
      </p:sp>
      <p:grpSp>
        <p:nvGrpSpPr>
          <p:cNvPr id="15" name="Group 14"/>
          <p:cNvGrpSpPr/>
          <p:nvPr/>
        </p:nvGrpSpPr>
        <p:grpSpPr>
          <a:xfrm>
            <a:off x="-99745" y="936989"/>
            <a:ext cx="2687414" cy="2092881"/>
            <a:chOff x="-1276873" y="815807"/>
            <a:chExt cx="2687414" cy="2092881"/>
          </a:xfrm>
        </p:grpSpPr>
        <p:sp>
          <p:nvSpPr>
            <p:cNvPr id="16" name="Rectangle 15"/>
            <p:cNvSpPr/>
            <p:nvPr/>
          </p:nvSpPr>
          <p:spPr>
            <a:xfrm>
              <a:off x="-1276873" y="815807"/>
              <a:ext cx="2297151" cy="2092881"/>
            </a:xfrm>
            <a:prstGeom prst="rect">
              <a:avLst/>
            </a:prstGeom>
            <a:solidFill>
              <a:srgbClr val="BC204B"/>
            </a:solidFill>
          </p:spPr>
          <p:txBody>
            <a:bodyPr wrap="square">
              <a:spAutoFit/>
            </a:bodyPr>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000" b="1"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[The following independence disclaimer should be included on all internal and external general tax and/or advisory service materials where we discuss KPMG’s tax and/or advisory services.]</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1000" b="1" dirty="0">
                <a:solidFill>
                  <a:schemeClr val="bg1"/>
                </a:solidFill>
                <a:latin typeface="Arial" panose="020B0604020202020204" pitchFamily="34" charset="0"/>
                <a:ea typeface="Times New Roman" panose="02020603050405020304" pitchFamily="18" charset="0"/>
                <a:cs typeface="Times New Roman" panose="02020603050405020304" pitchFamily="18" charset="0"/>
              </a:endParaRP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000" b="1"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Remove if this document </a:t>
              </a:r>
              <a:r>
                <a:rPr lang="en-US" sz="1000" b="1" u="sng"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is not discussing tax services and/or advisory services.</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1000" b="1" dirty="0">
                <a:solidFill>
                  <a:schemeClr val="bg1"/>
                </a:solidFill>
                <a:latin typeface="Arial" panose="020B0604020202020204" pitchFamily="34" charset="0"/>
                <a:ea typeface="Times New Roman" panose="02020603050405020304" pitchFamily="18" charset="0"/>
                <a:cs typeface="Times New Roman" panose="02020603050405020304" pitchFamily="18" charset="0"/>
              </a:endParaRP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000" b="1"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REMOVE THIS RED BOX PRIOR TO PUBLISHING. </a:t>
              </a:r>
            </a:p>
          </p:txBody>
        </p:sp>
        <p:cxnSp>
          <p:nvCxnSpPr>
            <p:cNvPr id="17" name="Straight Arrow Connector 16"/>
            <p:cNvCxnSpPr/>
            <p:nvPr/>
          </p:nvCxnSpPr>
          <p:spPr>
            <a:xfrm>
              <a:off x="934014" y="1888339"/>
              <a:ext cx="476527" cy="0"/>
            </a:xfrm>
            <a:prstGeom prst="straightConnector1">
              <a:avLst/>
            </a:prstGeom>
            <a:ln w="28575">
              <a:solidFill>
                <a:srgbClr val="BC204B"/>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99745" y="3220858"/>
            <a:ext cx="2687414" cy="3477875"/>
            <a:chOff x="-1276873" y="3187907"/>
            <a:chExt cx="2687414" cy="3477875"/>
          </a:xfrm>
        </p:grpSpPr>
        <p:sp>
          <p:nvSpPr>
            <p:cNvPr id="19" name="Rectangle 18"/>
            <p:cNvSpPr/>
            <p:nvPr/>
          </p:nvSpPr>
          <p:spPr>
            <a:xfrm>
              <a:off x="-1276873" y="3187907"/>
              <a:ext cx="2297151" cy="3477875"/>
            </a:xfrm>
            <a:prstGeom prst="rect">
              <a:avLst/>
            </a:prstGeom>
            <a:solidFill>
              <a:srgbClr val="BC204B"/>
            </a:solidFill>
          </p:spPr>
          <p:txBody>
            <a:bodyPr wrap="square">
              <a:spAutoFit/>
            </a:bodyPr>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000" b="1"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[The following general disclaimer should be included on any external document that is providing information on KPMG services that are not of a tax nature or any external document that is providing general information and guidance.]</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1000" b="1" dirty="0">
                <a:solidFill>
                  <a:schemeClr val="bg1"/>
                </a:solidFill>
                <a:latin typeface="Arial" panose="020B0604020202020204" pitchFamily="34" charset="0"/>
                <a:ea typeface="Times New Roman" panose="02020603050405020304" pitchFamily="18" charset="0"/>
                <a:cs typeface="Times New Roman" panose="02020603050405020304" pitchFamily="18" charset="0"/>
              </a:endParaRP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000" b="1"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If this document is internal, remove the general disclaimer and replace with “INTERNAL USE ONLY”. If this document is of a tax nature, remove the general disclaimer and replace with applicable Tax disclaimers (see “Additional Tax disclaimers” box). If this document is client specific, remove the general disclaimer.</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1000" b="1" dirty="0">
                <a:solidFill>
                  <a:schemeClr val="bg1"/>
                </a:solidFill>
                <a:latin typeface="Arial" panose="020B0604020202020204" pitchFamily="34" charset="0"/>
                <a:ea typeface="Times New Roman" panose="02020603050405020304" pitchFamily="18" charset="0"/>
                <a:cs typeface="Times New Roman" panose="02020603050405020304" pitchFamily="18" charset="0"/>
              </a:endParaRP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000" b="1"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REMOVE THIS RED BOX PRIOR TO PUBLISHING. </a:t>
              </a:r>
            </a:p>
          </p:txBody>
        </p:sp>
        <p:cxnSp>
          <p:nvCxnSpPr>
            <p:cNvPr id="20" name="Straight Arrow Connector 19"/>
            <p:cNvCxnSpPr/>
            <p:nvPr/>
          </p:nvCxnSpPr>
          <p:spPr>
            <a:xfrm>
              <a:off x="934014" y="3986787"/>
              <a:ext cx="476527" cy="0"/>
            </a:xfrm>
            <a:prstGeom prst="straightConnector1">
              <a:avLst/>
            </a:prstGeom>
            <a:ln w="28575">
              <a:solidFill>
                <a:srgbClr val="BC204B"/>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Rectangle 20"/>
          <p:cNvSpPr/>
          <p:nvPr/>
        </p:nvSpPr>
        <p:spPr>
          <a:xfrm>
            <a:off x="9654527" y="1019629"/>
            <a:ext cx="2297151" cy="1785104"/>
          </a:xfrm>
          <a:prstGeom prst="rect">
            <a:avLst/>
          </a:prstGeom>
          <a:solidFill>
            <a:srgbClr val="BC204B"/>
          </a:solidFill>
        </p:spPr>
        <p:txBody>
          <a:bodyPr wrap="square">
            <a:spAutoFit/>
          </a:bodyPr>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000" b="1"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Additional Tax disclaimers</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1000" b="1" dirty="0">
              <a:solidFill>
                <a:schemeClr val="bg1"/>
              </a:solidFill>
              <a:ea typeface="Times New Roman" panose="02020603050405020304" pitchFamily="18" charset="0"/>
              <a:cs typeface="Times New Roman" panose="02020603050405020304" pitchFamily="18" charset="0"/>
            </a:endParaRPr>
          </a:p>
          <a:p>
            <a:r>
              <a:rPr lang="en-US" sz="1000" b="1" dirty="0">
                <a:solidFill>
                  <a:schemeClr val="bg1"/>
                </a:solidFill>
              </a:rPr>
              <a:t>Please refer to the Tax guidance for language that should be included in documents discussing Tax services:</a:t>
            </a:r>
          </a:p>
          <a:p>
            <a:r>
              <a:rPr lang="en-US" sz="1000" u="sng" dirty="0">
                <a:hlinkClick r:id="rId3"/>
              </a:rPr>
              <a:t>https://handbook.us.kworld.kpmg.com/Home/tsm/6397</a:t>
            </a:r>
            <a:endParaRPr lang="en-US" sz="1000" u="sng" dirty="0"/>
          </a:p>
          <a:p>
            <a:endParaRPr lang="en-US" sz="1000" b="1" dirty="0">
              <a:solidFill>
                <a:schemeClr val="bg1"/>
              </a:solidFill>
              <a:latin typeface="Arial" panose="020B0604020202020204" pitchFamily="34" charset="0"/>
              <a:ea typeface="Times New Roman" panose="02020603050405020304" pitchFamily="18" charset="0"/>
              <a:cs typeface="Times New Roman" panose="02020603050405020304" pitchFamily="18" charset="0"/>
            </a:endParaRP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000" b="1"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REMOVE THIS RED BOX PRIOR TO PUBLISHING. </a:t>
            </a:r>
          </a:p>
        </p:txBody>
      </p:sp>
    </p:spTree>
    <p:extLst>
      <p:ext uri="{BB962C8B-B14F-4D97-AF65-F5344CB8AC3E}">
        <p14:creationId xmlns:p14="http://schemas.microsoft.com/office/powerpoint/2010/main" val="997135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219200" y="1573093"/>
            <a:ext cx="5159022" cy="478565"/>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822960" tIns="54610" rIns="54610" bIns="54610" rtlCol="0" anchor="ctr"/>
          <a:lstStyle/>
          <a:p>
            <a:r>
              <a:rPr lang="en-US" sz="1500" dirty="0">
                <a:solidFill>
                  <a:schemeClr val="tx1"/>
                </a:solidFill>
              </a:rPr>
              <a:t>Introduction</a:t>
            </a:r>
          </a:p>
        </p:txBody>
      </p:sp>
      <p:sp>
        <p:nvSpPr>
          <p:cNvPr id="16" name="Rectangle 15"/>
          <p:cNvSpPr/>
          <p:nvPr/>
        </p:nvSpPr>
        <p:spPr>
          <a:xfrm>
            <a:off x="1219200" y="2470448"/>
            <a:ext cx="5159022" cy="478565"/>
          </a:xfrm>
          <a:prstGeom prst="rect">
            <a:avLst/>
          </a:prstGeom>
          <a:noFill/>
          <a:ln w="6350">
            <a:solidFill>
              <a:srgbClr val="6D2077"/>
            </a:solidFill>
          </a:ln>
        </p:spPr>
        <p:style>
          <a:lnRef idx="2">
            <a:schemeClr val="accent1">
              <a:shade val="50000"/>
            </a:schemeClr>
          </a:lnRef>
          <a:fillRef idx="1">
            <a:schemeClr val="accent1"/>
          </a:fillRef>
          <a:effectRef idx="0">
            <a:schemeClr val="accent1"/>
          </a:effectRef>
          <a:fontRef idx="minor">
            <a:schemeClr val="lt1"/>
          </a:fontRef>
        </p:style>
        <p:txBody>
          <a:bodyPr lIns="822960" tIns="54610" rIns="54610" bIns="54610" rtlCol="0" anchor="ctr"/>
          <a:lstStyle/>
          <a:p>
            <a:r>
              <a:rPr lang="en-US" sz="1500" dirty="0">
                <a:solidFill>
                  <a:schemeClr val="tx1"/>
                </a:solidFill>
              </a:rPr>
              <a:t>Capability framework</a:t>
            </a:r>
          </a:p>
        </p:txBody>
      </p:sp>
      <p:sp>
        <p:nvSpPr>
          <p:cNvPr id="17" name="Rectangle 16"/>
          <p:cNvSpPr/>
          <p:nvPr/>
        </p:nvSpPr>
        <p:spPr>
          <a:xfrm>
            <a:off x="1219200" y="3320960"/>
            <a:ext cx="5159022" cy="478565"/>
          </a:xfrm>
          <a:prstGeom prst="rect">
            <a:avLst/>
          </a:prstGeom>
          <a:noFill/>
          <a:ln w="6350">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lIns="822960" tIns="54610" rIns="54610" bIns="54610" rtlCol="0" anchor="ctr"/>
          <a:lstStyle/>
          <a:p>
            <a:r>
              <a:rPr lang="en-US" sz="1500" dirty="0">
                <a:solidFill>
                  <a:schemeClr val="tx1"/>
                </a:solidFill>
              </a:rPr>
              <a:t>Reference Architecture</a:t>
            </a:r>
          </a:p>
        </p:txBody>
      </p:sp>
      <p:sp>
        <p:nvSpPr>
          <p:cNvPr id="18" name="Rectangle 17"/>
          <p:cNvSpPr/>
          <p:nvPr/>
        </p:nvSpPr>
        <p:spPr>
          <a:xfrm>
            <a:off x="1219200" y="4251374"/>
            <a:ext cx="5159022" cy="478565"/>
          </a:xfrm>
          <a:prstGeom prst="rect">
            <a:avLst/>
          </a:prstGeom>
          <a:noFill/>
          <a:ln w="6350">
            <a:solidFill>
              <a:srgbClr val="483698"/>
            </a:solidFill>
          </a:ln>
        </p:spPr>
        <p:style>
          <a:lnRef idx="2">
            <a:schemeClr val="accent1">
              <a:shade val="50000"/>
            </a:schemeClr>
          </a:lnRef>
          <a:fillRef idx="1">
            <a:schemeClr val="accent1"/>
          </a:fillRef>
          <a:effectRef idx="0">
            <a:schemeClr val="accent1"/>
          </a:effectRef>
          <a:fontRef idx="minor">
            <a:schemeClr val="lt1"/>
          </a:fontRef>
        </p:style>
        <p:txBody>
          <a:bodyPr lIns="822960" tIns="54610" rIns="54610" bIns="54610" rtlCol="0" anchor="ctr"/>
          <a:lstStyle/>
          <a:p>
            <a:r>
              <a:rPr lang="en-US" sz="1500" dirty="0">
                <a:solidFill>
                  <a:schemeClr val="tx1"/>
                </a:solidFill>
              </a:rPr>
              <a:t>Security Pillars</a:t>
            </a:r>
          </a:p>
        </p:txBody>
      </p:sp>
      <p:sp>
        <p:nvSpPr>
          <p:cNvPr id="19" name="Rectangle 18"/>
          <p:cNvSpPr/>
          <p:nvPr/>
        </p:nvSpPr>
        <p:spPr>
          <a:xfrm>
            <a:off x="1219200" y="5181787"/>
            <a:ext cx="5159022" cy="478565"/>
          </a:xfrm>
          <a:prstGeom prst="rect">
            <a:avLst/>
          </a:prstGeom>
          <a:noFill/>
          <a:ln w="6350">
            <a:solidFill>
              <a:srgbClr val="00A3A1"/>
            </a:solidFill>
          </a:ln>
        </p:spPr>
        <p:style>
          <a:lnRef idx="2">
            <a:schemeClr val="accent1">
              <a:shade val="50000"/>
            </a:schemeClr>
          </a:lnRef>
          <a:fillRef idx="1">
            <a:schemeClr val="accent1"/>
          </a:fillRef>
          <a:effectRef idx="0">
            <a:schemeClr val="accent1"/>
          </a:effectRef>
          <a:fontRef idx="minor">
            <a:schemeClr val="lt1"/>
          </a:fontRef>
        </p:style>
        <p:txBody>
          <a:bodyPr lIns="822960" tIns="54610" rIns="54610" bIns="54610" rtlCol="0" anchor="ctr"/>
          <a:lstStyle/>
          <a:p>
            <a:r>
              <a:rPr lang="en-US" sz="1500" dirty="0">
                <a:solidFill>
                  <a:schemeClr val="tx1"/>
                </a:solidFill>
              </a:rPr>
              <a:t>Our perspective</a:t>
            </a:r>
          </a:p>
        </p:txBody>
      </p:sp>
      <p:sp>
        <p:nvSpPr>
          <p:cNvPr id="2" name="Title 1"/>
          <p:cNvSpPr>
            <a:spLocks noGrp="1"/>
          </p:cNvSpPr>
          <p:nvPr>
            <p:ph type="title"/>
          </p:nvPr>
        </p:nvSpPr>
        <p:spPr/>
        <p:txBody>
          <a:bodyPr/>
          <a:lstStyle/>
          <a:p>
            <a:r>
              <a:rPr lang="en-US" dirty="0"/>
              <a:t>Overview</a:t>
            </a:r>
            <a:endParaRPr lang="en-US" dirty="0">
              <a:solidFill>
                <a:srgbClr val="FF0000"/>
              </a:solidFill>
            </a:endParaRPr>
          </a:p>
        </p:txBody>
      </p:sp>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472688" y="1322388"/>
            <a:ext cx="4727125" cy="4554537"/>
          </a:xfrm>
          <a:prstGeom prst="rect">
            <a:avLst/>
          </a:prstGeom>
        </p:spPr>
      </p:pic>
      <p:sp>
        <p:nvSpPr>
          <p:cNvPr id="6" name="Oval 5"/>
          <p:cNvSpPr/>
          <p:nvPr/>
        </p:nvSpPr>
        <p:spPr>
          <a:xfrm>
            <a:off x="995363" y="1529530"/>
            <a:ext cx="565690" cy="5656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prstClr val="white"/>
                </a:solidFill>
              </a:rPr>
              <a:t>I</a:t>
            </a:r>
          </a:p>
        </p:txBody>
      </p:sp>
      <p:sp>
        <p:nvSpPr>
          <p:cNvPr id="8" name="Oval 7"/>
          <p:cNvSpPr/>
          <p:nvPr/>
        </p:nvSpPr>
        <p:spPr>
          <a:xfrm>
            <a:off x="995363" y="2426885"/>
            <a:ext cx="565690" cy="5656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prstClr val="white"/>
                </a:solidFill>
              </a:rPr>
              <a:t>II</a:t>
            </a:r>
          </a:p>
        </p:txBody>
      </p:sp>
      <p:sp>
        <p:nvSpPr>
          <p:cNvPr id="9" name="Oval 8"/>
          <p:cNvSpPr/>
          <p:nvPr/>
        </p:nvSpPr>
        <p:spPr>
          <a:xfrm>
            <a:off x="995363" y="3277397"/>
            <a:ext cx="565690" cy="56569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prstClr val="white"/>
                </a:solidFill>
              </a:rPr>
              <a:t>III</a:t>
            </a:r>
          </a:p>
        </p:txBody>
      </p:sp>
      <p:sp>
        <p:nvSpPr>
          <p:cNvPr id="10" name="Oval 9"/>
          <p:cNvSpPr/>
          <p:nvPr/>
        </p:nvSpPr>
        <p:spPr>
          <a:xfrm>
            <a:off x="995363" y="4207811"/>
            <a:ext cx="565690" cy="565690"/>
          </a:xfrm>
          <a:prstGeom prst="ellipse">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prstClr val="white"/>
                </a:solidFill>
              </a:rPr>
              <a:t>IV</a:t>
            </a:r>
          </a:p>
        </p:txBody>
      </p:sp>
      <p:sp>
        <p:nvSpPr>
          <p:cNvPr id="11" name="Oval 10"/>
          <p:cNvSpPr/>
          <p:nvPr/>
        </p:nvSpPr>
        <p:spPr>
          <a:xfrm>
            <a:off x="995363" y="5181787"/>
            <a:ext cx="565690" cy="56569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solidFill>
                  <a:prstClr val="white"/>
                </a:solidFill>
              </a:rPr>
              <a:t>V</a:t>
            </a:r>
          </a:p>
        </p:txBody>
      </p:sp>
    </p:spTree>
    <p:extLst>
      <p:ext uri="{BB962C8B-B14F-4D97-AF65-F5344CB8AC3E}">
        <p14:creationId xmlns:p14="http://schemas.microsoft.com/office/powerpoint/2010/main" val="333054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D5C9276-4F2D-4401-B6A2-70F6D0FF4202}"/>
              </a:ext>
            </a:extLst>
          </p:cNvPr>
          <p:cNvSpPr>
            <a:spLocks noGrp="1"/>
          </p:cNvSpPr>
          <p:nvPr>
            <p:ph type="title"/>
          </p:nvPr>
        </p:nvSpPr>
        <p:spPr/>
        <p:txBody>
          <a:bodyPr/>
          <a:lstStyle/>
          <a:p>
            <a:r>
              <a:rPr lang="en-US" dirty="0"/>
              <a:t>Cloud context and focus has changed</a:t>
            </a:r>
          </a:p>
        </p:txBody>
      </p:sp>
      <p:sp>
        <p:nvSpPr>
          <p:cNvPr id="123" name="Text Placeholder 122"/>
          <p:cNvSpPr>
            <a:spLocks noGrp="1"/>
          </p:cNvSpPr>
          <p:nvPr>
            <p:ph type="body" sz="quarter" idx="12"/>
          </p:nvPr>
        </p:nvSpPr>
        <p:spPr/>
        <p:txBody>
          <a:bodyPr>
            <a:normAutofit lnSpcReduction="10000"/>
          </a:bodyPr>
          <a:lstStyle/>
          <a:p>
            <a:r>
              <a:rPr lang="en-US" dirty="0"/>
              <a:t>Introduction</a:t>
            </a:r>
          </a:p>
        </p:txBody>
      </p:sp>
      <p:sp>
        <p:nvSpPr>
          <p:cNvPr id="416" name="Freeform 415"/>
          <p:cNvSpPr/>
          <p:nvPr/>
        </p:nvSpPr>
        <p:spPr>
          <a:xfrm flipH="1" flipV="1">
            <a:off x="5818306" y="1800505"/>
            <a:ext cx="5382474" cy="3268951"/>
          </a:xfrm>
          <a:custGeom>
            <a:avLst/>
            <a:gdLst>
              <a:gd name="connsiteX0" fmla="*/ 4940082 w 5382474"/>
              <a:gd name="connsiteY0" fmla="*/ 3445171 h 3445171"/>
              <a:gd name="connsiteX1" fmla="*/ 0 w 5382474"/>
              <a:gd name="connsiteY1" fmla="*/ 3445171 h 3445171"/>
              <a:gd name="connsiteX2" fmla="*/ 0 w 5382474"/>
              <a:gd name="connsiteY2" fmla="*/ 0 h 3445171"/>
              <a:gd name="connsiteX3" fmla="*/ 4940082 w 5382474"/>
              <a:gd name="connsiteY3" fmla="*/ 0 h 3445171"/>
              <a:gd name="connsiteX4" fmla="*/ 4940082 w 5382474"/>
              <a:gd name="connsiteY4" fmla="*/ 3982 h 3445171"/>
              <a:gd name="connsiteX5" fmla="*/ 5333867 w 5382474"/>
              <a:gd name="connsiteY5" fmla="*/ 3982 h 3445171"/>
              <a:gd name="connsiteX6" fmla="*/ 4940082 w 5382474"/>
              <a:gd name="connsiteY6" fmla="*/ 1656328 h 3445171"/>
              <a:gd name="connsiteX7" fmla="*/ 4940082 w 5382474"/>
              <a:gd name="connsiteY7" fmla="*/ 1691502 h 3445171"/>
              <a:gd name="connsiteX8" fmla="*/ 5382474 w 5382474"/>
              <a:gd name="connsiteY8" fmla="*/ 3445171 h 3445171"/>
              <a:gd name="connsiteX9" fmla="*/ 4940082 w 5382474"/>
              <a:gd name="connsiteY9" fmla="*/ 3445171 h 3445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82474" h="3445171">
                <a:moveTo>
                  <a:pt x="4940082" y="3445171"/>
                </a:moveTo>
                <a:lnTo>
                  <a:pt x="0" y="3445171"/>
                </a:lnTo>
                <a:lnTo>
                  <a:pt x="0" y="0"/>
                </a:lnTo>
                <a:lnTo>
                  <a:pt x="4940082" y="0"/>
                </a:lnTo>
                <a:lnTo>
                  <a:pt x="4940082" y="3982"/>
                </a:lnTo>
                <a:lnTo>
                  <a:pt x="5333867" y="3982"/>
                </a:lnTo>
                <a:lnTo>
                  <a:pt x="4940082" y="1656328"/>
                </a:lnTo>
                <a:lnTo>
                  <a:pt x="4940082" y="1691502"/>
                </a:lnTo>
                <a:lnTo>
                  <a:pt x="5382474" y="3445171"/>
                </a:lnTo>
                <a:lnTo>
                  <a:pt x="4940082" y="344517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54610" tIns="54610" rIns="54610" bIns="54610" rtlCol="0" anchor="ctr">
            <a:noAutofit/>
          </a:bodyPr>
          <a:lstStyle/>
          <a:p>
            <a:pPr algn="l"/>
            <a:endParaRPr lang="en-US" sz="1000" dirty="0" err="1">
              <a:solidFill>
                <a:schemeClr val="bg1"/>
              </a:solidFill>
            </a:endParaRPr>
          </a:p>
        </p:txBody>
      </p:sp>
      <p:sp>
        <p:nvSpPr>
          <p:cNvPr id="182" name="object 12"/>
          <p:cNvSpPr/>
          <p:nvPr/>
        </p:nvSpPr>
        <p:spPr>
          <a:xfrm>
            <a:off x="1010442" y="1798448"/>
            <a:ext cx="5057193" cy="3266616"/>
          </a:xfrm>
          <a:custGeom>
            <a:avLst/>
            <a:gdLst/>
            <a:ahLst/>
            <a:cxnLst/>
            <a:rect l="l" t="t" r="r" b="b"/>
            <a:pathLst>
              <a:path w="3573779" h="3907790">
                <a:moveTo>
                  <a:pt x="3234918" y="0"/>
                </a:moveTo>
                <a:lnTo>
                  <a:pt x="0" y="0"/>
                </a:lnTo>
                <a:lnTo>
                  <a:pt x="0" y="3907536"/>
                </a:lnTo>
                <a:lnTo>
                  <a:pt x="3234918" y="3907536"/>
                </a:lnTo>
                <a:lnTo>
                  <a:pt x="3573779" y="1953768"/>
                </a:lnTo>
                <a:lnTo>
                  <a:pt x="3234918" y="0"/>
                </a:lnTo>
                <a:close/>
              </a:path>
            </a:pathLst>
          </a:custGeom>
          <a:solidFill>
            <a:srgbClr val="470A68"/>
          </a:solidFill>
        </p:spPr>
        <p:txBody>
          <a:bodyPr wrap="square" lIns="0" tIns="0" rIns="0" bIns="0" rtlCol="0"/>
          <a:lstStyle/>
          <a:p>
            <a:endParaRPr sz="1000"/>
          </a:p>
        </p:txBody>
      </p:sp>
      <p:sp>
        <p:nvSpPr>
          <p:cNvPr id="183" name="object 13"/>
          <p:cNvSpPr txBox="1"/>
          <p:nvPr/>
        </p:nvSpPr>
        <p:spPr>
          <a:xfrm>
            <a:off x="1100913" y="1858989"/>
            <a:ext cx="2128552" cy="166712"/>
          </a:xfrm>
          <a:prstGeom prst="rect">
            <a:avLst/>
          </a:prstGeom>
        </p:spPr>
        <p:txBody>
          <a:bodyPr vert="horz" wrap="square" lIns="0" tIns="12700" rIns="0" bIns="0" rtlCol="0">
            <a:spAutoFit/>
          </a:bodyPr>
          <a:lstStyle/>
          <a:p>
            <a:pPr marL="12700">
              <a:lnSpc>
                <a:spcPct val="100000"/>
              </a:lnSpc>
              <a:spcBef>
                <a:spcPts val="100"/>
              </a:spcBef>
            </a:pPr>
            <a:r>
              <a:rPr sz="1000" b="1" spc="-5" dirty="0">
                <a:solidFill>
                  <a:srgbClr val="FFFFFF"/>
                </a:solidFill>
                <a:latin typeface="Arial"/>
                <a:cs typeface="Arial"/>
              </a:rPr>
              <a:t>Today’s</a:t>
            </a:r>
            <a:r>
              <a:rPr sz="1000" b="1" spc="-45" dirty="0">
                <a:solidFill>
                  <a:srgbClr val="FFFFFF"/>
                </a:solidFill>
                <a:latin typeface="Arial"/>
                <a:cs typeface="Arial"/>
              </a:rPr>
              <a:t> </a:t>
            </a:r>
            <a:r>
              <a:rPr sz="1000" b="1" spc="-5" dirty="0">
                <a:solidFill>
                  <a:srgbClr val="FFFFFF"/>
                </a:solidFill>
                <a:latin typeface="Arial"/>
                <a:cs typeface="Arial"/>
              </a:rPr>
              <a:t>technology</a:t>
            </a:r>
            <a:endParaRPr sz="1000" dirty="0">
              <a:latin typeface="Arial"/>
              <a:cs typeface="Arial"/>
            </a:endParaRPr>
          </a:p>
        </p:txBody>
      </p:sp>
      <p:sp>
        <p:nvSpPr>
          <p:cNvPr id="185" name="object 14"/>
          <p:cNvSpPr txBox="1"/>
          <p:nvPr/>
        </p:nvSpPr>
        <p:spPr>
          <a:xfrm>
            <a:off x="6182222" y="1858989"/>
            <a:ext cx="3043224" cy="166712"/>
          </a:xfrm>
          <a:prstGeom prst="rect">
            <a:avLst/>
          </a:prstGeom>
        </p:spPr>
        <p:txBody>
          <a:bodyPr vert="horz" wrap="square" lIns="0" tIns="12700" rIns="0" bIns="0" rtlCol="0">
            <a:spAutoFit/>
          </a:bodyPr>
          <a:lstStyle/>
          <a:p>
            <a:pPr marL="12700">
              <a:lnSpc>
                <a:spcPct val="100000"/>
              </a:lnSpc>
              <a:spcBef>
                <a:spcPts val="100"/>
              </a:spcBef>
            </a:pPr>
            <a:r>
              <a:rPr lang="en-US" sz="1000" b="1" spc="-5" dirty="0">
                <a:solidFill>
                  <a:srgbClr val="FFFFFF"/>
                </a:solidFill>
                <a:latin typeface="Arial"/>
                <a:cs typeface="Arial"/>
              </a:rPr>
              <a:t>New World</a:t>
            </a:r>
            <a:endParaRPr sz="1000" dirty="0">
              <a:latin typeface="Arial"/>
              <a:cs typeface="Arial"/>
            </a:endParaRPr>
          </a:p>
        </p:txBody>
      </p:sp>
      <p:grpSp>
        <p:nvGrpSpPr>
          <p:cNvPr id="25" name="Group 24"/>
          <p:cNvGrpSpPr/>
          <p:nvPr/>
        </p:nvGrpSpPr>
        <p:grpSpPr>
          <a:xfrm>
            <a:off x="995363" y="5109652"/>
            <a:ext cx="10198237" cy="798780"/>
            <a:chOff x="995363" y="5156544"/>
            <a:chExt cx="10198237" cy="798780"/>
          </a:xfrm>
        </p:grpSpPr>
        <p:sp>
          <p:nvSpPr>
            <p:cNvPr id="179" name="object 8"/>
            <p:cNvSpPr/>
            <p:nvPr/>
          </p:nvSpPr>
          <p:spPr>
            <a:xfrm>
              <a:off x="995363" y="5156544"/>
              <a:ext cx="10198237" cy="798780"/>
            </a:xfrm>
            <a:prstGeom prst="homePlate">
              <a:avLst>
                <a:gd name="adj" fmla="val 15862"/>
              </a:avLst>
            </a:prstGeom>
            <a:solidFill>
              <a:srgbClr val="009A44"/>
            </a:solidFill>
          </p:spPr>
          <p:txBody>
            <a:bodyPr wrap="square" lIns="1920240" tIns="54864" rIns="54864" bIns="54864" rtlCol="0"/>
            <a:lstStyle/>
            <a:p>
              <a:pPr marL="12700">
                <a:lnSpc>
                  <a:spcPct val="100000"/>
                </a:lnSpc>
                <a:spcBef>
                  <a:spcPts val="204"/>
                </a:spcBef>
                <a:buClr>
                  <a:schemeClr val="bg1"/>
                </a:buClr>
              </a:pPr>
              <a:r>
                <a:rPr lang="en-US" sz="1000" b="1" spc="-5">
                  <a:solidFill>
                    <a:schemeClr val="bg1"/>
                  </a:solidFill>
                  <a:cs typeface="Arial"/>
                </a:rPr>
                <a:t>Cloud </a:t>
              </a:r>
              <a:r>
                <a:rPr lang="en-US" sz="1000" b="1">
                  <a:solidFill>
                    <a:schemeClr val="bg1"/>
                  </a:solidFill>
                  <a:cs typeface="Arial"/>
                </a:rPr>
                <a:t>is </a:t>
              </a:r>
              <a:r>
                <a:rPr lang="en-US" sz="1000" b="1" spc="-5">
                  <a:solidFill>
                    <a:schemeClr val="bg1"/>
                  </a:solidFill>
                  <a:cs typeface="Arial"/>
                </a:rPr>
                <a:t>a foundational digital enabler of business outcomes </a:t>
              </a:r>
              <a:r>
                <a:rPr lang="en-US" sz="1000" b="1" spc="5">
                  <a:solidFill>
                    <a:schemeClr val="bg1"/>
                  </a:solidFill>
                  <a:cs typeface="Arial"/>
                </a:rPr>
                <a:t>with </a:t>
              </a:r>
              <a:r>
                <a:rPr lang="en-US" sz="1000" b="1" spc="-5">
                  <a:solidFill>
                    <a:schemeClr val="bg1"/>
                  </a:solidFill>
                  <a:cs typeface="Arial"/>
                </a:rPr>
                <a:t>the agility to </a:t>
              </a:r>
              <a:r>
                <a:rPr lang="en-US" sz="1000" b="1" spc="-10">
                  <a:solidFill>
                    <a:schemeClr val="bg1"/>
                  </a:solidFill>
                  <a:cs typeface="Arial"/>
                </a:rPr>
                <a:t>evolve </a:t>
              </a:r>
              <a:r>
                <a:rPr lang="en-US" sz="1000" b="1" spc="5">
                  <a:solidFill>
                    <a:schemeClr val="bg1"/>
                  </a:solidFill>
                  <a:cs typeface="Arial"/>
                </a:rPr>
                <a:t>with </a:t>
              </a:r>
              <a:r>
                <a:rPr lang="en-US" sz="1000" b="1" spc="-5">
                  <a:solidFill>
                    <a:schemeClr val="bg1"/>
                  </a:solidFill>
                  <a:cs typeface="Arial"/>
                </a:rPr>
                <a:t>the</a:t>
              </a:r>
              <a:r>
                <a:rPr lang="en-US" sz="1000" b="1" spc="220">
                  <a:solidFill>
                    <a:schemeClr val="bg1"/>
                  </a:solidFill>
                  <a:cs typeface="Arial"/>
                </a:rPr>
                <a:t> </a:t>
              </a:r>
              <a:r>
                <a:rPr lang="en-US" sz="1000" b="1" spc="-5">
                  <a:solidFill>
                    <a:schemeClr val="bg1"/>
                  </a:solidFill>
                  <a:cs typeface="Arial"/>
                </a:rPr>
                <a:t>business:</a:t>
              </a:r>
              <a:endParaRPr lang="en-US" sz="1000">
                <a:solidFill>
                  <a:schemeClr val="bg1"/>
                </a:solidFill>
                <a:cs typeface="Arial"/>
              </a:endParaRPr>
            </a:p>
            <a:p>
              <a:pPr marL="214629" indent="-219456">
                <a:lnSpc>
                  <a:spcPct val="100000"/>
                </a:lnSpc>
                <a:spcBef>
                  <a:spcPts val="105"/>
                </a:spcBef>
                <a:buClr>
                  <a:schemeClr val="bg1"/>
                </a:buClr>
                <a:buChar char="—"/>
                <a:tabLst>
                  <a:tab pos="215265" algn="l"/>
                </a:tabLst>
              </a:pPr>
              <a:r>
                <a:rPr lang="en-US" sz="1000">
                  <a:solidFill>
                    <a:schemeClr val="bg1"/>
                  </a:solidFill>
                  <a:cs typeface="Arial"/>
                </a:rPr>
                <a:t>Idea to </a:t>
              </a:r>
              <a:r>
                <a:rPr lang="en-US" sz="1000" spc="-5">
                  <a:solidFill>
                    <a:schemeClr val="bg1"/>
                  </a:solidFill>
                  <a:cs typeface="Arial"/>
                </a:rPr>
                <a:t>production at speed </a:t>
              </a:r>
              <a:r>
                <a:rPr lang="en-US" sz="1000">
                  <a:solidFill>
                    <a:schemeClr val="bg1"/>
                  </a:solidFill>
                  <a:cs typeface="Arial"/>
                </a:rPr>
                <a:t>&amp;</a:t>
              </a:r>
              <a:r>
                <a:rPr lang="en-US" sz="1000" spc="-75">
                  <a:solidFill>
                    <a:schemeClr val="bg1"/>
                  </a:solidFill>
                  <a:cs typeface="Arial"/>
                </a:rPr>
                <a:t> </a:t>
              </a:r>
              <a:r>
                <a:rPr lang="en-US" sz="1000" spc="-5">
                  <a:solidFill>
                    <a:schemeClr val="bg1"/>
                  </a:solidFill>
                  <a:cs typeface="Arial"/>
                </a:rPr>
                <a:t>scale</a:t>
              </a:r>
              <a:endParaRPr lang="en-US" sz="1000">
                <a:solidFill>
                  <a:schemeClr val="bg1"/>
                </a:solidFill>
                <a:cs typeface="Arial"/>
              </a:endParaRPr>
            </a:p>
            <a:p>
              <a:pPr marL="214629" indent="-219456">
                <a:lnSpc>
                  <a:spcPct val="100000"/>
                </a:lnSpc>
                <a:spcBef>
                  <a:spcPts val="300"/>
                </a:spcBef>
                <a:buClr>
                  <a:schemeClr val="bg1"/>
                </a:buClr>
                <a:buChar char="—"/>
                <a:tabLst>
                  <a:tab pos="215265" algn="l"/>
                </a:tabLst>
              </a:pPr>
              <a:r>
                <a:rPr lang="en-US" sz="1000" spc="-5">
                  <a:solidFill>
                    <a:schemeClr val="bg1"/>
                  </a:solidFill>
                  <a:cs typeface="Arial"/>
                </a:rPr>
                <a:t>Everything as </a:t>
              </a:r>
              <a:r>
                <a:rPr lang="en-US" sz="1000">
                  <a:solidFill>
                    <a:schemeClr val="bg1"/>
                  </a:solidFill>
                  <a:cs typeface="Arial"/>
                </a:rPr>
                <a:t>a</a:t>
              </a:r>
              <a:r>
                <a:rPr lang="en-US" sz="1000" spc="-15">
                  <a:solidFill>
                    <a:schemeClr val="bg1"/>
                  </a:solidFill>
                  <a:cs typeface="Arial"/>
                </a:rPr>
                <a:t> </a:t>
              </a:r>
              <a:r>
                <a:rPr lang="en-US" sz="1000" spc="-5">
                  <a:solidFill>
                    <a:schemeClr val="bg1"/>
                  </a:solidFill>
                  <a:cs typeface="Arial"/>
                </a:rPr>
                <a:t>service</a:t>
              </a:r>
            </a:p>
            <a:p>
              <a:pPr marL="214629" indent="-219456">
                <a:lnSpc>
                  <a:spcPct val="100000"/>
                </a:lnSpc>
                <a:spcBef>
                  <a:spcPts val="300"/>
                </a:spcBef>
                <a:buClr>
                  <a:schemeClr val="bg1"/>
                </a:buClr>
                <a:buChar char="—"/>
                <a:tabLst>
                  <a:tab pos="215265" algn="l"/>
                </a:tabLst>
              </a:pPr>
              <a:r>
                <a:rPr lang="en-US" sz="1000">
                  <a:solidFill>
                    <a:schemeClr val="bg1"/>
                  </a:solidFill>
                  <a:cs typeface="Arial"/>
                </a:rPr>
                <a:t>Built-in Security</a:t>
              </a:r>
              <a:endParaRPr lang="en-US" sz="1000" dirty="0">
                <a:solidFill>
                  <a:schemeClr val="bg1"/>
                </a:solidFill>
                <a:cs typeface="Arial"/>
              </a:endParaRPr>
            </a:p>
          </p:txBody>
        </p:sp>
        <p:sp>
          <p:nvSpPr>
            <p:cNvPr id="213" name="object 39"/>
            <p:cNvSpPr txBox="1"/>
            <p:nvPr/>
          </p:nvSpPr>
          <p:spPr>
            <a:xfrm>
              <a:off x="2049780" y="5494675"/>
              <a:ext cx="447724" cy="166712"/>
            </a:xfrm>
            <a:prstGeom prst="rect">
              <a:avLst/>
            </a:prstGeom>
          </p:spPr>
          <p:txBody>
            <a:bodyPr vert="horz" wrap="square" lIns="0" tIns="12700" rIns="0" bIns="0" rtlCol="0">
              <a:spAutoFit/>
            </a:bodyPr>
            <a:lstStyle/>
            <a:p>
              <a:pPr marL="12700">
                <a:lnSpc>
                  <a:spcPct val="100000"/>
                </a:lnSpc>
                <a:spcBef>
                  <a:spcPts val="100"/>
                </a:spcBef>
              </a:pPr>
              <a:r>
                <a:rPr sz="1000" b="1" spc="-10" dirty="0">
                  <a:solidFill>
                    <a:srgbClr val="FFFFFF"/>
                  </a:solidFill>
                  <a:latin typeface="Arial"/>
                  <a:cs typeface="Arial"/>
                </a:rPr>
                <a:t>C</a:t>
              </a:r>
              <a:r>
                <a:rPr sz="1000" b="1" dirty="0">
                  <a:solidFill>
                    <a:srgbClr val="FFFFFF"/>
                  </a:solidFill>
                  <a:latin typeface="Arial"/>
                  <a:cs typeface="Arial"/>
                </a:rPr>
                <a:t>l</a:t>
              </a:r>
              <a:r>
                <a:rPr sz="1000" b="1" spc="-5" dirty="0">
                  <a:solidFill>
                    <a:srgbClr val="FFFFFF"/>
                  </a:solidFill>
                  <a:latin typeface="Arial"/>
                  <a:cs typeface="Arial"/>
                </a:rPr>
                <a:t>oud</a:t>
              </a:r>
              <a:endParaRPr sz="1000">
                <a:latin typeface="Arial"/>
                <a:cs typeface="Arial"/>
              </a:endParaRPr>
            </a:p>
          </p:txBody>
        </p:sp>
        <p:sp>
          <p:nvSpPr>
            <p:cNvPr id="239" name="object 65"/>
            <p:cNvSpPr/>
            <p:nvPr/>
          </p:nvSpPr>
          <p:spPr>
            <a:xfrm>
              <a:off x="1220180" y="5293810"/>
              <a:ext cx="503700" cy="576887"/>
            </a:xfrm>
            <a:custGeom>
              <a:avLst/>
              <a:gdLst/>
              <a:ahLst/>
              <a:cxnLst/>
              <a:rect l="l" t="t" r="r" b="b"/>
              <a:pathLst>
                <a:path w="297180" h="340360">
                  <a:moveTo>
                    <a:pt x="172961" y="314617"/>
                  </a:moveTo>
                  <a:lnTo>
                    <a:pt x="131457" y="314617"/>
                  </a:lnTo>
                  <a:lnTo>
                    <a:pt x="153022" y="339750"/>
                  </a:lnTo>
                  <a:lnTo>
                    <a:pt x="172961" y="314617"/>
                  </a:lnTo>
                  <a:close/>
                </a:path>
                <a:path w="297180" h="340360">
                  <a:moveTo>
                    <a:pt x="157492" y="169468"/>
                  </a:moveTo>
                  <a:lnTo>
                    <a:pt x="146913" y="169468"/>
                  </a:lnTo>
                  <a:lnTo>
                    <a:pt x="146913" y="314617"/>
                  </a:lnTo>
                  <a:lnTo>
                    <a:pt x="157492" y="314617"/>
                  </a:lnTo>
                  <a:lnTo>
                    <a:pt x="157492" y="169468"/>
                  </a:lnTo>
                  <a:close/>
                </a:path>
                <a:path w="297180" h="340360">
                  <a:moveTo>
                    <a:pt x="31343" y="230695"/>
                  </a:moveTo>
                  <a:lnTo>
                    <a:pt x="6108" y="252590"/>
                  </a:lnTo>
                  <a:lnTo>
                    <a:pt x="31343" y="272046"/>
                  </a:lnTo>
                  <a:lnTo>
                    <a:pt x="31343" y="256641"/>
                  </a:lnTo>
                  <a:lnTo>
                    <a:pt x="131038" y="256641"/>
                  </a:lnTo>
                  <a:lnTo>
                    <a:pt x="131038" y="246100"/>
                  </a:lnTo>
                  <a:lnTo>
                    <a:pt x="31343" y="246100"/>
                  </a:lnTo>
                  <a:lnTo>
                    <a:pt x="31343" y="230695"/>
                  </a:lnTo>
                  <a:close/>
                </a:path>
                <a:path w="297180" h="340360">
                  <a:moveTo>
                    <a:pt x="184759" y="169468"/>
                  </a:moveTo>
                  <a:lnTo>
                    <a:pt x="174586" y="169468"/>
                  </a:lnTo>
                  <a:lnTo>
                    <a:pt x="174586" y="256641"/>
                  </a:lnTo>
                  <a:lnTo>
                    <a:pt x="257200" y="256641"/>
                  </a:lnTo>
                  <a:lnTo>
                    <a:pt x="257200" y="272046"/>
                  </a:lnTo>
                  <a:lnTo>
                    <a:pt x="282435" y="250558"/>
                  </a:lnTo>
                  <a:lnTo>
                    <a:pt x="276771" y="246100"/>
                  </a:lnTo>
                  <a:lnTo>
                    <a:pt x="184759" y="246100"/>
                  </a:lnTo>
                  <a:lnTo>
                    <a:pt x="184759" y="169468"/>
                  </a:lnTo>
                  <a:close/>
                </a:path>
                <a:path w="297180" h="340360">
                  <a:moveTo>
                    <a:pt x="131038" y="169468"/>
                  </a:moveTo>
                  <a:lnTo>
                    <a:pt x="120865" y="169468"/>
                  </a:lnTo>
                  <a:lnTo>
                    <a:pt x="120865" y="246100"/>
                  </a:lnTo>
                  <a:lnTo>
                    <a:pt x="131038" y="246100"/>
                  </a:lnTo>
                  <a:lnTo>
                    <a:pt x="131038" y="169468"/>
                  </a:lnTo>
                  <a:close/>
                </a:path>
                <a:path w="297180" h="340360">
                  <a:moveTo>
                    <a:pt x="257200" y="230695"/>
                  </a:moveTo>
                  <a:lnTo>
                    <a:pt x="257200" y="246100"/>
                  </a:lnTo>
                  <a:lnTo>
                    <a:pt x="276771" y="246100"/>
                  </a:lnTo>
                  <a:lnTo>
                    <a:pt x="257200" y="230695"/>
                  </a:lnTo>
                  <a:close/>
                </a:path>
                <a:path w="297180" h="340360">
                  <a:moveTo>
                    <a:pt x="213245" y="169468"/>
                  </a:moveTo>
                  <a:lnTo>
                    <a:pt x="203479" y="169468"/>
                  </a:lnTo>
                  <a:lnTo>
                    <a:pt x="203479" y="208800"/>
                  </a:lnTo>
                  <a:lnTo>
                    <a:pt x="235229" y="208800"/>
                  </a:lnTo>
                  <a:lnTo>
                    <a:pt x="235229" y="224205"/>
                  </a:lnTo>
                  <a:lnTo>
                    <a:pt x="260451" y="202717"/>
                  </a:lnTo>
                  <a:lnTo>
                    <a:pt x="255307" y="198666"/>
                  </a:lnTo>
                  <a:lnTo>
                    <a:pt x="213245" y="198666"/>
                  </a:lnTo>
                  <a:lnTo>
                    <a:pt x="213245" y="169468"/>
                  </a:lnTo>
                  <a:close/>
                </a:path>
                <a:path w="297180" h="340360">
                  <a:moveTo>
                    <a:pt x="71221" y="182041"/>
                  </a:moveTo>
                  <a:lnTo>
                    <a:pt x="45986" y="203936"/>
                  </a:lnTo>
                  <a:lnTo>
                    <a:pt x="71221" y="223393"/>
                  </a:lnTo>
                  <a:lnTo>
                    <a:pt x="71221" y="207987"/>
                  </a:lnTo>
                  <a:lnTo>
                    <a:pt x="103377" y="207987"/>
                  </a:lnTo>
                  <a:lnTo>
                    <a:pt x="103377" y="197446"/>
                  </a:lnTo>
                  <a:lnTo>
                    <a:pt x="71221" y="197446"/>
                  </a:lnTo>
                  <a:lnTo>
                    <a:pt x="71221" y="182041"/>
                  </a:lnTo>
                  <a:close/>
                </a:path>
                <a:path w="297180" h="340360">
                  <a:moveTo>
                    <a:pt x="235229" y="182854"/>
                  </a:moveTo>
                  <a:lnTo>
                    <a:pt x="235229" y="198666"/>
                  </a:lnTo>
                  <a:lnTo>
                    <a:pt x="255307" y="198666"/>
                  </a:lnTo>
                  <a:lnTo>
                    <a:pt x="235229" y="182854"/>
                  </a:lnTo>
                  <a:close/>
                </a:path>
                <a:path w="297180" h="340360">
                  <a:moveTo>
                    <a:pt x="103377" y="169468"/>
                  </a:moveTo>
                  <a:lnTo>
                    <a:pt x="93192" y="169468"/>
                  </a:lnTo>
                  <a:lnTo>
                    <a:pt x="93192" y="197446"/>
                  </a:lnTo>
                  <a:lnTo>
                    <a:pt x="103377" y="197446"/>
                  </a:lnTo>
                  <a:lnTo>
                    <a:pt x="103377" y="169468"/>
                  </a:lnTo>
                  <a:close/>
                </a:path>
                <a:path w="297180" h="340360">
                  <a:moveTo>
                    <a:pt x="56984" y="60007"/>
                  </a:moveTo>
                  <a:lnTo>
                    <a:pt x="54940" y="60007"/>
                  </a:lnTo>
                  <a:lnTo>
                    <a:pt x="33539" y="63882"/>
                  </a:lnTo>
                  <a:lnTo>
                    <a:pt x="16487" y="76122"/>
                  </a:lnTo>
                  <a:lnTo>
                    <a:pt x="4926" y="93988"/>
                  </a:lnTo>
                  <a:lnTo>
                    <a:pt x="0" y="114744"/>
                  </a:lnTo>
                  <a:lnTo>
                    <a:pt x="3359" y="135031"/>
                  </a:lnTo>
                  <a:lnTo>
                    <a:pt x="14349" y="151480"/>
                  </a:lnTo>
                  <a:lnTo>
                    <a:pt x="30680" y="163141"/>
                  </a:lnTo>
                  <a:lnTo>
                    <a:pt x="50063" y="169062"/>
                  </a:lnTo>
                  <a:lnTo>
                    <a:pt x="50063" y="169468"/>
                  </a:lnTo>
                  <a:lnTo>
                    <a:pt x="252729" y="169468"/>
                  </a:lnTo>
                  <a:lnTo>
                    <a:pt x="252729" y="168668"/>
                  </a:lnTo>
                  <a:lnTo>
                    <a:pt x="270071" y="162062"/>
                  </a:lnTo>
                  <a:lnTo>
                    <a:pt x="283752" y="149607"/>
                  </a:lnTo>
                  <a:lnTo>
                    <a:pt x="293010" y="133201"/>
                  </a:lnTo>
                  <a:lnTo>
                    <a:pt x="297078" y="114744"/>
                  </a:lnTo>
                  <a:lnTo>
                    <a:pt x="292158" y="93245"/>
                  </a:lnTo>
                  <a:lnTo>
                    <a:pt x="280600" y="76274"/>
                  </a:lnTo>
                  <a:lnTo>
                    <a:pt x="263545" y="64854"/>
                  </a:lnTo>
                  <a:lnTo>
                    <a:pt x="243933" y="60413"/>
                  </a:lnTo>
                  <a:lnTo>
                    <a:pt x="58610" y="60413"/>
                  </a:lnTo>
                  <a:lnTo>
                    <a:pt x="56984" y="60007"/>
                  </a:lnTo>
                  <a:close/>
                </a:path>
                <a:path w="297180" h="340360">
                  <a:moveTo>
                    <a:pt x="110693" y="0"/>
                  </a:moveTo>
                  <a:lnTo>
                    <a:pt x="90956" y="3528"/>
                  </a:lnTo>
                  <a:lnTo>
                    <a:pt x="75188" y="14851"/>
                  </a:lnTo>
                  <a:lnTo>
                    <a:pt x="64457" y="31419"/>
                  </a:lnTo>
                  <a:lnTo>
                    <a:pt x="59829" y="50685"/>
                  </a:lnTo>
                  <a:lnTo>
                    <a:pt x="59829" y="57162"/>
                  </a:lnTo>
                  <a:lnTo>
                    <a:pt x="60642" y="60413"/>
                  </a:lnTo>
                  <a:lnTo>
                    <a:pt x="243933" y="60413"/>
                  </a:lnTo>
                  <a:lnTo>
                    <a:pt x="242138" y="60007"/>
                  </a:lnTo>
                  <a:lnTo>
                    <a:pt x="240512" y="60007"/>
                  </a:lnTo>
                  <a:lnTo>
                    <a:pt x="240918" y="56756"/>
                  </a:lnTo>
                  <a:lnTo>
                    <a:pt x="241325" y="53924"/>
                  </a:lnTo>
                  <a:lnTo>
                    <a:pt x="241731" y="50685"/>
                  </a:lnTo>
                  <a:lnTo>
                    <a:pt x="237161" y="30848"/>
                  </a:lnTo>
                  <a:lnTo>
                    <a:pt x="229990" y="20269"/>
                  </a:lnTo>
                  <a:lnTo>
                    <a:pt x="150583" y="20269"/>
                  </a:lnTo>
                  <a:lnTo>
                    <a:pt x="142977" y="12260"/>
                  </a:lnTo>
                  <a:lnTo>
                    <a:pt x="133691" y="6034"/>
                  </a:lnTo>
                  <a:lnTo>
                    <a:pt x="122878" y="1857"/>
                  </a:lnTo>
                  <a:lnTo>
                    <a:pt x="110693" y="0"/>
                  </a:lnTo>
                  <a:close/>
                </a:path>
                <a:path w="297180" h="340360">
                  <a:moveTo>
                    <a:pt x="190868" y="0"/>
                  </a:moveTo>
                  <a:lnTo>
                    <a:pt x="178678" y="1057"/>
                  </a:lnTo>
                  <a:lnTo>
                    <a:pt x="167825" y="5119"/>
                  </a:lnTo>
                  <a:lnTo>
                    <a:pt x="158423" y="11688"/>
                  </a:lnTo>
                  <a:lnTo>
                    <a:pt x="150583" y="20269"/>
                  </a:lnTo>
                  <a:lnTo>
                    <a:pt x="229990" y="20269"/>
                  </a:lnTo>
                  <a:lnTo>
                    <a:pt x="226525" y="15155"/>
                  </a:lnTo>
                  <a:lnTo>
                    <a:pt x="210776" y="4556"/>
                  </a:lnTo>
                  <a:lnTo>
                    <a:pt x="190868" y="0"/>
                  </a:lnTo>
                  <a:close/>
                </a:path>
              </a:pathLst>
            </a:custGeom>
            <a:solidFill>
              <a:srgbClr val="FFFFFF"/>
            </a:solidFill>
          </p:spPr>
          <p:txBody>
            <a:bodyPr wrap="square" lIns="0" tIns="0" rIns="0" bIns="0" rtlCol="0"/>
            <a:lstStyle/>
            <a:p>
              <a:endParaRPr sz="1000"/>
            </a:p>
          </p:txBody>
        </p:sp>
      </p:grpSp>
      <p:sp>
        <p:nvSpPr>
          <p:cNvPr id="261" name="Text Placeholder 489">
            <a:extLst>
              <a:ext uri="{FF2B5EF4-FFF2-40B4-BE49-F238E27FC236}">
                <a16:creationId xmlns:a16="http://schemas.microsoft.com/office/drawing/2014/main" id="{B5EB19F7-2A5B-4E43-B859-25E22F214038}"/>
              </a:ext>
            </a:extLst>
          </p:cNvPr>
          <p:cNvSpPr txBox="1">
            <a:spLocks/>
          </p:cNvSpPr>
          <p:nvPr/>
        </p:nvSpPr>
        <p:spPr>
          <a:xfrm>
            <a:off x="998400" y="1322388"/>
            <a:ext cx="10202381" cy="389181"/>
          </a:xfrm>
          <a:prstGeom prst="rect">
            <a:avLst/>
          </a:prstGeom>
          <a:solidFill>
            <a:srgbClr val="005EB8"/>
          </a:solidFill>
          <a:ln w="6350">
            <a:solidFill>
              <a:srgbClr val="005EB8"/>
            </a:solidFill>
          </a:ln>
        </p:spPr>
        <p:txBody>
          <a:bodyPr lIns="54864" tIns="54864" rIns="54864" bIns="54864" anchor="ctr" anchorCtr="0"/>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dirty="0">
                <a:solidFill>
                  <a:schemeClr val="bg1"/>
                </a:solidFill>
              </a:rPr>
              <a:t>Cloud is fundamentally changing all aspects of the digital business ecosystem. The role and requirements of security are changing as organizations learn from their cloud journey. </a:t>
            </a:r>
          </a:p>
        </p:txBody>
      </p:sp>
      <p:grpSp>
        <p:nvGrpSpPr>
          <p:cNvPr id="17" name="Group 16"/>
          <p:cNvGrpSpPr/>
          <p:nvPr/>
        </p:nvGrpSpPr>
        <p:grpSpPr>
          <a:xfrm>
            <a:off x="3313030" y="2171299"/>
            <a:ext cx="1848516" cy="320601"/>
            <a:chOff x="3313030" y="2171299"/>
            <a:chExt cx="1848516" cy="320601"/>
          </a:xfrm>
        </p:grpSpPr>
        <p:sp>
          <p:nvSpPr>
            <p:cNvPr id="27" name="object 15"/>
            <p:cNvSpPr txBox="1"/>
            <p:nvPr/>
          </p:nvSpPr>
          <p:spPr>
            <a:xfrm>
              <a:off x="3781681" y="2171299"/>
              <a:ext cx="1379865" cy="320601"/>
            </a:xfrm>
            <a:prstGeom prst="rect">
              <a:avLst/>
            </a:prstGeom>
          </p:spPr>
          <p:txBody>
            <a:bodyPr vert="horz" wrap="square" lIns="0" tIns="12700" rIns="0" bIns="0" rtlCol="0">
              <a:spAutoFit/>
            </a:bodyPr>
            <a:lstStyle/>
            <a:p>
              <a:pPr>
                <a:lnSpc>
                  <a:spcPct val="100000"/>
                </a:lnSpc>
              </a:pPr>
              <a:r>
                <a:rPr lang="en-US" sz="1000" b="1" spc="-5" dirty="0">
                  <a:solidFill>
                    <a:srgbClr val="FFFFFF"/>
                  </a:solidFill>
                  <a:cs typeface="Arial"/>
                </a:rPr>
                <a:t>Lower risk data and nominal volumes</a:t>
              </a:r>
            </a:p>
          </p:txBody>
        </p:sp>
        <p:grpSp>
          <p:nvGrpSpPr>
            <p:cNvPr id="55" name="Group 4"/>
            <p:cNvGrpSpPr>
              <a:grpSpLocks noChangeAspect="1"/>
            </p:cNvGrpSpPr>
            <p:nvPr/>
          </p:nvGrpSpPr>
          <p:grpSpPr bwMode="auto">
            <a:xfrm>
              <a:off x="3313030" y="2236618"/>
              <a:ext cx="295498" cy="189963"/>
              <a:chOff x="5695" y="1939"/>
              <a:chExt cx="732" cy="562"/>
            </a:xfrm>
          </p:grpSpPr>
          <p:sp>
            <p:nvSpPr>
              <p:cNvPr id="59" name="Rectangle 58"/>
              <p:cNvSpPr>
                <a:spLocks noChangeArrowheads="1"/>
              </p:cNvSpPr>
              <p:nvPr/>
            </p:nvSpPr>
            <p:spPr bwMode="auto">
              <a:xfrm>
                <a:off x="5695" y="1939"/>
                <a:ext cx="732" cy="5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60" name="Rectangle 59"/>
              <p:cNvSpPr>
                <a:spLocks noChangeArrowheads="1"/>
              </p:cNvSpPr>
              <p:nvPr/>
            </p:nvSpPr>
            <p:spPr bwMode="auto">
              <a:xfrm>
                <a:off x="5800" y="2250"/>
                <a:ext cx="42" cy="91"/>
              </a:xfrm>
              <a:prstGeom prst="rect">
                <a:avLst/>
              </a:prstGeom>
              <a:solidFill>
                <a:srgbClr val="F77B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61" name="Rectangle 60"/>
              <p:cNvSpPr>
                <a:spLocks noChangeArrowheads="1"/>
              </p:cNvSpPr>
              <p:nvPr/>
            </p:nvSpPr>
            <p:spPr bwMode="auto">
              <a:xfrm>
                <a:off x="5856" y="2298"/>
                <a:ext cx="41" cy="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62" name="Rectangle 61"/>
              <p:cNvSpPr>
                <a:spLocks noChangeArrowheads="1"/>
              </p:cNvSpPr>
              <p:nvPr/>
            </p:nvSpPr>
            <p:spPr bwMode="auto">
              <a:xfrm>
                <a:off x="5913" y="2265"/>
                <a:ext cx="40" cy="76"/>
              </a:xfrm>
              <a:prstGeom prst="rect">
                <a:avLst/>
              </a:prstGeom>
              <a:solidFill>
                <a:srgbClr val="FDCA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63" name="Rectangle 62"/>
              <p:cNvSpPr>
                <a:spLocks noChangeArrowheads="1"/>
              </p:cNvSpPr>
              <p:nvPr/>
            </p:nvSpPr>
            <p:spPr bwMode="auto">
              <a:xfrm>
                <a:off x="5968" y="2325"/>
                <a:ext cx="40" cy="16"/>
              </a:xfrm>
              <a:prstGeom prst="rect">
                <a:avLst/>
              </a:prstGeom>
              <a:solidFill>
                <a:srgbClr val="92DE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65" name="Freeform 64"/>
              <p:cNvSpPr>
                <a:spLocks/>
              </p:cNvSpPr>
              <p:nvPr/>
            </p:nvSpPr>
            <p:spPr bwMode="auto">
              <a:xfrm>
                <a:off x="6144" y="2241"/>
                <a:ext cx="150" cy="100"/>
              </a:xfrm>
              <a:custGeom>
                <a:avLst/>
                <a:gdLst>
                  <a:gd name="T0" fmla="*/ 75 w 150"/>
                  <a:gd name="T1" fmla="*/ 0 h 100"/>
                  <a:gd name="T2" fmla="*/ 0 w 150"/>
                  <a:gd name="T3" fmla="*/ 100 h 100"/>
                  <a:gd name="T4" fmla="*/ 150 w 150"/>
                  <a:gd name="T5" fmla="*/ 100 h 100"/>
                  <a:gd name="T6" fmla="*/ 75 w 150"/>
                  <a:gd name="T7" fmla="*/ 0 h 100"/>
                </a:gdLst>
                <a:ahLst/>
                <a:cxnLst>
                  <a:cxn ang="0">
                    <a:pos x="T0" y="T1"/>
                  </a:cxn>
                  <a:cxn ang="0">
                    <a:pos x="T2" y="T3"/>
                  </a:cxn>
                  <a:cxn ang="0">
                    <a:pos x="T4" y="T5"/>
                  </a:cxn>
                  <a:cxn ang="0">
                    <a:pos x="T6" y="T7"/>
                  </a:cxn>
                </a:cxnLst>
                <a:rect l="0" t="0" r="r" b="b"/>
                <a:pathLst>
                  <a:path w="150" h="100">
                    <a:moveTo>
                      <a:pt x="75" y="0"/>
                    </a:moveTo>
                    <a:lnTo>
                      <a:pt x="0" y="100"/>
                    </a:lnTo>
                    <a:lnTo>
                      <a:pt x="150" y="100"/>
                    </a:lnTo>
                    <a:lnTo>
                      <a:pt x="75" y="0"/>
                    </a:lnTo>
                    <a:close/>
                  </a:path>
                </a:pathLst>
              </a:custGeom>
              <a:solidFill>
                <a:srgbClr val="F77B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66" name="Freeform 65"/>
              <p:cNvSpPr>
                <a:spLocks/>
              </p:cNvSpPr>
              <p:nvPr/>
            </p:nvSpPr>
            <p:spPr bwMode="auto">
              <a:xfrm>
                <a:off x="6212" y="2268"/>
                <a:ext cx="110" cy="73"/>
              </a:xfrm>
              <a:custGeom>
                <a:avLst/>
                <a:gdLst>
                  <a:gd name="T0" fmla="*/ 56 w 110"/>
                  <a:gd name="T1" fmla="*/ 0 h 73"/>
                  <a:gd name="T2" fmla="*/ 0 w 110"/>
                  <a:gd name="T3" fmla="*/ 73 h 73"/>
                  <a:gd name="T4" fmla="*/ 110 w 110"/>
                  <a:gd name="T5" fmla="*/ 73 h 73"/>
                  <a:gd name="T6" fmla="*/ 56 w 110"/>
                  <a:gd name="T7" fmla="*/ 0 h 73"/>
                </a:gdLst>
                <a:ahLst/>
                <a:cxnLst>
                  <a:cxn ang="0">
                    <a:pos x="T0" y="T1"/>
                  </a:cxn>
                  <a:cxn ang="0">
                    <a:pos x="T2" y="T3"/>
                  </a:cxn>
                  <a:cxn ang="0">
                    <a:pos x="T4" y="T5"/>
                  </a:cxn>
                  <a:cxn ang="0">
                    <a:pos x="T6" y="T7"/>
                  </a:cxn>
                </a:cxnLst>
                <a:rect l="0" t="0" r="r" b="b"/>
                <a:pathLst>
                  <a:path w="110" h="73">
                    <a:moveTo>
                      <a:pt x="56" y="0"/>
                    </a:moveTo>
                    <a:lnTo>
                      <a:pt x="0" y="73"/>
                    </a:lnTo>
                    <a:lnTo>
                      <a:pt x="110" y="73"/>
                    </a:lnTo>
                    <a:lnTo>
                      <a:pt x="56" y="0"/>
                    </a:lnTo>
                    <a:close/>
                  </a:path>
                </a:pathLst>
              </a:custGeom>
              <a:solidFill>
                <a:srgbClr val="92DE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67" name="Freeform 66"/>
              <p:cNvSpPr>
                <a:spLocks/>
              </p:cNvSpPr>
              <p:nvPr/>
            </p:nvSpPr>
            <p:spPr bwMode="auto">
              <a:xfrm>
                <a:off x="6212" y="2287"/>
                <a:ext cx="82" cy="54"/>
              </a:xfrm>
              <a:custGeom>
                <a:avLst/>
                <a:gdLst>
                  <a:gd name="T0" fmla="*/ 0 w 82"/>
                  <a:gd name="T1" fmla="*/ 54 h 54"/>
                  <a:gd name="T2" fmla="*/ 82 w 82"/>
                  <a:gd name="T3" fmla="*/ 54 h 54"/>
                  <a:gd name="T4" fmla="*/ 42 w 82"/>
                  <a:gd name="T5" fmla="*/ 0 h 54"/>
                  <a:gd name="T6" fmla="*/ 0 w 82"/>
                  <a:gd name="T7" fmla="*/ 54 h 54"/>
                </a:gdLst>
                <a:ahLst/>
                <a:cxnLst>
                  <a:cxn ang="0">
                    <a:pos x="T0" y="T1"/>
                  </a:cxn>
                  <a:cxn ang="0">
                    <a:pos x="T2" y="T3"/>
                  </a:cxn>
                  <a:cxn ang="0">
                    <a:pos x="T4" y="T5"/>
                  </a:cxn>
                  <a:cxn ang="0">
                    <a:pos x="T6" y="T7"/>
                  </a:cxn>
                </a:cxnLst>
                <a:rect l="0" t="0" r="r" b="b"/>
                <a:pathLst>
                  <a:path w="82" h="54">
                    <a:moveTo>
                      <a:pt x="0" y="54"/>
                    </a:moveTo>
                    <a:lnTo>
                      <a:pt x="82" y="54"/>
                    </a:lnTo>
                    <a:lnTo>
                      <a:pt x="42" y="0"/>
                    </a:lnTo>
                    <a:lnTo>
                      <a:pt x="0"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68" name="Freeform 67"/>
              <p:cNvSpPr>
                <a:spLocks/>
              </p:cNvSpPr>
              <p:nvPr/>
            </p:nvSpPr>
            <p:spPr bwMode="auto">
              <a:xfrm>
                <a:off x="6114" y="2288"/>
                <a:ext cx="79" cy="53"/>
              </a:xfrm>
              <a:custGeom>
                <a:avLst/>
                <a:gdLst>
                  <a:gd name="T0" fmla="*/ 39 w 79"/>
                  <a:gd name="T1" fmla="*/ 0 h 53"/>
                  <a:gd name="T2" fmla="*/ 0 w 79"/>
                  <a:gd name="T3" fmla="*/ 53 h 53"/>
                  <a:gd name="T4" fmla="*/ 79 w 79"/>
                  <a:gd name="T5" fmla="*/ 53 h 53"/>
                  <a:gd name="T6" fmla="*/ 39 w 79"/>
                  <a:gd name="T7" fmla="*/ 0 h 53"/>
                </a:gdLst>
                <a:ahLst/>
                <a:cxnLst>
                  <a:cxn ang="0">
                    <a:pos x="T0" y="T1"/>
                  </a:cxn>
                  <a:cxn ang="0">
                    <a:pos x="T2" y="T3"/>
                  </a:cxn>
                  <a:cxn ang="0">
                    <a:pos x="T4" y="T5"/>
                  </a:cxn>
                  <a:cxn ang="0">
                    <a:pos x="T6" y="T7"/>
                  </a:cxn>
                </a:cxnLst>
                <a:rect l="0" t="0" r="r" b="b"/>
                <a:pathLst>
                  <a:path w="79" h="53">
                    <a:moveTo>
                      <a:pt x="39" y="0"/>
                    </a:moveTo>
                    <a:lnTo>
                      <a:pt x="0" y="53"/>
                    </a:lnTo>
                    <a:lnTo>
                      <a:pt x="79" y="53"/>
                    </a:lnTo>
                    <a:lnTo>
                      <a:pt x="39" y="0"/>
                    </a:lnTo>
                    <a:close/>
                  </a:path>
                </a:pathLst>
              </a:custGeom>
              <a:solidFill>
                <a:srgbClr val="FDCA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69" name="Freeform 68"/>
              <p:cNvSpPr>
                <a:spLocks/>
              </p:cNvSpPr>
              <p:nvPr/>
            </p:nvSpPr>
            <p:spPr bwMode="auto">
              <a:xfrm>
                <a:off x="6144" y="2308"/>
                <a:ext cx="49" cy="33"/>
              </a:xfrm>
              <a:custGeom>
                <a:avLst/>
                <a:gdLst>
                  <a:gd name="T0" fmla="*/ 0 w 49"/>
                  <a:gd name="T1" fmla="*/ 33 h 33"/>
                  <a:gd name="T2" fmla="*/ 49 w 49"/>
                  <a:gd name="T3" fmla="*/ 33 h 33"/>
                  <a:gd name="T4" fmla="*/ 24 w 49"/>
                  <a:gd name="T5" fmla="*/ 0 h 33"/>
                  <a:gd name="T6" fmla="*/ 0 w 49"/>
                  <a:gd name="T7" fmla="*/ 33 h 33"/>
                </a:gdLst>
                <a:ahLst/>
                <a:cxnLst>
                  <a:cxn ang="0">
                    <a:pos x="T0" y="T1"/>
                  </a:cxn>
                  <a:cxn ang="0">
                    <a:pos x="T2" y="T3"/>
                  </a:cxn>
                  <a:cxn ang="0">
                    <a:pos x="T4" y="T5"/>
                  </a:cxn>
                  <a:cxn ang="0">
                    <a:pos x="T6" y="T7"/>
                  </a:cxn>
                </a:cxnLst>
                <a:rect l="0" t="0" r="r" b="b"/>
                <a:pathLst>
                  <a:path w="49" h="33">
                    <a:moveTo>
                      <a:pt x="0" y="33"/>
                    </a:moveTo>
                    <a:lnTo>
                      <a:pt x="49" y="33"/>
                    </a:lnTo>
                    <a:lnTo>
                      <a:pt x="24" y="0"/>
                    </a:lnTo>
                    <a:lnTo>
                      <a:pt x="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70" name="Rectangle 31"/>
              <p:cNvSpPr>
                <a:spLocks noChangeArrowheads="1"/>
              </p:cNvSpPr>
              <p:nvPr/>
            </p:nvSpPr>
            <p:spPr bwMode="auto">
              <a:xfrm>
                <a:off x="5800" y="2397"/>
                <a:ext cx="132" cy="50"/>
              </a:xfrm>
              <a:prstGeom prst="rect">
                <a:avLst/>
              </a:prstGeom>
              <a:solidFill>
                <a:srgbClr val="F77B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71" name="Freeform 32"/>
              <p:cNvSpPr>
                <a:spLocks/>
              </p:cNvSpPr>
              <p:nvPr/>
            </p:nvSpPr>
            <p:spPr bwMode="auto">
              <a:xfrm>
                <a:off x="5800" y="1995"/>
                <a:ext cx="522" cy="210"/>
              </a:xfrm>
              <a:custGeom>
                <a:avLst/>
                <a:gdLst>
                  <a:gd name="T0" fmla="*/ 471 w 522"/>
                  <a:gd name="T1" fmla="*/ 37 h 210"/>
                  <a:gd name="T2" fmla="*/ 446 w 522"/>
                  <a:gd name="T3" fmla="*/ 44 h 210"/>
                  <a:gd name="T4" fmla="*/ 421 w 522"/>
                  <a:gd name="T5" fmla="*/ 77 h 210"/>
                  <a:gd name="T6" fmla="*/ 397 w 522"/>
                  <a:gd name="T7" fmla="*/ 80 h 210"/>
                  <a:gd name="T8" fmla="*/ 372 w 522"/>
                  <a:gd name="T9" fmla="*/ 102 h 210"/>
                  <a:gd name="T10" fmla="*/ 347 w 522"/>
                  <a:gd name="T11" fmla="*/ 90 h 210"/>
                  <a:gd name="T12" fmla="*/ 318 w 522"/>
                  <a:gd name="T13" fmla="*/ 65 h 210"/>
                  <a:gd name="T14" fmla="*/ 297 w 522"/>
                  <a:gd name="T15" fmla="*/ 95 h 210"/>
                  <a:gd name="T16" fmla="*/ 272 w 522"/>
                  <a:gd name="T17" fmla="*/ 105 h 210"/>
                  <a:gd name="T18" fmla="*/ 249 w 522"/>
                  <a:gd name="T19" fmla="*/ 92 h 210"/>
                  <a:gd name="T20" fmla="*/ 224 w 522"/>
                  <a:gd name="T21" fmla="*/ 104 h 210"/>
                  <a:gd name="T22" fmla="*/ 199 w 522"/>
                  <a:gd name="T23" fmla="*/ 109 h 210"/>
                  <a:gd name="T24" fmla="*/ 174 w 522"/>
                  <a:gd name="T25" fmla="*/ 141 h 210"/>
                  <a:gd name="T26" fmla="*/ 149 w 522"/>
                  <a:gd name="T27" fmla="*/ 156 h 210"/>
                  <a:gd name="T28" fmla="*/ 125 w 522"/>
                  <a:gd name="T29" fmla="*/ 135 h 210"/>
                  <a:gd name="T30" fmla="*/ 100 w 522"/>
                  <a:gd name="T31" fmla="*/ 128 h 210"/>
                  <a:gd name="T32" fmla="*/ 75 w 522"/>
                  <a:gd name="T33" fmla="*/ 158 h 210"/>
                  <a:gd name="T34" fmla="*/ 50 w 522"/>
                  <a:gd name="T35" fmla="*/ 152 h 210"/>
                  <a:gd name="T36" fmla="*/ 25 w 522"/>
                  <a:gd name="T37" fmla="*/ 169 h 210"/>
                  <a:gd name="T38" fmla="*/ 0 w 522"/>
                  <a:gd name="T39" fmla="*/ 173 h 210"/>
                  <a:gd name="T40" fmla="*/ 0 w 522"/>
                  <a:gd name="T41" fmla="*/ 210 h 210"/>
                  <a:gd name="T42" fmla="*/ 522 w 522"/>
                  <a:gd name="T43" fmla="*/ 210 h 210"/>
                  <a:gd name="T44" fmla="*/ 522 w 522"/>
                  <a:gd name="T45" fmla="*/ 0 h 210"/>
                  <a:gd name="T46" fmla="*/ 496 w 522"/>
                  <a:gd name="T47" fmla="*/ 12 h 210"/>
                  <a:gd name="T48" fmla="*/ 471 w 522"/>
                  <a:gd name="T49" fmla="*/ 3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2" h="210">
                    <a:moveTo>
                      <a:pt x="471" y="37"/>
                    </a:moveTo>
                    <a:lnTo>
                      <a:pt x="446" y="44"/>
                    </a:lnTo>
                    <a:lnTo>
                      <a:pt x="421" y="77"/>
                    </a:lnTo>
                    <a:lnTo>
                      <a:pt x="397" y="80"/>
                    </a:lnTo>
                    <a:lnTo>
                      <a:pt x="372" y="102"/>
                    </a:lnTo>
                    <a:lnTo>
                      <a:pt x="347" y="90"/>
                    </a:lnTo>
                    <a:lnTo>
                      <a:pt x="318" y="65"/>
                    </a:lnTo>
                    <a:lnTo>
                      <a:pt x="297" y="95"/>
                    </a:lnTo>
                    <a:lnTo>
                      <a:pt x="272" y="105"/>
                    </a:lnTo>
                    <a:lnTo>
                      <a:pt x="249" y="92"/>
                    </a:lnTo>
                    <a:lnTo>
                      <a:pt x="224" y="104"/>
                    </a:lnTo>
                    <a:lnTo>
                      <a:pt x="199" y="109"/>
                    </a:lnTo>
                    <a:lnTo>
                      <a:pt x="174" y="141"/>
                    </a:lnTo>
                    <a:lnTo>
                      <a:pt x="149" y="156"/>
                    </a:lnTo>
                    <a:lnTo>
                      <a:pt x="125" y="135"/>
                    </a:lnTo>
                    <a:lnTo>
                      <a:pt x="100" y="128"/>
                    </a:lnTo>
                    <a:lnTo>
                      <a:pt x="75" y="158"/>
                    </a:lnTo>
                    <a:lnTo>
                      <a:pt x="50" y="152"/>
                    </a:lnTo>
                    <a:lnTo>
                      <a:pt x="25" y="169"/>
                    </a:lnTo>
                    <a:lnTo>
                      <a:pt x="0" y="173"/>
                    </a:lnTo>
                    <a:lnTo>
                      <a:pt x="0" y="210"/>
                    </a:lnTo>
                    <a:lnTo>
                      <a:pt x="522" y="210"/>
                    </a:lnTo>
                    <a:lnTo>
                      <a:pt x="522" y="0"/>
                    </a:lnTo>
                    <a:lnTo>
                      <a:pt x="496" y="12"/>
                    </a:lnTo>
                    <a:lnTo>
                      <a:pt x="471" y="37"/>
                    </a:lnTo>
                    <a:close/>
                  </a:path>
                </a:pathLst>
              </a:custGeom>
              <a:solidFill>
                <a:srgbClr val="F77B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72" name="Freeform 33"/>
              <p:cNvSpPr>
                <a:spLocks/>
              </p:cNvSpPr>
              <p:nvPr/>
            </p:nvSpPr>
            <p:spPr bwMode="auto">
              <a:xfrm>
                <a:off x="5800" y="2050"/>
                <a:ext cx="522" cy="155"/>
              </a:xfrm>
              <a:custGeom>
                <a:avLst/>
                <a:gdLst>
                  <a:gd name="T0" fmla="*/ 471 w 522"/>
                  <a:gd name="T1" fmla="*/ 28 h 155"/>
                  <a:gd name="T2" fmla="*/ 446 w 522"/>
                  <a:gd name="T3" fmla="*/ 32 h 155"/>
                  <a:gd name="T4" fmla="*/ 421 w 522"/>
                  <a:gd name="T5" fmla="*/ 57 h 155"/>
                  <a:gd name="T6" fmla="*/ 397 w 522"/>
                  <a:gd name="T7" fmla="*/ 58 h 155"/>
                  <a:gd name="T8" fmla="*/ 372 w 522"/>
                  <a:gd name="T9" fmla="*/ 75 h 155"/>
                  <a:gd name="T10" fmla="*/ 347 w 522"/>
                  <a:gd name="T11" fmla="*/ 65 h 155"/>
                  <a:gd name="T12" fmla="*/ 318 w 522"/>
                  <a:gd name="T13" fmla="*/ 47 h 155"/>
                  <a:gd name="T14" fmla="*/ 297 w 522"/>
                  <a:gd name="T15" fmla="*/ 69 h 155"/>
                  <a:gd name="T16" fmla="*/ 272 w 522"/>
                  <a:gd name="T17" fmla="*/ 78 h 155"/>
                  <a:gd name="T18" fmla="*/ 249 w 522"/>
                  <a:gd name="T19" fmla="*/ 68 h 155"/>
                  <a:gd name="T20" fmla="*/ 224 w 522"/>
                  <a:gd name="T21" fmla="*/ 76 h 155"/>
                  <a:gd name="T22" fmla="*/ 199 w 522"/>
                  <a:gd name="T23" fmla="*/ 80 h 155"/>
                  <a:gd name="T24" fmla="*/ 174 w 522"/>
                  <a:gd name="T25" fmla="*/ 104 h 155"/>
                  <a:gd name="T26" fmla="*/ 149 w 522"/>
                  <a:gd name="T27" fmla="*/ 115 h 155"/>
                  <a:gd name="T28" fmla="*/ 125 w 522"/>
                  <a:gd name="T29" fmla="*/ 100 h 155"/>
                  <a:gd name="T30" fmla="*/ 100 w 522"/>
                  <a:gd name="T31" fmla="*/ 94 h 155"/>
                  <a:gd name="T32" fmla="*/ 75 w 522"/>
                  <a:gd name="T33" fmla="*/ 116 h 155"/>
                  <a:gd name="T34" fmla="*/ 50 w 522"/>
                  <a:gd name="T35" fmla="*/ 112 h 155"/>
                  <a:gd name="T36" fmla="*/ 25 w 522"/>
                  <a:gd name="T37" fmla="*/ 125 h 155"/>
                  <a:gd name="T38" fmla="*/ 0 w 522"/>
                  <a:gd name="T39" fmla="*/ 128 h 155"/>
                  <a:gd name="T40" fmla="*/ 0 w 522"/>
                  <a:gd name="T41" fmla="*/ 155 h 155"/>
                  <a:gd name="T42" fmla="*/ 522 w 522"/>
                  <a:gd name="T43" fmla="*/ 155 h 155"/>
                  <a:gd name="T44" fmla="*/ 522 w 522"/>
                  <a:gd name="T45" fmla="*/ 0 h 155"/>
                  <a:gd name="T46" fmla="*/ 496 w 522"/>
                  <a:gd name="T47" fmla="*/ 8 h 155"/>
                  <a:gd name="T48" fmla="*/ 471 w 522"/>
                  <a:gd name="T49" fmla="*/ 28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2" h="155">
                    <a:moveTo>
                      <a:pt x="471" y="28"/>
                    </a:moveTo>
                    <a:lnTo>
                      <a:pt x="446" y="32"/>
                    </a:lnTo>
                    <a:lnTo>
                      <a:pt x="421" y="57"/>
                    </a:lnTo>
                    <a:lnTo>
                      <a:pt x="397" y="58"/>
                    </a:lnTo>
                    <a:lnTo>
                      <a:pt x="372" y="75"/>
                    </a:lnTo>
                    <a:lnTo>
                      <a:pt x="347" y="65"/>
                    </a:lnTo>
                    <a:lnTo>
                      <a:pt x="318" y="47"/>
                    </a:lnTo>
                    <a:lnTo>
                      <a:pt x="297" y="69"/>
                    </a:lnTo>
                    <a:lnTo>
                      <a:pt x="272" y="78"/>
                    </a:lnTo>
                    <a:lnTo>
                      <a:pt x="249" y="68"/>
                    </a:lnTo>
                    <a:lnTo>
                      <a:pt x="224" y="76"/>
                    </a:lnTo>
                    <a:lnTo>
                      <a:pt x="199" y="80"/>
                    </a:lnTo>
                    <a:lnTo>
                      <a:pt x="174" y="104"/>
                    </a:lnTo>
                    <a:lnTo>
                      <a:pt x="149" y="115"/>
                    </a:lnTo>
                    <a:lnTo>
                      <a:pt x="125" y="100"/>
                    </a:lnTo>
                    <a:lnTo>
                      <a:pt x="100" y="94"/>
                    </a:lnTo>
                    <a:lnTo>
                      <a:pt x="75" y="116"/>
                    </a:lnTo>
                    <a:lnTo>
                      <a:pt x="50" y="112"/>
                    </a:lnTo>
                    <a:lnTo>
                      <a:pt x="25" y="125"/>
                    </a:lnTo>
                    <a:lnTo>
                      <a:pt x="0" y="128"/>
                    </a:lnTo>
                    <a:lnTo>
                      <a:pt x="0" y="155"/>
                    </a:lnTo>
                    <a:lnTo>
                      <a:pt x="522" y="155"/>
                    </a:lnTo>
                    <a:lnTo>
                      <a:pt x="522" y="0"/>
                    </a:lnTo>
                    <a:lnTo>
                      <a:pt x="496" y="8"/>
                    </a:lnTo>
                    <a:lnTo>
                      <a:pt x="47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73" name="Freeform 34"/>
              <p:cNvSpPr>
                <a:spLocks/>
              </p:cNvSpPr>
              <p:nvPr/>
            </p:nvSpPr>
            <p:spPr bwMode="auto">
              <a:xfrm>
                <a:off x="5800" y="2146"/>
                <a:ext cx="522" cy="59"/>
              </a:xfrm>
              <a:custGeom>
                <a:avLst/>
                <a:gdLst>
                  <a:gd name="T0" fmla="*/ 471 w 522"/>
                  <a:gd name="T1" fmla="*/ 9 h 59"/>
                  <a:gd name="T2" fmla="*/ 446 w 522"/>
                  <a:gd name="T3" fmla="*/ 12 h 59"/>
                  <a:gd name="T4" fmla="*/ 421 w 522"/>
                  <a:gd name="T5" fmla="*/ 22 h 59"/>
                  <a:gd name="T6" fmla="*/ 397 w 522"/>
                  <a:gd name="T7" fmla="*/ 22 h 59"/>
                  <a:gd name="T8" fmla="*/ 372 w 522"/>
                  <a:gd name="T9" fmla="*/ 29 h 59"/>
                  <a:gd name="T10" fmla="*/ 347 w 522"/>
                  <a:gd name="T11" fmla="*/ 25 h 59"/>
                  <a:gd name="T12" fmla="*/ 318 w 522"/>
                  <a:gd name="T13" fmla="*/ 18 h 59"/>
                  <a:gd name="T14" fmla="*/ 297 w 522"/>
                  <a:gd name="T15" fmla="*/ 26 h 59"/>
                  <a:gd name="T16" fmla="*/ 272 w 522"/>
                  <a:gd name="T17" fmla="*/ 29 h 59"/>
                  <a:gd name="T18" fmla="*/ 249 w 522"/>
                  <a:gd name="T19" fmla="*/ 26 h 59"/>
                  <a:gd name="T20" fmla="*/ 224 w 522"/>
                  <a:gd name="T21" fmla="*/ 29 h 59"/>
                  <a:gd name="T22" fmla="*/ 199 w 522"/>
                  <a:gd name="T23" fmla="*/ 30 h 59"/>
                  <a:gd name="T24" fmla="*/ 174 w 522"/>
                  <a:gd name="T25" fmla="*/ 40 h 59"/>
                  <a:gd name="T26" fmla="*/ 149 w 522"/>
                  <a:gd name="T27" fmla="*/ 44 h 59"/>
                  <a:gd name="T28" fmla="*/ 125 w 522"/>
                  <a:gd name="T29" fmla="*/ 38 h 59"/>
                  <a:gd name="T30" fmla="*/ 100 w 522"/>
                  <a:gd name="T31" fmla="*/ 36 h 59"/>
                  <a:gd name="T32" fmla="*/ 75 w 522"/>
                  <a:gd name="T33" fmla="*/ 44 h 59"/>
                  <a:gd name="T34" fmla="*/ 50 w 522"/>
                  <a:gd name="T35" fmla="*/ 43 h 59"/>
                  <a:gd name="T36" fmla="*/ 25 w 522"/>
                  <a:gd name="T37" fmla="*/ 47 h 59"/>
                  <a:gd name="T38" fmla="*/ 0 w 522"/>
                  <a:gd name="T39" fmla="*/ 48 h 59"/>
                  <a:gd name="T40" fmla="*/ 0 w 522"/>
                  <a:gd name="T41" fmla="*/ 59 h 59"/>
                  <a:gd name="T42" fmla="*/ 522 w 522"/>
                  <a:gd name="T43" fmla="*/ 59 h 59"/>
                  <a:gd name="T44" fmla="*/ 522 w 522"/>
                  <a:gd name="T45" fmla="*/ 0 h 59"/>
                  <a:gd name="T46" fmla="*/ 496 w 522"/>
                  <a:gd name="T47" fmla="*/ 2 h 59"/>
                  <a:gd name="T48" fmla="*/ 471 w 522"/>
                  <a:gd name="T4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2" h="59">
                    <a:moveTo>
                      <a:pt x="471" y="9"/>
                    </a:moveTo>
                    <a:lnTo>
                      <a:pt x="446" y="12"/>
                    </a:lnTo>
                    <a:lnTo>
                      <a:pt x="421" y="22"/>
                    </a:lnTo>
                    <a:lnTo>
                      <a:pt x="397" y="22"/>
                    </a:lnTo>
                    <a:lnTo>
                      <a:pt x="372" y="29"/>
                    </a:lnTo>
                    <a:lnTo>
                      <a:pt x="347" y="25"/>
                    </a:lnTo>
                    <a:lnTo>
                      <a:pt x="318" y="18"/>
                    </a:lnTo>
                    <a:lnTo>
                      <a:pt x="297" y="26"/>
                    </a:lnTo>
                    <a:lnTo>
                      <a:pt x="272" y="29"/>
                    </a:lnTo>
                    <a:lnTo>
                      <a:pt x="249" y="26"/>
                    </a:lnTo>
                    <a:lnTo>
                      <a:pt x="224" y="29"/>
                    </a:lnTo>
                    <a:lnTo>
                      <a:pt x="199" y="30"/>
                    </a:lnTo>
                    <a:lnTo>
                      <a:pt x="174" y="40"/>
                    </a:lnTo>
                    <a:lnTo>
                      <a:pt x="149" y="44"/>
                    </a:lnTo>
                    <a:lnTo>
                      <a:pt x="125" y="38"/>
                    </a:lnTo>
                    <a:lnTo>
                      <a:pt x="100" y="36"/>
                    </a:lnTo>
                    <a:lnTo>
                      <a:pt x="75" y="44"/>
                    </a:lnTo>
                    <a:lnTo>
                      <a:pt x="50" y="43"/>
                    </a:lnTo>
                    <a:lnTo>
                      <a:pt x="25" y="47"/>
                    </a:lnTo>
                    <a:lnTo>
                      <a:pt x="0" y="48"/>
                    </a:lnTo>
                    <a:lnTo>
                      <a:pt x="0" y="59"/>
                    </a:lnTo>
                    <a:lnTo>
                      <a:pt x="522" y="59"/>
                    </a:lnTo>
                    <a:lnTo>
                      <a:pt x="522" y="0"/>
                    </a:lnTo>
                    <a:lnTo>
                      <a:pt x="496" y="2"/>
                    </a:lnTo>
                    <a:lnTo>
                      <a:pt x="471" y="9"/>
                    </a:lnTo>
                    <a:close/>
                  </a:path>
                </a:pathLst>
              </a:custGeom>
              <a:solidFill>
                <a:srgbClr val="92DE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78" name="Freeform 41"/>
              <p:cNvSpPr>
                <a:spLocks noEditPoints="1"/>
              </p:cNvSpPr>
              <p:nvPr/>
            </p:nvSpPr>
            <p:spPr bwMode="auto">
              <a:xfrm>
                <a:off x="5797" y="2247"/>
                <a:ext cx="48" cy="97"/>
              </a:xfrm>
              <a:custGeom>
                <a:avLst/>
                <a:gdLst>
                  <a:gd name="T0" fmla="*/ 32 w 34"/>
                  <a:gd name="T1" fmla="*/ 70 h 70"/>
                  <a:gd name="T2" fmla="*/ 2 w 34"/>
                  <a:gd name="T3" fmla="*/ 70 h 70"/>
                  <a:gd name="T4" fmla="*/ 0 w 34"/>
                  <a:gd name="T5" fmla="*/ 68 h 70"/>
                  <a:gd name="T6" fmla="*/ 0 w 34"/>
                  <a:gd name="T7" fmla="*/ 2 h 70"/>
                  <a:gd name="T8" fmla="*/ 2 w 34"/>
                  <a:gd name="T9" fmla="*/ 0 h 70"/>
                  <a:gd name="T10" fmla="*/ 32 w 34"/>
                  <a:gd name="T11" fmla="*/ 0 h 70"/>
                  <a:gd name="T12" fmla="*/ 34 w 34"/>
                  <a:gd name="T13" fmla="*/ 2 h 70"/>
                  <a:gd name="T14" fmla="*/ 34 w 34"/>
                  <a:gd name="T15" fmla="*/ 68 h 70"/>
                  <a:gd name="T16" fmla="*/ 32 w 34"/>
                  <a:gd name="T17" fmla="*/ 70 h 70"/>
                  <a:gd name="T18" fmla="*/ 4 w 34"/>
                  <a:gd name="T19" fmla="*/ 66 h 70"/>
                  <a:gd name="T20" fmla="*/ 30 w 34"/>
                  <a:gd name="T21" fmla="*/ 66 h 70"/>
                  <a:gd name="T22" fmla="*/ 30 w 34"/>
                  <a:gd name="T23" fmla="*/ 4 h 70"/>
                  <a:gd name="T24" fmla="*/ 4 w 34"/>
                  <a:gd name="T25" fmla="*/ 4 h 70"/>
                  <a:gd name="T26" fmla="*/ 4 w 34"/>
                  <a:gd name="T27" fmla="*/ 6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70">
                    <a:moveTo>
                      <a:pt x="32" y="70"/>
                    </a:moveTo>
                    <a:cubicBezTo>
                      <a:pt x="2" y="70"/>
                      <a:pt x="2" y="70"/>
                      <a:pt x="2" y="70"/>
                    </a:cubicBezTo>
                    <a:cubicBezTo>
                      <a:pt x="1" y="70"/>
                      <a:pt x="0" y="69"/>
                      <a:pt x="0" y="68"/>
                    </a:cubicBezTo>
                    <a:cubicBezTo>
                      <a:pt x="0" y="2"/>
                      <a:pt x="0" y="2"/>
                      <a:pt x="0" y="2"/>
                    </a:cubicBezTo>
                    <a:cubicBezTo>
                      <a:pt x="0" y="1"/>
                      <a:pt x="1" y="0"/>
                      <a:pt x="2" y="0"/>
                    </a:cubicBezTo>
                    <a:cubicBezTo>
                      <a:pt x="32" y="0"/>
                      <a:pt x="32" y="0"/>
                      <a:pt x="32" y="0"/>
                    </a:cubicBezTo>
                    <a:cubicBezTo>
                      <a:pt x="33" y="0"/>
                      <a:pt x="34" y="1"/>
                      <a:pt x="34" y="2"/>
                    </a:cubicBezTo>
                    <a:cubicBezTo>
                      <a:pt x="34" y="68"/>
                      <a:pt x="34" y="68"/>
                      <a:pt x="34" y="68"/>
                    </a:cubicBezTo>
                    <a:cubicBezTo>
                      <a:pt x="34" y="69"/>
                      <a:pt x="33" y="70"/>
                      <a:pt x="32" y="70"/>
                    </a:cubicBezTo>
                    <a:close/>
                    <a:moveTo>
                      <a:pt x="4" y="66"/>
                    </a:moveTo>
                    <a:cubicBezTo>
                      <a:pt x="30" y="66"/>
                      <a:pt x="30" y="66"/>
                      <a:pt x="30" y="66"/>
                    </a:cubicBezTo>
                    <a:cubicBezTo>
                      <a:pt x="30" y="4"/>
                      <a:pt x="30" y="4"/>
                      <a:pt x="30" y="4"/>
                    </a:cubicBezTo>
                    <a:cubicBezTo>
                      <a:pt x="4" y="4"/>
                      <a:pt x="4" y="4"/>
                      <a:pt x="4" y="4"/>
                    </a:cubicBezTo>
                    <a:lnTo>
                      <a:pt x="4" y="66"/>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79" name="Freeform 42"/>
              <p:cNvSpPr>
                <a:spLocks noEditPoints="1"/>
              </p:cNvSpPr>
              <p:nvPr/>
            </p:nvSpPr>
            <p:spPr bwMode="auto">
              <a:xfrm>
                <a:off x="5853" y="2295"/>
                <a:ext cx="47" cy="49"/>
              </a:xfrm>
              <a:custGeom>
                <a:avLst/>
                <a:gdLst>
                  <a:gd name="T0" fmla="*/ 32 w 34"/>
                  <a:gd name="T1" fmla="*/ 35 h 35"/>
                  <a:gd name="T2" fmla="*/ 2 w 34"/>
                  <a:gd name="T3" fmla="*/ 35 h 35"/>
                  <a:gd name="T4" fmla="*/ 0 w 34"/>
                  <a:gd name="T5" fmla="*/ 33 h 35"/>
                  <a:gd name="T6" fmla="*/ 0 w 34"/>
                  <a:gd name="T7" fmla="*/ 2 h 35"/>
                  <a:gd name="T8" fmla="*/ 2 w 34"/>
                  <a:gd name="T9" fmla="*/ 0 h 35"/>
                  <a:gd name="T10" fmla="*/ 32 w 34"/>
                  <a:gd name="T11" fmla="*/ 0 h 35"/>
                  <a:gd name="T12" fmla="*/ 34 w 34"/>
                  <a:gd name="T13" fmla="*/ 2 h 35"/>
                  <a:gd name="T14" fmla="*/ 34 w 34"/>
                  <a:gd name="T15" fmla="*/ 33 h 35"/>
                  <a:gd name="T16" fmla="*/ 32 w 34"/>
                  <a:gd name="T17" fmla="*/ 35 h 35"/>
                  <a:gd name="T18" fmla="*/ 4 w 34"/>
                  <a:gd name="T19" fmla="*/ 31 h 35"/>
                  <a:gd name="T20" fmla="*/ 30 w 34"/>
                  <a:gd name="T21" fmla="*/ 31 h 35"/>
                  <a:gd name="T22" fmla="*/ 30 w 34"/>
                  <a:gd name="T23" fmla="*/ 5 h 35"/>
                  <a:gd name="T24" fmla="*/ 4 w 34"/>
                  <a:gd name="T25" fmla="*/ 5 h 35"/>
                  <a:gd name="T26" fmla="*/ 4 w 34"/>
                  <a:gd name="T27"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32" y="35"/>
                    </a:moveTo>
                    <a:cubicBezTo>
                      <a:pt x="2" y="35"/>
                      <a:pt x="2" y="35"/>
                      <a:pt x="2" y="35"/>
                    </a:cubicBezTo>
                    <a:cubicBezTo>
                      <a:pt x="1" y="35"/>
                      <a:pt x="0" y="34"/>
                      <a:pt x="0" y="33"/>
                    </a:cubicBezTo>
                    <a:cubicBezTo>
                      <a:pt x="0" y="2"/>
                      <a:pt x="0" y="2"/>
                      <a:pt x="0" y="2"/>
                    </a:cubicBezTo>
                    <a:cubicBezTo>
                      <a:pt x="0" y="1"/>
                      <a:pt x="1" y="0"/>
                      <a:pt x="2" y="0"/>
                    </a:cubicBezTo>
                    <a:cubicBezTo>
                      <a:pt x="32" y="0"/>
                      <a:pt x="32" y="0"/>
                      <a:pt x="32" y="0"/>
                    </a:cubicBezTo>
                    <a:cubicBezTo>
                      <a:pt x="33" y="0"/>
                      <a:pt x="34" y="1"/>
                      <a:pt x="34" y="2"/>
                    </a:cubicBezTo>
                    <a:cubicBezTo>
                      <a:pt x="34" y="33"/>
                      <a:pt x="34" y="33"/>
                      <a:pt x="34" y="33"/>
                    </a:cubicBezTo>
                    <a:cubicBezTo>
                      <a:pt x="34" y="34"/>
                      <a:pt x="33" y="35"/>
                      <a:pt x="32" y="35"/>
                    </a:cubicBezTo>
                    <a:close/>
                    <a:moveTo>
                      <a:pt x="4" y="31"/>
                    </a:moveTo>
                    <a:cubicBezTo>
                      <a:pt x="30" y="31"/>
                      <a:pt x="30" y="31"/>
                      <a:pt x="30" y="31"/>
                    </a:cubicBezTo>
                    <a:cubicBezTo>
                      <a:pt x="30" y="5"/>
                      <a:pt x="30" y="5"/>
                      <a:pt x="30" y="5"/>
                    </a:cubicBezTo>
                    <a:cubicBezTo>
                      <a:pt x="4" y="5"/>
                      <a:pt x="4" y="5"/>
                      <a:pt x="4" y="5"/>
                    </a:cubicBezTo>
                    <a:lnTo>
                      <a:pt x="4" y="31"/>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80" name="Freeform 43"/>
              <p:cNvSpPr>
                <a:spLocks noEditPoints="1"/>
              </p:cNvSpPr>
              <p:nvPr/>
            </p:nvSpPr>
            <p:spPr bwMode="auto">
              <a:xfrm>
                <a:off x="5908" y="2262"/>
                <a:ext cx="48" cy="82"/>
              </a:xfrm>
              <a:custGeom>
                <a:avLst/>
                <a:gdLst>
                  <a:gd name="T0" fmla="*/ 32 w 34"/>
                  <a:gd name="T1" fmla="*/ 59 h 59"/>
                  <a:gd name="T2" fmla="*/ 3 w 34"/>
                  <a:gd name="T3" fmla="*/ 59 h 59"/>
                  <a:gd name="T4" fmla="*/ 0 w 34"/>
                  <a:gd name="T5" fmla="*/ 57 h 59"/>
                  <a:gd name="T6" fmla="*/ 0 w 34"/>
                  <a:gd name="T7" fmla="*/ 2 h 59"/>
                  <a:gd name="T8" fmla="*/ 3 w 34"/>
                  <a:gd name="T9" fmla="*/ 0 h 59"/>
                  <a:gd name="T10" fmla="*/ 32 w 34"/>
                  <a:gd name="T11" fmla="*/ 0 h 59"/>
                  <a:gd name="T12" fmla="*/ 34 w 34"/>
                  <a:gd name="T13" fmla="*/ 2 h 59"/>
                  <a:gd name="T14" fmla="*/ 34 w 34"/>
                  <a:gd name="T15" fmla="*/ 57 h 59"/>
                  <a:gd name="T16" fmla="*/ 32 w 34"/>
                  <a:gd name="T17" fmla="*/ 59 h 59"/>
                  <a:gd name="T18" fmla="*/ 5 w 34"/>
                  <a:gd name="T19" fmla="*/ 55 h 59"/>
                  <a:gd name="T20" fmla="*/ 30 w 34"/>
                  <a:gd name="T21" fmla="*/ 55 h 59"/>
                  <a:gd name="T22" fmla="*/ 30 w 34"/>
                  <a:gd name="T23" fmla="*/ 4 h 59"/>
                  <a:gd name="T24" fmla="*/ 5 w 34"/>
                  <a:gd name="T25" fmla="*/ 4 h 59"/>
                  <a:gd name="T26" fmla="*/ 5 w 34"/>
                  <a:gd name="T27" fmla="*/ 5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59">
                    <a:moveTo>
                      <a:pt x="32" y="59"/>
                    </a:moveTo>
                    <a:cubicBezTo>
                      <a:pt x="3" y="59"/>
                      <a:pt x="3" y="59"/>
                      <a:pt x="3" y="59"/>
                    </a:cubicBezTo>
                    <a:cubicBezTo>
                      <a:pt x="1" y="59"/>
                      <a:pt x="0" y="58"/>
                      <a:pt x="0" y="57"/>
                    </a:cubicBezTo>
                    <a:cubicBezTo>
                      <a:pt x="0" y="2"/>
                      <a:pt x="0" y="2"/>
                      <a:pt x="0" y="2"/>
                    </a:cubicBezTo>
                    <a:cubicBezTo>
                      <a:pt x="0" y="1"/>
                      <a:pt x="1" y="0"/>
                      <a:pt x="3" y="0"/>
                    </a:cubicBezTo>
                    <a:cubicBezTo>
                      <a:pt x="32" y="0"/>
                      <a:pt x="32" y="0"/>
                      <a:pt x="32" y="0"/>
                    </a:cubicBezTo>
                    <a:cubicBezTo>
                      <a:pt x="33" y="0"/>
                      <a:pt x="34" y="1"/>
                      <a:pt x="34" y="2"/>
                    </a:cubicBezTo>
                    <a:cubicBezTo>
                      <a:pt x="34" y="57"/>
                      <a:pt x="34" y="57"/>
                      <a:pt x="34" y="57"/>
                    </a:cubicBezTo>
                    <a:cubicBezTo>
                      <a:pt x="34" y="58"/>
                      <a:pt x="33" y="59"/>
                      <a:pt x="32" y="59"/>
                    </a:cubicBezTo>
                    <a:close/>
                    <a:moveTo>
                      <a:pt x="5" y="55"/>
                    </a:moveTo>
                    <a:cubicBezTo>
                      <a:pt x="30" y="55"/>
                      <a:pt x="30" y="55"/>
                      <a:pt x="30" y="55"/>
                    </a:cubicBezTo>
                    <a:cubicBezTo>
                      <a:pt x="30" y="4"/>
                      <a:pt x="30" y="4"/>
                      <a:pt x="30" y="4"/>
                    </a:cubicBezTo>
                    <a:cubicBezTo>
                      <a:pt x="5" y="4"/>
                      <a:pt x="5" y="4"/>
                      <a:pt x="5" y="4"/>
                    </a:cubicBezTo>
                    <a:lnTo>
                      <a:pt x="5" y="55"/>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81" name="Freeform 44"/>
              <p:cNvSpPr>
                <a:spLocks noEditPoints="1"/>
              </p:cNvSpPr>
              <p:nvPr/>
            </p:nvSpPr>
            <p:spPr bwMode="auto">
              <a:xfrm>
                <a:off x="5965" y="2322"/>
                <a:ext cx="47" cy="22"/>
              </a:xfrm>
              <a:custGeom>
                <a:avLst/>
                <a:gdLst>
                  <a:gd name="T0" fmla="*/ 31 w 34"/>
                  <a:gd name="T1" fmla="*/ 16 h 16"/>
                  <a:gd name="T2" fmla="*/ 2 w 34"/>
                  <a:gd name="T3" fmla="*/ 16 h 16"/>
                  <a:gd name="T4" fmla="*/ 0 w 34"/>
                  <a:gd name="T5" fmla="*/ 14 h 16"/>
                  <a:gd name="T6" fmla="*/ 0 w 34"/>
                  <a:gd name="T7" fmla="*/ 2 h 16"/>
                  <a:gd name="T8" fmla="*/ 2 w 34"/>
                  <a:gd name="T9" fmla="*/ 0 h 16"/>
                  <a:gd name="T10" fmla="*/ 31 w 34"/>
                  <a:gd name="T11" fmla="*/ 0 h 16"/>
                  <a:gd name="T12" fmla="*/ 34 w 34"/>
                  <a:gd name="T13" fmla="*/ 2 h 16"/>
                  <a:gd name="T14" fmla="*/ 34 w 34"/>
                  <a:gd name="T15" fmla="*/ 14 h 16"/>
                  <a:gd name="T16" fmla="*/ 31 w 34"/>
                  <a:gd name="T17" fmla="*/ 16 h 16"/>
                  <a:gd name="T18" fmla="*/ 4 w 34"/>
                  <a:gd name="T19" fmla="*/ 12 h 16"/>
                  <a:gd name="T20" fmla="*/ 29 w 34"/>
                  <a:gd name="T21" fmla="*/ 12 h 16"/>
                  <a:gd name="T22" fmla="*/ 29 w 34"/>
                  <a:gd name="T23" fmla="*/ 4 h 16"/>
                  <a:gd name="T24" fmla="*/ 4 w 34"/>
                  <a:gd name="T25" fmla="*/ 4 h 16"/>
                  <a:gd name="T26" fmla="*/ 4 w 34"/>
                  <a:gd name="T2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16">
                    <a:moveTo>
                      <a:pt x="31" y="16"/>
                    </a:moveTo>
                    <a:cubicBezTo>
                      <a:pt x="2" y="16"/>
                      <a:pt x="2" y="16"/>
                      <a:pt x="2" y="16"/>
                    </a:cubicBezTo>
                    <a:cubicBezTo>
                      <a:pt x="1" y="16"/>
                      <a:pt x="0" y="15"/>
                      <a:pt x="0" y="14"/>
                    </a:cubicBezTo>
                    <a:cubicBezTo>
                      <a:pt x="0" y="2"/>
                      <a:pt x="0" y="2"/>
                      <a:pt x="0" y="2"/>
                    </a:cubicBezTo>
                    <a:cubicBezTo>
                      <a:pt x="0" y="1"/>
                      <a:pt x="1" y="0"/>
                      <a:pt x="2" y="0"/>
                    </a:cubicBezTo>
                    <a:cubicBezTo>
                      <a:pt x="31" y="0"/>
                      <a:pt x="31" y="0"/>
                      <a:pt x="31" y="0"/>
                    </a:cubicBezTo>
                    <a:cubicBezTo>
                      <a:pt x="33" y="0"/>
                      <a:pt x="34" y="1"/>
                      <a:pt x="34" y="2"/>
                    </a:cubicBezTo>
                    <a:cubicBezTo>
                      <a:pt x="34" y="14"/>
                      <a:pt x="34" y="14"/>
                      <a:pt x="34" y="14"/>
                    </a:cubicBezTo>
                    <a:cubicBezTo>
                      <a:pt x="34" y="15"/>
                      <a:pt x="33" y="16"/>
                      <a:pt x="31" y="16"/>
                    </a:cubicBezTo>
                    <a:close/>
                    <a:moveTo>
                      <a:pt x="4" y="12"/>
                    </a:moveTo>
                    <a:cubicBezTo>
                      <a:pt x="29" y="12"/>
                      <a:pt x="29" y="12"/>
                      <a:pt x="29" y="12"/>
                    </a:cubicBezTo>
                    <a:cubicBezTo>
                      <a:pt x="29" y="4"/>
                      <a:pt x="29" y="4"/>
                      <a:pt x="29" y="4"/>
                    </a:cubicBezTo>
                    <a:cubicBezTo>
                      <a:pt x="4" y="4"/>
                      <a:pt x="4" y="4"/>
                      <a:pt x="4" y="4"/>
                    </a:cubicBezTo>
                    <a:lnTo>
                      <a:pt x="4" y="12"/>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82" name="Freeform 45"/>
              <p:cNvSpPr>
                <a:spLocks/>
              </p:cNvSpPr>
              <p:nvPr/>
            </p:nvSpPr>
            <p:spPr bwMode="auto">
              <a:xfrm>
                <a:off x="5797" y="2352"/>
                <a:ext cx="215" cy="7"/>
              </a:xfrm>
              <a:custGeom>
                <a:avLst/>
                <a:gdLst>
                  <a:gd name="T0" fmla="*/ 152 w 155"/>
                  <a:gd name="T1" fmla="*/ 5 h 5"/>
                  <a:gd name="T2" fmla="*/ 2 w 155"/>
                  <a:gd name="T3" fmla="*/ 5 h 5"/>
                  <a:gd name="T4" fmla="*/ 0 w 155"/>
                  <a:gd name="T5" fmla="*/ 3 h 5"/>
                  <a:gd name="T6" fmla="*/ 2 w 155"/>
                  <a:gd name="T7" fmla="*/ 0 h 5"/>
                  <a:gd name="T8" fmla="*/ 152 w 155"/>
                  <a:gd name="T9" fmla="*/ 0 h 5"/>
                  <a:gd name="T10" fmla="*/ 155 w 155"/>
                  <a:gd name="T11" fmla="*/ 3 h 5"/>
                  <a:gd name="T12" fmla="*/ 152 w 155"/>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55" h="5">
                    <a:moveTo>
                      <a:pt x="152" y="5"/>
                    </a:moveTo>
                    <a:cubicBezTo>
                      <a:pt x="2" y="5"/>
                      <a:pt x="2" y="5"/>
                      <a:pt x="2" y="5"/>
                    </a:cubicBezTo>
                    <a:cubicBezTo>
                      <a:pt x="1" y="5"/>
                      <a:pt x="0" y="4"/>
                      <a:pt x="0" y="3"/>
                    </a:cubicBezTo>
                    <a:cubicBezTo>
                      <a:pt x="0" y="1"/>
                      <a:pt x="1" y="0"/>
                      <a:pt x="2" y="0"/>
                    </a:cubicBezTo>
                    <a:cubicBezTo>
                      <a:pt x="152" y="0"/>
                      <a:pt x="152" y="0"/>
                      <a:pt x="152" y="0"/>
                    </a:cubicBezTo>
                    <a:cubicBezTo>
                      <a:pt x="154" y="0"/>
                      <a:pt x="155" y="1"/>
                      <a:pt x="155" y="3"/>
                    </a:cubicBezTo>
                    <a:cubicBezTo>
                      <a:pt x="155" y="4"/>
                      <a:pt x="154" y="5"/>
                      <a:pt x="152" y="5"/>
                    </a:cubicBez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83" name="Freeform 46"/>
              <p:cNvSpPr>
                <a:spLocks noEditPoints="1"/>
              </p:cNvSpPr>
              <p:nvPr/>
            </p:nvSpPr>
            <p:spPr bwMode="auto">
              <a:xfrm>
                <a:off x="6140" y="2237"/>
                <a:ext cx="157" cy="107"/>
              </a:xfrm>
              <a:custGeom>
                <a:avLst/>
                <a:gdLst>
                  <a:gd name="T0" fmla="*/ 111 w 113"/>
                  <a:gd name="T1" fmla="*/ 77 h 77"/>
                  <a:gd name="T2" fmla="*/ 3 w 113"/>
                  <a:gd name="T3" fmla="*/ 77 h 77"/>
                  <a:gd name="T4" fmla="*/ 1 w 113"/>
                  <a:gd name="T5" fmla="*/ 76 h 77"/>
                  <a:gd name="T6" fmla="*/ 1 w 113"/>
                  <a:gd name="T7" fmla="*/ 74 h 77"/>
                  <a:gd name="T8" fmla="*/ 55 w 113"/>
                  <a:gd name="T9" fmla="*/ 1 h 77"/>
                  <a:gd name="T10" fmla="*/ 58 w 113"/>
                  <a:gd name="T11" fmla="*/ 1 h 77"/>
                  <a:gd name="T12" fmla="*/ 113 w 113"/>
                  <a:gd name="T13" fmla="*/ 74 h 77"/>
                  <a:gd name="T14" fmla="*/ 113 w 113"/>
                  <a:gd name="T15" fmla="*/ 76 h 77"/>
                  <a:gd name="T16" fmla="*/ 111 w 113"/>
                  <a:gd name="T17" fmla="*/ 77 h 77"/>
                  <a:gd name="T18" fmla="*/ 7 w 113"/>
                  <a:gd name="T19" fmla="*/ 73 h 77"/>
                  <a:gd name="T20" fmla="*/ 107 w 113"/>
                  <a:gd name="T21" fmla="*/ 73 h 77"/>
                  <a:gd name="T22" fmla="*/ 57 w 113"/>
                  <a:gd name="T23" fmla="*/ 6 h 77"/>
                  <a:gd name="T24" fmla="*/ 7 w 113"/>
                  <a:gd name="T25" fmla="*/ 7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 h="77">
                    <a:moveTo>
                      <a:pt x="111" y="77"/>
                    </a:moveTo>
                    <a:cubicBezTo>
                      <a:pt x="3" y="77"/>
                      <a:pt x="3" y="77"/>
                      <a:pt x="3" y="77"/>
                    </a:cubicBezTo>
                    <a:cubicBezTo>
                      <a:pt x="2" y="77"/>
                      <a:pt x="1" y="77"/>
                      <a:pt x="1" y="76"/>
                    </a:cubicBezTo>
                    <a:cubicBezTo>
                      <a:pt x="0" y="75"/>
                      <a:pt x="0" y="74"/>
                      <a:pt x="1" y="74"/>
                    </a:cubicBezTo>
                    <a:cubicBezTo>
                      <a:pt x="55" y="1"/>
                      <a:pt x="55" y="1"/>
                      <a:pt x="55" y="1"/>
                    </a:cubicBezTo>
                    <a:cubicBezTo>
                      <a:pt x="56" y="0"/>
                      <a:pt x="58" y="0"/>
                      <a:pt x="58" y="1"/>
                    </a:cubicBezTo>
                    <a:cubicBezTo>
                      <a:pt x="113" y="74"/>
                      <a:pt x="113" y="74"/>
                      <a:pt x="113" y="74"/>
                    </a:cubicBezTo>
                    <a:cubicBezTo>
                      <a:pt x="113" y="74"/>
                      <a:pt x="113" y="75"/>
                      <a:pt x="113" y="76"/>
                    </a:cubicBezTo>
                    <a:cubicBezTo>
                      <a:pt x="112" y="77"/>
                      <a:pt x="112" y="77"/>
                      <a:pt x="111" y="77"/>
                    </a:cubicBezTo>
                    <a:close/>
                    <a:moveTo>
                      <a:pt x="7" y="73"/>
                    </a:moveTo>
                    <a:cubicBezTo>
                      <a:pt x="107" y="73"/>
                      <a:pt x="107" y="73"/>
                      <a:pt x="107" y="73"/>
                    </a:cubicBezTo>
                    <a:cubicBezTo>
                      <a:pt x="57" y="6"/>
                      <a:pt x="57" y="6"/>
                      <a:pt x="57" y="6"/>
                    </a:cubicBezTo>
                    <a:lnTo>
                      <a:pt x="7" y="73"/>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84" name="Freeform 47"/>
              <p:cNvSpPr>
                <a:spLocks noEditPoints="1"/>
              </p:cNvSpPr>
              <p:nvPr/>
            </p:nvSpPr>
            <p:spPr bwMode="auto">
              <a:xfrm>
                <a:off x="6210" y="2265"/>
                <a:ext cx="115" cy="79"/>
              </a:xfrm>
              <a:custGeom>
                <a:avLst/>
                <a:gdLst>
                  <a:gd name="T0" fmla="*/ 81 w 83"/>
                  <a:gd name="T1" fmla="*/ 57 h 57"/>
                  <a:gd name="T2" fmla="*/ 2 w 83"/>
                  <a:gd name="T3" fmla="*/ 57 h 57"/>
                  <a:gd name="T4" fmla="*/ 0 w 83"/>
                  <a:gd name="T5" fmla="*/ 56 h 57"/>
                  <a:gd name="T6" fmla="*/ 1 w 83"/>
                  <a:gd name="T7" fmla="*/ 54 h 57"/>
                  <a:gd name="T8" fmla="*/ 40 w 83"/>
                  <a:gd name="T9" fmla="*/ 1 h 57"/>
                  <a:gd name="T10" fmla="*/ 43 w 83"/>
                  <a:gd name="T11" fmla="*/ 1 h 57"/>
                  <a:gd name="T12" fmla="*/ 83 w 83"/>
                  <a:gd name="T13" fmla="*/ 54 h 57"/>
                  <a:gd name="T14" fmla="*/ 83 w 83"/>
                  <a:gd name="T15" fmla="*/ 56 h 57"/>
                  <a:gd name="T16" fmla="*/ 81 w 83"/>
                  <a:gd name="T17" fmla="*/ 57 h 57"/>
                  <a:gd name="T18" fmla="*/ 7 w 83"/>
                  <a:gd name="T19" fmla="*/ 53 h 57"/>
                  <a:gd name="T20" fmla="*/ 77 w 83"/>
                  <a:gd name="T21" fmla="*/ 53 h 57"/>
                  <a:gd name="T22" fmla="*/ 42 w 83"/>
                  <a:gd name="T23" fmla="*/ 6 h 57"/>
                  <a:gd name="T24" fmla="*/ 7 w 83"/>
                  <a:gd name="T25" fmla="*/ 5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57">
                    <a:moveTo>
                      <a:pt x="81" y="57"/>
                    </a:moveTo>
                    <a:cubicBezTo>
                      <a:pt x="2" y="57"/>
                      <a:pt x="2" y="57"/>
                      <a:pt x="2" y="57"/>
                    </a:cubicBezTo>
                    <a:cubicBezTo>
                      <a:pt x="2" y="57"/>
                      <a:pt x="1" y="57"/>
                      <a:pt x="0" y="56"/>
                    </a:cubicBezTo>
                    <a:cubicBezTo>
                      <a:pt x="0" y="55"/>
                      <a:pt x="0" y="54"/>
                      <a:pt x="1" y="54"/>
                    </a:cubicBezTo>
                    <a:cubicBezTo>
                      <a:pt x="40" y="1"/>
                      <a:pt x="40" y="1"/>
                      <a:pt x="40" y="1"/>
                    </a:cubicBezTo>
                    <a:cubicBezTo>
                      <a:pt x="41" y="0"/>
                      <a:pt x="43" y="0"/>
                      <a:pt x="43" y="1"/>
                    </a:cubicBezTo>
                    <a:cubicBezTo>
                      <a:pt x="83" y="54"/>
                      <a:pt x="83" y="54"/>
                      <a:pt x="83" y="54"/>
                    </a:cubicBezTo>
                    <a:cubicBezTo>
                      <a:pt x="83" y="54"/>
                      <a:pt x="83" y="55"/>
                      <a:pt x="83" y="56"/>
                    </a:cubicBezTo>
                    <a:cubicBezTo>
                      <a:pt x="83" y="57"/>
                      <a:pt x="82" y="57"/>
                      <a:pt x="81" y="57"/>
                    </a:cubicBezTo>
                    <a:close/>
                    <a:moveTo>
                      <a:pt x="7" y="53"/>
                    </a:moveTo>
                    <a:cubicBezTo>
                      <a:pt x="77" y="53"/>
                      <a:pt x="77" y="53"/>
                      <a:pt x="77" y="53"/>
                    </a:cubicBezTo>
                    <a:cubicBezTo>
                      <a:pt x="42" y="6"/>
                      <a:pt x="42" y="6"/>
                      <a:pt x="42" y="6"/>
                    </a:cubicBezTo>
                    <a:lnTo>
                      <a:pt x="7" y="53"/>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85" name="Freeform 48"/>
              <p:cNvSpPr>
                <a:spLocks noEditPoints="1"/>
              </p:cNvSpPr>
              <p:nvPr/>
            </p:nvSpPr>
            <p:spPr bwMode="auto">
              <a:xfrm>
                <a:off x="6210" y="2283"/>
                <a:ext cx="87" cy="61"/>
              </a:xfrm>
              <a:custGeom>
                <a:avLst/>
                <a:gdLst>
                  <a:gd name="T0" fmla="*/ 61 w 63"/>
                  <a:gd name="T1" fmla="*/ 44 h 44"/>
                  <a:gd name="T2" fmla="*/ 2 w 63"/>
                  <a:gd name="T3" fmla="*/ 44 h 44"/>
                  <a:gd name="T4" fmla="*/ 0 w 63"/>
                  <a:gd name="T5" fmla="*/ 43 h 44"/>
                  <a:gd name="T6" fmla="*/ 1 w 63"/>
                  <a:gd name="T7" fmla="*/ 41 h 44"/>
                  <a:gd name="T8" fmla="*/ 30 w 63"/>
                  <a:gd name="T9" fmla="*/ 1 h 44"/>
                  <a:gd name="T10" fmla="*/ 33 w 63"/>
                  <a:gd name="T11" fmla="*/ 1 h 44"/>
                  <a:gd name="T12" fmla="*/ 63 w 63"/>
                  <a:gd name="T13" fmla="*/ 41 h 44"/>
                  <a:gd name="T14" fmla="*/ 63 w 63"/>
                  <a:gd name="T15" fmla="*/ 43 h 44"/>
                  <a:gd name="T16" fmla="*/ 61 w 63"/>
                  <a:gd name="T17" fmla="*/ 44 h 44"/>
                  <a:gd name="T18" fmla="*/ 7 w 63"/>
                  <a:gd name="T19" fmla="*/ 40 h 44"/>
                  <a:gd name="T20" fmla="*/ 57 w 63"/>
                  <a:gd name="T21" fmla="*/ 40 h 44"/>
                  <a:gd name="T22" fmla="*/ 32 w 63"/>
                  <a:gd name="T23" fmla="*/ 6 h 44"/>
                  <a:gd name="T24" fmla="*/ 7 w 63"/>
                  <a:gd name="T25"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44">
                    <a:moveTo>
                      <a:pt x="61" y="44"/>
                    </a:moveTo>
                    <a:cubicBezTo>
                      <a:pt x="2" y="44"/>
                      <a:pt x="2" y="44"/>
                      <a:pt x="2" y="44"/>
                    </a:cubicBezTo>
                    <a:cubicBezTo>
                      <a:pt x="2" y="44"/>
                      <a:pt x="1" y="44"/>
                      <a:pt x="0" y="43"/>
                    </a:cubicBezTo>
                    <a:cubicBezTo>
                      <a:pt x="0" y="42"/>
                      <a:pt x="0" y="41"/>
                      <a:pt x="1" y="41"/>
                    </a:cubicBezTo>
                    <a:cubicBezTo>
                      <a:pt x="30" y="1"/>
                      <a:pt x="30" y="1"/>
                      <a:pt x="30" y="1"/>
                    </a:cubicBezTo>
                    <a:cubicBezTo>
                      <a:pt x="31" y="0"/>
                      <a:pt x="33" y="0"/>
                      <a:pt x="33" y="1"/>
                    </a:cubicBezTo>
                    <a:cubicBezTo>
                      <a:pt x="63" y="41"/>
                      <a:pt x="63" y="41"/>
                      <a:pt x="63" y="41"/>
                    </a:cubicBezTo>
                    <a:cubicBezTo>
                      <a:pt x="63" y="41"/>
                      <a:pt x="63" y="42"/>
                      <a:pt x="63" y="43"/>
                    </a:cubicBezTo>
                    <a:cubicBezTo>
                      <a:pt x="62" y="44"/>
                      <a:pt x="62" y="44"/>
                      <a:pt x="61" y="44"/>
                    </a:cubicBezTo>
                    <a:close/>
                    <a:moveTo>
                      <a:pt x="7" y="40"/>
                    </a:moveTo>
                    <a:cubicBezTo>
                      <a:pt x="57" y="40"/>
                      <a:pt x="57" y="40"/>
                      <a:pt x="57" y="40"/>
                    </a:cubicBezTo>
                    <a:cubicBezTo>
                      <a:pt x="32" y="6"/>
                      <a:pt x="32" y="6"/>
                      <a:pt x="32" y="6"/>
                    </a:cubicBezTo>
                    <a:lnTo>
                      <a:pt x="7" y="40"/>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86" name="Freeform 49"/>
              <p:cNvSpPr>
                <a:spLocks noEditPoints="1"/>
              </p:cNvSpPr>
              <p:nvPr/>
            </p:nvSpPr>
            <p:spPr bwMode="auto">
              <a:xfrm>
                <a:off x="6110" y="2284"/>
                <a:ext cx="86" cy="60"/>
              </a:xfrm>
              <a:custGeom>
                <a:avLst/>
                <a:gdLst>
                  <a:gd name="T0" fmla="*/ 60 w 62"/>
                  <a:gd name="T1" fmla="*/ 43 h 43"/>
                  <a:gd name="T2" fmla="*/ 3 w 62"/>
                  <a:gd name="T3" fmla="*/ 43 h 43"/>
                  <a:gd name="T4" fmla="*/ 1 w 62"/>
                  <a:gd name="T5" fmla="*/ 42 h 43"/>
                  <a:gd name="T6" fmla="*/ 1 w 62"/>
                  <a:gd name="T7" fmla="*/ 40 h 43"/>
                  <a:gd name="T8" fmla="*/ 30 w 62"/>
                  <a:gd name="T9" fmla="*/ 1 h 43"/>
                  <a:gd name="T10" fmla="*/ 31 w 62"/>
                  <a:gd name="T11" fmla="*/ 0 h 43"/>
                  <a:gd name="T12" fmla="*/ 31 w 62"/>
                  <a:gd name="T13" fmla="*/ 0 h 43"/>
                  <a:gd name="T14" fmla="*/ 33 w 62"/>
                  <a:gd name="T15" fmla="*/ 1 h 43"/>
                  <a:gd name="T16" fmla="*/ 62 w 62"/>
                  <a:gd name="T17" fmla="*/ 40 h 43"/>
                  <a:gd name="T18" fmla="*/ 62 w 62"/>
                  <a:gd name="T19" fmla="*/ 42 h 43"/>
                  <a:gd name="T20" fmla="*/ 60 w 62"/>
                  <a:gd name="T21" fmla="*/ 43 h 43"/>
                  <a:gd name="T22" fmla="*/ 7 w 62"/>
                  <a:gd name="T23" fmla="*/ 39 h 43"/>
                  <a:gd name="T24" fmla="*/ 56 w 62"/>
                  <a:gd name="T25" fmla="*/ 39 h 43"/>
                  <a:gd name="T26" fmla="*/ 31 w 62"/>
                  <a:gd name="T27" fmla="*/ 6 h 43"/>
                  <a:gd name="T28" fmla="*/ 7 w 62"/>
                  <a:gd name="T29" fmla="*/ 3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 h="43">
                    <a:moveTo>
                      <a:pt x="60" y="43"/>
                    </a:moveTo>
                    <a:cubicBezTo>
                      <a:pt x="3" y="43"/>
                      <a:pt x="3" y="43"/>
                      <a:pt x="3" y="43"/>
                    </a:cubicBezTo>
                    <a:cubicBezTo>
                      <a:pt x="2" y="43"/>
                      <a:pt x="1" y="43"/>
                      <a:pt x="1" y="42"/>
                    </a:cubicBezTo>
                    <a:cubicBezTo>
                      <a:pt x="0" y="41"/>
                      <a:pt x="0" y="40"/>
                      <a:pt x="1" y="40"/>
                    </a:cubicBezTo>
                    <a:cubicBezTo>
                      <a:pt x="30" y="1"/>
                      <a:pt x="30" y="1"/>
                      <a:pt x="30" y="1"/>
                    </a:cubicBezTo>
                    <a:cubicBezTo>
                      <a:pt x="30" y="1"/>
                      <a:pt x="31" y="0"/>
                      <a:pt x="31" y="0"/>
                    </a:cubicBezTo>
                    <a:cubicBezTo>
                      <a:pt x="31" y="0"/>
                      <a:pt x="31" y="0"/>
                      <a:pt x="31" y="0"/>
                    </a:cubicBezTo>
                    <a:cubicBezTo>
                      <a:pt x="32" y="0"/>
                      <a:pt x="33" y="1"/>
                      <a:pt x="33" y="1"/>
                    </a:cubicBezTo>
                    <a:cubicBezTo>
                      <a:pt x="62" y="40"/>
                      <a:pt x="62" y="40"/>
                      <a:pt x="62" y="40"/>
                    </a:cubicBezTo>
                    <a:cubicBezTo>
                      <a:pt x="62" y="40"/>
                      <a:pt x="62" y="41"/>
                      <a:pt x="62" y="42"/>
                    </a:cubicBezTo>
                    <a:cubicBezTo>
                      <a:pt x="61" y="43"/>
                      <a:pt x="61" y="43"/>
                      <a:pt x="60" y="43"/>
                    </a:cubicBezTo>
                    <a:close/>
                    <a:moveTo>
                      <a:pt x="7" y="39"/>
                    </a:moveTo>
                    <a:cubicBezTo>
                      <a:pt x="56" y="39"/>
                      <a:pt x="56" y="39"/>
                      <a:pt x="56" y="39"/>
                    </a:cubicBezTo>
                    <a:cubicBezTo>
                      <a:pt x="31" y="6"/>
                      <a:pt x="31" y="6"/>
                      <a:pt x="31" y="6"/>
                    </a:cubicBezTo>
                    <a:lnTo>
                      <a:pt x="7" y="39"/>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87" name="Freeform 50"/>
              <p:cNvSpPr>
                <a:spLocks noEditPoints="1"/>
              </p:cNvSpPr>
              <p:nvPr/>
            </p:nvSpPr>
            <p:spPr bwMode="auto">
              <a:xfrm>
                <a:off x="6140" y="2305"/>
                <a:ext cx="56" cy="39"/>
              </a:xfrm>
              <a:custGeom>
                <a:avLst/>
                <a:gdLst>
                  <a:gd name="T0" fmla="*/ 38 w 40"/>
                  <a:gd name="T1" fmla="*/ 28 h 28"/>
                  <a:gd name="T2" fmla="*/ 3 w 40"/>
                  <a:gd name="T3" fmla="*/ 28 h 28"/>
                  <a:gd name="T4" fmla="*/ 1 w 40"/>
                  <a:gd name="T5" fmla="*/ 27 h 28"/>
                  <a:gd name="T6" fmla="*/ 1 w 40"/>
                  <a:gd name="T7" fmla="*/ 25 h 28"/>
                  <a:gd name="T8" fmla="*/ 19 w 40"/>
                  <a:gd name="T9" fmla="*/ 1 h 28"/>
                  <a:gd name="T10" fmla="*/ 20 w 40"/>
                  <a:gd name="T11" fmla="*/ 0 h 28"/>
                  <a:gd name="T12" fmla="*/ 20 w 40"/>
                  <a:gd name="T13" fmla="*/ 0 h 28"/>
                  <a:gd name="T14" fmla="*/ 22 w 40"/>
                  <a:gd name="T15" fmla="*/ 1 h 28"/>
                  <a:gd name="T16" fmla="*/ 40 w 40"/>
                  <a:gd name="T17" fmla="*/ 25 h 28"/>
                  <a:gd name="T18" fmla="*/ 40 w 40"/>
                  <a:gd name="T19" fmla="*/ 27 h 28"/>
                  <a:gd name="T20" fmla="*/ 38 w 40"/>
                  <a:gd name="T21" fmla="*/ 28 h 28"/>
                  <a:gd name="T22" fmla="*/ 7 w 40"/>
                  <a:gd name="T23" fmla="*/ 24 h 28"/>
                  <a:gd name="T24" fmla="*/ 34 w 40"/>
                  <a:gd name="T25" fmla="*/ 24 h 28"/>
                  <a:gd name="T26" fmla="*/ 20 w 40"/>
                  <a:gd name="T27" fmla="*/ 6 h 28"/>
                  <a:gd name="T28" fmla="*/ 7 w 40"/>
                  <a:gd name="T29"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28">
                    <a:moveTo>
                      <a:pt x="38" y="28"/>
                    </a:moveTo>
                    <a:cubicBezTo>
                      <a:pt x="3" y="28"/>
                      <a:pt x="3" y="28"/>
                      <a:pt x="3" y="28"/>
                    </a:cubicBezTo>
                    <a:cubicBezTo>
                      <a:pt x="2" y="28"/>
                      <a:pt x="1" y="28"/>
                      <a:pt x="1" y="27"/>
                    </a:cubicBezTo>
                    <a:cubicBezTo>
                      <a:pt x="0" y="26"/>
                      <a:pt x="0" y="25"/>
                      <a:pt x="1" y="25"/>
                    </a:cubicBezTo>
                    <a:cubicBezTo>
                      <a:pt x="19" y="1"/>
                      <a:pt x="19" y="1"/>
                      <a:pt x="19" y="1"/>
                    </a:cubicBezTo>
                    <a:cubicBezTo>
                      <a:pt x="19" y="0"/>
                      <a:pt x="20" y="0"/>
                      <a:pt x="20" y="0"/>
                    </a:cubicBezTo>
                    <a:cubicBezTo>
                      <a:pt x="20" y="0"/>
                      <a:pt x="20" y="0"/>
                      <a:pt x="20" y="0"/>
                    </a:cubicBezTo>
                    <a:cubicBezTo>
                      <a:pt x="21" y="0"/>
                      <a:pt x="22" y="0"/>
                      <a:pt x="22" y="1"/>
                    </a:cubicBezTo>
                    <a:cubicBezTo>
                      <a:pt x="40" y="25"/>
                      <a:pt x="40" y="25"/>
                      <a:pt x="40" y="25"/>
                    </a:cubicBezTo>
                    <a:cubicBezTo>
                      <a:pt x="40" y="25"/>
                      <a:pt x="40" y="26"/>
                      <a:pt x="40" y="27"/>
                    </a:cubicBezTo>
                    <a:cubicBezTo>
                      <a:pt x="39" y="28"/>
                      <a:pt x="39" y="28"/>
                      <a:pt x="38" y="28"/>
                    </a:cubicBezTo>
                    <a:close/>
                    <a:moveTo>
                      <a:pt x="7" y="24"/>
                    </a:moveTo>
                    <a:cubicBezTo>
                      <a:pt x="34" y="24"/>
                      <a:pt x="34" y="24"/>
                      <a:pt x="34" y="24"/>
                    </a:cubicBezTo>
                    <a:cubicBezTo>
                      <a:pt x="20" y="6"/>
                      <a:pt x="20" y="6"/>
                      <a:pt x="20" y="6"/>
                    </a:cubicBezTo>
                    <a:lnTo>
                      <a:pt x="7" y="24"/>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88" name="Freeform 51"/>
              <p:cNvSpPr>
                <a:spLocks/>
              </p:cNvSpPr>
              <p:nvPr/>
            </p:nvSpPr>
            <p:spPr bwMode="auto">
              <a:xfrm>
                <a:off x="6110" y="2352"/>
                <a:ext cx="215" cy="7"/>
              </a:xfrm>
              <a:custGeom>
                <a:avLst/>
                <a:gdLst>
                  <a:gd name="T0" fmla="*/ 153 w 155"/>
                  <a:gd name="T1" fmla="*/ 5 h 5"/>
                  <a:gd name="T2" fmla="*/ 3 w 155"/>
                  <a:gd name="T3" fmla="*/ 5 h 5"/>
                  <a:gd name="T4" fmla="*/ 0 w 155"/>
                  <a:gd name="T5" fmla="*/ 3 h 5"/>
                  <a:gd name="T6" fmla="*/ 3 w 155"/>
                  <a:gd name="T7" fmla="*/ 0 h 5"/>
                  <a:gd name="T8" fmla="*/ 153 w 155"/>
                  <a:gd name="T9" fmla="*/ 0 h 5"/>
                  <a:gd name="T10" fmla="*/ 155 w 155"/>
                  <a:gd name="T11" fmla="*/ 3 h 5"/>
                  <a:gd name="T12" fmla="*/ 153 w 155"/>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55" h="5">
                    <a:moveTo>
                      <a:pt x="153" y="5"/>
                    </a:moveTo>
                    <a:cubicBezTo>
                      <a:pt x="3" y="5"/>
                      <a:pt x="3" y="5"/>
                      <a:pt x="3" y="5"/>
                    </a:cubicBezTo>
                    <a:cubicBezTo>
                      <a:pt x="1" y="5"/>
                      <a:pt x="0" y="4"/>
                      <a:pt x="0" y="3"/>
                    </a:cubicBezTo>
                    <a:cubicBezTo>
                      <a:pt x="0" y="1"/>
                      <a:pt x="1" y="0"/>
                      <a:pt x="3" y="0"/>
                    </a:cubicBezTo>
                    <a:cubicBezTo>
                      <a:pt x="153" y="0"/>
                      <a:pt x="153" y="0"/>
                      <a:pt x="153" y="0"/>
                    </a:cubicBezTo>
                    <a:cubicBezTo>
                      <a:pt x="154" y="0"/>
                      <a:pt x="155" y="1"/>
                      <a:pt x="155" y="3"/>
                    </a:cubicBezTo>
                    <a:cubicBezTo>
                      <a:pt x="155" y="4"/>
                      <a:pt x="154" y="5"/>
                      <a:pt x="153" y="5"/>
                    </a:cubicBez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89" name="Freeform 52"/>
              <p:cNvSpPr>
                <a:spLocks noEditPoints="1"/>
              </p:cNvSpPr>
              <p:nvPr/>
            </p:nvSpPr>
            <p:spPr bwMode="auto">
              <a:xfrm>
                <a:off x="5797" y="2394"/>
                <a:ext cx="139" cy="55"/>
              </a:xfrm>
              <a:custGeom>
                <a:avLst/>
                <a:gdLst>
                  <a:gd name="T0" fmla="*/ 97 w 100"/>
                  <a:gd name="T1" fmla="*/ 40 h 40"/>
                  <a:gd name="T2" fmla="*/ 2 w 100"/>
                  <a:gd name="T3" fmla="*/ 40 h 40"/>
                  <a:gd name="T4" fmla="*/ 0 w 100"/>
                  <a:gd name="T5" fmla="*/ 38 h 40"/>
                  <a:gd name="T6" fmla="*/ 0 w 100"/>
                  <a:gd name="T7" fmla="*/ 2 h 40"/>
                  <a:gd name="T8" fmla="*/ 2 w 100"/>
                  <a:gd name="T9" fmla="*/ 0 h 40"/>
                  <a:gd name="T10" fmla="*/ 97 w 100"/>
                  <a:gd name="T11" fmla="*/ 0 h 40"/>
                  <a:gd name="T12" fmla="*/ 100 w 100"/>
                  <a:gd name="T13" fmla="*/ 2 h 40"/>
                  <a:gd name="T14" fmla="*/ 100 w 100"/>
                  <a:gd name="T15" fmla="*/ 38 h 40"/>
                  <a:gd name="T16" fmla="*/ 97 w 100"/>
                  <a:gd name="T17" fmla="*/ 40 h 40"/>
                  <a:gd name="T18" fmla="*/ 4 w 100"/>
                  <a:gd name="T19" fmla="*/ 35 h 40"/>
                  <a:gd name="T20" fmla="*/ 95 w 100"/>
                  <a:gd name="T21" fmla="*/ 35 h 40"/>
                  <a:gd name="T22" fmla="*/ 95 w 100"/>
                  <a:gd name="T23" fmla="*/ 4 h 40"/>
                  <a:gd name="T24" fmla="*/ 4 w 100"/>
                  <a:gd name="T25" fmla="*/ 4 h 40"/>
                  <a:gd name="T26" fmla="*/ 4 w 100"/>
                  <a:gd name="T27"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0" h="40">
                    <a:moveTo>
                      <a:pt x="97" y="40"/>
                    </a:moveTo>
                    <a:cubicBezTo>
                      <a:pt x="2" y="40"/>
                      <a:pt x="2" y="40"/>
                      <a:pt x="2" y="40"/>
                    </a:cubicBezTo>
                    <a:cubicBezTo>
                      <a:pt x="1" y="40"/>
                      <a:pt x="0" y="39"/>
                      <a:pt x="0" y="38"/>
                    </a:cubicBezTo>
                    <a:cubicBezTo>
                      <a:pt x="0" y="2"/>
                      <a:pt x="0" y="2"/>
                      <a:pt x="0" y="2"/>
                    </a:cubicBezTo>
                    <a:cubicBezTo>
                      <a:pt x="0" y="1"/>
                      <a:pt x="1" y="0"/>
                      <a:pt x="2" y="0"/>
                    </a:cubicBezTo>
                    <a:cubicBezTo>
                      <a:pt x="97" y="0"/>
                      <a:pt x="97" y="0"/>
                      <a:pt x="97" y="0"/>
                    </a:cubicBezTo>
                    <a:cubicBezTo>
                      <a:pt x="99" y="0"/>
                      <a:pt x="100" y="1"/>
                      <a:pt x="100" y="2"/>
                    </a:cubicBezTo>
                    <a:cubicBezTo>
                      <a:pt x="100" y="38"/>
                      <a:pt x="100" y="38"/>
                      <a:pt x="100" y="38"/>
                    </a:cubicBezTo>
                    <a:cubicBezTo>
                      <a:pt x="100" y="39"/>
                      <a:pt x="99" y="40"/>
                      <a:pt x="97" y="40"/>
                    </a:cubicBezTo>
                    <a:close/>
                    <a:moveTo>
                      <a:pt x="4" y="35"/>
                    </a:moveTo>
                    <a:cubicBezTo>
                      <a:pt x="95" y="35"/>
                      <a:pt x="95" y="35"/>
                      <a:pt x="95" y="35"/>
                    </a:cubicBezTo>
                    <a:cubicBezTo>
                      <a:pt x="95" y="4"/>
                      <a:pt x="95" y="4"/>
                      <a:pt x="95" y="4"/>
                    </a:cubicBezTo>
                    <a:cubicBezTo>
                      <a:pt x="4" y="4"/>
                      <a:pt x="4" y="4"/>
                      <a:pt x="4" y="4"/>
                    </a:cubicBezTo>
                    <a:lnTo>
                      <a:pt x="4" y="35"/>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90" name="Freeform 53"/>
              <p:cNvSpPr>
                <a:spLocks/>
              </p:cNvSpPr>
              <p:nvPr/>
            </p:nvSpPr>
            <p:spPr bwMode="auto">
              <a:xfrm>
                <a:off x="5965" y="2394"/>
                <a:ext cx="360" cy="5"/>
              </a:xfrm>
              <a:custGeom>
                <a:avLst/>
                <a:gdLst>
                  <a:gd name="T0" fmla="*/ 257 w 259"/>
                  <a:gd name="T1" fmla="*/ 4 h 4"/>
                  <a:gd name="T2" fmla="*/ 2 w 259"/>
                  <a:gd name="T3" fmla="*/ 4 h 4"/>
                  <a:gd name="T4" fmla="*/ 0 w 259"/>
                  <a:gd name="T5" fmla="*/ 2 h 4"/>
                  <a:gd name="T6" fmla="*/ 2 w 259"/>
                  <a:gd name="T7" fmla="*/ 0 h 4"/>
                  <a:gd name="T8" fmla="*/ 257 w 259"/>
                  <a:gd name="T9" fmla="*/ 0 h 4"/>
                  <a:gd name="T10" fmla="*/ 259 w 259"/>
                  <a:gd name="T11" fmla="*/ 2 h 4"/>
                  <a:gd name="T12" fmla="*/ 257 w 259"/>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59" h="4">
                    <a:moveTo>
                      <a:pt x="257" y="4"/>
                    </a:moveTo>
                    <a:cubicBezTo>
                      <a:pt x="2" y="4"/>
                      <a:pt x="2" y="4"/>
                      <a:pt x="2" y="4"/>
                    </a:cubicBezTo>
                    <a:cubicBezTo>
                      <a:pt x="1" y="4"/>
                      <a:pt x="0" y="3"/>
                      <a:pt x="0" y="2"/>
                    </a:cubicBezTo>
                    <a:cubicBezTo>
                      <a:pt x="0" y="1"/>
                      <a:pt x="1" y="0"/>
                      <a:pt x="2" y="0"/>
                    </a:cubicBezTo>
                    <a:cubicBezTo>
                      <a:pt x="257" y="0"/>
                      <a:pt x="257" y="0"/>
                      <a:pt x="257" y="0"/>
                    </a:cubicBezTo>
                    <a:cubicBezTo>
                      <a:pt x="258" y="0"/>
                      <a:pt x="259" y="1"/>
                      <a:pt x="259" y="2"/>
                    </a:cubicBezTo>
                    <a:cubicBezTo>
                      <a:pt x="259" y="3"/>
                      <a:pt x="258" y="4"/>
                      <a:pt x="257" y="4"/>
                    </a:cubicBez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91" name="Freeform 54"/>
              <p:cNvSpPr>
                <a:spLocks/>
              </p:cNvSpPr>
              <p:nvPr/>
            </p:nvSpPr>
            <p:spPr bwMode="auto">
              <a:xfrm>
                <a:off x="5965" y="2419"/>
                <a:ext cx="360" cy="5"/>
              </a:xfrm>
              <a:custGeom>
                <a:avLst/>
                <a:gdLst>
                  <a:gd name="T0" fmla="*/ 257 w 259"/>
                  <a:gd name="T1" fmla="*/ 4 h 4"/>
                  <a:gd name="T2" fmla="*/ 2 w 259"/>
                  <a:gd name="T3" fmla="*/ 4 h 4"/>
                  <a:gd name="T4" fmla="*/ 0 w 259"/>
                  <a:gd name="T5" fmla="*/ 2 h 4"/>
                  <a:gd name="T6" fmla="*/ 2 w 259"/>
                  <a:gd name="T7" fmla="*/ 0 h 4"/>
                  <a:gd name="T8" fmla="*/ 257 w 259"/>
                  <a:gd name="T9" fmla="*/ 0 h 4"/>
                  <a:gd name="T10" fmla="*/ 259 w 259"/>
                  <a:gd name="T11" fmla="*/ 2 h 4"/>
                  <a:gd name="T12" fmla="*/ 257 w 259"/>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59" h="4">
                    <a:moveTo>
                      <a:pt x="257" y="4"/>
                    </a:moveTo>
                    <a:cubicBezTo>
                      <a:pt x="2" y="4"/>
                      <a:pt x="2" y="4"/>
                      <a:pt x="2" y="4"/>
                    </a:cubicBezTo>
                    <a:cubicBezTo>
                      <a:pt x="1" y="4"/>
                      <a:pt x="0" y="3"/>
                      <a:pt x="0" y="2"/>
                    </a:cubicBezTo>
                    <a:cubicBezTo>
                      <a:pt x="0" y="1"/>
                      <a:pt x="1" y="0"/>
                      <a:pt x="2" y="0"/>
                    </a:cubicBezTo>
                    <a:cubicBezTo>
                      <a:pt x="257" y="0"/>
                      <a:pt x="257" y="0"/>
                      <a:pt x="257" y="0"/>
                    </a:cubicBezTo>
                    <a:cubicBezTo>
                      <a:pt x="258" y="0"/>
                      <a:pt x="259" y="1"/>
                      <a:pt x="259" y="2"/>
                    </a:cubicBezTo>
                    <a:cubicBezTo>
                      <a:pt x="259" y="3"/>
                      <a:pt x="258" y="4"/>
                      <a:pt x="257" y="4"/>
                    </a:cubicBez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92" name="Freeform 55"/>
              <p:cNvSpPr>
                <a:spLocks/>
              </p:cNvSpPr>
              <p:nvPr/>
            </p:nvSpPr>
            <p:spPr bwMode="auto">
              <a:xfrm>
                <a:off x="5965" y="2442"/>
                <a:ext cx="183" cy="7"/>
              </a:xfrm>
              <a:custGeom>
                <a:avLst/>
                <a:gdLst>
                  <a:gd name="T0" fmla="*/ 129 w 132"/>
                  <a:gd name="T1" fmla="*/ 5 h 5"/>
                  <a:gd name="T2" fmla="*/ 2 w 132"/>
                  <a:gd name="T3" fmla="*/ 5 h 5"/>
                  <a:gd name="T4" fmla="*/ 0 w 132"/>
                  <a:gd name="T5" fmla="*/ 3 h 5"/>
                  <a:gd name="T6" fmla="*/ 2 w 132"/>
                  <a:gd name="T7" fmla="*/ 0 h 5"/>
                  <a:gd name="T8" fmla="*/ 129 w 132"/>
                  <a:gd name="T9" fmla="*/ 0 h 5"/>
                  <a:gd name="T10" fmla="*/ 132 w 132"/>
                  <a:gd name="T11" fmla="*/ 3 h 5"/>
                  <a:gd name="T12" fmla="*/ 129 w 13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32" h="5">
                    <a:moveTo>
                      <a:pt x="129" y="5"/>
                    </a:moveTo>
                    <a:cubicBezTo>
                      <a:pt x="2" y="5"/>
                      <a:pt x="2" y="5"/>
                      <a:pt x="2" y="5"/>
                    </a:cubicBezTo>
                    <a:cubicBezTo>
                      <a:pt x="1" y="5"/>
                      <a:pt x="0" y="4"/>
                      <a:pt x="0" y="3"/>
                    </a:cubicBezTo>
                    <a:cubicBezTo>
                      <a:pt x="0" y="1"/>
                      <a:pt x="1" y="0"/>
                      <a:pt x="2" y="0"/>
                    </a:cubicBezTo>
                    <a:cubicBezTo>
                      <a:pt x="129" y="0"/>
                      <a:pt x="129" y="0"/>
                      <a:pt x="129" y="0"/>
                    </a:cubicBezTo>
                    <a:cubicBezTo>
                      <a:pt x="131" y="0"/>
                      <a:pt x="132" y="1"/>
                      <a:pt x="132" y="3"/>
                    </a:cubicBezTo>
                    <a:cubicBezTo>
                      <a:pt x="132" y="4"/>
                      <a:pt x="131" y="5"/>
                      <a:pt x="129" y="5"/>
                    </a:cubicBez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93" name="Freeform 56"/>
              <p:cNvSpPr>
                <a:spLocks noEditPoints="1"/>
              </p:cNvSpPr>
              <p:nvPr/>
            </p:nvSpPr>
            <p:spPr bwMode="auto">
              <a:xfrm>
                <a:off x="5797" y="1992"/>
                <a:ext cx="528" cy="216"/>
              </a:xfrm>
              <a:custGeom>
                <a:avLst/>
                <a:gdLst>
                  <a:gd name="T0" fmla="*/ 378 w 380"/>
                  <a:gd name="T1" fmla="*/ 156 h 156"/>
                  <a:gd name="T2" fmla="*/ 0 w 380"/>
                  <a:gd name="T3" fmla="*/ 154 h 156"/>
                  <a:gd name="T4" fmla="*/ 2 w 380"/>
                  <a:gd name="T5" fmla="*/ 125 h 156"/>
                  <a:gd name="T6" fmla="*/ 37 w 380"/>
                  <a:gd name="T7" fmla="*/ 110 h 156"/>
                  <a:gd name="T8" fmla="*/ 55 w 380"/>
                  <a:gd name="T9" fmla="*/ 114 h 156"/>
                  <a:gd name="T10" fmla="*/ 74 w 380"/>
                  <a:gd name="T11" fmla="*/ 93 h 156"/>
                  <a:gd name="T12" fmla="*/ 93 w 380"/>
                  <a:gd name="T13" fmla="*/ 98 h 156"/>
                  <a:gd name="T14" fmla="*/ 126 w 380"/>
                  <a:gd name="T15" fmla="*/ 102 h 156"/>
                  <a:gd name="T16" fmla="*/ 145 w 380"/>
                  <a:gd name="T17" fmla="*/ 79 h 156"/>
                  <a:gd name="T18" fmla="*/ 180 w 380"/>
                  <a:gd name="T19" fmla="*/ 67 h 156"/>
                  <a:gd name="T20" fmla="*/ 199 w 380"/>
                  <a:gd name="T21" fmla="*/ 76 h 156"/>
                  <a:gd name="T22" fmla="*/ 229 w 380"/>
                  <a:gd name="T23" fmla="*/ 47 h 156"/>
                  <a:gd name="T24" fmla="*/ 233 w 380"/>
                  <a:gd name="T25" fmla="*/ 47 h 156"/>
                  <a:gd name="T26" fmla="*/ 269 w 380"/>
                  <a:gd name="T27" fmla="*/ 73 h 156"/>
                  <a:gd name="T28" fmla="*/ 287 w 380"/>
                  <a:gd name="T29" fmla="*/ 58 h 156"/>
                  <a:gd name="T30" fmla="*/ 321 w 380"/>
                  <a:gd name="T31" fmla="*/ 33 h 156"/>
                  <a:gd name="T32" fmla="*/ 340 w 380"/>
                  <a:gd name="T33" fmla="*/ 27 h 156"/>
                  <a:gd name="T34" fmla="*/ 358 w 380"/>
                  <a:gd name="T35" fmla="*/ 9 h 156"/>
                  <a:gd name="T36" fmla="*/ 379 w 380"/>
                  <a:gd name="T37" fmla="*/ 0 h 156"/>
                  <a:gd name="T38" fmla="*/ 380 w 380"/>
                  <a:gd name="T39" fmla="*/ 154 h 156"/>
                  <a:gd name="T40" fmla="*/ 378 w 380"/>
                  <a:gd name="T41" fmla="*/ 156 h 156"/>
                  <a:gd name="T42" fmla="*/ 376 w 380"/>
                  <a:gd name="T43" fmla="*/ 152 h 156"/>
                  <a:gd name="T44" fmla="*/ 360 w 380"/>
                  <a:gd name="T45" fmla="*/ 13 h 156"/>
                  <a:gd name="T46" fmla="*/ 342 w 380"/>
                  <a:gd name="T47" fmla="*/ 31 h 156"/>
                  <a:gd name="T48" fmla="*/ 307 w 380"/>
                  <a:gd name="T49" fmla="*/ 59 h 156"/>
                  <a:gd name="T50" fmla="*/ 288 w 380"/>
                  <a:gd name="T51" fmla="*/ 62 h 156"/>
                  <a:gd name="T52" fmla="*/ 269 w 380"/>
                  <a:gd name="T53" fmla="*/ 77 h 156"/>
                  <a:gd name="T54" fmla="*/ 251 w 380"/>
                  <a:gd name="T55" fmla="*/ 68 h 156"/>
                  <a:gd name="T56" fmla="*/ 218 w 380"/>
                  <a:gd name="T57" fmla="*/ 72 h 156"/>
                  <a:gd name="T58" fmla="*/ 199 w 380"/>
                  <a:gd name="T59" fmla="*/ 80 h 156"/>
                  <a:gd name="T60" fmla="*/ 181 w 380"/>
                  <a:gd name="T61" fmla="*/ 71 h 156"/>
                  <a:gd name="T62" fmla="*/ 163 w 380"/>
                  <a:gd name="T63" fmla="*/ 79 h 156"/>
                  <a:gd name="T64" fmla="*/ 129 w 380"/>
                  <a:gd name="T65" fmla="*/ 105 h 156"/>
                  <a:gd name="T66" fmla="*/ 111 w 380"/>
                  <a:gd name="T67" fmla="*/ 117 h 156"/>
                  <a:gd name="T68" fmla="*/ 91 w 380"/>
                  <a:gd name="T69" fmla="*/ 102 h 156"/>
                  <a:gd name="T70" fmla="*/ 58 w 380"/>
                  <a:gd name="T71" fmla="*/ 118 h 156"/>
                  <a:gd name="T72" fmla="*/ 39 w 380"/>
                  <a:gd name="T73" fmla="*/ 114 h 156"/>
                  <a:gd name="T74" fmla="*/ 21 w 380"/>
                  <a:gd name="T75" fmla="*/ 126 h 156"/>
                  <a:gd name="T76" fmla="*/ 4 w 380"/>
                  <a:gd name="T77" fmla="*/ 15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0" h="156">
                    <a:moveTo>
                      <a:pt x="378" y="156"/>
                    </a:moveTo>
                    <a:cubicBezTo>
                      <a:pt x="378" y="156"/>
                      <a:pt x="378" y="156"/>
                      <a:pt x="378" y="156"/>
                    </a:cubicBezTo>
                    <a:cubicBezTo>
                      <a:pt x="2" y="156"/>
                      <a:pt x="2" y="156"/>
                      <a:pt x="2" y="156"/>
                    </a:cubicBezTo>
                    <a:cubicBezTo>
                      <a:pt x="1" y="156"/>
                      <a:pt x="0" y="155"/>
                      <a:pt x="0" y="154"/>
                    </a:cubicBezTo>
                    <a:cubicBezTo>
                      <a:pt x="0" y="127"/>
                      <a:pt x="0" y="127"/>
                      <a:pt x="0" y="127"/>
                    </a:cubicBezTo>
                    <a:cubicBezTo>
                      <a:pt x="0" y="126"/>
                      <a:pt x="1" y="125"/>
                      <a:pt x="2" y="125"/>
                    </a:cubicBezTo>
                    <a:cubicBezTo>
                      <a:pt x="20" y="122"/>
                      <a:pt x="20" y="122"/>
                      <a:pt x="20" y="122"/>
                    </a:cubicBezTo>
                    <a:cubicBezTo>
                      <a:pt x="37" y="110"/>
                      <a:pt x="37" y="110"/>
                      <a:pt x="37" y="110"/>
                    </a:cubicBezTo>
                    <a:cubicBezTo>
                      <a:pt x="37" y="109"/>
                      <a:pt x="38" y="109"/>
                      <a:pt x="39" y="110"/>
                    </a:cubicBezTo>
                    <a:cubicBezTo>
                      <a:pt x="55" y="114"/>
                      <a:pt x="55" y="114"/>
                      <a:pt x="55" y="114"/>
                    </a:cubicBezTo>
                    <a:cubicBezTo>
                      <a:pt x="72" y="94"/>
                      <a:pt x="72" y="94"/>
                      <a:pt x="72" y="94"/>
                    </a:cubicBezTo>
                    <a:cubicBezTo>
                      <a:pt x="73" y="93"/>
                      <a:pt x="74" y="93"/>
                      <a:pt x="74" y="93"/>
                    </a:cubicBezTo>
                    <a:cubicBezTo>
                      <a:pt x="92" y="98"/>
                      <a:pt x="92" y="98"/>
                      <a:pt x="92" y="98"/>
                    </a:cubicBezTo>
                    <a:cubicBezTo>
                      <a:pt x="93" y="98"/>
                      <a:pt x="93" y="98"/>
                      <a:pt x="93" y="98"/>
                    </a:cubicBezTo>
                    <a:cubicBezTo>
                      <a:pt x="110" y="112"/>
                      <a:pt x="110" y="112"/>
                      <a:pt x="110" y="112"/>
                    </a:cubicBezTo>
                    <a:cubicBezTo>
                      <a:pt x="126" y="102"/>
                      <a:pt x="126" y="102"/>
                      <a:pt x="126" y="102"/>
                    </a:cubicBezTo>
                    <a:cubicBezTo>
                      <a:pt x="143" y="80"/>
                      <a:pt x="143" y="80"/>
                      <a:pt x="143" y="80"/>
                    </a:cubicBezTo>
                    <a:cubicBezTo>
                      <a:pt x="144" y="79"/>
                      <a:pt x="144" y="79"/>
                      <a:pt x="145" y="79"/>
                    </a:cubicBezTo>
                    <a:cubicBezTo>
                      <a:pt x="162" y="75"/>
                      <a:pt x="162" y="75"/>
                      <a:pt x="162" y="75"/>
                    </a:cubicBezTo>
                    <a:cubicBezTo>
                      <a:pt x="180" y="67"/>
                      <a:pt x="180" y="67"/>
                      <a:pt x="180" y="67"/>
                    </a:cubicBezTo>
                    <a:cubicBezTo>
                      <a:pt x="180" y="67"/>
                      <a:pt x="181" y="67"/>
                      <a:pt x="182" y="67"/>
                    </a:cubicBezTo>
                    <a:cubicBezTo>
                      <a:pt x="199" y="76"/>
                      <a:pt x="199" y="76"/>
                      <a:pt x="199" y="76"/>
                    </a:cubicBezTo>
                    <a:cubicBezTo>
                      <a:pt x="215" y="69"/>
                      <a:pt x="215" y="69"/>
                      <a:pt x="215" y="69"/>
                    </a:cubicBezTo>
                    <a:cubicBezTo>
                      <a:pt x="229" y="47"/>
                      <a:pt x="229" y="47"/>
                      <a:pt x="229" y="47"/>
                    </a:cubicBezTo>
                    <a:cubicBezTo>
                      <a:pt x="230" y="47"/>
                      <a:pt x="230" y="47"/>
                      <a:pt x="231" y="46"/>
                    </a:cubicBezTo>
                    <a:cubicBezTo>
                      <a:pt x="232" y="46"/>
                      <a:pt x="232" y="47"/>
                      <a:pt x="233" y="47"/>
                    </a:cubicBezTo>
                    <a:cubicBezTo>
                      <a:pt x="253" y="65"/>
                      <a:pt x="253" y="65"/>
                      <a:pt x="253" y="65"/>
                    </a:cubicBezTo>
                    <a:cubicBezTo>
                      <a:pt x="269" y="73"/>
                      <a:pt x="269" y="73"/>
                      <a:pt x="269" y="73"/>
                    </a:cubicBezTo>
                    <a:cubicBezTo>
                      <a:pt x="286" y="58"/>
                      <a:pt x="286" y="58"/>
                      <a:pt x="286" y="58"/>
                    </a:cubicBezTo>
                    <a:cubicBezTo>
                      <a:pt x="286" y="58"/>
                      <a:pt x="287" y="58"/>
                      <a:pt x="287" y="58"/>
                    </a:cubicBezTo>
                    <a:cubicBezTo>
                      <a:pt x="304" y="56"/>
                      <a:pt x="304" y="56"/>
                      <a:pt x="304" y="56"/>
                    </a:cubicBezTo>
                    <a:cubicBezTo>
                      <a:pt x="321" y="33"/>
                      <a:pt x="321" y="33"/>
                      <a:pt x="321" y="33"/>
                    </a:cubicBezTo>
                    <a:cubicBezTo>
                      <a:pt x="322" y="33"/>
                      <a:pt x="322" y="32"/>
                      <a:pt x="323" y="32"/>
                    </a:cubicBezTo>
                    <a:cubicBezTo>
                      <a:pt x="340" y="27"/>
                      <a:pt x="340" y="27"/>
                      <a:pt x="340" y="27"/>
                    </a:cubicBezTo>
                    <a:cubicBezTo>
                      <a:pt x="357" y="9"/>
                      <a:pt x="357" y="9"/>
                      <a:pt x="357" y="9"/>
                    </a:cubicBezTo>
                    <a:cubicBezTo>
                      <a:pt x="357" y="9"/>
                      <a:pt x="358" y="9"/>
                      <a:pt x="358" y="9"/>
                    </a:cubicBezTo>
                    <a:cubicBezTo>
                      <a:pt x="377" y="0"/>
                      <a:pt x="377" y="0"/>
                      <a:pt x="377" y="0"/>
                    </a:cubicBezTo>
                    <a:cubicBezTo>
                      <a:pt x="378" y="0"/>
                      <a:pt x="379" y="0"/>
                      <a:pt x="379" y="0"/>
                    </a:cubicBezTo>
                    <a:cubicBezTo>
                      <a:pt x="380" y="1"/>
                      <a:pt x="380" y="1"/>
                      <a:pt x="380" y="2"/>
                    </a:cubicBezTo>
                    <a:cubicBezTo>
                      <a:pt x="380" y="154"/>
                      <a:pt x="380" y="154"/>
                      <a:pt x="380" y="154"/>
                    </a:cubicBezTo>
                    <a:cubicBezTo>
                      <a:pt x="380" y="155"/>
                      <a:pt x="380" y="155"/>
                      <a:pt x="379" y="156"/>
                    </a:cubicBezTo>
                    <a:cubicBezTo>
                      <a:pt x="379" y="156"/>
                      <a:pt x="379" y="156"/>
                      <a:pt x="378" y="156"/>
                    </a:cubicBezTo>
                    <a:close/>
                    <a:moveTo>
                      <a:pt x="4" y="152"/>
                    </a:moveTo>
                    <a:cubicBezTo>
                      <a:pt x="376" y="152"/>
                      <a:pt x="376" y="152"/>
                      <a:pt x="376" y="152"/>
                    </a:cubicBezTo>
                    <a:cubicBezTo>
                      <a:pt x="376" y="6"/>
                      <a:pt x="376" y="6"/>
                      <a:pt x="376" y="6"/>
                    </a:cubicBezTo>
                    <a:cubicBezTo>
                      <a:pt x="360" y="13"/>
                      <a:pt x="360" y="13"/>
                      <a:pt x="360" y="13"/>
                    </a:cubicBezTo>
                    <a:cubicBezTo>
                      <a:pt x="343" y="31"/>
                      <a:pt x="343" y="31"/>
                      <a:pt x="343" y="31"/>
                    </a:cubicBezTo>
                    <a:cubicBezTo>
                      <a:pt x="342" y="31"/>
                      <a:pt x="342" y="31"/>
                      <a:pt x="342" y="31"/>
                    </a:cubicBezTo>
                    <a:cubicBezTo>
                      <a:pt x="324" y="36"/>
                      <a:pt x="324" y="36"/>
                      <a:pt x="324" y="36"/>
                    </a:cubicBezTo>
                    <a:cubicBezTo>
                      <a:pt x="307" y="59"/>
                      <a:pt x="307" y="59"/>
                      <a:pt x="307" y="59"/>
                    </a:cubicBezTo>
                    <a:cubicBezTo>
                      <a:pt x="307" y="60"/>
                      <a:pt x="306" y="60"/>
                      <a:pt x="306" y="60"/>
                    </a:cubicBezTo>
                    <a:cubicBezTo>
                      <a:pt x="288" y="62"/>
                      <a:pt x="288" y="62"/>
                      <a:pt x="288" y="62"/>
                    </a:cubicBezTo>
                    <a:cubicBezTo>
                      <a:pt x="271" y="77"/>
                      <a:pt x="271" y="77"/>
                      <a:pt x="271" y="77"/>
                    </a:cubicBezTo>
                    <a:cubicBezTo>
                      <a:pt x="270" y="78"/>
                      <a:pt x="270" y="78"/>
                      <a:pt x="269" y="77"/>
                    </a:cubicBezTo>
                    <a:cubicBezTo>
                      <a:pt x="251" y="69"/>
                      <a:pt x="251" y="69"/>
                      <a:pt x="251" y="69"/>
                    </a:cubicBezTo>
                    <a:cubicBezTo>
                      <a:pt x="251" y="69"/>
                      <a:pt x="251" y="68"/>
                      <a:pt x="251" y="68"/>
                    </a:cubicBezTo>
                    <a:cubicBezTo>
                      <a:pt x="232" y="52"/>
                      <a:pt x="232" y="52"/>
                      <a:pt x="232" y="52"/>
                    </a:cubicBezTo>
                    <a:cubicBezTo>
                      <a:pt x="218" y="72"/>
                      <a:pt x="218" y="72"/>
                      <a:pt x="218" y="72"/>
                    </a:cubicBezTo>
                    <a:cubicBezTo>
                      <a:pt x="218" y="72"/>
                      <a:pt x="218" y="72"/>
                      <a:pt x="217" y="73"/>
                    </a:cubicBezTo>
                    <a:cubicBezTo>
                      <a:pt x="199" y="80"/>
                      <a:pt x="199" y="80"/>
                      <a:pt x="199" y="80"/>
                    </a:cubicBezTo>
                    <a:cubicBezTo>
                      <a:pt x="199" y="81"/>
                      <a:pt x="198" y="81"/>
                      <a:pt x="197" y="80"/>
                    </a:cubicBezTo>
                    <a:cubicBezTo>
                      <a:pt x="181" y="71"/>
                      <a:pt x="181" y="71"/>
                      <a:pt x="181" y="71"/>
                    </a:cubicBezTo>
                    <a:cubicBezTo>
                      <a:pt x="164" y="79"/>
                      <a:pt x="164" y="79"/>
                      <a:pt x="164" y="79"/>
                    </a:cubicBezTo>
                    <a:cubicBezTo>
                      <a:pt x="164" y="79"/>
                      <a:pt x="163" y="79"/>
                      <a:pt x="163" y="79"/>
                    </a:cubicBezTo>
                    <a:cubicBezTo>
                      <a:pt x="146" y="83"/>
                      <a:pt x="146" y="83"/>
                      <a:pt x="146" y="83"/>
                    </a:cubicBezTo>
                    <a:cubicBezTo>
                      <a:pt x="129" y="105"/>
                      <a:pt x="129" y="105"/>
                      <a:pt x="129" y="105"/>
                    </a:cubicBezTo>
                    <a:cubicBezTo>
                      <a:pt x="129" y="106"/>
                      <a:pt x="129" y="106"/>
                      <a:pt x="128" y="106"/>
                    </a:cubicBezTo>
                    <a:cubicBezTo>
                      <a:pt x="111" y="117"/>
                      <a:pt x="111" y="117"/>
                      <a:pt x="111" y="117"/>
                    </a:cubicBezTo>
                    <a:cubicBezTo>
                      <a:pt x="110" y="117"/>
                      <a:pt x="109" y="117"/>
                      <a:pt x="108" y="116"/>
                    </a:cubicBezTo>
                    <a:cubicBezTo>
                      <a:pt x="91" y="102"/>
                      <a:pt x="91" y="102"/>
                      <a:pt x="91" y="102"/>
                    </a:cubicBezTo>
                    <a:cubicBezTo>
                      <a:pt x="75" y="97"/>
                      <a:pt x="75" y="97"/>
                      <a:pt x="75" y="97"/>
                    </a:cubicBezTo>
                    <a:cubicBezTo>
                      <a:pt x="58" y="118"/>
                      <a:pt x="58" y="118"/>
                      <a:pt x="58" y="118"/>
                    </a:cubicBezTo>
                    <a:cubicBezTo>
                      <a:pt x="57" y="118"/>
                      <a:pt x="56" y="119"/>
                      <a:pt x="55" y="118"/>
                    </a:cubicBezTo>
                    <a:cubicBezTo>
                      <a:pt x="39" y="114"/>
                      <a:pt x="39" y="114"/>
                      <a:pt x="39" y="114"/>
                    </a:cubicBezTo>
                    <a:cubicBezTo>
                      <a:pt x="22" y="126"/>
                      <a:pt x="22" y="126"/>
                      <a:pt x="22" y="126"/>
                    </a:cubicBezTo>
                    <a:cubicBezTo>
                      <a:pt x="21" y="126"/>
                      <a:pt x="21" y="126"/>
                      <a:pt x="21" y="126"/>
                    </a:cubicBezTo>
                    <a:cubicBezTo>
                      <a:pt x="4" y="129"/>
                      <a:pt x="4" y="129"/>
                      <a:pt x="4" y="129"/>
                    </a:cubicBezTo>
                    <a:lnTo>
                      <a:pt x="4" y="152"/>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94" name="Freeform 57"/>
              <p:cNvSpPr>
                <a:spLocks noEditPoints="1"/>
              </p:cNvSpPr>
              <p:nvPr/>
            </p:nvSpPr>
            <p:spPr bwMode="auto">
              <a:xfrm>
                <a:off x="5797" y="2046"/>
                <a:ext cx="528" cy="162"/>
              </a:xfrm>
              <a:custGeom>
                <a:avLst/>
                <a:gdLst>
                  <a:gd name="T0" fmla="*/ 378 w 380"/>
                  <a:gd name="T1" fmla="*/ 117 h 117"/>
                  <a:gd name="T2" fmla="*/ 0 w 380"/>
                  <a:gd name="T3" fmla="*/ 115 h 117"/>
                  <a:gd name="T4" fmla="*/ 2 w 380"/>
                  <a:gd name="T5" fmla="*/ 93 h 117"/>
                  <a:gd name="T6" fmla="*/ 37 w 380"/>
                  <a:gd name="T7" fmla="*/ 82 h 117"/>
                  <a:gd name="T8" fmla="*/ 55 w 380"/>
                  <a:gd name="T9" fmla="*/ 85 h 117"/>
                  <a:gd name="T10" fmla="*/ 74 w 380"/>
                  <a:gd name="T11" fmla="*/ 69 h 117"/>
                  <a:gd name="T12" fmla="*/ 93 w 380"/>
                  <a:gd name="T13" fmla="*/ 73 h 117"/>
                  <a:gd name="T14" fmla="*/ 126 w 380"/>
                  <a:gd name="T15" fmla="*/ 76 h 117"/>
                  <a:gd name="T16" fmla="*/ 145 w 380"/>
                  <a:gd name="T17" fmla="*/ 59 h 117"/>
                  <a:gd name="T18" fmla="*/ 180 w 380"/>
                  <a:gd name="T19" fmla="*/ 50 h 117"/>
                  <a:gd name="T20" fmla="*/ 199 w 380"/>
                  <a:gd name="T21" fmla="*/ 57 h 117"/>
                  <a:gd name="T22" fmla="*/ 230 w 380"/>
                  <a:gd name="T23" fmla="*/ 36 h 117"/>
                  <a:gd name="T24" fmla="*/ 253 w 380"/>
                  <a:gd name="T25" fmla="*/ 48 h 117"/>
                  <a:gd name="T26" fmla="*/ 286 w 380"/>
                  <a:gd name="T27" fmla="*/ 44 h 117"/>
                  <a:gd name="T28" fmla="*/ 304 w 380"/>
                  <a:gd name="T29" fmla="*/ 42 h 117"/>
                  <a:gd name="T30" fmla="*/ 323 w 380"/>
                  <a:gd name="T31" fmla="*/ 24 h 117"/>
                  <a:gd name="T32" fmla="*/ 357 w 380"/>
                  <a:gd name="T33" fmla="*/ 7 h 117"/>
                  <a:gd name="T34" fmla="*/ 377 w 380"/>
                  <a:gd name="T35" fmla="*/ 1 h 117"/>
                  <a:gd name="T36" fmla="*/ 380 w 380"/>
                  <a:gd name="T37" fmla="*/ 3 h 117"/>
                  <a:gd name="T38" fmla="*/ 379 w 380"/>
                  <a:gd name="T39" fmla="*/ 117 h 117"/>
                  <a:gd name="T40" fmla="*/ 4 w 380"/>
                  <a:gd name="T41" fmla="*/ 113 h 117"/>
                  <a:gd name="T42" fmla="*/ 376 w 380"/>
                  <a:gd name="T43" fmla="*/ 6 h 117"/>
                  <a:gd name="T44" fmla="*/ 342 w 380"/>
                  <a:gd name="T45" fmla="*/ 24 h 117"/>
                  <a:gd name="T46" fmla="*/ 324 w 380"/>
                  <a:gd name="T47" fmla="*/ 28 h 117"/>
                  <a:gd name="T48" fmla="*/ 306 w 380"/>
                  <a:gd name="T49" fmla="*/ 46 h 117"/>
                  <a:gd name="T50" fmla="*/ 271 w 380"/>
                  <a:gd name="T51" fmla="*/ 59 h 117"/>
                  <a:gd name="T52" fmla="*/ 251 w 380"/>
                  <a:gd name="T53" fmla="*/ 52 h 117"/>
                  <a:gd name="T54" fmla="*/ 232 w 380"/>
                  <a:gd name="T55" fmla="*/ 40 h 117"/>
                  <a:gd name="T56" fmla="*/ 217 w 380"/>
                  <a:gd name="T57" fmla="*/ 55 h 117"/>
                  <a:gd name="T58" fmla="*/ 198 w 380"/>
                  <a:gd name="T59" fmla="*/ 61 h 117"/>
                  <a:gd name="T60" fmla="*/ 164 w 380"/>
                  <a:gd name="T61" fmla="*/ 60 h 117"/>
                  <a:gd name="T62" fmla="*/ 146 w 380"/>
                  <a:gd name="T63" fmla="*/ 63 h 117"/>
                  <a:gd name="T64" fmla="*/ 128 w 380"/>
                  <a:gd name="T65" fmla="*/ 80 h 117"/>
                  <a:gd name="T66" fmla="*/ 108 w 380"/>
                  <a:gd name="T67" fmla="*/ 88 h 117"/>
                  <a:gd name="T68" fmla="*/ 74 w 380"/>
                  <a:gd name="T69" fmla="*/ 74 h 117"/>
                  <a:gd name="T70" fmla="*/ 56 w 380"/>
                  <a:gd name="T71" fmla="*/ 89 h 117"/>
                  <a:gd name="T72" fmla="*/ 21 w 380"/>
                  <a:gd name="T73" fmla="*/ 95 h 117"/>
                  <a:gd name="T74" fmla="*/ 4 w 380"/>
                  <a:gd name="T75" fmla="*/ 9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0" h="117">
                    <a:moveTo>
                      <a:pt x="378" y="117"/>
                    </a:moveTo>
                    <a:cubicBezTo>
                      <a:pt x="378" y="117"/>
                      <a:pt x="378" y="117"/>
                      <a:pt x="378" y="117"/>
                    </a:cubicBezTo>
                    <a:cubicBezTo>
                      <a:pt x="2" y="117"/>
                      <a:pt x="2" y="117"/>
                      <a:pt x="2" y="117"/>
                    </a:cubicBezTo>
                    <a:cubicBezTo>
                      <a:pt x="1" y="117"/>
                      <a:pt x="0" y="116"/>
                      <a:pt x="0" y="115"/>
                    </a:cubicBezTo>
                    <a:cubicBezTo>
                      <a:pt x="0" y="95"/>
                      <a:pt x="0" y="95"/>
                      <a:pt x="0" y="95"/>
                    </a:cubicBezTo>
                    <a:cubicBezTo>
                      <a:pt x="0" y="94"/>
                      <a:pt x="1" y="93"/>
                      <a:pt x="2" y="93"/>
                    </a:cubicBezTo>
                    <a:cubicBezTo>
                      <a:pt x="20" y="91"/>
                      <a:pt x="20" y="91"/>
                      <a:pt x="20" y="91"/>
                    </a:cubicBezTo>
                    <a:cubicBezTo>
                      <a:pt x="37" y="82"/>
                      <a:pt x="37" y="82"/>
                      <a:pt x="37" y="82"/>
                    </a:cubicBezTo>
                    <a:cubicBezTo>
                      <a:pt x="38" y="81"/>
                      <a:pt x="38" y="81"/>
                      <a:pt x="39" y="82"/>
                    </a:cubicBezTo>
                    <a:cubicBezTo>
                      <a:pt x="55" y="85"/>
                      <a:pt x="55" y="85"/>
                      <a:pt x="55" y="85"/>
                    </a:cubicBezTo>
                    <a:cubicBezTo>
                      <a:pt x="72" y="70"/>
                      <a:pt x="72" y="70"/>
                      <a:pt x="72" y="70"/>
                    </a:cubicBezTo>
                    <a:cubicBezTo>
                      <a:pt x="73" y="69"/>
                      <a:pt x="74" y="69"/>
                      <a:pt x="74" y="69"/>
                    </a:cubicBezTo>
                    <a:cubicBezTo>
                      <a:pt x="92" y="73"/>
                      <a:pt x="92" y="73"/>
                      <a:pt x="92" y="73"/>
                    </a:cubicBezTo>
                    <a:cubicBezTo>
                      <a:pt x="92" y="73"/>
                      <a:pt x="93" y="73"/>
                      <a:pt x="93" y="73"/>
                    </a:cubicBezTo>
                    <a:cubicBezTo>
                      <a:pt x="110" y="83"/>
                      <a:pt x="110" y="83"/>
                      <a:pt x="110" y="83"/>
                    </a:cubicBezTo>
                    <a:cubicBezTo>
                      <a:pt x="126" y="76"/>
                      <a:pt x="126" y="76"/>
                      <a:pt x="126" y="76"/>
                    </a:cubicBezTo>
                    <a:cubicBezTo>
                      <a:pt x="144" y="59"/>
                      <a:pt x="144" y="59"/>
                      <a:pt x="144" y="59"/>
                    </a:cubicBezTo>
                    <a:cubicBezTo>
                      <a:pt x="144" y="59"/>
                      <a:pt x="144" y="59"/>
                      <a:pt x="145" y="59"/>
                    </a:cubicBezTo>
                    <a:cubicBezTo>
                      <a:pt x="162" y="56"/>
                      <a:pt x="162" y="56"/>
                      <a:pt x="162" y="56"/>
                    </a:cubicBezTo>
                    <a:cubicBezTo>
                      <a:pt x="180" y="50"/>
                      <a:pt x="180" y="50"/>
                      <a:pt x="180" y="50"/>
                    </a:cubicBezTo>
                    <a:cubicBezTo>
                      <a:pt x="180" y="50"/>
                      <a:pt x="181" y="50"/>
                      <a:pt x="181" y="50"/>
                    </a:cubicBezTo>
                    <a:cubicBezTo>
                      <a:pt x="199" y="57"/>
                      <a:pt x="199" y="57"/>
                      <a:pt x="199" y="57"/>
                    </a:cubicBezTo>
                    <a:cubicBezTo>
                      <a:pt x="215" y="51"/>
                      <a:pt x="215" y="51"/>
                      <a:pt x="215" y="51"/>
                    </a:cubicBezTo>
                    <a:cubicBezTo>
                      <a:pt x="230" y="36"/>
                      <a:pt x="230" y="36"/>
                      <a:pt x="230" y="36"/>
                    </a:cubicBezTo>
                    <a:cubicBezTo>
                      <a:pt x="230" y="35"/>
                      <a:pt x="232" y="35"/>
                      <a:pt x="232" y="35"/>
                    </a:cubicBezTo>
                    <a:cubicBezTo>
                      <a:pt x="253" y="48"/>
                      <a:pt x="253" y="48"/>
                      <a:pt x="253" y="48"/>
                    </a:cubicBezTo>
                    <a:cubicBezTo>
                      <a:pt x="269" y="54"/>
                      <a:pt x="269" y="54"/>
                      <a:pt x="269" y="54"/>
                    </a:cubicBezTo>
                    <a:cubicBezTo>
                      <a:pt x="286" y="44"/>
                      <a:pt x="286" y="44"/>
                      <a:pt x="286" y="44"/>
                    </a:cubicBezTo>
                    <a:cubicBezTo>
                      <a:pt x="287" y="43"/>
                      <a:pt x="287" y="43"/>
                      <a:pt x="287" y="43"/>
                    </a:cubicBezTo>
                    <a:cubicBezTo>
                      <a:pt x="304" y="42"/>
                      <a:pt x="304" y="42"/>
                      <a:pt x="304" y="42"/>
                    </a:cubicBezTo>
                    <a:cubicBezTo>
                      <a:pt x="322" y="25"/>
                      <a:pt x="322" y="25"/>
                      <a:pt x="322" y="25"/>
                    </a:cubicBezTo>
                    <a:cubicBezTo>
                      <a:pt x="322" y="25"/>
                      <a:pt x="322" y="24"/>
                      <a:pt x="323" y="24"/>
                    </a:cubicBezTo>
                    <a:cubicBezTo>
                      <a:pt x="340" y="21"/>
                      <a:pt x="340" y="21"/>
                      <a:pt x="340" y="21"/>
                    </a:cubicBezTo>
                    <a:cubicBezTo>
                      <a:pt x="357" y="7"/>
                      <a:pt x="357" y="7"/>
                      <a:pt x="357" y="7"/>
                    </a:cubicBezTo>
                    <a:cubicBezTo>
                      <a:pt x="358" y="7"/>
                      <a:pt x="358" y="7"/>
                      <a:pt x="358" y="7"/>
                    </a:cubicBezTo>
                    <a:cubicBezTo>
                      <a:pt x="377" y="1"/>
                      <a:pt x="377" y="1"/>
                      <a:pt x="377" y="1"/>
                    </a:cubicBezTo>
                    <a:cubicBezTo>
                      <a:pt x="378" y="0"/>
                      <a:pt x="379" y="0"/>
                      <a:pt x="379" y="1"/>
                    </a:cubicBezTo>
                    <a:cubicBezTo>
                      <a:pt x="380" y="1"/>
                      <a:pt x="380" y="2"/>
                      <a:pt x="380" y="3"/>
                    </a:cubicBezTo>
                    <a:cubicBezTo>
                      <a:pt x="380" y="115"/>
                      <a:pt x="380" y="115"/>
                      <a:pt x="380" y="115"/>
                    </a:cubicBezTo>
                    <a:cubicBezTo>
                      <a:pt x="380" y="116"/>
                      <a:pt x="380" y="116"/>
                      <a:pt x="379" y="117"/>
                    </a:cubicBezTo>
                    <a:cubicBezTo>
                      <a:pt x="379" y="117"/>
                      <a:pt x="379" y="117"/>
                      <a:pt x="378" y="117"/>
                    </a:cubicBezTo>
                    <a:close/>
                    <a:moveTo>
                      <a:pt x="4" y="113"/>
                    </a:moveTo>
                    <a:cubicBezTo>
                      <a:pt x="376" y="113"/>
                      <a:pt x="376" y="113"/>
                      <a:pt x="376" y="113"/>
                    </a:cubicBezTo>
                    <a:cubicBezTo>
                      <a:pt x="376" y="6"/>
                      <a:pt x="376" y="6"/>
                      <a:pt x="376" y="6"/>
                    </a:cubicBezTo>
                    <a:cubicBezTo>
                      <a:pt x="360" y="11"/>
                      <a:pt x="360" y="11"/>
                      <a:pt x="360" y="11"/>
                    </a:cubicBezTo>
                    <a:cubicBezTo>
                      <a:pt x="342" y="24"/>
                      <a:pt x="342" y="24"/>
                      <a:pt x="342" y="24"/>
                    </a:cubicBezTo>
                    <a:cubicBezTo>
                      <a:pt x="342" y="25"/>
                      <a:pt x="342" y="25"/>
                      <a:pt x="341" y="25"/>
                    </a:cubicBezTo>
                    <a:cubicBezTo>
                      <a:pt x="324" y="28"/>
                      <a:pt x="324" y="28"/>
                      <a:pt x="324" y="28"/>
                    </a:cubicBezTo>
                    <a:cubicBezTo>
                      <a:pt x="307" y="45"/>
                      <a:pt x="307" y="45"/>
                      <a:pt x="307" y="45"/>
                    </a:cubicBezTo>
                    <a:cubicBezTo>
                      <a:pt x="307" y="46"/>
                      <a:pt x="306" y="46"/>
                      <a:pt x="306" y="46"/>
                    </a:cubicBezTo>
                    <a:cubicBezTo>
                      <a:pt x="288" y="48"/>
                      <a:pt x="288" y="48"/>
                      <a:pt x="288" y="48"/>
                    </a:cubicBezTo>
                    <a:cubicBezTo>
                      <a:pt x="271" y="59"/>
                      <a:pt x="271" y="59"/>
                      <a:pt x="271" y="59"/>
                    </a:cubicBezTo>
                    <a:cubicBezTo>
                      <a:pt x="270" y="59"/>
                      <a:pt x="270" y="59"/>
                      <a:pt x="269" y="59"/>
                    </a:cubicBezTo>
                    <a:cubicBezTo>
                      <a:pt x="251" y="52"/>
                      <a:pt x="251" y="52"/>
                      <a:pt x="251" y="52"/>
                    </a:cubicBezTo>
                    <a:cubicBezTo>
                      <a:pt x="251" y="52"/>
                      <a:pt x="251" y="52"/>
                      <a:pt x="251" y="52"/>
                    </a:cubicBezTo>
                    <a:cubicBezTo>
                      <a:pt x="232" y="40"/>
                      <a:pt x="232" y="40"/>
                      <a:pt x="232" y="40"/>
                    </a:cubicBezTo>
                    <a:cubicBezTo>
                      <a:pt x="218" y="55"/>
                      <a:pt x="218" y="55"/>
                      <a:pt x="218" y="55"/>
                    </a:cubicBezTo>
                    <a:cubicBezTo>
                      <a:pt x="218" y="55"/>
                      <a:pt x="217" y="55"/>
                      <a:pt x="217" y="55"/>
                    </a:cubicBezTo>
                    <a:cubicBezTo>
                      <a:pt x="199" y="61"/>
                      <a:pt x="199" y="61"/>
                      <a:pt x="199" y="61"/>
                    </a:cubicBezTo>
                    <a:cubicBezTo>
                      <a:pt x="199" y="61"/>
                      <a:pt x="198" y="61"/>
                      <a:pt x="198" y="61"/>
                    </a:cubicBezTo>
                    <a:cubicBezTo>
                      <a:pt x="181" y="54"/>
                      <a:pt x="181" y="54"/>
                      <a:pt x="181" y="54"/>
                    </a:cubicBezTo>
                    <a:cubicBezTo>
                      <a:pt x="164" y="60"/>
                      <a:pt x="164" y="60"/>
                      <a:pt x="164" y="60"/>
                    </a:cubicBezTo>
                    <a:cubicBezTo>
                      <a:pt x="163" y="60"/>
                      <a:pt x="163" y="60"/>
                      <a:pt x="163" y="60"/>
                    </a:cubicBezTo>
                    <a:cubicBezTo>
                      <a:pt x="146" y="63"/>
                      <a:pt x="146" y="63"/>
                      <a:pt x="146" y="63"/>
                    </a:cubicBezTo>
                    <a:cubicBezTo>
                      <a:pt x="129" y="80"/>
                      <a:pt x="129" y="80"/>
                      <a:pt x="129" y="80"/>
                    </a:cubicBezTo>
                    <a:cubicBezTo>
                      <a:pt x="129" y="80"/>
                      <a:pt x="128" y="80"/>
                      <a:pt x="128" y="80"/>
                    </a:cubicBezTo>
                    <a:cubicBezTo>
                      <a:pt x="110" y="88"/>
                      <a:pt x="110" y="88"/>
                      <a:pt x="110" y="88"/>
                    </a:cubicBezTo>
                    <a:cubicBezTo>
                      <a:pt x="110" y="88"/>
                      <a:pt x="109" y="88"/>
                      <a:pt x="108" y="88"/>
                    </a:cubicBezTo>
                    <a:cubicBezTo>
                      <a:pt x="91" y="77"/>
                      <a:pt x="91" y="77"/>
                      <a:pt x="91" y="77"/>
                    </a:cubicBezTo>
                    <a:cubicBezTo>
                      <a:pt x="74" y="74"/>
                      <a:pt x="74" y="74"/>
                      <a:pt x="74" y="74"/>
                    </a:cubicBezTo>
                    <a:cubicBezTo>
                      <a:pt x="57" y="89"/>
                      <a:pt x="57" y="89"/>
                      <a:pt x="57" y="89"/>
                    </a:cubicBezTo>
                    <a:cubicBezTo>
                      <a:pt x="57" y="89"/>
                      <a:pt x="56" y="89"/>
                      <a:pt x="56" y="89"/>
                    </a:cubicBezTo>
                    <a:cubicBezTo>
                      <a:pt x="39" y="86"/>
                      <a:pt x="39" y="86"/>
                      <a:pt x="39" y="86"/>
                    </a:cubicBezTo>
                    <a:cubicBezTo>
                      <a:pt x="21" y="95"/>
                      <a:pt x="21" y="95"/>
                      <a:pt x="21" y="95"/>
                    </a:cubicBezTo>
                    <a:cubicBezTo>
                      <a:pt x="21" y="95"/>
                      <a:pt x="21" y="95"/>
                      <a:pt x="21" y="95"/>
                    </a:cubicBezTo>
                    <a:cubicBezTo>
                      <a:pt x="4" y="97"/>
                      <a:pt x="4" y="97"/>
                      <a:pt x="4" y="97"/>
                    </a:cubicBezTo>
                    <a:lnTo>
                      <a:pt x="4" y="113"/>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95" name="Freeform 58"/>
              <p:cNvSpPr>
                <a:spLocks noEditPoints="1"/>
              </p:cNvSpPr>
              <p:nvPr/>
            </p:nvSpPr>
            <p:spPr bwMode="auto">
              <a:xfrm>
                <a:off x="5797" y="2142"/>
                <a:ext cx="528" cy="66"/>
              </a:xfrm>
              <a:custGeom>
                <a:avLst/>
                <a:gdLst>
                  <a:gd name="T0" fmla="*/ 378 w 380"/>
                  <a:gd name="T1" fmla="*/ 48 h 48"/>
                  <a:gd name="T2" fmla="*/ 0 w 380"/>
                  <a:gd name="T3" fmla="*/ 46 h 48"/>
                  <a:gd name="T4" fmla="*/ 2 w 380"/>
                  <a:gd name="T5" fmla="*/ 36 h 48"/>
                  <a:gd name="T6" fmla="*/ 38 w 380"/>
                  <a:gd name="T7" fmla="*/ 32 h 48"/>
                  <a:gd name="T8" fmla="*/ 56 w 380"/>
                  <a:gd name="T9" fmla="*/ 33 h 48"/>
                  <a:gd name="T10" fmla="*/ 74 w 380"/>
                  <a:gd name="T11" fmla="*/ 27 h 48"/>
                  <a:gd name="T12" fmla="*/ 110 w 380"/>
                  <a:gd name="T13" fmla="*/ 33 h 48"/>
                  <a:gd name="T14" fmla="*/ 144 w 380"/>
                  <a:gd name="T15" fmla="*/ 23 h 48"/>
                  <a:gd name="T16" fmla="*/ 163 w 380"/>
                  <a:gd name="T17" fmla="*/ 22 h 48"/>
                  <a:gd name="T18" fmla="*/ 181 w 380"/>
                  <a:gd name="T19" fmla="*/ 20 h 48"/>
                  <a:gd name="T20" fmla="*/ 216 w 380"/>
                  <a:gd name="T21" fmla="*/ 20 h 48"/>
                  <a:gd name="T22" fmla="*/ 232 w 380"/>
                  <a:gd name="T23" fmla="*/ 14 h 48"/>
                  <a:gd name="T24" fmla="*/ 270 w 380"/>
                  <a:gd name="T25" fmla="*/ 21 h 48"/>
                  <a:gd name="T26" fmla="*/ 287 w 380"/>
                  <a:gd name="T27" fmla="*/ 17 h 48"/>
                  <a:gd name="T28" fmla="*/ 322 w 380"/>
                  <a:gd name="T29" fmla="*/ 10 h 48"/>
                  <a:gd name="T30" fmla="*/ 341 w 380"/>
                  <a:gd name="T31" fmla="*/ 8 h 48"/>
                  <a:gd name="T32" fmla="*/ 378 w 380"/>
                  <a:gd name="T33" fmla="*/ 0 h 48"/>
                  <a:gd name="T34" fmla="*/ 380 w 380"/>
                  <a:gd name="T35" fmla="*/ 3 h 48"/>
                  <a:gd name="T36" fmla="*/ 379 w 380"/>
                  <a:gd name="T37" fmla="*/ 48 h 48"/>
                  <a:gd name="T38" fmla="*/ 4 w 380"/>
                  <a:gd name="T39" fmla="*/ 44 h 48"/>
                  <a:gd name="T40" fmla="*/ 376 w 380"/>
                  <a:gd name="T41" fmla="*/ 5 h 48"/>
                  <a:gd name="T42" fmla="*/ 342 w 380"/>
                  <a:gd name="T43" fmla="*/ 12 h 48"/>
                  <a:gd name="T44" fmla="*/ 324 w 380"/>
                  <a:gd name="T45" fmla="*/ 14 h 48"/>
                  <a:gd name="T46" fmla="*/ 305 w 380"/>
                  <a:gd name="T47" fmla="*/ 21 h 48"/>
                  <a:gd name="T48" fmla="*/ 270 w 380"/>
                  <a:gd name="T49" fmla="*/ 26 h 48"/>
                  <a:gd name="T50" fmla="*/ 252 w 380"/>
                  <a:gd name="T51" fmla="*/ 23 h 48"/>
                  <a:gd name="T52" fmla="*/ 217 w 380"/>
                  <a:gd name="T53" fmla="*/ 24 h 48"/>
                  <a:gd name="T54" fmla="*/ 199 w 380"/>
                  <a:gd name="T55" fmla="*/ 27 h 48"/>
                  <a:gd name="T56" fmla="*/ 181 w 380"/>
                  <a:gd name="T57" fmla="*/ 24 h 48"/>
                  <a:gd name="T58" fmla="*/ 146 w 380"/>
                  <a:gd name="T59" fmla="*/ 27 h 48"/>
                  <a:gd name="T60" fmla="*/ 128 w 380"/>
                  <a:gd name="T61" fmla="*/ 34 h 48"/>
                  <a:gd name="T62" fmla="*/ 109 w 380"/>
                  <a:gd name="T63" fmla="*/ 37 h 48"/>
                  <a:gd name="T64" fmla="*/ 74 w 380"/>
                  <a:gd name="T65" fmla="*/ 31 h 48"/>
                  <a:gd name="T66" fmla="*/ 56 w 380"/>
                  <a:gd name="T67" fmla="*/ 37 h 48"/>
                  <a:gd name="T68" fmla="*/ 21 w 380"/>
                  <a:gd name="T69" fmla="*/ 39 h 48"/>
                  <a:gd name="T70" fmla="*/ 4 w 380"/>
                  <a:gd name="T71"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0" h="48">
                    <a:moveTo>
                      <a:pt x="378" y="48"/>
                    </a:moveTo>
                    <a:cubicBezTo>
                      <a:pt x="378" y="48"/>
                      <a:pt x="378" y="48"/>
                      <a:pt x="378" y="48"/>
                    </a:cubicBezTo>
                    <a:cubicBezTo>
                      <a:pt x="2" y="48"/>
                      <a:pt x="2" y="48"/>
                      <a:pt x="2" y="48"/>
                    </a:cubicBezTo>
                    <a:cubicBezTo>
                      <a:pt x="1" y="48"/>
                      <a:pt x="0" y="47"/>
                      <a:pt x="0" y="46"/>
                    </a:cubicBezTo>
                    <a:cubicBezTo>
                      <a:pt x="0" y="38"/>
                      <a:pt x="0" y="38"/>
                      <a:pt x="0" y="38"/>
                    </a:cubicBezTo>
                    <a:cubicBezTo>
                      <a:pt x="0" y="37"/>
                      <a:pt x="1" y="36"/>
                      <a:pt x="2" y="36"/>
                    </a:cubicBezTo>
                    <a:cubicBezTo>
                      <a:pt x="20" y="35"/>
                      <a:pt x="20" y="35"/>
                      <a:pt x="20" y="35"/>
                    </a:cubicBezTo>
                    <a:cubicBezTo>
                      <a:pt x="38" y="32"/>
                      <a:pt x="38" y="32"/>
                      <a:pt x="38" y="32"/>
                    </a:cubicBezTo>
                    <a:cubicBezTo>
                      <a:pt x="38" y="32"/>
                      <a:pt x="38" y="32"/>
                      <a:pt x="38" y="32"/>
                    </a:cubicBezTo>
                    <a:cubicBezTo>
                      <a:pt x="56" y="33"/>
                      <a:pt x="56" y="33"/>
                      <a:pt x="56" y="33"/>
                    </a:cubicBezTo>
                    <a:cubicBezTo>
                      <a:pt x="73" y="27"/>
                      <a:pt x="73" y="27"/>
                      <a:pt x="73" y="27"/>
                    </a:cubicBezTo>
                    <a:cubicBezTo>
                      <a:pt x="73" y="27"/>
                      <a:pt x="74" y="27"/>
                      <a:pt x="74" y="27"/>
                    </a:cubicBezTo>
                    <a:cubicBezTo>
                      <a:pt x="92" y="28"/>
                      <a:pt x="92" y="28"/>
                      <a:pt x="92" y="28"/>
                    </a:cubicBezTo>
                    <a:cubicBezTo>
                      <a:pt x="110" y="33"/>
                      <a:pt x="110" y="33"/>
                      <a:pt x="110" y="33"/>
                    </a:cubicBezTo>
                    <a:cubicBezTo>
                      <a:pt x="127" y="30"/>
                      <a:pt x="127" y="30"/>
                      <a:pt x="127" y="30"/>
                    </a:cubicBezTo>
                    <a:cubicBezTo>
                      <a:pt x="144" y="23"/>
                      <a:pt x="144" y="23"/>
                      <a:pt x="144" y="23"/>
                    </a:cubicBezTo>
                    <a:cubicBezTo>
                      <a:pt x="145" y="23"/>
                      <a:pt x="145" y="23"/>
                      <a:pt x="145" y="23"/>
                    </a:cubicBezTo>
                    <a:cubicBezTo>
                      <a:pt x="163" y="22"/>
                      <a:pt x="163" y="22"/>
                      <a:pt x="163" y="22"/>
                    </a:cubicBezTo>
                    <a:cubicBezTo>
                      <a:pt x="180" y="20"/>
                      <a:pt x="180" y="20"/>
                      <a:pt x="180" y="20"/>
                    </a:cubicBezTo>
                    <a:cubicBezTo>
                      <a:pt x="181" y="19"/>
                      <a:pt x="181" y="19"/>
                      <a:pt x="181" y="20"/>
                    </a:cubicBezTo>
                    <a:cubicBezTo>
                      <a:pt x="198" y="22"/>
                      <a:pt x="198" y="22"/>
                      <a:pt x="198" y="22"/>
                    </a:cubicBezTo>
                    <a:cubicBezTo>
                      <a:pt x="216" y="20"/>
                      <a:pt x="216" y="20"/>
                      <a:pt x="216" y="20"/>
                    </a:cubicBezTo>
                    <a:cubicBezTo>
                      <a:pt x="230" y="14"/>
                      <a:pt x="230" y="14"/>
                      <a:pt x="230" y="14"/>
                    </a:cubicBezTo>
                    <a:cubicBezTo>
                      <a:pt x="231" y="14"/>
                      <a:pt x="231" y="14"/>
                      <a:pt x="232" y="14"/>
                    </a:cubicBezTo>
                    <a:cubicBezTo>
                      <a:pt x="252" y="19"/>
                      <a:pt x="252" y="19"/>
                      <a:pt x="252" y="19"/>
                    </a:cubicBezTo>
                    <a:cubicBezTo>
                      <a:pt x="270" y="21"/>
                      <a:pt x="270" y="21"/>
                      <a:pt x="270" y="21"/>
                    </a:cubicBezTo>
                    <a:cubicBezTo>
                      <a:pt x="287" y="17"/>
                      <a:pt x="287" y="17"/>
                      <a:pt x="287" y="17"/>
                    </a:cubicBezTo>
                    <a:cubicBezTo>
                      <a:pt x="287" y="17"/>
                      <a:pt x="287" y="17"/>
                      <a:pt x="287" y="17"/>
                    </a:cubicBezTo>
                    <a:cubicBezTo>
                      <a:pt x="305" y="16"/>
                      <a:pt x="305" y="16"/>
                      <a:pt x="305" y="16"/>
                    </a:cubicBezTo>
                    <a:cubicBezTo>
                      <a:pt x="322" y="10"/>
                      <a:pt x="322" y="10"/>
                      <a:pt x="322" y="10"/>
                    </a:cubicBezTo>
                    <a:cubicBezTo>
                      <a:pt x="323" y="10"/>
                      <a:pt x="323" y="10"/>
                      <a:pt x="323" y="10"/>
                    </a:cubicBezTo>
                    <a:cubicBezTo>
                      <a:pt x="341" y="8"/>
                      <a:pt x="341" y="8"/>
                      <a:pt x="341" y="8"/>
                    </a:cubicBezTo>
                    <a:cubicBezTo>
                      <a:pt x="358" y="3"/>
                      <a:pt x="358" y="3"/>
                      <a:pt x="358" y="3"/>
                    </a:cubicBezTo>
                    <a:cubicBezTo>
                      <a:pt x="378" y="0"/>
                      <a:pt x="378" y="0"/>
                      <a:pt x="378" y="0"/>
                    </a:cubicBezTo>
                    <a:cubicBezTo>
                      <a:pt x="378" y="0"/>
                      <a:pt x="379" y="1"/>
                      <a:pt x="379" y="1"/>
                    </a:cubicBezTo>
                    <a:cubicBezTo>
                      <a:pt x="380" y="1"/>
                      <a:pt x="380" y="2"/>
                      <a:pt x="380" y="3"/>
                    </a:cubicBezTo>
                    <a:cubicBezTo>
                      <a:pt x="380" y="46"/>
                      <a:pt x="380" y="46"/>
                      <a:pt x="380" y="46"/>
                    </a:cubicBezTo>
                    <a:cubicBezTo>
                      <a:pt x="380" y="47"/>
                      <a:pt x="380" y="47"/>
                      <a:pt x="379" y="48"/>
                    </a:cubicBezTo>
                    <a:cubicBezTo>
                      <a:pt x="379" y="48"/>
                      <a:pt x="379" y="48"/>
                      <a:pt x="378" y="48"/>
                    </a:cubicBezTo>
                    <a:close/>
                    <a:moveTo>
                      <a:pt x="4" y="44"/>
                    </a:moveTo>
                    <a:cubicBezTo>
                      <a:pt x="376" y="44"/>
                      <a:pt x="376" y="44"/>
                      <a:pt x="376" y="44"/>
                    </a:cubicBezTo>
                    <a:cubicBezTo>
                      <a:pt x="376" y="5"/>
                      <a:pt x="376" y="5"/>
                      <a:pt x="376" y="5"/>
                    </a:cubicBezTo>
                    <a:cubicBezTo>
                      <a:pt x="359" y="7"/>
                      <a:pt x="359" y="7"/>
                      <a:pt x="359" y="7"/>
                    </a:cubicBezTo>
                    <a:cubicBezTo>
                      <a:pt x="342" y="12"/>
                      <a:pt x="342" y="12"/>
                      <a:pt x="342" y="12"/>
                    </a:cubicBezTo>
                    <a:cubicBezTo>
                      <a:pt x="341" y="12"/>
                      <a:pt x="341" y="12"/>
                      <a:pt x="341" y="13"/>
                    </a:cubicBezTo>
                    <a:cubicBezTo>
                      <a:pt x="324" y="14"/>
                      <a:pt x="324" y="14"/>
                      <a:pt x="324" y="14"/>
                    </a:cubicBezTo>
                    <a:cubicBezTo>
                      <a:pt x="306" y="21"/>
                      <a:pt x="306" y="21"/>
                      <a:pt x="306" y="21"/>
                    </a:cubicBezTo>
                    <a:cubicBezTo>
                      <a:pt x="306" y="21"/>
                      <a:pt x="306" y="21"/>
                      <a:pt x="305" y="21"/>
                    </a:cubicBezTo>
                    <a:cubicBezTo>
                      <a:pt x="288" y="21"/>
                      <a:pt x="288" y="21"/>
                      <a:pt x="288" y="21"/>
                    </a:cubicBezTo>
                    <a:cubicBezTo>
                      <a:pt x="270" y="26"/>
                      <a:pt x="270" y="26"/>
                      <a:pt x="270" y="26"/>
                    </a:cubicBezTo>
                    <a:cubicBezTo>
                      <a:pt x="270" y="26"/>
                      <a:pt x="270" y="26"/>
                      <a:pt x="269" y="26"/>
                    </a:cubicBezTo>
                    <a:cubicBezTo>
                      <a:pt x="252" y="23"/>
                      <a:pt x="252" y="23"/>
                      <a:pt x="252" y="23"/>
                    </a:cubicBezTo>
                    <a:cubicBezTo>
                      <a:pt x="231" y="18"/>
                      <a:pt x="231" y="18"/>
                      <a:pt x="231" y="18"/>
                    </a:cubicBezTo>
                    <a:cubicBezTo>
                      <a:pt x="217" y="24"/>
                      <a:pt x="217" y="24"/>
                      <a:pt x="217" y="24"/>
                    </a:cubicBezTo>
                    <a:cubicBezTo>
                      <a:pt x="217" y="24"/>
                      <a:pt x="217" y="24"/>
                      <a:pt x="217" y="24"/>
                    </a:cubicBezTo>
                    <a:cubicBezTo>
                      <a:pt x="199" y="27"/>
                      <a:pt x="199" y="27"/>
                      <a:pt x="199" y="27"/>
                    </a:cubicBezTo>
                    <a:cubicBezTo>
                      <a:pt x="199" y="27"/>
                      <a:pt x="198" y="27"/>
                      <a:pt x="198" y="27"/>
                    </a:cubicBezTo>
                    <a:cubicBezTo>
                      <a:pt x="181" y="24"/>
                      <a:pt x="181" y="24"/>
                      <a:pt x="181" y="24"/>
                    </a:cubicBezTo>
                    <a:cubicBezTo>
                      <a:pt x="163" y="26"/>
                      <a:pt x="163" y="26"/>
                      <a:pt x="163" y="26"/>
                    </a:cubicBezTo>
                    <a:cubicBezTo>
                      <a:pt x="146" y="27"/>
                      <a:pt x="146" y="27"/>
                      <a:pt x="146" y="27"/>
                    </a:cubicBezTo>
                    <a:cubicBezTo>
                      <a:pt x="128" y="34"/>
                      <a:pt x="128" y="34"/>
                      <a:pt x="128" y="34"/>
                    </a:cubicBezTo>
                    <a:cubicBezTo>
                      <a:pt x="128" y="34"/>
                      <a:pt x="128" y="34"/>
                      <a:pt x="128" y="34"/>
                    </a:cubicBezTo>
                    <a:cubicBezTo>
                      <a:pt x="110" y="37"/>
                      <a:pt x="110" y="37"/>
                      <a:pt x="110" y="37"/>
                    </a:cubicBezTo>
                    <a:cubicBezTo>
                      <a:pt x="110" y="37"/>
                      <a:pt x="109" y="37"/>
                      <a:pt x="109" y="37"/>
                    </a:cubicBezTo>
                    <a:cubicBezTo>
                      <a:pt x="91" y="33"/>
                      <a:pt x="91" y="33"/>
                      <a:pt x="91" y="33"/>
                    </a:cubicBezTo>
                    <a:cubicBezTo>
                      <a:pt x="74" y="31"/>
                      <a:pt x="74" y="31"/>
                      <a:pt x="74" y="31"/>
                    </a:cubicBezTo>
                    <a:cubicBezTo>
                      <a:pt x="57" y="37"/>
                      <a:pt x="57" y="37"/>
                      <a:pt x="57" y="37"/>
                    </a:cubicBezTo>
                    <a:cubicBezTo>
                      <a:pt x="56" y="37"/>
                      <a:pt x="56" y="37"/>
                      <a:pt x="56" y="37"/>
                    </a:cubicBezTo>
                    <a:cubicBezTo>
                      <a:pt x="38" y="36"/>
                      <a:pt x="38" y="36"/>
                      <a:pt x="38" y="36"/>
                    </a:cubicBezTo>
                    <a:cubicBezTo>
                      <a:pt x="21" y="39"/>
                      <a:pt x="21" y="39"/>
                      <a:pt x="21" y="39"/>
                    </a:cubicBezTo>
                    <a:cubicBezTo>
                      <a:pt x="4" y="40"/>
                      <a:pt x="4" y="40"/>
                      <a:pt x="4" y="40"/>
                    </a:cubicBezTo>
                    <a:lnTo>
                      <a:pt x="4" y="44"/>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grpSp>
      </p:grpSp>
      <p:grpSp>
        <p:nvGrpSpPr>
          <p:cNvPr id="20" name="Group 19"/>
          <p:cNvGrpSpPr/>
          <p:nvPr/>
        </p:nvGrpSpPr>
        <p:grpSpPr>
          <a:xfrm>
            <a:off x="3313030" y="3637853"/>
            <a:ext cx="1870011" cy="320601"/>
            <a:chOff x="3313030" y="3628327"/>
            <a:chExt cx="1870011" cy="320601"/>
          </a:xfrm>
        </p:grpSpPr>
        <p:sp>
          <p:nvSpPr>
            <p:cNvPr id="31" name="object 15"/>
            <p:cNvSpPr txBox="1"/>
            <p:nvPr/>
          </p:nvSpPr>
          <p:spPr>
            <a:xfrm>
              <a:off x="3784510" y="3628327"/>
              <a:ext cx="1398531" cy="320601"/>
            </a:xfrm>
            <a:prstGeom prst="rect">
              <a:avLst/>
            </a:prstGeom>
          </p:spPr>
          <p:txBody>
            <a:bodyPr vert="horz" wrap="square" lIns="0" tIns="12700" rIns="0" bIns="0" rtlCol="0">
              <a:spAutoFit/>
            </a:bodyPr>
            <a:lstStyle/>
            <a:p>
              <a:pPr>
                <a:lnSpc>
                  <a:spcPct val="100000"/>
                </a:lnSpc>
                <a:spcBef>
                  <a:spcPts val="100"/>
                </a:spcBef>
              </a:pPr>
              <a:r>
                <a:rPr lang="en-US" sz="1000" b="1" spc="-5" dirty="0">
                  <a:solidFill>
                    <a:srgbClr val="FFFFFF"/>
                  </a:solidFill>
                  <a:cs typeface="Arial"/>
                </a:rPr>
                <a:t>Largely still perimeter and network based</a:t>
              </a:r>
            </a:p>
          </p:txBody>
        </p:sp>
        <p:grpSp>
          <p:nvGrpSpPr>
            <p:cNvPr id="598" name="Group 597"/>
            <p:cNvGrpSpPr/>
            <p:nvPr/>
          </p:nvGrpSpPr>
          <p:grpSpPr>
            <a:xfrm>
              <a:off x="3313030" y="3629109"/>
              <a:ext cx="367527" cy="319036"/>
              <a:chOff x="2936875" y="5249863"/>
              <a:chExt cx="942975" cy="771525"/>
            </a:xfrm>
            <a:solidFill>
              <a:schemeClr val="bg1"/>
            </a:solidFill>
          </p:grpSpPr>
          <p:sp>
            <p:nvSpPr>
              <p:cNvPr id="599" name="Freeform 305"/>
              <p:cNvSpPr>
                <a:spLocks/>
              </p:cNvSpPr>
              <p:nvPr/>
            </p:nvSpPr>
            <p:spPr bwMode="auto">
              <a:xfrm>
                <a:off x="3152775" y="5348288"/>
                <a:ext cx="25400" cy="25400"/>
              </a:xfrm>
              <a:custGeom>
                <a:avLst/>
                <a:gdLst/>
                <a:ahLst/>
                <a:cxnLst>
                  <a:cxn ang="0">
                    <a:pos x="2" y="16"/>
                  </a:cxn>
                  <a:cxn ang="0">
                    <a:pos x="2" y="16"/>
                  </a:cxn>
                  <a:cxn ang="0">
                    <a:pos x="4" y="16"/>
                  </a:cxn>
                  <a:cxn ang="0">
                    <a:pos x="4" y="16"/>
                  </a:cxn>
                  <a:cxn ang="0">
                    <a:pos x="16" y="4"/>
                  </a:cxn>
                  <a:cxn ang="0">
                    <a:pos x="16" y="4"/>
                  </a:cxn>
                  <a:cxn ang="0">
                    <a:pos x="16" y="2"/>
                  </a:cxn>
                  <a:cxn ang="0">
                    <a:pos x="16" y="0"/>
                  </a:cxn>
                  <a:cxn ang="0">
                    <a:pos x="16" y="0"/>
                  </a:cxn>
                  <a:cxn ang="0">
                    <a:pos x="14" y="0"/>
                  </a:cxn>
                  <a:cxn ang="0">
                    <a:pos x="12" y="0"/>
                  </a:cxn>
                  <a:cxn ang="0">
                    <a:pos x="12" y="0"/>
                  </a:cxn>
                  <a:cxn ang="0">
                    <a:pos x="0" y="12"/>
                  </a:cxn>
                  <a:cxn ang="0">
                    <a:pos x="0" y="12"/>
                  </a:cxn>
                  <a:cxn ang="0">
                    <a:pos x="0" y="14"/>
                  </a:cxn>
                  <a:cxn ang="0">
                    <a:pos x="0" y="16"/>
                  </a:cxn>
                  <a:cxn ang="0">
                    <a:pos x="0" y="16"/>
                  </a:cxn>
                  <a:cxn ang="0">
                    <a:pos x="2" y="16"/>
                  </a:cxn>
                  <a:cxn ang="0">
                    <a:pos x="2" y="16"/>
                  </a:cxn>
                </a:cxnLst>
                <a:rect l="0" t="0" r="r" b="b"/>
                <a:pathLst>
                  <a:path w="16" h="16">
                    <a:moveTo>
                      <a:pt x="2" y="16"/>
                    </a:moveTo>
                    <a:lnTo>
                      <a:pt x="2" y="16"/>
                    </a:lnTo>
                    <a:lnTo>
                      <a:pt x="4" y="16"/>
                    </a:lnTo>
                    <a:lnTo>
                      <a:pt x="4" y="16"/>
                    </a:lnTo>
                    <a:lnTo>
                      <a:pt x="16" y="4"/>
                    </a:lnTo>
                    <a:lnTo>
                      <a:pt x="16" y="4"/>
                    </a:lnTo>
                    <a:lnTo>
                      <a:pt x="16" y="2"/>
                    </a:lnTo>
                    <a:lnTo>
                      <a:pt x="16" y="0"/>
                    </a:lnTo>
                    <a:lnTo>
                      <a:pt x="16" y="0"/>
                    </a:lnTo>
                    <a:lnTo>
                      <a:pt x="14" y="0"/>
                    </a:lnTo>
                    <a:lnTo>
                      <a:pt x="12" y="0"/>
                    </a:lnTo>
                    <a:lnTo>
                      <a:pt x="12" y="0"/>
                    </a:lnTo>
                    <a:lnTo>
                      <a:pt x="0" y="12"/>
                    </a:lnTo>
                    <a:lnTo>
                      <a:pt x="0" y="12"/>
                    </a:lnTo>
                    <a:lnTo>
                      <a:pt x="0" y="14"/>
                    </a:lnTo>
                    <a:lnTo>
                      <a:pt x="0" y="16"/>
                    </a:lnTo>
                    <a:lnTo>
                      <a:pt x="0" y="16"/>
                    </a:lnTo>
                    <a:lnTo>
                      <a:pt x="2" y="16"/>
                    </a:lnTo>
                    <a:lnTo>
                      <a:pt x="2" y="1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00" name="Freeform 306"/>
              <p:cNvSpPr>
                <a:spLocks/>
              </p:cNvSpPr>
              <p:nvPr/>
            </p:nvSpPr>
            <p:spPr bwMode="auto">
              <a:xfrm>
                <a:off x="3190875" y="5313363"/>
                <a:ext cx="31750" cy="25400"/>
              </a:xfrm>
              <a:custGeom>
                <a:avLst/>
                <a:gdLst/>
                <a:ahLst/>
                <a:cxnLst>
                  <a:cxn ang="0">
                    <a:pos x="2" y="16"/>
                  </a:cxn>
                  <a:cxn ang="0">
                    <a:pos x="2" y="16"/>
                  </a:cxn>
                  <a:cxn ang="0">
                    <a:pos x="4" y="16"/>
                  </a:cxn>
                  <a:cxn ang="0">
                    <a:pos x="4" y="16"/>
                  </a:cxn>
                  <a:cxn ang="0">
                    <a:pos x="18" y="6"/>
                  </a:cxn>
                  <a:cxn ang="0">
                    <a:pos x="18" y="6"/>
                  </a:cxn>
                  <a:cxn ang="0">
                    <a:pos x="20" y="4"/>
                  </a:cxn>
                  <a:cxn ang="0">
                    <a:pos x="18" y="2"/>
                  </a:cxn>
                  <a:cxn ang="0">
                    <a:pos x="18" y="2"/>
                  </a:cxn>
                  <a:cxn ang="0">
                    <a:pos x="16" y="0"/>
                  </a:cxn>
                  <a:cxn ang="0">
                    <a:pos x="14" y="0"/>
                  </a:cxn>
                  <a:cxn ang="0">
                    <a:pos x="14" y="0"/>
                  </a:cxn>
                  <a:cxn ang="0">
                    <a:pos x="2" y="12"/>
                  </a:cxn>
                  <a:cxn ang="0">
                    <a:pos x="2" y="12"/>
                  </a:cxn>
                  <a:cxn ang="0">
                    <a:pos x="0" y="12"/>
                  </a:cxn>
                  <a:cxn ang="0">
                    <a:pos x="0" y="14"/>
                  </a:cxn>
                  <a:cxn ang="0">
                    <a:pos x="0" y="14"/>
                  </a:cxn>
                  <a:cxn ang="0">
                    <a:pos x="2" y="16"/>
                  </a:cxn>
                  <a:cxn ang="0">
                    <a:pos x="2" y="16"/>
                  </a:cxn>
                </a:cxnLst>
                <a:rect l="0" t="0" r="r" b="b"/>
                <a:pathLst>
                  <a:path w="20" h="16">
                    <a:moveTo>
                      <a:pt x="2" y="16"/>
                    </a:moveTo>
                    <a:lnTo>
                      <a:pt x="2" y="16"/>
                    </a:lnTo>
                    <a:lnTo>
                      <a:pt x="4" y="16"/>
                    </a:lnTo>
                    <a:lnTo>
                      <a:pt x="4" y="16"/>
                    </a:lnTo>
                    <a:lnTo>
                      <a:pt x="18" y="6"/>
                    </a:lnTo>
                    <a:lnTo>
                      <a:pt x="18" y="6"/>
                    </a:lnTo>
                    <a:lnTo>
                      <a:pt x="20" y="4"/>
                    </a:lnTo>
                    <a:lnTo>
                      <a:pt x="18" y="2"/>
                    </a:lnTo>
                    <a:lnTo>
                      <a:pt x="18" y="2"/>
                    </a:lnTo>
                    <a:lnTo>
                      <a:pt x="16" y="0"/>
                    </a:lnTo>
                    <a:lnTo>
                      <a:pt x="14" y="0"/>
                    </a:lnTo>
                    <a:lnTo>
                      <a:pt x="14" y="0"/>
                    </a:lnTo>
                    <a:lnTo>
                      <a:pt x="2" y="12"/>
                    </a:lnTo>
                    <a:lnTo>
                      <a:pt x="2" y="12"/>
                    </a:lnTo>
                    <a:lnTo>
                      <a:pt x="0" y="12"/>
                    </a:lnTo>
                    <a:lnTo>
                      <a:pt x="0" y="14"/>
                    </a:lnTo>
                    <a:lnTo>
                      <a:pt x="0" y="14"/>
                    </a:lnTo>
                    <a:lnTo>
                      <a:pt x="2" y="16"/>
                    </a:lnTo>
                    <a:lnTo>
                      <a:pt x="2" y="1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01" name="Freeform 307"/>
              <p:cNvSpPr>
                <a:spLocks/>
              </p:cNvSpPr>
              <p:nvPr/>
            </p:nvSpPr>
            <p:spPr bwMode="auto">
              <a:xfrm>
                <a:off x="3333750" y="5253038"/>
                <a:ext cx="34925" cy="15875"/>
              </a:xfrm>
              <a:custGeom>
                <a:avLst/>
                <a:gdLst/>
                <a:ahLst/>
                <a:cxnLst>
                  <a:cxn ang="0">
                    <a:pos x="2" y="10"/>
                  </a:cxn>
                  <a:cxn ang="0">
                    <a:pos x="2" y="10"/>
                  </a:cxn>
                  <a:cxn ang="0">
                    <a:pos x="4" y="10"/>
                  </a:cxn>
                  <a:cxn ang="0">
                    <a:pos x="4" y="10"/>
                  </a:cxn>
                  <a:cxn ang="0">
                    <a:pos x="20" y="6"/>
                  </a:cxn>
                  <a:cxn ang="0">
                    <a:pos x="20" y="6"/>
                  </a:cxn>
                  <a:cxn ang="0">
                    <a:pos x="22" y="6"/>
                  </a:cxn>
                  <a:cxn ang="0">
                    <a:pos x="22" y="4"/>
                  </a:cxn>
                  <a:cxn ang="0">
                    <a:pos x="22" y="4"/>
                  </a:cxn>
                  <a:cxn ang="0">
                    <a:pos x="20" y="2"/>
                  </a:cxn>
                  <a:cxn ang="0">
                    <a:pos x="18" y="0"/>
                  </a:cxn>
                  <a:cxn ang="0">
                    <a:pos x="18" y="0"/>
                  </a:cxn>
                  <a:cxn ang="0">
                    <a:pos x="2" y="4"/>
                  </a:cxn>
                  <a:cxn ang="0">
                    <a:pos x="2" y="4"/>
                  </a:cxn>
                  <a:cxn ang="0">
                    <a:pos x="0" y="6"/>
                  </a:cxn>
                  <a:cxn ang="0">
                    <a:pos x="0" y="8"/>
                  </a:cxn>
                  <a:cxn ang="0">
                    <a:pos x="0" y="8"/>
                  </a:cxn>
                  <a:cxn ang="0">
                    <a:pos x="2" y="10"/>
                  </a:cxn>
                  <a:cxn ang="0">
                    <a:pos x="2" y="10"/>
                  </a:cxn>
                </a:cxnLst>
                <a:rect l="0" t="0" r="r" b="b"/>
                <a:pathLst>
                  <a:path w="22" h="10">
                    <a:moveTo>
                      <a:pt x="2" y="10"/>
                    </a:moveTo>
                    <a:lnTo>
                      <a:pt x="2" y="10"/>
                    </a:lnTo>
                    <a:lnTo>
                      <a:pt x="4" y="10"/>
                    </a:lnTo>
                    <a:lnTo>
                      <a:pt x="4" y="10"/>
                    </a:lnTo>
                    <a:lnTo>
                      <a:pt x="20" y="6"/>
                    </a:lnTo>
                    <a:lnTo>
                      <a:pt x="20" y="6"/>
                    </a:lnTo>
                    <a:lnTo>
                      <a:pt x="22" y="6"/>
                    </a:lnTo>
                    <a:lnTo>
                      <a:pt x="22" y="4"/>
                    </a:lnTo>
                    <a:lnTo>
                      <a:pt x="22" y="4"/>
                    </a:lnTo>
                    <a:lnTo>
                      <a:pt x="20" y="2"/>
                    </a:lnTo>
                    <a:lnTo>
                      <a:pt x="18" y="0"/>
                    </a:lnTo>
                    <a:lnTo>
                      <a:pt x="18" y="0"/>
                    </a:lnTo>
                    <a:lnTo>
                      <a:pt x="2" y="4"/>
                    </a:lnTo>
                    <a:lnTo>
                      <a:pt x="2" y="4"/>
                    </a:lnTo>
                    <a:lnTo>
                      <a:pt x="0" y="6"/>
                    </a:lnTo>
                    <a:lnTo>
                      <a:pt x="0" y="8"/>
                    </a:lnTo>
                    <a:lnTo>
                      <a:pt x="0" y="8"/>
                    </a:lnTo>
                    <a:lnTo>
                      <a:pt x="2" y="10"/>
                    </a:lnTo>
                    <a:lnTo>
                      <a:pt x="2"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02" name="Freeform 308"/>
              <p:cNvSpPr>
                <a:spLocks/>
              </p:cNvSpPr>
              <p:nvPr/>
            </p:nvSpPr>
            <p:spPr bwMode="auto">
              <a:xfrm>
                <a:off x="3235325" y="5287963"/>
                <a:ext cx="31750" cy="22225"/>
              </a:xfrm>
              <a:custGeom>
                <a:avLst/>
                <a:gdLst/>
                <a:ahLst/>
                <a:cxnLst>
                  <a:cxn ang="0">
                    <a:pos x="2" y="14"/>
                  </a:cxn>
                  <a:cxn ang="0">
                    <a:pos x="2" y="14"/>
                  </a:cxn>
                  <a:cxn ang="0">
                    <a:pos x="4" y="12"/>
                  </a:cxn>
                  <a:cxn ang="0">
                    <a:pos x="4" y="12"/>
                  </a:cxn>
                  <a:cxn ang="0">
                    <a:pos x="18" y="4"/>
                  </a:cxn>
                  <a:cxn ang="0">
                    <a:pos x="18" y="4"/>
                  </a:cxn>
                  <a:cxn ang="0">
                    <a:pos x="20" y="4"/>
                  </a:cxn>
                  <a:cxn ang="0">
                    <a:pos x="20" y="2"/>
                  </a:cxn>
                  <a:cxn ang="0">
                    <a:pos x="20" y="2"/>
                  </a:cxn>
                  <a:cxn ang="0">
                    <a:pos x="18" y="0"/>
                  </a:cxn>
                  <a:cxn ang="0">
                    <a:pos x="16" y="0"/>
                  </a:cxn>
                  <a:cxn ang="0">
                    <a:pos x="16" y="0"/>
                  </a:cxn>
                  <a:cxn ang="0">
                    <a:pos x="2" y="8"/>
                  </a:cxn>
                  <a:cxn ang="0">
                    <a:pos x="2" y="8"/>
                  </a:cxn>
                  <a:cxn ang="0">
                    <a:pos x="0" y="10"/>
                  </a:cxn>
                  <a:cxn ang="0">
                    <a:pos x="0" y="12"/>
                  </a:cxn>
                  <a:cxn ang="0">
                    <a:pos x="0" y="12"/>
                  </a:cxn>
                  <a:cxn ang="0">
                    <a:pos x="2" y="14"/>
                  </a:cxn>
                  <a:cxn ang="0">
                    <a:pos x="2" y="14"/>
                  </a:cxn>
                </a:cxnLst>
                <a:rect l="0" t="0" r="r" b="b"/>
                <a:pathLst>
                  <a:path w="20" h="14">
                    <a:moveTo>
                      <a:pt x="2" y="14"/>
                    </a:moveTo>
                    <a:lnTo>
                      <a:pt x="2" y="14"/>
                    </a:lnTo>
                    <a:lnTo>
                      <a:pt x="4" y="12"/>
                    </a:lnTo>
                    <a:lnTo>
                      <a:pt x="4" y="12"/>
                    </a:lnTo>
                    <a:lnTo>
                      <a:pt x="18" y="4"/>
                    </a:lnTo>
                    <a:lnTo>
                      <a:pt x="18" y="4"/>
                    </a:lnTo>
                    <a:lnTo>
                      <a:pt x="20" y="4"/>
                    </a:lnTo>
                    <a:lnTo>
                      <a:pt x="20" y="2"/>
                    </a:lnTo>
                    <a:lnTo>
                      <a:pt x="20" y="2"/>
                    </a:lnTo>
                    <a:lnTo>
                      <a:pt x="18" y="0"/>
                    </a:lnTo>
                    <a:lnTo>
                      <a:pt x="16" y="0"/>
                    </a:lnTo>
                    <a:lnTo>
                      <a:pt x="16" y="0"/>
                    </a:lnTo>
                    <a:lnTo>
                      <a:pt x="2" y="8"/>
                    </a:lnTo>
                    <a:lnTo>
                      <a:pt x="2" y="8"/>
                    </a:lnTo>
                    <a:lnTo>
                      <a:pt x="0" y="10"/>
                    </a:lnTo>
                    <a:lnTo>
                      <a:pt x="0" y="12"/>
                    </a:lnTo>
                    <a:lnTo>
                      <a:pt x="0" y="12"/>
                    </a:lnTo>
                    <a:lnTo>
                      <a:pt x="2" y="14"/>
                    </a:lnTo>
                    <a:lnTo>
                      <a:pt x="2"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03" name="Freeform 309"/>
              <p:cNvSpPr>
                <a:spLocks/>
              </p:cNvSpPr>
              <p:nvPr/>
            </p:nvSpPr>
            <p:spPr bwMode="auto">
              <a:xfrm>
                <a:off x="3067050" y="5475288"/>
                <a:ext cx="19050" cy="34925"/>
              </a:xfrm>
              <a:custGeom>
                <a:avLst/>
                <a:gdLst/>
                <a:ahLst/>
                <a:cxnLst>
                  <a:cxn ang="0">
                    <a:pos x="2" y="22"/>
                  </a:cxn>
                  <a:cxn ang="0">
                    <a:pos x="2" y="22"/>
                  </a:cxn>
                  <a:cxn ang="0">
                    <a:pos x="4" y="22"/>
                  </a:cxn>
                  <a:cxn ang="0">
                    <a:pos x="4" y="22"/>
                  </a:cxn>
                  <a:cxn ang="0">
                    <a:pos x="6" y="20"/>
                  </a:cxn>
                  <a:cxn ang="0">
                    <a:pos x="6" y="20"/>
                  </a:cxn>
                  <a:cxn ang="0">
                    <a:pos x="12" y="4"/>
                  </a:cxn>
                  <a:cxn ang="0">
                    <a:pos x="12" y="4"/>
                  </a:cxn>
                  <a:cxn ang="0">
                    <a:pos x="12" y="2"/>
                  </a:cxn>
                  <a:cxn ang="0">
                    <a:pos x="10" y="0"/>
                  </a:cxn>
                  <a:cxn ang="0">
                    <a:pos x="10" y="0"/>
                  </a:cxn>
                  <a:cxn ang="0">
                    <a:pos x="8" y="0"/>
                  </a:cxn>
                  <a:cxn ang="0">
                    <a:pos x="6" y="2"/>
                  </a:cxn>
                  <a:cxn ang="0">
                    <a:pos x="6" y="2"/>
                  </a:cxn>
                  <a:cxn ang="0">
                    <a:pos x="0" y="18"/>
                  </a:cxn>
                  <a:cxn ang="0">
                    <a:pos x="0" y="18"/>
                  </a:cxn>
                  <a:cxn ang="0">
                    <a:pos x="0" y="20"/>
                  </a:cxn>
                  <a:cxn ang="0">
                    <a:pos x="2" y="22"/>
                  </a:cxn>
                  <a:cxn ang="0">
                    <a:pos x="2" y="22"/>
                  </a:cxn>
                </a:cxnLst>
                <a:rect l="0" t="0" r="r" b="b"/>
                <a:pathLst>
                  <a:path w="12" h="22">
                    <a:moveTo>
                      <a:pt x="2" y="22"/>
                    </a:moveTo>
                    <a:lnTo>
                      <a:pt x="2" y="22"/>
                    </a:lnTo>
                    <a:lnTo>
                      <a:pt x="4" y="22"/>
                    </a:lnTo>
                    <a:lnTo>
                      <a:pt x="4" y="22"/>
                    </a:lnTo>
                    <a:lnTo>
                      <a:pt x="6" y="20"/>
                    </a:lnTo>
                    <a:lnTo>
                      <a:pt x="6" y="20"/>
                    </a:lnTo>
                    <a:lnTo>
                      <a:pt x="12" y="4"/>
                    </a:lnTo>
                    <a:lnTo>
                      <a:pt x="12" y="4"/>
                    </a:lnTo>
                    <a:lnTo>
                      <a:pt x="12" y="2"/>
                    </a:lnTo>
                    <a:lnTo>
                      <a:pt x="10" y="0"/>
                    </a:lnTo>
                    <a:lnTo>
                      <a:pt x="10" y="0"/>
                    </a:lnTo>
                    <a:lnTo>
                      <a:pt x="8" y="0"/>
                    </a:lnTo>
                    <a:lnTo>
                      <a:pt x="6" y="2"/>
                    </a:lnTo>
                    <a:lnTo>
                      <a:pt x="6" y="2"/>
                    </a:lnTo>
                    <a:lnTo>
                      <a:pt x="0" y="18"/>
                    </a:lnTo>
                    <a:lnTo>
                      <a:pt x="0" y="18"/>
                    </a:lnTo>
                    <a:lnTo>
                      <a:pt x="0" y="20"/>
                    </a:lnTo>
                    <a:lnTo>
                      <a:pt x="2" y="22"/>
                    </a:lnTo>
                    <a:lnTo>
                      <a:pt x="2"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04" name="Freeform 310"/>
              <p:cNvSpPr>
                <a:spLocks/>
              </p:cNvSpPr>
              <p:nvPr/>
            </p:nvSpPr>
            <p:spPr bwMode="auto">
              <a:xfrm>
                <a:off x="3282950" y="5268913"/>
                <a:ext cx="31750" cy="15875"/>
              </a:xfrm>
              <a:custGeom>
                <a:avLst/>
                <a:gdLst/>
                <a:ahLst/>
                <a:cxnLst>
                  <a:cxn ang="0">
                    <a:pos x="2" y="10"/>
                  </a:cxn>
                  <a:cxn ang="0">
                    <a:pos x="2" y="10"/>
                  </a:cxn>
                  <a:cxn ang="0">
                    <a:pos x="4" y="10"/>
                  </a:cxn>
                  <a:cxn ang="0">
                    <a:pos x="4" y="10"/>
                  </a:cxn>
                  <a:cxn ang="0">
                    <a:pos x="20" y="4"/>
                  </a:cxn>
                  <a:cxn ang="0">
                    <a:pos x="20" y="4"/>
                  </a:cxn>
                  <a:cxn ang="0">
                    <a:pos x="20" y="4"/>
                  </a:cxn>
                  <a:cxn ang="0">
                    <a:pos x="20" y="0"/>
                  </a:cxn>
                  <a:cxn ang="0">
                    <a:pos x="20" y="0"/>
                  </a:cxn>
                  <a:cxn ang="0">
                    <a:pos x="20" y="0"/>
                  </a:cxn>
                  <a:cxn ang="0">
                    <a:pos x="18" y="0"/>
                  </a:cxn>
                  <a:cxn ang="0">
                    <a:pos x="18" y="0"/>
                  </a:cxn>
                  <a:cxn ang="0">
                    <a:pos x="2" y="4"/>
                  </a:cxn>
                  <a:cxn ang="0">
                    <a:pos x="2" y="4"/>
                  </a:cxn>
                  <a:cxn ang="0">
                    <a:pos x="0" y="6"/>
                  </a:cxn>
                  <a:cxn ang="0">
                    <a:pos x="0" y="8"/>
                  </a:cxn>
                  <a:cxn ang="0">
                    <a:pos x="0" y="8"/>
                  </a:cxn>
                  <a:cxn ang="0">
                    <a:pos x="2" y="10"/>
                  </a:cxn>
                  <a:cxn ang="0">
                    <a:pos x="2" y="10"/>
                  </a:cxn>
                </a:cxnLst>
                <a:rect l="0" t="0" r="r" b="b"/>
                <a:pathLst>
                  <a:path w="20" h="10">
                    <a:moveTo>
                      <a:pt x="2" y="10"/>
                    </a:moveTo>
                    <a:lnTo>
                      <a:pt x="2" y="10"/>
                    </a:lnTo>
                    <a:lnTo>
                      <a:pt x="4" y="10"/>
                    </a:lnTo>
                    <a:lnTo>
                      <a:pt x="4" y="10"/>
                    </a:lnTo>
                    <a:lnTo>
                      <a:pt x="20" y="4"/>
                    </a:lnTo>
                    <a:lnTo>
                      <a:pt x="20" y="4"/>
                    </a:lnTo>
                    <a:lnTo>
                      <a:pt x="20" y="4"/>
                    </a:lnTo>
                    <a:lnTo>
                      <a:pt x="20" y="0"/>
                    </a:lnTo>
                    <a:lnTo>
                      <a:pt x="20" y="0"/>
                    </a:lnTo>
                    <a:lnTo>
                      <a:pt x="20" y="0"/>
                    </a:lnTo>
                    <a:lnTo>
                      <a:pt x="18" y="0"/>
                    </a:lnTo>
                    <a:lnTo>
                      <a:pt x="18" y="0"/>
                    </a:lnTo>
                    <a:lnTo>
                      <a:pt x="2" y="4"/>
                    </a:lnTo>
                    <a:lnTo>
                      <a:pt x="2" y="4"/>
                    </a:lnTo>
                    <a:lnTo>
                      <a:pt x="0" y="6"/>
                    </a:lnTo>
                    <a:lnTo>
                      <a:pt x="0" y="8"/>
                    </a:lnTo>
                    <a:lnTo>
                      <a:pt x="0" y="8"/>
                    </a:lnTo>
                    <a:lnTo>
                      <a:pt x="2" y="10"/>
                    </a:lnTo>
                    <a:lnTo>
                      <a:pt x="2"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05" name="Freeform 311"/>
              <p:cNvSpPr>
                <a:spLocks/>
              </p:cNvSpPr>
              <p:nvPr/>
            </p:nvSpPr>
            <p:spPr bwMode="auto">
              <a:xfrm>
                <a:off x="3089275" y="5427663"/>
                <a:ext cx="22225" cy="31750"/>
              </a:xfrm>
              <a:custGeom>
                <a:avLst/>
                <a:gdLst/>
                <a:ahLst/>
                <a:cxnLst>
                  <a:cxn ang="0">
                    <a:pos x="2" y="20"/>
                  </a:cxn>
                  <a:cxn ang="0">
                    <a:pos x="2" y="20"/>
                  </a:cxn>
                  <a:cxn ang="0">
                    <a:pos x="2" y="20"/>
                  </a:cxn>
                  <a:cxn ang="0">
                    <a:pos x="2" y="20"/>
                  </a:cxn>
                  <a:cxn ang="0">
                    <a:pos x="6" y="20"/>
                  </a:cxn>
                  <a:cxn ang="0">
                    <a:pos x="6" y="20"/>
                  </a:cxn>
                  <a:cxn ang="0">
                    <a:pos x="14" y="4"/>
                  </a:cxn>
                  <a:cxn ang="0">
                    <a:pos x="14" y="4"/>
                  </a:cxn>
                  <a:cxn ang="0">
                    <a:pos x="14" y="2"/>
                  </a:cxn>
                  <a:cxn ang="0">
                    <a:pos x="12" y="2"/>
                  </a:cxn>
                  <a:cxn ang="0">
                    <a:pos x="12" y="2"/>
                  </a:cxn>
                  <a:cxn ang="0">
                    <a:pos x="10" y="0"/>
                  </a:cxn>
                  <a:cxn ang="0">
                    <a:pos x="8" y="2"/>
                  </a:cxn>
                  <a:cxn ang="0">
                    <a:pos x="8" y="2"/>
                  </a:cxn>
                  <a:cxn ang="0">
                    <a:pos x="0" y="16"/>
                  </a:cxn>
                  <a:cxn ang="0">
                    <a:pos x="0" y="16"/>
                  </a:cxn>
                  <a:cxn ang="0">
                    <a:pos x="0" y="18"/>
                  </a:cxn>
                  <a:cxn ang="0">
                    <a:pos x="2" y="20"/>
                  </a:cxn>
                  <a:cxn ang="0">
                    <a:pos x="2" y="20"/>
                  </a:cxn>
                </a:cxnLst>
                <a:rect l="0" t="0" r="r" b="b"/>
                <a:pathLst>
                  <a:path w="14" h="20">
                    <a:moveTo>
                      <a:pt x="2" y="20"/>
                    </a:moveTo>
                    <a:lnTo>
                      <a:pt x="2" y="20"/>
                    </a:lnTo>
                    <a:lnTo>
                      <a:pt x="2" y="20"/>
                    </a:lnTo>
                    <a:lnTo>
                      <a:pt x="2" y="20"/>
                    </a:lnTo>
                    <a:lnTo>
                      <a:pt x="6" y="20"/>
                    </a:lnTo>
                    <a:lnTo>
                      <a:pt x="6" y="20"/>
                    </a:lnTo>
                    <a:lnTo>
                      <a:pt x="14" y="4"/>
                    </a:lnTo>
                    <a:lnTo>
                      <a:pt x="14" y="4"/>
                    </a:lnTo>
                    <a:lnTo>
                      <a:pt x="14" y="2"/>
                    </a:lnTo>
                    <a:lnTo>
                      <a:pt x="12" y="2"/>
                    </a:lnTo>
                    <a:lnTo>
                      <a:pt x="12" y="2"/>
                    </a:lnTo>
                    <a:lnTo>
                      <a:pt x="10" y="0"/>
                    </a:lnTo>
                    <a:lnTo>
                      <a:pt x="8" y="2"/>
                    </a:lnTo>
                    <a:lnTo>
                      <a:pt x="8" y="2"/>
                    </a:lnTo>
                    <a:lnTo>
                      <a:pt x="0" y="16"/>
                    </a:lnTo>
                    <a:lnTo>
                      <a:pt x="0" y="16"/>
                    </a:lnTo>
                    <a:lnTo>
                      <a:pt x="0" y="18"/>
                    </a:lnTo>
                    <a:lnTo>
                      <a:pt x="2" y="20"/>
                    </a:lnTo>
                    <a:lnTo>
                      <a:pt x="2" y="2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06" name="Freeform 312"/>
              <p:cNvSpPr>
                <a:spLocks/>
              </p:cNvSpPr>
              <p:nvPr/>
            </p:nvSpPr>
            <p:spPr bwMode="auto">
              <a:xfrm>
                <a:off x="3492500" y="5253038"/>
                <a:ext cx="34925" cy="15875"/>
              </a:xfrm>
              <a:custGeom>
                <a:avLst/>
                <a:gdLst/>
                <a:ahLst/>
                <a:cxnLst>
                  <a:cxn ang="0">
                    <a:pos x="2" y="6"/>
                  </a:cxn>
                  <a:cxn ang="0">
                    <a:pos x="2" y="6"/>
                  </a:cxn>
                  <a:cxn ang="0">
                    <a:pos x="18" y="10"/>
                  </a:cxn>
                  <a:cxn ang="0">
                    <a:pos x="18" y="10"/>
                  </a:cxn>
                  <a:cxn ang="0">
                    <a:pos x="18" y="10"/>
                  </a:cxn>
                  <a:cxn ang="0">
                    <a:pos x="18" y="10"/>
                  </a:cxn>
                  <a:cxn ang="0">
                    <a:pos x="22" y="8"/>
                  </a:cxn>
                  <a:cxn ang="0">
                    <a:pos x="22" y="8"/>
                  </a:cxn>
                  <a:cxn ang="0">
                    <a:pos x="22" y="6"/>
                  </a:cxn>
                  <a:cxn ang="0">
                    <a:pos x="20" y="4"/>
                  </a:cxn>
                  <a:cxn ang="0">
                    <a:pos x="20" y="4"/>
                  </a:cxn>
                  <a:cxn ang="0">
                    <a:pos x="2" y="0"/>
                  </a:cxn>
                  <a:cxn ang="0">
                    <a:pos x="2" y="0"/>
                  </a:cxn>
                  <a:cxn ang="0">
                    <a:pos x="0" y="2"/>
                  </a:cxn>
                  <a:cxn ang="0">
                    <a:pos x="0" y="2"/>
                  </a:cxn>
                  <a:cxn ang="0">
                    <a:pos x="0" y="2"/>
                  </a:cxn>
                  <a:cxn ang="0">
                    <a:pos x="0" y="4"/>
                  </a:cxn>
                  <a:cxn ang="0">
                    <a:pos x="2" y="6"/>
                  </a:cxn>
                  <a:cxn ang="0">
                    <a:pos x="2" y="6"/>
                  </a:cxn>
                </a:cxnLst>
                <a:rect l="0" t="0" r="r" b="b"/>
                <a:pathLst>
                  <a:path w="22" h="10">
                    <a:moveTo>
                      <a:pt x="2" y="6"/>
                    </a:moveTo>
                    <a:lnTo>
                      <a:pt x="2" y="6"/>
                    </a:lnTo>
                    <a:lnTo>
                      <a:pt x="18" y="10"/>
                    </a:lnTo>
                    <a:lnTo>
                      <a:pt x="18" y="10"/>
                    </a:lnTo>
                    <a:lnTo>
                      <a:pt x="18" y="10"/>
                    </a:lnTo>
                    <a:lnTo>
                      <a:pt x="18" y="10"/>
                    </a:lnTo>
                    <a:lnTo>
                      <a:pt x="22" y="8"/>
                    </a:lnTo>
                    <a:lnTo>
                      <a:pt x="22" y="8"/>
                    </a:lnTo>
                    <a:lnTo>
                      <a:pt x="22" y="6"/>
                    </a:lnTo>
                    <a:lnTo>
                      <a:pt x="20" y="4"/>
                    </a:lnTo>
                    <a:lnTo>
                      <a:pt x="20" y="4"/>
                    </a:lnTo>
                    <a:lnTo>
                      <a:pt x="2" y="0"/>
                    </a:lnTo>
                    <a:lnTo>
                      <a:pt x="2" y="0"/>
                    </a:lnTo>
                    <a:lnTo>
                      <a:pt x="0" y="2"/>
                    </a:lnTo>
                    <a:lnTo>
                      <a:pt x="0" y="2"/>
                    </a:lnTo>
                    <a:lnTo>
                      <a:pt x="0" y="2"/>
                    </a:lnTo>
                    <a:lnTo>
                      <a:pt x="0" y="4"/>
                    </a:lnTo>
                    <a:lnTo>
                      <a:pt x="2" y="6"/>
                    </a:lnTo>
                    <a:lnTo>
                      <a:pt x="2"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07" name="Freeform 313"/>
              <p:cNvSpPr>
                <a:spLocks/>
              </p:cNvSpPr>
              <p:nvPr/>
            </p:nvSpPr>
            <p:spPr bwMode="auto">
              <a:xfrm>
                <a:off x="3438525" y="5249863"/>
                <a:ext cx="34925" cy="9525"/>
              </a:xfrm>
              <a:custGeom>
                <a:avLst/>
                <a:gdLst/>
                <a:ahLst/>
                <a:cxnLst>
                  <a:cxn ang="0">
                    <a:pos x="2" y="4"/>
                  </a:cxn>
                  <a:cxn ang="0">
                    <a:pos x="2" y="4"/>
                  </a:cxn>
                  <a:cxn ang="0">
                    <a:pos x="20" y="6"/>
                  </a:cxn>
                  <a:cxn ang="0">
                    <a:pos x="20" y="6"/>
                  </a:cxn>
                  <a:cxn ang="0">
                    <a:pos x="20" y="6"/>
                  </a:cxn>
                  <a:cxn ang="0">
                    <a:pos x="20" y="6"/>
                  </a:cxn>
                  <a:cxn ang="0">
                    <a:pos x="22" y="6"/>
                  </a:cxn>
                  <a:cxn ang="0">
                    <a:pos x="22" y="4"/>
                  </a:cxn>
                  <a:cxn ang="0">
                    <a:pos x="22" y="4"/>
                  </a:cxn>
                  <a:cxn ang="0">
                    <a:pos x="22" y="2"/>
                  </a:cxn>
                  <a:cxn ang="0">
                    <a:pos x="20" y="0"/>
                  </a:cxn>
                  <a:cxn ang="0">
                    <a:pos x="20" y="0"/>
                  </a:cxn>
                  <a:cxn ang="0">
                    <a:pos x="4" y="0"/>
                  </a:cxn>
                  <a:cxn ang="0">
                    <a:pos x="4" y="0"/>
                  </a:cxn>
                  <a:cxn ang="0">
                    <a:pos x="2" y="0"/>
                  </a:cxn>
                  <a:cxn ang="0">
                    <a:pos x="0" y="2"/>
                  </a:cxn>
                  <a:cxn ang="0">
                    <a:pos x="0" y="2"/>
                  </a:cxn>
                  <a:cxn ang="0">
                    <a:pos x="0" y="4"/>
                  </a:cxn>
                  <a:cxn ang="0">
                    <a:pos x="2" y="4"/>
                  </a:cxn>
                  <a:cxn ang="0">
                    <a:pos x="2" y="4"/>
                  </a:cxn>
                </a:cxnLst>
                <a:rect l="0" t="0" r="r" b="b"/>
                <a:pathLst>
                  <a:path w="22" h="6">
                    <a:moveTo>
                      <a:pt x="2" y="4"/>
                    </a:moveTo>
                    <a:lnTo>
                      <a:pt x="2" y="4"/>
                    </a:lnTo>
                    <a:lnTo>
                      <a:pt x="20" y="6"/>
                    </a:lnTo>
                    <a:lnTo>
                      <a:pt x="20" y="6"/>
                    </a:lnTo>
                    <a:lnTo>
                      <a:pt x="20" y="6"/>
                    </a:lnTo>
                    <a:lnTo>
                      <a:pt x="20" y="6"/>
                    </a:lnTo>
                    <a:lnTo>
                      <a:pt x="22" y="6"/>
                    </a:lnTo>
                    <a:lnTo>
                      <a:pt x="22" y="4"/>
                    </a:lnTo>
                    <a:lnTo>
                      <a:pt x="22" y="4"/>
                    </a:lnTo>
                    <a:lnTo>
                      <a:pt x="22" y="2"/>
                    </a:lnTo>
                    <a:lnTo>
                      <a:pt x="20" y="0"/>
                    </a:lnTo>
                    <a:lnTo>
                      <a:pt x="20" y="0"/>
                    </a:lnTo>
                    <a:lnTo>
                      <a:pt x="4" y="0"/>
                    </a:lnTo>
                    <a:lnTo>
                      <a:pt x="4" y="0"/>
                    </a:lnTo>
                    <a:lnTo>
                      <a:pt x="2" y="0"/>
                    </a:lnTo>
                    <a:lnTo>
                      <a:pt x="0" y="2"/>
                    </a:lnTo>
                    <a:lnTo>
                      <a:pt x="0" y="2"/>
                    </a:lnTo>
                    <a:lnTo>
                      <a:pt x="0" y="4"/>
                    </a:lnTo>
                    <a:lnTo>
                      <a:pt x="2" y="4"/>
                    </a:lnTo>
                    <a:lnTo>
                      <a:pt x="2"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08" name="Freeform 314"/>
              <p:cNvSpPr>
                <a:spLocks/>
              </p:cNvSpPr>
              <p:nvPr/>
            </p:nvSpPr>
            <p:spPr bwMode="auto">
              <a:xfrm>
                <a:off x="3543300" y="5265738"/>
                <a:ext cx="34925" cy="19050"/>
              </a:xfrm>
              <a:custGeom>
                <a:avLst/>
                <a:gdLst/>
                <a:ahLst/>
                <a:cxnLst>
                  <a:cxn ang="0">
                    <a:pos x="2" y="6"/>
                  </a:cxn>
                  <a:cxn ang="0">
                    <a:pos x="2" y="6"/>
                  </a:cxn>
                  <a:cxn ang="0">
                    <a:pos x="18" y="12"/>
                  </a:cxn>
                  <a:cxn ang="0">
                    <a:pos x="18" y="12"/>
                  </a:cxn>
                  <a:cxn ang="0">
                    <a:pos x="18" y="12"/>
                  </a:cxn>
                  <a:cxn ang="0">
                    <a:pos x="18" y="12"/>
                  </a:cxn>
                  <a:cxn ang="0">
                    <a:pos x="22" y="10"/>
                  </a:cxn>
                  <a:cxn ang="0">
                    <a:pos x="22" y="10"/>
                  </a:cxn>
                  <a:cxn ang="0">
                    <a:pos x="22" y="8"/>
                  </a:cxn>
                  <a:cxn ang="0">
                    <a:pos x="20" y="6"/>
                  </a:cxn>
                  <a:cxn ang="0">
                    <a:pos x="20" y="6"/>
                  </a:cxn>
                  <a:cxn ang="0">
                    <a:pos x="4" y="0"/>
                  </a:cxn>
                  <a:cxn ang="0">
                    <a:pos x="4" y="0"/>
                  </a:cxn>
                  <a:cxn ang="0">
                    <a:pos x="2" y="0"/>
                  </a:cxn>
                  <a:cxn ang="0">
                    <a:pos x="0" y="2"/>
                  </a:cxn>
                  <a:cxn ang="0">
                    <a:pos x="0" y="2"/>
                  </a:cxn>
                  <a:cxn ang="0">
                    <a:pos x="0" y="4"/>
                  </a:cxn>
                  <a:cxn ang="0">
                    <a:pos x="2" y="6"/>
                  </a:cxn>
                  <a:cxn ang="0">
                    <a:pos x="2" y="6"/>
                  </a:cxn>
                </a:cxnLst>
                <a:rect l="0" t="0" r="r" b="b"/>
                <a:pathLst>
                  <a:path w="22" h="12">
                    <a:moveTo>
                      <a:pt x="2" y="6"/>
                    </a:moveTo>
                    <a:lnTo>
                      <a:pt x="2" y="6"/>
                    </a:lnTo>
                    <a:lnTo>
                      <a:pt x="18" y="12"/>
                    </a:lnTo>
                    <a:lnTo>
                      <a:pt x="18" y="12"/>
                    </a:lnTo>
                    <a:lnTo>
                      <a:pt x="18" y="12"/>
                    </a:lnTo>
                    <a:lnTo>
                      <a:pt x="18" y="12"/>
                    </a:lnTo>
                    <a:lnTo>
                      <a:pt x="22" y="10"/>
                    </a:lnTo>
                    <a:lnTo>
                      <a:pt x="22" y="10"/>
                    </a:lnTo>
                    <a:lnTo>
                      <a:pt x="22" y="8"/>
                    </a:lnTo>
                    <a:lnTo>
                      <a:pt x="20" y="6"/>
                    </a:lnTo>
                    <a:lnTo>
                      <a:pt x="20" y="6"/>
                    </a:lnTo>
                    <a:lnTo>
                      <a:pt x="4" y="0"/>
                    </a:lnTo>
                    <a:lnTo>
                      <a:pt x="4" y="0"/>
                    </a:lnTo>
                    <a:lnTo>
                      <a:pt x="2" y="0"/>
                    </a:lnTo>
                    <a:lnTo>
                      <a:pt x="0" y="2"/>
                    </a:lnTo>
                    <a:lnTo>
                      <a:pt x="0" y="2"/>
                    </a:lnTo>
                    <a:lnTo>
                      <a:pt x="0" y="4"/>
                    </a:lnTo>
                    <a:lnTo>
                      <a:pt x="2" y="6"/>
                    </a:lnTo>
                    <a:lnTo>
                      <a:pt x="2"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09" name="Freeform 315"/>
              <p:cNvSpPr>
                <a:spLocks/>
              </p:cNvSpPr>
              <p:nvPr/>
            </p:nvSpPr>
            <p:spPr bwMode="auto">
              <a:xfrm>
                <a:off x="3044825" y="5630863"/>
                <a:ext cx="9525" cy="34925"/>
              </a:xfrm>
              <a:custGeom>
                <a:avLst/>
                <a:gdLst/>
                <a:ahLst/>
                <a:cxnLst>
                  <a:cxn ang="0">
                    <a:pos x="4" y="22"/>
                  </a:cxn>
                  <a:cxn ang="0">
                    <a:pos x="4" y="22"/>
                  </a:cxn>
                  <a:cxn ang="0">
                    <a:pos x="4" y="22"/>
                  </a:cxn>
                  <a:cxn ang="0">
                    <a:pos x="4" y="22"/>
                  </a:cxn>
                  <a:cxn ang="0">
                    <a:pos x="6" y="22"/>
                  </a:cxn>
                  <a:cxn ang="0">
                    <a:pos x="6" y="20"/>
                  </a:cxn>
                  <a:cxn ang="0">
                    <a:pos x="6" y="20"/>
                  </a:cxn>
                  <a:cxn ang="0">
                    <a:pos x="6" y="2"/>
                  </a:cxn>
                  <a:cxn ang="0">
                    <a:pos x="6" y="2"/>
                  </a:cxn>
                  <a:cxn ang="0">
                    <a:pos x="4" y="0"/>
                  </a:cxn>
                  <a:cxn ang="0">
                    <a:pos x="2" y="0"/>
                  </a:cxn>
                  <a:cxn ang="0">
                    <a:pos x="2" y="0"/>
                  </a:cxn>
                  <a:cxn ang="0">
                    <a:pos x="2" y="0"/>
                  </a:cxn>
                  <a:cxn ang="0">
                    <a:pos x="0" y="0"/>
                  </a:cxn>
                  <a:cxn ang="0">
                    <a:pos x="0" y="2"/>
                  </a:cxn>
                  <a:cxn ang="0">
                    <a:pos x="0" y="2"/>
                  </a:cxn>
                  <a:cxn ang="0">
                    <a:pos x="0" y="20"/>
                  </a:cxn>
                  <a:cxn ang="0">
                    <a:pos x="0" y="20"/>
                  </a:cxn>
                  <a:cxn ang="0">
                    <a:pos x="2" y="22"/>
                  </a:cxn>
                  <a:cxn ang="0">
                    <a:pos x="4" y="22"/>
                  </a:cxn>
                  <a:cxn ang="0">
                    <a:pos x="4" y="22"/>
                  </a:cxn>
                </a:cxnLst>
                <a:rect l="0" t="0" r="r" b="b"/>
                <a:pathLst>
                  <a:path w="6" h="22">
                    <a:moveTo>
                      <a:pt x="4" y="22"/>
                    </a:moveTo>
                    <a:lnTo>
                      <a:pt x="4" y="22"/>
                    </a:lnTo>
                    <a:lnTo>
                      <a:pt x="4" y="22"/>
                    </a:lnTo>
                    <a:lnTo>
                      <a:pt x="4" y="22"/>
                    </a:lnTo>
                    <a:lnTo>
                      <a:pt x="6" y="22"/>
                    </a:lnTo>
                    <a:lnTo>
                      <a:pt x="6" y="20"/>
                    </a:lnTo>
                    <a:lnTo>
                      <a:pt x="6" y="20"/>
                    </a:lnTo>
                    <a:lnTo>
                      <a:pt x="6" y="2"/>
                    </a:lnTo>
                    <a:lnTo>
                      <a:pt x="6" y="2"/>
                    </a:lnTo>
                    <a:lnTo>
                      <a:pt x="4" y="0"/>
                    </a:lnTo>
                    <a:lnTo>
                      <a:pt x="2" y="0"/>
                    </a:lnTo>
                    <a:lnTo>
                      <a:pt x="2" y="0"/>
                    </a:lnTo>
                    <a:lnTo>
                      <a:pt x="2" y="0"/>
                    </a:lnTo>
                    <a:lnTo>
                      <a:pt x="0" y="0"/>
                    </a:lnTo>
                    <a:lnTo>
                      <a:pt x="0" y="2"/>
                    </a:lnTo>
                    <a:lnTo>
                      <a:pt x="0" y="2"/>
                    </a:lnTo>
                    <a:lnTo>
                      <a:pt x="0" y="20"/>
                    </a:lnTo>
                    <a:lnTo>
                      <a:pt x="0" y="20"/>
                    </a:lnTo>
                    <a:lnTo>
                      <a:pt x="2" y="22"/>
                    </a:lnTo>
                    <a:lnTo>
                      <a:pt x="4" y="22"/>
                    </a:lnTo>
                    <a:lnTo>
                      <a:pt x="4"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10" name="Freeform 316"/>
              <p:cNvSpPr>
                <a:spLocks/>
              </p:cNvSpPr>
              <p:nvPr/>
            </p:nvSpPr>
            <p:spPr bwMode="auto">
              <a:xfrm>
                <a:off x="3054350" y="5526088"/>
                <a:ext cx="12700" cy="34925"/>
              </a:xfrm>
              <a:custGeom>
                <a:avLst/>
                <a:gdLst/>
                <a:ahLst/>
                <a:cxnLst>
                  <a:cxn ang="0">
                    <a:pos x="2" y="22"/>
                  </a:cxn>
                  <a:cxn ang="0">
                    <a:pos x="2" y="22"/>
                  </a:cxn>
                  <a:cxn ang="0">
                    <a:pos x="2" y="22"/>
                  </a:cxn>
                  <a:cxn ang="0">
                    <a:pos x="2" y="22"/>
                  </a:cxn>
                  <a:cxn ang="0">
                    <a:pos x="4" y="22"/>
                  </a:cxn>
                  <a:cxn ang="0">
                    <a:pos x="4" y="20"/>
                  </a:cxn>
                  <a:cxn ang="0">
                    <a:pos x="4" y="20"/>
                  </a:cxn>
                  <a:cxn ang="0">
                    <a:pos x="8" y="4"/>
                  </a:cxn>
                  <a:cxn ang="0">
                    <a:pos x="8" y="4"/>
                  </a:cxn>
                  <a:cxn ang="0">
                    <a:pos x="8" y="2"/>
                  </a:cxn>
                  <a:cxn ang="0">
                    <a:pos x="6" y="0"/>
                  </a:cxn>
                  <a:cxn ang="0">
                    <a:pos x="6" y="0"/>
                  </a:cxn>
                  <a:cxn ang="0">
                    <a:pos x="4" y="0"/>
                  </a:cxn>
                  <a:cxn ang="0">
                    <a:pos x="4" y="2"/>
                  </a:cxn>
                  <a:cxn ang="0">
                    <a:pos x="4" y="2"/>
                  </a:cxn>
                  <a:cxn ang="0">
                    <a:pos x="0" y="18"/>
                  </a:cxn>
                  <a:cxn ang="0">
                    <a:pos x="0" y="18"/>
                  </a:cxn>
                  <a:cxn ang="0">
                    <a:pos x="0" y="20"/>
                  </a:cxn>
                  <a:cxn ang="0">
                    <a:pos x="2" y="22"/>
                  </a:cxn>
                  <a:cxn ang="0">
                    <a:pos x="2" y="22"/>
                  </a:cxn>
                </a:cxnLst>
                <a:rect l="0" t="0" r="r" b="b"/>
                <a:pathLst>
                  <a:path w="8" h="22">
                    <a:moveTo>
                      <a:pt x="2" y="22"/>
                    </a:moveTo>
                    <a:lnTo>
                      <a:pt x="2" y="22"/>
                    </a:lnTo>
                    <a:lnTo>
                      <a:pt x="2" y="22"/>
                    </a:lnTo>
                    <a:lnTo>
                      <a:pt x="2" y="22"/>
                    </a:lnTo>
                    <a:lnTo>
                      <a:pt x="4" y="22"/>
                    </a:lnTo>
                    <a:lnTo>
                      <a:pt x="4" y="20"/>
                    </a:lnTo>
                    <a:lnTo>
                      <a:pt x="4" y="20"/>
                    </a:lnTo>
                    <a:lnTo>
                      <a:pt x="8" y="4"/>
                    </a:lnTo>
                    <a:lnTo>
                      <a:pt x="8" y="4"/>
                    </a:lnTo>
                    <a:lnTo>
                      <a:pt x="8" y="2"/>
                    </a:lnTo>
                    <a:lnTo>
                      <a:pt x="6" y="0"/>
                    </a:lnTo>
                    <a:lnTo>
                      <a:pt x="6" y="0"/>
                    </a:lnTo>
                    <a:lnTo>
                      <a:pt x="4" y="0"/>
                    </a:lnTo>
                    <a:lnTo>
                      <a:pt x="4" y="2"/>
                    </a:lnTo>
                    <a:lnTo>
                      <a:pt x="4" y="2"/>
                    </a:lnTo>
                    <a:lnTo>
                      <a:pt x="0" y="18"/>
                    </a:lnTo>
                    <a:lnTo>
                      <a:pt x="0" y="18"/>
                    </a:lnTo>
                    <a:lnTo>
                      <a:pt x="0" y="20"/>
                    </a:lnTo>
                    <a:lnTo>
                      <a:pt x="2" y="22"/>
                    </a:lnTo>
                    <a:lnTo>
                      <a:pt x="2"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11" name="Freeform 317"/>
              <p:cNvSpPr>
                <a:spLocks/>
              </p:cNvSpPr>
              <p:nvPr/>
            </p:nvSpPr>
            <p:spPr bwMode="auto">
              <a:xfrm>
                <a:off x="3044825" y="5576888"/>
                <a:ext cx="12700" cy="34925"/>
              </a:xfrm>
              <a:custGeom>
                <a:avLst/>
                <a:gdLst/>
                <a:ahLst/>
                <a:cxnLst>
                  <a:cxn ang="0">
                    <a:pos x="4" y="22"/>
                  </a:cxn>
                  <a:cxn ang="0">
                    <a:pos x="4" y="22"/>
                  </a:cxn>
                  <a:cxn ang="0">
                    <a:pos x="4" y="22"/>
                  </a:cxn>
                  <a:cxn ang="0">
                    <a:pos x="4" y="22"/>
                  </a:cxn>
                  <a:cxn ang="0">
                    <a:pos x="6" y="22"/>
                  </a:cxn>
                  <a:cxn ang="0">
                    <a:pos x="6" y="20"/>
                  </a:cxn>
                  <a:cxn ang="0">
                    <a:pos x="6" y="20"/>
                  </a:cxn>
                  <a:cxn ang="0">
                    <a:pos x="8" y="4"/>
                  </a:cxn>
                  <a:cxn ang="0">
                    <a:pos x="8" y="4"/>
                  </a:cxn>
                  <a:cxn ang="0">
                    <a:pos x="8" y="2"/>
                  </a:cxn>
                  <a:cxn ang="0">
                    <a:pos x="6" y="0"/>
                  </a:cxn>
                  <a:cxn ang="0">
                    <a:pos x="6" y="0"/>
                  </a:cxn>
                  <a:cxn ang="0">
                    <a:pos x="4" y="2"/>
                  </a:cxn>
                  <a:cxn ang="0">
                    <a:pos x="2" y="4"/>
                  </a:cxn>
                  <a:cxn ang="0">
                    <a:pos x="2" y="4"/>
                  </a:cxn>
                  <a:cxn ang="0">
                    <a:pos x="0" y="20"/>
                  </a:cxn>
                  <a:cxn ang="0">
                    <a:pos x="0" y="20"/>
                  </a:cxn>
                  <a:cxn ang="0">
                    <a:pos x="2" y="22"/>
                  </a:cxn>
                  <a:cxn ang="0">
                    <a:pos x="4" y="22"/>
                  </a:cxn>
                  <a:cxn ang="0">
                    <a:pos x="4" y="22"/>
                  </a:cxn>
                </a:cxnLst>
                <a:rect l="0" t="0" r="r" b="b"/>
                <a:pathLst>
                  <a:path w="8" h="22">
                    <a:moveTo>
                      <a:pt x="4" y="22"/>
                    </a:moveTo>
                    <a:lnTo>
                      <a:pt x="4" y="22"/>
                    </a:lnTo>
                    <a:lnTo>
                      <a:pt x="4" y="22"/>
                    </a:lnTo>
                    <a:lnTo>
                      <a:pt x="4" y="22"/>
                    </a:lnTo>
                    <a:lnTo>
                      <a:pt x="6" y="22"/>
                    </a:lnTo>
                    <a:lnTo>
                      <a:pt x="6" y="20"/>
                    </a:lnTo>
                    <a:lnTo>
                      <a:pt x="6" y="20"/>
                    </a:lnTo>
                    <a:lnTo>
                      <a:pt x="8" y="4"/>
                    </a:lnTo>
                    <a:lnTo>
                      <a:pt x="8" y="4"/>
                    </a:lnTo>
                    <a:lnTo>
                      <a:pt x="8" y="2"/>
                    </a:lnTo>
                    <a:lnTo>
                      <a:pt x="6" y="0"/>
                    </a:lnTo>
                    <a:lnTo>
                      <a:pt x="6" y="0"/>
                    </a:lnTo>
                    <a:lnTo>
                      <a:pt x="4" y="2"/>
                    </a:lnTo>
                    <a:lnTo>
                      <a:pt x="2" y="4"/>
                    </a:lnTo>
                    <a:lnTo>
                      <a:pt x="2" y="4"/>
                    </a:lnTo>
                    <a:lnTo>
                      <a:pt x="0" y="20"/>
                    </a:lnTo>
                    <a:lnTo>
                      <a:pt x="0" y="20"/>
                    </a:lnTo>
                    <a:lnTo>
                      <a:pt x="2" y="22"/>
                    </a:lnTo>
                    <a:lnTo>
                      <a:pt x="4" y="22"/>
                    </a:lnTo>
                    <a:lnTo>
                      <a:pt x="4"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12" name="Freeform 318"/>
              <p:cNvSpPr>
                <a:spLocks/>
              </p:cNvSpPr>
              <p:nvPr/>
            </p:nvSpPr>
            <p:spPr bwMode="auto">
              <a:xfrm>
                <a:off x="3117850" y="5386388"/>
                <a:ext cx="25400" cy="28575"/>
              </a:xfrm>
              <a:custGeom>
                <a:avLst/>
                <a:gdLst/>
                <a:ahLst/>
                <a:cxnLst>
                  <a:cxn ang="0">
                    <a:pos x="2" y="18"/>
                  </a:cxn>
                  <a:cxn ang="0">
                    <a:pos x="2" y="18"/>
                  </a:cxn>
                  <a:cxn ang="0">
                    <a:pos x="4" y="18"/>
                  </a:cxn>
                  <a:cxn ang="0">
                    <a:pos x="4" y="18"/>
                  </a:cxn>
                  <a:cxn ang="0">
                    <a:pos x="14" y="4"/>
                  </a:cxn>
                  <a:cxn ang="0">
                    <a:pos x="14" y="4"/>
                  </a:cxn>
                  <a:cxn ang="0">
                    <a:pos x="16" y="2"/>
                  </a:cxn>
                  <a:cxn ang="0">
                    <a:pos x="14" y="0"/>
                  </a:cxn>
                  <a:cxn ang="0">
                    <a:pos x="14" y="0"/>
                  </a:cxn>
                  <a:cxn ang="0">
                    <a:pos x="12" y="0"/>
                  </a:cxn>
                  <a:cxn ang="0">
                    <a:pos x="10" y="0"/>
                  </a:cxn>
                  <a:cxn ang="0">
                    <a:pos x="10" y="0"/>
                  </a:cxn>
                  <a:cxn ang="0">
                    <a:pos x="0" y="14"/>
                  </a:cxn>
                  <a:cxn ang="0">
                    <a:pos x="0" y="14"/>
                  </a:cxn>
                  <a:cxn ang="0">
                    <a:pos x="0" y="16"/>
                  </a:cxn>
                  <a:cxn ang="0">
                    <a:pos x="0" y="18"/>
                  </a:cxn>
                  <a:cxn ang="0">
                    <a:pos x="0" y="18"/>
                  </a:cxn>
                  <a:cxn ang="0">
                    <a:pos x="2" y="18"/>
                  </a:cxn>
                  <a:cxn ang="0">
                    <a:pos x="2" y="18"/>
                  </a:cxn>
                </a:cxnLst>
                <a:rect l="0" t="0" r="r" b="b"/>
                <a:pathLst>
                  <a:path w="16" h="18">
                    <a:moveTo>
                      <a:pt x="2" y="18"/>
                    </a:moveTo>
                    <a:lnTo>
                      <a:pt x="2" y="18"/>
                    </a:lnTo>
                    <a:lnTo>
                      <a:pt x="4" y="18"/>
                    </a:lnTo>
                    <a:lnTo>
                      <a:pt x="4" y="18"/>
                    </a:lnTo>
                    <a:lnTo>
                      <a:pt x="14" y="4"/>
                    </a:lnTo>
                    <a:lnTo>
                      <a:pt x="14" y="4"/>
                    </a:lnTo>
                    <a:lnTo>
                      <a:pt x="16" y="2"/>
                    </a:lnTo>
                    <a:lnTo>
                      <a:pt x="14" y="0"/>
                    </a:lnTo>
                    <a:lnTo>
                      <a:pt x="14" y="0"/>
                    </a:lnTo>
                    <a:lnTo>
                      <a:pt x="12" y="0"/>
                    </a:lnTo>
                    <a:lnTo>
                      <a:pt x="10" y="0"/>
                    </a:lnTo>
                    <a:lnTo>
                      <a:pt x="10" y="0"/>
                    </a:lnTo>
                    <a:lnTo>
                      <a:pt x="0" y="14"/>
                    </a:lnTo>
                    <a:lnTo>
                      <a:pt x="0" y="14"/>
                    </a:lnTo>
                    <a:lnTo>
                      <a:pt x="0" y="16"/>
                    </a:lnTo>
                    <a:lnTo>
                      <a:pt x="0" y="18"/>
                    </a:lnTo>
                    <a:lnTo>
                      <a:pt x="0" y="18"/>
                    </a:lnTo>
                    <a:lnTo>
                      <a:pt x="2" y="18"/>
                    </a:lnTo>
                    <a:lnTo>
                      <a:pt x="2" y="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13" name="Freeform 319"/>
              <p:cNvSpPr>
                <a:spLocks/>
              </p:cNvSpPr>
              <p:nvPr/>
            </p:nvSpPr>
            <p:spPr bwMode="auto">
              <a:xfrm>
                <a:off x="3594100" y="5287963"/>
                <a:ext cx="31750" cy="19050"/>
              </a:xfrm>
              <a:custGeom>
                <a:avLst/>
                <a:gdLst/>
                <a:ahLst/>
                <a:cxnLst>
                  <a:cxn ang="0">
                    <a:pos x="0" y="4"/>
                  </a:cxn>
                  <a:cxn ang="0">
                    <a:pos x="0" y="4"/>
                  </a:cxn>
                  <a:cxn ang="0">
                    <a:pos x="16" y="12"/>
                  </a:cxn>
                  <a:cxn ang="0">
                    <a:pos x="16" y="12"/>
                  </a:cxn>
                  <a:cxn ang="0">
                    <a:pos x="16" y="12"/>
                  </a:cxn>
                  <a:cxn ang="0">
                    <a:pos x="16" y="12"/>
                  </a:cxn>
                  <a:cxn ang="0">
                    <a:pos x="20" y="12"/>
                  </a:cxn>
                  <a:cxn ang="0">
                    <a:pos x="20" y="12"/>
                  </a:cxn>
                  <a:cxn ang="0">
                    <a:pos x="20" y="8"/>
                  </a:cxn>
                  <a:cxn ang="0">
                    <a:pos x="18" y="8"/>
                  </a:cxn>
                  <a:cxn ang="0">
                    <a:pos x="18" y="8"/>
                  </a:cxn>
                  <a:cxn ang="0">
                    <a:pos x="4" y="0"/>
                  </a:cxn>
                  <a:cxn ang="0">
                    <a:pos x="4" y="0"/>
                  </a:cxn>
                  <a:cxn ang="0">
                    <a:pos x="2" y="0"/>
                  </a:cxn>
                  <a:cxn ang="0">
                    <a:pos x="0" y="0"/>
                  </a:cxn>
                  <a:cxn ang="0">
                    <a:pos x="0" y="0"/>
                  </a:cxn>
                  <a:cxn ang="0">
                    <a:pos x="0" y="2"/>
                  </a:cxn>
                  <a:cxn ang="0">
                    <a:pos x="0" y="4"/>
                  </a:cxn>
                  <a:cxn ang="0">
                    <a:pos x="0" y="4"/>
                  </a:cxn>
                </a:cxnLst>
                <a:rect l="0" t="0" r="r" b="b"/>
                <a:pathLst>
                  <a:path w="20" h="12">
                    <a:moveTo>
                      <a:pt x="0" y="4"/>
                    </a:moveTo>
                    <a:lnTo>
                      <a:pt x="0" y="4"/>
                    </a:lnTo>
                    <a:lnTo>
                      <a:pt x="16" y="12"/>
                    </a:lnTo>
                    <a:lnTo>
                      <a:pt x="16" y="12"/>
                    </a:lnTo>
                    <a:lnTo>
                      <a:pt x="16" y="12"/>
                    </a:lnTo>
                    <a:lnTo>
                      <a:pt x="16" y="12"/>
                    </a:lnTo>
                    <a:lnTo>
                      <a:pt x="20" y="12"/>
                    </a:lnTo>
                    <a:lnTo>
                      <a:pt x="20" y="12"/>
                    </a:lnTo>
                    <a:lnTo>
                      <a:pt x="20" y="8"/>
                    </a:lnTo>
                    <a:lnTo>
                      <a:pt x="18" y="8"/>
                    </a:lnTo>
                    <a:lnTo>
                      <a:pt x="18" y="8"/>
                    </a:lnTo>
                    <a:lnTo>
                      <a:pt x="4" y="0"/>
                    </a:lnTo>
                    <a:lnTo>
                      <a:pt x="4" y="0"/>
                    </a:lnTo>
                    <a:lnTo>
                      <a:pt x="2" y="0"/>
                    </a:lnTo>
                    <a:lnTo>
                      <a:pt x="0" y="0"/>
                    </a:lnTo>
                    <a:lnTo>
                      <a:pt x="0" y="0"/>
                    </a:lnTo>
                    <a:lnTo>
                      <a:pt x="0" y="2"/>
                    </a:lnTo>
                    <a:lnTo>
                      <a:pt x="0" y="4"/>
                    </a:lnTo>
                    <a:lnTo>
                      <a:pt x="0"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14" name="Freeform 320"/>
              <p:cNvSpPr>
                <a:spLocks/>
              </p:cNvSpPr>
              <p:nvPr/>
            </p:nvSpPr>
            <p:spPr bwMode="auto">
              <a:xfrm>
                <a:off x="3384550" y="5249863"/>
                <a:ext cx="38100" cy="9525"/>
              </a:xfrm>
              <a:custGeom>
                <a:avLst/>
                <a:gdLst/>
                <a:ahLst/>
                <a:cxnLst>
                  <a:cxn ang="0">
                    <a:pos x="4" y="6"/>
                  </a:cxn>
                  <a:cxn ang="0">
                    <a:pos x="4" y="6"/>
                  </a:cxn>
                  <a:cxn ang="0">
                    <a:pos x="4" y="6"/>
                  </a:cxn>
                  <a:cxn ang="0">
                    <a:pos x="4" y="6"/>
                  </a:cxn>
                  <a:cxn ang="0">
                    <a:pos x="20" y="4"/>
                  </a:cxn>
                  <a:cxn ang="0">
                    <a:pos x="20" y="4"/>
                  </a:cxn>
                  <a:cxn ang="0">
                    <a:pos x="22" y="4"/>
                  </a:cxn>
                  <a:cxn ang="0">
                    <a:pos x="24" y="2"/>
                  </a:cxn>
                  <a:cxn ang="0">
                    <a:pos x="24" y="2"/>
                  </a:cxn>
                  <a:cxn ang="0">
                    <a:pos x="22" y="0"/>
                  </a:cxn>
                  <a:cxn ang="0">
                    <a:pos x="20" y="0"/>
                  </a:cxn>
                  <a:cxn ang="0">
                    <a:pos x="20" y="0"/>
                  </a:cxn>
                  <a:cxn ang="0">
                    <a:pos x="4" y="0"/>
                  </a:cxn>
                  <a:cxn ang="0">
                    <a:pos x="4" y="0"/>
                  </a:cxn>
                  <a:cxn ang="0">
                    <a:pos x="2" y="2"/>
                  </a:cxn>
                  <a:cxn ang="0">
                    <a:pos x="0" y="4"/>
                  </a:cxn>
                  <a:cxn ang="0">
                    <a:pos x="0" y="4"/>
                  </a:cxn>
                  <a:cxn ang="0">
                    <a:pos x="2" y="6"/>
                  </a:cxn>
                  <a:cxn ang="0">
                    <a:pos x="4" y="6"/>
                  </a:cxn>
                  <a:cxn ang="0">
                    <a:pos x="4" y="6"/>
                  </a:cxn>
                </a:cxnLst>
                <a:rect l="0" t="0" r="r" b="b"/>
                <a:pathLst>
                  <a:path w="24" h="6">
                    <a:moveTo>
                      <a:pt x="4" y="6"/>
                    </a:moveTo>
                    <a:lnTo>
                      <a:pt x="4" y="6"/>
                    </a:lnTo>
                    <a:lnTo>
                      <a:pt x="4" y="6"/>
                    </a:lnTo>
                    <a:lnTo>
                      <a:pt x="4" y="6"/>
                    </a:lnTo>
                    <a:lnTo>
                      <a:pt x="20" y="4"/>
                    </a:lnTo>
                    <a:lnTo>
                      <a:pt x="20" y="4"/>
                    </a:lnTo>
                    <a:lnTo>
                      <a:pt x="22" y="4"/>
                    </a:lnTo>
                    <a:lnTo>
                      <a:pt x="24" y="2"/>
                    </a:lnTo>
                    <a:lnTo>
                      <a:pt x="24" y="2"/>
                    </a:lnTo>
                    <a:lnTo>
                      <a:pt x="22" y="0"/>
                    </a:lnTo>
                    <a:lnTo>
                      <a:pt x="20" y="0"/>
                    </a:lnTo>
                    <a:lnTo>
                      <a:pt x="20" y="0"/>
                    </a:lnTo>
                    <a:lnTo>
                      <a:pt x="4" y="0"/>
                    </a:lnTo>
                    <a:lnTo>
                      <a:pt x="4" y="0"/>
                    </a:lnTo>
                    <a:lnTo>
                      <a:pt x="2" y="2"/>
                    </a:lnTo>
                    <a:lnTo>
                      <a:pt x="0" y="4"/>
                    </a:lnTo>
                    <a:lnTo>
                      <a:pt x="0" y="4"/>
                    </a:lnTo>
                    <a:lnTo>
                      <a:pt x="2" y="6"/>
                    </a:lnTo>
                    <a:lnTo>
                      <a:pt x="4" y="6"/>
                    </a:lnTo>
                    <a:lnTo>
                      <a:pt x="4"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15" name="Freeform 321"/>
              <p:cNvSpPr>
                <a:spLocks/>
              </p:cNvSpPr>
              <p:nvPr/>
            </p:nvSpPr>
            <p:spPr bwMode="auto">
              <a:xfrm>
                <a:off x="3311525" y="5783263"/>
                <a:ext cx="114300" cy="130175"/>
              </a:xfrm>
              <a:custGeom>
                <a:avLst/>
                <a:gdLst/>
                <a:ahLst/>
                <a:cxnLst>
                  <a:cxn ang="0">
                    <a:pos x="72" y="0"/>
                  </a:cxn>
                  <a:cxn ang="0">
                    <a:pos x="72" y="0"/>
                  </a:cxn>
                  <a:cxn ang="0">
                    <a:pos x="34" y="2"/>
                  </a:cxn>
                  <a:cxn ang="0">
                    <a:pos x="0" y="6"/>
                  </a:cxn>
                  <a:cxn ang="0">
                    <a:pos x="0" y="6"/>
                  </a:cxn>
                  <a:cxn ang="0">
                    <a:pos x="6" y="22"/>
                  </a:cxn>
                  <a:cxn ang="0">
                    <a:pos x="14" y="36"/>
                  </a:cxn>
                  <a:cxn ang="0">
                    <a:pos x="22" y="48"/>
                  </a:cxn>
                  <a:cxn ang="0">
                    <a:pos x="30" y="58"/>
                  </a:cxn>
                  <a:cxn ang="0">
                    <a:pos x="40" y="68"/>
                  </a:cxn>
                  <a:cxn ang="0">
                    <a:pos x="50" y="74"/>
                  </a:cxn>
                  <a:cxn ang="0">
                    <a:pos x="60" y="78"/>
                  </a:cxn>
                  <a:cxn ang="0">
                    <a:pos x="72" y="82"/>
                  </a:cxn>
                  <a:cxn ang="0">
                    <a:pos x="72" y="0"/>
                  </a:cxn>
                </a:cxnLst>
                <a:rect l="0" t="0" r="r" b="b"/>
                <a:pathLst>
                  <a:path w="72" h="82">
                    <a:moveTo>
                      <a:pt x="72" y="0"/>
                    </a:moveTo>
                    <a:lnTo>
                      <a:pt x="72" y="0"/>
                    </a:lnTo>
                    <a:lnTo>
                      <a:pt x="34" y="2"/>
                    </a:lnTo>
                    <a:lnTo>
                      <a:pt x="0" y="6"/>
                    </a:lnTo>
                    <a:lnTo>
                      <a:pt x="0" y="6"/>
                    </a:lnTo>
                    <a:lnTo>
                      <a:pt x="6" y="22"/>
                    </a:lnTo>
                    <a:lnTo>
                      <a:pt x="14" y="36"/>
                    </a:lnTo>
                    <a:lnTo>
                      <a:pt x="22" y="48"/>
                    </a:lnTo>
                    <a:lnTo>
                      <a:pt x="30" y="58"/>
                    </a:lnTo>
                    <a:lnTo>
                      <a:pt x="40" y="68"/>
                    </a:lnTo>
                    <a:lnTo>
                      <a:pt x="50" y="74"/>
                    </a:lnTo>
                    <a:lnTo>
                      <a:pt x="60" y="78"/>
                    </a:lnTo>
                    <a:lnTo>
                      <a:pt x="72" y="82"/>
                    </a:lnTo>
                    <a:lnTo>
                      <a:pt x="7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16" name="Freeform 322"/>
              <p:cNvSpPr>
                <a:spLocks/>
              </p:cNvSpPr>
              <p:nvPr/>
            </p:nvSpPr>
            <p:spPr bwMode="auto">
              <a:xfrm>
                <a:off x="3286125" y="5487988"/>
                <a:ext cx="139700" cy="139700"/>
              </a:xfrm>
              <a:custGeom>
                <a:avLst/>
                <a:gdLst/>
                <a:ahLst/>
                <a:cxnLst>
                  <a:cxn ang="0">
                    <a:pos x="88" y="6"/>
                  </a:cxn>
                  <a:cxn ang="0">
                    <a:pos x="88" y="6"/>
                  </a:cxn>
                  <a:cxn ang="0">
                    <a:pos x="48" y="4"/>
                  </a:cxn>
                  <a:cxn ang="0">
                    <a:pos x="14" y="0"/>
                  </a:cxn>
                  <a:cxn ang="0">
                    <a:pos x="14" y="0"/>
                  </a:cxn>
                  <a:cxn ang="0">
                    <a:pos x="8" y="20"/>
                  </a:cxn>
                  <a:cxn ang="0">
                    <a:pos x="4" y="42"/>
                  </a:cxn>
                  <a:cxn ang="0">
                    <a:pos x="2" y="64"/>
                  </a:cxn>
                  <a:cxn ang="0">
                    <a:pos x="0" y="88"/>
                  </a:cxn>
                  <a:cxn ang="0">
                    <a:pos x="88" y="88"/>
                  </a:cxn>
                  <a:cxn ang="0">
                    <a:pos x="88" y="6"/>
                  </a:cxn>
                </a:cxnLst>
                <a:rect l="0" t="0" r="r" b="b"/>
                <a:pathLst>
                  <a:path w="88" h="88">
                    <a:moveTo>
                      <a:pt x="88" y="6"/>
                    </a:moveTo>
                    <a:lnTo>
                      <a:pt x="88" y="6"/>
                    </a:lnTo>
                    <a:lnTo>
                      <a:pt x="48" y="4"/>
                    </a:lnTo>
                    <a:lnTo>
                      <a:pt x="14" y="0"/>
                    </a:lnTo>
                    <a:lnTo>
                      <a:pt x="14" y="0"/>
                    </a:lnTo>
                    <a:lnTo>
                      <a:pt x="8" y="20"/>
                    </a:lnTo>
                    <a:lnTo>
                      <a:pt x="4" y="42"/>
                    </a:lnTo>
                    <a:lnTo>
                      <a:pt x="2" y="64"/>
                    </a:lnTo>
                    <a:lnTo>
                      <a:pt x="0" y="88"/>
                    </a:lnTo>
                    <a:lnTo>
                      <a:pt x="88" y="88"/>
                    </a:lnTo>
                    <a:lnTo>
                      <a:pt x="88"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17" name="Freeform 323"/>
              <p:cNvSpPr>
                <a:spLocks/>
              </p:cNvSpPr>
              <p:nvPr/>
            </p:nvSpPr>
            <p:spPr bwMode="auto">
              <a:xfrm>
                <a:off x="3311525" y="5357813"/>
                <a:ext cx="114300" cy="127000"/>
              </a:xfrm>
              <a:custGeom>
                <a:avLst/>
                <a:gdLst/>
                <a:ahLst/>
                <a:cxnLst>
                  <a:cxn ang="0">
                    <a:pos x="72" y="0"/>
                  </a:cxn>
                  <a:cxn ang="0">
                    <a:pos x="72" y="0"/>
                  </a:cxn>
                  <a:cxn ang="0">
                    <a:pos x="60" y="2"/>
                  </a:cxn>
                  <a:cxn ang="0">
                    <a:pos x="50" y="6"/>
                  </a:cxn>
                  <a:cxn ang="0">
                    <a:pos x="40" y="12"/>
                  </a:cxn>
                  <a:cxn ang="0">
                    <a:pos x="30" y="22"/>
                  </a:cxn>
                  <a:cxn ang="0">
                    <a:pos x="22" y="32"/>
                  </a:cxn>
                  <a:cxn ang="0">
                    <a:pos x="14" y="44"/>
                  </a:cxn>
                  <a:cxn ang="0">
                    <a:pos x="6" y="60"/>
                  </a:cxn>
                  <a:cxn ang="0">
                    <a:pos x="0" y="74"/>
                  </a:cxn>
                  <a:cxn ang="0">
                    <a:pos x="0" y="74"/>
                  </a:cxn>
                  <a:cxn ang="0">
                    <a:pos x="34" y="78"/>
                  </a:cxn>
                  <a:cxn ang="0">
                    <a:pos x="72" y="80"/>
                  </a:cxn>
                  <a:cxn ang="0">
                    <a:pos x="72" y="0"/>
                  </a:cxn>
                </a:cxnLst>
                <a:rect l="0" t="0" r="r" b="b"/>
                <a:pathLst>
                  <a:path w="72" h="80">
                    <a:moveTo>
                      <a:pt x="72" y="0"/>
                    </a:moveTo>
                    <a:lnTo>
                      <a:pt x="72" y="0"/>
                    </a:lnTo>
                    <a:lnTo>
                      <a:pt x="60" y="2"/>
                    </a:lnTo>
                    <a:lnTo>
                      <a:pt x="50" y="6"/>
                    </a:lnTo>
                    <a:lnTo>
                      <a:pt x="40" y="12"/>
                    </a:lnTo>
                    <a:lnTo>
                      <a:pt x="30" y="22"/>
                    </a:lnTo>
                    <a:lnTo>
                      <a:pt x="22" y="32"/>
                    </a:lnTo>
                    <a:lnTo>
                      <a:pt x="14" y="44"/>
                    </a:lnTo>
                    <a:lnTo>
                      <a:pt x="6" y="60"/>
                    </a:lnTo>
                    <a:lnTo>
                      <a:pt x="0" y="74"/>
                    </a:lnTo>
                    <a:lnTo>
                      <a:pt x="0" y="74"/>
                    </a:lnTo>
                    <a:lnTo>
                      <a:pt x="34" y="78"/>
                    </a:lnTo>
                    <a:lnTo>
                      <a:pt x="72" y="80"/>
                    </a:lnTo>
                    <a:lnTo>
                      <a:pt x="7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18" name="Freeform 324"/>
              <p:cNvSpPr>
                <a:spLocks/>
              </p:cNvSpPr>
              <p:nvPr/>
            </p:nvSpPr>
            <p:spPr bwMode="auto">
              <a:xfrm>
                <a:off x="3286125" y="5640388"/>
                <a:ext cx="139700" cy="139700"/>
              </a:xfrm>
              <a:custGeom>
                <a:avLst/>
                <a:gdLst/>
                <a:ahLst/>
                <a:cxnLst>
                  <a:cxn ang="0">
                    <a:pos x="88" y="0"/>
                  </a:cxn>
                  <a:cxn ang="0">
                    <a:pos x="0" y="0"/>
                  </a:cxn>
                  <a:cxn ang="0">
                    <a:pos x="0" y="0"/>
                  </a:cxn>
                  <a:cxn ang="0">
                    <a:pos x="2" y="24"/>
                  </a:cxn>
                  <a:cxn ang="0">
                    <a:pos x="4" y="46"/>
                  </a:cxn>
                  <a:cxn ang="0">
                    <a:pos x="8" y="68"/>
                  </a:cxn>
                  <a:cxn ang="0">
                    <a:pos x="14" y="88"/>
                  </a:cxn>
                  <a:cxn ang="0">
                    <a:pos x="14" y="88"/>
                  </a:cxn>
                  <a:cxn ang="0">
                    <a:pos x="48" y="84"/>
                  </a:cxn>
                  <a:cxn ang="0">
                    <a:pos x="88" y="84"/>
                  </a:cxn>
                  <a:cxn ang="0">
                    <a:pos x="88" y="0"/>
                  </a:cxn>
                </a:cxnLst>
                <a:rect l="0" t="0" r="r" b="b"/>
                <a:pathLst>
                  <a:path w="88" h="88">
                    <a:moveTo>
                      <a:pt x="88" y="0"/>
                    </a:moveTo>
                    <a:lnTo>
                      <a:pt x="0" y="0"/>
                    </a:lnTo>
                    <a:lnTo>
                      <a:pt x="0" y="0"/>
                    </a:lnTo>
                    <a:lnTo>
                      <a:pt x="2" y="24"/>
                    </a:lnTo>
                    <a:lnTo>
                      <a:pt x="4" y="46"/>
                    </a:lnTo>
                    <a:lnTo>
                      <a:pt x="8" y="68"/>
                    </a:lnTo>
                    <a:lnTo>
                      <a:pt x="14" y="88"/>
                    </a:lnTo>
                    <a:lnTo>
                      <a:pt x="14" y="88"/>
                    </a:lnTo>
                    <a:lnTo>
                      <a:pt x="48" y="84"/>
                    </a:lnTo>
                    <a:lnTo>
                      <a:pt x="88" y="84"/>
                    </a:lnTo>
                    <a:lnTo>
                      <a:pt x="8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19" name="Freeform 325"/>
              <p:cNvSpPr>
                <a:spLocks/>
              </p:cNvSpPr>
              <p:nvPr/>
            </p:nvSpPr>
            <p:spPr bwMode="auto">
              <a:xfrm>
                <a:off x="3152775" y="5468938"/>
                <a:ext cx="142875" cy="158750"/>
              </a:xfrm>
              <a:custGeom>
                <a:avLst/>
                <a:gdLst/>
                <a:ahLst/>
                <a:cxnLst>
                  <a:cxn ang="0">
                    <a:pos x="0" y="100"/>
                  </a:cxn>
                  <a:cxn ang="0">
                    <a:pos x="76" y="100"/>
                  </a:cxn>
                  <a:cxn ang="0">
                    <a:pos x="76" y="100"/>
                  </a:cxn>
                  <a:cxn ang="0">
                    <a:pos x="78" y="76"/>
                  </a:cxn>
                  <a:cxn ang="0">
                    <a:pos x="80" y="54"/>
                  </a:cxn>
                  <a:cxn ang="0">
                    <a:pos x="84" y="32"/>
                  </a:cxn>
                  <a:cxn ang="0">
                    <a:pos x="90" y="12"/>
                  </a:cxn>
                  <a:cxn ang="0">
                    <a:pos x="90" y="12"/>
                  </a:cxn>
                  <a:cxn ang="0">
                    <a:pos x="54" y="4"/>
                  </a:cxn>
                  <a:cxn ang="0">
                    <a:pos x="36" y="0"/>
                  </a:cxn>
                  <a:cxn ang="0">
                    <a:pos x="36" y="0"/>
                  </a:cxn>
                  <a:cxn ang="0">
                    <a:pos x="20" y="22"/>
                  </a:cxn>
                  <a:cxn ang="0">
                    <a:pos x="10" y="46"/>
                  </a:cxn>
                  <a:cxn ang="0">
                    <a:pos x="4" y="72"/>
                  </a:cxn>
                  <a:cxn ang="0">
                    <a:pos x="0" y="100"/>
                  </a:cxn>
                  <a:cxn ang="0">
                    <a:pos x="0" y="100"/>
                  </a:cxn>
                </a:cxnLst>
                <a:rect l="0" t="0" r="r" b="b"/>
                <a:pathLst>
                  <a:path w="90" h="100">
                    <a:moveTo>
                      <a:pt x="0" y="100"/>
                    </a:moveTo>
                    <a:lnTo>
                      <a:pt x="76" y="100"/>
                    </a:lnTo>
                    <a:lnTo>
                      <a:pt x="76" y="100"/>
                    </a:lnTo>
                    <a:lnTo>
                      <a:pt x="78" y="76"/>
                    </a:lnTo>
                    <a:lnTo>
                      <a:pt x="80" y="54"/>
                    </a:lnTo>
                    <a:lnTo>
                      <a:pt x="84" y="32"/>
                    </a:lnTo>
                    <a:lnTo>
                      <a:pt x="90" y="12"/>
                    </a:lnTo>
                    <a:lnTo>
                      <a:pt x="90" y="12"/>
                    </a:lnTo>
                    <a:lnTo>
                      <a:pt x="54" y="4"/>
                    </a:lnTo>
                    <a:lnTo>
                      <a:pt x="36" y="0"/>
                    </a:lnTo>
                    <a:lnTo>
                      <a:pt x="36" y="0"/>
                    </a:lnTo>
                    <a:lnTo>
                      <a:pt x="20" y="22"/>
                    </a:lnTo>
                    <a:lnTo>
                      <a:pt x="10" y="46"/>
                    </a:lnTo>
                    <a:lnTo>
                      <a:pt x="4" y="72"/>
                    </a:lnTo>
                    <a:lnTo>
                      <a:pt x="0" y="100"/>
                    </a:lnTo>
                    <a:lnTo>
                      <a:pt x="0" y="10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20" name="Freeform 326"/>
              <p:cNvSpPr>
                <a:spLocks/>
              </p:cNvSpPr>
              <p:nvPr/>
            </p:nvSpPr>
            <p:spPr bwMode="auto">
              <a:xfrm>
                <a:off x="3438525" y="5783263"/>
                <a:ext cx="111125" cy="130175"/>
              </a:xfrm>
              <a:custGeom>
                <a:avLst/>
                <a:gdLst/>
                <a:ahLst/>
                <a:cxnLst>
                  <a:cxn ang="0">
                    <a:pos x="0" y="82"/>
                  </a:cxn>
                  <a:cxn ang="0">
                    <a:pos x="0" y="82"/>
                  </a:cxn>
                  <a:cxn ang="0">
                    <a:pos x="10" y="78"/>
                  </a:cxn>
                  <a:cxn ang="0">
                    <a:pos x="20" y="74"/>
                  </a:cxn>
                  <a:cxn ang="0">
                    <a:pos x="30" y="68"/>
                  </a:cxn>
                  <a:cxn ang="0">
                    <a:pos x="40" y="58"/>
                  </a:cxn>
                  <a:cxn ang="0">
                    <a:pos x="48" y="48"/>
                  </a:cxn>
                  <a:cxn ang="0">
                    <a:pos x="56" y="36"/>
                  </a:cxn>
                  <a:cxn ang="0">
                    <a:pos x="64" y="22"/>
                  </a:cxn>
                  <a:cxn ang="0">
                    <a:pos x="70" y="6"/>
                  </a:cxn>
                  <a:cxn ang="0">
                    <a:pos x="70" y="6"/>
                  </a:cxn>
                  <a:cxn ang="0">
                    <a:pos x="34" y="2"/>
                  </a:cxn>
                  <a:cxn ang="0">
                    <a:pos x="0" y="0"/>
                  </a:cxn>
                  <a:cxn ang="0">
                    <a:pos x="0" y="82"/>
                  </a:cxn>
                </a:cxnLst>
                <a:rect l="0" t="0" r="r" b="b"/>
                <a:pathLst>
                  <a:path w="70" h="82">
                    <a:moveTo>
                      <a:pt x="0" y="82"/>
                    </a:moveTo>
                    <a:lnTo>
                      <a:pt x="0" y="82"/>
                    </a:lnTo>
                    <a:lnTo>
                      <a:pt x="10" y="78"/>
                    </a:lnTo>
                    <a:lnTo>
                      <a:pt x="20" y="74"/>
                    </a:lnTo>
                    <a:lnTo>
                      <a:pt x="30" y="68"/>
                    </a:lnTo>
                    <a:lnTo>
                      <a:pt x="40" y="58"/>
                    </a:lnTo>
                    <a:lnTo>
                      <a:pt x="48" y="48"/>
                    </a:lnTo>
                    <a:lnTo>
                      <a:pt x="56" y="36"/>
                    </a:lnTo>
                    <a:lnTo>
                      <a:pt x="64" y="22"/>
                    </a:lnTo>
                    <a:lnTo>
                      <a:pt x="70" y="6"/>
                    </a:lnTo>
                    <a:lnTo>
                      <a:pt x="70" y="6"/>
                    </a:lnTo>
                    <a:lnTo>
                      <a:pt x="34" y="2"/>
                    </a:lnTo>
                    <a:lnTo>
                      <a:pt x="0" y="0"/>
                    </a:lnTo>
                    <a:lnTo>
                      <a:pt x="0" y="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21" name="Freeform 327"/>
              <p:cNvSpPr>
                <a:spLocks/>
              </p:cNvSpPr>
              <p:nvPr/>
            </p:nvSpPr>
            <p:spPr bwMode="auto">
              <a:xfrm>
                <a:off x="3486150" y="5792788"/>
                <a:ext cx="158750" cy="114300"/>
              </a:xfrm>
              <a:custGeom>
                <a:avLst/>
                <a:gdLst/>
                <a:ahLst/>
                <a:cxnLst>
                  <a:cxn ang="0">
                    <a:pos x="0" y="72"/>
                  </a:cxn>
                  <a:cxn ang="0">
                    <a:pos x="0" y="72"/>
                  </a:cxn>
                  <a:cxn ang="0">
                    <a:pos x="14" y="68"/>
                  </a:cxn>
                  <a:cxn ang="0">
                    <a:pos x="28" y="64"/>
                  </a:cxn>
                  <a:cxn ang="0">
                    <a:pos x="42" y="58"/>
                  </a:cxn>
                  <a:cxn ang="0">
                    <a:pos x="56" y="50"/>
                  </a:cxn>
                  <a:cxn ang="0">
                    <a:pos x="68" y="42"/>
                  </a:cxn>
                  <a:cxn ang="0">
                    <a:pos x="80" y="32"/>
                  </a:cxn>
                  <a:cxn ang="0">
                    <a:pos x="90" y="22"/>
                  </a:cxn>
                  <a:cxn ang="0">
                    <a:pos x="100" y="12"/>
                  </a:cxn>
                  <a:cxn ang="0">
                    <a:pos x="100" y="12"/>
                  </a:cxn>
                  <a:cxn ang="0">
                    <a:pos x="74" y="6"/>
                  </a:cxn>
                  <a:cxn ang="0">
                    <a:pos x="48" y="0"/>
                  </a:cxn>
                  <a:cxn ang="0">
                    <a:pos x="48" y="0"/>
                  </a:cxn>
                  <a:cxn ang="0">
                    <a:pos x="38" y="24"/>
                  </a:cxn>
                  <a:cxn ang="0">
                    <a:pos x="26" y="44"/>
                  </a:cxn>
                  <a:cxn ang="0">
                    <a:pos x="14" y="60"/>
                  </a:cxn>
                  <a:cxn ang="0">
                    <a:pos x="0" y="72"/>
                  </a:cxn>
                  <a:cxn ang="0">
                    <a:pos x="0" y="72"/>
                  </a:cxn>
                </a:cxnLst>
                <a:rect l="0" t="0" r="r" b="b"/>
                <a:pathLst>
                  <a:path w="100" h="72">
                    <a:moveTo>
                      <a:pt x="0" y="72"/>
                    </a:moveTo>
                    <a:lnTo>
                      <a:pt x="0" y="72"/>
                    </a:lnTo>
                    <a:lnTo>
                      <a:pt x="14" y="68"/>
                    </a:lnTo>
                    <a:lnTo>
                      <a:pt x="28" y="64"/>
                    </a:lnTo>
                    <a:lnTo>
                      <a:pt x="42" y="58"/>
                    </a:lnTo>
                    <a:lnTo>
                      <a:pt x="56" y="50"/>
                    </a:lnTo>
                    <a:lnTo>
                      <a:pt x="68" y="42"/>
                    </a:lnTo>
                    <a:lnTo>
                      <a:pt x="80" y="32"/>
                    </a:lnTo>
                    <a:lnTo>
                      <a:pt x="90" y="22"/>
                    </a:lnTo>
                    <a:lnTo>
                      <a:pt x="100" y="12"/>
                    </a:lnTo>
                    <a:lnTo>
                      <a:pt x="100" y="12"/>
                    </a:lnTo>
                    <a:lnTo>
                      <a:pt x="74" y="6"/>
                    </a:lnTo>
                    <a:lnTo>
                      <a:pt x="48" y="0"/>
                    </a:lnTo>
                    <a:lnTo>
                      <a:pt x="48" y="0"/>
                    </a:lnTo>
                    <a:lnTo>
                      <a:pt x="38" y="24"/>
                    </a:lnTo>
                    <a:lnTo>
                      <a:pt x="26" y="44"/>
                    </a:lnTo>
                    <a:lnTo>
                      <a:pt x="14" y="60"/>
                    </a:lnTo>
                    <a:lnTo>
                      <a:pt x="0" y="72"/>
                    </a:lnTo>
                    <a:lnTo>
                      <a:pt x="0" y="7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22" name="Freeform 328"/>
              <p:cNvSpPr>
                <a:spLocks/>
              </p:cNvSpPr>
              <p:nvPr/>
            </p:nvSpPr>
            <p:spPr bwMode="auto">
              <a:xfrm>
                <a:off x="3216275" y="5360988"/>
                <a:ext cx="161925" cy="114300"/>
              </a:xfrm>
              <a:custGeom>
                <a:avLst/>
                <a:gdLst/>
                <a:ahLst/>
                <a:cxnLst>
                  <a:cxn ang="0">
                    <a:pos x="0" y="62"/>
                  </a:cxn>
                  <a:cxn ang="0">
                    <a:pos x="0" y="62"/>
                  </a:cxn>
                  <a:cxn ang="0">
                    <a:pos x="20" y="66"/>
                  </a:cxn>
                  <a:cxn ang="0">
                    <a:pos x="52" y="72"/>
                  </a:cxn>
                  <a:cxn ang="0">
                    <a:pos x="52" y="72"/>
                  </a:cxn>
                  <a:cxn ang="0">
                    <a:pos x="62" y="48"/>
                  </a:cxn>
                  <a:cxn ang="0">
                    <a:pos x="74" y="30"/>
                  </a:cxn>
                  <a:cxn ang="0">
                    <a:pos x="88" y="14"/>
                  </a:cxn>
                  <a:cxn ang="0">
                    <a:pos x="102" y="0"/>
                  </a:cxn>
                  <a:cxn ang="0">
                    <a:pos x="102" y="0"/>
                  </a:cxn>
                  <a:cxn ang="0">
                    <a:pos x="86" y="4"/>
                  </a:cxn>
                  <a:cxn ang="0">
                    <a:pos x="72" y="10"/>
                  </a:cxn>
                  <a:cxn ang="0">
                    <a:pos x="58" y="16"/>
                  </a:cxn>
                  <a:cxn ang="0">
                    <a:pos x="46" y="22"/>
                  </a:cxn>
                  <a:cxn ang="0">
                    <a:pos x="32" y="30"/>
                  </a:cxn>
                  <a:cxn ang="0">
                    <a:pos x="22" y="40"/>
                  </a:cxn>
                  <a:cxn ang="0">
                    <a:pos x="10" y="50"/>
                  </a:cxn>
                  <a:cxn ang="0">
                    <a:pos x="0" y="62"/>
                  </a:cxn>
                  <a:cxn ang="0">
                    <a:pos x="0" y="62"/>
                  </a:cxn>
                </a:cxnLst>
                <a:rect l="0" t="0" r="r" b="b"/>
                <a:pathLst>
                  <a:path w="102" h="72">
                    <a:moveTo>
                      <a:pt x="0" y="62"/>
                    </a:moveTo>
                    <a:lnTo>
                      <a:pt x="0" y="62"/>
                    </a:lnTo>
                    <a:lnTo>
                      <a:pt x="20" y="66"/>
                    </a:lnTo>
                    <a:lnTo>
                      <a:pt x="52" y="72"/>
                    </a:lnTo>
                    <a:lnTo>
                      <a:pt x="52" y="72"/>
                    </a:lnTo>
                    <a:lnTo>
                      <a:pt x="62" y="48"/>
                    </a:lnTo>
                    <a:lnTo>
                      <a:pt x="74" y="30"/>
                    </a:lnTo>
                    <a:lnTo>
                      <a:pt x="88" y="14"/>
                    </a:lnTo>
                    <a:lnTo>
                      <a:pt x="102" y="0"/>
                    </a:lnTo>
                    <a:lnTo>
                      <a:pt x="102" y="0"/>
                    </a:lnTo>
                    <a:lnTo>
                      <a:pt x="86" y="4"/>
                    </a:lnTo>
                    <a:lnTo>
                      <a:pt x="72" y="10"/>
                    </a:lnTo>
                    <a:lnTo>
                      <a:pt x="58" y="16"/>
                    </a:lnTo>
                    <a:lnTo>
                      <a:pt x="46" y="22"/>
                    </a:lnTo>
                    <a:lnTo>
                      <a:pt x="32" y="30"/>
                    </a:lnTo>
                    <a:lnTo>
                      <a:pt x="22" y="40"/>
                    </a:lnTo>
                    <a:lnTo>
                      <a:pt x="10" y="50"/>
                    </a:lnTo>
                    <a:lnTo>
                      <a:pt x="0" y="62"/>
                    </a:lnTo>
                    <a:lnTo>
                      <a:pt x="0" y="6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23" name="Freeform 329"/>
              <p:cNvSpPr>
                <a:spLocks/>
              </p:cNvSpPr>
              <p:nvPr/>
            </p:nvSpPr>
            <p:spPr bwMode="auto">
              <a:xfrm>
                <a:off x="3565525" y="5640388"/>
                <a:ext cx="142875" cy="158750"/>
              </a:xfrm>
              <a:custGeom>
                <a:avLst/>
                <a:gdLst/>
                <a:ahLst/>
                <a:cxnLst>
                  <a:cxn ang="0">
                    <a:pos x="90" y="0"/>
                  </a:cxn>
                  <a:cxn ang="0">
                    <a:pos x="14" y="0"/>
                  </a:cxn>
                  <a:cxn ang="0">
                    <a:pos x="14" y="0"/>
                  </a:cxn>
                  <a:cxn ang="0">
                    <a:pos x="14" y="24"/>
                  </a:cxn>
                  <a:cxn ang="0">
                    <a:pos x="10" y="48"/>
                  </a:cxn>
                  <a:cxn ang="0">
                    <a:pos x="6" y="68"/>
                  </a:cxn>
                  <a:cxn ang="0">
                    <a:pos x="0" y="90"/>
                  </a:cxn>
                  <a:cxn ang="0">
                    <a:pos x="0" y="90"/>
                  </a:cxn>
                  <a:cxn ang="0">
                    <a:pos x="28" y="94"/>
                  </a:cxn>
                  <a:cxn ang="0">
                    <a:pos x="56" y="100"/>
                  </a:cxn>
                  <a:cxn ang="0">
                    <a:pos x="56" y="100"/>
                  </a:cxn>
                  <a:cxn ang="0">
                    <a:pos x="70" y="78"/>
                  </a:cxn>
                  <a:cxn ang="0">
                    <a:pos x="80" y="54"/>
                  </a:cxn>
                  <a:cxn ang="0">
                    <a:pos x="88" y="28"/>
                  </a:cxn>
                  <a:cxn ang="0">
                    <a:pos x="90" y="0"/>
                  </a:cxn>
                  <a:cxn ang="0">
                    <a:pos x="90" y="0"/>
                  </a:cxn>
                </a:cxnLst>
                <a:rect l="0" t="0" r="r" b="b"/>
                <a:pathLst>
                  <a:path w="90" h="100">
                    <a:moveTo>
                      <a:pt x="90" y="0"/>
                    </a:moveTo>
                    <a:lnTo>
                      <a:pt x="14" y="0"/>
                    </a:lnTo>
                    <a:lnTo>
                      <a:pt x="14" y="0"/>
                    </a:lnTo>
                    <a:lnTo>
                      <a:pt x="14" y="24"/>
                    </a:lnTo>
                    <a:lnTo>
                      <a:pt x="10" y="48"/>
                    </a:lnTo>
                    <a:lnTo>
                      <a:pt x="6" y="68"/>
                    </a:lnTo>
                    <a:lnTo>
                      <a:pt x="0" y="90"/>
                    </a:lnTo>
                    <a:lnTo>
                      <a:pt x="0" y="90"/>
                    </a:lnTo>
                    <a:lnTo>
                      <a:pt x="28" y="94"/>
                    </a:lnTo>
                    <a:lnTo>
                      <a:pt x="56" y="100"/>
                    </a:lnTo>
                    <a:lnTo>
                      <a:pt x="56" y="100"/>
                    </a:lnTo>
                    <a:lnTo>
                      <a:pt x="70" y="78"/>
                    </a:lnTo>
                    <a:lnTo>
                      <a:pt x="80" y="54"/>
                    </a:lnTo>
                    <a:lnTo>
                      <a:pt x="88" y="28"/>
                    </a:lnTo>
                    <a:lnTo>
                      <a:pt x="90" y="0"/>
                    </a:lnTo>
                    <a:lnTo>
                      <a:pt x="9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24" name="Freeform 330"/>
              <p:cNvSpPr>
                <a:spLocks/>
              </p:cNvSpPr>
              <p:nvPr/>
            </p:nvSpPr>
            <p:spPr bwMode="auto">
              <a:xfrm>
                <a:off x="3438525" y="5640388"/>
                <a:ext cx="136525" cy="139700"/>
              </a:xfrm>
              <a:custGeom>
                <a:avLst/>
                <a:gdLst/>
                <a:ahLst/>
                <a:cxnLst>
                  <a:cxn ang="0">
                    <a:pos x="0" y="84"/>
                  </a:cxn>
                  <a:cxn ang="0">
                    <a:pos x="0" y="84"/>
                  </a:cxn>
                  <a:cxn ang="0">
                    <a:pos x="36" y="84"/>
                  </a:cxn>
                  <a:cxn ang="0">
                    <a:pos x="74" y="88"/>
                  </a:cxn>
                  <a:cxn ang="0">
                    <a:pos x="74" y="88"/>
                  </a:cxn>
                  <a:cxn ang="0">
                    <a:pos x="78" y="68"/>
                  </a:cxn>
                  <a:cxn ang="0">
                    <a:pos x="82" y="46"/>
                  </a:cxn>
                  <a:cxn ang="0">
                    <a:pos x="86" y="24"/>
                  </a:cxn>
                  <a:cxn ang="0">
                    <a:pos x="86" y="0"/>
                  </a:cxn>
                  <a:cxn ang="0">
                    <a:pos x="0" y="0"/>
                  </a:cxn>
                  <a:cxn ang="0">
                    <a:pos x="0" y="84"/>
                  </a:cxn>
                </a:cxnLst>
                <a:rect l="0" t="0" r="r" b="b"/>
                <a:pathLst>
                  <a:path w="86" h="88">
                    <a:moveTo>
                      <a:pt x="0" y="84"/>
                    </a:moveTo>
                    <a:lnTo>
                      <a:pt x="0" y="84"/>
                    </a:lnTo>
                    <a:lnTo>
                      <a:pt x="36" y="84"/>
                    </a:lnTo>
                    <a:lnTo>
                      <a:pt x="74" y="88"/>
                    </a:lnTo>
                    <a:lnTo>
                      <a:pt x="74" y="88"/>
                    </a:lnTo>
                    <a:lnTo>
                      <a:pt x="78" y="68"/>
                    </a:lnTo>
                    <a:lnTo>
                      <a:pt x="82" y="46"/>
                    </a:lnTo>
                    <a:lnTo>
                      <a:pt x="86" y="24"/>
                    </a:lnTo>
                    <a:lnTo>
                      <a:pt x="86" y="0"/>
                    </a:lnTo>
                    <a:lnTo>
                      <a:pt x="0" y="0"/>
                    </a:lnTo>
                    <a:lnTo>
                      <a:pt x="0" y="8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25" name="Freeform 331"/>
              <p:cNvSpPr>
                <a:spLocks/>
              </p:cNvSpPr>
              <p:nvPr/>
            </p:nvSpPr>
            <p:spPr bwMode="auto">
              <a:xfrm>
                <a:off x="3413125" y="6011863"/>
                <a:ext cx="34925" cy="9525"/>
              </a:xfrm>
              <a:custGeom>
                <a:avLst/>
                <a:gdLst/>
                <a:ahLst/>
                <a:cxnLst>
                  <a:cxn ang="0">
                    <a:pos x="20" y="0"/>
                  </a:cxn>
                  <a:cxn ang="0">
                    <a:pos x="20" y="0"/>
                  </a:cxn>
                  <a:cxn ang="0">
                    <a:pos x="12" y="0"/>
                  </a:cxn>
                  <a:cxn ang="0">
                    <a:pos x="12" y="0"/>
                  </a:cxn>
                  <a:cxn ang="0">
                    <a:pos x="4" y="0"/>
                  </a:cxn>
                  <a:cxn ang="0">
                    <a:pos x="4" y="0"/>
                  </a:cxn>
                  <a:cxn ang="0">
                    <a:pos x="2" y="0"/>
                  </a:cxn>
                  <a:cxn ang="0">
                    <a:pos x="0" y="2"/>
                  </a:cxn>
                  <a:cxn ang="0">
                    <a:pos x="0" y="2"/>
                  </a:cxn>
                  <a:cxn ang="0">
                    <a:pos x="2" y="4"/>
                  </a:cxn>
                  <a:cxn ang="0">
                    <a:pos x="4" y="6"/>
                  </a:cxn>
                  <a:cxn ang="0">
                    <a:pos x="4" y="6"/>
                  </a:cxn>
                  <a:cxn ang="0">
                    <a:pos x="12" y="6"/>
                  </a:cxn>
                  <a:cxn ang="0">
                    <a:pos x="12" y="6"/>
                  </a:cxn>
                  <a:cxn ang="0">
                    <a:pos x="20" y="6"/>
                  </a:cxn>
                  <a:cxn ang="0">
                    <a:pos x="20" y="6"/>
                  </a:cxn>
                  <a:cxn ang="0">
                    <a:pos x="22" y="4"/>
                  </a:cxn>
                  <a:cxn ang="0">
                    <a:pos x="22" y="2"/>
                  </a:cxn>
                  <a:cxn ang="0">
                    <a:pos x="22" y="2"/>
                  </a:cxn>
                  <a:cxn ang="0">
                    <a:pos x="22" y="0"/>
                  </a:cxn>
                  <a:cxn ang="0">
                    <a:pos x="20" y="0"/>
                  </a:cxn>
                  <a:cxn ang="0">
                    <a:pos x="20" y="0"/>
                  </a:cxn>
                </a:cxnLst>
                <a:rect l="0" t="0" r="r" b="b"/>
                <a:pathLst>
                  <a:path w="22" h="6">
                    <a:moveTo>
                      <a:pt x="20" y="0"/>
                    </a:moveTo>
                    <a:lnTo>
                      <a:pt x="20" y="0"/>
                    </a:lnTo>
                    <a:lnTo>
                      <a:pt x="12" y="0"/>
                    </a:lnTo>
                    <a:lnTo>
                      <a:pt x="12" y="0"/>
                    </a:lnTo>
                    <a:lnTo>
                      <a:pt x="4" y="0"/>
                    </a:lnTo>
                    <a:lnTo>
                      <a:pt x="4" y="0"/>
                    </a:lnTo>
                    <a:lnTo>
                      <a:pt x="2" y="0"/>
                    </a:lnTo>
                    <a:lnTo>
                      <a:pt x="0" y="2"/>
                    </a:lnTo>
                    <a:lnTo>
                      <a:pt x="0" y="2"/>
                    </a:lnTo>
                    <a:lnTo>
                      <a:pt x="2" y="4"/>
                    </a:lnTo>
                    <a:lnTo>
                      <a:pt x="4" y="6"/>
                    </a:lnTo>
                    <a:lnTo>
                      <a:pt x="4" y="6"/>
                    </a:lnTo>
                    <a:lnTo>
                      <a:pt x="12" y="6"/>
                    </a:lnTo>
                    <a:lnTo>
                      <a:pt x="12" y="6"/>
                    </a:lnTo>
                    <a:lnTo>
                      <a:pt x="20" y="6"/>
                    </a:lnTo>
                    <a:lnTo>
                      <a:pt x="20" y="6"/>
                    </a:lnTo>
                    <a:lnTo>
                      <a:pt x="22" y="4"/>
                    </a:lnTo>
                    <a:lnTo>
                      <a:pt x="22" y="2"/>
                    </a:lnTo>
                    <a:lnTo>
                      <a:pt x="22" y="2"/>
                    </a:lnTo>
                    <a:lnTo>
                      <a:pt x="22" y="0"/>
                    </a:lnTo>
                    <a:lnTo>
                      <a:pt x="20" y="0"/>
                    </a:lnTo>
                    <a:lnTo>
                      <a:pt x="2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26" name="Freeform 332"/>
              <p:cNvSpPr>
                <a:spLocks/>
              </p:cNvSpPr>
              <p:nvPr/>
            </p:nvSpPr>
            <p:spPr bwMode="auto">
              <a:xfrm>
                <a:off x="3362325" y="6005513"/>
                <a:ext cx="34925" cy="12700"/>
              </a:xfrm>
              <a:custGeom>
                <a:avLst/>
                <a:gdLst/>
                <a:ahLst/>
                <a:cxnLst>
                  <a:cxn ang="0">
                    <a:pos x="18" y="2"/>
                  </a:cxn>
                  <a:cxn ang="0">
                    <a:pos x="18" y="2"/>
                  </a:cxn>
                  <a:cxn ang="0">
                    <a:pos x="2" y="0"/>
                  </a:cxn>
                  <a:cxn ang="0">
                    <a:pos x="2" y="0"/>
                  </a:cxn>
                  <a:cxn ang="0">
                    <a:pos x="0" y="2"/>
                  </a:cxn>
                  <a:cxn ang="0">
                    <a:pos x="0" y="2"/>
                  </a:cxn>
                  <a:cxn ang="0">
                    <a:pos x="0" y="2"/>
                  </a:cxn>
                  <a:cxn ang="0">
                    <a:pos x="0" y="6"/>
                  </a:cxn>
                  <a:cxn ang="0">
                    <a:pos x="2" y="6"/>
                  </a:cxn>
                  <a:cxn ang="0">
                    <a:pos x="2" y="6"/>
                  </a:cxn>
                  <a:cxn ang="0">
                    <a:pos x="18" y="8"/>
                  </a:cxn>
                  <a:cxn ang="0">
                    <a:pos x="18" y="8"/>
                  </a:cxn>
                  <a:cxn ang="0">
                    <a:pos x="18" y="8"/>
                  </a:cxn>
                  <a:cxn ang="0">
                    <a:pos x="18" y="8"/>
                  </a:cxn>
                  <a:cxn ang="0">
                    <a:pos x="20" y="8"/>
                  </a:cxn>
                  <a:cxn ang="0">
                    <a:pos x="22" y="6"/>
                  </a:cxn>
                  <a:cxn ang="0">
                    <a:pos x="22" y="6"/>
                  </a:cxn>
                  <a:cxn ang="0">
                    <a:pos x="20" y="4"/>
                  </a:cxn>
                  <a:cxn ang="0">
                    <a:pos x="18" y="2"/>
                  </a:cxn>
                  <a:cxn ang="0">
                    <a:pos x="18" y="2"/>
                  </a:cxn>
                </a:cxnLst>
                <a:rect l="0" t="0" r="r" b="b"/>
                <a:pathLst>
                  <a:path w="22" h="8">
                    <a:moveTo>
                      <a:pt x="18" y="2"/>
                    </a:moveTo>
                    <a:lnTo>
                      <a:pt x="18" y="2"/>
                    </a:lnTo>
                    <a:lnTo>
                      <a:pt x="2" y="0"/>
                    </a:lnTo>
                    <a:lnTo>
                      <a:pt x="2" y="0"/>
                    </a:lnTo>
                    <a:lnTo>
                      <a:pt x="0" y="2"/>
                    </a:lnTo>
                    <a:lnTo>
                      <a:pt x="0" y="2"/>
                    </a:lnTo>
                    <a:lnTo>
                      <a:pt x="0" y="2"/>
                    </a:lnTo>
                    <a:lnTo>
                      <a:pt x="0" y="6"/>
                    </a:lnTo>
                    <a:lnTo>
                      <a:pt x="2" y="6"/>
                    </a:lnTo>
                    <a:lnTo>
                      <a:pt x="2" y="6"/>
                    </a:lnTo>
                    <a:lnTo>
                      <a:pt x="18" y="8"/>
                    </a:lnTo>
                    <a:lnTo>
                      <a:pt x="18" y="8"/>
                    </a:lnTo>
                    <a:lnTo>
                      <a:pt x="18" y="8"/>
                    </a:lnTo>
                    <a:lnTo>
                      <a:pt x="18" y="8"/>
                    </a:lnTo>
                    <a:lnTo>
                      <a:pt x="20" y="8"/>
                    </a:lnTo>
                    <a:lnTo>
                      <a:pt x="22" y="6"/>
                    </a:lnTo>
                    <a:lnTo>
                      <a:pt x="22" y="6"/>
                    </a:lnTo>
                    <a:lnTo>
                      <a:pt x="20" y="4"/>
                    </a:lnTo>
                    <a:lnTo>
                      <a:pt x="18" y="2"/>
                    </a:lnTo>
                    <a:lnTo>
                      <a:pt x="18"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27" name="Freeform 333"/>
              <p:cNvSpPr>
                <a:spLocks/>
              </p:cNvSpPr>
              <p:nvPr/>
            </p:nvSpPr>
            <p:spPr bwMode="auto">
              <a:xfrm>
                <a:off x="3467100" y="6005513"/>
                <a:ext cx="34925" cy="12700"/>
              </a:xfrm>
              <a:custGeom>
                <a:avLst/>
                <a:gdLst/>
                <a:ahLst/>
                <a:cxnLst>
                  <a:cxn ang="0">
                    <a:pos x="18" y="0"/>
                  </a:cxn>
                  <a:cxn ang="0">
                    <a:pos x="18" y="0"/>
                  </a:cxn>
                  <a:cxn ang="0">
                    <a:pos x="2" y="2"/>
                  </a:cxn>
                  <a:cxn ang="0">
                    <a:pos x="2" y="2"/>
                  </a:cxn>
                  <a:cxn ang="0">
                    <a:pos x="0" y="4"/>
                  </a:cxn>
                  <a:cxn ang="0">
                    <a:pos x="0" y="6"/>
                  </a:cxn>
                  <a:cxn ang="0">
                    <a:pos x="0" y="6"/>
                  </a:cxn>
                  <a:cxn ang="0">
                    <a:pos x="0" y="8"/>
                  </a:cxn>
                  <a:cxn ang="0">
                    <a:pos x="2" y="8"/>
                  </a:cxn>
                  <a:cxn ang="0">
                    <a:pos x="2" y="8"/>
                  </a:cxn>
                  <a:cxn ang="0">
                    <a:pos x="4" y="8"/>
                  </a:cxn>
                  <a:cxn ang="0">
                    <a:pos x="4" y="8"/>
                  </a:cxn>
                  <a:cxn ang="0">
                    <a:pos x="20" y="6"/>
                  </a:cxn>
                  <a:cxn ang="0">
                    <a:pos x="20" y="6"/>
                  </a:cxn>
                  <a:cxn ang="0">
                    <a:pos x="22" y="4"/>
                  </a:cxn>
                  <a:cxn ang="0">
                    <a:pos x="22" y="2"/>
                  </a:cxn>
                  <a:cxn ang="0">
                    <a:pos x="22" y="2"/>
                  </a:cxn>
                  <a:cxn ang="0">
                    <a:pos x="20" y="2"/>
                  </a:cxn>
                  <a:cxn ang="0">
                    <a:pos x="18" y="0"/>
                  </a:cxn>
                  <a:cxn ang="0">
                    <a:pos x="18" y="0"/>
                  </a:cxn>
                </a:cxnLst>
                <a:rect l="0" t="0" r="r" b="b"/>
                <a:pathLst>
                  <a:path w="22" h="8">
                    <a:moveTo>
                      <a:pt x="18" y="0"/>
                    </a:moveTo>
                    <a:lnTo>
                      <a:pt x="18" y="0"/>
                    </a:lnTo>
                    <a:lnTo>
                      <a:pt x="2" y="2"/>
                    </a:lnTo>
                    <a:lnTo>
                      <a:pt x="2" y="2"/>
                    </a:lnTo>
                    <a:lnTo>
                      <a:pt x="0" y="4"/>
                    </a:lnTo>
                    <a:lnTo>
                      <a:pt x="0" y="6"/>
                    </a:lnTo>
                    <a:lnTo>
                      <a:pt x="0" y="6"/>
                    </a:lnTo>
                    <a:lnTo>
                      <a:pt x="0" y="8"/>
                    </a:lnTo>
                    <a:lnTo>
                      <a:pt x="2" y="8"/>
                    </a:lnTo>
                    <a:lnTo>
                      <a:pt x="2" y="8"/>
                    </a:lnTo>
                    <a:lnTo>
                      <a:pt x="4" y="8"/>
                    </a:lnTo>
                    <a:lnTo>
                      <a:pt x="4" y="8"/>
                    </a:lnTo>
                    <a:lnTo>
                      <a:pt x="20" y="6"/>
                    </a:lnTo>
                    <a:lnTo>
                      <a:pt x="20" y="6"/>
                    </a:lnTo>
                    <a:lnTo>
                      <a:pt x="22" y="4"/>
                    </a:lnTo>
                    <a:lnTo>
                      <a:pt x="22" y="2"/>
                    </a:lnTo>
                    <a:lnTo>
                      <a:pt x="22" y="2"/>
                    </a:lnTo>
                    <a:lnTo>
                      <a:pt x="20" y="2"/>
                    </a:lnTo>
                    <a:lnTo>
                      <a:pt x="18" y="0"/>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28" name="Freeform 334"/>
              <p:cNvSpPr>
                <a:spLocks/>
              </p:cNvSpPr>
              <p:nvPr/>
            </p:nvSpPr>
            <p:spPr bwMode="auto">
              <a:xfrm>
                <a:off x="3308350" y="5992813"/>
                <a:ext cx="34925" cy="15875"/>
              </a:xfrm>
              <a:custGeom>
                <a:avLst/>
                <a:gdLst/>
                <a:ahLst/>
                <a:cxnLst>
                  <a:cxn ang="0">
                    <a:pos x="20" y="6"/>
                  </a:cxn>
                  <a:cxn ang="0">
                    <a:pos x="20" y="6"/>
                  </a:cxn>
                  <a:cxn ang="0">
                    <a:pos x="4" y="0"/>
                  </a:cxn>
                  <a:cxn ang="0">
                    <a:pos x="4" y="0"/>
                  </a:cxn>
                  <a:cxn ang="0">
                    <a:pos x="2" y="0"/>
                  </a:cxn>
                  <a:cxn ang="0">
                    <a:pos x="0" y="2"/>
                  </a:cxn>
                  <a:cxn ang="0">
                    <a:pos x="0" y="2"/>
                  </a:cxn>
                  <a:cxn ang="0">
                    <a:pos x="0" y="4"/>
                  </a:cxn>
                  <a:cxn ang="0">
                    <a:pos x="2" y="6"/>
                  </a:cxn>
                  <a:cxn ang="0">
                    <a:pos x="2" y="6"/>
                  </a:cxn>
                  <a:cxn ang="0">
                    <a:pos x="18" y="10"/>
                  </a:cxn>
                  <a:cxn ang="0">
                    <a:pos x="18" y="10"/>
                  </a:cxn>
                  <a:cxn ang="0">
                    <a:pos x="20" y="10"/>
                  </a:cxn>
                  <a:cxn ang="0">
                    <a:pos x="20" y="10"/>
                  </a:cxn>
                  <a:cxn ang="0">
                    <a:pos x="22" y="10"/>
                  </a:cxn>
                  <a:cxn ang="0">
                    <a:pos x="22" y="8"/>
                  </a:cxn>
                  <a:cxn ang="0">
                    <a:pos x="22" y="8"/>
                  </a:cxn>
                  <a:cxn ang="0">
                    <a:pos x="22" y="6"/>
                  </a:cxn>
                  <a:cxn ang="0">
                    <a:pos x="20" y="6"/>
                  </a:cxn>
                  <a:cxn ang="0">
                    <a:pos x="20" y="6"/>
                  </a:cxn>
                </a:cxnLst>
                <a:rect l="0" t="0" r="r" b="b"/>
                <a:pathLst>
                  <a:path w="22" h="10">
                    <a:moveTo>
                      <a:pt x="20" y="6"/>
                    </a:moveTo>
                    <a:lnTo>
                      <a:pt x="20" y="6"/>
                    </a:lnTo>
                    <a:lnTo>
                      <a:pt x="4" y="0"/>
                    </a:lnTo>
                    <a:lnTo>
                      <a:pt x="4" y="0"/>
                    </a:lnTo>
                    <a:lnTo>
                      <a:pt x="2" y="0"/>
                    </a:lnTo>
                    <a:lnTo>
                      <a:pt x="0" y="2"/>
                    </a:lnTo>
                    <a:lnTo>
                      <a:pt x="0" y="2"/>
                    </a:lnTo>
                    <a:lnTo>
                      <a:pt x="0" y="4"/>
                    </a:lnTo>
                    <a:lnTo>
                      <a:pt x="2" y="6"/>
                    </a:lnTo>
                    <a:lnTo>
                      <a:pt x="2" y="6"/>
                    </a:lnTo>
                    <a:lnTo>
                      <a:pt x="18" y="10"/>
                    </a:lnTo>
                    <a:lnTo>
                      <a:pt x="18" y="10"/>
                    </a:lnTo>
                    <a:lnTo>
                      <a:pt x="20" y="10"/>
                    </a:lnTo>
                    <a:lnTo>
                      <a:pt x="20" y="10"/>
                    </a:lnTo>
                    <a:lnTo>
                      <a:pt x="22" y="10"/>
                    </a:lnTo>
                    <a:lnTo>
                      <a:pt x="22" y="8"/>
                    </a:lnTo>
                    <a:lnTo>
                      <a:pt x="22" y="8"/>
                    </a:lnTo>
                    <a:lnTo>
                      <a:pt x="22" y="6"/>
                    </a:lnTo>
                    <a:lnTo>
                      <a:pt x="20" y="6"/>
                    </a:lnTo>
                    <a:lnTo>
                      <a:pt x="20"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29" name="Freeform 335"/>
              <p:cNvSpPr>
                <a:spLocks/>
              </p:cNvSpPr>
              <p:nvPr/>
            </p:nvSpPr>
            <p:spPr bwMode="auto">
              <a:xfrm>
                <a:off x="3521075" y="5992813"/>
                <a:ext cx="31750" cy="15875"/>
              </a:xfrm>
              <a:custGeom>
                <a:avLst/>
                <a:gdLst/>
                <a:ahLst/>
                <a:cxnLst>
                  <a:cxn ang="0">
                    <a:pos x="18" y="0"/>
                  </a:cxn>
                  <a:cxn ang="0">
                    <a:pos x="18" y="0"/>
                  </a:cxn>
                  <a:cxn ang="0">
                    <a:pos x="2" y="6"/>
                  </a:cxn>
                  <a:cxn ang="0">
                    <a:pos x="2" y="6"/>
                  </a:cxn>
                  <a:cxn ang="0">
                    <a:pos x="0" y="6"/>
                  </a:cxn>
                  <a:cxn ang="0">
                    <a:pos x="0" y="8"/>
                  </a:cxn>
                  <a:cxn ang="0">
                    <a:pos x="0" y="8"/>
                  </a:cxn>
                  <a:cxn ang="0">
                    <a:pos x="0" y="10"/>
                  </a:cxn>
                  <a:cxn ang="0">
                    <a:pos x="2" y="10"/>
                  </a:cxn>
                  <a:cxn ang="0">
                    <a:pos x="2" y="10"/>
                  </a:cxn>
                  <a:cxn ang="0">
                    <a:pos x="2" y="10"/>
                  </a:cxn>
                  <a:cxn ang="0">
                    <a:pos x="2" y="10"/>
                  </a:cxn>
                  <a:cxn ang="0">
                    <a:pos x="18" y="6"/>
                  </a:cxn>
                  <a:cxn ang="0">
                    <a:pos x="18" y="6"/>
                  </a:cxn>
                  <a:cxn ang="0">
                    <a:pos x="20" y="4"/>
                  </a:cxn>
                  <a:cxn ang="0">
                    <a:pos x="20" y="2"/>
                  </a:cxn>
                  <a:cxn ang="0">
                    <a:pos x="20" y="2"/>
                  </a:cxn>
                  <a:cxn ang="0">
                    <a:pos x="20" y="0"/>
                  </a:cxn>
                  <a:cxn ang="0">
                    <a:pos x="18" y="0"/>
                  </a:cxn>
                  <a:cxn ang="0">
                    <a:pos x="18" y="0"/>
                  </a:cxn>
                </a:cxnLst>
                <a:rect l="0" t="0" r="r" b="b"/>
                <a:pathLst>
                  <a:path w="20" h="10">
                    <a:moveTo>
                      <a:pt x="18" y="0"/>
                    </a:moveTo>
                    <a:lnTo>
                      <a:pt x="18" y="0"/>
                    </a:lnTo>
                    <a:lnTo>
                      <a:pt x="2" y="6"/>
                    </a:lnTo>
                    <a:lnTo>
                      <a:pt x="2" y="6"/>
                    </a:lnTo>
                    <a:lnTo>
                      <a:pt x="0" y="6"/>
                    </a:lnTo>
                    <a:lnTo>
                      <a:pt x="0" y="8"/>
                    </a:lnTo>
                    <a:lnTo>
                      <a:pt x="0" y="8"/>
                    </a:lnTo>
                    <a:lnTo>
                      <a:pt x="0" y="10"/>
                    </a:lnTo>
                    <a:lnTo>
                      <a:pt x="2" y="10"/>
                    </a:lnTo>
                    <a:lnTo>
                      <a:pt x="2" y="10"/>
                    </a:lnTo>
                    <a:lnTo>
                      <a:pt x="2" y="10"/>
                    </a:lnTo>
                    <a:lnTo>
                      <a:pt x="2" y="10"/>
                    </a:lnTo>
                    <a:lnTo>
                      <a:pt x="18" y="6"/>
                    </a:lnTo>
                    <a:lnTo>
                      <a:pt x="18" y="6"/>
                    </a:lnTo>
                    <a:lnTo>
                      <a:pt x="20" y="4"/>
                    </a:lnTo>
                    <a:lnTo>
                      <a:pt x="20" y="2"/>
                    </a:lnTo>
                    <a:lnTo>
                      <a:pt x="20" y="2"/>
                    </a:lnTo>
                    <a:lnTo>
                      <a:pt x="20" y="0"/>
                    </a:lnTo>
                    <a:lnTo>
                      <a:pt x="18" y="0"/>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30" name="Freeform 336"/>
              <p:cNvSpPr>
                <a:spLocks/>
              </p:cNvSpPr>
              <p:nvPr/>
            </p:nvSpPr>
            <p:spPr bwMode="auto">
              <a:xfrm>
                <a:off x="3260725" y="5973763"/>
                <a:ext cx="31750" cy="19050"/>
              </a:xfrm>
              <a:custGeom>
                <a:avLst/>
                <a:gdLst/>
                <a:ahLst/>
                <a:cxnLst>
                  <a:cxn ang="0">
                    <a:pos x="18" y="8"/>
                  </a:cxn>
                  <a:cxn ang="0">
                    <a:pos x="18" y="8"/>
                  </a:cxn>
                  <a:cxn ang="0">
                    <a:pos x="4" y="0"/>
                  </a:cxn>
                  <a:cxn ang="0">
                    <a:pos x="4" y="0"/>
                  </a:cxn>
                  <a:cxn ang="0">
                    <a:pos x="2" y="0"/>
                  </a:cxn>
                  <a:cxn ang="0">
                    <a:pos x="0" y="2"/>
                  </a:cxn>
                  <a:cxn ang="0">
                    <a:pos x="0" y="2"/>
                  </a:cxn>
                  <a:cxn ang="0">
                    <a:pos x="0" y="4"/>
                  </a:cxn>
                  <a:cxn ang="0">
                    <a:pos x="0" y="6"/>
                  </a:cxn>
                  <a:cxn ang="0">
                    <a:pos x="0" y="6"/>
                  </a:cxn>
                  <a:cxn ang="0">
                    <a:pos x="16" y="12"/>
                  </a:cxn>
                  <a:cxn ang="0">
                    <a:pos x="16" y="12"/>
                  </a:cxn>
                  <a:cxn ang="0">
                    <a:pos x="18" y="12"/>
                  </a:cxn>
                  <a:cxn ang="0">
                    <a:pos x="18" y="12"/>
                  </a:cxn>
                  <a:cxn ang="0">
                    <a:pos x="20" y="10"/>
                  </a:cxn>
                  <a:cxn ang="0">
                    <a:pos x="20" y="10"/>
                  </a:cxn>
                  <a:cxn ang="0">
                    <a:pos x="20" y="8"/>
                  </a:cxn>
                  <a:cxn ang="0">
                    <a:pos x="18" y="8"/>
                  </a:cxn>
                  <a:cxn ang="0">
                    <a:pos x="18" y="8"/>
                  </a:cxn>
                </a:cxnLst>
                <a:rect l="0" t="0" r="r" b="b"/>
                <a:pathLst>
                  <a:path w="20" h="12">
                    <a:moveTo>
                      <a:pt x="18" y="8"/>
                    </a:moveTo>
                    <a:lnTo>
                      <a:pt x="18" y="8"/>
                    </a:lnTo>
                    <a:lnTo>
                      <a:pt x="4" y="0"/>
                    </a:lnTo>
                    <a:lnTo>
                      <a:pt x="4" y="0"/>
                    </a:lnTo>
                    <a:lnTo>
                      <a:pt x="2" y="0"/>
                    </a:lnTo>
                    <a:lnTo>
                      <a:pt x="0" y="2"/>
                    </a:lnTo>
                    <a:lnTo>
                      <a:pt x="0" y="2"/>
                    </a:lnTo>
                    <a:lnTo>
                      <a:pt x="0" y="4"/>
                    </a:lnTo>
                    <a:lnTo>
                      <a:pt x="0" y="6"/>
                    </a:lnTo>
                    <a:lnTo>
                      <a:pt x="0" y="6"/>
                    </a:lnTo>
                    <a:lnTo>
                      <a:pt x="16" y="12"/>
                    </a:lnTo>
                    <a:lnTo>
                      <a:pt x="16" y="12"/>
                    </a:lnTo>
                    <a:lnTo>
                      <a:pt x="18" y="12"/>
                    </a:lnTo>
                    <a:lnTo>
                      <a:pt x="18" y="12"/>
                    </a:lnTo>
                    <a:lnTo>
                      <a:pt x="20" y="10"/>
                    </a:lnTo>
                    <a:lnTo>
                      <a:pt x="20" y="10"/>
                    </a:lnTo>
                    <a:lnTo>
                      <a:pt x="20" y="8"/>
                    </a:lnTo>
                    <a:lnTo>
                      <a:pt x="18" y="8"/>
                    </a:lnTo>
                    <a:lnTo>
                      <a:pt x="18"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31" name="Freeform 337"/>
              <p:cNvSpPr>
                <a:spLocks/>
              </p:cNvSpPr>
              <p:nvPr/>
            </p:nvSpPr>
            <p:spPr bwMode="auto">
              <a:xfrm>
                <a:off x="3571875" y="5973763"/>
                <a:ext cx="31750" cy="19050"/>
              </a:xfrm>
              <a:custGeom>
                <a:avLst/>
                <a:gdLst/>
                <a:ahLst/>
                <a:cxnLst>
                  <a:cxn ang="0">
                    <a:pos x="16" y="0"/>
                  </a:cxn>
                  <a:cxn ang="0">
                    <a:pos x="16" y="0"/>
                  </a:cxn>
                  <a:cxn ang="0">
                    <a:pos x="0" y="6"/>
                  </a:cxn>
                  <a:cxn ang="0">
                    <a:pos x="0" y="6"/>
                  </a:cxn>
                  <a:cxn ang="0">
                    <a:pos x="0" y="8"/>
                  </a:cxn>
                  <a:cxn ang="0">
                    <a:pos x="0" y="10"/>
                  </a:cxn>
                  <a:cxn ang="0">
                    <a:pos x="0" y="10"/>
                  </a:cxn>
                  <a:cxn ang="0">
                    <a:pos x="2" y="12"/>
                  </a:cxn>
                  <a:cxn ang="0">
                    <a:pos x="2" y="12"/>
                  </a:cxn>
                  <a:cxn ang="0">
                    <a:pos x="2" y="12"/>
                  </a:cxn>
                  <a:cxn ang="0">
                    <a:pos x="2" y="12"/>
                  </a:cxn>
                  <a:cxn ang="0">
                    <a:pos x="18" y="6"/>
                  </a:cxn>
                  <a:cxn ang="0">
                    <a:pos x="18" y="6"/>
                  </a:cxn>
                  <a:cxn ang="0">
                    <a:pos x="20" y="4"/>
                  </a:cxn>
                  <a:cxn ang="0">
                    <a:pos x="20" y="2"/>
                  </a:cxn>
                  <a:cxn ang="0">
                    <a:pos x="20" y="2"/>
                  </a:cxn>
                  <a:cxn ang="0">
                    <a:pos x="18" y="0"/>
                  </a:cxn>
                  <a:cxn ang="0">
                    <a:pos x="16" y="0"/>
                  </a:cxn>
                  <a:cxn ang="0">
                    <a:pos x="16" y="0"/>
                  </a:cxn>
                </a:cxnLst>
                <a:rect l="0" t="0" r="r" b="b"/>
                <a:pathLst>
                  <a:path w="20" h="12">
                    <a:moveTo>
                      <a:pt x="16" y="0"/>
                    </a:moveTo>
                    <a:lnTo>
                      <a:pt x="16" y="0"/>
                    </a:lnTo>
                    <a:lnTo>
                      <a:pt x="0" y="6"/>
                    </a:lnTo>
                    <a:lnTo>
                      <a:pt x="0" y="6"/>
                    </a:lnTo>
                    <a:lnTo>
                      <a:pt x="0" y="8"/>
                    </a:lnTo>
                    <a:lnTo>
                      <a:pt x="0" y="10"/>
                    </a:lnTo>
                    <a:lnTo>
                      <a:pt x="0" y="10"/>
                    </a:lnTo>
                    <a:lnTo>
                      <a:pt x="2" y="12"/>
                    </a:lnTo>
                    <a:lnTo>
                      <a:pt x="2" y="12"/>
                    </a:lnTo>
                    <a:lnTo>
                      <a:pt x="2" y="12"/>
                    </a:lnTo>
                    <a:lnTo>
                      <a:pt x="2" y="12"/>
                    </a:lnTo>
                    <a:lnTo>
                      <a:pt x="18" y="6"/>
                    </a:lnTo>
                    <a:lnTo>
                      <a:pt x="18" y="6"/>
                    </a:lnTo>
                    <a:lnTo>
                      <a:pt x="20" y="4"/>
                    </a:lnTo>
                    <a:lnTo>
                      <a:pt x="20" y="2"/>
                    </a:lnTo>
                    <a:lnTo>
                      <a:pt x="20" y="2"/>
                    </a:lnTo>
                    <a:lnTo>
                      <a:pt x="18" y="0"/>
                    </a:lnTo>
                    <a:lnTo>
                      <a:pt x="16" y="0"/>
                    </a:lnTo>
                    <a:lnTo>
                      <a:pt x="1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32" name="Freeform 338"/>
              <p:cNvSpPr>
                <a:spLocks/>
              </p:cNvSpPr>
              <p:nvPr/>
            </p:nvSpPr>
            <p:spPr bwMode="auto">
              <a:xfrm>
                <a:off x="3619500" y="5948363"/>
                <a:ext cx="28575" cy="22225"/>
              </a:xfrm>
              <a:custGeom>
                <a:avLst/>
                <a:gdLst/>
                <a:ahLst/>
                <a:cxnLst>
                  <a:cxn ang="0">
                    <a:pos x="14" y="0"/>
                  </a:cxn>
                  <a:cxn ang="0">
                    <a:pos x="14" y="0"/>
                  </a:cxn>
                  <a:cxn ang="0">
                    <a:pos x="0" y="8"/>
                  </a:cxn>
                  <a:cxn ang="0">
                    <a:pos x="0" y="8"/>
                  </a:cxn>
                  <a:cxn ang="0">
                    <a:pos x="0" y="10"/>
                  </a:cxn>
                  <a:cxn ang="0">
                    <a:pos x="0" y="12"/>
                  </a:cxn>
                  <a:cxn ang="0">
                    <a:pos x="0" y="12"/>
                  </a:cxn>
                  <a:cxn ang="0">
                    <a:pos x="2" y="14"/>
                  </a:cxn>
                  <a:cxn ang="0">
                    <a:pos x="2" y="14"/>
                  </a:cxn>
                  <a:cxn ang="0">
                    <a:pos x="4" y="14"/>
                  </a:cxn>
                  <a:cxn ang="0">
                    <a:pos x="4" y="14"/>
                  </a:cxn>
                  <a:cxn ang="0">
                    <a:pos x="18" y="4"/>
                  </a:cxn>
                  <a:cxn ang="0">
                    <a:pos x="18" y="4"/>
                  </a:cxn>
                  <a:cxn ang="0">
                    <a:pos x="18" y="2"/>
                  </a:cxn>
                  <a:cxn ang="0">
                    <a:pos x="18" y="0"/>
                  </a:cxn>
                  <a:cxn ang="0">
                    <a:pos x="18" y="0"/>
                  </a:cxn>
                  <a:cxn ang="0">
                    <a:pos x="16" y="0"/>
                  </a:cxn>
                  <a:cxn ang="0">
                    <a:pos x="14" y="0"/>
                  </a:cxn>
                  <a:cxn ang="0">
                    <a:pos x="14" y="0"/>
                  </a:cxn>
                </a:cxnLst>
                <a:rect l="0" t="0" r="r" b="b"/>
                <a:pathLst>
                  <a:path w="18" h="14">
                    <a:moveTo>
                      <a:pt x="14" y="0"/>
                    </a:moveTo>
                    <a:lnTo>
                      <a:pt x="14" y="0"/>
                    </a:lnTo>
                    <a:lnTo>
                      <a:pt x="0" y="8"/>
                    </a:lnTo>
                    <a:lnTo>
                      <a:pt x="0" y="8"/>
                    </a:lnTo>
                    <a:lnTo>
                      <a:pt x="0" y="10"/>
                    </a:lnTo>
                    <a:lnTo>
                      <a:pt x="0" y="12"/>
                    </a:lnTo>
                    <a:lnTo>
                      <a:pt x="0" y="12"/>
                    </a:lnTo>
                    <a:lnTo>
                      <a:pt x="2" y="14"/>
                    </a:lnTo>
                    <a:lnTo>
                      <a:pt x="2" y="14"/>
                    </a:lnTo>
                    <a:lnTo>
                      <a:pt x="4" y="14"/>
                    </a:lnTo>
                    <a:lnTo>
                      <a:pt x="4" y="14"/>
                    </a:lnTo>
                    <a:lnTo>
                      <a:pt x="18" y="4"/>
                    </a:lnTo>
                    <a:lnTo>
                      <a:pt x="18" y="4"/>
                    </a:lnTo>
                    <a:lnTo>
                      <a:pt x="18" y="2"/>
                    </a:lnTo>
                    <a:lnTo>
                      <a:pt x="18" y="0"/>
                    </a:lnTo>
                    <a:lnTo>
                      <a:pt x="18" y="0"/>
                    </a:lnTo>
                    <a:lnTo>
                      <a:pt x="16" y="0"/>
                    </a:lnTo>
                    <a:lnTo>
                      <a:pt x="14" y="0"/>
                    </a:lnTo>
                    <a:lnTo>
                      <a:pt x="1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33" name="Freeform 339"/>
              <p:cNvSpPr>
                <a:spLocks/>
              </p:cNvSpPr>
              <p:nvPr/>
            </p:nvSpPr>
            <p:spPr bwMode="auto">
              <a:xfrm>
                <a:off x="3660775" y="5913438"/>
                <a:ext cx="31750" cy="25400"/>
              </a:xfrm>
              <a:custGeom>
                <a:avLst/>
                <a:gdLst/>
                <a:ahLst/>
                <a:cxnLst>
                  <a:cxn ang="0">
                    <a:pos x="14" y="2"/>
                  </a:cxn>
                  <a:cxn ang="0">
                    <a:pos x="14" y="2"/>
                  </a:cxn>
                  <a:cxn ang="0">
                    <a:pos x="2" y="12"/>
                  </a:cxn>
                  <a:cxn ang="0">
                    <a:pos x="2" y="12"/>
                  </a:cxn>
                  <a:cxn ang="0">
                    <a:pos x="0" y="14"/>
                  </a:cxn>
                  <a:cxn ang="0">
                    <a:pos x="2" y="16"/>
                  </a:cxn>
                  <a:cxn ang="0">
                    <a:pos x="2" y="16"/>
                  </a:cxn>
                  <a:cxn ang="0">
                    <a:pos x="4" y="16"/>
                  </a:cxn>
                  <a:cxn ang="0">
                    <a:pos x="4" y="16"/>
                  </a:cxn>
                  <a:cxn ang="0">
                    <a:pos x="6" y="16"/>
                  </a:cxn>
                  <a:cxn ang="0">
                    <a:pos x="6" y="16"/>
                  </a:cxn>
                  <a:cxn ang="0">
                    <a:pos x="18" y="6"/>
                  </a:cxn>
                  <a:cxn ang="0">
                    <a:pos x="18" y="6"/>
                  </a:cxn>
                  <a:cxn ang="0">
                    <a:pos x="20" y="4"/>
                  </a:cxn>
                  <a:cxn ang="0">
                    <a:pos x="18" y="2"/>
                  </a:cxn>
                  <a:cxn ang="0">
                    <a:pos x="18" y="2"/>
                  </a:cxn>
                  <a:cxn ang="0">
                    <a:pos x="16" y="0"/>
                  </a:cxn>
                  <a:cxn ang="0">
                    <a:pos x="14" y="2"/>
                  </a:cxn>
                  <a:cxn ang="0">
                    <a:pos x="14" y="2"/>
                  </a:cxn>
                </a:cxnLst>
                <a:rect l="0" t="0" r="r" b="b"/>
                <a:pathLst>
                  <a:path w="20" h="16">
                    <a:moveTo>
                      <a:pt x="14" y="2"/>
                    </a:moveTo>
                    <a:lnTo>
                      <a:pt x="14" y="2"/>
                    </a:lnTo>
                    <a:lnTo>
                      <a:pt x="2" y="12"/>
                    </a:lnTo>
                    <a:lnTo>
                      <a:pt x="2" y="12"/>
                    </a:lnTo>
                    <a:lnTo>
                      <a:pt x="0" y="14"/>
                    </a:lnTo>
                    <a:lnTo>
                      <a:pt x="2" y="16"/>
                    </a:lnTo>
                    <a:lnTo>
                      <a:pt x="2" y="16"/>
                    </a:lnTo>
                    <a:lnTo>
                      <a:pt x="4" y="16"/>
                    </a:lnTo>
                    <a:lnTo>
                      <a:pt x="4" y="16"/>
                    </a:lnTo>
                    <a:lnTo>
                      <a:pt x="6" y="16"/>
                    </a:lnTo>
                    <a:lnTo>
                      <a:pt x="6" y="16"/>
                    </a:lnTo>
                    <a:lnTo>
                      <a:pt x="18" y="6"/>
                    </a:lnTo>
                    <a:lnTo>
                      <a:pt x="18" y="6"/>
                    </a:lnTo>
                    <a:lnTo>
                      <a:pt x="20" y="4"/>
                    </a:lnTo>
                    <a:lnTo>
                      <a:pt x="18" y="2"/>
                    </a:lnTo>
                    <a:lnTo>
                      <a:pt x="18" y="2"/>
                    </a:lnTo>
                    <a:lnTo>
                      <a:pt x="16" y="0"/>
                    </a:lnTo>
                    <a:lnTo>
                      <a:pt x="14" y="2"/>
                    </a:lnTo>
                    <a:lnTo>
                      <a:pt x="14"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34" name="Freeform 340"/>
              <p:cNvSpPr>
                <a:spLocks/>
              </p:cNvSpPr>
              <p:nvPr/>
            </p:nvSpPr>
            <p:spPr bwMode="auto">
              <a:xfrm>
                <a:off x="3702050" y="5875338"/>
                <a:ext cx="25400" cy="28575"/>
              </a:xfrm>
              <a:custGeom>
                <a:avLst/>
                <a:gdLst/>
                <a:ahLst/>
                <a:cxnLst>
                  <a:cxn ang="0">
                    <a:pos x="12" y="2"/>
                  </a:cxn>
                  <a:cxn ang="0">
                    <a:pos x="12" y="2"/>
                  </a:cxn>
                  <a:cxn ang="0">
                    <a:pos x="0" y="14"/>
                  </a:cxn>
                  <a:cxn ang="0">
                    <a:pos x="0" y="14"/>
                  </a:cxn>
                  <a:cxn ang="0">
                    <a:pos x="0" y="16"/>
                  </a:cxn>
                  <a:cxn ang="0">
                    <a:pos x="0" y="18"/>
                  </a:cxn>
                  <a:cxn ang="0">
                    <a:pos x="0" y="18"/>
                  </a:cxn>
                  <a:cxn ang="0">
                    <a:pos x="2" y="18"/>
                  </a:cxn>
                  <a:cxn ang="0">
                    <a:pos x="2" y="18"/>
                  </a:cxn>
                  <a:cxn ang="0">
                    <a:pos x="4" y="18"/>
                  </a:cxn>
                  <a:cxn ang="0">
                    <a:pos x="4" y="18"/>
                  </a:cxn>
                  <a:cxn ang="0">
                    <a:pos x="16" y="4"/>
                  </a:cxn>
                  <a:cxn ang="0">
                    <a:pos x="16" y="4"/>
                  </a:cxn>
                  <a:cxn ang="0">
                    <a:pos x="16" y="2"/>
                  </a:cxn>
                  <a:cxn ang="0">
                    <a:pos x="16" y="0"/>
                  </a:cxn>
                  <a:cxn ang="0">
                    <a:pos x="16" y="0"/>
                  </a:cxn>
                  <a:cxn ang="0">
                    <a:pos x="14" y="0"/>
                  </a:cxn>
                  <a:cxn ang="0">
                    <a:pos x="12" y="2"/>
                  </a:cxn>
                  <a:cxn ang="0">
                    <a:pos x="12" y="2"/>
                  </a:cxn>
                </a:cxnLst>
                <a:rect l="0" t="0" r="r" b="b"/>
                <a:pathLst>
                  <a:path w="16" h="18">
                    <a:moveTo>
                      <a:pt x="12" y="2"/>
                    </a:moveTo>
                    <a:lnTo>
                      <a:pt x="12" y="2"/>
                    </a:lnTo>
                    <a:lnTo>
                      <a:pt x="0" y="14"/>
                    </a:lnTo>
                    <a:lnTo>
                      <a:pt x="0" y="14"/>
                    </a:lnTo>
                    <a:lnTo>
                      <a:pt x="0" y="16"/>
                    </a:lnTo>
                    <a:lnTo>
                      <a:pt x="0" y="18"/>
                    </a:lnTo>
                    <a:lnTo>
                      <a:pt x="0" y="18"/>
                    </a:lnTo>
                    <a:lnTo>
                      <a:pt x="2" y="18"/>
                    </a:lnTo>
                    <a:lnTo>
                      <a:pt x="2" y="18"/>
                    </a:lnTo>
                    <a:lnTo>
                      <a:pt x="4" y="18"/>
                    </a:lnTo>
                    <a:lnTo>
                      <a:pt x="4" y="18"/>
                    </a:lnTo>
                    <a:lnTo>
                      <a:pt x="16" y="4"/>
                    </a:lnTo>
                    <a:lnTo>
                      <a:pt x="16" y="4"/>
                    </a:lnTo>
                    <a:lnTo>
                      <a:pt x="16" y="2"/>
                    </a:lnTo>
                    <a:lnTo>
                      <a:pt x="16" y="0"/>
                    </a:lnTo>
                    <a:lnTo>
                      <a:pt x="16" y="0"/>
                    </a:lnTo>
                    <a:lnTo>
                      <a:pt x="14" y="0"/>
                    </a:lnTo>
                    <a:lnTo>
                      <a:pt x="12" y="2"/>
                    </a:lnTo>
                    <a:lnTo>
                      <a:pt x="12"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35" name="Freeform 341"/>
              <p:cNvSpPr>
                <a:spLocks/>
              </p:cNvSpPr>
              <p:nvPr/>
            </p:nvSpPr>
            <p:spPr bwMode="auto">
              <a:xfrm>
                <a:off x="3736975" y="5834063"/>
                <a:ext cx="22225" cy="28575"/>
              </a:xfrm>
              <a:custGeom>
                <a:avLst/>
                <a:gdLst/>
                <a:ahLst/>
                <a:cxnLst>
                  <a:cxn ang="0">
                    <a:pos x="12" y="0"/>
                  </a:cxn>
                  <a:cxn ang="0">
                    <a:pos x="12" y="0"/>
                  </a:cxn>
                  <a:cxn ang="0">
                    <a:pos x="10" y="0"/>
                  </a:cxn>
                  <a:cxn ang="0">
                    <a:pos x="10" y="0"/>
                  </a:cxn>
                  <a:cxn ang="0">
                    <a:pos x="10" y="0"/>
                  </a:cxn>
                  <a:cxn ang="0">
                    <a:pos x="0" y="14"/>
                  </a:cxn>
                  <a:cxn ang="0">
                    <a:pos x="0" y="14"/>
                  </a:cxn>
                  <a:cxn ang="0">
                    <a:pos x="0" y="16"/>
                  </a:cxn>
                  <a:cxn ang="0">
                    <a:pos x="0" y="18"/>
                  </a:cxn>
                  <a:cxn ang="0">
                    <a:pos x="0" y="18"/>
                  </a:cxn>
                  <a:cxn ang="0">
                    <a:pos x="2" y="18"/>
                  </a:cxn>
                  <a:cxn ang="0">
                    <a:pos x="2" y="18"/>
                  </a:cxn>
                  <a:cxn ang="0">
                    <a:pos x="4" y="18"/>
                  </a:cxn>
                  <a:cxn ang="0">
                    <a:pos x="4" y="18"/>
                  </a:cxn>
                  <a:cxn ang="0">
                    <a:pos x="14" y="4"/>
                  </a:cxn>
                  <a:cxn ang="0">
                    <a:pos x="14" y="4"/>
                  </a:cxn>
                  <a:cxn ang="0">
                    <a:pos x="14" y="2"/>
                  </a:cxn>
                  <a:cxn ang="0">
                    <a:pos x="12" y="0"/>
                  </a:cxn>
                  <a:cxn ang="0">
                    <a:pos x="12" y="0"/>
                  </a:cxn>
                </a:cxnLst>
                <a:rect l="0" t="0" r="r" b="b"/>
                <a:pathLst>
                  <a:path w="14" h="18">
                    <a:moveTo>
                      <a:pt x="12" y="0"/>
                    </a:moveTo>
                    <a:lnTo>
                      <a:pt x="12" y="0"/>
                    </a:lnTo>
                    <a:lnTo>
                      <a:pt x="10" y="0"/>
                    </a:lnTo>
                    <a:lnTo>
                      <a:pt x="10" y="0"/>
                    </a:lnTo>
                    <a:lnTo>
                      <a:pt x="10" y="0"/>
                    </a:lnTo>
                    <a:lnTo>
                      <a:pt x="0" y="14"/>
                    </a:lnTo>
                    <a:lnTo>
                      <a:pt x="0" y="14"/>
                    </a:lnTo>
                    <a:lnTo>
                      <a:pt x="0" y="16"/>
                    </a:lnTo>
                    <a:lnTo>
                      <a:pt x="0" y="18"/>
                    </a:lnTo>
                    <a:lnTo>
                      <a:pt x="0" y="18"/>
                    </a:lnTo>
                    <a:lnTo>
                      <a:pt x="2" y="18"/>
                    </a:lnTo>
                    <a:lnTo>
                      <a:pt x="2" y="18"/>
                    </a:lnTo>
                    <a:lnTo>
                      <a:pt x="4" y="18"/>
                    </a:lnTo>
                    <a:lnTo>
                      <a:pt x="4" y="18"/>
                    </a:lnTo>
                    <a:lnTo>
                      <a:pt x="14" y="4"/>
                    </a:lnTo>
                    <a:lnTo>
                      <a:pt x="14" y="4"/>
                    </a:lnTo>
                    <a:lnTo>
                      <a:pt x="14" y="2"/>
                    </a:lnTo>
                    <a:lnTo>
                      <a:pt x="12"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36" name="Freeform 342"/>
              <p:cNvSpPr>
                <a:spLocks/>
              </p:cNvSpPr>
              <p:nvPr/>
            </p:nvSpPr>
            <p:spPr bwMode="auto">
              <a:xfrm>
                <a:off x="3765550" y="5786438"/>
                <a:ext cx="19050" cy="31750"/>
              </a:xfrm>
              <a:custGeom>
                <a:avLst/>
                <a:gdLst/>
                <a:ahLst/>
                <a:cxnLst>
                  <a:cxn ang="0">
                    <a:pos x="10" y="0"/>
                  </a:cxn>
                  <a:cxn ang="0">
                    <a:pos x="10" y="0"/>
                  </a:cxn>
                  <a:cxn ang="0">
                    <a:pos x="8" y="0"/>
                  </a:cxn>
                  <a:cxn ang="0">
                    <a:pos x="6" y="2"/>
                  </a:cxn>
                  <a:cxn ang="0">
                    <a:pos x="6" y="2"/>
                  </a:cxn>
                  <a:cxn ang="0">
                    <a:pos x="0" y="16"/>
                  </a:cxn>
                  <a:cxn ang="0">
                    <a:pos x="0" y="16"/>
                  </a:cxn>
                  <a:cxn ang="0">
                    <a:pos x="0" y="18"/>
                  </a:cxn>
                  <a:cxn ang="0">
                    <a:pos x="0" y="20"/>
                  </a:cxn>
                  <a:cxn ang="0">
                    <a:pos x="0" y="20"/>
                  </a:cxn>
                  <a:cxn ang="0">
                    <a:pos x="2" y="20"/>
                  </a:cxn>
                  <a:cxn ang="0">
                    <a:pos x="2" y="20"/>
                  </a:cxn>
                  <a:cxn ang="0">
                    <a:pos x="4" y="18"/>
                  </a:cxn>
                  <a:cxn ang="0">
                    <a:pos x="4" y="18"/>
                  </a:cxn>
                  <a:cxn ang="0">
                    <a:pos x="12" y="4"/>
                  </a:cxn>
                  <a:cxn ang="0">
                    <a:pos x="12" y="4"/>
                  </a:cxn>
                  <a:cxn ang="0">
                    <a:pos x="12" y="2"/>
                  </a:cxn>
                  <a:cxn ang="0">
                    <a:pos x="10" y="0"/>
                  </a:cxn>
                  <a:cxn ang="0">
                    <a:pos x="10" y="0"/>
                  </a:cxn>
                </a:cxnLst>
                <a:rect l="0" t="0" r="r" b="b"/>
                <a:pathLst>
                  <a:path w="12" h="20">
                    <a:moveTo>
                      <a:pt x="10" y="0"/>
                    </a:moveTo>
                    <a:lnTo>
                      <a:pt x="10" y="0"/>
                    </a:lnTo>
                    <a:lnTo>
                      <a:pt x="8" y="0"/>
                    </a:lnTo>
                    <a:lnTo>
                      <a:pt x="6" y="2"/>
                    </a:lnTo>
                    <a:lnTo>
                      <a:pt x="6" y="2"/>
                    </a:lnTo>
                    <a:lnTo>
                      <a:pt x="0" y="16"/>
                    </a:lnTo>
                    <a:lnTo>
                      <a:pt x="0" y="16"/>
                    </a:lnTo>
                    <a:lnTo>
                      <a:pt x="0" y="18"/>
                    </a:lnTo>
                    <a:lnTo>
                      <a:pt x="0" y="20"/>
                    </a:lnTo>
                    <a:lnTo>
                      <a:pt x="0" y="20"/>
                    </a:lnTo>
                    <a:lnTo>
                      <a:pt x="2" y="20"/>
                    </a:lnTo>
                    <a:lnTo>
                      <a:pt x="2" y="20"/>
                    </a:lnTo>
                    <a:lnTo>
                      <a:pt x="4" y="18"/>
                    </a:lnTo>
                    <a:lnTo>
                      <a:pt x="4" y="18"/>
                    </a:lnTo>
                    <a:lnTo>
                      <a:pt x="12" y="4"/>
                    </a:lnTo>
                    <a:lnTo>
                      <a:pt x="12" y="4"/>
                    </a:lnTo>
                    <a:lnTo>
                      <a:pt x="12" y="2"/>
                    </a:lnTo>
                    <a:lnTo>
                      <a:pt x="10" y="0"/>
                    </a:lnTo>
                    <a:lnTo>
                      <a:pt x="1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37" name="Freeform 343"/>
              <p:cNvSpPr>
                <a:spLocks/>
              </p:cNvSpPr>
              <p:nvPr/>
            </p:nvSpPr>
            <p:spPr bwMode="auto">
              <a:xfrm>
                <a:off x="3784600" y="5735638"/>
                <a:ext cx="19050" cy="34925"/>
              </a:xfrm>
              <a:custGeom>
                <a:avLst/>
                <a:gdLst/>
                <a:ahLst/>
                <a:cxnLst>
                  <a:cxn ang="0">
                    <a:pos x="10" y="0"/>
                  </a:cxn>
                  <a:cxn ang="0">
                    <a:pos x="10" y="0"/>
                  </a:cxn>
                  <a:cxn ang="0">
                    <a:pos x="8" y="0"/>
                  </a:cxn>
                  <a:cxn ang="0">
                    <a:pos x="6" y="2"/>
                  </a:cxn>
                  <a:cxn ang="0">
                    <a:pos x="6" y="2"/>
                  </a:cxn>
                  <a:cxn ang="0">
                    <a:pos x="0" y="18"/>
                  </a:cxn>
                  <a:cxn ang="0">
                    <a:pos x="0" y="18"/>
                  </a:cxn>
                  <a:cxn ang="0">
                    <a:pos x="2" y="20"/>
                  </a:cxn>
                  <a:cxn ang="0">
                    <a:pos x="2" y="22"/>
                  </a:cxn>
                  <a:cxn ang="0">
                    <a:pos x="2" y="22"/>
                  </a:cxn>
                  <a:cxn ang="0">
                    <a:pos x="4" y="22"/>
                  </a:cxn>
                  <a:cxn ang="0">
                    <a:pos x="4" y="22"/>
                  </a:cxn>
                  <a:cxn ang="0">
                    <a:pos x="6" y="20"/>
                  </a:cxn>
                  <a:cxn ang="0">
                    <a:pos x="6" y="20"/>
                  </a:cxn>
                  <a:cxn ang="0">
                    <a:pos x="12" y="4"/>
                  </a:cxn>
                  <a:cxn ang="0">
                    <a:pos x="12" y="4"/>
                  </a:cxn>
                  <a:cxn ang="0">
                    <a:pos x="12" y="2"/>
                  </a:cxn>
                  <a:cxn ang="0">
                    <a:pos x="10" y="0"/>
                  </a:cxn>
                  <a:cxn ang="0">
                    <a:pos x="10" y="0"/>
                  </a:cxn>
                </a:cxnLst>
                <a:rect l="0" t="0" r="r" b="b"/>
                <a:pathLst>
                  <a:path w="12" h="22">
                    <a:moveTo>
                      <a:pt x="10" y="0"/>
                    </a:moveTo>
                    <a:lnTo>
                      <a:pt x="10" y="0"/>
                    </a:lnTo>
                    <a:lnTo>
                      <a:pt x="8" y="0"/>
                    </a:lnTo>
                    <a:lnTo>
                      <a:pt x="6" y="2"/>
                    </a:lnTo>
                    <a:lnTo>
                      <a:pt x="6" y="2"/>
                    </a:lnTo>
                    <a:lnTo>
                      <a:pt x="0" y="18"/>
                    </a:lnTo>
                    <a:lnTo>
                      <a:pt x="0" y="18"/>
                    </a:lnTo>
                    <a:lnTo>
                      <a:pt x="2" y="20"/>
                    </a:lnTo>
                    <a:lnTo>
                      <a:pt x="2" y="22"/>
                    </a:lnTo>
                    <a:lnTo>
                      <a:pt x="2" y="22"/>
                    </a:lnTo>
                    <a:lnTo>
                      <a:pt x="4" y="22"/>
                    </a:lnTo>
                    <a:lnTo>
                      <a:pt x="4" y="22"/>
                    </a:lnTo>
                    <a:lnTo>
                      <a:pt x="6" y="20"/>
                    </a:lnTo>
                    <a:lnTo>
                      <a:pt x="6" y="20"/>
                    </a:lnTo>
                    <a:lnTo>
                      <a:pt x="12" y="4"/>
                    </a:lnTo>
                    <a:lnTo>
                      <a:pt x="12" y="4"/>
                    </a:lnTo>
                    <a:lnTo>
                      <a:pt x="12" y="2"/>
                    </a:lnTo>
                    <a:lnTo>
                      <a:pt x="10" y="0"/>
                    </a:lnTo>
                    <a:lnTo>
                      <a:pt x="1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38" name="Freeform 344"/>
              <p:cNvSpPr>
                <a:spLocks/>
              </p:cNvSpPr>
              <p:nvPr/>
            </p:nvSpPr>
            <p:spPr bwMode="auto">
              <a:xfrm>
                <a:off x="3800475" y="5684838"/>
                <a:ext cx="12700" cy="34925"/>
              </a:xfrm>
              <a:custGeom>
                <a:avLst/>
                <a:gdLst/>
                <a:ahLst/>
                <a:cxnLst>
                  <a:cxn ang="0">
                    <a:pos x="6" y="0"/>
                  </a:cxn>
                  <a:cxn ang="0">
                    <a:pos x="6" y="0"/>
                  </a:cxn>
                  <a:cxn ang="0">
                    <a:pos x="4" y="0"/>
                  </a:cxn>
                  <a:cxn ang="0">
                    <a:pos x="2" y="2"/>
                  </a:cxn>
                  <a:cxn ang="0">
                    <a:pos x="2" y="2"/>
                  </a:cxn>
                  <a:cxn ang="0">
                    <a:pos x="0" y="18"/>
                  </a:cxn>
                  <a:cxn ang="0">
                    <a:pos x="0" y="18"/>
                  </a:cxn>
                  <a:cxn ang="0">
                    <a:pos x="0" y="20"/>
                  </a:cxn>
                  <a:cxn ang="0">
                    <a:pos x="2" y="22"/>
                  </a:cxn>
                  <a:cxn ang="0">
                    <a:pos x="2" y="22"/>
                  </a:cxn>
                  <a:cxn ang="0">
                    <a:pos x="2" y="22"/>
                  </a:cxn>
                  <a:cxn ang="0">
                    <a:pos x="2" y="22"/>
                  </a:cxn>
                  <a:cxn ang="0">
                    <a:pos x="4" y="20"/>
                  </a:cxn>
                  <a:cxn ang="0">
                    <a:pos x="6" y="18"/>
                  </a:cxn>
                  <a:cxn ang="0">
                    <a:pos x="6" y="18"/>
                  </a:cxn>
                  <a:cxn ang="0">
                    <a:pos x="8" y="2"/>
                  </a:cxn>
                  <a:cxn ang="0">
                    <a:pos x="8" y="2"/>
                  </a:cxn>
                  <a:cxn ang="0">
                    <a:pos x="8" y="0"/>
                  </a:cxn>
                  <a:cxn ang="0">
                    <a:pos x="6" y="0"/>
                  </a:cxn>
                  <a:cxn ang="0">
                    <a:pos x="6" y="0"/>
                  </a:cxn>
                </a:cxnLst>
                <a:rect l="0" t="0" r="r" b="b"/>
                <a:pathLst>
                  <a:path w="8" h="22">
                    <a:moveTo>
                      <a:pt x="6" y="0"/>
                    </a:moveTo>
                    <a:lnTo>
                      <a:pt x="6" y="0"/>
                    </a:lnTo>
                    <a:lnTo>
                      <a:pt x="4" y="0"/>
                    </a:lnTo>
                    <a:lnTo>
                      <a:pt x="2" y="2"/>
                    </a:lnTo>
                    <a:lnTo>
                      <a:pt x="2" y="2"/>
                    </a:lnTo>
                    <a:lnTo>
                      <a:pt x="0" y="18"/>
                    </a:lnTo>
                    <a:lnTo>
                      <a:pt x="0" y="18"/>
                    </a:lnTo>
                    <a:lnTo>
                      <a:pt x="0" y="20"/>
                    </a:lnTo>
                    <a:lnTo>
                      <a:pt x="2" y="22"/>
                    </a:lnTo>
                    <a:lnTo>
                      <a:pt x="2" y="22"/>
                    </a:lnTo>
                    <a:lnTo>
                      <a:pt x="2" y="22"/>
                    </a:lnTo>
                    <a:lnTo>
                      <a:pt x="2" y="22"/>
                    </a:lnTo>
                    <a:lnTo>
                      <a:pt x="4" y="20"/>
                    </a:lnTo>
                    <a:lnTo>
                      <a:pt x="6" y="18"/>
                    </a:lnTo>
                    <a:lnTo>
                      <a:pt x="6" y="18"/>
                    </a:lnTo>
                    <a:lnTo>
                      <a:pt x="8" y="2"/>
                    </a:lnTo>
                    <a:lnTo>
                      <a:pt x="8" y="2"/>
                    </a:lnTo>
                    <a:lnTo>
                      <a:pt x="8" y="0"/>
                    </a:lnTo>
                    <a:lnTo>
                      <a:pt x="6" y="0"/>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39" name="Freeform 345"/>
              <p:cNvSpPr>
                <a:spLocks/>
              </p:cNvSpPr>
              <p:nvPr/>
            </p:nvSpPr>
            <p:spPr bwMode="auto">
              <a:xfrm>
                <a:off x="3806825" y="5627688"/>
                <a:ext cx="9525" cy="38100"/>
              </a:xfrm>
              <a:custGeom>
                <a:avLst/>
                <a:gdLst/>
                <a:ahLst/>
                <a:cxnLst>
                  <a:cxn ang="0">
                    <a:pos x="4" y="0"/>
                  </a:cxn>
                  <a:cxn ang="0">
                    <a:pos x="4" y="0"/>
                  </a:cxn>
                  <a:cxn ang="0">
                    <a:pos x="4" y="0"/>
                  </a:cxn>
                  <a:cxn ang="0">
                    <a:pos x="4" y="0"/>
                  </a:cxn>
                  <a:cxn ang="0">
                    <a:pos x="2" y="2"/>
                  </a:cxn>
                  <a:cxn ang="0">
                    <a:pos x="2" y="4"/>
                  </a:cxn>
                  <a:cxn ang="0">
                    <a:pos x="2" y="4"/>
                  </a:cxn>
                  <a:cxn ang="0">
                    <a:pos x="2" y="4"/>
                  </a:cxn>
                  <a:cxn ang="0">
                    <a:pos x="0" y="20"/>
                  </a:cxn>
                  <a:cxn ang="0">
                    <a:pos x="0" y="20"/>
                  </a:cxn>
                  <a:cxn ang="0">
                    <a:pos x="2" y="22"/>
                  </a:cxn>
                  <a:cxn ang="0">
                    <a:pos x="4" y="24"/>
                  </a:cxn>
                  <a:cxn ang="0">
                    <a:pos x="4" y="24"/>
                  </a:cxn>
                  <a:cxn ang="0">
                    <a:pos x="4" y="24"/>
                  </a:cxn>
                  <a:cxn ang="0">
                    <a:pos x="4" y="24"/>
                  </a:cxn>
                  <a:cxn ang="0">
                    <a:pos x="6" y="24"/>
                  </a:cxn>
                  <a:cxn ang="0">
                    <a:pos x="6" y="22"/>
                  </a:cxn>
                  <a:cxn ang="0">
                    <a:pos x="6" y="22"/>
                  </a:cxn>
                  <a:cxn ang="0">
                    <a:pos x="6" y="4"/>
                  </a:cxn>
                  <a:cxn ang="0">
                    <a:pos x="6" y="4"/>
                  </a:cxn>
                  <a:cxn ang="0">
                    <a:pos x="6" y="4"/>
                  </a:cxn>
                  <a:cxn ang="0">
                    <a:pos x="6" y="2"/>
                  </a:cxn>
                  <a:cxn ang="0">
                    <a:pos x="4" y="0"/>
                  </a:cxn>
                  <a:cxn ang="0">
                    <a:pos x="4" y="0"/>
                  </a:cxn>
                </a:cxnLst>
                <a:rect l="0" t="0" r="r" b="b"/>
                <a:pathLst>
                  <a:path w="6" h="24">
                    <a:moveTo>
                      <a:pt x="4" y="0"/>
                    </a:moveTo>
                    <a:lnTo>
                      <a:pt x="4" y="0"/>
                    </a:lnTo>
                    <a:lnTo>
                      <a:pt x="4" y="0"/>
                    </a:lnTo>
                    <a:lnTo>
                      <a:pt x="4" y="0"/>
                    </a:lnTo>
                    <a:lnTo>
                      <a:pt x="2" y="2"/>
                    </a:lnTo>
                    <a:lnTo>
                      <a:pt x="2" y="4"/>
                    </a:lnTo>
                    <a:lnTo>
                      <a:pt x="2" y="4"/>
                    </a:lnTo>
                    <a:lnTo>
                      <a:pt x="2" y="4"/>
                    </a:lnTo>
                    <a:lnTo>
                      <a:pt x="0" y="20"/>
                    </a:lnTo>
                    <a:lnTo>
                      <a:pt x="0" y="20"/>
                    </a:lnTo>
                    <a:lnTo>
                      <a:pt x="2" y="22"/>
                    </a:lnTo>
                    <a:lnTo>
                      <a:pt x="4" y="24"/>
                    </a:lnTo>
                    <a:lnTo>
                      <a:pt x="4" y="24"/>
                    </a:lnTo>
                    <a:lnTo>
                      <a:pt x="4" y="24"/>
                    </a:lnTo>
                    <a:lnTo>
                      <a:pt x="4" y="24"/>
                    </a:lnTo>
                    <a:lnTo>
                      <a:pt x="6" y="24"/>
                    </a:lnTo>
                    <a:lnTo>
                      <a:pt x="6" y="22"/>
                    </a:lnTo>
                    <a:lnTo>
                      <a:pt x="6" y="22"/>
                    </a:lnTo>
                    <a:lnTo>
                      <a:pt x="6" y="4"/>
                    </a:lnTo>
                    <a:lnTo>
                      <a:pt x="6" y="4"/>
                    </a:lnTo>
                    <a:lnTo>
                      <a:pt x="6" y="4"/>
                    </a:lnTo>
                    <a:lnTo>
                      <a:pt x="6" y="2"/>
                    </a:lnTo>
                    <a:lnTo>
                      <a:pt x="4" y="0"/>
                    </a:lnTo>
                    <a:lnTo>
                      <a:pt x="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40" name="Freeform 346"/>
              <p:cNvSpPr>
                <a:spLocks/>
              </p:cNvSpPr>
              <p:nvPr/>
            </p:nvSpPr>
            <p:spPr bwMode="auto">
              <a:xfrm>
                <a:off x="3768725" y="5535613"/>
                <a:ext cx="85725" cy="76200"/>
              </a:xfrm>
              <a:custGeom>
                <a:avLst/>
                <a:gdLst/>
                <a:ahLst/>
                <a:cxnLst>
                  <a:cxn ang="0">
                    <a:pos x="0" y="40"/>
                  </a:cxn>
                  <a:cxn ang="0">
                    <a:pos x="24" y="36"/>
                  </a:cxn>
                  <a:cxn ang="0">
                    <a:pos x="24" y="36"/>
                  </a:cxn>
                  <a:cxn ang="0">
                    <a:pos x="24" y="44"/>
                  </a:cxn>
                  <a:cxn ang="0">
                    <a:pos x="24" y="44"/>
                  </a:cxn>
                  <a:cxn ang="0">
                    <a:pos x="26" y="46"/>
                  </a:cxn>
                  <a:cxn ang="0">
                    <a:pos x="28" y="48"/>
                  </a:cxn>
                  <a:cxn ang="0">
                    <a:pos x="28" y="48"/>
                  </a:cxn>
                  <a:cxn ang="0">
                    <a:pos x="28" y="48"/>
                  </a:cxn>
                  <a:cxn ang="0">
                    <a:pos x="28" y="48"/>
                  </a:cxn>
                  <a:cxn ang="0">
                    <a:pos x="30" y="46"/>
                  </a:cxn>
                  <a:cxn ang="0">
                    <a:pos x="30" y="44"/>
                  </a:cxn>
                  <a:cxn ang="0">
                    <a:pos x="30" y="44"/>
                  </a:cxn>
                  <a:cxn ang="0">
                    <a:pos x="30" y="36"/>
                  </a:cxn>
                  <a:cxn ang="0">
                    <a:pos x="54" y="32"/>
                  </a:cxn>
                  <a:cxn ang="0">
                    <a:pos x="22" y="0"/>
                  </a:cxn>
                  <a:cxn ang="0">
                    <a:pos x="0" y="40"/>
                  </a:cxn>
                </a:cxnLst>
                <a:rect l="0" t="0" r="r" b="b"/>
                <a:pathLst>
                  <a:path w="54" h="48">
                    <a:moveTo>
                      <a:pt x="0" y="40"/>
                    </a:moveTo>
                    <a:lnTo>
                      <a:pt x="24" y="36"/>
                    </a:lnTo>
                    <a:lnTo>
                      <a:pt x="24" y="36"/>
                    </a:lnTo>
                    <a:lnTo>
                      <a:pt x="24" y="44"/>
                    </a:lnTo>
                    <a:lnTo>
                      <a:pt x="24" y="44"/>
                    </a:lnTo>
                    <a:lnTo>
                      <a:pt x="26" y="46"/>
                    </a:lnTo>
                    <a:lnTo>
                      <a:pt x="28" y="48"/>
                    </a:lnTo>
                    <a:lnTo>
                      <a:pt x="28" y="48"/>
                    </a:lnTo>
                    <a:lnTo>
                      <a:pt x="28" y="48"/>
                    </a:lnTo>
                    <a:lnTo>
                      <a:pt x="28" y="48"/>
                    </a:lnTo>
                    <a:lnTo>
                      <a:pt x="30" y="46"/>
                    </a:lnTo>
                    <a:lnTo>
                      <a:pt x="30" y="44"/>
                    </a:lnTo>
                    <a:lnTo>
                      <a:pt x="30" y="44"/>
                    </a:lnTo>
                    <a:lnTo>
                      <a:pt x="30" y="36"/>
                    </a:lnTo>
                    <a:lnTo>
                      <a:pt x="54" y="32"/>
                    </a:lnTo>
                    <a:lnTo>
                      <a:pt x="22" y="0"/>
                    </a:lnTo>
                    <a:lnTo>
                      <a:pt x="0" y="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41" name="Freeform 347"/>
              <p:cNvSpPr>
                <a:spLocks/>
              </p:cNvSpPr>
              <p:nvPr/>
            </p:nvSpPr>
            <p:spPr bwMode="auto">
              <a:xfrm>
                <a:off x="3016250" y="5684838"/>
                <a:ext cx="82550" cy="69850"/>
              </a:xfrm>
              <a:custGeom>
                <a:avLst/>
                <a:gdLst/>
                <a:ahLst/>
                <a:cxnLst>
                  <a:cxn ang="0">
                    <a:pos x="52" y="0"/>
                  </a:cxn>
                  <a:cxn ang="0">
                    <a:pos x="26" y="8"/>
                  </a:cxn>
                  <a:cxn ang="0">
                    <a:pos x="26" y="8"/>
                  </a:cxn>
                  <a:cxn ang="0">
                    <a:pos x="26" y="2"/>
                  </a:cxn>
                  <a:cxn ang="0">
                    <a:pos x="26" y="2"/>
                  </a:cxn>
                  <a:cxn ang="0">
                    <a:pos x="24" y="0"/>
                  </a:cxn>
                  <a:cxn ang="0">
                    <a:pos x="22" y="0"/>
                  </a:cxn>
                  <a:cxn ang="0">
                    <a:pos x="22" y="0"/>
                  </a:cxn>
                  <a:cxn ang="0">
                    <a:pos x="20" y="0"/>
                  </a:cxn>
                  <a:cxn ang="0">
                    <a:pos x="20" y="2"/>
                  </a:cxn>
                  <a:cxn ang="0">
                    <a:pos x="20" y="2"/>
                  </a:cxn>
                  <a:cxn ang="0">
                    <a:pos x="22" y="10"/>
                  </a:cxn>
                  <a:cxn ang="0">
                    <a:pos x="0" y="18"/>
                  </a:cxn>
                  <a:cxn ang="0">
                    <a:pos x="38" y="44"/>
                  </a:cxn>
                  <a:cxn ang="0">
                    <a:pos x="52" y="0"/>
                  </a:cxn>
                </a:cxnLst>
                <a:rect l="0" t="0" r="r" b="b"/>
                <a:pathLst>
                  <a:path w="52" h="44">
                    <a:moveTo>
                      <a:pt x="52" y="0"/>
                    </a:moveTo>
                    <a:lnTo>
                      <a:pt x="26" y="8"/>
                    </a:lnTo>
                    <a:lnTo>
                      <a:pt x="26" y="8"/>
                    </a:lnTo>
                    <a:lnTo>
                      <a:pt x="26" y="2"/>
                    </a:lnTo>
                    <a:lnTo>
                      <a:pt x="26" y="2"/>
                    </a:lnTo>
                    <a:lnTo>
                      <a:pt x="24" y="0"/>
                    </a:lnTo>
                    <a:lnTo>
                      <a:pt x="22" y="0"/>
                    </a:lnTo>
                    <a:lnTo>
                      <a:pt x="22" y="0"/>
                    </a:lnTo>
                    <a:lnTo>
                      <a:pt x="20" y="0"/>
                    </a:lnTo>
                    <a:lnTo>
                      <a:pt x="20" y="2"/>
                    </a:lnTo>
                    <a:lnTo>
                      <a:pt x="20" y="2"/>
                    </a:lnTo>
                    <a:lnTo>
                      <a:pt x="22" y="10"/>
                    </a:lnTo>
                    <a:lnTo>
                      <a:pt x="0" y="18"/>
                    </a:lnTo>
                    <a:lnTo>
                      <a:pt x="38" y="44"/>
                    </a:lnTo>
                    <a:lnTo>
                      <a:pt x="5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42" name="Freeform 348"/>
              <p:cNvSpPr>
                <a:spLocks noEditPoints="1"/>
              </p:cNvSpPr>
              <p:nvPr/>
            </p:nvSpPr>
            <p:spPr bwMode="auto">
              <a:xfrm>
                <a:off x="3108325" y="5815013"/>
                <a:ext cx="111125" cy="92075"/>
              </a:xfrm>
              <a:custGeom>
                <a:avLst/>
                <a:gdLst/>
                <a:ahLst/>
                <a:cxnLst>
                  <a:cxn ang="0">
                    <a:pos x="70" y="0"/>
                  </a:cxn>
                  <a:cxn ang="0">
                    <a:pos x="0" y="0"/>
                  </a:cxn>
                  <a:cxn ang="0">
                    <a:pos x="0" y="58"/>
                  </a:cxn>
                  <a:cxn ang="0">
                    <a:pos x="70" y="58"/>
                  </a:cxn>
                  <a:cxn ang="0">
                    <a:pos x="70" y="0"/>
                  </a:cxn>
                  <a:cxn ang="0">
                    <a:pos x="64" y="4"/>
                  </a:cxn>
                  <a:cxn ang="0">
                    <a:pos x="64" y="4"/>
                  </a:cxn>
                  <a:cxn ang="0">
                    <a:pos x="66" y="6"/>
                  </a:cxn>
                  <a:cxn ang="0">
                    <a:pos x="66" y="6"/>
                  </a:cxn>
                  <a:cxn ang="0">
                    <a:pos x="64" y="8"/>
                  </a:cxn>
                  <a:cxn ang="0">
                    <a:pos x="64" y="8"/>
                  </a:cxn>
                  <a:cxn ang="0">
                    <a:pos x="62" y="6"/>
                  </a:cxn>
                  <a:cxn ang="0">
                    <a:pos x="62" y="6"/>
                  </a:cxn>
                  <a:cxn ang="0">
                    <a:pos x="64" y="4"/>
                  </a:cxn>
                  <a:cxn ang="0">
                    <a:pos x="64" y="4"/>
                  </a:cxn>
                  <a:cxn ang="0">
                    <a:pos x="58" y="4"/>
                  </a:cxn>
                  <a:cxn ang="0">
                    <a:pos x="58" y="4"/>
                  </a:cxn>
                  <a:cxn ang="0">
                    <a:pos x="60" y="6"/>
                  </a:cxn>
                  <a:cxn ang="0">
                    <a:pos x="60" y="6"/>
                  </a:cxn>
                  <a:cxn ang="0">
                    <a:pos x="58" y="8"/>
                  </a:cxn>
                  <a:cxn ang="0">
                    <a:pos x="58" y="8"/>
                  </a:cxn>
                  <a:cxn ang="0">
                    <a:pos x="56" y="6"/>
                  </a:cxn>
                  <a:cxn ang="0">
                    <a:pos x="56" y="6"/>
                  </a:cxn>
                  <a:cxn ang="0">
                    <a:pos x="58" y="4"/>
                  </a:cxn>
                  <a:cxn ang="0">
                    <a:pos x="58" y="4"/>
                  </a:cxn>
                  <a:cxn ang="0">
                    <a:pos x="52" y="4"/>
                  </a:cxn>
                  <a:cxn ang="0">
                    <a:pos x="52" y="4"/>
                  </a:cxn>
                  <a:cxn ang="0">
                    <a:pos x="54" y="6"/>
                  </a:cxn>
                  <a:cxn ang="0">
                    <a:pos x="54" y="6"/>
                  </a:cxn>
                  <a:cxn ang="0">
                    <a:pos x="52" y="8"/>
                  </a:cxn>
                  <a:cxn ang="0">
                    <a:pos x="52" y="8"/>
                  </a:cxn>
                  <a:cxn ang="0">
                    <a:pos x="50" y="6"/>
                  </a:cxn>
                  <a:cxn ang="0">
                    <a:pos x="50" y="6"/>
                  </a:cxn>
                  <a:cxn ang="0">
                    <a:pos x="52" y="4"/>
                  </a:cxn>
                  <a:cxn ang="0">
                    <a:pos x="52" y="4"/>
                  </a:cxn>
                  <a:cxn ang="0">
                    <a:pos x="70" y="56"/>
                  </a:cxn>
                  <a:cxn ang="0">
                    <a:pos x="0" y="56"/>
                  </a:cxn>
                  <a:cxn ang="0">
                    <a:pos x="0" y="10"/>
                  </a:cxn>
                  <a:cxn ang="0">
                    <a:pos x="70" y="10"/>
                  </a:cxn>
                  <a:cxn ang="0">
                    <a:pos x="70" y="56"/>
                  </a:cxn>
                </a:cxnLst>
                <a:rect l="0" t="0" r="r" b="b"/>
                <a:pathLst>
                  <a:path w="70" h="58">
                    <a:moveTo>
                      <a:pt x="70" y="0"/>
                    </a:moveTo>
                    <a:lnTo>
                      <a:pt x="0" y="0"/>
                    </a:lnTo>
                    <a:lnTo>
                      <a:pt x="0" y="58"/>
                    </a:lnTo>
                    <a:lnTo>
                      <a:pt x="70" y="58"/>
                    </a:lnTo>
                    <a:lnTo>
                      <a:pt x="70" y="0"/>
                    </a:lnTo>
                    <a:close/>
                    <a:moveTo>
                      <a:pt x="64" y="4"/>
                    </a:moveTo>
                    <a:lnTo>
                      <a:pt x="64" y="4"/>
                    </a:lnTo>
                    <a:lnTo>
                      <a:pt x="66" y="6"/>
                    </a:lnTo>
                    <a:lnTo>
                      <a:pt x="66" y="6"/>
                    </a:lnTo>
                    <a:lnTo>
                      <a:pt x="64" y="8"/>
                    </a:lnTo>
                    <a:lnTo>
                      <a:pt x="64" y="8"/>
                    </a:lnTo>
                    <a:lnTo>
                      <a:pt x="62" y="6"/>
                    </a:lnTo>
                    <a:lnTo>
                      <a:pt x="62" y="6"/>
                    </a:lnTo>
                    <a:lnTo>
                      <a:pt x="64" y="4"/>
                    </a:lnTo>
                    <a:lnTo>
                      <a:pt x="64" y="4"/>
                    </a:lnTo>
                    <a:close/>
                    <a:moveTo>
                      <a:pt x="58" y="4"/>
                    </a:moveTo>
                    <a:lnTo>
                      <a:pt x="58" y="4"/>
                    </a:lnTo>
                    <a:lnTo>
                      <a:pt x="60" y="6"/>
                    </a:lnTo>
                    <a:lnTo>
                      <a:pt x="60" y="6"/>
                    </a:lnTo>
                    <a:lnTo>
                      <a:pt x="58" y="8"/>
                    </a:lnTo>
                    <a:lnTo>
                      <a:pt x="58" y="8"/>
                    </a:lnTo>
                    <a:lnTo>
                      <a:pt x="56" y="6"/>
                    </a:lnTo>
                    <a:lnTo>
                      <a:pt x="56" y="6"/>
                    </a:lnTo>
                    <a:lnTo>
                      <a:pt x="58" y="4"/>
                    </a:lnTo>
                    <a:lnTo>
                      <a:pt x="58" y="4"/>
                    </a:lnTo>
                    <a:close/>
                    <a:moveTo>
                      <a:pt x="52" y="4"/>
                    </a:moveTo>
                    <a:lnTo>
                      <a:pt x="52" y="4"/>
                    </a:lnTo>
                    <a:lnTo>
                      <a:pt x="54" y="6"/>
                    </a:lnTo>
                    <a:lnTo>
                      <a:pt x="54" y="6"/>
                    </a:lnTo>
                    <a:lnTo>
                      <a:pt x="52" y="8"/>
                    </a:lnTo>
                    <a:lnTo>
                      <a:pt x="52" y="8"/>
                    </a:lnTo>
                    <a:lnTo>
                      <a:pt x="50" y="6"/>
                    </a:lnTo>
                    <a:lnTo>
                      <a:pt x="50" y="6"/>
                    </a:lnTo>
                    <a:lnTo>
                      <a:pt x="52" y="4"/>
                    </a:lnTo>
                    <a:lnTo>
                      <a:pt x="52" y="4"/>
                    </a:lnTo>
                    <a:close/>
                    <a:moveTo>
                      <a:pt x="70" y="56"/>
                    </a:moveTo>
                    <a:lnTo>
                      <a:pt x="0" y="56"/>
                    </a:lnTo>
                    <a:lnTo>
                      <a:pt x="0" y="10"/>
                    </a:lnTo>
                    <a:lnTo>
                      <a:pt x="70" y="10"/>
                    </a:lnTo>
                    <a:lnTo>
                      <a:pt x="70" y="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43" name="Freeform 349"/>
              <p:cNvSpPr>
                <a:spLocks/>
              </p:cNvSpPr>
              <p:nvPr/>
            </p:nvSpPr>
            <p:spPr bwMode="auto">
              <a:xfrm>
                <a:off x="3111500" y="5834063"/>
                <a:ext cx="9525" cy="12700"/>
              </a:xfrm>
              <a:custGeom>
                <a:avLst/>
                <a:gdLst/>
                <a:ahLst/>
                <a:cxnLst>
                  <a:cxn ang="0">
                    <a:pos x="2" y="8"/>
                  </a:cxn>
                  <a:cxn ang="0">
                    <a:pos x="6" y="4"/>
                  </a:cxn>
                  <a:cxn ang="0">
                    <a:pos x="2" y="0"/>
                  </a:cxn>
                  <a:cxn ang="0">
                    <a:pos x="0" y="2"/>
                  </a:cxn>
                  <a:cxn ang="0">
                    <a:pos x="4" y="4"/>
                  </a:cxn>
                  <a:cxn ang="0">
                    <a:pos x="0" y="6"/>
                  </a:cxn>
                  <a:cxn ang="0">
                    <a:pos x="2" y="8"/>
                  </a:cxn>
                </a:cxnLst>
                <a:rect l="0" t="0" r="r" b="b"/>
                <a:pathLst>
                  <a:path w="6" h="8">
                    <a:moveTo>
                      <a:pt x="2" y="8"/>
                    </a:moveTo>
                    <a:lnTo>
                      <a:pt x="6" y="4"/>
                    </a:lnTo>
                    <a:lnTo>
                      <a:pt x="2" y="0"/>
                    </a:lnTo>
                    <a:lnTo>
                      <a:pt x="0" y="2"/>
                    </a:lnTo>
                    <a:lnTo>
                      <a:pt x="4" y="4"/>
                    </a:lnTo>
                    <a:lnTo>
                      <a:pt x="0" y="6"/>
                    </a:lnTo>
                    <a:lnTo>
                      <a:pt x="2"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44" name="Freeform 350"/>
              <p:cNvSpPr>
                <a:spLocks/>
              </p:cNvSpPr>
              <p:nvPr/>
            </p:nvSpPr>
            <p:spPr bwMode="auto">
              <a:xfrm>
                <a:off x="3121025" y="5846763"/>
                <a:ext cx="6350" cy="12700"/>
              </a:xfrm>
              <a:custGeom>
                <a:avLst/>
                <a:gdLst/>
                <a:ahLst/>
                <a:cxnLst>
                  <a:cxn ang="0">
                    <a:pos x="0" y="8"/>
                  </a:cxn>
                  <a:cxn ang="0">
                    <a:pos x="4" y="4"/>
                  </a:cxn>
                  <a:cxn ang="0">
                    <a:pos x="0" y="0"/>
                  </a:cxn>
                  <a:cxn ang="0">
                    <a:pos x="0" y="2"/>
                  </a:cxn>
                  <a:cxn ang="0">
                    <a:pos x="2" y="4"/>
                  </a:cxn>
                  <a:cxn ang="0">
                    <a:pos x="0" y="6"/>
                  </a:cxn>
                  <a:cxn ang="0">
                    <a:pos x="0" y="8"/>
                  </a:cxn>
                </a:cxnLst>
                <a:rect l="0" t="0" r="r" b="b"/>
                <a:pathLst>
                  <a:path w="4" h="8">
                    <a:moveTo>
                      <a:pt x="0" y="8"/>
                    </a:moveTo>
                    <a:lnTo>
                      <a:pt x="4" y="4"/>
                    </a:lnTo>
                    <a:lnTo>
                      <a:pt x="0" y="0"/>
                    </a:lnTo>
                    <a:lnTo>
                      <a:pt x="0" y="2"/>
                    </a:lnTo>
                    <a:lnTo>
                      <a:pt x="2" y="4"/>
                    </a:lnTo>
                    <a:lnTo>
                      <a:pt x="0" y="6"/>
                    </a:lnTo>
                    <a:lnTo>
                      <a:pt x="0"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45" name="Freeform 351"/>
              <p:cNvSpPr>
                <a:spLocks/>
              </p:cNvSpPr>
              <p:nvPr/>
            </p:nvSpPr>
            <p:spPr bwMode="auto">
              <a:xfrm>
                <a:off x="3111500" y="5872163"/>
                <a:ext cx="9525" cy="12700"/>
              </a:xfrm>
              <a:custGeom>
                <a:avLst/>
                <a:gdLst/>
                <a:ahLst/>
                <a:cxnLst>
                  <a:cxn ang="0">
                    <a:pos x="2" y="8"/>
                  </a:cxn>
                  <a:cxn ang="0">
                    <a:pos x="6" y="4"/>
                  </a:cxn>
                  <a:cxn ang="0">
                    <a:pos x="2" y="0"/>
                  </a:cxn>
                  <a:cxn ang="0">
                    <a:pos x="0" y="2"/>
                  </a:cxn>
                  <a:cxn ang="0">
                    <a:pos x="4" y="4"/>
                  </a:cxn>
                  <a:cxn ang="0">
                    <a:pos x="0" y="6"/>
                  </a:cxn>
                  <a:cxn ang="0">
                    <a:pos x="2" y="8"/>
                  </a:cxn>
                </a:cxnLst>
                <a:rect l="0" t="0" r="r" b="b"/>
                <a:pathLst>
                  <a:path w="6" h="8">
                    <a:moveTo>
                      <a:pt x="2" y="8"/>
                    </a:moveTo>
                    <a:lnTo>
                      <a:pt x="6" y="4"/>
                    </a:lnTo>
                    <a:lnTo>
                      <a:pt x="2" y="0"/>
                    </a:lnTo>
                    <a:lnTo>
                      <a:pt x="0" y="2"/>
                    </a:lnTo>
                    <a:lnTo>
                      <a:pt x="4" y="4"/>
                    </a:lnTo>
                    <a:lnTo>
                      <a:pt x="0" y="6"/>
                    </a:lnTo>
                    <a:lnTo>
                      <a:pt x="2"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46" name="Freeform 352"/>
              <p:cNvSpPr>
                <a:spLocks/>
              </p:cNvSpPr>
              <p:nvPr/>
            </p:nvSpPr>
            <p:spPr bwMode="auto">
              <a:xfrm>
                <a:off x="3124200" y="5859463"/>
                <a:ext cx="6350" cy="12700"/>
              </a:xfrm>
              <a:custGeom>
                <a:avLst/>
                <a:gdLst/>
                <a:ahLst/>
                <a:cxnLst>
                  <a:cxn ang="0">
                    <a:pos x="2" y="8"/>
                  </a:cxn>
                  <a:cxn ang="0">
                    <a:pos x="4" y="4"/>
                  </a:cxn>
                  <a:cxn ang="0">
                    <a:pos x="2" y="0"/>
                  </a:cxn>
                  <a:cxn ang="0">
                    <a:pos x="0" y="2"/>
                  </a:cxn>
                  <a:cxn ang="0">
                    <a:pos x="2" y="4"/>
                  </a:cxn>
                  <a:cxn ang="0">
                    <a:pos x="0" y="6"/>
                  </a:cxn>
                  <a:cxn ang="0">
                    <a:pos x="2" y="8"/>
                  </a:cxn>
                </a:cxnLst>
                <a:rect l="0" t="0" r="r" b="b"/>
                <a:pathLst>
                  <a:path w="4" h="8">
                    <a:moveTo>
                      <a:pt x="2" y="8"/>
                    </a:moveTo>
                    <a:lnTo>
                      <a:pt x="4" y="4"/>
                    </a:lnTo>
                    <a:lnTo>
                      <a:pt x="2" y="0"/>
                    </a:lnTo>
                    <a:lnTo>
                      <a:pt x="0" y="2"/>
                    </a:lnTo>
                    <a:lnTo>
                      <a:pt x="2" y="4"/>
                    </a:lnTo>
                    <a:lnTo>
                      <a:pt x="0" y="6"/>
                    </a:lnTo>
                    <a:lnTo>
                      <a:pt x="2"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47" name="Freeform 353"/>
              <p:cNvSpPr>
                <a:spLocks/>
              </p:cNvSpPr>
              <p:nvPr/>
            </p:nvSpPr>
            <p:spPr bwMode="auto">
              <a:xfrm>
                <a:off x="3124200" y="5884863"/>
                <a:ext cx="6350" cy="12700"/>
              </a:xfrm>
              <a:custGeom>
                <a:avLst/>
                <a:gdLst/>
                <a:ahLst/>
                <a:cxnLst>
                  <a:cxn ang="0">
                    <a:pos x="0" y="2"/>
                  </a:cxn>
                  <a:cxn ang="0">
                    <a:pos x="2" y="4"/>
                  </a:cxn>
                  <a:cxn ang="0">
                    <a:pos x="0" y="6"/>
                  </a:cxn>
                  <a:cxn ang="0">
                    <a:pos x="2" y="8"/>
                  </a:cxn>
                  <a:cxn ang="0">
                    <a:pos x="4" y="4"/>
                  </a:cxn>
                  <a:cxn ang="0">
                    <a:pos x="2" y="0"/>
                  </a:cxn>
                  <a:cxn ang="0">
                    <a:pos x="0" y="2"/>
                  </a:cxn>
                </a:cxnLst>
                <a:rect l="0" t="0" r="r" b="b"/>
                <a:pathLst>
                  <a:path w="4" h="8">
                    <a:moveTo>
                      <a:pt x="0" y="2"/>
                    </a:moveTo>
                    <a:lnTo>
                      <a:pt x="2" y="4"/>
                    </a:lnTo>
                    <a:lnTo>
                      <a:pt x="0" y="6"/>
                    </a:lnTo>
                    <a:lnTo>
                      <a:pt x="2" y="8"/>
                    </a:lnTo>
                    <a:lnTo>
                      <a:pt x="4" y="4"/>
                    </a:lnTo>
                    <a:lnTo>
                      <a:pt x="2" y="0"/>
                    </a:ln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48" name="Rectangle 354"/>
              <p:cNvSpPr>
                <a:spLocks noChangeArrowheads="1"/>
              </p:cNvSpPr>
              <p:nvPr/>
            </p:nvSpPr>
            <p:spPr bwMode="auto">
              <a:xfrm>
                <a:off x="3130550" y="5837238"/>
                <a:ext cx="44450"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49" name="Rectangle 355"/>
              <p:cNvSpPr>
                <a:spLocks noChangeArrowheads="1"/>
              </p:cNvSpPr>
              <p:nvPr/>
            </p:nvSpPr>
            <p:spPr bwMode="auto">
              <a:xfrm>
                <a:off x="3133725" y="5849938"/>
                <a:ext cx="79375"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50" name="Rectangle 356"/>
              <p:cNvSpPr>
                <a:spLocks noChangeArrowheads="1"/>
              </p:cNvSpPr>
              <p:nvPr/>
            </p:nvSpPr>
            <p:spPr bwMode="auto">
              <a:xfrm>
                <a:off x="3124200" y="5875338"/>
                <a:ext cx="76200"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51" name="Rectangle 357"/>
              <p:cNvSpPr>
                <a:spLocks noChangeArrowheads="1"/>
              </p:cNvSpPr>
              <p:nvPr/>
            </p:nvSpPr>
            <p:spPr bwMode="auto">
              <a:xfrm>
                <a:off x="3136900" y="5862638"/>
                <a:ext cx="76200"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52" name="Rectangle 358"/>
              <p:cNvSpPr>
                <a:spLocks noChangeArrowheads="1"/>
              </p:cNvSpPr>
              <p:nvPr/>
            </p:nvSpPr>
            <p:spPr bwMode="auto">
              <a:xfrm>
                <a:off x="3133725" y="5888038"/>
                <a:ext cx="79375"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53" name="Rectangle 359"/>
              <p:cNvSpPr>
                <a:spLocks noChangeArrowheads="1"/>
              </p:cNvSpPr>
              <p:nvPr/>
            </p:nvSpPr>
            <p:spPr bwMode="auto">
              <a:xfrm>
                <a:off x="3178175" y="5837238"/>
                <a:ext cx="19050"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54" name="Rectangle 360"/>
              <p:cNvSpPr>
                <a:spLocks noChangeArrowheads="1"/>
              </p:cNvSpPr>
              <p:nvPr/>
            </p:nvSpPr>
            <p:spPr bwMode="auto">
              <a:xfrm>
                <a:off x="3140075" y="5938838"/>
                <a:ext cx="47625" cy="2857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55" name="Rectangle 361"/>
              <p:cNvSpPr>
                <a:spLocks noChangeArrowheads="1"/>
              </p:cNvSpPr>
              <p:nvPr/>
            </p:nvSpPr>
            <p:spPr bwMode="auto">
              <a:xfrm>
                <a:off x="3105150" y="5973763"/>
                <a:ext cx="117475"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56" name="Freeform 362"/>
              <p:cNvSpPr>
                <a:spLocks noEditPoints="1"/>
              </p:cNvSpPr>
              <p:nvPr/>
            </p:nvSpPr>
            <p:spPr bwMode="auto">
              <a:xfrm>
                <a:off x="2936875" y="5764213"/>
                <a:ext cx="95250" cy="215900"/>
              </a:xfrm>
              <a:custGeom>
                <a:avLst/>
                <a:gdLst/>
                <a:ahLst/>
                <a:cxnLst>
                  <a:cxn ang="0">
                    <a:pos x="0" y="136"/>
                  </a:cxn>
                  <a:cxn ang="0">
                    <a:pos x="60" y="136"/>
                  </a:cxn>
                  <a:cxn ang="0">
                    <a:pos x="60" y="0"/>
                  </a:cxn>
                  <a:cxn ang="0">
                    <a:pos x="0" y="0"/>
                  </a:cxn>
                  <a:cxn ang="0">
                    <a:pos x="0" y="136"/>
                  </a:cxn>
                  <a:cxn ang="0">
                    <a:pos x="4" y="8"/>
                  </a:cxn>
                  <a:cxn ang="0">
                    <a:pos x="56" y="8"/>
                  </a:cxn>
                  <a:cxn ang="0">
                    <a:pos x="56" y="18"/>
                  </a:cxn>
                  <a:cxn ang="0">
                    <a:pos x="4" y="18"/>
                  </a:cxn>
                  <a:cxn ang="0">
                    <a:pos x="4" y="8"/>
                  </a:cxn>
                  <a:cxn ang="0">
                    <a:pos x="4" y="20"/>
                  </a:cxn>
                  <a:cxn ang="0">
                    <a:pos x="56" y="20"/>
                  </a:cxn>
                  <a:cxn ang="0">
                    <a:pos x="56" y="30"/>
                  </a:cxn>
                  <a:cxn ang="0">
                    <a:pos x="4" y="30"/>
                  </a:cxn>
                  <a:cxn ang="0">
                    <a:pos x="4" y="20"/>
                  </a:cxn>
                  <a:cxn ang="0">
                    <a:pos x="4" y="32"/>
                  </a:cxn>
                  <a:cxn ang="0">
                    <a:pos x="56" y="32"/>
                  </a:cxn>
                  <a:cxn ang="0">
                    <a:pos x="56" y="44"/>
                  </a:cxn>
                  <a:cxn ang="0">
                    <a:pos x="4" y="44"/>
                  </a:cxn>
                  <a:cxn ang="0">
                    <a:pos x="4" y="32"/>
                  </a:cxn>
                  <a:cxn ang="0">
                    <a:pos x="52" y="50"/>
                  </a:cxn>
                  <a:cxn ang="0">
                    <a:pos x="52" y="50"/>
                  </a:cxn>
                  <a:cxn ang="0">
                    <a:pos x="52" y="52"/>
                  </a:cxn>
                  <a:cxn ang="0">
                    <a:pos x="50" y="54"/>
                  </a:cxn>
                  <a:cxn ang="0">
                    <a:pos x="50" y="54"/>
                  </a:cxn>
                  <a:cxn ang="0">
                    <a:pos x="48" y="52"/>
                  </a:cxn>
                  <a:cxn ang="0">
                    <a:pos x="48" y="50"/>
                  </a:cxn>
                  <a:cxn ang="0">
                    <a:pos x="48" y="50"/>
                  </a:cxn>
                  <a:cxn ang="0">
                    <a:pos x="48" y="50"/>
                  </a:cxn>
                  <a:cxn ang="0">
                    <a:pos x="50" y="48"/>
                  </a:cxn>
                  <a:cxn ang="0">
                    <a:pos x="50" y="48"/>
                  </a:cxn>
                  <a:cxn ang="0">
                    <a:pos x="52" y="50"/>
                  </a:cxn>
                  <a:cxn ang="0">
                    <a:pos x="52" y="50"/>
                  </a:cxn>
                  <a:cxn ang="0">
                    <a:pos x="52" y="50"/>
                  </a:cxn>
                  <a:cxn ang="0">
                    <a:pos x="4" y="46"/>
                  </a:cxn>
                  <a:cxn ang="0">
                    <a:pos x="42" y="46"/>
                  </a:cxn>
                  <a:cxn ang="0">
                    <a:pos x="42" y="56"/>
                  </a:cxn>
                  <a:cxn ang="0">
                    <a:pos x="4" y="56"/>
                  </a:cxn>
                  <a:cxn ang="0">
                    <a:pos x="4" y="46"/>
                  </a:cxn>
                  <a:cxn ang="0">
                    <a:pos x="4" y="58"/>
                  </a:cxn>
                  <a:cxn ang="0">
                    <a:pos x="56" y="58"/>
                  </a:cxn>
                  <a:cxn ang="0">
                    <a:pos x="56" y="64"/>
                  </a:cxn>
                  <a:cxn ang="0">
                    <a:pos x="4" y="64"/>
                  </a:cxn>
                  <a:cxn ang="0">
                    <a:pos x="4" y="58"/>
                  </a:cxn>
                  <a:cxn ang="0">
                    <a:pos x="4" y="68"/>
                  </a:cxn>
                  <a:cxn ang="0">
                    <a:pos x="56" y="68"/>
                  </a:cxn>
                  <a:cxn ang="0">
                    <a:pos x="56" y="124"/>
                  </a:cxn>
                  <a:cxn ang="0">
                    <a:pos x="4" y="124"/>
                  </a:cxn>
                  <a:cxn ang="0">
                    <a:pos x="4" y="68"/>
                  </a:cxn>
                </a:cxnLst>
                <a:rect l="0" t="0" r="r" b="b"/>
                <a:pathLst>
                  <a:path w="60" h="136">
                    <a:moveTo>
                      <a:pt x="0" y="136"/>
                    </a:moveTo>
                    <a:lnTo>
                      <a:pt x="60" y="136"/>
                    </a:lnTo>
                    <a:lnTo>
                      <a:pt x="60" y="0"/>
                    </a:lnTo>
                    <a:lnTo>
                      <a:pt x="0" y="0"/>
                    </a:lnTo>
                    <a:lnTo>
                      <a:pt x="0" y="136"/>
                    </a:lnTo>
                    <a:close/>
                    <a:moveTo>
                      <a:pt x="4" y="8"/>
                    </a:moveTo>
                    <a:lnTo>
                      <a:pt x="56" y="8"/>
                    </a:lnTo>
                    <a:lnTo>
                      <a:pt x="56" y="18"/>
                    </a:lnTo>
                    <a:lnTo>
                      <a:pt x="4" y="18"/>
                    </a:lnTo>
                    <a:lnTo>
                      <a:pt x="4" y="8"/>
                    </a:lnTo>
                    <a:close/>
                    <a:moveTo>
                      <a:pt x="4" y="20"/>
                    </a:moveTo>
                    <a:lnTo>
                      <a:pt x="56" y="20"/>
                    </a:lnTo>
                    <a:lnTo>
                      <a:pt x="56" y="30"/>
                    </a:lnTo>
                    <a:lnTo>
                      <a:pt x="4" y="30"/>
                    </a:lnTo>
                    <a:lnTo>
                      <a:pt x="4" y="20"/>
                    </a:lnTo>
                    <a:close/>
                    <a:moveTo>
                      <a:pt x="4" y="32"/>
                    </a:moveTo>
                    <a:lnTo>
                      <a:pt x="56" y="32"/>
                    </a:lnTo>
                    <a:lnTo>
                      <a:pt x="56" y="44"/>
                    </a:lnTo>
                    <a:lnTo>
                      <a:pt x="4" y="44"/>
                    </a:lnTo>
                    <a:lnTo>
                      <a:pt x="4" y="32"/>
                    </a:lnTo>
                    <a:close/>
                    <a:moveTo>
                      <a:pt x="52" y="50"/>
                    </a:moveTo>
                    <a:lnTo>
                      <a:pt x="52" y="50"/>
                    </a:lnTo>
                    <a:lnTo>
                      <a:pt x="52" y="52"/>
                    </a:lnTo>
                    <a:lnTo>
                      <a:pt x="50" y="54"/>
                    </a:lnTo>
                    <a:lnTo>
                      <a:pt x="50" y="54"/>
                    </a:lnTo>
                    <a:lnTo>
                      <a:pt x="48" y="52"/>
                    </a:lnTo>
                    <a:lnTo>
                      <a:pt x="48" y="50"/>
                    </a:lnTo>
                    <a:lnTo>
                      <a:pt x="48" y="50"/>
                    </a:lnTo>
                    <a:lnTo>
                      <a:pt x="48" y="50"/>
                    </a:lnTo>
                    <a:lnTo>
                      <a:pt x="50" y="48"/>
                    </a:lnTo>
                    <a:lnTo>
                      <a:pt x="50" y="48"/>
                    </a:lnTo>
                    <a:lnTo>
                      <a:pt x="52" y="50"/>
                    </a:lnTo>
                    <a:lnTo>
                      <a:pt x="52" y="50"/>
                    </a:lnTo>
                    <a:lnTo>
                      <a:pt x="52" y="50"/>
                    </a:lnTo>
                    <a:close/>
                    <a:moveTo>
                      <a:pt x="4" y="46"/>
                    </a:moveTo>
                    <a:lnTo>
                      <a:pt x="42" y="46"/>
                    </a:lnTo>
                    <a:lnTo>
                      <a:pt x="42" y="56"/>
                    </a:lnTo>
                    <a:lnTo>
                      <a:pt x="4" y="56"/>
                    </a:lnTo>
                    <a:lnTo>
                      <a:pt x="4" y="46"/>
                    </a:lnTo>
                    <a:close/>
                    <a:moveTo>
                      <a:pt x="4" y="58"/>
                    </a:moveTo>
                    <a:lnTo>
                      <a:pt x="56" y="58"/>
                    </a:lnTo>
                    <a:lnTo>
                      <a:pt x="56" y="64"/>
                    </a:lnTo>
                    <a:lnTo>
                      <a:pt x="4" y="64"/>
                    </a:lnTo>
                    <a:lnTo>
                      <a:pt x="4" y="58"/>
                    </a:lnTo>
                    <a:close/>
                    <a:moveTo>
                      <a:pt x="4" y="68"/>
                    </a:moveTo>
                    <a:lnTo>
                      <a:pt x="56" y="68"/>
                    </a:lnTo>
                    <a:lnTo>
                      <a:pt x="56" y="124"/>
                    </a:lnTo>
                    <a:lnTo>
                      <a:pt x="4" y="124"/>
                    </a:lnTo>
                    <a:lnTo>
                      <a:pt x="4" y="6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57" name="Freeform 363"/>
              <p:cNvSpPr>
                <a:spLocks noEditPoints="1"/>
              </p:cNvSpPr>
              <p:nvPr/>
            </p:nvSpPr>
            <p:spPr bwMode="auto">
              <a:xfrm>
                <a:off x="3057525" y="5786438"/>
                <a:ext cx="212725" cy="146050"/>
              </a:xfrm>
              <a:custGeom>
                <a:avLst/>
                <a:gdLst/>
                <a:ahLst/>
                <a:cxnLst>
                  <a:cxn ang="0">
                    <a:pos x="134" y="0"/>
                  </a:cxn>
                  <a:cxn ang="0">
                    <a:pos x="0" y="0"/>
                  </a:cxn>
                  <a:cxn ang="0">
                    <a:pos x="0" y="92"/>
                  </a:cxn>
                  <a:cxn ang="0">
                    <a:pos x="134" y="92"/>
                  </a:cxn>
                  <a:cxn ang="0">
                    <a:pos x="134" y="0"/>
                  </a:cxn>
                  <a:cxn ang="0">
                    <a:pos x="128" y="86"/>
                  </a:cxn>
                  <a:cxn ang="0">
                    <a:pos x="4" y="86"/>
                  </a:cxn>
                  <a:cxn ang="0">
                    <a:pos x="4" y="6"/>
                  </a:cxn>
                  <a:cxn ang="0">
                    <a:pos x="128" y="6"/>
                  </a:cxn>
                  <a:cxn ang="0">
                    <a:pos x="128" y="86"/>
                  </a:cxn>
                </a:cxnLst>
                <a:rect l="0" t="0" r="r" b="b"/>
                <a:pathLst>
                  <a:path w="134" h="92">
                    <a:moveTo>
                      <a:pt x="134" y="0"/>
                    </a:moveTo>
                    <a:lnTo>
                      <a:pt x="0" y="0"/>
                    </a:lnTo>
                    <a:lnTo>
                      <a:pt x="0" y="92"/>
                    </a:lnTo>
                    <a:lnTo>
                      <a:pt x="134" y="92"/>
                    </a:lnTo>
                    <a:lnTo>
                      <a:pt x="134" y="0"/>
                    </a:lnTo>
                    <a:close/>
                    <a:moveTo>
                      <a:pt x="128" y="86"/>
                    </a:moveTo>
                    <a:lnTo>
                      <a:pt x="4" y="86"/>
                    </a:lnTo>
                    <a:lnTo>
                      <a:pt x="4" y="6"/>
                    </a:lnTo>
                    <a:lnTo>
                      <a:pt x="128" y="6"/>
                    </a:lnTo>
                    <a:lnTo>
                      <a:pt x="128" y="8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58" name="Freeform 364"/>
              <p:cNvSpPr>
                <a:spLocks/>
              </p:cNvSpPr>
              <p:nvPr/>
            </p:nvSpPr>
            <p:spPr bwMode="auto">
              <a:xfrm>
                <a:off x="3486150" y="5360988"/>
                <a:ext cx="63500" cy="47625"/>
              </a:xfrm>
              <a:custGeom>
                <a:avLst/>
                <a:gdLst/>
                <a:ahLst/>
                <a:cxnLst>
                  <a:cxn ang="0">
                    <a:pos x="40" y="14"/>
                  </a:cxn>
                  <a:cxn ang="0">
                    <a:pos x="40" y="14"/>
                  </a:cxn>
                  <a:cxn ang="0">
                    <a:pos x="20" y="6"/>
                  </a:cxn>
                  <a:cxn ang="0">
                    <a:pos x="0" y="0"/>
                  </a:cxn>
                  <a:cxn ang="0">
                    <a:pos x="0" y="0"/>
                  </a:cxn>
                  <a:cxn ang="0">
                    <a:pos x="14" y="14"/>
                  </a:cxn>
                  <a:cxn ang="0">
                    <a:pos x="26" y="30"/>
                  </a:cxn>
                  <a:cxn ang="0">
                    <a:pos x="26" y="30"/>
                  </a:cxn>
                  <a:cxn ang="0">
                    <a:pos x="32" y="22"/>
                  </a:cxn>
                  <a:cxn ang="0">
                    <a:pos x="40" y="14"/>
                  </a:cxn>
                  <a:cxn ang="0">
                    <a:pos x="40" y="14"/>
                  </a:cxn>
                </a:cxnLst>
                <a:rect l="0" t="0" r="r" b="b"/>
                <a:pathLst>
                  <a:path w="40" h="30">
                    <a:moveTo>
                      <a:pt x="40" y="14"/>
                    </a:moveTo>
                    <a:lnTo>
                      <a:pt x="40" y="14"/>
                    </a:lnTo>
                    <a:lnTo>
                      <a:pt x="20" y="6"/>
                    </a:lnTo>
                    <a:lnTo>
                      <a:pt x="0" y="0"/>
                    </a:lnTo>
                    <a:lnTo>
                      <a:pt x="0" y="0"/>
                    </a:lnTo>
                    <a:lnTo>
                      <a:pt x="14" y="14"/>
                    </a:lnTo>
                    <a:lnTo>
                      <a:pt x="26" y="30"/>
                    </a:lnTo>
                    <a:lnTo>
                      <a:pt x="26" y="30"/>
                    </a:lnTo>
                    <a:lnTo>
                      <a:pt x="32" y="22"/>
                    </a:lnTo>
                    <a:lnTo>
                      <a:pt x="40" y="14"/>
                    </a:lnTo>
                    <a:lnTo>
                      <a:pt x="40"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59" name="Freeform 365"/>
              <p:cNvSpPr>
                <a:spLocks/>
              </p:cNvSpPr>
              <p:nvPr/>
            </p:nvSpPr>
            <p:spPr bwMode="auto">
              <a:xfrm>
                <a:off x="3575050" y="5522913"/>
                <a:ext cx="133350" cy="104775"/>
              </a:xfrm>
              <a:custGeom>
                <a:avLst/>
                <a:gdLst/>
                <a:ahLst/>
                <a:cxnLst>
                  <a:cxn ang="0">
                    <a:pos x="12" y="0"/>
                  </a:cxn>
                  <a:cxn ang="0">
                    <a:pos x="12" y="0"/>
                  </a:cxn>
                  <a:cxn ang="0">
                    <a:pos x="0" y="0"/>
                  </a:cxn>
                  <a:cxn ang="0">
                    <a:pos x="0" y="0"/>
                  </a:cxn>
                  <a:cxn ang="0">
                    <a:pos x="6" y="32"/>
                  </a:cxn>
                  <a:cxn ang="0">
                    <a:pos x="8" y="66"/>
                  </a:cxn>
                  <a:cxn ang="0">
                    <a:pos x="84" y="66"/>
                  </a:cxn>
                  <a:cxn ang="0">
                    <a:pos x="84" y="66"/>
                  </a:cxn>
                  <a:cxn ang="0">
                    <a:pos x="82" y="50"/>
                  </a:cxn>
                  <a:cxn ang="0">
                    <a:pos x="80" y="32"/>
                  </a:cxn>
                  <a:cxn ang="0">
                    <a:pos x="76" y="16"/>
                  </a:cxn>
                  <a:cxn ang="0">
                    <a:pos x="70" y="0"/>
                  </a:cxn>
                  <a:cxn ang="0">
                    <a:pos x="12" y="0"/>
                  </a:cxn>
                </a:cxnLst>
                <a:rect l="0" t="0" r="r" b="b"/>
                <a:pathLst>
                  <a:path w="84" h="66">
                    <a:moveTo>
                      <a:pt x="12" y="0"/>
                    </a:moveTo>
                    <a:lnTo>
                      <a:pt x="12" y="0"/>
                    </a:lnTo>
                    <a:lnTo>
                      <a:pt x="0" y="0"/>
                    </a:lnTo>
                    <a:lnTo>
                      <a:pt x="0" y="0"/>
                    </a:lnTo>
                    <a:lnTo>
                      <a:pt x="6" y="32"/>
                    </a:lnTo>
                    <a:lnTo>
                      <a:pt x="8" y="66"/>
                    </a:lnTo>
                    <a:lnTo>
                      <a:pt x="84" y="66"/>
                    </a:lnTo>
                    <a:lnTo>
                      <a:pt x="84" y="66"/>
                    </a:lnTo>
                    <a:lnTo>
                      <a:pt x="82" y="50"/>
                    </a:lnTo>
                    <a:lnTo>
                      <a:pt x="80" y="32"/>
                    </a:lnTo>
                    <a:lnTo>
                      <a:pt x="76" y="16"/>
                    </a:lnTo>
                    <a:lnTo>
                      <a:pt x="70"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60" name="Freeform 366"/>
              <p:cNvSpPr>
                <a:spLocks/>
              </p:cNvSpPr>
              <p:nvPr/>
            </p:nvSpPr>
            <p:spPr bwMode="auto">
              <a:xfrm>
                <a:off x="3438525" y="5491163"/>
                <a:ext cx="136525" cy="136525"/>
              </a:xfrm>
              <a:custGeom>
                <a:avLst/>
                <a:gdLst/>
                <a:ahLst/>
                <a:cxnLst>
                  <a:cxn ang="0">
                    <a:pos x="58" y="0"/>
                  </a:cxn>
                  <a:cxn ang="0">
                    <a:pos x="58" y="0"/>
                  </a:cxn>
                  <a:cxn ang="0">
                    <a:pos x="28" y="2"/>
                  </a:cxn>
                  <a:cxn ang="0">
                    <a:pos x="0" y="4"/>
                  </a:cxn>
                  <a:cxn ang="0">
                    <a:pos x="0" y="86"/>
                  </a:cxn>
                  <a:cxn ang="0">
                    <a:pos x="86" y="86"/>
                  </a:cxn>
                  <a:cxn ang="0">
                    <a:pos x="86" y="86"/>
                  </a:cxn>
                  <a:cxn ang="0">
                    <a:pos x="84" y="50"/>
                  </a:cxn>
                  <a:cxn ang="0">
                    <a:pos x="78" y="16"/>
                  </a:cxn>
                  <a:cxn ang="0">
                    <a:pos x="78" y="16"/>
                  </a:cxn>
                  <a:cxn ang="0">
                    <a:pos x="68" y="10"/>
                  </a:cxn>
                  <a:cxn ang="0">
                    <a:pos x="58" y="0"/>
                  </a:cxn>
                  <a:cxn ang="0">
                    <a:pos x="58" y="0"/>
                  </a:cxn>
                </a:cxnLst>
                <a:rect l="0" t="0" r="r" b="b"/>
                <a:pathLst>
                  <a:path w="86" h="86">
                    <a:moveTo>
                      <a:pt x="58" y="0"/>
                    </a:moveTo>
                    <a:lnTo>
                      <a:pt x="58" y="0"/>
                    </a:lnTo>
                    <a:lnTo>
                      <a:pt x="28" y="2"/>
                    </a:lnTo>
                    <a:lnTo>
                      <a:pt x="0" y="4"/>
                    </a:lnTo>
                    <a:lnTo>
                      <a:pt x="0" y="86"/>
                    </a:lnTo>
                    <a:lnTo>
                      <a:pt x="86" y="86"/>
                    </a:lnTo>
                    <a:lnTo>
                      <a:pt x="86" y="86"/>
                    </a:lnTo>
                    <a:lnTo>
                      <a:pt x="84" y="50"/>
                    </a:lnTo>
                    <a:lnTo>
                      <a:pt x="78" y="16"/>
                    </a:lnTo>
                    <a:lnTo>
                      <a:pt x="78" y="16"/>
                    </a:lnTo>
                    <a:lnTo>
                      <a:pt x="68" y="10"/>
                    </a:lnTo>
                    <a:lnTo>
                      <a:pt x="58" y="0"/>
                    </a:lnTo>
                    <a:lnTo>
                      <a:pt x="5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61" name="Freeform 367"/>
              <p:cNvSpPr>
                <a:spLocks/>
              </p:cNvSpPr>
              <p:nvPr/>
            </p:nvSpPr>
            <p:spPr bwMode="auto">
              <a:xfrm>
                <a:off x="3438525" y="5357813"/>
                <a:ext cx="85725" cy="127000"/>
              </a:xfrm>
              <a:custGeom>
                <a:avLst/>
                <a:gdLst/>
                <a:ahLst/>
                <a:cxnLst>
                  <a:cxn ang="0">
                    <a:pos x="52" y="38"/>
                  </a:cxn>
                  <a:cxn ang="0">
                    <a:pos x="52" y="38"/>
                  </a:cxn>
                  <a:cxn ang="0">
                    <a:pos x="42" y="24"/>
                  </a:cxn>
                  <a:cxn ang="0">
                    <a:pos x="28" y="12"/>
                  </a:cxn>
                  <a:cxn ang="0">
                    <a:pos x="14" y="4"/>
                  </a:cxn>
                  <a:cxn ang="0">
                    <a:pos x="0" y="0"/>
                  </a:cxn>
                  <a:cxn ang="0">
                    <a:pos x="0" y="80"/>
                  </a:cxn>
                  <a:cxn ang="0">
                    <a:pos x="0" y="80"/>
                  </a:cxn>
                  <a:cxn ang="0">
                    <a:pos x="26" y="78"/>
                  </a:cxn>
                  <a:cxn ang="0">
                    <a:pos x="54" y="76"/>
                  </a:cxn>
                  <a:cxn ang="0">
                    <a:pos x="54" y="76"/>
                  </a:cxn>
                  <a:cxn ang="0">
                    <a:pos x="50" y="68"/>
                  </a:cxn>
                  <a:cxn ang="0">
                    <a:pos x="50" y="56"/>
                  </a:cxn>
                  <a:cxn ang="0">
                    <a:pos x="50" y="56"/>
                  </a:cxn>
                  <a:cxn ang="0">
                    <a:pos x="50" y="56"/>
                  </a:cxn>
                  <a:cxn ang="0">
                    <a:pos x="50" y="48"/>
                  </a:cxn>
                  <a:cxn ang="0">
                    <a:pos x="52" y="38"/>
                  </a:cxn>
                  <a:cxn ang="0">
                    <a:pos x="52" y="38"/>
                  </a:cxn>
                </a:cxnLst>
                <a:rect l="0" t="0" r="r" b="b"/>
                <a:pathLst>
                  <a:path w="54" h="80">
                    <a:moveTo>
                      <a:pt x="52" y="38"/>
                    </a:moveTo>
                    <a:lnTo>
                      <a:pt x="52" y="38"/>
                    </a:lnTo>
                    <a:lnTo>
                      <a:pt x="42" y="24"/>
                    </a:lnTo>
                    <a:lnTo>
                      <a:pt x="28" y="12"/>
                    </a:lnTo>
                    <a:lnTo>
                      <a:pt x="14" y="4"/>
                    </a:lnTo>
                    <a:lnTo>
                      <a:pt x="0" y="0"/>
                    </a:lnTo>
                    <a:lnTo>
                      <a:pt x="0" y="80"/>
                    </a:lnTo>
                    <a:lnTo>
                      <a:pt x="0" y="80"/>
                    </a:lnTo>
                    <a:lnTo>
                      <a:pt x="26" y="78"/>
                    </a:lnTo>
                    <a:lnTo>
                      <a:pt x="54" y="76"/>
                    </a:lnTo>
                    <a:lnTo>
                      <a:pt x="54" y="76"/>
                    </a:lnTo>
                    <a:lnTo>
                      <a:pt x="50" y="68"/>
                    </a:lnTo>
                    <a:lnTo>
                      <a:pt x="50" y="56"/>
                    </a:lnTo>
                    <a:lnTo>
                      <a:pt x="50" y="56"/>
                    </a:lnTo>
                    <a:lnTo>
                      <a:pt x="50" y="56"/>
                    </a:lnTo>
                    <a:lnTo>
                      <a:pt x="50" y="48"/>
                    </a:lnTo>
                    <a:lnTo>
                      <a:pt x="52" y="38"/>
                    </a:lnTo>
                    <a:lnTo>
                      <a:pt x="52" y="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62" name="Freeform 368"/>
              <p:cNvSpPr>
                <a:spLocks noEditPoints="1"/>
              </p:cNvSpPr>
              <p:nvPr/>
            </p:nvSpPr>
            <p:spPr bwMode="auto">
              <a:xfrm>
                <a:off x="3527425" y="5303838"/>
                <a:ext cx="352425" cy="209550"/>
              </a:xfrm>
              <a:custGeom>
                <a:avLst/>
                <a:gdLst/>
                <a:ahLst/>
                <a:cxnLst>
                  <a:cxn ang="0">
                    <a:pos x="168" y="50"/>
                  </a:cxn>
                  <a:cxn ang="0">
                    <a:pos x="166" y="40"/>
                  </a:cxn>
                  <a:cxn ang="0">
                    <a:pos x="156" y="22"/>
                  </a:cxn>
                  <a:cxn ang="0">
                    <a:pos x="142" y="8"/>
                  </a:cxn>
                  <a:cxn ang="0">
                    <a:pos x="122" y="0"/>
                  </a:cxn>
                  <a:cxn ang="0">
                    <a:pos x="112" y="0"/>
                  </a:cxn>
                  <a:cxn ang="0">
                    <a:pos x="92" y="4"/>
                  </a:cxn>
                  <a:cxn ang="0">
                    <a:pos x="74" y="14"/>
                  </a:cxn>
                  <a:cxn ang="0">
                    <a:pos x="62" y="30"/>
                  </a:cxn>
                  <a:cxn ang="0">
                    <a:pos x="56" y="50"/>
                  </a:cxn>
                  <a:cxn ang="0">
                    <a:pos x="42" y="50"/>
                  </a:cxn>
                  <a:cxn ang="0">
                    <a:pos x="26" y="52"/>
                  </a:cxn>
                  <a:cxn ang="0">
                    <a:pos x="12" y="62"/>
                  </a:cxn>
                  <a:cxn ang="0">
                    <a:pos x="4" y="74"/>
                  </a:cxn>
                  <a:cxn ang="0">
                    <a:pos x="0" y="90"/>
                  </a:cxn>
                  <a:cxn ang="0">
                    <a:pos x="0" y="90"/>
                  </a:cxn>
                  <a:cxn ang="0">
                    <a:pos x="4" y="106"/>
                  </a:cxn>
                  <a:cxn ang="0">
                    <a:pos x="12" y="120"/>
                  </a:cxn>
                  <a:cxn ang="0">
                    <a:pos x="26" y="128"/>
                  </a:cxn>
                  <a:cxn ang="0">
                    <a:pos x="42" y="132"/>
                  </a:cxn>
                  <a:cxn ang="0">
                    <a:pos x="182" y="132"/>
                  </a:cxn>
                  <a:cxn ang="0">
                    <a:pos x="198" y="128"/>
                  </a:cxn>
                  <a:cxn ang="0">
                    <a:pos x="210" y="120"/>
                  </a:cxn>
                  <a:cxn ang="0">
                    <a:pos x="220" y="106"/>
                  </a:cxn>
                  <a:cxn ang="0">
                    <a:pos x="222" y="90"/>
                  </a:cxn>
                  <a:cxn ang="0">
                    <a:pos x="222" y="90"/>
                  </a:cxn>
                  <a:cxn ang="0">
                    <a:pos x="220" y="74"/>
                  </a:cxn>
                  <a:cxn ang="0">
                    <a:pos x="210" y="62"/>
                  </a:cxn>
                  <a:cxn ang="0">
                    <a:pos x="198" y="52"/>
                  </a:cxn>
                  <a:cxn ang="0">
                    <a:pos x="182" y="50"/>
                  </a:cxn>
                  <a:cxn ang="0">
                    <a:pos x="198" y="86"/>
                  </a:cxn>
                  <a:cxn ang="0">
                    <a:pos x="196" y="94"/>
                  </a:cxn>
                  <a:cxn ang="0">
                    <a:pos x="188" y="108"/>
                  </a:cxn>
                  <a:cxn ang="0">
                    <a:pos x="172" y="118"/>
                  </a:cxn>
                  <a:cxn ang="0">
                    <a:pos x="58" y="118"/>
                  </a:cxn>
                  <a:cxn ang="0">
                    <a:pos x="50" y="118"/>
                  </a:cxn>
                  <a:cxn ang="0">
                    <a:pos x="36" y="108"/>
                  </a:cxn>
                  <a:cxn ang="0">
                    <a:pos x="26" y="94"/>
                  </a:cxn>
                  <a:cxn ang="0">
                    <a:pos x="26" y="86"/>
                  </a:cxn>
                  <a:cxn ang="0">
                    <a:pos x="26" y="80"/>
                  </a:cxn>
                  <a:cxn ang="0">
                    <a:pos x="36" y="64"/>
                  </a:cxn>
                  <a:cxn ang="0">
                    <a:pos x="50" y="56"/>
                  </a:cxn>
                  <a:cxn ang="0">
                    <a:pos x="68" y="56"/>
                  </a:cxn>
                  <a:cxn ang="0">
                    <a:pos x="70" y="48"/>
                  </a:cxn>
                  <a:cxn ang="0">
                    <a:pos x="78" y="34"/>
                  </a:cxn>
                  <a:cxn ang="0">
                    <a:pos x="88" y="22"/>
                  </a:cxn>
                  <a:cxn ang="0">
                    <a:pos x="104" y="18"/>
                  </a:cxn>
                  <a:cxn ang="0">
                    <a:pos x="112" y="16"/>
                  </a:cxn>
                  <a:cxn ang="0">
                    <a:pos x="128" y="20"/>
                  </a:cxn>
                  <a:cxn ang="0">
                    <a:pos x="140" y="28"/>
                  </a:cxn>
                  <a:cxn ang="0">
                    <a:pos x="150" y="40"/>
                  </a:cxn>
                  <a:cxn ang="0">
                    <a:pos x="154" y="56"/>
                  </a:cxn>
                  <a:cxn ang="0">
                    <a:pos x="166" y="56"/>
                  </a:cxn>
                  <a:cxn ang="0">
                    <a:pos x="178" y="58"/>
                  </a:cxn>
                  <a:cxn ang="0">
                    <a:pos x="194" y="74"/>
                  </a:cxn>
                  <a:cxn ang="0">
                    <a:pos x="198" y="86"/>
                  </a:cxn>
                </a:cxnLst>
                <a:rect l="0" t="0" r="r" b="b"/>
                <a:pathLst>
                  <a:path w="222" h="132">
                    <a:moveTo>
                      <a:pt x="182" y="50"/>
                    </a:moveTo>
                    <a:lnTo>
                      <a:pt x="168" y="50"/>
                    </a:lnTo>
                    <a:lnTo>
                      <a:pt x="168" y="50"/>
                    </a:lnTo>
                    <a:lnTo>
                      <a:pt x="166" y="40"/>
                    </a:lnTo>
                    <a:lnTo>
                      <a:pt x="162" y="30"/>
                    </a:lnTo>
                    <a:lnTo>
                      <a:pt x="156" y="22"/>
                    </a:lnTo>
                    <a:lnTo>
                      <a:pt x="150" y="14"/>
                    </a:lnTo>
                    <a:lnTo>
                      <a:pt x="142" y="8"/>
                    </a:lnTo>
                    <a:lnTo>
                      <a:pt x="132" y="4"/>
                    </a:lnTo>
                    <a:lnTo>
                      <a:pt x="122" y="0"/>
                    </a:lnTo>
                    <a:lnTo>
                      <a:pt x="112" y="0"/>
                    </a:lnTo>
                    <a:lnTo>
                      <a:pt x="112" y="0"/>
                    </a:lnTo>
                    <a:lnTo>
                      <a:pt x="102" y="0"/>
                    </a:lnTo>
                    <a:lnTo>
                      <a:pt x="92" y="4"/>
                    </a:lnTo>
                    <a:lnTo>
                      <a:pt x="82" y="8"/>
                    </a:lnTo>
                    <a:lnTo>
                      <a:pt x="74" y="14"/>
                    </a:lnTo>
                    <a:lnTo>
                      <a:pt x="68" y="22"/>
                    </a:lnTo>
                    <a:lnTo>
                      <a:pt x="62" y="30"/>
                    </a:lnTo>
                    <a:lnTo>
                      <a:pt x="58" y="40"/>
                    </a:lnTo>
                    <a:lnTo>
                      <a:pt x="56" y="50"/>
                    </a:lnTo>
                    <a:lnTo>
                      <a:pt x="42" y="50"/>
                    </a:lnTo>
                    <a:lnTo>
                      <a:pt x="42" y="50"/>
                    </a:lnTo>
                    <a:lnTo>
                      <a:pt x="32" y="50"/>
                    </a:lnTo>
                    <a:lnTo>
                      <a:pt x="26" y="52"/>
                    </a:lnTo>
                    <a:lnTo>
                      <a:pt x="18" y="56"/>
                    </a:lnTo>
                    <a:lnTo>
                      <a:pt x="12" y="62"/>
                    </a:lnTo>
                    <a:lnTo>
                      <a:pt x="8" y="68"/>
                    </a:lnTo>
                    <a:lnTo>
                      <a:pt x="4" y="74"/>
                    </a:lnTo>
                    <a:lnTo>
                      <a:pt x="2" y="82"/>
                    </a:lnTo>
                    <a:lnTo>
                      <a:pt x="0" y="90"/>
                    </a:lnTo>
                    <a:lnTo>
                      <a:pt x="0" y="90"/>
                    </a:lnTo>
                    <a:lnTo>
                      <a:pt x="0" y="90"/>
                    </a:lnTo>
                    <a:lnTo>
                      <a:pt x="2" y="98"/>
                    </a:lnTo>
                    <a:lnTo>
                      <a:pt x="4" y="106"/>
                    </a:lnTo>
                    <a:lnTo>
                      <a:pt x="8" y="114"/>
                    </a:lnTo>
                    <a:lnTo>
                      <a:pt x="12" y="120"/>
                    </a:lnTo>
                    <a:lnTo>
                      <a:pt x="18" y="124"/>
                    </a:lnTo>
                    <a:lnTo>
                      <a:pt x="26" y="128"/>
                    </a:lnTo>
                    <a:lnTo>
                      <a:pt x="32" y="130"/>
                    </a:lnTo>
                    <a:lnTo>
                      <a:pt x="42" y="132"/>
                    </a:lnTo>
                    <a:lnTo>
                      <a:pt x="182" y="132"/>
                    </a:lnTo>
                    <a:lnTo>
                      <a:pt x="182" y="132"/>
                    </a:lnTo>
                    <a:lnTo>
                      <a:pt x="190" y="130"/>
                    </a:lnTo>
                    <a:lnTo>
                      <a:pt x="198" y="128"/>
                    </a:lnTo>
                    <a:lnTo>
                      <a:pt x="204" y="124"/>
                    </a:lnTo>
                    <a:lnTo>
                      <a:pt x="210" y="120"/>
                    </a:lnTo>
                    <a:lnTo>
                      <a:pt x="216" y="114"/>
                    </a:lnTo>
                    <a:lnTo>
                      <a:pt x="220" y="106"/>
                    </a:lnTo>
                    <a:lnTo>
                      <a:pt x="222" y="98"/>
                    </a:lnTo>
                    <a:lnTo>
                      <a:pt x="222" y="90"/>
                    </a:lnTo>
                    <a:lnTo>
                      <a:pt x="222" y="90"/>
                    </a:lnTo>
                    <a:lnTo>
                      <a:pt x="222" y="90"/>
                    </a:lnTo>
                    <a:lnTo>
                      <a:pt x="222" y="82"/>
                    </a:lnTo>
                    <a:lnTo>
                      <a:pt x="220" y="74"/>
                    </a:lnTo>
                    <a:lnTo>
                      <a:pt x="216" y="68"/>
                    </a:lnTo>
                    <a:lnTo>
                      <a:pt x="210" y="62"/>
                    </a:lnTo>
                    <a:lnTo>
                      <a:pt x="204" y="56"/>
                    </a:lnTo>
                    <a:lnTo>
                      <a:pt x="198" y="52"/>
                    </a:lnTo>
                    <a:lnTo>
                      <a:pt x="190" y="50"/>
                    </a:lnTo>
                    <a:lnTo>
                      <a:pt x="182" y="50"/>
                    </a:lnTo>
                    <a:lnTo>
                      <a:pt x="182" y="50"/>
                    </a:lnTo>
                    <a:close/>
                    <a:moveTo>
                      <a:pt x="198" y="86"/>
                    </a:moveTo>
                    <a:lnTo>
                      <a:pt x="198" y="86"/>
                    </a:lnTo>
                    <a:lnTo>
                      <a:pt x="196" y="94"/>
                    </a:lnTo>
                    <a:lnTo>
                      <a:pt x="194" y="100"/>
                    </a:lnTo>
                    <a:lnTo>
                      <a:pt x="188" y="108"/>
                    </a:lnTo>
                    <a:lnTo>
                      <a:pt x="178" y="116"/>
                    </a:lnTo>
                    <a:lnTo>
                      <a:pt x="172" y="118"/>
                    </a:lnTo>
                    <a:lnTo>
                      <a:pt x="166" y="118"/>
                    </a:lnTo>
                    <a:lnTo>
                      <a:pt x="58" y="118"/>
                    </a:lnTo>
                    <a:lnTo>
                      <a:pt x="58" y="118"/>
                    </a:lnTo>
                    <a:lnTo>
                      <a:pt x="50" y="118"/>
                    </a:lnTo>
                    <a:lnTo>
                      <a:pt x="46" y="116"/>
                    </a:lnTo>
                    <a:lnTo>
                      <a:pt x="36" y="108"/>
                    </a:lnTo>
                    <a:lnTo>
                      <a:pt x="28" y="100"/>
                    </a:lnTo>
                    <a:lnTo>
                      <a:pt x="26" y="94"/>
                    </a:lnTo>
                    <a:lnTo>
                      <a:pt x="26" y="86"/>
                    </a:lnTo>
                    <a:lnTo>
                      <a:pt x="26" y="86"/>
                    </a:lnTo>
                    <a:lnTo>
                      <a:pt x="26" y="86"/>
                    </a:lnTo>
                    <a:lnTo>
                      <a:pt x="26" y="80"/>
                    </a:lnTo>
                    <a:lnTo>
                      <a:pt x="28" y="74"/>
                    </a:lnTo>
                    <a:lnTo>
                      <a:pt x="36" y="64"/>
                    </a:lnTo>
                    <a:lnTo>
                      <a:pt x="46" y="58"/>
                    </a:lnTo>
                    <a:lnTo>
                      <a:pt x="50" y="56"/>
                    </a:lnTo>
                    <a:lnTo>
                      <a:pt x="58" y="56"/>
                    </a:lnTo>
                    <a:lnTo>
                      <a:pt x="68" y="56"/>
                    </a:lnTo>
                    <a:lnTo>
                      <a:pt x="68" y="56"/>
                    </a:lnTo>
                    <a:lnTo>
                      <a:pt x="70" y="48"/>
                    </a:lnTo>
                    <a:lnTo>
                      <a:pt x="74" y="40"/>
                    </a:lnTo>
                    <a:lnTo>
                      <a:pt x="78" y="34"/>
                    </a:lnTo>
                    <a:lnTo>
                      <a:pt x="82" y="28"/>
                    </a:lnTo>
                    <a:lnTo>
                      <a:pt x="88" y="22"/>
                    </a:lnTo>
                    <a:lnTo>
                      <a:pt x="96" y="20"/>
                    </a:lnTo>
                    <a:lnTo>
                      <a:pt x="104" y="18"/>
                    </a:lnTo>
                    <a:lnTo>
                      <a:pt x="112" y="16"/>
                    </a:lnTo>
                    <a:lnTo>
                      <a:pt x="112" y="16"/>
                    </a:lnTo>
                    <a:lnTo>
                      <a:pt x="120" y="18"/>
                    </a:lnTo>
                    <a:lnTo>
                      <a:pt x="128" y="20"/>
                    </a:lnTo>
                    <a:lnTo>
                      <a:pt x="134" y="22"/>
                    </a:lnTo>
                    <a:lnTo>
                      <a:pt x="140" y="28"/>
                    </a:lnTo>
                    <a:lnTo>
                      <a:pt x="146" y="34"/>
                    </a:lnTo>
                    <a:lnTo>
                      <a:pt x="150" y="40"/>
                    </a:lnTo>
                    <a:lnTo>
                      <a:pt x="154" y="48"/>
                    </a:lnTo>
                    <a:lnTo>
                      <a:pt x="154" y="56"/>
                    </a:lnTo>
                    <a:lnTo>
                      <a:pt x="166" y="56"/>
                    </a:lnTo>
                    <a:lnTo>
                      <a:pt x="166" y="56"/>
                    </a:lnTo>
                    <a:lnTo>
                      <a:pt x="172" y="56"/>
                    </a:lnTo>
                    <a:lnTo>
                      <a:pt x="178" y="58"/>
                    </a:lnTo>
                    <a:lnTo>
                      <a:pt x="188" y="64"/>
                    </a:lnTo>
                    <a:lnTo>
                      <a:pt x="194" y="74"/>
                    </a:lnTo>
                    <a:lnTo>
                      <a:pt x="196" y="80"/>
                    </a:lnTo>
                    <a:lnTo>
                      <a:pt x="198" y="86"/>
                    </a:lnTo>
                    <a:lnTo>
                      <a:pt x="198" y="8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63" name="Freeform 369"/>
              <p:cNvSpPr>
                <a:spLocks noEditPoints="1"/>
              </p:cNvSpPr>
              <p:nvPr/>
            </p:nvSpPr>
            <p:spPr bwMode="auto">
              <a:xfrm>
                <a:off x="3651250" y="5351463"/>
                <a:ext cx="107950" cy="104775"/>
              </a:xfrm>
              <a:custGeom>
                <a:avLst/>
                <a:gdLst/>
                <a:ahLst/>
                <a:cxnLst>
                  <a:cxn ang="0">
                    <a:pos x="56" y="38"/>
                  </a:cxn>
                  <a:cxn ang="0">
                    <a:pos x="68" y="38"/>
                  </a:cxn>
                  <a:cxn ang="0">
                    <a:pos x="68" y="28"/>
                  </a:cxn>
                  <a:cxn ang="0">
                    <a:pos x="56" y="28"/>
                  </a:cxn>
                  <a:cxn ang="0">
                    <a:pos x="56" y="28"/>
                  </a:cxn>
                  <a:cxn ang="0">
                    <a:pos x="54" y="20"/>
                  </a:cxn>
                  <a:cxn ang="0">
                    <a:pos x="60" y="12"/>
                  </a:cxn>
                  <a:cxn ang="0">
                    <a:pos x="54" y="6"/>
                  </a:cxn>
                  <a:cxn ang="0">
                    <a:pos x="46" y="14"/>
                  </a:cxn>
                  <a:cxn ang="0">
                    <a:pos x="46" y="14"/>
                  </a:cxn>
                  <a:cxn ang="0">
                    <a:pos x="38" y="10"/>
                  </a:cxn>
                  <a:cxn ang="0">
                    <a:pos x="38" y="0"/>
                  </a:cxn>
                  <a:cxn ang="0">
                    <a:pos x="28" y="0"/>
                  </a:cxn>
                  <a:cxn ang="0">
                    <a:pos x="28" y="10"/>
                  </a:cxn>
                  <a:cxn ang="0">
                    <a:pos x="28" y="10"/>
                  </a:cxn>
                  <a:cxn ang="0">
                    <a:pos x="22" y="14"/>
                  </a:cxn>
                  <a:cxn ang="0">
                    <a:pos x="14" y="6"/>
                  </a:cxn>
                  <a:cxn ang="0">
                    <a:pos x="6" y="12"/>
                  </a:cxn>
                  <a:cxn ang="0">
                    <a:pos x="14" y="20"/>
                  </a:cxn>
                  <a:cxn ang="0">
                    <a:pos x="14" y="20"/>
                  </a:cxn>
                  <a:cxn ang="0">
                    <a:pos x="12" y="28"/>
                  </a:cxn>
                  <a:cxn ang="0">
                    <a:pos x="0" y="28"/>
                  </a:cxn>
                  <a:cxn ang="0">
                    <a:pos x="0" y="38"/>
                  </a:cxn>
                  <a:cxn ang="0">
                    <a:pos x="12" y="38"/>
                  </a:cxn>
                  <a:cxn ang="0">
                    <a:pos x="12" y="38"/>
                  </a:cxn>
                  <a:cxn ang="0">
                    <a:pos x="14" y="46"/>
                  </a:cxn>
                  <a:cxn ang="0">
                    <a:pos x="6" y="52"/>
                  </a:cxn>
                  <a:cxn ang="0">
                    <a:pos x="14" y="60"/>
                  </a:cxn>
                  <a:cxn ang="0">
                    <a:pos x="22" y="52"/>
                  </a:cxn>
                  <a:cxn ang="0">
                    <a:pos x="22" y="52"/>
                  </a:cxn>
                  <a:cxn ang="0">
                    <a:pos x="28" y="56"/>
                  </a:cxn>
                  <a:cxn ang="0">
                    <a:pos x="28" y="66"/>
                  </a:cxn>
                  <a:cxn ang="0">
                    <a:pos x="38" y="66"/>
                  </a:cxn>
                  <a:cxn ang="0">
                    <a:pos x="38" y="56"/>
                  </a:cxn>
                  <a:cxn ang="0">
                    <a:pos x="38" y="56"/>
                  </a:cxn>
                  <a:cxn ang="0">
                    <a:pos x="46" y="52"/>
                  </a:cxn>
                  <a:cxn ang="0">
                    <a:pos x="54" y="60"/>
                  </a:cxn>
                  <a:cxn ang="0">
                    <a:pos x="60" y="52"/>
                  </a:cxn>
                  <a:cxn ang="0">
                    <a:pos x="54" y="46"/>
                  </a:cxn>
                  <a:cxn ang="0">
                    <a:pos x="54" y="46"/>
                  </a:cxn>
                  <a:cxn ang="0">
                    <a:pos x="56" y="38"/>
                  </a:cxn>
                  <a:cxn ang="0">
                    <a:pos x="56" y="38"/>
                  </a:cxn>
                  <a:cxn ang="0">
                    <a:pos x="44" y="36"/>
                  </a:cxn>
                  <a:cxn ang="0">
                    <a:pos x="44" y="36"/>
                  </a:cxn>
                  <a:cxn ang="0">
                    <a:pos x="42" y="40"/>
                  </a:cxn>
                  <a:cxn ang="0">
                    <a:pos x="36" y="44"/>
                  </a:cxn>
                  <a:cxn ang="0">
                    <a:pos x="36" y="44"/>
                  </a:cxn>
                  <a:cxn ang="0">
                    <a:pos x="30" y="44"/>
                  </a:cxn>
                  <a:cxn ang="0">
                    <a:pos x="26" y="40"/>
                  </a:cxn>
                  <a:cxn ang="0">
                    <a:pos x="22" y="36"/>
                  </a:cxn>
                  <a:cxn ang="0">
                    <a:pos x="22" y="30"/>
                  </a:cxn>
                  <a:cxn ang="0">
                    <a:pos x="22" y="30"/>
                  </a:cxn>
                  <a:cxn ang="0">
                    <a:pos x="26" y="24"/>
                  </a:cxn>
                  <a:cxn ang="0">
                    <a:pos x="32" y="22"/>
                  </a:cxn>
                  <a:cxn ang="0">
                    <a:pos x="32" y="22"/>
                  </a:cxn>
                  <a:cxn ang="0">
                    <a:pos x="36" y="22"/>
                  </a:cxn>
                  <a:cxn ang="0">
                    <a:pos x="42" y="24"/>
                  </a:cxn>
                  <a:cxn ang="0">
                    <a:pos x="44" y="30"/>
                  </a:cxn>
                  <a:cxn ang="0">
                    <a:pos x="44" y="36"/>
                  </a:cxn>
                  <a:cxn ang="0">
                    <a:pos x="44" y="36"/>
                  </a:cxn>
                </a:cxnLst>
                <a:rect l="0" t="0" r="r" b="b"/>
                <a:pathLst>
                  <a:path w="68" h="66">
                    <a:moveTo>
                      <a:pt x="56" y="38"/>
                    </a:moveTo>
                    <a:lnTo>
                      <a:pt x="68" y="38"/>
                    </a:lnTo>
                    <a:lnTo>
                      <a:pt x="68" y="28"/>
                    </a:lnTo>
                    <a:lnTo>
                      <a:pt x="56" y="28"/>
                    </a:lnTo>
                    <a:lnTo>
                      <a:pt x="56" y="28"/>
                    </a:lnTo>
                    <a:lnTo>
                      <a:pt x="54" y="20"/>
                    </a:lnTo>
                    <a:lnTo>
                      <a:pt x="60" y="12"/>
                    </a:lnTo>
                    <a:lnTo>
                      <a:pt x="54" y="6"/>
                    </a:lnTo>
                    <a:lnTo>
                      <a:pt x="46" y="14"/>
                    </a:lnTo>
                    <a:lnTo>
                      <a:pt x="46" y="14"/>
                    </a:lnTo>
                    <a:lnTo>
                      <a:pt x="38" y="10"/>
                    </a:lnTo>
                    <a:lnTo>
                      <a:pt x="38" y="0"/>
                    </a:lnTo>
                    <a:lnTo>
                      <a:pt x="28" y="0"/>
                    </a:lnTo>
                    <a:lnTo>
                      <a:pt x="28" y="10"/>
                    </a:lnTo>
                    <a:lnTo>
                      <a:pt x="28" y="10"/>
                    </a:lnTo>
                    <a:lnTo>
                      <a:pt x="22" y="14"/>
                    </a:lnTo>
                    <a:lnTo>
                      <a:pt x="14" y="6"/>
                    </a:lnTo>
                    <a:lnTo>
                      <a:pt x="6" y="12"/>
                    </a:lnTo>
                    <a:lnTo>
                      <a:pt x="14" y="20"/>
                    </a:lnTo>
                    <a:lnTo>
                      <a:pt x="14" y="20"/>
                    </a:lnTo>
                    <a:lnTo>
                      <a:pt x="12" y="28"/>
                    </a:lnTo>
                    <a:lnTo>
                      <a:pt x="0" y="28"/>
                    </a:lnTo>
                    <a:lnTo>
                      <a:pt x="0" y="38"/>
                    </a:lnTo>
                    <a:lnTo>
                      <a:pt x="12" y="38"/>
                    </a:lnTo>
                    <a:lnTo>
                      <a:pt x="12" y="38"/>
                    </a:lnTo>
                    <a:lnTo>
                      <a:pt x="14" y="46"/>
                    </a:lnTo>
                    <a:lnTo>
                      <a:pt x="6" y="52"/>
                    </a:lnTo>
                    <a:lnTo>
                      <a:pt x="14" y="60"/>
                    </a:lnTo>
                    <a:lnTo>
                      <a:pt x="22" y="52"/>
                    </a:lnTo>
                    <a:lnTo>
                      <a:pt x="22" y="52"/>
                    </a:lnTo>
                    <a:lnTo>
                      <a:pt x="28" y="56"/>
                    </a:lnTo>
                    <a:lnTo>
                      <a:pt x="28" y="66"/>
                    </a:lnTo>
                    <a:lnTo>
                      <a:pt x="38" y="66"/>
                    </a:lnTo>
                    <a:lnTo>
                      <a:pt x="38" y="56"/>
                    </a:lnTo>
                    <a:lnTo>
                      <a:pt x="38" y="56"/>
                    </a:lnTo>
                    <a:lnTo>
                      <a:pt x="46" y="52"/>
                    </a:lnTo>
                    <a:lnTo>
                      <a:pt x="54" y="60"/>
                    </a:lnTo>
                    <a:lnTo>
                      <a:pt x="60" y="52"/>
                    </a:lnTo>
                    <a:lnTo>
                      <a:pt x="54" y="46"/>
                    </a:lnTo>
                    <a:lnTo>
                      <a:pt x="54" y="46"/>
                    </a:lnTo>
                    <a:lnTo>
                      <a:pt x="56" y="38"/>
                    </a:lnTo>
                    <a:lnTo>
                      <a:pt x="56" y="38"/>
                    </a:lnTo>
                    <a:close/>
                    <a:moveTo>
                      <a:pt x="44" y="36"/>
                    </a:moveTo>
                    <a:lnTo>
                      <a:pt x="44" y="36"/>
                    </a:lnTo>
                    <a:lnTo>
                      <a:pt x="42" y="40"/>
                    </a:lnTo>
                    <a:lnTo>
                      <a:pt x="36" y="44"/>
                    </a:lnTo>
                    <a:lnTo>
                      <a:pt x="36" y="44"/>
                    </a:lnTo>
                    <a:lnTo>
                      <a:pt x="30" y="44"/>
                    </a:lnTo>
                    <a:lnTo>
                      <a:pt x="26" y="40"/>
                    </a:lnTo>
                    <a:lnTo>
                      <a:pt x="22" y="36"/>
                    </a:lnTo>
                    <a:lnTo>
                      <a:pt x="22" y="30"/>
                    </a:lnTo>
                    <a:lnTo>
                      <a:pt x="22" y="30"/>
                    </a:lnTo>
                    <a:lnTo>
                      <a:pt x="26" y="24"/>
                    </a:lnTo>
                    <a:lnTo>
                      <a:pt x="32" y="22"/>
                    </a:lnTo>
                    <a:lnTo>
                      <a:pt x="32" y="22"/>
                    </a:lnTo>
                    <a:lnTo>
                      <a:pt x="36" y="22"/>
                    </a:lnTo>
                    <a:lnTo>
                      <a:pt x="42" y="24"/>
                    </a:lnTo>
                    <a:lnTo>
                      <a:pt x="44" y="30"/>
                    </a:lnTo>
                    <a:lnTo>
                      <a:pt x="44" y="36"/>
                    </a:lnTo>
                    <a:lnTo>
                      <a:pt x="44" y="3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64" name="Freeform 370"/>
              <p:cNvSpPr>
                <a:spLocks noEditPoints="1"/>
              </p:cNvSpPr>
              <p:nvPr/>
            </p:nvSpPr>
            <p:spPr bwMode="auto">
              <a:xfrm>
                <a:off x="3759200" y="5405438"/>
                <a:ext cx="66675" cy="69850"/>
              </a:xfrm>
              <a:custGeom>
                <a:avLst/>
                <a:gdLst/>
                <a:ahLst/>
                <a:cxnLst>
                  <a:cxn ang="0">
                    <a:pos x="34" y="14"/>
                  </a:cxn>
                  <a:cxn ang="0">
                    <a:pos x="38" y="8"/>
                  </a:cxn>
                  <a:cxn ang="0">
                    <a:pos x="34" y="4"/>
                  </a:cxn>
                  <a:cxn ang="0">
                    <a:pos x="28" y="8"/>
                  </a:cxn>
                  <a:cxn ang="0">
                    <a:pos x="28" y="8"/>
                  </a:cxn>
                  <a:cxn ang="0">
                    <a:pos x="24" y="8"/>
                  </a:cxn>
                  <a:cxn ang="0">
                    <a:pos x="24" y="0"/>
                  </a:cxn>
                  <a:cxn ang="0">
                    <a:pos x="18" y="0"/>
                  </a:cxn>
                  <a:cxn ang="0">
                    <a:pos x="18" y="8"/>
                  </a:cxn>
                  <a:cxn ang="0">
                    <a:pos x="18" y="8"/>
                  </a:cxn>
                  <a:cxn ang="0">
                    <a:pos x="12" y="8"/>
                  </a:cxn>
                  <a:cxn ang="0">
                    <a:pos x="8" y="4"/>
                  </a:cxn>
                  <a:cxn ang="0">
                    <a:pos x="4" y="8"/>
                  </a:cxn>
                  <a:cxn ang="0">
                    <a:pos x="8" y="14"/>
                  </a:cxn>
                  <a:cxn ang="0">
                    <a:pos x="8" y="14"/>
                  </a:cxn>
                  <a:cxn ang="0">
                    <a:pos x="6" y="18"/>
                  </a:cxn>
                  <a:cxn ang="0">
                    <a:pos x="0" y="18"/>
                  </a:cxn>
                  <a:cxn ang="0">
                    <a:pos x="0" y="26"/>
                  </a:cxn>
                  <a:cxn ang="0">
                    <a:pos x="6" y="26"/>
                  </a:cxn>
                  <a:cxn ang="0">
                    <a:pos x="6" y="26"/>
                  </a:cxn>
                  <a:cxn ang="0">
                    <a:pos x="8" y="30"/>
                  </a:cxn>
                  <a:cxn ang="0">
                    <a:pos x="4" y="34"/>
                  </a:cxn>
                  <a:cxn ang="0">
                    <a:pos x="8" y="40"/>
                  </a:cxn>
                  <a:cxn ang="0">
                    <a:pos x="12" y="34"/>
                  </a:cxn>
                  <a:cxn ang="0">
                    <a:pos x="12" y="34"/>
                  </a:cxn>
                  <a:cxn ang="0">
                    <a:pos x="18" y="36"/>
                  </a:cxn>
                  <a:cxn ang="0">
                    <a:pos x="18" y="44"/>
                  </a:cxn>
                  <a:cxn ang="0">
                    <a:pos x="24" y="44"/>
                  </a:cxn>
                  <a:cxn ang="0">
                    <a:pos x="24" y="36"/>
                  </a:cxn>
                  <a:cxn ang="0">
                    <a:pos x="24" y="36"/>
                  </a:cxn>
                  <a:cxn ang="0">
                    <a:pos x="28" y="34"/>
                  </a:cxn>
                  <a:cxn ang="0">
                    <a:pos x="34" y="40"/>
                  </a:cxn>
                  <a:cxn ang="0">
                    <a:pos x="38" y="34"/>
                  </a:cxn>
                  <a:cxn ang="0">
                    <a:pos x="34" y="30"/>
                  </a:cxn>
                  <a:cxn ang="0">
                    <a:pos x="34" y="30"/>
                  </a:cxn>
                  <a:cxn ang="0">
                    <a:pos x="36" y="26"/>
                  </a:cxn>
                  <a:cxn ang="0">
                    <a:pos x="42" y="26"/>
                  </a:cxn>
                  <a:cxn ang="0">
                    <a:pos x="42" y="18"/>
                  </a:cxn>
                  <a:cxn ang="0">
                    <a:pos x="36" y="18"/>
                  </a:cxn>
                  <a:cxn ang="0">
                    <a:pos x="36" y="18"/>
                  </a:cxn>
                  <a:cxn ang="0">
                    <a:pos x="34" y="14"/>
                  </a:cxn>
                  <a:cxn ang="0">
                    <a:pos x="34" y="14"/>
                  </a:cxn>
                  <a:cxn ang="0">
                    <a:pos x="28" y="24"/>
                  </a:cxn>
                  <a:cxn ang="0">
                    <a:pos x="28" y="24"/>
                  </a:cxn>
                  <a:cxn ang="0">
                    <a:pos x="26" y="28"/>
                  </a:cxn>
                  <a:cxn ang="0">
                    <a:pos x="22" y="30"/>
                  </a:cxn>
                  <a:cxn ang="0">
                    <a:pos x="22" y="30"/>
                  </a:cxn>
                  <a:cxn ang="0">
                    <a:pos x="18" y="28"/>
                  </a:cxn>
                  <a:cxn ang="0">
                    <a:pos x="16" y="28"/>
                  </a:cxn>
                  <a:cxn ang="0">
                    <a:pos x="14" y="24"/>
                  </a:cxn>
                  <a:cxn ang="0">
                    <a:pos x="14" y="20"/>
                  </a:cxn>
                  <a:cxn ang="0">
                    <a:pos x="14" y="20"/>
                  </a:cxn>
                  <a:cxn ang="0">
                    <a:pos x="16" y="16"/>
                  </a:cxn>
                  <a:cxn ang="0">
                    <a:pos x="20" y="14"/>
                  </a:cxn>
                  <a:cxn ang="0">
                    <a:pos x="20" y="14"/>
                  </a:cxn>
                  <a:cxn ang="0">
                    <a:pos x="24" y="14"/>
                  </a:cxn>
                  <a:cxn ang="0">
                    <a:pos x="26" y="16"/>
                  </a:cxn>
                  <a:cxn ang="0">
                    <a:pos x="28" y="20"/>
                  </a:cxn>
                  <a:cxn ang="0">
                    <a:pos x="28" y="24"/>
                  </a:cxn>
                  <a:cxn ang="0">
                    <a:pos x="28" y="24"/>
                  </a:cxn>
                </a:cxnLst>
                <a:rect l="0" t="0" r="r" b="b"/>
                <a:pathLst>
                  <a:path w="42" h="44">
                    <a:moveTo>
                      <a:pt x="34" y="14"/>
                    </a:moveTo>
                    <a:lnTo>
                      <a:pt x="38" y="8"/>
                    </a:lnTo>
                    <a:lnTo>
                      <a:pt x="34" y="4"/>
                    </a:lnTo>
                    <a:lnTo>
                      <a:pt x="28" y="8"/>
                    </a:lnTo>
                    <a:lnTo>
                      <a:pt x="28" y="8"/>
                    </a:lnTo>
                    <a:lnTo>
                      <a:pt x="24" y="8"/>
                    </a:lnTo>
                    <a:lnTo>
                      <a:pt x="24" y="0"/>
                    </a:lnTo>
                    <a:lnTo>
                      <a:pt x="18" y="0"/>
                    </a:lnTo>
                    <a:lnTo>
                      <a:pt x="18" y="8"/>
                    </a:lnTo>
                    <a:lnTo>
                      <a:pt x="18" y="8"/>
                    </a:lnTo>
                    <a:lnTo>
                      <a:pt x="12" y="8"/>
                    </a:lnTo>
                    <a:lnTo>
                      <a:pt x="8" y="4"/>
                    </a:lnTo>
                    <a:lnTo>
                      <a:pt x="4" y="8"/>
                    </a:lnTo>
                    <a:lnTo>
                      <a:pt x="8" y="14"/>
                    </a:lnTo>
                    <a:lnTo>
                      <a:pt x="8" y="14"/>
                    </a:lnTo>
                    <a:lnTo>
                      <a:pt x="6" y="18"/>
                    </a:lnTo>
                    <a:lnTo>
                      <a:pt x="0" y="18"/>
                    </a:lnTo>
                    <a:lnTo>
                      <a:pt x="0" y="26"/>
                    </a:lnTo>
                    <a:lnTo>
                      <a:pt x="6" y="26"/>
                    </a:lnTo>
                    <a:lnTo>
                      <a:pt x="6" y="26"/>
                    </a:lnTo>
                    <a:lnTo>
                      <a:pt x="8" y="30"/>
                    </a:lnTo>
                    <a:lnTo>
                      <a:pt x="4" y="34"/>
                    </a:lnTo>
                    <a:lnTo>
                      <a:pt x="8" y="40"/>
                    </a:lnTo>
                    <a:lnTo>
                      <a:pt x="12" y="34"/>
                    </a:lnTo>
                    <a:lnTo>
                      <a:pt x="12" y="34"/>
                    </a:lnTo>
                    <a:lnTo>
                      <a:pt x="18" y="36"/>
                    </a:lnTo>
                    <a:lnTo>
                      <a:pt x="18" y="44"/>
                    </a:lnTo>
                    <a:lnTo>
                      <a:pt x="24" y="44"/>
                    </a:lnTo>
                    <a:lnTo>
                      <a:pt x="24" y="36"/>
                    </a:lnTo>
                    <a:lnTo>
                      <a:pt x="24" y="36"/>
                    </a:lnTo>
                    <a:lnTo>
                      <a:pt x="28" y="34"/>
                    </a:lnTo>
                    <a:lnTo>
                      <a:pt x="34" y="40"/>
                    </a:lnTo>
                    <a:lnTo>
                      <a:pt x="38" y="34"/>
                    </a:lnTo>
                    <a:lnTo>
                      <a:pt x="34" y="30"/>
                    </a:lnTo>
                    <a:lnTo>
                      <a:pt x="34" y="30"/>
                    </a:lnTo>
                    <a:lnTo>
                      <a:pt x="36" y="26"/>
                    </a:lnTo>
                    <a:lnTo>
                      <a:pt x="42" y="26"/>
                    </a:lnTo>
                    <a:lnTo>
                      <a:pt x="42" y="18"/>
                    </a:lnTo>
                    <a:lnTo>
                      <a:pt x="36" y="18"/>
                    </a:lnTo>
                    <a:lnTo>
                      <a:pt x="36" y="18"/>
                    </a:lnTo>
                    <a:lnTo>
                      <a:pt x="34" y="14"/>
                    </a:lnTo>
                    <a:lnTo>
                      <a:pt x="34" y="14"/>
                    </a:lnTo>
                    <a:close/>
                    <a:moveTo>
                      <a:pt x="28" y="24"/>
                    </a:moveTo>
                    <a:lnTo>
                      <a:pt x="28" y="24"/>
                    </a:lnTo>
                    <a:lnTo>
                      <a:pt x="26" y="28"/>
                    </a:lnTo>
                    <a:lnTo>
                      <a:pt x="22" y="30"/>
                    </a:lnTo>
                    <a:lnTo>
                      <a:pt x="22" y="30"/>
                    </a:lnTo>
                    <a:lnTo>
                      <a:pt x="18" y="28"/>
                    </a:lnTo>
                    <a:lnTo>
                      <a:pt x="16" y="28"/>
                    </a:lnTo>
                    <a:lnTo>
                      <a:pt x="14" y="24"/>
                    </a:lnTo>
                    <a:lnTo>
                      <a:pt x="14" y="20"/>
                    </a:lnTo>
                    <a:lnTo>
                      <a:pt x="14" y="20"/>
                    </a:lnTo>
                    <a:lnTo>
                      <a:pt x="16" y="16"/>
                    </a:lnTo>
                    <a:lnTo>
                      <a:pt x="20" y="14"/>
                    </a:lnTo>
                    <a:lnTo>
                      <a:pt x="20" y="14"/>
                    </a:lnTo>
                    <a:lnTo>
                      <a:pt x="24" y="14"/>
                    </a:lnTo>
                    <a:lnTo>
                      <a:pt x="26" y="16"/>
                    </a:lnTo>
                    <a:lnTo>
                      <a:pt x="28" y="20"/>
                    </a:lnTo>
                    <a:lnTo>
                      <a:pt x="28" y="24"/>
                    </a:lnTo>
                    <a:lnTo>
                      <a:pt x="28" y="2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65" name="Freeform 371"/>
              <p:cNvSpPr>
                <a:spLocks noEditPoints="1"/>
              </p:cNvSpPr>
              <p:nvPr/>
            </p:nvSpPr>
            <p:spPr bwMode="auto">
              <a:xfrm>
                <a:off x="3581400" y="5405438"/>
                <a:ext cx="69850" cy="69850"/>
              </a:xfrm>
              <a:custGeom>
                <a:avLst/>
                <a:gdLst/>
                <a:ahLst/>
                <a:cxnLst>
                  <a:cxn ang="0">
                    <a:pos x="34" y="14"/>
                  </a:cxn>
                  <a:cxn ang="0">
                    <a:pos x="40" y="8"/>
                  </a:cxn>
                  <a:cxn ang="0">
                    <a:pos x="34" y="4"/>
                  </a:cxn>
                  <a:cxn ang="0">
                    <a:pos x="30" y="8"/>
                  </a:cxn>
                  <a:cxn ang="0">
                    <a:pos x="30" y="8"/>
                  </a:cxn>
                  <a:cxn ang="0">
                    <a:pos x="24" y="8"/>
                  </a:cxn>
                  <a:cxn ang="0">
                    <a:pos x="24" y="0"/>
                  </a:cxn>
                  <a:cxn ang="0">
                    <a:pos x="18" y="0"/>
                  </a:cxn>
                  <a:cxn ang="0">
                    <a:pos x="18" y="8"/>
                  </a:cxn>
                  <a:cxn ang="0">
                    <a:pos x="18" y="8"/>
                  </a:cxn>
                  <a:cxn ang="0">
                    <a:pos x="14" y="8"/>
                  </a:cxn>
                  <a:cxn ang="0">
                    <a:pos x="8" y="4"/>
                  </a:cxn>
                  <a:cxn ang="0">
                    <a:pos x="4" y="8"/>
                  </a:cxn>
                  <a:cxn ang="0">
                    <a:pos x="8" y="14"/>
                  </a:cxn>
                  <a:cxn ang="0">
                    <a:pos x="8" y="14"/>
                  </a:cxn>
                  <a:cxn ang="0">
                    <a:pos x="6" y="18"/>
                  </a:cxn>
                  <a:cxn ang="0">
                    <a:pos x="0" y="18"/>
                  </a:cxn>
                  <a:cxn ang="0">
                    <a:pos x="0" y="26"/>
                  </a:cxn>
                  <a:cxn ang="0">
                    <a:pos x="6" y="26"/>
                  </a:cxn>
                  <a:cxn ang="0">
                    <a:pos x="6" y="26"/>
                  </a:cxn>
                  <a:cxn ang="0">
                    <a:pos x="8" y="30"/>
                  </a:cxn>
                  <a:cxn ang="0">
                    <a:pos x="4" y="34"/>
                  </a:cxn>
                  <a:cxn ang="0">
                    <a:pos x="8" y="40"/>
                  </a:cxn>
                  <a:cxn ang="0">
                    <a:pos x="14" y="34"/>
                  </a:cxn>
                  <a:cxn ang="0">
                    <a:pos x="14" y="34"/>
                  </a:cxn>
                  <a:cxn ang="0">
                    <a:pos x="18" y="36"/>
                  </a:cxn>
                  <a:cxn ang="0">
                    <a:pos x="18" y="44"/>
                  </a:cxn>
                  <a:cxn ang="0">
                    <a:pos x="24" y="44"/>
                  </a:cxn>
                  <a:cxn ang="0">
                    <a:pos x="24" y="36"/>
                  </a:cxn>
                  <a:cxn ang="0">
                    <a:pos x="24" y="36"/>
                  </a:cxn>
                  <a:cxn ang="0">
                    <a:pos x="30" y="34"/>
                  </a:cxn>
                  <a:cxn ang="0">
                    <a:pos x="34" y="40"/>
                  </a:cxn>
                  <a:cxn ang="0">
                    <a:pos x="40" y="34"/>
                  </a:cxn>
                  <a:cxn ang="0">
                    <a:pos x="34" y="30"/>
                  </a:cxn>
                  <a:cxn ang="0">
                    <a:pos x="34" y="30"/>
                  </a:cxn>
                  <a:cxn ang="0">
                    <a:pos x="36" y="26"/>
                  </a:cxn>
                  <a:cxn ang="0">
                    <a:pos x="44" y="26"/>
                  </a:cxn>
                  <a:cxn ang="0">
                    <a:pos x="44" y="18"/>
                  </a:cxn>
                  <a:cxn ang="0">
                    <a:pos x="36" y="18"/>
                  </a:cxn>
                  <a:cxn ang="0">
                    <a:pos x="36" y="18"/>
                  </a:cxn>
                  <a:cxn ang="0">
                    <a:pos x="34" y="14"/>
                  </a:cxn>
                  <a:cxn ang="0">
                    <a:pos x="34" y="14"/>
                  </a:cxn>
                  <a:cxn ang="0">
                    <a:pos x="28" y="24"/>
                  </a:cxn>
                  <a:cxn ang="0">
                    <a:pos x="28" y="24"/>
                  </a:cxn>
                  <a:cxn ang="0">
                    <a:pos x="26" y="28"/>
                  </a:cxn>
                  <a:cxn ang="0">
                    <a:pos x="22" y="30"/>
                  </a:cxn>
                  <a:cxn ang="0">
                    <a:pos x="22" y="30"/>
                  </a:cxn>
                  <a:cxn ang="0">
                    <a:pos x="20" y="28"/>
                  </a:cxn>
                  <a:cxn ang="0">
                    <a:pos x="16" y="28"/>
                  </a:cxn>
                  <a:cxn ang="0">
                    <a:pos x="14" y="24"/>
                  </a:cxn>
                  <a:cxn ang="0">
                    <a:pos x="14" y="20"/>
                  </a:cxn>
                  <a:cxn ang="0">
                    <a:pos x="14" y="20"/>
                  </a:cxn>
                  <a:cxn ang="0">
                    <a:pos x="16" y="16"/>
                  </a:cxn>
                  <a:cxn ang="0">
                    <a:pos x="20" y="14"/>
                  </a:cxn>
                  <a:cxn ang="0">
                    <a:pos x="20" y="14"/>
                  </a:cxn>
                  <a:cxn ang="0">
                    <a:pos x="24" y="14"/>
                  </a:cxn>
                  <a:cxn ang="0">
                    <a:pos x="26" y="16"/>
                  </a:cxn>
                  <a:cxn ang="0">
                    <a:pos x="28" y="20"/>
                  </a:cxn>
                  <a:cxn ang="0">
                    <a:pos x="28" y="24"/>
                  </a:cxn>
                  <a:cxn ang="0">
                    <a:pos x="28" y="24"/>
                  </a:cxn>
                </a:cxnLst>
                <a:rect l="0" t="0" r="r" b="b"/>
                <a:pathLst>
                  <a:path w="44" h="44">
                    <a:moveTo>
                      <a:pt x="34" y="14"/>
                    </a:moveTo>
                    <a:lnTo>
                      <a:pt x="40" y="8"/>
                    </a:lnTo>
                    <a:lnTo>
                      <a:pt x="34" y="4"/>
                    </a:lnTo>
                    <a:lnTo>
                      <a:pt x="30" y="8"/>
                    </a:lnTo>
                    <a:lnTo>
                      <a:pt x="30" y="8"/>
                    </a:lnTo>
                    <a:lnTo>
                      <a:pt x="24" y="8"/>
                    </a:lnTo>
                    <a:lnTo>
                      <a:pt x="24" y="0"/>
                    </a:lnTo>
                    <a:lnTo>
                      <a:pt x="18" y="0"/>
                    </a:lnTo>
                    <a:lnTo>
                      <a:pt x="18" y="8"/>
                    </a:lnTo>
                    <a:lnTo>
                      <a:pt x="18" y="8"/>
                    </a:lnTo>
                    <a:lnTo>
                      <a:pt x="14" y="8"/>
                    </a:lnTo>
                    <a:lnTo>
                      <a:pt x="8" y="4"/>
                    </a:lnTo>
                    <a:lnTo>
                      <a:pt x="4" y="8"/>
                    </a:lnTo>
                    <a:lnTo>
                      <a:pt x="8" y="14"/>
                    </a:lnTo>
                    <a:lnTo>
                      <a:pt x="8" y="14"/>
                    </a:lnTo>
                    <a:lnTo>
                      <a:pt x="6" y="18"/>
                    </a:lnTo>
                    <a:lnTo>
                      <a:pt x="0" y="18"/>
                    </a:lnTo>
                    <a:lnTo>
                      <a:pt x="0" y="26"/>
                    </a:lnTo>
                    <a:lnTo>
                      <a:pt x="6" y="26"/>
                    </a:lnTo>
                    <a:lnTo>
                      <a:pt x="6" y="26"/>
                    </a:lnTo>
                    <a:lnTo>
                      <a:pt x="8" y="30"/>
                    </a:lnTo>
                    <a:lnTo>
                      <a:pt x="4" y="34"/>
                    </a:lnTo>
                    <a:lnTo>
                      <a:pt x="8" y="40"/>
                    </a:lnTo>
                    <a:lnTo>
                      <a:pt x="14" y="34"/>
                    </a:lnTo>
                    <a:lnTo>
                      <a:pt x="14" y="34"/>
                    </a:lnTo>
                    <a:lnTo>
                      <a:pt x="18" y="36"/>
                    </a:lnTo>
                    <a:lnTo>
                      <a:pt x="18" y="44"/>
                    </a:lnTo>
                    <a:lnTo>
                      <a:pt x="24" y="44"/>
                    </a:lnTo>
                    <a:lnTo>
                      <a:pt x="24" y="36"/>
                    </a:lnTo>
                    <a:lnTo>
                      <a:pt x="24" y="36"/>
                    </a:lnTo>
                    <a:lnTo>
                      <a:pt x="30" y="34"/>
                    </a:lnTo>
                    <a:lnTo>
                      <a:pt x="34" y="40"/>
                    </a:lnTo>
                    <a:lnTo>
                      <a:pt x="40" y="34"/>
                    </a:lnTo>
                    <a:lnTo>
                      <a:pt x="34" y="30"/>
                    </a:lnTo>
                    <a:lnTo>
                      <a:pt x="34" y="30"/>
                    </a:lnTo>
                    <a:lnTo>
                      <a:pt x="36" y="26"/>
                    </a:lnTo>
                    <a:lnTo>
                      <a:pt x="44" y="26"/>
                    </a:lnTo>
                    <a:lnTo>
                      <a:pt x="44" y="18"/>
                    </a:lnTo>
                    <a:lnTo>
                      <a:pt x="36" y="18"/>
                    </a:lnTo>
                    <a:lnTo>
                      <a:pt x="36" y="18"/>
                    </a:lnTo>
                    <a:lnTo>
                      <a:pt x="34" y="14"/>
                    </a:lnTo>
                    <a:lnTo>
                      <a:pt x="34" y="14"/>
                    </a:lnTo>
                    <a:close/>
                    <a:moveTo>
                      <a:pt x="28" y="24"/>
                    </a:moveTo>
                    <a:lnTo>
                      <a:pt x="28" y="24"/>
                    </a:lnTo>
                    <a:lnTo>
                      <a:pt x="26" y="28"/>
                    </a:lnTo>
                    <a:lnTo>
                      <a:pt x="22" y="30"/>
                    </a:lnTo>
                    <a:lnTo>
                      <a:pt x="22" y="30"/>
                    </a:lnTo>
                    <a:lnTo>
                      <a:pt x="20" y="28"/>
                    </a:lnTo>
                    <a:lnTo>
                      <a:pt x="16" y="28"/>
                    </a:lnTo>
                    <a:lnTo>
                      <a:pt x="14" y="24"/>
                    </a:lnTo>
                    <a:lnTo>
                      <a:pt x="14" y="20"/>
                    </a:lnTo>
                    <a:lnTo>
                      <a:pt x="14" y="20"/>
                    </a:lnTo>
                    <a:lnTo>
                      <a:pt x="16" y="16"/>
                    </a:lnTo>
                    <a:lnTo>
                      <a:pt x="20" y="14"/>
                    </a:lnTo>
                    <a:lnTo>
                      <a:pt x="20" y="14"/>
                    </a:lnTo>
                    <a:lnTo>
                      <a:pt x="24" y="14"/>
                    </a:lnTo>
                    <a:lnTo>
                      <a:pt x="26" y="16"/>
                    </a:lnTo>
                    <a:lnTo>
                      <a:pt x="28" y="20"/>
                    </a:lnTo>
                    <a:lnTo>
                      <a:pt x="28" y="24"/>
                    </a:lnTo>
                    <a:lnTo>
                      <a:pt x="28" y="2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66" name="Freeform 372"/>
              <p:cNvSpPr>
                <a:spLocks/>
              </p:cNvSpPr>
              <p:nvPr/>
            </p:nvSpPr>
            <p:spPr bwMode="auto">
              <a:xfrm>
                <a:off x="3124200" y="5329238"/>
                <a:ext cx="463550" cy="444500"/>
              </a:xfrm>
              <a:custGeom>
                <a:avLst/>
                <a:gdLst/>
                <a:ahLst/>
                <a:cxnLst>
                  <a:cxn ang="0">
                    <a:pos x="0" y="192"/>
                  </a:cxn>
                  <a:cxn ang="0">
                    <a:pos x="0" y="192"/>
                  </a:cxn>
                  <a:cxn ang="0">
                    <a:pos x="2" y="216"/>
                  </a:cxn>
                  <a:cxn ang="0">
                    <a:pos x="6" y="238"/>
                  </a:cxn>
                  <a:cxn ang="0">
                    <a:pos x="14" y="260"/>
                  </a:cxn>
                  <a:cxn ang="0">
                    <a:pos x="22" y="280"/>
                  </a:cxn>
                  <a:cxn ang="0">
                    <a:pos x="34" y="280"/>
                  </a:cxn>
                  <a:cxn ang="0">
                    <a:pos x="34" y="280"/>
                  </a:cxn>
                  <a:cxn ang="0">
                    <a:pos x="24" y="260"/>
                  </a:cxn>
                  <a:cxn ang="0">
                    <a:pos x="16" y="238"/>
                  </a:cxn>
                  <a:cxn ang="0">
                    <a:pos x="12" y="216"/>
                  </a:cxn>
                  <a:cxn ang="0">
                    <a:pos x="10" y="192"/>
                  </a:cxn>
                  <a:cxn ang="0">
                    <a:pos x="10" y="192"/>
                  </a:cxn>
                  <a:cxn ang="0">
                    <a:pos x="12" y="174"/>
                  </a:cxn>
                  <a:cxn ang="0">
                    <a:pos x="14" y="156"/>
                  </a:cxn>
                  <a:cxn ang="0">
                    <a:pos x="18" y="138"/>
                  </a:cxn>
                  <a:cxn ang="0">
                    <a:pos x="26" y="122"/>
                  </a:cxn>
                  <a:cxn ang="0">
                    <a:pos x="32" y="106"/>
                  </a:cxn>
                  <a:cxn ang="0">
                    <a:pos x="42" y="90"/>
                  </a:cxn>
                  <a:cxn ang="0">
                    <a:pos x="52" y="76"/>
                  </a:cxn>
                  <a:cxn ang="0">
                    <a:pos x="64" y="64"/>
                  </a:cxn>
                  <a:cxn ang="0">
                    <a:pos x="78" y="52"/>
                  </a:cxn>
                  <a:cxn ang="0">
                    <a:pos x="92" y="42"/>
                  </a:cxn>
                  <a:cxn ang="0">
                    <a:pos x="106" y="32"/>
                  </a:cxn>
                  <a:cxn ang="0">
                    <a:pos x="122" y="24"/>
                  </a:cxn>
                  <a:cxn ang="0">
                    <a:pos x="140" y="18"/>
                  </a:cxn>
                  <a:cxn ang="0">
                    <a:pos x="156" y="14"/>
                  </a:cxn>
                  <a:cxn ang="0">
                    <a:pos x="174" y="10"/>
                  </a:cxn>
                  <a:cxn ang="0">
                    <a:pos x="194" y="10"/>
                  </a:cxn>
                  <a:cxn ang="0">
                    <a:pos x="194" y="10"/>
                  </a:cxn>
                  <a:cxn ang="0">
                    <a:pos x="216" y="12"/>
                  </a:cxn>
                  <a:cxn ang="0">
                    <a:pos x="238" y="16"/>
                  </a:cxn>
                  <a:cxn ang="0">
                    <a:pos x="258" y="22"/>
                  </a:cxn>
                  <a:cxn ang="0">
                    <a:pos x="276" y="30"/>
                  </a:cxn>
                  <a:cxn ang="0">
                    <a:pos x="276" y="30"/>
                  </a:cxn>
                  <a:cxn ang="0">
                    <a:pos x="292" y="26"/>
                  </a:cxn>
                  <a:cxn ang="0">
                    <a:pos x="292" y="26"/>
                  </a:cxn>
                  <a:cxn ang="0">
                    <a:pos x="268" y="16"/>
                  </a:cxn>
                  <a:cxn ang="0">
                    <a:pos x="244" y="6"/>
                  </a:cxn>
                  <a:cxn ang="0">
                    <a:pos x="220" y="2"/>
                  </a:cxn>
                  <a:cxn ang="0">
                    <a:pos x="194" y="0"/>
                  </a:cxn>
                  <a:cxn ang="0">
                    <a:pos x="194" y="0"/>
                  </a:cxn>
                  <a:cxn ang="0">
                    <a:pos x="174" y="0"/>
                  </a:cxn>
                  <a:cxn ang="0">
                    <a:pos x="154" y="4"/>
                  </a:cxn>
                  <a:cxn ang="0">
                    <a:pos x="136" y="8"/>
                  </a:cxn>
                  <a:cxn ang="0">
                    <a:pos x="118" y="16"/>
                  </a:cxn>
                  <a:cxn ang="0">
                    <a:pos x="102" y="24"/>
                  </a:cxn>
                  <a:cxn ang="0">
                    <a:pos x="86" y="32"/>
                  </a:cxn>
                  <a:cxn ang="0">
                    <a:pos x="70" y="44"/>
                  </a:cxn>
                  <a:cxn ang="0">
                    <a:pos x="58" y="56"/>
                  </a:cxn>
                  <a:cxn ang="0">
                    <a:pos x="44" y="70"/>
                  </a:cxn>
                  <a:cxn ang="0">
                    <a:pos x="34" y="84"/>
                  </a:cxn>
                  <a:cxn ang="0">
                    <a:pos x="24" y="100"/>
                  </a:cxn>
                  <a:cxn ang="0">
                    <a:pos x="16" y="118"/>
                  </a:cxn>
                  <a:cxn ang="0">
                    <a:pos x="10" y="136"/>
                  </a:cxn>
                  <a:cxn ang="0">
                    <a:pos x="4" y="154"/>
                  </a:cxn>
                  <a:cxn ang="0">
                    <a:pos x="2" y="172"/>
                  </a:cxn>
                  <a:cxn ang="0">
                    <a:pos x="0" y="192"/>
                  </a:cxn>
                  <a:cxn ang="0">
                    <a:pos x="0" y="192"/>
                  </a:cxn>
                </a:cxnLst>
                <a:rect l="0" t="0" r="r" b="b"/>
                <a:pathLst>
                  <a:path w="292" h="280">
                    <a:moveTo>
                      <a:pt x="0" y="192"/>
                    </a:moveTo>
                    <a:lnTo>
                      <a:pt x="0" y="192"/>
                    </a:lnTo>
                    <a:lnTo>
                      <a:pt x="2" y="216"/>
                    </a:lnTo>
                    <a:lnTo>
                      <a:pt x="6" y="238"/>
                    </a:lnTo>
                    <a:lnTo>
                      <a:pt x="14" y="260"/>
                    </a:lnTo>
                    <a:lnTo>
                      <a:pt x="22" y="280"/>
                    </a:lnTo>
                    <a:lnTo>
                      <a:pt x="34" y="280"/>
                    </a:lnTo>
                    <a:lnTo>
                      <a:pt x="34" y="280"/>
                    </a:lnTo>
                    <a:lnTo>
                      <a:pt x="24" y="260"/>
                    </a:lnTo>
                    <a:lnTo>
                      <a:pt x="16" y="238"/>
                    </a:lnTo>
                    <a:lnTo>
                      <a:pt x="12" y="216"/>
                    </a:lnTo>
                    <a:lnTo>
                      <a:pt x="10" y="192"/>
                    </a:lnTo>
                    <a:lnTo>
                      <a:pt x="10" y="192"/>
                    </a:lnTo>
                    <a:lnTo>
                      <a:pt x="12" y="174"/>
                    </a:lnTo>
                    <a:lnTo>
                      <a:pt x="14" y="156"/>
                    </a:lnTo>
                    <a:lnTo>
                      <a:pt x="18" y="138"/>
                    </a:lnTo>
                    <a:lnTo>
                      <a:pt x="26" y="122"/>
                    </a:lnTo>
                    <a:lnTo>
                      <a:pt x="32" y="106"/>
                    </a:lnTo>
                    <a:lnTo>
                      <a:pt x="42" y="90"/>
                    </a:lnTo>
                    <a:lnTo>
                      <a:pt x="52" y="76"/>
                    </a:lnTo>
                    <a:lnTo>
                      <a:pt x="64" y="64"/>
                    </a:lnTo>
                    <a:lnTo>
                      <a:pt x="78" y="52"/>
                    </a:lnTo>
                    <a:lnTo>
                      <a:pt x="92" y="42"/>
                    </a:lnTo>
                    <a:lnTo>
                      <a:pt x="106" y="32"/>
                    </a:lnTo>
                    <a:lnTo>
                      <a:pt x="122" y="24"/>
                    </a:lnTo>
                    <a:lnTo>
                      <a:pt x="140" y="18"/>
                    </a:lnTo>
                    <a:lnTo>
                      <a:pt x="156" y="14"/>
                    </a:lnTo>
                    <a:lnTo>
                      <a:pt x="174" y="10"/>
                    </a:lnTo>
                    <a:lnTo>
                      <a:pt x="194" y="10"/>
                    </a:lnTo>
                    <a:lnTo>
                      <a:pt x="194" y="10"/>
                    </a:lnTo>
                    <a:lnTo>
                      <a:pt x="216" y="12"/>
                    </a:lnTo>
                    <a:lnTo>
                      <a:pt x="238" y="16"/>
                    </a:lnTo>
                    <a:lnTo>
                      <a:pt x="258" y="22"/>
                    </a:lnTo>
                    <a:lnTo>
                      <a:pt x="276" y="30"/>
                    </a:lnTo>
                    <a:lnTo>
                      <a:pt x="276" y="30"/>
                    </a:lnTo>
                    <a:lnTo>
                      <a:pt x="292" y="26"/>
                    </a:lnTo>
                    <a:lnTo>
                      <a:pt x="292" y="26"/>
                    </a:lnTo>
                    <a:lnTo>
                      <a:pt x="268" y="16"/>
                    </a:lnTo>
                    <a:lnTo>
                      <a:pt x="244" y="6"/>
                    </a:lnTo>
                    <a:lnTo>
                      <a:pt x="220" y="2"/>
                    </a:lnTo>
                    <a:lnTo>
                      <a:pt x="194" y="0"/>
                    </a:lnTo>
                    <a:lnTo>
                      <a:pt x="194" y="0"/>
                    </a:lnTo>
                    <a:lnTo>
                      <a:pt x="174" y="0"/>
                    </a:lnTo>
                    <a:lnTo>
                      <a:pt x="154" y="4"/>
                    </a:lnTo>
                    <a:lnTo>
                      <a:pt x="136" y="8"/>
                    </a:lnTo>
                    <a:lnTo>
                      <a:pt x="118" y="16"/>
                    </a:lnTo>
                    <a:lnTo>
                      <a:pt x="102" y="24"/>
                    </a:lnTo>
                    <a:lnTo>
                      <a:pt x="86" y="32"/>
                    </a:lnTo>
                    <a:lnTo>
                      <a:pt x="70" y="44"/>
                    </a:lnTo>
                    <a:lnTo>
                      <a:pt x="58" y="56"/>
                    </a:lnTo>
                    <a:lnTo>
                      <a:pt x="44" y="70"/>
                    </a:lnTo>
                    <a:lnTo>
                      <a:pt x="34" y="84"/>
                    </a:lnTo>
                    <a:lnTo>
                      <a:pt x="24" y="100"/>
                    </a:lnTo>
                    <a:lnTo>
                      <a:pt x="16" y="118"/>
                    </a:lnTo>
                    <a:lnTo>
                      <a:pt x="10" y="136"/>
                    </a:lnTo>
                    <a:lnTo>
                      <a:pt x="4" y="154"/>
                    </a:lnTo>
                    <a:lnTo>
                      <a:pt x="2" y="172"/>
                    </a:lnTo>
                    <a:lnTo>
                      <a:pt x="0" y="192"/>
                    </a:lnTo>
                    <a:lnTo>
                      <a:pt x="0" y="19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67" name="Freeform 373"/>
              <p:cNvSpPr>
                <a:spLocks/>
              </p:cNvSpPr>
              <p:nvPr/>
            </p:nvSpPr>
            <p:spPr bwMode="auto">
              <a:xfrm>
                <a:off x="3152775" y="5640388"/>
                <a:ext cx="142875" cy="142875"/>
              </a:xfrm>
              <a:custGeom>
                <a:avLst/>
                <a:gdLst/>
                <a:ahLst/>
                <a:cxnLst>
                  <a:cxn ang="0">
                    <a:pos x="24" y="84"/>
                  </a:cxn>
                  <a:cxn ang="0">
                    <a:pos x="80" y="84"/>
                  </a:cxn>
                  <a:cxn ang="0">
                    <a:pos x="80" y="90"/>
                  </a:cxn>
                  <a:cxn ang="0">
                    <a:pos x="80" y="90"/>
                  </a:cxn>
                  <a:cxn ang="0">
                    <a:pos x="90" y="90"/>
                  </a:cxn>
                  <a:cxn ang="0">
                    <a:pos x="90" y="90"/>
                  </a:cxn>
                  <a:cxn ang="0">
                    <a:pos x="84" y="68"/>
                  </a:cxn>
                  <a:cxn ang="0">
                    <a:pos x="80" y="48"/>
                  </a:cxn>
                  <a:cxn ang="0">
                    <a:pos x="78" y="24"/>
                  </a:cxn>
                  <a:cxn ang="0">
                    <a:pos x="76" y="0"/>
                  </a:cxn>
                  <a:cxn ang="0">
                    <a:pos x="0" y="0"/>
                  </a:cxn>
                  <a:cxn ang="0">
                    <a:pos x="0" y="0"/>
                  </a:cxn>
                  <a:cxn ang="0">
                    <a:pos x="2" y="22"/>
                  </a:cxn>
                  <a:cxn ang="0">
                    <a:pos x="8" y="44"/>
                  </a:cxn>
                  <a:cxn ang="0">
                    <a:pos x="14" y="66"/>
                  </a:cxn>
                  <a:cxn ang="0">
                    <a:pos x="24" y="84"/>
                  </a:cxn>
                  <a:cxn ang="0">
                    <a:pos x="24" y="84"/>
                  </a:cxn>
                </a:cxnLst>
                <a:rect l="0" t="0" r="r" b="b"/>
                <a:pathLst>
                  <a:path w="90" h="90">
                    <a:moveTo>
                      <a:pt x="24" y="84"/>
                    </a:moveTo>
                    <a:lnTo>
                      <a:pt x="80" y="84"/>
                    </a:lnTo>
                    <a:lnTo>
                      <a:pt x="80" y="90"/>
                    </a:lnTo>
                    <a:lnTo>
                      <a:pt x="80" y="90"/>
                    </a:lnTo>
                    <a:lnTo>
                      <a:pt x="90" y="90"/>
                    </a:lnTo>
                    <a:lnTo>
                      <a:pt x="90" y="90"/>
                    </a:lnTo>
                    <a:lnTo>
                      <a:pt x="84" y="68"/>
                    </a:lnTo>
                    <a:lnTo>
                      <a:pt x="80" y="48"/>
                    </a:lnTo>
                    <a:lnTo>
                      <a:pt x="78" y="24"/>
                    </a:lnTo>
                    <a:lnTo>
                      <a:pt x="76" y="0"/>
                    </a:lnTo>
                    <a:lnTo>
                      <a:pt x="0" y="0"/>
                    </a:lnTo>
                    <a:lnTo>
                      <a:pt x="0" y="0"/>
                    </a:lnTo>
                    <a:lnTo>
                      <a:pt x="2" y="22"/>
                    </a:lnTo>
                    <a:lnTo>
                      <a:pt x="8" y="44"/>
                    </a:lnTo>
                    <a:lnTo>
                      <a:pt x="14" y="66"/>
                    </a:lnTo>
                    <a:lnTo>
                      <a:pt x="24" y="84"/>
                    </a:lnTo>
                    <a:lnTo>
                      <a:pt x="24" y="8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68" name="Freeform 374"/>
              <p:cNvSpPr>
                <a:spLocks/>
              </p:cNvSpPr>
              <p:nvPr/>
            </p:nvSpPr>
            <p:spPr bwMode="auto">
              <a:xfrm>
                <a:off x="3279775" y="5792788"/>
                <a:ext cx="98425" cy="114300"/>
              </a:xfrm>
              <a:custGeom>
                <a:avLst/>
                <a:gdLst/>
                <a:ahLst/>
                <a:cxnLst>
                  <a:cxn ang="0">
                    <a:pos x="12" y="0"/>
                  </a:cxn>
                  <a:cxn ang="0">
                    <a:pos x="12" y="0"/>
                  </a:cxn>
                  <a:cxn ang="0">
                    <a:pos x="0" y="2"/>
                  </a:cxn>
                  <a:cxn ang="0">
                    <a:pos x="0" y="46"/>
                  </a:cxn>
                  <a:cxn ang="0">
                    <a:pos x="0" y="46"/>
                  </a:cxn>
                  <a:cxn ang="0">
                    <a:pos x="14" y="56"/>
                  </a:cxn>
                  <a:cxn ang="0">
                    <a:pos x="30" y="62"/>
                  </a:cxn>
                  <a:cxn ang="0">
                    <a:pos x="46" y="68"/>
                  </a:cxn>
                  <a:cxn ang="0">
                    <a:pos x="62" y="72"/>
                  </a:cxn>
                  <a:cxn ang="0">
                    <a:pos x="62" y="72"/>
                  </a:cxn>
                  <a:cxn ang="0">
                    <a:pos x="48" y="60"/>
                  </a:cxn>
                  <a:cxn ang="0">
                    <a:pos x="34" y="44"/>
                  </a:cxn>
                  <a:cxn ang="0">
                    <a:pos x="22" y="24"/>
                  </a:cxn>
                  <a:cxn ang="0">
                    <a:pos x="12" y="0"/>
                  </a:cxn>
                  <a:cxn ang="0">
                    <a:pos x="12" y="0"/>
                  </a:cxn>
                </a:cxnLst>
                <a:rect l="0" t="0" r="r" b="b"/>
                <a:pathLst>
                  <a:path w="62" h="72">
                    <a:moveTo>
                      <a:pt x="12" y="0"/>
                    </a:moveTo>
                    <a:lnTo>
                      <a:pt x="12" y="0"/>
                    </a:lnTo>
                    <a:lnTo>
                      <a:pt x="0" y="2"/>
                    </a:lnTo>
                    <a:lnTo>
                      <a:pt x="0" y="46"/>
                    </a:lnTo>
                    <a:lnTo>
                      <a:pt x="0" y="46"/>
                    </a:lnTo>
                    <a:lnTo>
                      <a:pt x="14" y="56"/>
                    </a:lnTo>
                    <a:lnTo>
                      <a:pt x="30" y="62"/>
                    </a:lnTo>
                    <a:lnTo>
                      <a:pt x="46" y="68"/>
                    </a:lnTo>
                    <a:lnTo>
                      <a:pt x="62" y="72"/>
                    </a:lnTo>
                    <a:lnTo>
                      <a:pt x="62" y="72"/>
                    </a:lnTo>
                    <a:lnTo>
                      <a:pt x="48" y="60"/>
                    </a:lnTo>
                    <a:lnTo>
                      <a:pt x="34" y="44"/>
                    </a:lnTo>
                    <a:lnTo>
                      <a:pt x="22" y="24"/>
                    </a:lnTo>
                    <a:lnTo>
                      <a:pt x="12"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669" name="Freeform 375"/>
              <p:cNvSpPr>
                <a:spLocks/>
              </p:cNvSpPr>
              <p:nvPr/>
            </p:nvSpPr>
            <p:spPr bwMode="auto">
              <a:xfrm>
                <a:off x="3279775" y="5522913"/>
                <a:ext cx="457200" cy="415925"/>
              </a:xfrm>
              <a:custGeom>
                <a:avLst/>
                <a:gdLst/>
                <a:ahLst/>
                <a:cxnLst>
                  <a:cxn ang="0">
                    <a:pos x="288" y="70"/>
                  </a:cxn>
                  <a:cxn ang="0">
                    <a:pos x="288" y="70"/>
                  </a:cxn>
                  <a:cxn ang="0">
                    <a:pos x="288" y="52"/>
                  </a:cxn>
                  <a:cxn ang="0">
                    <a:pos x="284" y="34"/>
                  </a:cxn>
                  <a:cxn ang="0">
                    <a:pos x="280" y="16"/>
                  </a:cxn>
                  <a:cxn ang="0">
                    <a:pos x="274" y="0"/>
                  </a:cxn>
                  <a:cxn ang="0">
                    <a:pos x="264" y="0"/>
                  </a:cxn>
                  <a:cxn ang="0">
                    <a:pos x="264" y="0"/>
                  </a:cxn>
                  <a:cxn ang="0">
                    <a:pos x="270" y="16"/>
                  </a:cxn>
                  <a:cxn ang="0">
                    <a:pos x="274" y="34"/>
                  </a:cxn>
                  <a:cxn ang="0">
                    <a:pos x="278" y="52"/>
                  </a:cxn>
                  <a:cxn ang="0">
                    <a:pos x="278" y="70"/>
                  </a:cxn>
                  <a:cxn ang="0">
                    <a:pos x="278" y="70"/>
                  </a:cxn>
                  <a:cxn ang="0">
                    <a:pos x="278" y="90"/>
                  </a:cxn>
                  <a:cxn ang="0">
                    <a:pos x="274" y="108"/>
                  </a:cxn>
                  <a:cxn ang="0">
                    <a:pos x="270" y="124"/>
                  </a:cxn>
                  <a:cxn ang="0">
                    <a:pos x="264" y="142"/>
                  </a:cxn>
                  <a:cxn ang="0">
                    <a:pos x="256" y="158"/>
                  </a:cxn>
                  <a:cxn ang="0">
                    <a:pos x="246" y="172"/>
                  </a:cxn>
                  <a:cxn ang="0">
                    <a:pos x="236" y="186"/>
                  </a:cxn>
                  <a:cxn ang="0">
                    <a:pos x="224" y="200"/>
                  </a:cxn>
                  <a:cxn ang="0">
                    <a:pos x="212" y="212"/>
                  </a:cxn>
                  <a:cxn ang="0">
                    <a:pos x="198" y="222"/>
                  </a:cxn>
                  <a:cxn ang="0">
                    <a:pos x="182" y="230"/>
                  </a:cxn>
                  <a:cxn ang="0">
                    <a:pos x="166" y="238"/>
                  </a:cxn>
                  <a:cxn ang="0">
                    <a:pos x="150" y="244"/>
                  </a:cxn>
                  <a:cxn ang="0">
                    <a:pos x="132" y="250"/>
                  </a:cxn>
                  <a:cxn ang="0">
                    <a:pos x="114" y="252"/>
                  </a:cxn>
                  <a:cxn ang="0">
                    <a:pos x="96" y="254"/>
                  </a:cxn>
                  <a:cxn ang="0">
                    <a:pos x="96" y="254"/>
                  </a:cxn>
                  <a:cxn ang="0">
                    <a:pos x="70" y="252"/>
                  </a:cxn>
                  <a:cxn ang="0">
                    <a:pos x="46" y="246"/>
                  </a:cxn>
                  <a:cxn ang="0">
                    <a:pos x="22" y="238"/>
                  </a:cxn>
                  <a:cxn ang="0">
                    <a:pos x="0" y="226"/>
                  </a:cxn>
                  <a:cxn ang="0">
                    <a:pos x="0" y="238"/>
                  </a:cxn>
                  <a:cxn ang="0">
                    <a:pos x="0" y="238"/>
                  </a:cxn>
                  <a:cxn ang="0">
                    <a:pos x="22" y="248"/>
                  </a:cxn>
                  <a:cxn ang="0">
                    <a:pos x="46" y="256"/>
                  </a:cxn>
                  <a:cxn ang="0">
                    <a:pos x="70" y="262"/>
                  </a:cxn>
                  <a:cxn ang="0">
                    <a:pos x="96" y="262"/>
                  </a:cxn>
                  <a:cxn ang="0">
                    <a:pos x="96" y="262"/>
                  </a:cxn>
                  <a:cxn ang="0">
                    <a:pos x="116" y="262"/>
                  </a:cxn>
                  <a:cxn ang="0">
                    <a:pos x="134" y="258"/>
                  </a:cxn>
                  <a:cxn ang="0">
                    <a:pos x="152" y="254"/>
                  </a:cxn>
                  <a:cxn ang="0">
                    <a:pos x="170" y="248"/>
                  </a:cxn>
                  <a:cxn ang="0">
                    <a:pos x="188" y="240"/>
                  </a:cxn>
                  <a:cxn ang="0">
                    <a:pos x="204" y="230"/>
                  </a:cxn>
                  <a:cxn ang="0">
                    <a:pos x="218" y="218"/>
                  </a:cxn>
                  <a:cxn ang="0">
                    <a:pos x="232" y="206"/>
                  </a:cxn>
                  <a:cxn ang="0">
                    <a:pos x="244" y="192"/>
                  </a:cxn>
                  <a:cxn ang="0">
                    <a:pos x="256" y="178"/>
                  </a:cxn>
                  <a:cxn ang="0">
                    <a:pos x="264" y="162"/>
                  </a:cxn>
                  <a:cxn ang="0">
                    <a:pos x="272" y="146"/>
                  </a:cxn>
                  <a:cxn ang="0">
                    <a:pos x="280" y="128"/>
                  </a:cxn>
                  <a:cxn ang="0">
                    <a:pos x="284" y="110"/>
                  </a:cxn>
                  <a:cxn ang="0">
                    <a:pos x="286" y="90"/>
                  </a:cxn>
                  <a:cxn ang="0">
                    <a:pos x="288" y="70"/>
                  </a:cxn>
                  <a:cxn ang="0">
                    <a:pos x="288" y="70"/>
                  </a:cxn>
                </a:cxnLst>
                <a:rect l="0" t="0" r="r" b="b"/>
                <a:pathLst>
                  <a:path w="288" h="262">
                    <a:moveTo>
                      <a:pt x="288" y="70"/>
                    </a:moveTo>
                    <a:lnTo>
                      <a:pt x="288" y="70"/>
                    </a:lnTo>
                    <a:lnTo>
                      <a:pt x="288" y="52"/>
                    </a:lnTo>
                    <a:lnTo>
                      <a:pt x="284" y="34"/>
                    </a:lnTo>
                    <a:lnTo>
                      <a:pt x="280" y="16"/>
                    </a:lnTo>
                    <a:lnTo>
                      <a:pt x="274" y="0"/>
                    </a:lnTo>
                    <a:lnTo>
                      <a:pt x="264" y="0"/>
                    </a:lnTo>
                    <a:lnTo>
                      <a:pt x="264" y="0"/>
                    </a:lnTo>
                    <a:lnTo>
                      <a:pt x="270" y="16"/>
                    </a:lnTo>
                    <a:lnTo>
                      <a:pt x="274" y="34"/>
                    </a:lnTo>
                    <a:lnTo>
                      <a:pt x="278" y="52"/>
                    </a:lnTo>
                    <a:lnTo>
                      <a:pt x="278" y="70"/>
                    </a:lnTo>
                    <a:lnTo>
                      <a:pt x="278" y="70"/>
                    </a:lnTo>
                    <a:lnTo>
                      <a:pt x="278" y="90"/>
                    </a:lnTo>
                    <a:lnTo>
                      <a:pt x="274" y="108"/>
                    </a:lnTo>
                    <a:lnTo>
                      <a:pt x="270" y="124"/>
                    </a:lnTo>
                    <a:lnTo>
                      <a:pt x="264" y="142"/>
                    </a:lnTo>
                    <a:lnTo>
                      <a:pt x="256" y="158"/>
                    </a:lnTo>
                    <a:lnTo>
                      <a:pt x="246" y="172"/>
                    </a:lnTo>
                    <a:lnTo>
                      <a:pt x="236" y="186"/>
                    </a:lnTo>
                    <a:lnTo>
                      <a:pt x="224" y="200"/>
                    </a:lnTo>
                    <a:lnTo>
                      <a:pt x="212" y="212"/>
                    </a:lnTo>
                    <a:lnTo>
                      <a:pt x="198" y="222"/>
                    </a:lnTo>
                    <a:lnTo>
                      <a:pt x="182" y="230"/>
                    </a:lnTo>
                    <a:lnTo>
                      <a:pt x="166" y="238"/>
                    </a:lnTo>
                    <a:lnTo>
                      <a:pt x="150" y="244"/>
                    </a:lnTo>
                    <a:lnTo>
                      <a:pt x="132" y="250"/>
                    </a:lnTo>
                    <a:lnTo>
                      <a:pt x="114" y="252"/>
                    </a:lnTo>
                    <a:lnTo>
                      <a:pt x="96" y="254"/>
                    </a:lnTo>
                    <a:lnTo>
                      <a:pt x="96" y="254"/>
                    </a:lnTo>
                    <a:lnTo>
                      <a:pt x="70" y="252"/>
                    </a:lnTo>
                    <a:lnTo>
                      <a:pt x="46" y="246"/>
                    </a:lnTo>
                    <a:lnTo>
                      <a:pt x="22" y="238"/>
                    </a:lnTo>
                    <a:lnTo>
                      <a:pt x="0" y="226"/>
                    </a:lnTo>
                    <a:lnTo>
                      <a:pt x="0" y="238"/>
                    </a:lnTo>
                    <a:lnTo>
                      <a:pt x="0" y="238"/>
                    </a:lnTo>
                    <a:lnTo>
                      <a:pt x="22" y="248"/>
                    </a:lnTo>
                    <a:lnTo>
                      <a:pt x="46" y="256"/>
                    </a:lnTo>
                    <a:lnTo>
                      <a:pt x="70" y="262"/>
                    </a:lnTo>
                    <a:lnTo>
                      <a:pt x="96" y="262"/>
                    </a:lnTo>
                    <a:lnTo>
                      <a:pt x="96" y="262"/>
                    </a:lnTo>
                    <a:lnTo>
                      <a:pt x="116" y="262"/>
                    </a:lnTo>
                    <a:lnTo>
                      <a:pt x="134" y="258"/>
                    </a:lnTo>
                    <a:lnTo>
                      <a:pt x="152" y="254"/>
                    </a:lnTo>
                    <a:lnTo>
                      <a:pt x="170" y="248"/>
                    </a:lnTo>
                    <a:lnTo>
                      <a:pt x="188" y="240"/>
                    </a:lnTo>
                    <a:lnTo>
                      <a:pt x="204" y="230"/>
                    </a:lnTo>
                    <a:lnTo>
                      <a:pt x="218" y="218"/>
                    </a:lnTo>
                    <a:lnTo>
                      <a:pt x="232" y="206"/>
                    </a:lnTo>
                    <a:lnTo>
                      <a:pt x="244" y="192"/>
                    </a:lnTo>
                    <a:lnTo>
                      <a:pt x="256" y="178"/>
                    </a:lnTo>
                    <a:lnTo>
                      <a:pt x="264" y="162"/>
                    </a:lnTo>
                    <a:lnTo>
                      <a:pt x="272" y="146"/>
                    </a:lnTo>
                    <a:lnTo>
                      <a:pt x="280" y="128"/>
                    </a:lnTo>
                    <a:lnTo>
                      <a:pt x="284" y="110"/>
                    </a:lnTo>
                    <a:lnTo>
                      <a:pt x="286" y="90"/>
                    </a:lnTo>
                    <a:lnTo>
                      <a:pt x="288" y="70"/>
                    </a:lnTo>
                    <a:lnTo>
                      <a:pt x="288" y="7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grpSp>
      </p:grpSp>
      <p:grpSp>
        <p:nvGrpSpPr>
          <p:cNvPr id="22" name="Group 21"/>
          <p:cNvGrpSpPr/>
          <p:nvPr/>
        </p:nvGrpSpPr>
        <p:grpSpPr>
          <a:xfrm>
            <a:off x="3313030" y="4371129"/>
            <a:ext cx="1961867" cy="320601"/>
            <a:chOff x="3313030" y="4371129"/>
            <a:chExt cx="1961867" cy="320601"/>
          </a:xfrm>
        </p:grpSpPr>
        <p:sp>
          <p:nvSpPr>
            <p:cNvPr id="30" name="object 15"/>
            <p:cNvSpPr txBox="1"/>
            <p:nvPr/>
          </p:nvSpPr>
          <p:spPr>
            <a:xfrm>
              <a:off x="3777662" y="4371129"/>
              <a:ext cx="1497235" cy="320601"/>
            </a:xfrm>
            <a:prstGeom prst="rect">
              <a:avLst/>
            </a:prstGeom>
          </p:spPr>
          <p:txBody>
            <a:bodyPr vert="horz" wrap="square" lIns="0" tIns="12700" rIns="0" bIns="0" rtlCol="0">
              <a:spAutoFit/>
            </a:bodyPr>
            <a:lstStyle/>
            <a:p>
              <a:pPr>
                <a:lnSpc>
                  <a:spcPct val="100000"/>
                </a:lnSpc>
                <a:spcBef>
                  <a:spcPts val="100"/>
                </a:spcBef>
              </a:pPr>
              <a:r>
                <a:rPr lang="en-US" sz="1000" b="1" spc="-5" dirty="0">
                  <a:solidFill>
                    <a:srgbClr val="FFFFFF"/>
                  </a:solidFill>
                  <a:cs typeface="Arial"/>
                </a:rPr>
                <a:t>Limited automation </a:t>
              </a:r>
              <a:br>
                <a:rPr lang="en-US" sz="1000" b="1" spc="-5" dirty="0">
                  <a:solidFill>
                    <a:srgbClr val="FFFFFF"/>
                  </a:solidFill>
                  <a:cs typeface="Arial"/>
                </a:rPr>
              </a:br>
              <a:r>
                <a:rPr lang="en-US" sz="1000" b="1" spc="-5" dirty="0">
                  <a:solidFill>
                    <a:srgbClr val="FFFFFF"/>
                  </a:solidFill>
                  <a:cs typeface="Arial"/>
                </a:rPr>
                <a:t>(still somewhat manual)</a:t>
              </a:r>
            </a:p>
          </p:txBody>
        </p:sp>
        <p:grpSp>
          <p:nvGrpSpPr>
            <p:cNvPr id="784" name="Group 783"/>
            <p:cNvGrpSpPr/>
            <p:nvPr/>
          </p:nvGrpSpPr>
          <p:grpSpPr>
            <a:xfrm>
              <a:off x="3313030" y="4419498"/>
              <a:ext cx="268634" cy="223862"/>
              <a:chOff x="519113" y="6059488"/>
              <a:chExt cx="627063" cy="538162"/>
            </a:xfrm>
          </p:grpSpPr>
          <p:sp>
            <p:nvSpPr>
              <p:cNvPr id="785" name="Freeform 252"/>
              <p:cNvSpPr>
                <a:spLocks/>
              </p:cNvSpPr>
              <p:nvPr/>
            </p:nvSpPr>
            <p:spPr bwMode="auto">
              <a:xfrm>
                <a:off x="522288" y="6062663"/>
                <a:ext cx="520700" cy="436563"/>
              </a:xfrm>
              <a:custGeom>
                <a:avLst/>
                <a:gdLst>
                  <a:gd name="T0" fmla="*/ 14 w 328"/>
                  <a:gd name="T1" fmla="*/ 275 h 275"/>
                  <a:gd name="T2" fmla="*/ 14 w 328"/>
                  <a:gd name="T3" fmla="*/ 275 h 275"/>
                  <a:gd name="T4" fmla="*/ 8 w 328"/>
                  <a:gd name="T5" fmla="*/ 274 h 275"/>
                  <a:gd name="T6" fmla="*/ 5 w 328"/>
                  <a:gd name="T7" fmla="*/ 272 h 275"/>
                  <a:gd name="T8" fmla="*/ 1 w 328"/>
                  <a:gd name="T9" fmla="*/ 267 h 275"/>
                  <a:gd name="T10" fmla="*/ 0 w 328"/>
                  <a:gd name="T11" fmla="*/ 262 h 275"/>
                  <a:gd name="T12" fmla="*/ 0 w 328"/>
                  <a:gd name="T13" fmla="*/ 14 h 275"/>
                  <a:gd name="T14" fmla="*/ 0 w 328"/>
                  <a:gd name="T15" fmla="*/ 14 h 275"/>
                  <a:gd name="T16" fmla="*/ 1 w 328"/>
                  <a:gd name="T17" fmla="*/ 9 h 275"/>
                  <a:gd name="T18" fmla="*/ 5 w 328"/>
                  <a:gd name="T19" fmla="*/ 4 h 275"/>
                  <a:gd name="T20" fmla="*/ 8 w 328"/>
                  <a:gd name="T21" fmla="*/ 1 h 275"/>
                  <a:gd name="T22" fmla="*/ 14 w 328"/>
                  <a:gd name="T23" fmla="*/ 0 h 275"/>
                  <a:gd name="T24" fmla="*/ 313 w 328"/>
                  <a:gd name="T25" fmla="*/ 0 h 275"/>
                  <a:gd name="T26" fmla="*/ 313 w 328"/>
                  <a:gd name="T27" fmla="*/ 0 h 275"/>
                  <a:gd name="T28" fmla="*/ 319 w 328"/>
                  <a:gd name="T29" fmla="*/ 1 h 275"/>
                  <a:gd name="T30" fmla="*/ 323 w 328"/>
                  <a:gd name="T31" fmla="*/ 4 h 275"/>
                  <a:gd name="T32" fmla="*/ 326 w 328"/>
                  <a:gd name="T33" fmla="*/ 9 h 275"/>
                  <a:gd name="T34" fmla="*/ 328 w 328"/>
                  <a:gd name="T35" fmla="*/ 14 h 275"/>
                  <a:gd name="T36" fmla="*/ 328 w 328"/>
                  <a:gd name="T37" fmla="*/ 262 h 275"/>
                  <a:gd name="T38" fmla="*/ 328 w 328"/>
                  <a:gd name="T39" fmla="*/ 262 h 275"/>
                  <a:gd name="T40" fmla="*/ 326 w 328"/>
                  <a:gd name="T41" fmla="*/ 267 h 275"/>
                  <a:gd name="T42" fmla="*/ 323 w 328"/>
                  <a:gd name="T43" fmla="*/ 272 h 275"/>
                  <a:gd name="T44" fmla="*/ 319 w 328"/>
                  <a:gd name="T45" fmla="*/ 274 h 275"/>
                  <a:gd name="T46" fmla="*/ 313 w 328"/>
                  <a:gd name="T47" fmla="*/ 275 h 275"/>
                  <a:gd name="T48" fmla="*/ 14 w 328"/>
                  <a:gd name="T49" fmla="*/ 27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8" h="275">
                    <a:moveTo>
                      <a:pt x="14" y="275"/>
                    </a:moveTo>
                    <a:lnTo>
                      <a:pt x="14" y="275"/>
                    </a:lnTo>
                    <a:lnTo>
                      <a:pt x="8" y="274"/>
                    </a:lnTo>
                    <a:lnTo>
                      <a:pt x="5" y="272"/>
                    </a:lnTo>
                    <a:lnTo>
                      <a:pt x="1" y="267"/>
                    </a:lnTo>
                    <a:lnTo>
                      <a:pt x="0" y="262"/>
                    </a:lnTo>
                    <a:lnTo>
                      <a:pt x="0" y="14"/>
                    </a:lnTo>
                    <a:lnTo>
                      <a:pt x="0" y="14"/>
                    </a:lnTo>
                    <a:lnTo>
                      <a:pt x="1" y="9"/>
                    </a:lnTo>
                    <a:lnTo>
                      <a:pt x="5" y="4"/>
                    </a:lnTo>
                    <a:lnTo>
                      <a:pt x="8" y="1"/>
                    </a:lnTo>
                    <a:lnTo>
                      <a:pt x="14" y="0"/>
                    </a:lnTo>
                    <a:lnTo>
                      <a:pt x="313" y="0"/>
                    </a:lnTo>
                    <a:lnTo>
                      <a:pt x="313" y="0"/>
                    </a:lnTo>
                    <a:lnTo>
                      <a:pt x="319" y="1"/>
                    </a:lnTo>
                    <a:lnTo>
                      <a:pt x="323" y="4"/>
                    </a:lnTo>
                    <a:lnTo>
                      <a:pt x="326" y="9"/>
                    </a:lnTo>
                    <a:lnTo>
                      <a:pt x="328" y="14"/>
                    </a:lnTo>
                    <a:lnTo>
                      <a:pt x="328" y="262"/>
                    </a:lnTo>
                    <a:lnTo>
                      <a:pt x="328" y="262"/>
                    </a:lnTo>
                    <a:lnTo>
                      <a:pt x="326" y="267"/>
                    </a:lnTo>
                    <a:lnTo>
                      <a:pt x="323" y="272"/>
                    </a:lnTo>
                    <a:lnTo>
                      <a:pt x="319" y="274"/>
                    </a:lnTo>
                    <a:lnTo>
                      <a:pt x="313" y="275"/>
                    </a:lnTo>
                    <a:lnTo>
                      <a:pt x="14" y="2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786" name="Freeform 253"/>
              <p:cNvSpPr>
                <a:spLocks noEditPoints="1"/>
              </p:cNvSpPr>
              <p:nvPr/>
            </p:nvSpPr>
            <p:spPr bwMode="auto">
              <a:xfrm>
                <a:off x="519113" y="6059488"/>
                <a:ext cx="525463" cy="444500"/>
              </a:xfrm>
              <a:custGeom>
                <a:avLst/>
                <a:gdLst>
                  <a:gd name="T0" fmla="*/ 315 w 331"/>
                  <a:gd name="T1" fmla="*/ 3 h 280"/>
                  <a:gd name="T2" fmla="*/ 315 w 331"/>
                  <a:gd name="T3" fmla="*/ 3 h 280"/>
                  <a:gd name="T4" fmla="*/ 320 w 331"/>
                  <a:gd name="T5" fmla="*/ 5 h 280"/>
                  <a:gd name="T6" fmla="*/ 324 w 331"/>
                  <a:gd name="T7" fmla="*/ 7 h 280"/>
                  <a:gd name="T8" fmla="*/ 327 w 331"/>
                  <a:gd name="T9" fmla="*/ 11 h 280"/>
                  <a:gd name="T10" fmla="*/ 327 w 331"/>
                  <a:gd name="T11" fmla="*/ 16 h 280"/>
                  <a:gd name="T12" fmla="*/ 327 w 331"/>
                  <a:gd name="T13" fmla="*/ 264 h 280"/>
                  <a:gd name="T14" fmla="*/ 327 w 331"/>
                  <a:gd name="T15" fmla="*/ 264 h 280"/>
                  <a:gd name="T16" fmla="*/ 327 w 331"/>
                  <a:gd name="T17" fmla="*/ 269 h 280"/>
                  <a:gd name="T18" fmla="*/ 324 w 331"/>
                  <a:gd name="T19" fmla="*/ 272 h 280"/>
                  <a:gd name="T20" fmla="*/ 320 w 331"/>
                  <a:gd name="T21" fmla="*/ 275 h 280"/>
                  <a:gd name="T22" fmla="*/ 315 w 331"/>
                  <a:gd name="T23" fmla="*/ 276 h 280"/>
                  <a:gd name="T24" fmla="*/ 16 w 331"/>
                  <a:gd name="T25" fmla="*/ 276 h 280"/>
                  <a:gd name="T26" fmla="*/ 16 w 331"/>
                  <a:gd name="T27" fmla="*/ 276 h 280"/>
                  <a:gd name="T28" fmla="*/ 12 w 331"/>
                  <a:gd name="T29" fmla="*/ 275 h 280"/>
                  <a:gd name="T30" fmla="*/ 8 w 331"/>
                  <a:gd name="T31" fmla="*/ 272 h 280"/>
                  <a:gd name="T32" fmla="*/ 5 w 331"/>
                  <a:gd name="T33" fmla="*/ 269 h 280"/>
                  <a:gd name="T34" fmla="*/ 4 w 331"/>
                  <a:gd name="T35" fmla="*/ 264 h 280"/>
                  <a:gd name="T36" fmla="*/ 4 w 331"/>
                  <a:gd name="T37" fmla="*/ 16 h 280"/>
                  <a:gd name="T38" fmla="*/ 4 w 331"/>
                  <a:gd name="T39" fmla="*/ 16 h 280"/>
                  <a:gd name="T40" fmla="*/ 5 w 331"/>
                  <a:gd name="T41" fmla="*/ 11 h 280"/>
                  <a:gd name="T42" fmla="*/ 8 w 331"/>
                  <a:gd name="T43" fmla="*/ 7 h 280"/>
                  <a:gd name="T44" fmla="*/ 12 w 331"/>
                  <a:gd name="T45" fmla="*/ 5 h 280"/>
                  <a:gd name="T46" fmla="*/ 16 w 331"/>
                  <a:gd name="T47" fmla="*/ 3 h 280"/>
                  <a:gd name="T48" fmla="*/ 315 w 331"/>
                  <a:gd name="T49" fmla="*/ 3 h 280"/>
                  <a:gd name="T50" fmla="*/ 315 w 331"/>
                  <a:gd name="T51" fmla="*/ 0 h 280"/>
                  <a:gd name="T52" fmla="*/ 16 w 331"/>
                  <a:gd name="T53" fmla="*/ 0 h 280"/>
                  <a:gd name="T54" fmla="*/ 16 w 331"/>
                  <a:gd name="T55" fmla="*/ 0 h 280"/>
                  <a:gd name="T56" fmla="*/ 10 w 331"/>
                  <a:gd name="T57" fmla="*/ 1 h 280"/>
                  <a:gd name="T58" fmla="*/ 5 w 331"/>
                  <a:gd name="T59" fmla="*/ 5 h 280"/>
                  <a:gd name="T60" fmla="*/ 2 w 331"/>
                  <a:gd name="T61" fmla="*/ 10 h 280"/>
                  <a:gd name="T62" fmla="*/ 0 w 331"/>
                  <a:gd name="T63" fmla="*/ 16 h 280"/>
                  <a:gd name="T64" fmla="*/ 0 w 331"/>
                  <a:gd name="T65" fmla="*/ 264 h 280"/>
                  <a:gd name="T66" fmla="*/ 0 w 331"/>
                  <a:gd name="T67" fmla="*/ 264 h 280"/>
                  <a:gd name="T68" fmla="*/ 2 w 331"/>
                  <a:gd name="T69" fmla="*/ 270 h 280"/>
                  <a:gd name="T70" fmla="*/ 5 w 331"/>
                  <a:gd name="T71" fmla="*/ 275 h 280"/>
                  <a:gd name="T72" fmla="*/ 10 w 331"/>
                  <a:gd name="T73" fmla="*/ 278 h 280"/>
                  <a:gd name="T74" fmla="*/ 16 w 331"/>
                  <a:gd name="T75" fmla="*/ 280 h 280"/>
                  <a:gd name="T76" fmla="*/ 315 w 331"/>
                  <a:gd name="T77" fmla="*/ 280 h 280"/>
                  <a:gd name="T78" fmla="*/ 315 w 331"/>
                  <a:gd name="T79" fmla="*/ 280 h 280"/>
                  <a:gd name="T80" fmla="*/ 321 w 331"/>
                  <a:gd name="T81" fmla="*/ 278 h 280"/>
                  <a:gd name="T82" fmla="*/ 326 w 331"/>
                  <a:gd name="T83" fmla="*/ 275 h 280"/>
                  <a:gd name="T84" fmla="*/ 330 w 331"/>
                  <a:gd name="T85" fmla="*/ 270 h 280"/>
                  <a:gd name="T86" fmla="*/ 331 w 331"/>
                  <a:gd name="T87" fmla="*/ 264 h 280"/>
                  <a:gd name="T88" fmla="*/ 331 w 331"/>
                  <a:gd name="T89" fmla="*/ 16 h 280"/>
                  <a:gd name="T90" fmla="*/ 331 w 331"/>
                  <a:gd name="T91" fmla="*/ 16 h 280"/>
                  <a:gd name="T92" fmla="*/ 330 w 331"/>
                  <a:gd name="T93" fmla="*/ 10 h 280"/>
                  <a:gd name="T94" fmla="*/ 326 w 331"/>
                  <a:gd name="T95" fmla="*/ 5 h 280"/>
                  <a:gd name="T96" fmla="*/ 321 w 331"/>
                  <a:gd name="T97" fmla="*/ 1 h 280"/>
                  <a:gd name="T98" fmla="*/ 315 w 331"/>
                  <a:gd name="T99" fmla="*/ 0 h 280"/>
                  <a:gd name="T100" fmla="*/ 315 w 331"/>
                  <a:gd name="T101"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1" h="280">
                    <a:moveTo>
                      <a:pt x="315" y="3"/>
                    </a:moveTo>
                    <a:lnTo>
                      <a:pt x="315" y="3"/>
                    </a:lnTo>
                    <a:lnTo>
                      <a:pt x="320" y="5"/>
                    </a:lnTo>
                    <a:lnTo>
                      <a:pt x="324" y="7"/>
                    </a:lnTo>
                    <a:lnTo>
                      <a:pt x="327" y="11"/>
                    </a:lnTo>
                    <a:lnTo>
                      <a:pt x="327" y="16"/>
                    </a:lnTo>
                    <a:lnTo>
                      <a:pt x="327" y="264"/>
                    </a:lnTo>
                    <a:lnTo>
                      <a:pt x="327" y="264"/>
                    </a:lnTo>
                    <a:lnTo>
                      <a:pt x="327" y="269"/>
                    </a:lnTo>
                    <a:lnTo>
                      <a:pt x="324" y="272"/>
                    </a:lnTo>
                    <a:lnTo>
                      <a:pt x="320" y="275"/>
                    </a:lnTo>
                    <a:lnTo>
                      <a:pt x="315" y="276"/>
                    </a:lnTo>
                    <a:lnTo>
                      <a:pt x="16" y="276"/>
                    </a:lnTo>
                    <a:lnTo>
                      <a:pt x="16" y="276"/>
                    </a:lnTo>
                    <a:lnTo>
                      <a:pt x="12" y="275"/>
                    </a:lnTo>
                    <a:lnTo>
                      <a:pt x="8" y="272"/>
                    </a:lnTo>
                    <a:lnTo>
                      <a:pt x="5" y="269"/>
                    </a:lnTo>
                    <a:lnTo>
                      <a:pt x="4" y="264"/>
                    </a:lnTo>
                    <a:lnTo>
                      <a:pt x="4" y="16"/>
                    </a:lnTo>
                    <a:lnTo>
                      <a:pt x="4" y="16"/>
                    </a:lnTo>
                    <a:lnTo>
                      <a:pt x="5" y="11"/>
                    </a:lnTo>
                    <a:lnTo>
                      <a:pt x="8" y="7"/>
                    </a:lnTo>
                    <a:lnTo>
                      <a:pt x="12" y="5"/>
                    </a:lnTo>
                    <a:lnTo>
                      <a:pt x="16" y="3"/>
                    </a:lnTo>
                    <a:lnTo>
                      <a:pt x="315" y="3"/>
                    </a:lnTo>
                    <a:close/>
                    <a:moveTo>
                      <a:pt x="315" y="0"/>
                    </a:moveTo>
                    <a:lnTo>
                      <a:pt x="16" y="0"/>
                    </a:lnTo>
                    <a:lnTo>
                      <a:pt x="16" y="0"/>
                    </a:lnTo>
                    <a:lnTo>
                      <a:pt x="10" y="1"/>
                    </a:lnTo>
                    <a:lnTo>
                      <a:pt x="5" y="5"/>
                    </a:lnTo>
                    <a:lnTo>
                      <a:pt x="2" y="10"/>
                    </a:lnTo>
                    <a:lnTo>
                      <a:pt x="0" y="16"/>
                    </a:lnTo>
                    <a:lnTo>
                      <a:pt x="0" y="264"/>
                    </a:lnTo>
                    <a:lnTo>
                      <a:pt x="0" y="264"/>
                    </a:lnTo>
                    <a:lnTo>
                      <a:pt x="2" y="270"/>
                    </a:lnTo>
                    <a:lnTo>
                      <a:pt x="5" y="275"/>
                    </a:lnTo>
                    <a:lnTo>
                      <a:pt x="10" y="278"/>
                    </a:lnTo>
                    <a:lnTo>
                      <a:pt x="16" y="280"/>
                    </a:lnTo>
                    <a:lnTo>
                      <a:pt x="315" y="280"/>
                    </a:lnTo>
                    <a:lnTo>
                      <a:pt x="315" y="280"/>
                    </a:lnTo>
                    <a:lnTo>
                      <a:pt x="321" y="278"/>
                    </a:lnTo>
                    <a:lnTo>
                      <a:pt x="326" y="275"/>
                    </a:lnTo>
                    <a:lnTo>
                      <a:pt x="330" y="270"/>
                    </a:lnTo>
                    <a:lnTo>
                      <a:pt x="331" y="264"/>
                    </a:lnTo>
                    <a:lnTo>
                      <a:pt x="331" y="16"/>
                    </a:lnTo>
                    <a:lnTo>
                      <a:pt x="331" y="16"/>
                    </a:lnTo>
                    <a:lnTo>
                      <a:pt x="330" y="10"/>
                    </a:lnTo>
                    <a:lnTo>
                      <a:pt x="326" y="5"/>
                    </a:lnTo>
                    <a:lnTo>
                      <a:pt x="321" y="1"/>
                    </a:lnTo>
                    <a:lnTo>
                      <a:pt x="315" y="0"/>
                    </a:lnTo>
                    <a:lnTo>
                      <a:pt x="315" y="0"/>
                    </a:lnTo>
                    <a:close/>
                  </a:path>
                </a:pathLst>
              </a:custGeom>
              <a:solidFill>
                <a:srgbClr val="8FC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787" name="Freeform 254"/>
              <p:cNvSpPr>
                <a:spLocks/>
              </p:cNvSpPr>
              <p:nvPr/>
            </p:nvSpPr>
            <p:spPr bwMode="auto">
              <a:xfrm>
                <a:off x="525463" y="6064250"/>
                <a:ext cx="512763" cy="433388"/>
              </a:xfrm>
              <a:custGeom>
                <a:avLst/>
                <a:gdLst>
                  <a:gd name="T0" fmla="*/ 311 w 323"/>
                  <a:gd name="T1" fmla="*/ 0 h 273"/>
                  <a:gd name="T2" fmla="*/ 311 w 323"/>
                  <a:gd name="T3" fmla="*/ 0 h 273"/>
                  <a:gd name="T4" fmla="*/ 316 w 323"/>
                  <a:gd name="T5" fmla="*/ 2 h 273"/>
                  <a:gd name="T6" fmla="*/ 320 w 323"/>
                  <a:gd name="T7" fmla="*/ 4 h 273"/>
                  <a:gd name="T8" fmla="*/ 323 w 323"/>
                  <a:gd name="T9" fmla="*/ 8 h 273"/>
                  <a:gd name="T10" fmla="*/ 323 w 323"/>
                  <a:gd name="T11" fmla="*/ 13 h 273"/>
                  <a:gd name="T12" fmla="*/ 323 w 323"/>
                  <a:gd name="T13" fmla="*/ 261 h 273"/>
                  <a:gd name="T14" fmla="*/ 323 w 323"/>
                  <a:gd name="T15" fmla="*/ 261 h 273"/>
                  <a:gd name="T16" fmla="*/ 323 w 323"/>
                  <a:gd name="T17" fmla="*/ 266 h 273"/>
                  <a:gd name="T18" fmla="*/ 320 w 323"/>
                  <a:gd name="T19" fmla="*/ 269 h 273"/>
                  <a:gd name="T20" fmla="*/ 316 w 323"/>
                  <a:gd name="T21" fmla="*/ 272 h 273"/>
                  <a:gd name="T22" fmla="*/ 311 w 323"/>
                  <a:gd name="T23" fmla="*/ 273 h 273"/>
                  <a:gd name="T24" fmla="*/ 12 w 323"/>
                  <a:gd name="T25" fmla="*/ 273 h 273"/>
                  <a:gd name="T26" fmla="*/ 12 w 323"/>
                  <a:gd name="T27" fmla="*/ 273 h 273"/>
                  <a:gd name="T28" fmla="*/ 8 w 323"/>
                  <a:gd name="T29" fmla="*/ 272 h 273"/>
                  <a:gd name="T30" fmla="*/ 4 w 323"/>
                  <a:gd name="T31" fmla="*/ 269 h 273"/>
                  <a:gd name="T32" fmla="*/ 1 w 323"/>
                  <a:gd name="T33" fmla="*/ 266 h 273"/>
                  <a:gd name="T34" fmla="*/ 0 w 323"/>
                  <a:gd name="T35" fmla="*/ 261 h 273"/>
                  <a:gd name="T36" fmla="*/ 0 w 323"/>
                  <a:gd name="T37" fmla="*/ 13 h 273"/>
                  <a:gd name="T38" fmla="*/ 0 w 323"/>
                  <a:gd name="T39" fmla="*/ 13 h 273"/>
                  <a:gd name="T40" fmla="*/ 1 w 323"/>
                  <a:gd name="T41" fmla="*/ 8 h 273"/>
                  <a:gd name="T42" fmla="*/ 4 w 323"/>
                  <a:gd name="T43" fmla="*/ 4 h 273"/>
                  <a:gd name="T44" fmla="*/ 8 w 323"/>
                  <a:gd name="T45" fmla="*/ 2 h 273"/>
                  <a:gd name="T46" fmla="*/ 12 w 323"/>
                  <a:gd name="T47" fmla="*/ 0 h 273"/>
                  <a:gd name="T48" fmla="*/ 311 w 323"/>
                  <a:gd name="T49"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3" h="273">
                    <a:moveTo>
                      <a:pt x="311" y="0"/>
                    </a:moveTo>
                    <a:lnTo>
                      <a:pt x="311" y="0"/>
                    </a:lnTo>
                    <a:lnTo>
                      <a:pt x="316" y="2"/>
                    </a:lnTo>
                    <a:lnTo>
                      <a:pt x="320" y="4"/>
                    </a:lnTo>
                    <a:lnTo>
                      <a:pt x="323" y="8"/>
                    </a:lnTo>
                    <a:lnTo>
                      <a:pt x="323" y="13"/>
                    </a:lnTo>
                    <a:lnTo>
                      <a:pt x="323" y="261"/>
                    </a:lnTo>
                    <a:lnTo>
                      <a:pt x="323" y="261"/>
                    </a:lnTo>
                    <a:lnTo>
                      <a:pt x="323" y="266"/>
                    </a:lnTo>
                    <a:lnTo>
                      <a:pt x="320" y="269"/>
                    </a:lnTo>
                    <a:lnTo>
                      <a:pt x="316" y="272"/>
                    </a:lnTo>
                    <a:lnTo>
                      <a:pt x="311" y="273"/>
                    </a:lnTo>
                    <a:lnTo>
                      <a:pt x="12" y="273"/>
                    </a:lnTo>
                    <a:lnTo>
                      <a:pt x="12" y="273"/>
                    </a:lnTo>
                    <a:lnTo>
                      <a:pt x="8" y="272"/>
                    </a:lnTo>
                    <a:lnTo>
                      <a:pt x="4" y="269"/>
                    </a:lnTo>
                    <a:lnTo>
                      <a:pt x="1" y="266"/>
                    </a:lnTo>
                    <a:lnTo>
                      <a:pt x="0" y="261"/>
                    </a:lnTo>
                    <a:lnTo>
                      <a:pt x="0" y="13"/>
                    </a:lnTo>
                    <a:lnTo>
                      <a:pt x="0" y="13"/>
                    </a:lnTo>
                    <a:lnTo>
                      <a:pt x="1" y="8"/>
                    </a:lnTo>
                    <a:lnTo>
                      <a:pt x="4" y="4"/>
                    </a:lnTo>
                    <a:lnTo>
                      <a:pt x="8" y="2"/>
                    </a:lnTo>
                    <a:lnTo>
                      <a:pt x="12" y="0"/>
                    </a:lnTo>
                    <a:lnTo>
                      <a:pt x="3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788" name="Freeform 255"/>
              <p:cNvSpPr>
                <a:spLocks/>
              </p:cNvSpPr>
              <p:nvPr/>
            </p:nvSpPr>
            <p:spPr bwMode="auto">
              <a:xfrm>
                <a:off x="519113" y="6059488"/>
                <a:ext cx="525463" cy="444500"/>
              </a:xfrm>
              <a:custGeom>
                <a:avLst/>
                <a:gdLst>
                  <a:gd name="T0" fmla="*/ 315 w 331"/>
                  <a:gd name="T1" fmla="*/ 0 h 280"/>
                  <a:gd name="T2" fmla="*/ 16 w 331"/>
                  <a:gd name="T3" fmla="*/ 0 h 280"/>
                  <a:gd name="T4" fmla="*/ 16 w 331"/>
                  <a:gd name="T5" fmla="*/ 0 h 280"/>
                  <a:gd name="T6" fmla="*/ 10 w 331"/>
                  <a:gd name="T7" fmla="*/ 1 h 280"/>
                  <a:gd name="T8" fmla="*/ 5 w 331"/>
                  <a:gd name="T9" fmla="*/ 5 h 280"/>
                  <a:gd name="T10" fmla="*/ 2 w 331"/>
                  <a:gd name="T11" fmla="*/ 10 h 280"/>
                  <a:gd name="T12" fmla="*/ 0 w 331"/>
                  <a:gd name="T13" fmla="*/ 16 h 280"/>
                  <a:gd name="T14" fmla="*/ 0 w 331"/>
                  <a:gd name="T15" fmla="*/ 264 h 280"/>
                  <a:gd name="T16" fmla="*/ 0 w 331"/>
                  <a:gd name="T17" fmla="*/ 264 h 280"/>
                  <a:gd name="T18" fmla="*/ 2 w 331"/>
                  <a:gd name="T19" fmla="*/ 270 h 280"/>
                  <a:gd name="T20" fmla="*/ 5 w 331"/>
                  <a:gd name="T21" fmla="*/ 275 h 280"/>
                  <a:gd name="T22" fmla="*/ 10 w 331"/>
                  <a:gd name="T23" fmla="*/ 278 h 280"/>
                  <a:gd name="T24" fmla="*/ 16 w 331"/>
                  <a:gd name="T25" fmla="*/ 280 h 280"/>
                  <a:gd name="T26" fmla="*/ 315 w 331"/>
                  <a:gd name="T27" fmla="*/ 280 h 280"/>
                  <a:gd name="T28" fmla="*/ 315 w 331"/>
                  <a:gd name="T29" fmla="*/ 280 h 280"/>
                  <a:gd name="T30" fmla="*/ 321 w 331"/>
                  <a:gd name="T31" fmla="*/ 278 h 280"/>
                  <a:gd name="T32" fmla="*/ 326 w 331"/>
                  <a:gd name="T33" fmla="*/ 275 h 280"/>
                  <a:gd name="T34" fmla="*/ 330 w 331"/>
                  <a:gd name="T35" fmla="*/ 270 h 280"/>
                  <a:gd name="T36" fmla="*/ 331 w 331"/>
                  <a:gd name="T37" fmla="*/ 264 h 280"/>
                  <a:gd name="T38" fmla="*/ 331 w 331"/>
                  <a:gd name="T39" fmla="*/ 16 h 280"/>
                  <a:gd name="T40" fmla="*/ 331 w 331"/>
                  <a:gd name="T41" fmla="*/ 16 h 280"/>
                  <a:gd name="T42" fmla="*/ 330 w 331"/>
                  <a:gd name="T43" fmla="*/ 10 h 280"/>
                  <a:gd name="T44" fmla="*/ 326 w 331"/>
                  <a:gd name="T45" fmla="*/ 5 h 280"/>
                  <a:gd name="T46" fmla="*/ 321 w 331"/>
                  <a:gd name="T47" fmla="*/ 1 h 280"/>
                  <a:gd name="T48" fmla="*/ 315 w 331"/>
                  <a:gd name="T49" fmla="*/ 0 h 280"/>
                  <a:gd name="T50" fmla="*/ 315 w 331"/>
                  <a:gd name="T51"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1" h="280">
                    <a:moveTo>
                      <a:pt x="315" y="0"/>
                    </a:moveTo>
                    <a:lnTo>
                      <a:pt x="16" y="0"/>
                    </a:lnTo>
                    <a:lnTo>
                      <a:pt x="16" y="0"/>
                    </a:lnTo>
                    <a:lnTo>
                      <a:pt x="10" y="1"/>
                    </a:lnTo>
                    <a:lnTo>
                      <a:pt x="5" y="5"/>
                    </a:lnTo>
                    <a:lnTo>
                      <a:pt x="2" y="10"/>
                    </a:lnTo>
                    <a:lnTo>
                      <a:pt x="0" y="16"/>
                    </a:lnTo>
                    <a:lnTo>
                      <a:pt x="0" y="264"/>
                    </a:lnTo>
                    <a:lnTo>
                      <a:pt x="0" y="264"/>
                    </a:lnTo>
                    <a:lnTo>
                      <a:pt x="2" y="270"/>
                    </a:lnTo>
                    <a:lnTo>
                      <a:pt x="5" y="275"/>
                    </a:lnTo>
                    <a:lnTo>
                      <a:pt x="10" y="278"/>
                    </a:lnTo>
                    <a:lnTo>
                      <a:pt x="16" y="280"/>
                    </a:lnTo>
                    <a:lnTo>
                      <a:pt x="315" y="280"/>
                    </a:lnTo>
                    <a:lnTo>
                      <a:pt x="315" y="280"/>
                    </a:lnTo>
                    <a:lnTo>
                      <a:pt x="321" y="278"/>
                    </a:lnTo>
                    <a:lnTo>
                      <a:pt x="326" y="275"/>
                    </a:lnTo>
                    <a:lnTo>
                      <a:pt x="330" y="270"/>
                    </a:lnTo>
                    <a:lnTo>
                      <a:pt x="331" y="264"/>
                    </a:lnTo>
                    <a:lnTo>
                      <a:pt x="331" y="16"/>
                    </a:lnTo>
                    <a:lnTo>
                      <a:pt x="331" y="16"/>
                    </a:lnTo>
                    <a:lnTo>
                      <a:pt x="330" y="10"/>
                    </a:lnTo>
                    <a:lnTo>
                      <a:pt x="326" y="5"/>
                    </a:lnTo>
                    <a:lnTo>
                      <a:pt x="321" y="1"/>
                    </a:lnTo>
                    <a:lnTo>
                      <a:pt x="315" y="0"/>
                    </a:lnTo>
                    <a:lnTo>
                      <a:pt x="31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789" name="Freeform 256"/>
              <p:cNvSpPr>
                <a:spLocks/>
              </p:cNvSpPr>
              <p:nvPr/>
            </p:nvSpPr>
            <p:spPr bwMode="auto">
              <a:xfrm>
                <a:off x="519113" y="6059488"/>
                <a:ext cx="525463" cy="71438"/>
              </a:xfrm>
              <a:custGeom>
                <a:avLst/>
                <a:gdLst>
                  <a:gd name="T0" fmla="*/ 315 w 331"/>
                  <a:gd name="T1" fmla="*/ 0 h 45"/>
                  <a:gd name="T2" fmla="*/ 16 w 331"/>
                  <a:gd name="T3" fmla="*/ 0 h 45"/>
                  <a:gd name="T4" fmla="*/ 16 w 331"/>
                  <a:gd name="T5" fmla="*/ 0 h 45"/>
                  <a:gd name="T6" fmla="*/ 10 w 331"/>
                  <a:gd name="T7" fmla="*/ 1 h 45"/>
                  <a:gd name="T8" fmla="*/ 5 w 331"/>
                  <a:gd name="T9" fmla="*/ 5 h 45"/>
                  <a:gd name="T10" fmla="*/ 2 w 331"/>
                  <a:gd name="T11" fmla="*/ 10 h 45"/>
                  <a:gd name="T12" fmla="*/ 0 w 331"/>
                  <a:gd name="T13" fmla="*/ 16 h 45"/>
                  <a:gd name="T14" fmla="*/ 0 w 331"/>
                  <a:gd name="T15" fmla="*/ 45 h 45"/>
                  <a:gd name="T16" fmla="*/ 331 w 331"/>
                  <a:gd name="T17" fmla="*/ 45 h 45"/>
                  <a:gd name="T18" fmla="*/ 331 w 331"/>
                  <a:gd name="T19" fmla="*/ 16 h 45"/>
                  <a:gd name="T20" fmla="*/ 331 w 331"/>
                  <a:gd name="T21" fmla="*/ 16 h 45"/>
                  <a:gd name="T22" fmla="*/ 330 w 331"/>
                  <a:gd name="T23" fmla="*/ 10 h 45"/>
                  <a:gd name="T24" fmla="*/ 326 w 331"/>
                  <a:gd name="T25" fmla="*/ 5 h 45"/>
                  <a:gd name="T26" fmla="*/ 321 w 331"/>
                  <a:gd name="T27" fmla="*/ 1 h 45"/>
                  <a:gd name="T28" fmla="*/ 315 w 331"/>
                  <a:gd name="T29" fmla="*/ 0 h 45"/>
                  <a:gd name="T30" fmla="*/ 315 w 331"/>
                  <a:gd name="T3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1" h="45">
                    <a:moveTo>
                      <a:pt x="315" y="0"/>
                    </a:moveTo>
                    <a:lnTo>
                      <a:pt x="16" y="0"/>
                    </a:lnTo>
                    <a:lnTo>
                      <a:pt x="16" y="0"/>
                    </a:lnTo>
                    <a:lnTo>
                      <a:pt x="10" y="1"/>
                    </a:lnTo>
                    <a:lnTo>
                      <a:pt x="5" y="5"/>
                    </a:lnTo>
                    <a:lnTo>
                      <a:pt x="2" y="10"/>
                    </a:lnTo>
                    <a:lnTo>
                      <a:pt x="0" y="16"/>
                    </a:lnTo>
                    <a:lnTo>
                      <a:pt x="0" y="45"/>
                    </a:lnTo>
                    <a:lnTo>
                      <a:pt x="331" y="45"/>
                    </a:lnTo>
                    <a:lnTo>
                      <a:pt x="331" y="16"/>
                    </a:lnTo>
                    <a:lnTo>
                      <a:pt x="331" y="16"/>
                    </a:lnTo>
                    <a:lnTo>
                      <a:pt x="330" y="10"/>
                    </a:lnTo>
                    <a:lnTo>
                      <a:pt x="326" y="5"/>
                    </a:lnTo>
                    <a:lnTo>
                      <a:pt x="321" y="1"/>
                    </a:lnTo>
                    <a:lnTo>
                      <a:pt x="315" y="0"/>
                    </a:lnTo>
                    <a:lnTo>
                      <a:pt x="315" y="0"/>
                    </a:lnTo>
                    <a:close/>
                  </a:path>
                </a:pathLst>
              </a:custGeom>
              <a:solidFill>
                <a:srgbClr val="8FC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790" name="Freeform 257"/>
              <p:cNvSpPr>
                <a:spLocks/>
              </p:cNvSpPr>
              <p:nvPr/>
            </p:nvSpPr>
            <p:spPr bwMode="auto">
              <a:xfrm>
                <a:off x="542925" y="6083300"/>
                <a:ext cx="26988" cy="26988"/>
              </a:xfrm>
              <a:custGeom>
                <a:avLst/>
                <a:gdLst>
                  <a:gd name="T0" fmla="*/ 17 w 17"/>
                  <a:gd name="T1" fmla="*/ 8 h 17"/>
                  <a:gd name="T2" fmla="*/ 17 w 17"/>
                  <a:gd name="T3" fmla="*/ 8 h 17"/>
                  <a:gd name="T4" fmla="*/ 16 w 17"/>
                  <a:gd name="T5" fmla="*/ 12 h 17"/>
                  <a:gd name="T6" fmla="*/ 15 w 17"/>
                  <a:gd name="T7" fmla="*/ 14 h 17"/>
                  <a:gd name="T8" fmla="*/ 13 w 17"/>
                  <a:gd name="T9" fmla="*/ 17 h 17"/>
                  <a:gd name="T10" fmla="*/ 9 w 17"/>
                  <a:gd name="T11" fmla="*/ 17 h 17"/>
                  <a:gd name="T12" fmla="*/ 9 w 17"/>
                  <a:gd name="T13" fmla="*/ 17 h 17"/>
                  <a:gd name="T14" fmla="*/ 5 w 17"/>
                  <a:gd name="T15" fmla="*/ 17 h 17"/>
                  <a:gd name="T16" fmla="*/ 3 w 17"/>
                  <a:gd name="T17" fmla="*/ 14 h 17"/>
                  <a:gd name="T18" fmla="*/ 0 w 17"/>
                  <a:gd name="T19" fmla="*/ 12 h 17"/>
                  <a:gd name="T20" fmla="*/ 0 w 17"/>
                  <a:gd name="T21" fmla="*/ 8 h 17"/>
                  <a:gd name="T22" fmla="*/ 0 w 17"/>
                  <a:gd name="T23" fmla="*/ 8 h 17"/>
                  <a:gd name="T24" fmla="*/ 0 w 17"/>
                  <a:gd name="T25" fmla="*/ 4 h 17"/>
                  <a:gd name="T26" fmla="*/ 3 w 17"/>
                  <a:gd name="T27" fmla="*/ 2 h 17"/>
                  <a:gd name="T28" fmla="*/ 5 w 17"/>
                  <a:gd name="T29" fmla="*/ 1 h 17"/>
                  <a:gd name="T30" fmla="*/ 9 w 17"/>
                  <a:gd name="T31" fmla="*/ 0 h 17"/>
                  <a:gd name="T32" fmla="*/ 9 w 17"/>
                  <a:gd name="T33" fmla="*/ 0 h 17"/>
                  <a:gd name="T34" fmla="*/ 13 w 17"/>
                  <a:gd name="T35" fmla="*/ 1 h 17"/>
                  <a:gd name="T36" fmla="*/ 15 w 17"/>
                  <a:gd name="T37" fmla="*/ 2 h 17"/>
                  <a:gd name="T38" fmla="*/ 16 w 17"/>
                  <a:gd name="T39" fmla="*/ 4 h 17"/>
                  <a:gd name="T40" fmla="*/ 17 w 17"/>
                  <a:gd name="T41" fmla="*/ 8 h 17"/>
                  <a:gd name="T42" fmla="*/ 17 w 17"/>
                  <a:gd name="T43"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7">
                    <a:moveTo>
                      <a:pt x="17" y="8"/>
                    </a:moveTo>
                    <a:lnTo>
                      <a:pt x="17" y="8"/>
                    </a:lnTo>
                    <a:lnTo>
                      <a:pt x="16" y="12"/>
                    </a:lnTo>
                    <a:lnTo>
                      <a:pt x="15" y="14"/>
                    </a:lnTo>
                    <a:lnTo>
                      <a:pt x="13" y="17"/>
                    </a:lnTo>
                    <a:lnTo>
                      <a:pt x="9" y="17"/>
                    </a:lnTo>
                    <a:lnTo>
                      <a:pt x="9" y="17"/>
                    </a:lnTo>
                    <a:lnTo>
                      <a:pt x="5" y="17"/>
                    </a:lnTo>
                    <a:lnTo>
                      <a:pt x="3" y="14"/>
                    </a:lnTo>
                    <a:lnTo>
                      <a:pt x="0" y="12"/>
                    </a:lnTo>
                    <a:lnTo>
                      <a:pt x="0" y="8"/>
                    </a:lnTo>
                    <a:lnTo>
                      <a:pt x="0" y="8"/>
                    </a:lnTo>
                    <a:lnTo>
                      <a:pt x="0" y="4"/>
                    </a:lnTo>
                    <a:lnTo>
                      <a:pt x="3" y="2"/>
                    </a:lnTo>
                    <a:lnTo>
                      <a:pt x="5" y="1"/>
                    </a:lnTo>
                    <a:lnTo>
                      <a:pt x="9" y="0"/>
                    </a:lnTo>
                    <a:lnTo>
                      <a:pt x="9" y="0"/>
                    </a:lnTo>
                    <a:lnTo>
                      <a:pt x="13" y="1"/>
                    </a:lnTo>
                    <a:lnTo>
                      <a:pt x="15" y="2"/>
                    </a:lnTo>
                    <a:lnTo>
                      <a:pt x="16" y="4"/>
                    </a:lnTo>
                    <a:lnTo>
                      <a:pt x="17" y="8"/>
                    </a:lnTo>
                    <a:lnTo>
                      <a:pt x="17"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791" name="Freeform 258"/>
              <p:cNvSpPr>
                <a:spLocks/>
              </p:cNvSpPr>
              <p:nvPr/>
            </p:nvSpPr>
            <p:spPr bwMode="auto">
              <a:xfrm>
                <a:off x="582613" y="6083300"/>
                <a:ext cx="26988" cy="26988"/>
              </a:xfrm>
              <a:custGeom>
                <a:avLst/>
                <a:gdLst>
                  <a:gd name="T0" fmla="*/ 17 w 17"/>
                  <a:gd name="T1" fmla="*/ 8 h 17"/>
                  <a:gd name="T2" fmla="*/ 17 w 17"/>
                  <a:gd name="T3" fmla="*/ 8 h 17"/>
                  <a:gd name="T4" fmla="*/ 16 w 17"/>
                  <a:gd name="T5" fmla="*/ 12 h 17"/>
                  <a:gd name="T6" fmla="*/ 15 w 17"/>
                  <a:gd name="T7" fmla="*/ 14 h 17"/>
                  <a:gd name="T8" fmla="*/ 11 w 17"/>
                  <a:gd name="T9" fmla="*/ 17 h 17"/>
                  <a:gd name="T10" fmla="*/ 9 w 17"/>
                  <a:gd name="T11" fmla="*/ 17 h 17"/>
                  <a:gd name="T12" fmla="*/ 9 w 17"/>
                  <a:gd name="T13" fmla="*/ 17 h 17"/>
                  <a:gd name="T14" fmla="*/ 5 w 17"/>
                  <a:gd name="T15" fmla="*/ 17 h 17"/>
                  <a:gd name="T16" fmla="*/ 2 w 17"/>
                  <a:gd name="T17" fmla="*/ 14 h 17"/>
                  <a:gd name="T18" fmla="*/ 0 w 17"/>
                  <a:gd name="T19" fmla="*/ 12 h 17"/>
                  <a:gd name="T20" fmla="*/ 0 w 17"/>
                  <a:gd name="T21" fmla="*/ 8 h 17"/>
                  <a:gd name="T22" fmla="*/ 0 w 17"/>
                  <a:gd name="T23" fmla="*/ 8 h 17"/>
                  <a:gd name="T24" fmla="*/ 0 w 17"/>
                  <a:gd name="T25" fmla="*/ 4 h 17"/>
                  <a:gd name="T26" fmla="*/ 2 w 17"/>
                  <a:gd name="T27" fmla="*/ 2 h 17"/>
                  <a:gd name="T28" fmla="*/ 5 w 17"/>
                  <a:gd name="T29" fmla="*/ 1 h 17"/>
                  <a:gd name="T30" fmla="*/ 9 w 17"/>
                  <a:gd name="T31" fmla="*/ 0 h 17"/>
                  <a:gd name="T32" fmla="*/ 9 w 17"/>
                  <a:gd name="T33" fmla="*/ 0 h 17"/>
                  <a:gd name="T34" fmla="*/ 11 w 17"/>
                  <a:gd name="T35" fmla="*/ 1 h 17"/>
                  <a:gd name="T36" fmla="*/ 15 w 17"/>
                  <a:gd name="T37" fmla="*/ 2 h 17"/>
                  <a:gd name="T38" fmla="*/ 16 w 17"/>
                  <a:gd name="T39" fmla="*/ 4 h 17"/>
                  <a:gd name="T40" fmla="*/ 17 w 17"/>
                  <a:gd name="T41" fmla="*/ 8 h 17"/>
                  <a:gd name="T42" fmla="*/ 17 w 17"/>
                  <a:gd name="T43"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7">
                    <a:moveTo>
                      <a:pt x="17" y="8"/>
                    </a:moveTo>
                    <a:lnTo>
                      <a:pt x="17" y="8"/>
                    </a:lnTo>
                    <a:lnTo>
                      <a:pt x="16" y="12"/>
                    </a:lnTo>
                    <a:lnTo>
                      <a:pt x="15" y="14"/>
                    </a:lnTo>
                    <a:lnTo>
                      <a:pt x="11" y="17"/>
                    </a:lnTo>
                    <a:lnTo>
                      <a:pt x="9" y="17"/>
                    </a:lnTo>
                    <a:lnTo>
                      <a:pt x="9" y="17"/>
                    </a:lnTo>
                    <a:lnTo>
                      <a:pt x="5" y="17"/>
                    </a:lnTo>
                    <a:lnTo>
                      <a:pt x="2" y="14"/>
                    </a:lnTo>
                    <a:lnTo>
                      <a:pt x="0" y="12"/>
                    </a:lnTo>
                    <a:lnTo>
                      <a:pt x="0" y="8"/>
                    </a:lnTo>
                    <a:lnTo>
                      <a:pt x="0" y="8"/>
                    </a:lnTo>
                    <a:lnTo>
                      <a:pt x="0" y="4"/>
                    </a:lnTo>
                    <a:lnTo>
                      <a:pt x="2" y="2"/>
                    </a:lnTo>
                    <a:lnTo>
                      <a:pt x="5" y="1"/>
                    </a:lnTo>
                    <a:lnTo>
                      <a:pt x="9" y="0"/>
                    </a:lnTo>
                    <a:lnTo>
                      <a:pt x="9" y="0"/>
                    </a:lnTo>
                    <a:lnTo>
                      <a:pt x="11" y="1"/>
                    </a:lnTo>
                    <a:lnTo>
                      <a:pt x="15" y="2"/>
                    </a:lnTo>
                    <a:lnTo>
                      <a:pt x="16" y="4"/>
                    </a:lnTo>
                    <a:lnTo>
                      <a:pt x="17" y="8"/>
                    </a:lnTo>
                    <a:lnTo>
                      <a:pt x="17"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792" name="Freeform 259"/>
              <p:cNvSpPr>
                <a:spLocks/>
              </p:cNvSpPr>
              <p:nvPr/>
            </p:nvSpPr>
            <p:spPr bwMode="auto">
              <a:xfrm>
                <a:off x="619125" y="6083300"/>
                <a:ext cx="30163" cy="26988"/>
              </a:xfrm>
              <a:custGeom>
                <a:avLst/>
                <a:gdLst>
                  <a:gd name="T0" fmla="*/ 19 w 19"/>
                  <a:gd name="T1" fmla="*/ 8 h 17"/>
                  <a:gd name="T2" fmla="*/ 19 w 19"/>
                  <a:gd name="T3" fmla="*/ 8 h 17"/>
                  <a:gd name="T4" fmla="*/ 18 w 19"/>
                  <a:gd name="T5" fmla="*/ 12 h 17"/>
                  <a:gd name="T6" fmla="*/ 16 w 19"/>
                  <a:gd name="T7" fmla="*/ 14 h 17"/>
                  <a:gd name="T8" fmla="*/ 13 w 19"/>
                  <a:gd name="T9" fmla="*/ 17 h 17"/>
                  <a:gd name="T10" fmla="*/ 10 w 19"/>
                  <a:gd name="T11" fmla="*/ 17 h 17"/>
                  <a:gd name="T12" fmla="*/ 10 w 19"/>
                  <a:gd name="T13" fmla="*/ 17 h 17"/>
                  <a:gd name="T14" fmla="*/ 6 w 19"/>
                  <a:gd name="T15" fmla="*/ 17 h 17"/>
                  <a:gd name="T16" fmla="*/ 4 w 19"/>
                  <a:gd name="T17" fmla="*/ 14 h 17"/>
                  <a:gd name="T18" fmla="*/ 2 w 19"/>
                  <a:gd name="T19" fmla="*/ 12 h 17"/>
                  <a:gd name="T20" fmla="*/ 0 w 19"/>
                  <a:gd name="T21" fmla="*/ 8 h 17"/>
                  <a:gd name="T22" fmla="*/ 0 w 19"/>
                  <a:gd name="T23" fmla="*/ 8 h 17"/>
                  <a:gd name="T24" fmla="*/ 2 w 19"/>
                  <a:gd name="T25" fmla="*/ 4 h 17"/>
                  <a:gd name="T26" fmla="*/ 4 w 19"/>
                  <a:gd name="T27" fmla="*/ 2 h 17"/>
                  <a:gd name="T28" fmla="*/ 6 w 19"/>
                  <a:gd name="T29" fmla="*/ 1 h 17"/>
                  <a:gd name="T30" fmla="*/ 10 w 19"/>
                  <a:gd name="T31" fmla="*/ 0 h 17"/>
                  <a:gd name="T32" fmla="*/ 10 w 19"/>
                  <a:gd name="T33" fmla="*/ 0 h 17"/>
                  <a:gd name="T34" fmla="*/ 13 w 19"/>
                  <a:gd name="T35" fmla="*/ 1 h 17"/>
                  <a:gd name="T36" fmla="*/ 16 w 19"/>
                  <a:gd name="T37" fmla="*/ 2 h 17"/>
                  <a:gd name="T38" fmla="*/ 18 w 19"/>
                  <a:gd name="T39" fmla="*/ 4 h 17"/>
                  <a:gd name="T40" fmla="*/ 19 w 19"/>
                  <a:gd name="T41" fmla="*/ 8 h 17"/>
                  <a:gd name="T42" fmla="*/ 19 w 19"/>
                  <a:gd name="T43"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 h="17">
                    <a:moveTo>
                      <a:pt x="19" y="8"/>
                    </a:moveTo>
                    <a:lnTo>
                      <a:pt x="19" y="8"/>
                    </a:lnTo>
                    <a:lnTo>
                      <a:pt x="18" y="12"/>
                    </a:lnTo>
                    <a:lnTo>
                      <a:pt x="16" y="14"/>
                    </a:lnTo>
                    <a:lnTo>
                      <a:pt x="13" y="17"/>
                    </a:lnTo>
                    <a:lnTo>
                      <a:pt x="10" y="17"/>
                    </a:lnTo>
                    <a:lnTo>
                      <a:pt x="10" y="17"/>
                    </a:lnTo>
                    <a:lnTo>
                      <a:pt x="6" y="17"/>
                    </a:lnTo>
                    <a:lnTo>
                      <a:pt x="4" y="14"/>
                    </a:lnTo>
                    <a:lnTo>
                      <a:pt x="2" y="12"/>
                    </a:lnTo>
                    <a:lnTo>
                      <a:pt x="0" y="8"/>
                    </a:lnTo>
                    <a:lnTo>
                      <a:pt x="0" y="8"/>
                    </a:lnTo>
                    <a:lnTo>
                      <a:pt x="2" y="4"/>
                    </a:lnTo>
                    <a:lnTo>
                      <a:pt x="4" y="2"/>
                    </a:lnTo>
                    <a:lnTo>
                      <a:pt x="6" y="1"/>
                    </a:lnTo>
                    <a:lnTo>
                      <a:pt x="10" y="0"/>
                    </a:lnTo>
                    <a:lnTo>
                      <a:pt x="10" y="0"/>
                    </a:lnTo>
                    <a:lnTo>
                      <a:pt x="13" y="1"/>
                    </a:lnTo>
                    <a:lnTo>
                      <a:pt x="16" y="2"/>
                    </a:lnTo>
                    <a:lnTo>
                      <a:pt x="18" y="4"/>
                    </a:lnTo>
                    <a:lnTo>
                      <a:pt x="19" y="8"/>
                    </a:lnTo>
                    <a:lnTo>
                      <a:pt x="19"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793" name="Rectangle 260"/>
              <p:cNvSpPr>
                <a:spLocks noChangeArrowheads="1"/>
              </p:cNvSpPr>
              <p:nvPr/>
            </p:nvSpPr>
            <p:spPr bwMode="auto">
              <a:xfrm>
                <a:off x="685800" y="6084888"/>
                <a:ext cx="323850" cy="238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794" name="Rectangle 261"/>
              <p:cNvSpPr>
                <a:spLocks noChangeArrowheads="1"/>
              </p:cNvSpPr>
              <p:nvPr/>
            </p:nvSpPr>
            <p:spPr bwMode="auto">
              <a:xfrm>
                <a:off x="547688" y="6170613"/>
                <a:ext cx="114300" cy="9525"/>
              </a:xfrm>
              <a:prstGeom prst="rect">
                <a:avLst/>
              </a:prstGeom>
              <a:solidFill>
                <a:srgbClr val="8FC4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795" name="Rectangle 262"/>
              <p:cNvSpPr>
                <a:spLocks noChangeArrowheads="1"/>
              </p:cNvSpPr>
              <p:nvPr/>
            </p:nvSpPr>
            <p:spPr bwMode="auto">
              <a:xfrm>
                <a:off x="547688" y="6388100"/>
                <a:ext cx="122238" cy="9525"/>
              </a:xfrm>
              <a:prstGeom prst="rect">
                <a:avLst/>
              </a:prstGeom>
              <a:solidFill>
                <a:srgbClr val="8FC4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796" name="Rectangle 263"/>
              <p:cNvSpPr>
                <a:spLocks noChangeArrowheads="1"/>
              </p:cNvSpPr>
              <p:nvPr/>
            </p:nvSpPr>
            <p:spPr bwMode="auto">
              <a:xfrm>
                <a:off x="547688" y="6416675"/>
                <a:ext cx="455613" cy="11113"/>
              </a:xfrm>
              <a:prstGeom prst="rect">
                <a:avLst/>
              </a:prstGeom>
              <a:solidFill>
                <a:srgbClr val="A6DA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797" name="Rectangle 264"/>
              <p:cNvSpPr>
                <a:spLocks noChangeArrowheads="1"/>
              </p:cNvSpPr>
              <p:nvPr/>
            </p:nvSpPr>
            <p:spPr bwMode="auto">
              <a:xfrm>
                <a:off x="547688" y="6446838"/>
                <a:ext cx="455613" cy="11113"/>
              </a:xfrm>
              <a:prstGeom prst="rect">
                <a:avLst/>
              </a:prstGeom>
              <a:solidFill>
                <a:srgbClr val="A6DA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798" name="Rectangle 265"/>
              <p:cNvSpPr>
                <a:spLocks noChangeArrowheads="1"/>
              </p:cNvSpPr>
              <p:nvPr/>
            </p:nvSpPr>
            <p:spPr bwMode="auto">
              <a:xfrm>
                <a:off x="933450" y="6170613"/>
                <a:ext cx="71438" cy="9525"/>
              </a:xfrm>
              <a:prstGeom prst="rect">
                <a:avLst/>
              </a:prstGeom>
              <a:solidFill>
                <a:srgbClr val="A6DA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799" name="Rectangle 266"/>
              <p:cNvSpPr>
                <a:spLocks noChangeArrowheads="1"/>
              </p:cNvSpPr>
              <p:nvPr/>
            </p:nvSpPr>
            <p:spPr bwMode="auto">
              <a:xfrm>
                <a:off x="842963" y="6170613"/>
                <a:ext cx="73025" cy="9525"/>
              </a:xfrm>
              <a:prstGeom prst="rect">
                <a:avLst/>
              </a:prstGeom>
              <a:solidFill>
                <a:srgbClr val="A6DA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800" name="Rectangle 267"/>
              <p:cNvSpPr>
                <a:spLocks noChangeArrowheads="1"/>
              </p:cNvSpPr>
              <p:nvPr/>
            </p:nvSpPr>
            <p:spPr bwMode="auto">
              <a:xfrm>
                <a:off x="750888" y="6170613"/>
                <a:ext cx="73025" cy="9525"/>
              </a:xfrm>
              <a:prstGeom prst="rect">
                <a:avLst/>
              </a:prstGeom>
              <a:solidFill>
                <a:srgbClr val="A6DA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801" name="Rectangle 268"/>
              <p:cNvSpPr>
                <a:spLocks noChangeArrowheads="1"/>
              </p:cNvSpPr>
              <p:nvPr/>
            </p:nvSpPr>
            <p:spPr bwMode="auto">
              <a:xfrm>
                <a:off x="547689" y="6182390"/>
                <a:ext cx="457199" cy="136525"/>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802" name="Freeform 269"/>
              <p:cNvSpPr>
                <a:spLocks/>
              </p:cNvSpPr>
              <p:nvPr/>
            </p:nvSpPr>
            <p:spPr bwMode="auto">
              <a:xfrm>
                <a:off x="625475" y="6219825"/>
                <a:ext cx="379413" cy="136525"/>
              </a:xfrm>
              <a:custGeom>
                <a:avLst/>
                <a:gdLst>
                  <a:gd name="T0" fmla="*/ 0 w 239"/>
                  <a:gd name="T1" fmla="*/ 86 h 86"/>
                  <a:gd name="T2" fmla="*/ 239 w 239"/>
                  <a:gd name="T3" fmla="*/ 86 h 86"/>
                  <a:gd name="T4" fmla="*/ 239 w 239"/>
                  <a:gd name="T5" fmla="*/ 0 h 86"/>
                  <a:gd name="T6" fmla="*/ 142 w 239"/>
                  <a:gd name="T7" fmla="*/ 0 h 86"/>
                  <a:gd name="T8" fmla="*/ 0 w 239"/>
                  <a:gd name="T9" fmla="*/ 86 h 86"/>
                </a:gdLst>
                <a:ahLst/>
                <a:cxnLst>
                  <a:cxn ang="0">
                    <a:pos x="T0" y="T1"/>
                  </a:cxn>
                  <a:cxn ang="0">
                    <a:pos x="T2" y="T3"/>
                  </a:cxn>
                  <a:cxn ang="0">
                    <a:pos x="T4" y="T5"/>
                  </a:cxn>
                  <a:cxn ang="0">
                    <a:pos x="T6" y="T7"/>
                  </a:cxn>
                  <a:cxn ang="0">
                    <a:pos x="T8" y="T9"/>
                  </a:cxn>
                </a:cxnLst>
                <a:rect l="0" t="0" r="r" b="b"/>
                <a:pathLst>
                  <a:path w="239" h="86">
                    <a:moveTo>
                      <a:pt x="0" y="86"/>
                    </a:moveTo>
                    <a:lnTo>
                      <a:pt x="239" y="86"/>
                    </a:lnTo>
                    <a:lnTo>
                      <a:pt x="239" y="0"/>
                    </a:lnTo>
                    <a:lnTo>
                      <a:pt x="142" y="0"/>
                    </a:lnTo>
                    <a:lnTo>
                      <a:pt x="0" y="86"/>
                    </a:lnTo>
                    <a:close/>
                  </a:path>
                </a:pathLst>
              </a:custGeom>
              <a:solidFill>
                <a:srgbClr val="1695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803" name="Freeform 270"/>
              <p:cNvSpPr>
                <a:spLocks noEditPoints="1"/>
              </p:cNvSpPr>
              <p:nvPr/>
            </p:nvSpPr>
            <p:spPr bwMode="auto">
              <a:xfrm>
                <a:off x="750888" y="6203950"/>
                <a:ext cx="395288" cy="393700"/>
              </a:xfrm>
              <a:custGeom>
                <a:avLst/>
                <a:gdLst>
                  <a:gd name="T0" fmla="*/ 223 w 249"/>
                  <a:gd name="T1" fmla="*/ 88 h 248"/>
                  <a:gd name="T2" fmla="*/ 238 w 249"/>
                  <a:gd name="T3" fmla="*/ 76 h 248"/>
                  <a:gd name="T4" fmla="*/ 224 w 249"/>
                  <a:gd name="T5" fmla="*/ 49 h 248"/>
                  <a:gd name="T6" fmla="*/ 216 w 249"/>
                  <a:gd name="T7" fmla="*/ 47 h 248"/>
                  <a:gd name="T8" fmla="*/ 199 w 249"/>
                  <a:gd name="T9" fmla="*/ 31 h 248"/>
                  <a:gd name="T10" fmla="*/ 199 w 249"/>
                  <a:gd name="T11" fmla="*/ 23 h 248"/>
                  <a:gd name="T12" fmla="*/ 171 w 249"/>
                  <a:gd name="T13" fmla="*/ 9 h 248"/>
                  <a:gd name="T14" fmla="*/ 158 w 249"/>
                  <a:gd name="T15" fmla="*/ 25 h 248"/>
                  <a:gd name="T16" fmla="*/ 142 w 249"/>
                  <a:gd name="T17" fmla="*/ 6 h 248"/>
                  <a:gd name="T18" fmla="*/ 136 w 249"/>
                  <a:gd name="T19" fmla="*/ 0 h 248"/>
                  <a:gd name="T20" fmla="*/ 106 w 249"/>
                  <a:gd name="T21" fmla="*/ 1 h 248"/>
                  <a:gd name="T22" fmla="*/ 104 w 249"/>
                  <a:gd name="T23" fmla="*/ 21 h 248"/>
                  <a:gd name="T24" fmla="*/ 79 w 249"/>
                  <a:gd name="T25" fmla="*/ 11 h 248"/>
                  <a:gd name="T26" fmla="*/ 49 w 249"/>
                  <a:gd name="T27" fmla="*/ 23 h 248"/>
                  <a:gd name="T28" fmla="*/ 47 w 249"/>
                  <a:gd name="T29" fmla="*/ 30 h 248"/>
                  <a:gd name="T30" fmla="*/ 43 w 249"/>
                  <a:gd name="T31" fmla="*/ 57 h 248"/>
                  <a:gd name="T32" fmla="*/ 26 w 249"/>
                  <a:gd name="T33" fmla="*/ 49 h 248"/>
                  <a:gd name="T34" fmla="*/ 10 w 249"/>
                  <a:gd name="T35" fmla="*/ 74 h 248"/>
                  <a:gd name="T36" fmla="*/ 11 w 249"/>
                  <a:gd name="T37" fmla="*/ 83 h 248"/>
                  <a:gd name="T38" fmla="*/ 6 w 249"/>
                  <a:gd name="T39" fmla="*/ 106 h 248"/>
                  <a:gd name="T40" fmla="*/ 0 w 249"/>
                  <a:gd name="T41" fmla="*/ 110 h 248"/>
                  <a:gd name="T42" fmla="*/ 0 w 249"/>
                  <a:gd name="T43" fmla="*/ 141 h 248"/>
                  <a:gd name="T44" fmla="*/ 21 w 249"/>
                  <a:gd name="T45" fmla="*/ 144 h 248"/>
                  <a:gd name="T46" fmla="*/ 14 w 249"/>
                  <a:gd name="T47" fmla="*/ 168 h 248"/>
                  <a:gd name="T48" fmla="*/ 11 w 249"/>
                  <a:gd name="T49" fmla="*/ 176 h 248"/>
                  <a:gd name="T50" fmla="*/ 27 w 249"/>
                  <a:gd name="T51" fmla="*/ 201 h 248"/>
                  <a:gd name="T52" fmla="*/ 46 w 249"/>
                  <a:gd name="T53" fmla="*/ 194 h 248"/>
                  <a:gd name="T54" fmla="*/ 49 w 249"/>
                  <a:gd name="T55" fmla="*/ 220 h 248"/>
                  <a:gd name="T56" fmla="*/ 74 w 249"/>
                  <a:gd name="T57" fmla="*/ 239 h 248"/>
                  <a:gd name="T58" fmla="*/ 81 w 249"/>
                  <a:gd name="T59" fmla="*/ 238 h 248"/>
                  <a:gd name="T60" fmla="*/ 106 w 249"/>
                  <a:gd name="T61" fmla="*/ 227 h 248"/>
                  <a:gd name="T62" fmla="*/ 108 w 249"/>
                  <a:gd name="T63" fmla="*/ 247 h 248"/>
                  <a:gd name="T64" fmla="*/ 138 w 249"/>
                  <a:gd name="T65" fmla="*/ 248 h 248"/>
                  <a:gd name="T66" fmla="*/ 145 w 249"/>
                  <a:gd name="T67" fmla="*/ 242 h 248"/>
                  <a:gd name="T68" fmla="*/ 168 w 249"/>
                  <a:gd name="T69" fmla="*/ 236 h 248"/>
                  <a:gd name="T70" fmla="*/ 174 w 249"/>
                  <a:gd name="T71" fmla="*/ 238 h 248"/>
                  <a:gd name="T72" fmla="*/ 201 w 249"/>
                  <a:gd name="T73" fmla="*/ 223 h 248"/>
                  <a:gd name="T74" fmla="*/ 194 w 249"/>
                  <a:gd name="T75" fmla="*/ 202 h 248"/>
                  <a:gd name="T76" fmla="*/ 218 w 249"/>
                  <a:gd name="T77" fmla="*/ 199 h 248"/>
                  <a:gd name="T78" fmla="*/ 227 w 249"/>
                  <a:gd name="T79" fmla="*/ 196 h 248"/>
                  <a:gd name="T80" fmla="*/ 240 w 249"/>
                  <a:gd name="T81" fmla="*/ 169 h 248"/>
                  <a:gd name="T82" fmla="*/ 223 w 249"/>
                  <a:gd name="T83" fmla="*/ 158 h 248"/>
                  <a:gd name="T84" fmla="*/ 245 w 249"/>
                  <a:gd name="T85" fmla="*/ 142 h 248"/>
                  <a:gd name="T86" fmla="*/ 249 w 249"/>
                  <a:gd name="T87" fmla="*/ 110 h 248"/>
                  <a:gd name="T88" fmla="*/ 245 w 249"/>
                  <a:gd name="T89" fmla="*/ 104 h 248"/>
                  <a:gd name="T90" fmla="*/ 125 w 249"/>
                  <a:gd name="T91" fmla="*/ 175 h 248"/>
                  <a:gd name="T92" fmla="*/ 88 w 249"/>
                  <a:gd name="T93" fmla="*/ 160 h 248"/>
                  <a:gd name="T94" fmla="*/ 73 w 249"/>
                  <a:gd name="T95" fmla="*/ 123 h 248"/>
                  <a:gd name="T96" fmla="*/ 81 w 249"/>
                  <a:gd name="T97" fmla="*/ 95 h 248"/>
                  <a:gd name="T98" fmla="*/ 113 w 249"/>
                  <a:gd name="T99" fmla="*/ 74 h 248"/>
                  <a:gd name="T100" fmla="*/ 144 w 249"/>
                  <a:gd name="T101" fmla="*/ 76 h 248"/>
                  <a:gd name="T102" fmla="*/ 171 w 249"/>
                  <a:gd name="T103" fmla="*/ 104 h 248"/>
                  <a:gd name="T104" fmla="*/ 174 w 249"/>
                  <a:gd name="T105" fmla="*/ 134 h 248"/>
                  <a:gd name="T106" fmla="*/ 153 w 249"/>
                  <a:gd name="T107" fmla="*/ 167 h 248"/>
                  <a:gd name="T108" fmla="*/ 125 w 249"/>
                  <a:gd name="T109" fmla="*/ 17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9" h="248">
                    <a:moveTo>
                      <a:pt x="243" y="104"/>
                    </a:moveTo>
                    <a:lnTo>
                      <a:pt x="227" y="104"/>
                    </a:lnTo>
                    <a:lnTo>
                      <a:pt x="227" y="104"/>
                    </a:lnTo>
                    <a:lnTo>
                      <a:pt x="223" y="88"/>
                    </a:lnTo>
                    <a:lnTo>
                      <a:pt x="236" y="80"/>
                    </a:lnTo>
                    <a:lnTo>
                      <a:pt x="236" y="80"/>
                    </a:lnTo>
                    <a:lnTo>
                      <a:pt x="237" y="79"/>
                    </a:lnTo>
                    <a:lnTo>
                      <a:pt x="238" y="76"/>
                    </a:lnTo>
                    <a:lnTo>
                      <a:pt x="238" y="74"/>
                    </a:lnTo>
                    <a:lnTo>
                      <a:pt x="238" y="72"/>
                    </a:lnTo>
                    <a:lnTo>
                      <a:pt x="224" y="49"/>
                    </a:lnTo>
                    <a:lnTo>
                      <a:pt x="224" y="49"/>
                    </a:lnTo>
                    <a:lnTo>
                      <a:pt x="223" y="47"/>
                    </a:lnTo>
                    <a:lnTo>
                      <a:pt x="221" y="47"/>
                    </a:lnTo>
                    <a:lnTo>
                      <a:pt x="218" y="46"/>
                    </a:lnTo>
                    <a:lnTo>
                      <a:pt x="216" y="47"/>
                    </a:lnTo>
                    <a:lnTo>
                      <a:pt x="203" y="54"/>
                    </a:lnTo>
                    <a:lnTo>
                      <a:pt x="203" y="54"/>
                    </a:lnTo>
                    <a:lnTo>
                      <a:pt x="191" y="43"/>
                    </a:lnTo>
                    <a:lnTo>
                      <a:pt x="199" y="31"/>
                    </a:lnTo>
                    <a:lnTo>
                      <a:pt x="199" y="31"/>
                    </a:lnTo>
                    <a:lnTo>
                      <a:pt x="200" y="28"/>
                    </a:lnTo>
                    <a:lnTo>
                      <a:pt x="200" y="26"/>
                    </a:lnTo>
                    <a:lnTo>
                      <a:pt x="199" y="23"/>
                    </a:lnTo>
                    <a:lnTo>
                      <a:pt x="196" y="22"/>
                    </a:lnTo>
                    <a:lnTo>
                      <a:pt x="174" y="9"/>
                    </a:lnTo>
                    <a:lnTo>
                      <a:pt x="174" y="9"/>
                    </a:lnTo>
                    <a:lnTo>
                      <a:pt x="171" y="9"/>
                    </a:lnTo>
                    <a:lnTo>
                      <a:pt x="169" y="9"/>
                    </a:lnTo>
                    <a:lnTo>
                      <a:pt x="168" y="10"/>
                    </a:lnTo>
                    <a:lnTo>
                      <a:pt x="165" y="11"/>
                    </a:lnTo>
                    <a:lnTo>
                      <a:pt x="158" y="25"/>
                    </a:lnTo>
                    <a:lnTo>
                      <a:pt x="158" y="25"/>
                    </a:lnTo>
                    <a:lnTo>
                      <a:pt x="142" y="21"/>
                    </a:lnTo>
                    <a:lnTo>
                      <a:pt x="142" y="6"/>
                    </a:lnTo>
                    <a:lnTo>
                      <a:pt x="142" y="6"/>
                    </a:lnTo>
                    <a:lnTo>
                      <a:pt x="142" y="4"/>
                    </a:lnTo>
                    <a:lnTo>
                      <a:pt x="141" y="1"/>
                    </a:lnTo>
                    <a:lnTo>
                      <a:pt x="138" y="0"/>
                    </a:lnTo>
                    <a:lnTo>
                      <a:pt x="136" y="0"/>
                    </a:lnTo>
                    <a:lnTo>
                      <a:pt x="110" y="0"/>
                    </a:lnTo>
                    <a:lnTo>
                      <a:pt x="110" y="0"/>
                    </a:lnTo>
                    <a:lnTo>
                      <a:pt x="107" y="0"/>
                    </a:lnTo>
                    <a:lnTo>
                      <a:pt x="106" y="1"/>
                    </a:lnTo>
                    <a:lnTo>
                      <a:pt x="104" y="4"/>
                    </a:lnTo>
                    <a:lnTo>
                      <a:pt x="104" y="6"/>
                    </a:lnTo>
                    <a:lnTo>
                      <a:pt x="104" y="21"/>
                    </a:lnTo>
                    <a:lnTo>
                      <a:pt x="104" y="21"/>
                    </a:lnTo>
                    <a:lnTo>
                      <a:pt x="88" y="26"/>
                    </a:lnTo>
                    <a:lnTo>
                      <a:pt x="80" y="12"/>
                    </a:lnTo>
                    <a:lnTo>
                      <a:pt x="80" y="12"/>
                    </a:lnTo>
                    <a:lnTo>
                      <a:pt x="79" y="11"/>
                    </a:lnTo>
                    <a:lnTo>
                      <a:pt x="76" y="10"/>
                    </a:lnTo>
                    <a:lnTo>
                      <a:pt x="74" y="10"/>
                    </a:lnTo>
                    <a:lnTo>
                      <a:pt x="71" y="10"/>
                    </a:lnTo>
                    <a:lnTo>
                      <a:pt x="49" y="23"/>
                    </a:lnTo>
                    <a:lnTo>
                      <a:pt x="49" y="23"/>
                    </a:lnTo>
                    <a:lnTo>
                      <a:pt x="48" y="25"/>
                    </a:lnTo>
                    <a:lnTo>
                      <a:pt x="47" y="27"/>
                    </a:lnTo>
                    <a:lnTo>
                      <a:pt x="47" y="30"/>
                    </a:lnTo>
                    <a:lnTo>
                      <a:pt x="47" y="32"/>
                    </a:lnTo>
                    <a:lnTo>
                      <a:pt x="55" y="46"/>
                    </a:lnTo>
                    <a:lnTo>
                      <a:pt x="55" y="46"/>
                    </a:lnTo>
                    <a:lnTo>
                      <a:pt x="43" y="57"/>
                    </a:lnTo>
                    <a:lnTo>
                      <a:pt x="31" y="49"/>
                    </a:lnTo>
                    <a:lnTo>
                      <a:pt x="31" y="49"/>
                    </a:lnTo>
                    <a:lnTo>
                      <a:pt x="28" y="48"/>
                    </a:lnTo>
                    <a:lnTo>
                      <a:pt x="26" y="49"/>
                    </a:lnTo>
                    <a:lnTo>
                      <a:pt x="23" y="49"/>
                    </a:lnTo>
                    <a:lnTo>
                      <a:pt x="22" y="52"/>
                    </a:lnTo>
                    <a:lnTo>
                      <a:pt x="10" y="74"/>
                    </a:lnTo>
                    <a:lnTo>
                      <a:pt x="10" y="74"/>
                    </a:lnTo>
                    <a:lnTo>
                      <a:pt x="9" y="76"/>
                    </a:lnTo>
                    <a:lnTo>
                      <a:pt x="9" y="79"/>
                    </a:lnTo>
                    <a:lnTo>
                      <a:pt x="10" y="81"/>
                    </a:lnTo>
                    <a:lnTo>
                      <a:pt x="11" y="83"/>
                    </a:lnTo>
                    <a:lnTo>
                      <a:pt x="25" y="90"/>
                    </a:lnTo>
                    <a:lnTo>
                      <a:pt x="25" y="90"/>
                    </a:lnTo>
                    <a:lnTo>
                      <a:pt x="21" y="106"/>
                    </a:lnTo>
                    <a:lnTo>
                      <a:pt x="6" y="106"/>
                    </a:lnTo>
                    <a:lnTo>
                      <a:pt x="6" y="106"/>
                    </a:lnTo>
                    <a:lnTo>
                      <a:pt x="4" y="106"/>
                    </a:lnTo>
                    <a:lnTo>
                      <a:pt x="1" y="109"/>
                    </a:lnTo>
                    <a:lnTo>
                      <a:pt x="0" y="110"/>
                    </a:lnTo>
                    <a:lnTo>
                      <a:pt x="0" y="112"/>
                    </a:lnTo>
                    <a:lnTo>
                      <a:pt x="0" y="138"/>
                    </a:lnTo>
                    <a:lnTo>
                      <a:pt x="0" y="138"/>
                    </a:lnTo>
                    <a:lnTo>
                      <a:pt x="0" y="141"/>
                    </a:lnTo>
                    <a:lnTo>
                      <a:pt x="1" y="143"/>
                    </a:lnTo>
                    <a:lnTo>
                      <a:pt x="4" y="144"/>
                    </a:lnTo>
                    <a:lnTo>
                      <a:pt x="6" y="144"/>
                    </a:lnTo>
                    <a:lnTo>
                      <a:pt x="21" y="144"/>
                    </a:lnTo>
                    <a:lnTo>
                      <a:pt x="21" y="144"/>
                    </a:lnTo>
                    <a:lnTo>
                      <a:pt x="26" y="160"/>
                    </a:lnTo>
                    <a:lnTo>
                      <a:pt x="14" y="168"/>
                    </a:lnTo>
                    <a:lnTo>
                      <a:pt x="14" y="168"/>
                    </a:lnTo>
                    <a:lnTo>
                      <a:pt x="11" y="169"/>
                    </a:lnTo>
                    <a:lnTo>
                      <a:pt x="10" y="171"/>
                    </a:lnTo>
                    <a:lnTo>
                      <a:pt x="10" y="174"/>
                    </a:lnTo>
                    <a:lnTo>
                      <a:pt x="11" y="176"/>
                    </a:lnTo>
                    <a:lnTo>
                      <a:pt x="23" y="199"/>
                    </a:lnTo>
                    <a:lnTo>
                      <a:pt x="23" y="199"/>
                    </a:lnTo>
                    <a:lnTo>
                      <a:pt x="25" y="201"/>
                    </a:lnTo>
                    <a:lnTo>
                      <a:pt x="27" y="201"/>
                    </a:lnTo>
                    <a:lnTo>
                      <a:pt x="30" y="202"/>
                    </a:lnTo>
                    <a:lnTo>
                      <a:pt x="32" y="201"/>
                    </a:lnTo>
                    <a:lnTo>
                      <a:pt x="46" y="194"/>
                    </a:lnTo>
                    <a:lnTo>
                      <a:pt x="46" y="194"/>
                    </a:lnTo>
                    <a:lnTo>
                      <a:pt x="57" y="205"/>
                    </a:lnTo>
                    <a:lnTo>
                      <a:pt x="49" y="217"/>
                    </a:lnTo>
                    <a:lnTo>
                      <a:pt x="49" y="217"/>
                    </a:lnTo>
                    <a:lnTo>
                      <a:pt x="49" y="220"/>
                    </a:lnTo>
                    <a:lnTo>
                      <a:pt x="49" y="222"/>
                    </a:lnTo>
                    <a:lnTo>
                      <a:pt x="51" y="224"/>
                    </a:lnTo>
                    <a:lnTo>
                      <a:pt x="52" y="226"/>
                    </a:lnTo>
                    <a:lnTo>
                      <a:pt x="74" y="239"/>
                    </a:lnTo>
                    <a:lnTo>
                      <a:pt x="74" y="239"/>
                    </a:lnTo>
                    <a:lnTo>
                      <a:pt x="76" y="239"/>
                    </a:lnTo>
                    <a:lnTo>
                      <a:pt x="79" y="239"/>
                    </a:lnTo>
                    <a:lnTo>
                      <a:pt x="81" y="238"/>
                    </a:lnTo>
                    <a:lnTo>
                      <a:pt x="83" y="237"/>
                    </a:lnTo>
                    <a:lnTo>
                      <a:pt x="91" y="223"/>
                    </a:lnTo>
                    <a:lnTo>
                      <a:pt x="91" y="223"/>
                    </a:lnTo>
                    <a:lnTo>
                      <a:pt x="106" y="227"/>
                    </a:lnTo>
                    <a:lnTo>
                      <a:pt x="106" y="242"/>
                    </a:lnTo>
                    <a:lnTo>
                      <a:pt x="106" y="242"/>
                    </a:lnTo>
                    <a:lnTo>
                      <a:pt x="107" y="244"/>
                    </a:lnTo>
                    <a:lnTo>
                      <a:pt x="108" y="247"/>
                    </a:lnTo>
                    <a:lnTo>
                      <a:pt x="111" y="248"/>
                    </a:lnTo>
                    <a:lnTo>
                      <a:pt x="113" y="248"/>
                    </a:lnTo>
                    <a:lnTo>
                      <a:pt x="138" y="248"/>
                    </a:lnTo>
                    <a:lnTo>
                      <a:pt x="138" y="248"/>
                    </a:lnTo>
                    <a:lnTo>
                      <a:pt x="141" y="248"/>
                    </a:lnTo>
                    <a:lnTo>
                      <a:pt x="143" y="247"/>
                    </a:lnTo>
                    <a:lnTo>
                      <a:pt x="144" y="244"/>
                    </a:lnTo>
                    <a:lnTo>
                      <a:pt x="145" y="242"/>
                    </a:lnTo>
                    <a:lnTo>
                      <a:pt x="145" y="227"/>
                    </a:lnTo>
                    <a:lnTo>
                      <a:pt x="145" y="227"/>
                    </a:lnTo>
                    <a:lnTo>
                      <a:pt x="160" y="222"/>
                    </a:lnTo>
                    <a:lnTo>
                      <a:pt x="168" y="236"/>
                    </a:lnTo>
                    <a:lnTo>
                      <a:pt x="168" y="236"/>
                    </a:lnTo>
                    <a:lnTo>
                      <a:pt x="170" y="237"/>
                    </a:lnTo>
                    <a:lnTo>
                      <a:pt x="171" y="238"/>
                    </a:lnTo>
                    <a:lnTo>
                      <a:pt x="174" y="238"/>
                    </a:lnTo>
                    <a:lnTo>
                      <a:pt x="176" y="238"/>
                    </a:lnTo>
                    <a:lnTo>
                      <a:pt x="199" y="224"/>
                    </a:lnTo>
                    <a:lnTo>
                      <a:pt x="199" y="224"/>
                    </a:lnTo>
                    <a:lnTo>
                      <a:pt x="201" y="223"/>
                    </a:lnTo>
                    <a:lnTo>
                      <a:pt x="202" y="221"/>
                    </a:lnTo>
                    <a:lnTo>
                      <a:pt x="202" y="218"/>
                    </a:lnTo>
                    <a:lnTo>
                      <a:pt x="201" y="216"/>
                    </a:lnTo>
                    <a:lnTo>
                      <a:pt x="194" y="202"/>
                    </a:lnTo>
                    <a:lnTo>
                      <a:pt x="194" y="202"/>
                    </a:lnTo>
                    <a:lnTo>
                      <a:pt x="205" y="191"/>
                    </a:lnTo>
                    <a:lnTo>
                      <a:pt x="218" y="199"/>
                    </a:lnTo>
                    <a:lnTo>
                      <a:pt x="218" y="199"/>
                    </a:lnTo>
                    <a:lnTo>
                      <a:pt x="219" y="200"/>
                    </a:lnTo>
                    <a:lnTo>
                      <a:pt x="222" y="199"/>
                    </a:lnTo>
                    <a:lnTo>
                      <a:pt x="224" y="199"/>
                    </a:lnTo>
                    <a:lnTo>
                      <a:pt x="227" y="196"/>
                    </a:lnTo>
                    <a:lnTo>
                      <a:pt x="239" y="174"/>
                    </a:lnTo>
                    <a:lnTo>
                      <a:pt x="239" y="174"/>
                    </a:lnTo>
                    <a:lnTo>
                      <a:pt x="240" y="171"/>
                    </a:lnTo>
                    <a:lnTo>
                      <a:pt x="240" y="169"/>
                    </a:lnTo>
                    <a:lnTo>
                      <a:pt x="239" y="167"/>
                    </a:lnTo>
                    <a:lnTo>
                      <a:pt x="237" y="165"/>
                    </a:lnTo>
                    <a:lnTo>
                      <a:pt x="223" y="158"/>
                    </a:lnTo>
                    <a:lnTo>
                      <a:pt x="223" y="158"/>
                    </a:lnTo>
                    <a:lnTo>
                      <a:pt x="228" y="142"/>
                    </a:lnTo>
                    <a:lnTo>
                      <a:pt x="243" y="142"/>
                    </a:lnTo>
                    <a:lnTo>
                      <a:pt x="243" y="142"/>
                    </a:lnTo>
                    <a:lnTo>
                      <a:pt x="245" y="142"/>
                    </a:lnTo>
                    <a:lnTo>
                      <a:pt x="247" y="139"/>
                    </a:lnTo>
                    <a:lnTo>
                      <a:pt x="248" y="138"/>
                    </a:lnTo>
                    <a:lnTo>
                      <a:pt x="249" y="136"/>
                    </a:lnTo>
                    <a:lnTo>
                      <a:pt x="249" y="110"/>
                    </a:lnTo>
                    <a:lnTo>
                      <a:pt x="249" y="110"/>
                    </a:lnTo>
                    <a:lnTo>
                      <a:pt x="248" y="107"/>
                    </a:lnTo>
                    <a:lnTo>
                      <a:pt x="247" y="105"/>
                    </a:lnTo>
                    <a:lnTo>
                      <a:pt x="245" y="104"/>
                    </a:lnTo>
                    <a:lnTo>
                      <a:pt x="243" y="104"/>
                    </a:lnTo>
                    <a:lnTo>
                      <a:pt x="243" y="104"/>
                    </a:lnTo>
                    <a:close/>
                    <a:moveTo>
                      <a:pt x="125" y="175"/>
                    </a:moveTo>
                    <a:lnTo>
                      <a:pt x="125" y="175"/>
                    </a:lnTo>
                    <a:lnTo>
                      <a:pt x="113" y="174"/>
                    </a:lnTo>
                    <a:lnTo>
                      <a:pt x="105" y="171"/>
                    </a:lnTo>
                    <a:lnTo>
                      <a:pt x="96" y="167"/>
                    </a:lnTo>
                    <a:lnTo>
                      <a:pt x="88" y="160"/>
                    </a:lnTo>
                    <a:lnTo>
                      <a:pt x="81" y="153"/>
                    </a:lnTo>
                    <a:lnTo>
                      <a:pt x="78" y="144"/>
                    </a:lnTo>
                    <a:lnTo>
                      <a:pt x="74" y="134"/>
                    </a:lnTo>
                    <a:lnTo>
                      <a:pt x="73" y="123"/>
                    </a:lnTo>
                    <a:lnTo>
                      <a:pt x="73" y="123"/>
                    </a:lnTo>
                    <a:lnTo>
                      <a:pt x="74" y="113"/>
                    </a:lnTo>
                    <a:lnTo>
                      <a:pt x="78" y="104"/>
                    </a:lnTo>
                    <a:lnTo>
                      <a:pt x="81" y="95"/>
                    </a:lnTo>
                    <a:lnTo>
                      <a:pt x="88" y="88"/>
                    </a:lnTo>
                    <a:lnTo>
                      <a:pt x="96" y="81"/>
                    </a:lnTo>
                    <a:lnTo>
                      <a:pt x="105" y="76"/>
                    </a:lnTo>
                    <a:lnTo>
                      <a:pt x="113" y="74"/>
                    </a:lnTo>
                    <a:lnTo>
                      <a:pt x="125" y="73"/>
                    </a:lnTo>
                    <a:lnTo>
                      <a:pt x="125" y="73"/>
                    </a:lnTo>
                    <a:lnTo>
                      <a:pt x="134" y="74"/>
                    </a:lnTo>
                    <a:lnTo>
                      <a:pt x="144" y="76"/>
                    </a:lnTo>
                    <a:lnTo>
                      <a:pt x="153" y="81"/>
                    </a:lnTo>
                    <a:lnTo>
                      <a:pt x="160" y="88"/>
                    </a:lnTo>
                    <a:lnTo>
                      <a:pt x="166" y="95"/>
                    </a:lnTo>
                    <a:lnTo>
                      <a:pt x="171" y="104"/>
                    </a:lnTo>
                    <a:lnTo>
                      <a:pt x="174" y="113"/>
                    </a:lnTo>
                    <a:lnTo>
                      <a:pt x="175" y="123"/>
                    </a:lnTo>
                    <a:lnTo>
                      <a:pt x="175" y="123"/>
                    </a:lnTo>
                    <a:lnTo>
                      <a:pt x="174" y="134"/>
                    </a:lnTo>
                    <a:lnTo>
                      <a:pt x="171" y="144"/>
                    </a:lnTo>
                    <a:lnTo>
                      <a:pt x="166" y="153"/>
                    </a:lnTo>
                    <a:lnTo>
                      <a:pt x="160" y="160"/>
                    </a:lnTo>
                    <a:lnTo>
                      <a:pt x="153" y="167"/>
                    </a:lnTo>
                    <a:lnTo>
                      <a:pt x="144" y="171"/>
                    </a:lnTo>
                    <a:lnTo>
                      <a:pt x="134" y="174"/>
                    </a:lnTo>
                    <a:lnTo>
                      <a:pt x="125" y="175"/>
                    </a:lnTo>
                    <a:lnTo>
                      <a:pt x="125" y="175"/>
                    </a:ln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804" name="Freeform 271"/>
              <p:cNvSpPr>
                <a:spLocks/>
              </p:cNvSpPr>
              <p:nvPr/>
            </p:nvSpPr>
            <p:spPr bwMode="auto">
              <a:xfrm>
                <a:off x="750888" y="6203950"/>
                <a:ext cx="193675" cy="393700"/>
              </a:xfrm>
              <a:custGeom>
                <a:avLst/>
                <a:gdLst>
                  <a:gd name="T0" fmla="*/ 122 w 122"/>
                  <a:gd name="T1" fmla="*/ 190 h 248"/>
                  <a:gd name="T2" fmla="*/ 97 w 122"/>
                  <a:gd name="T3" fmla="*/ 185 h 248"/>
                  <a:gd name="T4" fmla="*/ 76 w 122"/>
                  <a:gd name="T5" fmla="*/ 170 h 248"/>
                  <a:gd name="T6" fmla="*/ 63 w 122"/>
                  <a:gd name="T7" fmla="*/ 149 h 248"/>
                  <a:gd name="T8" fmla="*/ 58 w 122"/>
                  <a:gd name="T9" fmla="*/ 123 h 248"/>
                  <a:gd name="T10" fmla="*/ 59 w 122"/>
                  <a:gd name="T11" fmla="*/ 111 h 248"/>
                  <a:gd name="T12" fmla="*/ 69 w 122"/>
                  <a:gd name="T13" fmla="*/ 88 h 248"/>
                  <a:gd name="T14" fmla="*/ 86 w 122"/>
                  <a:gd name="T15" fmla="*/ 69 h 248"/>
                  <a:gd name="T16" fmla="*/ 108 w 122"/>
                  <a:gd name="T17" fmla="*/ 59 h 248"/>
                  <a:gd name="T18" fmla="*/ 122 w 122"/>
                  <a:gd name="T19" fmla="*/ 0 h 248"/>
                  <a:gd name="T20" fmla="*/ 110 w 122"/>
                  <a:gd name="T21" fmla="*/ 0 h 248"/>
                  <a:gd name="T22" fmla="*/ 106 w 122"/>
                  <a:gd name="T23" fmla="*/ 1 h 248"/>
                  <a:gd name="T24" fmla="*/ 104 w 122"/>
                  <a:gd name="T25" fmla="*/ 6 h 248"/>
                  <a:gd name="T26" fmla="*/ 104 w 122"/>
                  <a:gd name="T27" fmla="*/ 21 h 248"/>
                  <a:gd name="T28" fmla="*/ 80 w 122"/>
                  <a:gd name="T29" fmla="*/ 12 h 248"/>
                  <a:gd name="T30" fmla="*/ 79 w 122"/>
                  <a:gd name="T31" fmla="*/ 11 h 248"/>
                  <a:gd name="T32" fmla="*/ 74 w 122"/>
                  <a:gd name="T33" fmla="*/ 10 h 248"/>
                  <a:gd name="T34" fmla="*/ 49 w 122"/>
                  <a:gd name="T35" fmla="*/ 23 h 248"/>
                  <a:gd name="T36" fmla="*/ 48 w 122"/>
                  <a:gd name="T37" fmla="*/ 25 h 248"/>
                  <a:gd name="T38" fmla="*/ 47 w 122"/>
                  <a:gd name="T39" fmla="*/ 30 h 248"/>
                  <a:gd name="T40" fmla="*/ 55 w 122"/>
                  <a:gd name="T41" fmla="*/ 46 h 248"/>
                  <a:gd name="T42" fmla="*/ 43 w 122"/>
                  <a:gd name="T43" fmla="*/ 57 h 248"/>
                  <a:gd name="T44" fmla="*/ 31 w 122"/>
                  <a:gd name="T45" fmla="*/ 49 h 248"/>
                  <a:gd name="T46" fmla="*/ 26 w 122"/>
                  <a:gd name="T47" fmla="*/ 49 h 248"/>
                  <a:gd name="T48" fmla="*/ 22 w 122"/>
                  <a:gd name="T49" fmla="*/ 52 h 248"/>
                  <a:gd name="T50" fmla="*/ 10 w 122"/>
                  <a:gd name="T51" fmla="*/ 74 h 248"/>
                  <a:gd name="T52" fmla="*/ 9 w 122"/>
                  <a:gd name="T53" fmla="*/ 79 h 248"/>
                  <a:gd name="T54" fmla="*/ 11 w 122"/>
                  <a:gd name="T55" fmla="*/ 83 h 248"/>
                  <a:gd name="T56" fmla="*/ 25 w 122"/>
                  <a:gd name="T57" fmla="*/ 90 h 248"/>
                  <a:gd name="T58" fmla="*/ 6 w 122"/>
                  <a:gd name="T59" fmla="*/ 106 h 248"/>
                  <a:gd name="T60" fmla="*/ 4 w 122"/>
                  <a:gd name="T61" fmla="*/ 106 h 248"/>
                  <a:gd name="T62" fmla="*/ 0 w 122"/>
                  <a:gd name="T63" fmla="*/ 110 h 248"/>
                  <a:gd name="T64" fmla="*/ 0 w 122"/>
                  <a:gd name="T65" fmla="*/ 138 h 248"/>
                  <a:gd name="T66" fmla="*/ 0 w 122"/>
                  <a:gd name="T67" fmla="*/ 141 h 248"/>
                  <a:gd name="T68" fmla="*/ 4 w 122"/>
                  <a:gd name="T69" fmla="*/ 144 h 248"/>
                  <a:gd name="T70" fmla="*/ 21 w 122"/>
                  <a:gd name="T71" fmla="*/ 144 h 248"/>
                  <a:gd name="T72" fmla="*/ 26 w 122"/>
                  <a:gd name="T73" fmla="*/ 160 h 248"/>
                  <a:gd name="T74" fmla="*/ 14 w 122"/>
                  <a:gd name="T75" fmla="*/ 168 h 248"/>
                  <a:gd name="T76" fmla="*/ 10 w 122"/>
                  <a:gd name="T77" fmla="*/ 171 h 248"/>
                  <a:gd name="T78" fmla="*/ 11 w 122"/>
                  <a:gd name="T79" fmla="*/ 176 h 248"/>
                  <a:gd name="T80" fmla="*/ 23 w 122"/>
                  <a:gd name="T81" fmla="*/ 199 h 248"/>
                  <a:gd name="T82" fmla="*/ 27 w 122"/>
                  <a:gd name="T83" fmla="*/ 201 h 248"/>
                  <a:gd name="T84" fmla="*/ 32 w 122"/>
                  <a:gd name="T85" fmla="*/ 201 h 248"/>
                  <a:gd name="T86" fmla="*/ 46 w 122"/>
                  <a:gd name="T87" fmla="*/ 194 h 248"/>
                  <a:gd name="T88" fmla="*/ 49 w 122"/>
                  <a:gd name="T89" fmla="*/ 217 h 248"/>
                  <a:gd name="T90" fmla="*/ 49 w 122"/>
                  <a:gd name="T91" fmla="*/ 220 h 248"/>
                  <a:gd name="T92" fmla="*/ 51 w 122"/>
                  <a:gd name="T93" fmla="*/ 224 h 248"/>
                  <a:gd name="T94" fmla="*/ 74 w 122"/>
                  <a:gd name="T95" fmla="*/ 239 h 248"/>
                  <a:gd name="T96" fmla="*/ 76 w 122"/>
                  <a:gd name="T97" fmla="*/ 239 h 248"/>
                  <a:gd name="T98" fmla="*/ 81 w 122"/>
                  <a:gd name="T99" fmla="*/ 238 h 248"/>
                  <a:gd name="T100" fmla="*/ 91 w 122"/>
                  <a:gd name="T101" fmla="*/ 223 h 248"/>
                  <a:gd name="T102" fmla="*/ 106 w 122"/>
                  <a:gd name="T103" fmla="*/ 227 h 248"/>
                  <a:gd name="T104" fmla="*/ 106 w 122"/>
                  <a:gd name="T105" fmla="*/ 242 h 248"/>
                  <a:gd name="T106" fmla="*/ 108 w 122"/>
                  <a:gd name="T107" fmla="*/ 247 h 248"/>
                  <a:gd name="T108" fmla="*/ 113 w 122"/>
                  <a:gd name="T109" fmla="*/ 248 h 248"/>
                  <a:gd name="T110" fmla="*/ 122 w 122"/>
                  <a:gd name="T111" fmla="*/ 19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2" h="248">
                    <a:moveTo>
                      <a:pt x="122" y="190"/>
                    </a:moveTo>
                    <a:lnTo>
                      <a:pt x="122" y="190"/>
                    </a:lnTo>
                    <a:lnTo>
                      <a:pt x="108" y="189"/>
                    </a:lnTo>
                    <a:lnTo>
                      <a:pt x="97" y="185"/>
                    </a:lnTo>
                    <a:lnTo>
                      <a:pt x="86" y="179"/>
                    </a:lnTo>
                    <a:lnTo>
                      <a:pt x="76" y="170"/>
                    </a:lnTo>
                    <a:lnTo>
                      <a:pt x="69" y="160"/>
                    </a:lnTo>
                    <a:lnTo>
                      <a:pt x="63" y="149"/>
                    </a:lnTo>
                    <a:lnTo>
                      <a:pt x="59" y="137"/>
                    </a:lnTo>
                    <a:lnTo>
                      <a:pt x="58" y="123"/>
                    </a:lnTo>
                    <a:lnTo>
                      <a:pt x="58" y="123"/>
                    </a:lnTo>
                    <a:lnTo>
                      <a:pt x="59" y="111"/>
                    </a:lnTo>
                    <a:lnTo>
                      <a:pt x="63" y="99"/>
                    </a:lnTo>
                    <a:lnTo>
                      <a:pt x="69" y="88"/>
                    </a:lnTo>
                    <a:lnTo>
                      <a:pt x="76" y="78"/>
                    </a:lnTo>
                    <a:lnTo>
                      <a:pt x="86" y="69"/>
                    </a:lnTo>
                    <a:lnTo>
                      <a:pt x="97" y="63"/>
                    </a:lnTo>
                    <a:lnTo>
                      <a:pt x="108" y="59"/>
                    </a:lnTo>
                    <a:lnTo>
                      <a:pt x="122" y="58"/>
                    </a:lnTo>
                    <a:lnTo>
                      <a:pt x="122" y="0"/>
                    </a:lnTo>
                    <a:lnTo>
                      <a:pt x="110" y="0"/>
                    </a:lnTo>
                    <a:lnTo>
                      <a:pt x="110" y="0"/>
                    </a:lnTo>
                    <a:lnTo>
                      <a:pt x="107" y="0"/>
                    </a:lnTo>
                    <a:lnTo>
                      <a:pt x="106" y="1"/>
                    </a:lnTo>
                    <a:lnTo>
                      <a:pt x="104" y="4"/>
                    </a:lnTo>
                    <a:lnTo>
                      <a:pt x="104" y="6"/>
                    </a:lnTo>
                    <a:lnTo>
                      <a:pt x="104" y="21"/>
                    </a:lnTo>
                    <a:lnTo>
                      <a:pt x="104" y="21"/>
                    </a:lnTo>
                    <a:lnTo>
                      <a:pt x="88" y="26"/>
                    </a:lnTo>
                    <a:lnTo>
                      <a:pt x="80" y="12"/>
                    </a:lnTo>
                    <a:lnTo>
                      <a:pt x="80" y="12"/>
                    </a:lnTo>
                    <a:lnTo>
                      <a:pt x="79" y="11"/>
                    </a:lnTo>
                    <a:lnTo>
                      <a:pt x="76" y="10"/>
                    </a:lnTo>
                    <a:lnTo>
                      <a:pt x="74" y="10"/>
                    </a:lnTo>
                    <a:lnTo>
                      <a:pt x="71" y="10"/>
                    </a:lnTo>
                    <a:lnTo>
                      <a:pt x="49" y="23"/>
                    </a:lnTo>
                    <a:lnTo>
                      <a:pt x="49" y="23"/>
                    </a:lnTo>
                    <a:lnTo>
                      <a:pt x="48" y="25"/>
                    </a:lnTo>
                    <a:lnTo>
                      <a:pt x="47" y="27"/>
                    </a:lnTo>
                    <a:lnTo>
                      <a:pt x="47" y="30"/>
                    </a:lnTo>
                    <a:lnTo>
                      <a:pt x="47" y="32"/>
                    </a:lnTo>
                    <a:lnTo>
                      <a:pt x="55" y="46"/>
                    </a:lnTo>
                    <a:lnTo>
                      <a:pt x="55" y="46"/>
                    </a:lnTo>
                    <a:lnTo>
                      <a:pt x="43" y="57"/>
                    </a:lnTo>
                    <a:lnTo>
                      <a:pt x="31" y="49"/>
                    </a:lnTo>
                    <a:lnTo>
                      <a:pt x="31" y="49"/>
                    </a:lnTo>
                    <a:lnTo>
                      <a:pt x="28" y="48"/>
                    </a:lnTo>
                    <a:lnTo>
                      <a:pt x="26" y="49"/>
                    </a:lnTo>
                    <a:lnTo>
                      <a:pt x="23" y="49"/>
                    </a:lnTo>
                    <a:lnTo>
                      <a:pt x="22" y="52"/>
                    </a:lnTo>
                    <a:lnTo>
                      <a:pt x="10" y="74"/>
                    </a:lnTo>
                    <a:lnTo>
                      <a:pt x="10" y="74"/>
                    </a:lnTo>
                    <a:lnTo>
                      <a:pt x="9" y="76"/>
                    </a:lnTo>
                    <a:lnTo>
                      <a:pt x="9" y="79"/>
                    </a:lnTo>
                    <a:lnTo>
                      <a:pt x="10" y="81"/>
                    </a:lnTo>
                    <a:lnTo>
                      <a:pt x="11" y="83"/>
                    </a:lnTo>
                    <a:lnTo>
                      <a:pt x="25" y="90"/>
                    </a:lnTo>
                    <a:lnTo>
                      <a:pt x="25" y="90"/>
                    </a:lnTo>
                    <a:lnTo>
                      <a:pt x="21" y="106"/>
                    </a:lnTo>
                    <a:lnTo>
                      <a:pt x="6" y="106"/>
                    </a:lnTo>
                    <a:lnTo>
                      <a:pt x="6" y="106"/>
                    </a:lnTo>
                    <a:lnTo>
                      <a:pt x="4" y="106"/>
                    </a:lnTo>
                    <a:lnTo>
                      <a:pt x="1" y="109"/>
                    </a:lnTo>
                    <a:lnTo>
                      <a:pt x="0" y="110"/>
                    </a:lnTo>
                    <a:lnTo>
                      <a:pt x="0" y="112"/>
                    </a:lnTo>
                    <a:lnTo>
                      <a:pt x="0" y="138"/>
                    </a:lnTo>
                    <a:lnTo>
                      <a:pt x="0" y="138"/>
                    </a:lnTo>
                    <a:lnTo>
                      <a:pt x="0" y="141"/>
                    </a:lnTo>
                    <a:lnTo>
                      <a:pt x="1" y="143"/>
                    </a:lnTo>
                    <a:lnTo>
                      <a:pt x="4" y="144"/>
                    </a:lnTo>
                    <a:lnTo>
                      <a:pt x="6" y="144"/>
                    </a:lnTo>
                    <a:lnTo>
                      <a:pt x="21" y="144"/>
                    </a:lnTo>
                    <a:lnTo>
                      <a:pt x="21" y="144"/>
                    </a:lnTo>
                    <a:lnTo>
                      <a:pt x="26" y="160"/>
                    </a:lnTo>
                    <a:lnTo>
                      <a:pt x="14" y="168"/>
                    </a:lnTo>
                    <a:lnTo>
                      <a:pt x="14" y="168"/>
                    </a:lnTo>
                    <a:lnTo>
                      <a:pt x="11" y="169"/>
                    </a:lnTo>
                    <a:lnTo>
                      <a:pt x="10" y="171"/>
                    </a:lnTo>
                    <a:lnTo>
                      <a:pt x="10" y="174"/>
                    </a:lnTo>
                    <a:lnTo>
                      <a:pt x="11" y="176"/>
                    </a:lnTo>
                    <a:lnTo>
                      <a:pt x="23" y="199"/>
                    </a:lnTo>
                    <a:lnTo>
                      <a:pt x="23" y="199"/>
                    </a:lnTo>
                    <a:lnTo>
                      <a:pt x="25" y="201"/>
                    </a:lnTo>
                    <a:lnTo>
                      <a:pt x="27" y="201"/>
                    </a:lnTo>
                    <a:lnTo>
                      <a:pt x="30" y="202"/>
                    </a:lnTo>
                    <a:lnTo>
                      <a:pt x="32" y="201"/>
                    </a:lnTo>
                    <a:lnTo>
                      <a:pt x="46" y="194"/>
                    </a:lnTo>
                    <a:lnTo>
                      <a:pt x="46" y="194"/>
                    </a:lnTo>
                    <a:lnTo>
                      <a:pt x="57" y="205"/>
                    </a:lnTo>
                    <a:lnTo>
                      <a:pt x="49" y="217"/>
                    </a:lnTo>
                    <a:lnTo>
                      <a:pt x="49" y="217"/>
                    </a:lnTo>
                    <a:lnTo>
                      <a:pt x="49" y="220"/>
                    </a:lnTo>
                    <a:lnTo>
                      <a:pt x="49" y="222"/>
                    </a:lnTo>
                    <a:lnTo>
                      <a:pt x="51" y="224"/>
                    </a:lnTo>
                    <a:lnTo>
                      <a:pt x="52" y="226"/>
                    </a:lnTo>
                    <a:lnTo>
                      <a:pt x="74" y="239"/>
                    </a:lnTo>
                    <a:lnTo>
                      <a:pt x="74" y="239"/>
                    </a:lnTo>
                    <a:lnTo>
                      <a:pt x="76" y="239"/>
                    </a:lnTo>
                    <a:lnTo>
                      <a:pt x="79" y="239"/>
                    </a:lnTo>
                    <a:lnTo>
                      <a:pt x="81" y="238"/>
                    </a:lnTo>
                    <a:lnTo>
                      <a:pt x="83" y="237"/>
                    </a:lnTo>
                    <a:lnTo>
                      <a:pt x="91" y="223"/>
                    </a:lnTo>
                    <a:lnTo>
                      <a:pt x="91" y="223"/>
                    </a:lnTo>
                    <a:lnTo>
                      <a:pt x="106" y="227"/>
                    </a:lnTo>
                    <a:lnTo>
                      <a:pt x="106" y="242"/>
                    </a:lnTo>
                    <a:lnTo>
                      <a:pt x="106" y="242"/>
                    </a:lnTo>
                    <a:lnTo>
                      <a:pt x="107" y="244"/>
                    </a:lnTo>
                    <a:lnTo>
                      <a:pt x="108" y="247"/>
                    </a:lnTo>
                    <a:lnTo>
                      <a:pt x="111" y="248"/>
                    </a:lnTo>
                    <a:lnTo>
                      <a:pt x="113" y="248"/>
                    </a:lnTo>
                    <a:lnTo>
                      <a:pt x="122" y="248"/>
                    </a:lnTo>
                    <a:lnTo>
                      <a:pt x="122" y="190"/>
                    </a:ln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806" name="Freeform 273"/>
              <p:cNvSpPr>
                <a:spLocks/>
              </p:cNvSpPr>
              <p:nvPr/>
            </p:nvSpPr>
            <p:spPr bwMode="auto">
              <a:xfrm>
                <a:off x="944563" y="6272213"/>
                <a:ext cx="131763" cy="257175"/>
              </a:xfrm>
              <a:custGeom>
                <a:avLst/>
                <a:gdLst>
                  <a:gd name="T0" fmla="*/ 3 w 83"/>
                  <a:gd name="T1" fmla="*/ 0 h 162"/>
                  <a:gd name="T2" fmla="*/ 0 w 83"/>
                  <a:gd name="T3" fmla="*/ 15 h 162"/>
                  <a:gd name="T4" fmla="*/ 3 w 83"/>
                  <a:gd name="T5" fmla="*/ 15 h 162"/>
                  <a:gd name="T6" fmla="*/ 16 w 83"/>
                  <a:gd name="T7" fmla="*/ 16 h 162"/>
                  <a:gd name="T8" fmla="*/ 40 w 83"/>
                  <a:gd name="T9" fmla="*/ 26 h 162"/>
                  <a:gd name="T10" fmla="*/ 57 w 83"/>
                  <a:gd name="T11" fmla="*/ 43 h 162"/>
                  <a:gd name="T12" fmla="*/ 68 w 83"/>
                  <a:gd name="T13" fmla="*/ 68 h 162"/>
                  <a:gd name="T14" fmla="*/ 69 w 83"/>
                  <a:gd name="T15" fmla="*/ 80 h 162"/>
                  <a:gd name="T16" fmla="*/ 63 w 83"/>
                  <a:gd name="T17" fmla="*/ 106 h 162"/>
                  <a:gd name="T18" fmla="*/ 49 w 83"/>
                  <a:gd name="T19" fmla="*/ 128 h 162"/>
                  <a:gd name="T20" fmla="*/ 28 w 83"/>
                  <a:gd name="T21" fmla="*/ 142 h 162"/>
                  <a:gd name="T22" fmla="*/ 3 w 83"/>
                  <a:gd name="T23" fmla="*/ 147 h 162"/>
                  <a:gd name="T24" fmla="*/ 0 w 83"/>
                  <a:gd name="T25" fmla="*/ 147 h 162"/>
                  <a:gd name="T26" fmla="*/ 0 w 83"/>
                  <a:gd name="T27" fmla="*/ 162 h 162"/>
                  <a:gd name="T28" fmla="*/ 3 w 83"/>
                  <a:gd name="T29" fmla="*/ 162 h 162"/>
                  <a:gd name="T30" fmla="*/ 19 w 83"/>
                  <a:gd name="T31" fmla="*/ 161 h 162"/>
                  <a:gd name="T32" fmla="*/ 33 w 83"/>
                  <a:gd name="T33" fmla="*/ 156 h 162"/>
                  <a:gd name="T34" fmla="*/ 47 w 83"/>
                  <a:gd name="T35" fmla="*/ 148 h 162"/>
                  <a:gd name="T36" fmla="*/ 59 w 83"/>
                  <a:gd name="T37" fmla="*/ 138 h 162"/>
                  <a:gd name="T38" fmla="*/ 69 w 83"/>
                  <a:gd name="T39" fmla="*/ 126 h 162"/>
                  <a:gd name="T40" fmla="*/ 77 w 83"/>
                  <a:gd name="T41" fmla="*/ 112 h 162"/>
                  <a:gd name="T42" fmla="*/ 81 w 83"/>
                  <a:gd name="T43" fmla="*/ 98 h 162"/>
                  <a:gd name="T44" fmla="*/ 83 w 83"/>
                  <a:gd name="T45" fmla="*/ 82 h 162"/>
                  <a:gd name="T46" fmla="*/ 83 w 83"/>
                  <a:gd name="T47" fmla="*/ 73 h 162"/>
                  <a:gd name="T48" fmla="*/ 79 w 83"/>
                  <a:gd name="T49" fmla="*/ 57 h 162"/>
                  <a:gd name="T50" fmla="*/ 73 w 83"/>
                  <a:gd name="T51" fmla="*/ 42 h 162"/>
                  <a:gd name="T52" fmla="*/ 64 w 83"/>
                  <a:gd name="T53" fmla="*/ 30 h 162"/>
                  <a:gd name="T54" fmla="*/ 54 w 83"/>
                  <a:gd name="T55" fmla="*/ 19 h 162"/>
                  <a:gd name="T56" fmla="*/ 41 w 83"/>
                  <a:gd name="T57" fmla="*/ 10 h 162"/>
                  <a:gd name="T58" fmla="*/ 26 w 83"/>
                  <a:gd name="T59" fmla="*/ 4 h 162"/>
                  <a:gd name="T60" fmla="*/ 10 w 83"/>
                  <a:gd name="T61" fmla="*/ 0 h 162"/>
                  <a:gd name="T62" fmla="*/ 3 w 83"/>
                  <a:gd name="T63"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3" h="162">
                    <a:moveTo>
                      <a:pt x="3" y="0"/>
                    </a:moveTo>
                    <a:lnTo>
                      <a:pt x="3" y="0"/>
                    </a:lnTo>
                    <a:lnTo>
                      <a:pt x="0" y="0"/>
                    </a:lnTo>
                    <a:lnTo>
                      <a:pt x="0" y="15"/>
                    </a:lnTo>
                    <a:lnTo>
                      <a:pt x="0" y="15"/>
                    </a:lnTo>
                    <a:lnTo>
                      <a:pt x="3" y="15"/>
                    </a:lnTo>
                    <a:lnTo>
                      <a:pt x="3" y="15"/>
                    </a:lnTo>
                    <a:lnTo>
                      <a:pt x="16" y="16"/>
                    </a:lnTo>
                    <a:lnTo>
                      <a:pt x="28" y="20"/>
                    </a:lnTo>
                    <a:lnTo>
                      <a:pt x="40" y="26"/>
                    </a:lnTo>
                    <a:lnTo>
                      <a:pt x="49" y="33"/>
                    </a:lnTo>
                    <a:lnTo>
                      <a:pt x="57" y="43"/>
                    </a:lnTo>
                    <a:lnTo>
                      <a:pt x="63" y="56"/>
                    </a:lnTo>
                    <a:lnTo>
                      <a:pt x="68" y="68"/>
                    </a:lnTo>
                    <a:lnTo>
                      <a:pt x="69" y="80"/>
                    </a:lnTo>
                    <a:lnTo>
                      <a:pt x="69" y="80"/>
                    </a:lnTo>
                    <a:lnTo>
                      <a:pt x="68" y="94"/>
                    </a:lnTo>
                    <a:lnTo>
                      <a:pt x="63" y="106"/>
                    </a:lnTo>
                    <a:lnTo>
                      <a:pt x="57" y="119"/>
                    </a:lnTo>
                    <a:lnTo>
                      <a:pt x="49" y="128"/>
                    </a:lnTo>
                    <a:lnTo>
                      <a:pt x="40" y="136"/>
                    </a:lnTo>
                    <a:lnTo>
                      <a:pt x="28" y="142"/>
                    </a:lnTo>
                    <a:lnTo>
                      <a:pt x="16" y="146"/>
                    </a:lnTo>
                    <a:lnTo>
                      <a:pt x="3" y="147"/>
                    </a:lnTo>
                    <a:lnTo>
                      <a:pt x="3" y="147"/>
                    </a:lnTo>
                    <a:lnTo>
                      <a:pt x="0" y="147"/>
                    </a:lnTo>
                    <a:lnTo>
                      <a:pt x="0" y="162"/>
                    </a:lnTo>
                    <a:lnTo>
                      <a:pt x="0" y="162"/>
                    </a:lnTo>
                    <a:lnTo>
                      <a:pt x="3" y="162"/>
                    </a:lnTo>
                    <a:lnTo>
                      <a:pt x="3" y="162"/>
                    </a:lnTo>
                    <a:lnTo>
                      <a:pt x="10" y="162"/>
                    </a:lnTo>
                    <a:lnTo>
                      <a:pt x="19" y="161"/>
                    </a:lnTo>
                    <a:lnTo>
                      <a:pt x="26" y="158"/>
                    </a:lnTo>
                    <a:lnTo>
                      <a:pt x="33" y="156"/>
                    </a:lnTo>
                    <a:lnTo>
                      <a:pt x="41" y="152"/>
                    </a:lnTo>
                    <a:lnTo>
                      <a:pt x="47" y="148"/>
                    </a:lnTo>
                    <a:lnTo>
                      <a:pt x="54" y="143"/>
                    </a:lnTo>
                    <a:lnTo>
                      <a:pt x="59" y="138"/>
                    </a:lnTo>
                    <a:lnTo>
                      <a:pt x="64" y="132"/>
                    </a:lnTo>
                    <a:lnTo>
                      <a:pt x="69" y="126"/>
                    </a:lnTo>
                    <a:lnTo>
                      <a:pt x="73" y="120"/>
                    </a:lnTo>
                    <a:lnTo>
                      <a:pt x="77" y="112"/>
                    </a:lnTo>
                    <a:lnTo>
                      <a:pt x="79" y="105"/>
                    </a:lnTo>
                    <a:lnTo>
                      <a:pt x="81" y="98"/>
                    </a:lnTo>
                    <a:lnTo>
                      <a:pt x="83" y="89"/>
                    </a:lnTo>
                    <a:lnTo>
                      <a:pt x="83" y="82"/>
                    </a:lnTo>
                    <a:lnTo>
                      <a:pt x="83" y="82"/>
                    </a:lnTo>
                    <a:lnTo>
                      <a:pt x="83" y="73"/>
                    </a:lnTo>
                    <a:lnTo>
                      <a:pt x="81" y="64"/>
                    </a:lnTo>
                    <a:lnTo>
                      <a:pt x="79" y="57"/>
                    </a:lnTo>
                    <a:lnTo>
                      <a:pt x="77" y="50"/>
                    </a:lnTo>
                    <a:lnTo>
                      <a:pt x="73" y="42"/>
                    </a:lnTo>
                    <a:lnTo>
                      <a:pt x="69" y="36"/>
                    </a:lnTo>
                    <a:lnTo>
                      <a:pt x="64" y="30"/>
                    </a:lnTo>
                    <a:lnTo>
                      <a:pt x="59" y="24"/>
                    </a:lnTo>
                    <a:lnTo>
                      <a:pt x="54" y="19"/>
                    </a:lnTo>
                    <a:lnTo>
                      <a:pt x="47" y="14"/>
                    </a:lnTo>
                    <a:lnTo>
                      <a:pt x="41" y="10"/>
                    </a:lnTo>
                    <a:lnTo>
                      <a:pt x="33" y="6"/>
                    </a:lnTo>
                    <a:lnTo>
                      <a:pt x="26" y="4"/>
                    </a:lnTo>
                    <a:lnTo>
                      <a:pt x="19" y="1"/>
                    </a:lnTo>
                    <a:lnTo>
                      <a:pt x="10" y="0"/>
                    </a:lnTo>
                    <a:lnTo>
                      <a:pt x="3" y="0"/>
                    </a:lnTo>
                    <a:lnTo>
                      <a:pt x="3" y="0"/>
                    </a:ln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grpSp>
      </p:grpSp>
      <p:grpSp>
        <p:nvGrpSpPr>
          <p:cNvPr id="24" name="Group 23"/>
          <p:cNvGrpSpPr/>
          <p:nvPr/>
        </p:nvGrpSpPr>
        <p:grpSpPr>
          <a:xfrm>
            <a:off x="1241589" y="3693674"/>
            <a:ext cx="1675594" cy="474489"/>
            <a:chOff x="1241589" y="3626622"/>
            <a:chExt cx="1675594" cy="474489"/>
          </a:xfrm>
        </p:grpSpPr>
        <p:sp>
          <p:nvSpPr>
            <p:cNvPr id="33" name="object 15"/>
            <p:cNvSpPr txBox="1"/>
            <p:nvPr/>
          </p:nvSpPr>
          <p:spPr>
            <a:xfrm>
              <a:off x="1581834" y="3626622"/>
              <a:ext cx="1335349" cy="474489"/>
            </a:xfrm>
            <a:prstGeom prst="rect">
              <a:avLst/>
            </a:prstGeom>
          </p:spPr>
          <p:txBody>
            <a:bodyPr vert="horz" wrap="square" lIns="0" tIns="12700" rIns="0" bIns="0" rtlCol="0">
              <a:spAutoFit/>
            </a:bodyPr>
            <a:lstStyle/>
            <a:p>
              <a:pPr>
                <a:lnSpc>
                  <a:spcPct val="100000"/>
                </a:lnSpc>
                <a:spcBef>
                  <a:spcPts val="100"/>
                </a:spcBef>
              </a:pPr>
              <a:r>
                <a:rPr lang="en-US" sz="1000" b="1" spc="-5" dirty="0">
                  <a:solidFill>
                    <a:srgbClr val="FFFFFF"/>
                  </a:solidFill>
                  <a:cs typeface="Arial"/>
                </a:rPr>
                <a:t>Deploy cloud first, security as afterthought</a:t>
              </a:r>
            </a:p>
          </p:txBody>
        </p:sp>
        <p:grpSp>
          <p:nvGrpSpPr>
            <p:cNvPr id="832" name="Group 831"/>
            <p:cNvGrpSpPr/>
            <p:nvPr/>
          </p:nvGrpSpPr>
          <p:grpSpPr>
            <a:xfrm>
              <a:off x="1241589" y="3769844"/>
              <a:ext cx="268634" cy="188044"/>
              <a:chOff x="5079208" y="2454276"/>
              <a:chExt cx="496888" cy="331787"/>
            </a:xfrm>
            <a:solidFill>
              <a:schemeClr val="bg1"/>
            </a:solidFill>
          </p:grpSpPr>
          <p:sp>
            <p:nvSpPr>
              <p:cNvPr id="833" name="Rectangle 832"/>
              <p:cNvSpPr>
                <a:spLocks noChangeArrowheads="1"/>
              </p:cNvSpPr>
              <p:nvPr/>
            </p:nvSpPr>
            <p:spPr bwMode="auto">
              <a:xfrm>
                <a:off x="5079208" y="2751138"/>
                <a:ext cx="484188" cy="34925"/>
              </a:xfrm>
              <a:prstGeom prst="rect">
                <a:avLst/>
              </a:prstGeom>
              <a:grpFill/>
              <a:ln>
                <a:noFill/>
              </a:ln>
            </p:spPr>
            <p:txBody>
              <a:bodyPr vert="horz" wrap="square" lIns="68580" tIns="34290" rIns="68580" bIns="34290" numCol="1" anchor="t" anchorCtr="0" compatLnSpc="1">
                <a:prstTxWarp prst="textNoShape">
                  <a:avLst/>
                </a:prstTxWarp>
              </a:bodyPr>
              <a:lstStyle/>
              <a:p>
                <a:endParaRPr lang="en-US" sz="1000" dirty="0"/>
              </a:p>
            </p:txBody>
          </p:sp>
          <p:sp>
            <p:nvSpPr>
              <p:cNvPr id="834" name="Freeform 19"/>
              <p:cNvSpPr>
                <a:spLocks noEditPoints="1"/>
              </p:cNvSpPr>
              <p:nvPr/>
            </p:nvSpPr>
            <p:spPr bwMode="auto">
              <a:xfrm>
                <a:off x="5434808" y="2570163"/>
                <a:ext cx="141288" cy="104775"/>
              </a:xfrm>
              <a:custGeom>
                <a:avLst/>
                <a:gdLst>
                  <a:gd name="T0" fmla="*/ 40 w 43"/>
                  <a:gd name="T1" fmla="*/ 0 h 32"/>
                  <a:gd name="T2" fmla="*/ 3 w 43"/>
                  <a:gd name="T3" fmla="*/ 0 h 32"/>
                  <a:gd name="T4" fmla="*/ 0 w 43"/>
                  <a:gd name="T5" fmla="*/ 3 h 32"/>
                  <a:gd name="T6" fmla="*/ 0 w 43"/>
                  <a:gd name="T7" fmla="*/ 28 h 32"/>
                  <a:gd name="T8" fmla="*/ 3 w 43"/>
                  <a:gd name="T9" fmla="*/ 32 h 32"/>
                  <a:gd name="T10" fmla="*/ 40 w 43"/>
                  <a:gd name="T11" fmla="*/ 32 h 32"/>
                  <a:gd name="T12" fmla="*/ 43 w 43"/>
                  <a:gd name="T13" fmla="*/ 28 h 32"/>
                  <a:gd name="T14" fmla="*/ 43 w 43"/>
                  <a:gd name="T15" fmla="*/ 3 h 32"/>
                  <a:gd name="T16" fmla="*/ 40 w 43"/>
                  <a:gd name="T17" fmla="*/ 0 h 32"/>
                  <a:gd name="T18" fmla="*/ 26 w 43"/>
                  <a:gd name="T19" fmla="*/ 25 h 32"/>
                  <a:gd name="T20" fmla="*/ 17 w 43"/>
                  <a:gd name="T21" fmla="*/ 25 h 32"/>
                  <a:gd name="T22" fmla="*/ 19 w 43"/>
                  <a:gd name="T23" fmla="*/ 16 h 32"/>
                  <a:gd name="T24" fmla="*/ 17 w 43"/>
                  <a:gd name="T25" fmla="*/ 13 h 32"/>
                  <a:gd name="T26" fmla="*/ 22 w 43"/>
                  <a:gd name="T27" fmla="*/ 9 h 32"/>
                  <a:gd name="T28" fmla="*/ 26 w 43"/>
                  <a:gd name="T29" fmla="*/ 13 h 32"/>
                  <a:gd name="T30" fmla="*/ 24 w 43"/>
                  <a:gd name="T31" fmla="*/ 16 h 32"/>
                  <a:gd name="T32" fmla="*/ 26 w 43"/>
                  <a:gd name="T33" fmla="*/ 2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32">
                    <a:moveTo>
                      <a:pt x="40" y="0"/>
                    </a:moveTo>
                    <a:cubicBezTo>
                      <a:pt x="3" y="0"/>
                      <a:pt x="3" y="0"/>
                      <a:pt x="3" y="0"/>
                    </a:cubicBezTo>
                    <a:cubicBezTo>
                      <a:pt x="2" y="0"/>
                      <a:pt x="0" y="1"/>
                      <a:pt x="0" y="3"/>
                    </a:cubicBezTo>
                    <a:cubicBezTo>
                      <a:pt x="0" y="28"/>
                      <a:pt x="0" y="28"/>
                      <a:pt x="0" y="28"/>
                    </a:cubicBezTo>
                    <a:cubicBezTo>
                      <a:pt x="0" y="30"/>
                      <a:pt x="2" y="32"/>
                      <a:pt x="3" y="32"/>
                    </a:cubicBezTo>
                    <a:cubicBezTo>
                      <a:pt x="40" y="32"/>
                      <a:pt x="40" y="32"/>
                      <a:pt x="40" y="32"/>
                    </a:cubicBezTo>
                    <a:cubicBezTo>
                      <a:pt x="42" y="32"/>
                      <a:pt x="43" y="30"/>
                      <a:pt x="43" y="28"/>
                    </a:cubicBezTo>
                    <a:cubicBezTo>
                      <a:pt x="43" y="3"/>
                      <a:pt x="43" y="3"/>
                      <a:pt x="43" y="3"/>
                    </a:cubicBezTo>
                    <a:cubicBezTo>
                      <a:pt x="43" y="1"/>
                      <a:pt x="42" y="0"/>
                      <a:pt x="40" y="0"/>
                    </a:cubicBezTo>
                    <a:moveTo>
                      <a:pt x="26" y="25"/>
                    </a:moveTo>
                    <a:cubicBezTo>
                      <a:pt x="17" y="25"/>
                      <a:pt x="17" y="25"/>
                      <a:pt x="17" y="25"/>
                    </a:cubicBezTo>
                    <a:cubicBezTo>
                      <a:pt x="19" y="16"/>
                      <a:pt x="19" y="16"/>
                      <a:pt x="19" y="16"/>
                    </a:cubicBezTo>
                    <a:cubicBezTo>
                      <a:pt x="18" y="16"/>
                      <a:pt x="17" y="14"/>
                      <a:pt x="17" y="13"/>
                    </a:cubicBezTo>
                    <a:cubicBezTo>
                      <a:pt x="17" y="10"/>
                      <a:pt x="19" y="9"/>
                      <a:pt x="22" y="9"/>
                    </a:cubicBezTo>
                    <a:cubicBezTo>
                      <a:pt x="24" y="9"/>
                      <a:pt x="26" y="10"/>
                      <a:pt x="26" y="13"/>
                    </a:cubicBezTo>
                    <a:cubicBezTo>
                      <a:pt x="26" y="14"/>
                      <a:pt x="25" y="16"/>
                      <a:pt x="24" y="16"/>
                    </a:cubicBezTo>
                    <a:lnTo>
                      <a:pt x="26" y="25"/>
                    </a:lnTo>
                    <a:close/>
                  </a:path>
                </a:pathLst>
              </a:custGeom>
              <a:grpFill/>
              <a:ln>
                <a:noFill/>
              </a:ln>
            </p:spPr>
            <p:txBody>
              <a:bodyPr vert="horz" wrap="square" lIns="68580" tIns="34290" rIns="68580" bIns="34290" numCol="1" anchor="t" anchorCtr="0" compatLnSpc="1">
                <a:prstTxWarp prst="textNoShape">
                  <a:avLst/>
                </a:prstTxWarp>
              </a:bodyPr>
              <a:lstStyle/>
              <a:p>
                <a:endParaRPr lang="en-US" sz="1000" dirty="0"/>
              </a:p>
            </p:txBody>
          </p:sp>
          <p:sp>
            <p:nvSpPr>
              <p:cNvPr id="835" name="Freeform 20"/>
              <p:cNvSpPr>
                <a:spLocks/>
              </p:cNvSpPr>
              <p:nvPr/>
            </p:nvSpPr>
            <p:spPr bwMode="auto">
              <a:xfrm>
                <a:off x="5450683" y="2497138"/>
                <a:ext cx="109538" cy="63500"/>
              </a:xfrm>
              <a:custGeom>
                <a:avLst/>
                <a:gdLst>
                  <a:gd name="T0" fmla="*/ 26 w 33"/>
                  <a:gd name="T1" fmla="*/ 19 h 19"/>
                  <a:gd name="T2" fmla="*/ 26 w 33"/>
                  <a:gd name="T3" fmla="*/ 15 h 19"/>
                  <a:gd name="T4" fmla="*/ 16 w 33"/>
                  <a:gd name="T5" fmla="*/ 6 h 19"/>
                  <a:gd name="T6" fmla="*/ 7 w 33"/>
                  <a:gd name="T7" fmla="*/ 15 h 19"/>
                  <a:gd name="T8" fmla="*/ 7 w 33"/>
                  <a:gd name="T9" fmla="*/ 19 h 19"/>
                  <a:gd name="T10" fmla="*/ 0 w 33"/>
                  <a:gd name="T11" fmla="*/ 19 h 19"/>
                  <a:gd name="T12" fmla="*/ 0 w 33"/>
                  <a:gd name="T13" fmla="*/ 15 h 19"/>
                  <a:gd name="T14" fmla="*/ 16 w 33"/>
                  <a:gd name="T15" fmla="*/ 0 h 19"/>
                  <a:gd name="T16" fmla="*/ 33 w 33"/>
                  <a:gd name="T17" fmla="*/ 15 h 19"/>
                  <a:gd name="T18" fmla="*/ 33 w 33"/>
                  <a:gd name="T19" fmla="*/ 19 h 19"/>
                  <a:gd name="T20" fmla="*/ 26 w 33"/>
                  <a:gd name="T2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19">
                    <a:moveTo>
                      <a:pt x="26" y="19"/>
                    </a:moveTo>
                    <a:cubicBezTo>
                      <a:pt x="26" y="15"/>
                      <a:pt x="26" y="15"/>
                      <a:pt x="26" y="15"/>
                    </a:cubicBezTo>
                    <a:cubicBezTo>
                      <a:pt x="26" y="10"/>
                      <a:pt x="22" y="6"/>
                      <a:pt x="16" y="6"/>
                    </a:cubicBezTo>
                    <a:cubicBezTo>
                      <a:pt x="11" y="6"/>
                      <a:pt x="7" y="10"/>
                      <a:pt x="7" y="15"/>
                    </a:cubicBezTo>
                    <a:cubicBezTo>
                      <a:pt x="7" y="19"/>
                      <a:pt x="7" y="19"/>
                      <a:pt x="7" y="19"/>
                    </a:cubicBezTo>
                    <a:cubicBezTo>
                      <a:pt x="0" y="19"/>
                      <a:pt x="0" y="19"/>
                      <a:pt x="0" y="19"/>
                    </a:cubicBezTo>
                    <a:cubicBezTo>
                      <a:pt x="0" y="15"/>
                      <a:pt x="0" y="15"/>
                      <a:pt x="0" y="15"/>
                    </a:cubicBezTo>
                    <a:cubicBezTo>
                      <a:pt x="0" y="7"/>
                      <a:pt x="8" y="0"/>
                      <a:pt x="16" y="0"/>
                    </a:cubicBezTo>
                    <a:cubicBezTo>
                      <a:pt x="26" y="0"/>
                      <a:pt x="33" y="7"/>
                      <a:pt x="33" y="15"/>
                    </a:cubicBezTo>
                    <a:cubicBezTo>
                      <a:pt x="33" y="19"/>
                      <a:pt x="33" y="19"/>
                      <a:pt x="33" y="19"/>
                    </a:cubicBezTo>
                    <a:lnTo>
                      <a:pt x="26" y="19"/>
                    </a:lnTo>
                    <a:close/>
                  </a:path>
                </a:pathLst>
              </a:custGeom>
              <a:grpFill/>
              <a:ln>
                <a:noFill/>
              </a:ln>
            </p:spPr>
            <p:txBody>
              <a:bodyPr vert="horz" wrap="square" lIns="68580" tIns="34290" rIns="68580" bIns="34290" numCol="1" anchor="t" anchorCtr="0" compatLnSpc="1">
                <a:prstTxWarp prst="textNoShape">
                  <a:avLst/>
                </a:prstTxWarp>
              </a:bodyPr>
              <a:lstStyle/>
              <a:p>
                <a:endParaRPr lang="en-US" sz="1000" dirty="0"/>
              </a:p>
            </p:txBody>
          </p:sp>
          <p:sp>
            <p:nvSpPr>
              <p:cNvPr id="836" name="Freeform 21"/>
              <p:cNvSpPr>
                <a:spLocks/>
              </p:cNvSpPr>
              <p:nvPr/>
            </p:nvSpPr>
            <p:spPr bwMode="auto">
              <a:xfrm>
                <a:off x="5112545" y="2454276"/>
                <a:ext cx="404813" cy="300038"/>
              </a:xfrm>
              <a:custGeom>
                <a:avLst/>
                <a:gdLst>
                  <a:gd name="T0" fmla="*/ 238 w 255"/>
                  <a:gd name="T1" fmla="*/ 151 h 189"/>
                  <a:gd name="T2" fmla="*/ 238 w 255"/>
                  <a:gd name="T3" fmla="*/ 172 h 189"/>
                  <a:gd name="T4" fmla="*/ 16 w 255"/>
                  <a:gd name="T5" fmla="*/ 172 h 189"/>
                  <a:gd name="T6" fmla="*/ 16 w 255"/>
                  <a:gd name="T7" fmla="*/ 17 h 189"/>
                  <a:gd name="T8" fmla="*/ 246 w 255"/>
                  <a:gd name="T9" fmla="*/ 17 h 189"/>
                  <a:gd name="T10" fmla="*/ 246 w 255"/>
                  <a:gd name="T11" fmla="*/ 0 h 189"/>
                  <a:gd name="T12" fmla="*/ 0 w 255"/>
                  <a:gd name="T13" fmla="*/ 0 h 189"/>
                  <a:gd name="T14" fmla="*/ 0 w 255"/>
                  <a:gd name="T15" fmla="*/ 189 h 189"/>
                  <a:gd name="T16" fmla="*/ 255 w 255"/>
                  <a:gd name="T17" fmla="*/ 189 h 189"/>
                  <a:gd name="T18" fmla="*/ 255 w 255"/>
                  <a:gd name="T19" fmla="*/ 151 h 189"/>
                  <a:gd name="T20" fmla="*/ 238 w 255"/>
                  <a:gd name="T21" fmla="*/ 15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5" h="189">
                    <a:moveTo>
                      <a:pt x="238" y="151"/>
                    </a:moveTo>
                    <a:lnTo>
                      <a:pt x="238" y="172"/>
                    </a:lnTo>
                    <a:lnTo>
                      <a:pt x="16" y="172"/>
                    </a:lnTo>
                    <a:lnTo>
                      <a:pt x="16" y="17"/>
                    </a:lnTo>
                    <a:lnTo>
                      <a:pt x="246" y="17"/>
                    </a:lnTo>
                    <a:lnTo>
                      <a:pt x="246" y="0"/>
                    </a:lnTo>
                    <a:lnTo>
                      <a:pt x="0" y="0"/>
                    </a:lnTo>
                    <a:lnTo>
                      <a:pt x="0" y="189"/>
                    </a:lnTo>
                    <a:lnTo>
                      <a:pt x="255" y="189"/>
                    </a:lnTo>
                    <a:lnTo>
                      <a:pt x="255" y="151"/>
                    </a:lnTo>
                    <a:lnTo>
                      <a:pt x="238" y="151"/>
                    </a:lnTo>
                    <a:close/>
                  </a:path>
                </a:pathLst>
              </a:custGeom>
              <a:grpFill/>
              <a:ln>
                <a:noFill/>
              </a:ln>
            </p:spPr>
            <p:txBody>
              <a:bodyPr vert="horz" wrap="square" lIns="68580" tIns="34290" rIns="68580" bIns="34290" numCol="1" anchor="t" anchorCtr="0" compatLnSpc="1">
                <a:prstTxWarp prst="textNoShape">
                  <a:avLst/>
                </a:prstTxWarp>
              </a:bodyPr>
              <a:lstStyle/>
              <a:p>
                <a:endParaRPr lang="en-US" sz="1000" dirty="0"/>
              </a:p>
            </p:txBody>
          </p:sp>
        </p:grpSp>
      </p:grpSp>
      <p:grpSp>
        <p:nvGrpSpPr>
          <p:cNvPr id="16" name="Group 15"/>
          <p:cNvGrpSpPr/>
          <p:nvPr/>
        </p:nvGrpSpPr>
        <p:grpSpPr>
          <a:xfrm>
            <a:off x="1243151" y="3030507"/>
            <a:ext cx="1396863" cy="474489"/>
            <a:chOff x="1243151" y="3050290"/>
            <a:chExt cx="1396863" cy="474489"/>
          </a:xfrm>
        </p:grpSpPr>
        <p:sp>
          <p:nvSpPr>
            <p:cNvPr id="29" name="object 15"/>
            <p:cNvSpPr txBox="1"/>
            <p:nvPr/>
          </p:nvSpPr>
          <p:spPr>
            <a:xfrm>
              <a:off x="1596356" y="3050290"/>
              <a:ext cx="1043658" cy="474489"/>
            </a:xfrm>
            <a:prstGeom prst="rect">
              <a:avLst/>
            </a:prstGeom>
          </p:spPr>
          <p:txBody>
            <a:bodyPr vert="horz" wrap="square" lIns="0" tIns="12700" rIns="0" bIns="0" rtlCol="0">
              <a:spAutoFit/>
            </a:bodyPr>
            <a:lstStyle/>
            <a:p>
              <a:pPr>
                <a:lnSpc>
                  <a:spcPct val="100000"/>
                </a:lnSpc>
              </a:pPr>
              <a:r>
                <a:rPr lang="en-US" sz="1000" b="1" spc="-5" dirty="0">
                  <a:solidFill>
                    <a:srgbClr val="FFFFFF"/>
                  </a:solidFill>
                  <a:cs typeface="Arial"/>
                </a:rPr>
                <a:t>Security as technology problem</a:t>
              </a:r>
            </a:p>
          </p:txBody>
        </p:sp>
        <p:grpSp>
          <p:nvGrpSpPr>
            <p:cNvPr id="880" name="Group 879"/>
            <p:cNvGrpSpPr/>
            <p:nvPr/>
          </p:nvGrpSpPr>
          <p:grpSpPr>
            <a:xfrm>
              <a:off x="1243151" y="3107614"/>
              <a:ext cx="179089" cy="205953"/>
              <a:chOff x="10435086" y="2426469"/>
              <a:chExt cx="269840" cy="368168"/>
            </a:xfrm>
          </p:grpSpPr>
          <p:sp>
            <p:nvSpPr>
              <p:cNvPr id="881" name="Freeform 1255"/>
              <p:cNvSpPr>
                <a:spLocks/>
              </p:cNvSpPr>
              <p:nvPr/>
            </p:nvSpPr>
            <p:spPr bwMode="auto">
              <a:xfrm>
                <a:off x="10435086" y="2475491"/>
                <a:ext cx="63599" cy="263120"/>
              </a:xfrm>
              <a:custGeom>
                <a:avLst/>
                <a:gdLst>
                  <a:gd name="T0" fmla="*/ 7 w 70"/>
                  <a:gd name="T1" fmla="*/ 0 h 263"/>
                  <a:gd name="T2" fmla="*/ 7 w 70"/>
                  <a:gd name="T3" fmla="*/ 0 h 263"/>
                  <a:gd name="T4" fmla="*/ 0 w 70"/>
                  <a:gd name="T5" fmla="*/ 0 h 263"/>
                  <a:gd name="T6" fmla="*/ 0 w 70"/>
                  <a:gd name="T7" fmla="*/ 87 h 263"/>
                  <a:gd name="T8" fmla="*/ 0 w 70"/>
                  <a:gd name="T9" fmla="*/ 87 h 263"/>
                  <a:gd name="T10" fmla="*/ 1 w 70"/>
                  <a:gd name="T11" fmla="*/ 112 h 263"/>
                  <a:gd name="T12" fmla="*/ 4 w 70"/>
                  <a:gd name="T13" fmla="*/ 136 h 263"/>
                  <a:gd name="T14" fmla="*/ 10 w 70"/>
                  <a:gd name="T15" fmla="*/ 160 h 263"/>
                  <a:gd name="T16" fmla="*/ 18 w 70"/>
                  <a:gd name="T17" fmla="*/ 182 h 263"/>
                  <a:gd name="T18" fmla="*/ 28 w 70"/>
                  <a:gd name="T19" fmla="*/ 204 h 263"/>
                  <a:gd name="T20" fmla="*/ 39 w 70"/>
                  <a:gd name="T21" fmla="*/ 225 h 263"/>
                  <a:gd name="T22" fmla="*/ 53 w 70"/>
                  <a:gd name="T23" fmla="*/ 243 h 263"/>
                  <a:gd name="T24" fmla="*/ 69 w 70"/>
                  <a:gd name="T25" fmla="*/ 262 h 263"/>
                  <a:gd name="T26" fmla="*/ 69 w 70"/>
                  <a:gd name="T27" fmla="*/ 262 h 263"/>
                  <a:gd name="T28" fmla="*/ 70 w 70"/>
                  <a:gd name="T29" fmla="*/ 263 h 263"/>
                  <a:gd name="T30" fmla="*/ 70 w 70"/>
                  <a:gd name="T31" fmla="*/ 263 h 263"/>
                  <a:gd name="T32" fmla="*/ 54 w 70"/>
                  <a:gd name="T33" fmla="*/ 246 h 263"/>
                  <a:gd name="T34" fmla="*/ 40 w 70"/>
                  <a:gd name="T35" fmla="*/ 226 h 263"/>
                  <a:gd name="T36" fmla="*/ 28 w 70"/>
                  <a:gd name="T37" fmla="*/ 205 h 263"/>
                  <a:gd name="T38" fmla="*/ 18 w 70"/>
                  <a:gd name="T39" fmla="*/ 183 h 263"/>
                  <a:gd name="T40" fmla="*/ 10 w 70"/>
                  <a:gd name="T41" fmla="*/ 161 h 263"/>
                  <a:gd name="T42" fmla="*/ 5 w 70"/>
                  <a:gd name="T43" fmla="*/ 136 h 263"/>
                  <a:gd name="T44" fmla="*/ 1 w 70"/>
                  <a:gd name="T45" fmla="*/ 112 h 263"/>
                  <a:gd name="T46" fmla="*/ 0 w 70"/>
                  <a:gd name="T47" fmla="*/ 87 h 263"/>
                  <a:gd name="T48" fmla="*/ 0 w 70"/>
                  <a:gd name="T49" fmla="*/ 0 h 263"/>
                  <a:gd name="T50" fmla="*/ 0 w 70"/>
                  <a:gd name="T51" fmla="*/ 0 h 263"/>
                  <a:gd name="T52" fmla="*/ 0 w 70"/>
                  <a:gd name="T53" fmla="*/ 0 h 263"/>
                  <a:gd name="T54" fmla="*/ 7 w 70"/>
                  <a:gd name="T55"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263">
                    <a:moveTo>
                      <a:pt x="7" y="0"/>
                    </a:moveTo>
                    <a:lnTo>
                      <a:pt x="7" y="0"/>
                    </a:lnTo>
                    <a:lnTo>
                      <a:pt x="0" y="0"/>
                    </a:lnTo>
                    <a:lnTo>
                      <a:pt x="0" y="87"/>
                    </a:lnTo>
                    <a:lnTo>
                      <a:pt x="0" y="87"/>
                    </a:lnTo>
                    <a:lnTo>
                      <a:pt x="1" y="112"/>
                    </a:lnTo>
                    <a:lnTo>
                      <a:pt x="4" y="136"/>
                    </a:lnTo>
                    <a:lnTo>
                      <a:pt x="10" y="160"/>
                    </a:lnTo>
                    <a:lnTo>
                      <a:pt x="18" y="182"/>
                    </a:lnTo>
                    <a:lnTo>
                      <a:pt x="28" y="204"/>
                    </a:lnTo>
                    <a:lnTo>
                      <a:pt x="39" y="225"/>
                    </a:lnTo>
                    <a:lnTo>
                      <a:pt x="53" y="243"/>
                    </a:lnTo>
                    <a:lnTo>
                      <a:pt x="69" y="262"/>
                    </a:lnTo>
                    <a:lnTo>
                      <a:pt x="69" y="262"/>
                    </a:lnTo>
                    <a:lnTo>
                      <a:pt x="70" y="263"/>
                    </a:lnTo>
                    <a:lnTo>
                      <a:pt x="70" y="263"/>
                    </a:lnTo>
                    <a:lnTo>
                      <a:pt x="54" y="246"/>
                    </a:lnTo>
                    <a:lnTo>
                      <a:pt x="40" y="226"/>
                    </a:lnTo>
                    <a:lnTo>
                      <a:pt x="28" y="205"/>
                    </a:lnTo>
                    <a:lnTo>
                      <a:pt x="18" y="183"/>
                    </a:lnTo>
                    <a:lnTo>
                      <a:pt x="10" y="161"/>
                    </a:lnTo>
                    <a:lnTo>
                      <a:pt x="5" y="136"/>
                    </a:lnTo>
                    <a:lnTo>
                      <a:pt x="1" y="112"/>
                    </a:lnTo>
                    <a:lnTo>
                      <a:pt x="0" y="87"/>
                    </a:lnTo>
                    <a:lnTo>
                      <a:pt x="0" y="0"/>
                    </a:lnTo>
                    <a:lnTo>
                      <a:pt x="0" y="0"/>
                    </a:lnTo>
                    <a:lnTo>
                      <a:pt x="0" y="0"/>
                    </a:lnTo>
                    <a:lnTo>
                      <a:pt x="7" y="0"/>
                    </a:lnTo>
                    <a:close/>
                  </a:path>
                </a:pathLst>
              </a:custGeom>
              <a:solidFill>
                <a:srgbClr val="ED74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882" name="Freeform 1256"/>
              <p:cNvSpPr>
                <a:spLocks/>
              </p:cNvSpPr>
              <p:nvPr/>
            </p:nvSpPr>
            <p:spPr bwMode="auto">
              <a:xfrm>
                <a:off x="10435086" y="2475491"/>
                <a:ext cx="63599" cy="263120"/>
              </a:xfrm>
              <a:custGeom>
                <a:avLst/>
                <a:gdLst>
                  <a:gd name="T0" fmla="*/ 7 w 70"/>
                  <a:gd name="T1" fmla="*/ 0 h 263"/>
                  <a:gd name="T2" fmla="*/ 7 w 70"/>
                  <a:gd name="T3" fmla="*/ 0 h 263"/>
                  <a:gd name="T4" fmla="*/ 0 w 70"/>
                  <a:gd name="T5" fmla="*/ 0 h 263"/>
                  <a:gd name="T6" fmla="*/ 0 w 70"/>
                  <a:gd name="T7" fmla="*/ 87 h 263"/>
                  <a:gd name="T8" fmla="*/ 0 w 70"/>
                  <a:gd name="T9" fmla="*/ 87 h 263"/>
                  <a:gd name="T10" fmla="*/ 1 w 70"/>
                  <a:gd name="T11" fmla="*/ 112 h 263"/>
                  <a:gd name="T12" fmla="*/ 4 w 70"/>
                  <a:gd name="T13" fmla="*/ 136 h 263"/>
                  <a:gd name="T14" fmla="*/ 10 w 70"/>
                  <a:gd name="T15" fmla="*/ 160 h 263"/>
                  <a:gd name="T16" fmla="*/ 18 w 70"/>
                  <a:gd name="T17" fmla="*/ 182 h 263"/>
                  <a:gd name="T18" fmla="*/ 28 w 70"/>
                  <a:gd name="T19" fmla="*/ 204 h 263"/>
                  <a:gd name="T20" fmla="*/ 39 w 70"/>
                  <a:gd name="T21" fmla="*/ 225 h 263"/>
                  <a:gd name="T22" fmla="*/ 53 w 70"/>
                  <a:gd name="T23" fmla="*/ 243 h 263"/>
                  <a:gd name="T24" fmla="*/ 69 w 70"/>
                  <a:gd name="T25" fmla="*/ 262 h 263"/>
                  <a:gd name="T26" fmla="*/ 69 w 70"/>
                  <a:gd name="T27" fmla="*/ 262 h 263"/>
                  <a:gd name="T28" fmla="*/ 70 w 70"/>
                  <a:gd name="T29" fmla="*/ 263 h 263"/>
                  <a:gd name="T30" fmla="*/ 70 w 70"/>
                  <a:gd name="T31" fmla="*/ 263 h 263"/>
                  <a:gd name="T32" fmla="*/ 54 w 70"/>
                  <a:gd name="T33" fmla="*/ 246 h 263"/>
                  <a:gd name="T34" fmla="*/ 40 w 70"/>
                  <a:gd name="T35" fmla="*/ 226 h 263"/>
                  <a:gd name="T36" fmla="*/ 28 w 70"/>
                  <a:gd name="T37" fmla="*/ 205 h 263"/>
                  <a:gd name="T38" fmla="*/ 18 w 70"/>
                  <a:gd name="T39" fmla="*/ 183 h 263"/>
                  <a:gd name="T40" fmla="*/ 10 w 70"/>
                  <a:gd name="T41" fmla="*/ 161 h 263"/>
                  <a:gd name="T42" fmla="*/ 5 w 70"/>
                  <a:gd name="T43" fmla="*/ 136 h 263"/>
                  <a:gd name="T44" fmla="*/ 1 w 70"/>
                  <a:gd name="T45" fmla="*/ 112 h 263"/>
                  <a:gd name="T46" fmla="*/ 0 w 70"/>
                  <a:gd name="T47" fmla="*/ 87 h 263"/>
                  <a:gd name="T48" fmla="*/ 0 w 70"/>
                  <a:gd name="T49" fmla="*/ 0 h 263"/>
                  <a:gd name="T50" fmla="*/ 0 w 70"/>
                  <a:gd name="T51" fmla="*/ 0 h 263"/>
                  <a:gd name="T52" fmla="*/ 0 w 70"/>
                  <a:gd name="T53" fmla="*/ 0 h 263"/>
                  <a:gd name="T54" fmla="*/ 7 w 70"/>
                  <a:gd name="T55"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263">
                    <a:moveTo>
                      <a:pt x="7" y="0"/>
                    </a:moveTo>
                    <a:lnTo>
                      <a:pt x="7" y="0"/>
                    </a:lnTo>
                    <a:lnTo>
                      <a:pt x="0" y="0"/>
                    </a:lnTo>
                    <a:lnTo>
                      <a:pt x="0" y="87"/>
                    </a:lnTo>
                    <a:lnTo>
                      <a:pt x="0" y="87"/>
                    </a:lnTo>
                    <a:lnTo>
                      <a:pt x="1" y="112"/>
                    </a:lnTo>
                    <a:lnTo>
                      <a:pt x="4" y="136"/>
                    </a:lnTo>
                    <a:lnTo>
                      <a:pt x="10" y="160"/>
                    </a:lnTo>
                    <a:lnTo>
                      <a:pt x="18" y="182"/>
                    </a:lnTo>
                    <a:lnTo>
                      <a:pt x="28" y="204"/>
                    </a:lnTo>
                    <a:lnTo>
                      <a:pt x="39" y="225"/>
                    </a:lnTo>
                    <a:lnTo>
                      <a:pt x="53" y="243"/>
                    </a:lnTo>
                    <a:lnTo>
                      <a:pt x="69" y="262"/>
                    </a:lnTo>
                    <a:lnTo>
                      <a:pt x="69" y="262"/>
                    </a:lnTo>
                    <a:lnTo>
                      <a:pt x="70" y="263"/>
                    </a:lnTo>
                    <a:lnTo>
                      <a:pt x="70" y="263"/>
                    </a:lnTo>
                    <a:lnTo>
                      <a:pt x="54" y="246"/>
                    </a:lnTo>
                    <a:lnTo>
                      <a:pt x="40" y="226"/>
                    </a:lnTo>
                    <a:lnTo>
                      <a:pt x="28" y="205"/>
                    </a:lnTo>
                    <a:lnTo>
                      <a:pt x="18" y="183"/>
                    </a:lnTo>
                    <a:lnTo>
                      <a:pt x="10" y="161"/>
                    </a:lnTo>
                    <a:lnTo>
                      <a:pt x="5" y="136"/>
                    </a:lnTo>
                    <a:lnTo>
                      <a:pt x="1" y="112"/>
                    </a:lnTo>
                    <a:lnTo>
                      <a:pt x="0" y="87"/>
                    </a:lnTo>
                    <a:lnTo>
                      <a:pt x="0" y="0"/>
                    </a:lnTo>
                    <a:lnTo>
                      <a:pt x="0" y="0"/>
                    </a:lnTo>
                    <a:lnTo>
                      <a:pt x="0" y="0"/>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883" name="Freeform 1257"/>
              <p:cNvSpPr>
                <a:spLocks/>
              </p:cNvSpPr>
              <p:nvPr/>
            </p:nvSpPr>
            <p:spPr bwMode="auto">
              <a:xfrm>
                <a:off x="10701291" y="2475491"/>
                <a:ext cx="3634" cy="0"/>
              </a:xfrm>
              <a:custGeom>
                <a:avLst/>
                <a:gdLst>
                  <a:gd name="T0" fmla="*/ 0 w 4"/>
                  <a:gd name="T1" fmla="*/ 0 w 4"/>
                  <a:gd name="T2" fmla="*/ 4 w 4"/>
                  <a:gd name="T3" fmla="*/ 4 w 4"/>
                  <a:gd name="T4" fmla="*/ 4 w 4"/>
                  <a:gd name="T5" fmla="*/ 4 w 4"/>
                  <a:gd name="T6" fmla="*/ 4 w 4"/>
                  <a:gd name="T7" fmla="*/ 0 w 4"/>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4">
                    <a:moveTo>
                      <a:pt x="0" y="0"/>
                    </a:moveTo>
                    <a:lnTo>
                      <a:pt x="0" y="0"/>
                    </a:lnTo>
                    <a:lnTo>
                      <a:pt x="4" y="0"/>
                    </a:lnTo>
                    <a:lnTo>
                      <a:pt x="4" y="0"/>
                    </a:lnTo>
                    <a:lnTo>
                      <a:pt x="4" y="0"/>
                    </a:lnTo>
                    <a:lnTo>
                      <a:pt x="4" y="0"/>
                    </a:lnTo>
                    <a:lnTo>
                      <a:pt x="4" y="0"/>
                    </a:lnTo>
                    <a:lnTo>
                      <a:pt x="0" y="0"/>
                    </a:lnTo>
                    <a:close/>
                  </a:path>
                </a:pathLst>
              </a:custGeom>
              <a:solidFill>
                <a:srgbClr val="ED74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884" name="Freeform 1258"/>
              <p:cNvSpPr>
                <a:spLocks/>
              </p:cNvSpPr>
              <p:nvPr/>
            </p:nvSpPr>
            <p:spPr bwMode="auto">
              <a:xfrm>
                <a:off x="10701291" y="2475491"/>
                <a:ext cx="3634" cy="0"/>
              </a:xfrm>
              <a:custGeom>
                <a:avLst/>
                <a:gdLst>
                  <a:gd name="T0" fmla="*/ 0 w 4"/>
                  <a:gd name="T1" fmla="*/ 0 w 4"/>
                  <a:gd name="T2" fmla="*/ 4 w 4"/>
                  <a:gd name="T3" fmla="*/ 4 w 4"/>
                  <a:gd name="T4" fmla="*/ 4 w 4"/>
                  <a:gd name="T5" fmla="*/ 4 w 4"/>
                  <a:gd name="T6" fmla="*/ 4 w 4"/>
                  <a:gd name="T7" fmla="*/ 0 w 4"/>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4">
                    <a:moveTo>
                      <a:pt x="0" y="0"/>
                    </a:moveTo>
                    <a:lnTo>
                      <a:pt x="0" y="0"/>
                    </a:lnTo>
                    <a:lnTo>
                      <a:pt x="4" y="0"/>
                    </a:lnTo>
                    <a:lnTo>
                      <a:pt x="4" y="0"/>
                    </a:lnTo>
                    <a:lnTo>
                      <a:pt x="4" y="0"/>
                    </a:lnTo>
                    <a:lnTo>
                      <a:pt x="4" y="0"/>
                    </a:lnTo>
                    <a:lnTo>
                      <a:pt x="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885" name="Freeform 1261"/>
              <p:cNvSpPr>
                <a:spLocks/>
              </p:cNvSpPr>
              <p:nvPr/>
            </p:nvSpPr>
            <p:spPr bwMode="auto">
              <a:xfrm>
                <a:off x="10435086" y="2426469"/>
                <a:ext cx="269840" cy="368168"/>
              </a:xfrm>
              <a:custGeom>
                <a:avLst/>
                <a:gdLst>
                  <a:gd name="T0" fmla="*/ 148 w 297"/>
                  <a:gd name="T1" fmla="*/ 0 h 368"/>
                  <a:gd name="T2" fmla="*/ 148 w 297"/>
                  <a:gd name="T3" fmla="*/ 0 h 368"/>
                  <a:gd name="T4" fmla="*/ 132 w 297"/>
                  <a:gd name="T5" fmla="*/ 11 h 368"/>
                  <a:gd name="T6" fmla="*/ 115 w 297"/>
                  <a:gd name="T7" fmla="*/ 21 h 368"/>
                  <a:gd name="T8" fmla="*/ 98 w 297"/>
                  <a:gd name="T9" fmla="*/ 30 h 368"/>
                  <a:gd name="T10" fmla="*/ 80 w 297"/>
                  <a:gd name="T11" fmla="*/ 36 h 368"/>
                  <a:gd name="T12" fmla="*/ 60 w 297"/>
                  <a:gd name="T13" fmla="*/ 42 h 368"/>
                  <a:gd name="T14" fmla="*/ 40 w 297"/>
                  <a:gd name="T15" fmla="*/ 46 h 368"/>
                  <a:gd name="T16" fmla="*/ 20 w 297"/>
                  <a:gd name="T17" fmla="*/ 48 h 368"/>
                  <a:gd name="T18" fmla="*/ 0 w 297"/>
                  <a:gd name="T19" fmla="*/ 49 h 368"/>
                  <a:gd name="T20" fmla="*/ 0 w 297"/>
                  <a:gd name="T21" fmla="*/ 136 h 368"/>
                  <a:gd name="T22" fmla="*/ 0 w 297"/>
                  <a:gd name="T23" fmla="*/ 136 h 368"/>
                  <a:gd name="T24" fmla="*/ 0 w 297"/>
                  <a:gd name="T25" fmla="*/ 155 h 368"/>
                  <a:gd name="T26" fmla="*/ 2 w 297"/>
                  <a:gd name="T27" fmla="*/ 173 h 368"/>
                  <a:gd name="T28" fmla="*/ 6 w 297"/>
                  <a:gd name="T29" fmla="*/ 192 h 368"/>
                  <a:gd name="T30" fmla="*/ 10 w 297"/>
                  <a:gd name="T31" fmla="*/ 210 h 368"/>
                  <a:gd name="T32" fmla="*/ 16 w 297"/>
                  <a:gd name="T33" fmla="*/ 227 h 368"/>
                  <a:gd name="T34" fmla="*/ 23 w 297"/>
                  <a:gd name="T35" fmla="*/ 244 h 368"/>
                  <a:gd name="T36" fmla="*/ 32 w 297"/>
                  <a:gd name="T37" fmla="*/ 260 h 368"/>
                  <a:gd name="T38" fmla="*/ 40 w 297"/>
                  <a:gd name="T39" fmla="*/ 275 h 368"/>
                  <a:gd name="T40" fmla="*/ 51 w 297"/>
                  <a:gd name="T41" fmla="*/ 290 h 368"/>
                  <a:gd name="T42" fmla="*/ 62 w 297"/>
                  <a:gd name="T43" fmla="*/ 304 h 368"/>
                  <a:gd name="T44" fmla="*/ 75 w 297"/>
                  <a:gd name="T45" fmla="*/ 317 h 368"/>
                  <a:gd name="T46" fmla="*/ 88 w 297"/>
                  <a:gd name="T47" fmla="*/ 329 h 368"/>
                  <a:gd name="T48" fmla="*/ 102 w 297"/>
                  <a:gd name="T49" fmla="*/ 340 h 368"/>
                  <a:gd name="T50" fmla="*/ 116 w 297"/>
                  <a:gd name="T51" fmla="*/ 351 h 368"/>
                  <a:gd name="T52" fmla="*/ 132 w 297"/>
                  <a:gd name="T53" fmla="*/ 360 h 368"/>
                  <a:gd name="T54" fmla="*/ 148 w 297"/>
                  <a:gd name="T55" fmla="*/ 368 h 368"/>
                  <a:gd name="T56" fmla="*/ 148 w 297"/>
                  <a:gd name="T57" fmla="*/ 368 h 368"/>
                  <a:gd name="T58" fmla="*/ 164 w 297"/>
                  <a:gd name="T59" fmla="*/ 360 h 368"/>
                  <a:gd name="T60" fmla="*/ 180 w 297"/>
                  <a:gd name="T61" fmla="*/ 351 h 368"/>
                  <a:gd name="T62" fmla="*/ 195 w 297"/>
                  <a:gd name="T63" fmla="*/ 340 h 368"/>
                  <a:gd name="T64" fmla="*/ 209 w 297"/>
                  <a:gd name="T65" fmla="*/ 329 h 368"/>
                  <a:gd name="T66" fmla="*/ 222 w 297"/>
                  <a:gd name="T67" fmla="*/ 317 h 368"/>
                  <a:gd name="T68" fmla="*/ 234 w 297"/>
                  <a:gd name="T69" fmla="*/ 304 h 368"/>
                  <a:gd name="T70" fmla="*/ 245 w 297"/>
                  <a:gd name="T71" fmla="*/ 290 h 368"/>
                  <a:gd name="T72" fmla="*/ 256 w 297"/>
                  <a:gd name="T73" fmla="*/ 275 h 368"/>
                  <a:gd name="T74" fmla="*/ 265 w 297"/>
                  <a:gd name="T75" fmla="*/ 260 h 368"/>
                  <a:gd name="T76" fmla="*/ 274 w 297"/>
                  <a:gd name="T77" fmla="*/ 244 h 368"/>
                  <a:gd name="T78" fmla="*/ 281 w 297"/>
                  <a:gd name="T79" fmla="*/ 227 h 368"/>
                  <a:gd name="T80" fmla="*/ 287 w 297"/>
                  <a:gd name="T81" fmla="*/ 210 h 368"/>
                  <a:gd name="T82" fmla="*/ 291 w 297"/>
                  <a:gd name="T83" fmla="*/ 192 h 368"/>
                  <a:gd name="T84" fmla="*/ 294 w 297"/>
                  <a:gd name="T85" fmla="*/ 173 h 368"/>
                  <a:gd name="T86" fmla="*/ 297 w 297"/>
                  <a:gd name="T87" fmla="*/ 155 h 368"/>
                  <a:gd name="T88" fmla="*/ 297 w 297"/>
                  <a:gd name="T89" fmla="*/ 136 h 368"/>
                  <a:gd name="T90" fmla="*/ 297 w 297"/>
                  <a:gd name="T91" fmla="*/ 49 h 368"/>
                  <a:gd name="T92" fmla="*/ 297 w 297"/>
                  <a:gd name="T93" fmla="*/ 49 h 368"/>
                  <a:gd name="T94" fmla="*/ 277 w 297"/>
                  <a:gd name="T95" fmla="*/ 48 h 368"/>
                  <a:gd name="T96" fmla="*/ 256 w 297"/>
                  <a:gd name="T97" fmla="*/ 46 h 368"/>
                  <a:gd name="T98" fmla="*/ 237 w 297"/>
                  <a:gd name="T99" fmla="*/ 42 h 368"/>
                  <a:gd name="T100" fmla="*/ 217 w 297"/>
                  <a:gd name="T101" fmla="*/ 36 h 368"/>
                  <a:gd name="T102" fmla="*/ 199 w 297"/>
                  <a:gd name="T103" fmla="*/ 30 h 368"/>
                  <a:gd name="T104" fmla="*/ 182 w 297"/>
                  <a:gd name="T105" fmla="*/ 21 h 368"/>
                  <a:gd name="T106" fmla="*/ 164 w 297"/>
                  <a:gd name="T107" fmla="*/ 11 h 368"/>
                  <a:gd name="T108" fmla="*/ 148 w 297"/>
                  <a:gd name="T109" fmla="*/ 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97" h="368">
                    <a:moveTo>
                      <a:pt x="148" y="0"/>
                    </a:moveTo>
                    <a:lnTo>
                      <a:pt x="148" y="0"/>
                    </a:lnTo>
                    <a:lnTo>
                      <a:pt x="132" y="11"/>
                    </a:lnTo>
                    <a:lnTo>
                      <a:pt x="115" y="21"/>
                    </a:lnTo>
                    <a:lnTo>
                      <a:pt x="98" y="30"/>
                    </a:lnTo>
                    <a:lnTo>
                      <a:pt x="80" y="36"/>
                    </a:lnTo>
                    <a:lnTo>
                      <a:pt x="60" y="42"/>
                    </a:lnTo>
                    <a:lnTo>
                      <a:pt x="40" y="46"/>
                    </a:lnTo>
                    <a:lnTo>
                      <a:pt x="20" y="48"/>
                    </a:lnTo>
                    <a:lnTo>
                      <a:pt x="0" y="49"/>
                    </a:lnTo>
                    <a:lnTo>
                      <a:pt x="0" y="136"/>
                    </a:lnTo>
                    <a:lnTo>
                      <a:pt x="0" y="136"/>
                    </a:lnTo>
                    <a:lnTo>
                      <a:pt x="0" y="155"/>
                    </a:lnTo>
                    <a:lnTo>
                      <a:pt x="2" y="173"/>
                    </a:lnTo>
                    <a:lnTo>
                      <a:pt x="6" y="192"/>
                    </a:lnTo>
                    <a:lnTo>
                      <a:pt x="10" y="210"/>
                    </a:lnTo>
                    <a:lnTo>
                      <a:pt x="16" y="227"/>
                    </a:lnTo>
                    <a:lnTo>
                      <a:pt x="23" y="244"/>
                    </a:lnTo>
                    <a:lnTo>
                      <a:pt x="32" y="260"/>
                    </a:lnTo>
                    <a:lnTo>
                      <a:pt x="40" y="275"/>
                    </a:lnTo>
                    <a:lnTo>
                      <a:pt x="51" y="290"/>
                    </a:lnTo>
                    <a:lnTo>
                      <a:pt x="62" y="304"/>
                    </a:lnTo>
                    <a:lnTo>
                      <a:pt x="75" y="317"/>
                    </a:lnTo>
                    <a:lnTo>
                      <a:pt x="88" y="329"/>
                    </a:lnTo>
                    <a:lnTo>
                      <a:pt x="102" y="340"/>
                    </a:lnTo>
                    <a:lnTo>
                      <a:pt x="116" y="351"/>
                    </a:lnTo>
                    <a:lnTo>
                      <a:pt x="132" y="360"/>
                    </a:lnTo>
                    <a:lnTo>
                      <a:pt x="148" y="368"/>
                    </a:lnTo>
                    <a:lnTo>
                      <a:pt x="148" y="368"/>
                    </a:lnTo>
                    <a:lnTo>
                      <a:pt x="164" y="360"/>
                    </a:lnTo>
                    <a:lnTo>
                      <a:pt x="180" y="351"/>
                    </a:lnTo>
                    <a:lnTo>
                      <a:pt x="195" y="340"/>
                    </a:lnTo>
                    <a:lnTo>
                      <a:pt x="209" y="329"/>
                    </a:lnTo>
                    <a:lnTo>
                      <a:pt x="222" y="317"/>
                    </a:lnTo>
                    <a:lnTo>
                      <a:pt x="234" y="304"/>
                    </a:lnTo>
                    <a:lnTo>
                      <a:pt x="245" y="290"/>
                    </a:lnTo>
                    <a:lnTo>
                      <a:pt x="256" y="275"/>
                    </a:lnTo>
                    <a:lnTo>
                      <a:pt x="265" y="260"/>
                    </a:lnTo>
                    <a:lnTo>
                      <a:pt x="274" y="244"/>
                    </a:lnTo>
                    <a:lnTo>
                      <a:pt x="281" y="227"/>
                    </a:lnTo>
                    <a:lnTo>
                      <a:pt x="287" y="210"/>
                    </a:lnTo>
                    <a:lnTo>
                      <a:pt x="291" y="192"/>
                    </a:lnTo>
                    <a:lnTo>
                      <a:pt x="294" y="173"/>
                    </a:lnTo>
                    <a:lnTo>
                      <a:pt x="297" y="155"/>
                    </a:lnTo>
                    <a:lnTo>
                      <a:pt x="297" y="136"/>
                    </a:lnTo>
                    <a:lnTo>
                      <a:pt x="297" y="49"/>
                    </a:lnTo>
                    <a:lnTo>
                      <a:pt x="297" y="49"/>
                    </a:lnTo>
                    <a:lnTo>
                      <a:pt x="277" y="48"/>
                    </a:lnTo>
                    <a:lnTo>
                      <a:pt x="256" y="46"/>
                    </a:lnTo>
                    <a:lnTo>
                      <a:pt x="237" y="42"/>
                    </a:lnTo>
                    <a:lnTo>
                      <a:pt x="217" y="36"/>
                    </a:lnTo>
                    <a:lnTo>
                      <a:pt x="199" y="30"/>
                    </a:lnTo>
                    <a:lnTo>
                      <a:pt x="182" y="21"/>
                    </a:lnTo>
                    <a:lnTo>
                      <a:pt x="164" y="11"/>
                    </a:lnTo>
                    <a:lnTo>
                      <a:pt x="148" y="0"/>
                    </a:lnTo>
                    <a:close/>
                  </a:path>
                </a:pathLst>
              </a:custGeom>
              <a:solidFill>
                <a:srgbClr val="CEE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886" name="Freeform 1262"/>
              <p:cNvSpPr>
                <a:spLocks/>
              </p:cNvSpPr>
              <p:nvPr/>
            </p:nvSpPr>
            <p:spPr bwMode="auto">
              <a:xfrm>
                <a:off x="10435086" y="2426469"/>
                <a:ext cx="269840" cy="368168"/>
              </a:xfrm>
              <a:custGeom>
                <a:avLst/>
                <a:gdLst>
                  <a:gd name="T0" fmla="*/ 148 w 297"/>
                  <a:gd name="T1" fmla="*/ 0 h 368"/>
                  <a:gd name="T2" fmla="*/ 148 w 297"/>
                  <a:gd name="T3" fmla="*/ 0 h 368"/>
                  <a:gd name="T4" fmla="*/ 132 w 297"/>
                  <a:gd name="T5" fmla="*/ 11 h 368"/>
                  <a:gd name="T6" fmla="*/ 115 w 297"/>
                  <a:gd name="T7" fmla="*/ 21 h 368"/>
                  <a:gd name="T8" fmla="*/ 98 w 297"/>
                  <a:gd name="T9" fmla="*/ 30 h 368"/>
                  <a:gd name="T10" fmla="*/ 80 w 297"/>
                  <a:gd name="T11" fmla="*/ 36 h 368"/>
                  <a:gd name="T12" fmla="*/ 60 w 297"/>
                  <a:gd name="T13" fmla="*/ 42 h 368"/>
                  <a:gd name="T14" fmla="*/ 40 w 297"/>
                  <a:gd name="T15" fmla="*/ 46 h 368"/>
                  <a:gd name="T16" fmla="*/ 20 w 297"/>
                  <a:gd name="T17" fmla="*/ 48 h 368"/>
                  <a:gd name="T18" fmla="*/ 0 w 297"/>
                  <a:gd name="T19" fmla="*/ 49 h 368"/>
                  <a:gd name="T20" fmla="*/ 0 w 297"/>
                  <a:gd name="T21" fmla="*/ 136 h 368"/>
                  <a:gd name="T22" fmla="*/ 0 w 297"/>
                  <a:gd name="T23" fmla="*/ 136 h 368"/>
                  <a:gd name="T24" fmla="*/ 0 w 297"/>
                  <a:gd name="T25" fmla="*/ 155 h 368"/>
                  <a:gd name="T26" fmla="*/ 2 w 297"/>
                  <a:gd name="T27" fmla="*/ 173 h 368"/>
                  <a:gd name="T28" fmla="*/ 6 w 297"/>
                  <a:gd name="T29" fmla="*/ 192 h 368"/>
                  <a:gd name="T30" fmla="*/ 10 w 297"/>
                  <a:gd name="T31" fmla="*/ 210 h 368"/>
                  <a:gd name="T32" fmla="*/ 16 w 297"/>
                  <a:gd name="T33" fmla="*/ 227 h 368"/>
                  <a:gd name="T34" fmla="*/ 23 w 297"/>
                  <a:gd name="T35" fmla="*/ 244 h 368"/>
                  <a:gd name="T36" fmla="*/ 32 w 297"/>
                  <a:gd name="T37" fmla="*/ 260 h 368"/>
                  <a:gd name="T38" fmla="*/ 40 w 297"/>
                  <a:gd name="T39" fmla="*/ 275 h 368"/>
                  <a:gd name="T40" fmla="*/ 51 w 297"/>
                  <a:gd name="T41" fmla="*/ 290 h 368"/>
                  <a:gd name="T42" fmla="*/ 62 w 297"/>
                  <a:gd name="T43" fmla="*/ 304 h 368"/>
                  <a:gd name="T44" fmla="*/ 75 w 297"/>
                  <a:gd name="T45" fmla="*/ 317 h 368"/>
                  <a:gd name="T46" fmla="*/ 88 w 297"/>
                  <a:gd name="T47" fmla="*/ 329 h 368"/>
                  <a:gd name="T48" fmla="*/ 102 w 297"/>
                  <a:gd name="T49" fmla="*/ 340 h 368"/>
                  <a:gd name="T50" fmla="*/ 116 w 297"/>
                  <a:gd name="T51" fmla="*/ 351 h 368"/>
                  <a:gd name="T52" fmla="*/ 132 w 297"/>
                  <a:gd name="T53" fmla="*/ 360 h 368"/>
                  <a:gd name="T54" fmla="*/ 148 w 297"/>
                  <a:gd name="T55" fmla="*/ 368 h 368"/>
                  <a:gd name="T56" fmla="*/ 148 w 297"/>
                  <a:gd name="T57" fmla="*/ 368 h 368"/>
                  <a:gd name="T58" fmla="*/ 164 w 297"/>
                  <a:gd name="T59" fmla="*/ 360 h 368"/>
                  <a:gd name="T60" fmla="*/ 180 w 297"/>
                  <a:gd name="T61" fmla="*/ 351 h 368"/>
                  <a:gd name="T62" fmla="*/ 195 w 297"/>
                  <a:gd name="T63" fmla="*/ 340 h 368"/>
                  <a:gd name="T64" fmla="*/ 209 w 297"/>
                  <a:gd name="T65" fmla="*/ 329 h 368"/>
                  <a:gd name="T66" fmla="*/ 222 w 297"/>
                  <a:gd name="T67" fmla="*/ 317 h 368"/>
                  <a:gd name="T68" fmla="*/ 234 w 297"/>
                  <a:gd name="T69" fmla="*/ 304 h 368"/>
                  <a:gd name="T70" fmla="*/ 245 w 297"/>
                  <a:gd name="T71" fmla="*/ 290 h 368"/>
                  <a:gd name="T72" fmla="*/ 256 w 297"/>
                  <a:gd name="T73" fmla="*/ 275 h 368"/>
                  <a:gd name="T74" fmla="*/ 265 w 297"/>
                  <a:gd name="T75" fmla="*/ 260 h 368"/>
                  <a:gd name="T76" fmla="*/ 274 w 297"/>
                  <a:gd name="T77" fmla="*/ 244 h 368"/>
                  <a:gd name="T78" fmla="*/ 281 w 297"/>
                  <a:gd name="T79" fmla="*/ 227 h 368"/>
                  <a:gd name="T80" fmla="*/ 287 w 297"/>
                  <a:gd name="T81" fmla="*/ 210 h 368"/>
                  <a:gd name="T82" fmla="*/ 291 w 297"/>
                  <a:gd name="T83" fmla="*/ 192 h 368"/>
                  <a:gd name="T84" fmla="*/ 294 w 297"/>
                  <a:gd name="T85" fmla="*/ 173 h 368"/>
                  <a:gd name="T86" fmla="*/ 297 w 297"/>
                  <a:gd name="T87" fmla="*/ 155 h 368"/>
                  <a:gd name="T88" fmla="*/ 297 w 297"/>
                  <a:gd name="T89" fmla="*/ 136 h 368"/>
                  <a:gd name="T90" fmla="*/ 297 w 297"/>
                  <a:gd name="T91" fmla="*/ 49 h 368"/>
                  <a:gd name="T92" fmla="*/ 297 w 297"/>
                  <a:gd name="T93" fmla="*/ 49 h 368"/>
                  <a:gd name="T94" fmla="*/ 277 w 297"/>
                  <a:gd name="T95" fmla="*/ 48 h 368"/>
                  <a:gd name="T96" fmla="*/ 256 w 297"/>
                  <a:gd name="T97" fmla="*/ 46 h 368"/>
                  <a:gd name="T98" fmla="*/ 237 w 297"/>
                  <a:gd name="T99" fmla="*/ 42 h 368"/>
                  <a:gd name="T100" fmla="*/ 217 w 297"/>
                  <a:gd name="T101" fmla="*/ 36 h 368"/>
                  <a:gd name="T102" fmla="*/ 199 w 297"/>
                  <a:gd name="T103" fmla="*/ 30 h 368"/>
                  <a:gd name="T104" fmla="*/ 182 w 297"/>
                  <a:gd name="T105" fmla="*/ 21 h 368"/>
                  <a:gd name="T106" fmla="*/ 164 w 297"/>
                  <a:gd name="T107" fmla="*/ 11 h 368"/>
                  <a:gd name="T108" fmla="*/ 148 w 297"/>
                  <a:gd name="T109" fmla="*/ 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97" h="368">
                    <a:moveTo>
                      <a:pt x="148" y="0"/>
                    </a:moveTo>
                    <a:lnTo>
                      <a:pt x="148" y="0"/>
                    </a:lnTo>
                    <a:lnTo>
                      <a:pt x="132" y="11"/>
                    </a:lnTo>
                    <a:lnTo>
                      <a:pt x="115" y="21"/>
                    </a:lnTo>
                    <a:lnTo>
                      <a:pt x="98" y="30"/>
                    </a:lnTo>
                    <a:lnTo>
                      <a:pt x="80" y="36"/>
                    </a:lnTo>
                    <a:lnTo>
                      <a:pt x="60" y="42"/>
                    </a:lnTo>
                    <a:lnTo>
                      <a:pt x="40" y="46"/>
                    </a:lnTo>
                    <a:lnTo>
                      <a:pt x="20" y="48"/>
                    </a:lnTo>
                    <a:lnTo>
                      <a:pt x="0" y="49"/>
                    </a:lnTo>
                    <a:lnTo>
                      <a:pt x="0" y="136"/>
                    </a:lnTo>
                    <a:lnTo>
                      <a:pt x="0" y="136"/>
                    </a:lnTo>
                    <a:lnTo>
                      <a:pt x="0" y="155"/>
                    </a:lnTo>
                    <a:lnTo>
                      <a:pt x="2" y="173"/>
                    </a:lnTo>
                    <a:lnTo>
                      <a:pt x="6" y="192"/>
                    </a:lnTo>
                    <a:lnTo>
                      <a:pt x="10" y="210"/>
                    </a:lnTo>
                    <a:lnTo>
                      <a:pt x="16" y="227"/>
                    </a:lnTo>
                    <a:lnTo>
                      <a:pt x="23" y="244"/>
                    </a:lnTo>
                    <a:lnTo>
                      <a:pt x="32" y="260"/>
                    </a:lnTo>
                    <a:lnTo>
                      <a:pt x="40" y="275"/>
                    </a:lnTo>
                    <a:lnTo>
                      <a:pt x="51" y="290"/>
                    </a:lnTo>
                    <a:lnTo>
                      <a:pt x="62" y="304"/>
                    </a:lnTo>
                    <a:lnTo>
                      <a:pt x="75" y="317"/>
                    </a:lnTo>
                    <a:lnTo>
                      <a:pt x="88" y="329"/>
                    </a:lnTo>
                    <a:lnTo>
                      <a:pt x="102" y="340"/>
                    </a:lnTo>
                    <a:lnTo>
                      <a:pt x="116" y="351"/>
                    </a:lnTo>
                    <a:lnTo>
                      <a:pt x="132" y="360"/>
                    </a:lnTo>
                    <a:lnTo>
                      <a:pt x="148" y="368"/>
                    </a:lnTo>
                    <a:lnTo>
                      <a:pt x="148" y="368"/>
                    </a:lnTo>
                    <a:lnTo>
                      <a:pt x="164" y="360"/>
                    </a:lnTo>
                    <a:lnTo>
                      <a:pt x="180" y="351"/>
                    </a:lnTo>
                    <a:lnTo>
                      <a:pt x="195" y="340"/>
                    </a:lnTo>
                    <a:lnTo>
                      <a:pt x="209" y="329"/>
                    </a:lnTo>
                    <a:lnTo>
                      <a:pt x="222" y="317"/>
                    </a:lnTo>
                    <a:lnTo>
                      <a:pt x="234" y="304"/>
                    </a:lnTo>
                    <a:lnTo>
                      <a:pt x="245" y="290"/>
                    </a:lnTo>
                    <a:lnTo>
                      <a:pt x="256" y="275"/>
                    </a:lnTo>
                    <a:lnTo>
                      <a:pt x="265" y="260"/>
                    </a:lnTo>
                    <a:lnTo>
                      <a:pt x="274" y="244"/>
                    </a:lnTo>
                    <a:lnTo>
                      <a:pt x="281" y="227"/>
                    </a:lnTo>
                    <a:lnTo>
                      <a:pt x="287" y="210"/>
                    </a:lnTo>
                    <a:lnTo>
                      <a:pt x="291" y="192"/>
                    </a:lnTo>
                    <a:lnTo>
                      <a:pt x="294" y="173"/>
                    </a:lnTo>
                    <a:lnTo>
                      <a:pt x="297" y="155"/>
                    </a:lnTo>
                    <a:lnTo>
                      <a:pt x="297" y="136"/>
                    </a:lnTo>
                    <a:lnTo>
                      <a:pt x="297" y="49"/>
                    </a:lnTo>
                    <a:lnTo>
                      <a:pt x="297" y="49"/>
                    </a:lnTo>
                    <a:lnTo>
                      <a:pt x="277" y="48"/>
                    </a:lnTo>
                    <a:lnTo>
                      <a:pt x="256" y="46"/>
                    </a:lnTo>
                    <a:lnTo>
                      <a:pt x="237" y="42"/>
                    </a:lnTo>
                    <a:lnTo>
                      <a:pt x="217" y="36"/>
                    </a:lnTo>
                    <a:lnTo>
                      <a:pt x="199" y="30"/>
                    </a:lnTo>
                    <a:lnTo>
                      <a:pt x="182" y="21"/>
                    </a:lnTo>
                    <a:lnTo>
                      <a:pt x="164" y="11"/>
                    </a:lnTo>
                    <a:lnTo>
                      <a:pt x="14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887" name="Freeform 1263"/>
              <p:cNvSpPr>
                <a:spLocks/>
              </p:cNvSpPr>
              <p:nvPr/>
            </p:nvSpPr>
            <p:spPr bwMode="auto">
              <a:xfrm>
                <a:off x="10435086" y="2426469"/>
                <a:ext cx="134465" cy="368168"/>
              </a:xfrm>
              <a:custGeom>
                <a:avLst/>
                <a:gdLst>
                  <a:gd name="T0" fmla="*/ 148 w 148"/>
                  <a:gd name="T1" fmla="*/ 0 h 368"/>
                  <a:gd name="T2" fmla="*/ 148 w 148"/>
                  <a:gd name="T3" fmla="*/ 0 h 368"/>
                  <a:gd name="T4" fmla="*/ 132 w 148"/>
                  <a:gd name="T5" fmla="*/ 11 h 368"/>
                  <a:gd name="T6" fmla="*/ 115 w 148"/>
                  <a:gd name="T7" fmla="*/ 21 h 368"/>
                  <a:gd name="T8" fmla="*/ 98 w 148"/>
                  <a:gd name="T9" fmla="*/ 30 h 368"/>
                  <a:gd name="T10" fmla="*/ 80 w 148"/>
                  <a:gd name="T11" fmla="*/ 36 h 368"/>
                  <a:gd name="T12" fmla="*/ 60 w 148"/>
                  <a:gd name="T13" fmla="*/ 42 h 368"/>
                  <a:gd name="T14" fmla="*/ 40 w 148"/>
                  <a:gd name="T15" fmla="*/ 46 h 368"/>
                  <a:gd name="T16" fmla="*/ 20 w 148"/>
                  <a:gd name="T17" fmla="*/ 48 h 368"/>
                  <a:gd name="T18" fmla="*/ 0 w 148"/>
                  <a:gd name="T19" fmla="*/ 49 h 368"/>
                  <a:gd name="T20" fmla="*/ 0 w 148"/>
                  <a:gd name="T21" fmla="*/ 136 h 368"/>
                  <a:gd name="T22" fmla="*/ 0 w 148"/>
                  <a:gd name="T23" fmla="*/ 136 h 368"/>
                  <a:gd name="T24" fmla="*/ 0 w 148"/>
                  <a:gd name="T25" fmla="*/ 155 h 368"/>
                  <a:gd name="T26" fmla="*/ 2 w 148"/>
                  <a:gd name="T27" fmla="*/ 173 h 368"/>
                  <a:gd name="T28" fmla="*/ 6 w 148"/>
                  <a:gd name="T29" fmla="*/ 192 h 368"/>
                  <a:gd name="T30" fmla="*/ 10 w 148"/>
                  <a:gd name="T31" fmla="*/ 210 h 368"/>
                  <a:gd name="T32" fmla="*/ 16 w 148"/>
                  <a:gd name="T33" fmla="*/ 227 h 368"/>
                  <a:gd name="T34" fmla="*/ 23 w 148"/>
                  <a:gd name="T35" fmla="*/ 244 h 368"/>
                  <a:gd name="T36" fmla="*/ 32 w 148"/>
                  <a:gd name="T37" fmla="*/ 260 h 368"/>
                  <a:gd name="T38" fmla="*/ 40 w 148"/>
                  <a:gd name="T39" fmla="*/ 275 h 368"/>
                  <a:gd name="T40" fmla="*/ 51 w 148"/>
                  <a:gd name="T41" fmla="*/ 290 h 368"/>
                  <a:gd name="T42" fmla="*/ 62 w 148"/>
                  <a:gd name="T43" fmla="*/ 304 h 368"/>
                  <a:gd name="T44" fmla="*/ 75 w 148"/>
                  <a:gd name="T45" fmla="*/ 317 h 368"/>
                  <a:gd name="T46" fmla="*/ 88 w 148"/>
                  <a:gd name="T47" fmla="*/ 329 h 368"/>
                  <a:gd name="T48" fmla="*/ 102 w 148"/>
                  <a:gd name="T49" fmla="*/ 340 h 368"/>
                  <a:gd name="T50" fmla="*/ 116 w 148"/>
                  <a:gd name="T51" fmla="*/ 351 h 368"/>
                  <a:gd name="T52" fmla="*/ 132 w 148"/>
                  <a:gd name="T53" fmla="*/ 360 h 368"/>
                  <a:gd name="T54" fmla="*/ 148 w 148"/>
                  <a:gd name="T55" fmla="*/ 368 h 368"/>
                  <a:gd name="T56" fmla="*/ 148 w 148"/>
                  <a:gd name="T57" fmla="*/ 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8" h="368">
                    <a:moveTo>
                      <a:pt x="148" y="0"/>
                    </a:moveTo>
                    <a:lnTo>
                      <a:pt x="148" y="0"/>
                    </a:lnTo>
                    <a:lnTo>
                      <a:pt x="132" y="11"/>
                    </a:lnTo>
                    <a:lnTo>
                      <a:pt x="115" y="21"/>
                    </a:lnTo>
                    <a:lnTo>
                      <a:pt x="98" y="30"/>
                    </a:lnTo>
                    <a:lnTo>
                      <a:pt x="80" y="36"/>
                    </a:lnTo>
                    <a:lnTo>
                      <a:pt x="60" y="42"/>
                    </a:lnTo>
                    <a:lnTo>
                      <a:pt x="40" y="46"/>
                    </a:lnTo>
                    <a:lnTo>
                      <a:pt x="20" y="48"/>
                    </a:lnTo>
                    <a:lnTo>
                      <a:pt x="0" y="49"/>
                    </a:lnTo>
                    <a:lnTo>
                      <a:pt x="0" y="136"/>
                    </a:lnTo>
                    <a:lnTo>
                      <a:pt x="0" y="136"/>
                    </a:lnTo>
                    <a:lnTo>
                      <a:pt x="0" y="155"/>
                    </a:lnTo>
                    <a:lnTo>
                      <a:pt x="2" y="173"/>
                    </a:lnTo>
                    <a:lnTo>
                      <a:pt x="6" y="192"/>
                    </a:lnTo>
                    <a:lnTo>
                      <a:pt x="10" y="210"/>
                    </a:lnTo>
                    <a:lnTo>
                      <a:pt x="16" y="227"/>
                    </a:lnTo>
                    <a:lnTo>
                      <a:pt x="23" y="244"/>
                    </a:lnTo>
                    <a:lnTo>
                      <a:pt x="32" y="260"/>
                    </a:lnTo>
                    <a:lnTo>
                      <a:pt x="40" y="275"/>
                    </a:lnTo>
                    <a:lnTo>
                      <a:pt x="51" y="290"/>
                    </a:lnTo>
                    <a:lnTo>
                      <a:pt x="62" y="304"/>
                    </a:lnTo>
                    <a:lnTo>
                      <a:pt x="75" y="317"/>
                    </a:lnTo>
                    <a:lnTo>
                      <a:pt x="88" y="329"/>
                    </a:lnTo>
                    <a:lnTo>
                      <a:pt x="102" y="340"/>
                    </a:lnTo>
                    <a:lnTo>
                      <a:pt x="116" y="351"/>
                    </a:lnTo>
                    <a:lnTo>
                      <a:pt x="132" y="360"/>
                    </a:lnTo>
                    <a:lnTo>
                      <a:pt x="148" y="368"/>
                    </a:lnTo>
                    <a:lnTo>
                      <a:pt x="1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888" name="Freeform 1264"/>
              <p:cNvSpPr>
                <a:spLocks/>
              </p:cNvSpPr>
              <p:nvPr/>
            </p:nvSpPr>
            <p:spPr bwMode="auto">
              <a:xfrm>
                <a:off x="10435086" y="2426469"/>
                <a:ext cx="134465" cy="368168"/>
              </a:xfrm>
              <a:custGeom>
                <a:avLst/>
                <a:gdLst>
                  <a:gd name="T0" fmla="*/ 148 w 148"/>
                  <a:gd name="T1" fmla="*/ 0 h 368"/>
                  <a:gd name="T2" fmla="*/ 148 w 148"/>
                  <a:gd name="T3" fmla="*/ 0 h 368"/>
                  <a:gd name="T4" fmla="*/ 132 w 148"/>
                  <a:gd name="T5" fmla="*/ 11 h 368"/>
                  <a:gd name="T6" fmla="*/ 115 w 148"/>
                  <a:gd name="T7" fmla="*/ 21 h 368"/>
                  <a:gd name="T8" fmla="*/ 98 w 148"/>
                  <a:gd name="T9" fmla="*/ 30 h 368"/>
                  <a:gd name="T10" fmla="*/ 80 w 148"/>
                  <a:gd name="T11" fmla="*/ 36 h 368"/>
                  <a:gd name="T12" fmla="*/ 60 w 148"/>
                  <a:gd name="T13" fmla="*/ 42 h 368"/>
                  <a:gd name="T14" fmla="*/ 40 w 148"/>
                  <a:gd name="T15" fmla="*/ 46 h 368"/>
                  <a:gd name="T16" fmla="*/ 20 w 148"/>
                  <a:gd name="T17" fmla="*/ 48 h 368"/>
                  <a:gd name="T18" fmla="*/ 0 w 148"/>
                  <a:gd name="T19" fmla="*/ 49 h 368"/>
                  <a:gd name="T20" fmla="*/ 0 w 148"/>
                  <a:gd name="T21" fmla="*/ 136 h 368"/>
                  <a:gd name="T22" fmla="*/ 0 w 148"/>
                  <a:gd name="T23" fmla="*/ 136 h 368"/>
                  <a:gd name="T24" fmla="*/ 0 w 148"/>
                  <a:gd name="T25" fmla="*/ 155 h 368"/>
                  <a:gd name="T26" fmla="*/ 2 w 148"/>
                  <a:gd name="T27" fmla="*/ 173 h 368"/>
                  <a:gd name="T28" fmla="*/ 6 w 148"/>
                  <a:gd name="T29" fmla="*/ 192 h 368"/>
                  <a:gd name="T30" fmla="*/ 10 w 148"/>
                  <a:gd name="T31" fmla="*/ 210 h 368"/>
                  <a:gd name="T32" fmla="*/ 16 w 148"/>
                  <a:gd name="T33" fmla="*/ 227 h 368"/>
                  <a:gd name="T34" fmla="*/ 23 w 148"/>
                  <a:gd name="T35" fmla="*/ 244 h 368"/>
                  <a:gd name="T36" fmla="*/ 32 w 148"/>
                  <a:gd name="T37" fmla="*/ 260 h 368"/>
                  <a:gd name="T38" fmla="*/ 40 w 148"/>
                  <a:gd name="T39" fmla="*/ 275 h 368"/>
                  <a:gd name="T40" fmla="*/ 51 w 148"/>
                  <a:gd name="T41" fmla="*/ 290 h 368"/>
                  <a:gd name="T42" fmla="*/ 62 w 148"/>
                  <a:gd name="T43" fmla="*/ 304 h 368"/>
                  <a:gd name="T44" fmla="*/ 75 w 148"/>
                  <a:gd name="T45" fmla="*/ 317 h 368"/>
                  <a:gd name="T46" fmla="*/ 88 w 148"/>
                  <a:gd name="T47" fmla="*/ 329 h 368"/>
                  <a:gd name="T48" fmla="*/ 102 w 148"/>
                  <a:gd name="T49" fmla="*/ 340 h 368"/>
                  <a:gd name="T50" fmla="*/ 116 w 148"/>
                  <a:gd name="T51" fmla="*/ 351 h 368"/>
                  <a:gd name="T52" fmla="*/ 132 w 148"/>
                  <a:gd name="T53" fmla="*/ 360 h 368"/>
                  <a:gd name="T54" fmla="*/ 148 w 148"/>
                  <a:gd name="T55" fmla="*/ 368 h 368"/>
                  <a:gd name="T56" fmla="*/ 148 w 148"/>
                  <a:gd name="T57" fmla="*/ 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8" h="368">
                    <a:moveTo>
                      <a:pt x="148" y="0"/>
                    </a:moveTo>
                    <a:lnTo>
                      <a:pt x="148" y="0"/>
                    </a:lnTo>
                    <a:lnTo>
                      <a:pt x="132" y="11"/>
                    </a:lnTo>
                    <a:lnTo>
                      <a:pt x="115" y="21"/>
                    </a:lnTo>
                    <a:lnTo>
                      <a:pt x="98" y="30"/>
                    </a:lnTo>
                    <a:lnTo>
                      <a:pt x="80" y="36"/>
                    </a:lnTo>
                    <a:lnTo>
                      <a:pt x="60" y="42"/>
                    </a:lnTo>
                    <a:lnTo>
                      <a:pt x="40" y="46"/>
                    </a:lnTo>
                    <a:lnTo>
                      <a:pt x="20" y="48"/>
                    </a:lnTo>
                    <a:lnTo>
                      <a:pt x="0" y="49"/>
                    </a:lnTo>
                    <a:lnTo>
                      <a:pt x="0" y="136"/>
                    </a:lnTo>
                    <a:lnTo>
                      <a:pt x="0" y="136"/>
                    </a:lnTo>
                    <a:lnTo>
                      <a:pt x="0" y="155"/>
                    </a:lnTo>
                    <a:lnTo>
                      <a:pt x="2" y="173"/>
                    </a:lnTo>
                    <a:lnTo>
                      <a:pt x="6" y="192"/>
                    </a:lnTo>
                    <a:lnTo>
                      <a:pt x="10" y="210"/>
                    </a:lnTo>
                    <a:lnTo>
                      <a:pt x="16" y="227"/>
                    </a:lnTo>
                    <a:lnTo>
                      <a:pt x="23" y="244"/>
                    </a:lnTo>
                    <a:lnTo>
                      <a:pt x="32" y="260"/>
                    </a:lnTo>
                    <a:lnTo>
                      <a:pt x="40" y="275"/>
                    </a:lnTo>
                    <a:lnTo>
                      <a:pt x="51" y="290"/>
                    </a:lnTo>
                    <a:lnTo>
                      <a:pt x="62" y="304"/>
                    </a:lnTo>
                    <a:lnTo>
                      <a:pt x="75" y="317"/>
                    </a:lnTo>
                    <a:lnTo>
                      <a:pt x="88" y="329"/>
                    </a:lnTo>
                    <a:lnTo>
                      <a:pt x="102" y="340"/>
                    </a:lnTo>
                    <a:lnTo>
                      <a:pt x="116" y="351"/>
                    </a:lnTo>
                    <a:lnTo>
                      <a:pt x="132" y="360"/>
                    </a:lnTo>
                    <a:lnTo>
                      <a:pt x="148" y="368"/>
                    </a:lnTo>
                    <a:lnTo>
                      <a:pt x="14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889" name="Freeform 1265"/>
              <p:cNvSpPr>
                <a:spLocks/>
              </p:cNvSpPr>
              <p:nvPr/>
            </p:nvSpPr>
            <p:spPr bwMode="auto">
              <a:xfrm>
                <a:off x="10453254" y="2451480"/>
                <a:ext cx="233498" cy="321147"/>
              </a:xfrm>
              <a:custGeom>
                <a:avLst/>
                <a:gdLst>
                  <a:gd name="T0" fmla="*/ 128 w 257"/>
                  <a:gd name="T1" fmla="*/ 0 h 321"/>
                  <a:gd name="T2" fmla="*/ 128 w 257"/>
                  <a:gd name="T3" fmla="*/ 0 h 321"/>
                  <a:gd name="T4" fmla="*/ 114 w 257"/>
                  <a:gd name="T5" fmla="*/ 9 h 321"/>
                  <a:gd name="T6" fmla="*/ 99 w 257"/>
                  <a:gd name="T7" fmla="*/ 17 h 321"/>
                  <a:gd name="T8" fmla="*/ 83 w 257"/>
                  <a:gd name="T9" fmla="*/ 24 h 321"/>
                  <a:gd name="T10" fmla="*/ 67 w 257"/>
                  <a:gd name="T11" fmla="*/ 30 h 321"/>
                  <a:gd name="T12" fmla="*/ 51 w 257"/>
                  <a:gd name="T13" fmla="*/ 35 h 321"/>
                  <a:gd name="T14" fmla="*/ 34 w 257"/>
                  <a:gd name="T15" fmla="*/ 39 h 321"/>
                  <a:gd name="T16" fmla="*/ 17 w 257"/>
                  <a:gd name="T17" fmla="*/ 43 h 321"/>
                  <a:gd name="T18" fmla="*/ 0 w 257"/>
                  <a:gd name="T19" fmla="*/ 44 h 321"/>
                  <a:gd name="T20" fmla="*/ 0 w 257"/>
                  <a:gd name="T21" fmla="*/ 111 h 321"/>
                  <a:gd name="T22" fmla="*/ 0 w 257"/>
                  <a:gd name="T23" fmla="*/ 111 h 321"/>
                  <a:gd name="T24" fmla="*/ 1 w 257"/>
                  <a:gd name="T25" fmla="*/ 127 h 321"/>
                  <a:gd name="T26" fmla="*/ 2 w 257"/>
                  <a:gd name="T27" fmla="*/ 143 h 321"/>
                  <a:gd name="T28" fmla="*/ 4 w 257"/>
                  <a:gd name="T29" fmla="*/ 159 h 321"/>
                  <a:gd name="T30" fmla="*/ 9 w 257"/>
                  <a:gd name="T31" fmla="*/ 175 h 321"/>
                  <a:gd name="T32" fmla="*/ 14 w 257"/>
                  <a:gd name="T33" fmla="*/ 191 h 321"/>
                  <a:gd name="T34" fmla="*/ 20 w 257"/>
                  <a:gd name="T35" fmla="*/ 206 h 321"/>
                  <a:gd name="T36" fmla="*/ 27 w 257"/>
                  <a:gd name="T37" fmla="*/ 219 h 321"/>
                  <a:gd name="T38" fmla="*/ 35 w 257"/>
                  <a:gd name="T39" fmla="*/ 234 h 321"/>
                  <a:gd name="T40" fmla="*/ 44 w 257"/>
                  <a:gd name="T41" fmla="*/ 248 h 321"/>
                  <a:gd name="T42" fmla="*/ 54 w 257"/>
                  <a:gd name="T43" fmla="*/ 260 h 321"/>
                  <a:gd name="T44" fmla="*/ 63 w 257"/>
                  <a:gd name="T45" fmla="*/ 272 h 321"/>
                  <a:gd name="T46" fmla="*/ 76 w 257"/>
                  <a:gd name="T47" fmla="*/ 283 h 321"/>
                  <a:gd name="T48" fmla="*/ 88 w 257"/>
                  <a:gd name="T49" fmla="*/ 294 h 321"/>
                  <a:gd name="T50" fmla="*/ 100 w 257"/>
                  <a:gd name="T51" fmla="*/ 304 h 321"/>
                  <a:gd name="T52" fmla="*/ 114 w 257"/>
                  <a:gd name="T53" fmla="*/ 313 h 321"/>
                  <a:gd name="T54" fmla="*/ 128 w 257"/>
                  <a:gd name="T55" fmla="*/ 321 h 321"/>
                  <a:gd name="T56" fmla="*/ 128 w 257"/>
                  <a:gd name="T57" fmla="*/ 321 h 321"/>
                  <a:gd name="T58" fmla="*/ 143 w 257"/>
                  <a:gd name="T59" fmla="*/ 313 h 321"/>
                  <a:gd name="T60" fmla="*/ 157 w 257"/>
                  <a:gd name="T61" fmla="*/ 304 h 321"/>
                  <a:gd name="T62" fmla="*/ 169 w 257"/>
                  <a:gd name="T63" fmla="*/ 294 h 321"/>
                  <a:gd name="T64" fmla="*/ 181 w 257"/>
                  <a:gd name="T65" fmla="*/ 283 h 321"/>
                  <a:gd name="T66" fmla="*/ 193 w 257"/>
                  <a:gd name="T67" fmla="*/ 272 h 321"/>
                  <a:gd name="T68" fmla="*/ 203 w 257"/>
                  <a:gd name="T69" fmla="*/ 260 h 321"/>
                  <a:gd name="T70" fmla="*/ 213 w 257"/>
                  <a:gd name="T71" fmla="*/ 248 h 321"/>
                  <a:gd name="T72" fmla="*/ 222 w 257"/>
                  <a:gd name="T73" fmla="*/ 234 h 321"/>
                  <a:gd name="T74" fmla="*/ 230 w 257"/>
                  <a:gd name="T75" fmla="*/ 219 h 321"/>
                  <a:gd name="T76" fmla="*/ 236 w 257"/>
                  <a:gd name="T77" fmla="*/ 206 h 321"/>
                  <a:gd name="T78" fmla="*/ 243 w 257"/>
                  <a:gd name="T79" fmla="*/ 191 h 321"/>
                  <a:gd name="T80" fmla="*/ 247 w 257"/>
                  <a:gd name="T81" fmla="*/ 175 h 321"/>
                  <a:gd name="T82" fmla="*/ 252 w 257"/>
                  <a:gd name="T83" fmla="*/ 159 h 321"/>
                  <a:gd name="T84" fmla="*/ 255 w 257"/>
                  <a:gd name="T85" fmla="*/ 143 h 321"/>
                  <a:gd name="T86" fmla="*/ 256 w 257"/>
                  <a:gd name="T87" fmla="*/ 127 h 321"/>
                  <a:gd name="T88" fmla="*/ 257 w 257"/>
                  <a:gd name="T89" fmla="*/ 111 h 321"/>
                  <a:gd name="T90" fmla="*/ 257 w 257"/>
                  <a:gd name="T91" fmla="*/ 44 h 321"/>
                  <a:gd name="T92" fmla="*/ 257 w 257"/>
                  <a:gd name="T93" fmla="*/ 44 h 321"/>
                  <a:gd name="T94" fmla="*/ 240 w 257"/>
                  <a:gd name="T95" fmla="*/ 43 h 321"/>
                  <a:gd name="T96" fmla="*/ 223 w 257"/>
                  <a:gd name="T97" fmla="*/ 39 h 321"/>
                  <a:gd name="T98" fmla="*/ 206 w 257"/>
                  <a:gd name="T99" fmla="*/ 35 h 321"/>
                  <a:gd name="T100" fmla="*/ 190 w 257"/>
                  <a:gd name="T101" fmla="*/ 30 h 321"/>
                  <a:gd name="T102" fmla="*/ 174 w 257"/>
                  <a:gd name="T103" fmla="*/ 24 h 321"/>
                  <a:gd name="T104" fmla="*/ 158 w 257"/>
                  <a:gd name="T105" fmla="*/ 17 h 321"/>
                  <a:gd name="T106" fmla="*/ 143 w 257"/>
                  <a:gd name="T107" fmla="*/ 9 h 321"/>
                  <a:gd name="T108" fmla="*/ 128 w 257"/>
                  <a:gd name="T109"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7" h="321">
                    <a:moveTo>
                      <a:pt x="128" y="0"/>
                    </a:moveTo>
                    <a:lnTo>
                      <a:pt x="128" y="0"/>
                    </a:lnTo>
                    <a:lnTo>
                      <a:pt x="114" y="9"/>
                    </a:lnTo>
                    <a:lnTo>
                      <a:pt x="99" y="17"/>
                    </a:lnTo>
                    <a:lnTo>
                      <a:pt x="83" y="24"/>
                    </a:lnTo>
                    <a:lnTo>
                      <a:pt x="67" y="30"/>
                    </a:lnTo>
                    <a:lnTo>
                      <a:pt x="51" y="35"/>
                    </a:lnTo>
                    <a:lnTo>
                      <a:pt x="34" y="39"/>
                    </a:lnTo>
                    <a:lnTo>
                      <a:pt x="17" y="43"/>
                    </a:lnTo>
                    <a:lnTo>
                      <a:pt x="0" y="44"/>
                    </a:lnTo>
                    <a:lnTo>
                      <a:pt x="0" y="111"/>
                    </a:lnTo>
                    <a:lnTo>
                      <a:pt x="0" y="111"/>
                    </a:lnTo>
                    <a:lnTo>
                      <a:pt x="1" y="127"/>
                    </a:lnTo>
                    <a:lnTo>
                      <a:pt x="2" y="143"/>
                    </a:lnTo>
                    <a:lnTo>
                      <a:pt x="4" y="159"/>
                    </a:lnTo>
                    <a:lnTo>
                      <a:pt x="9" y="175"/>
                    </a:lnTo>
                    <a:lnTo>
                      <a:pt x="14" y="191"/>
                    </a:lnTo>
                    <a:lnTo>
                      <a:pt x="20" y="206"/>
                    </a:lnTo>
                    <a:lnTo>
                      <a:pt x="27" y="219"/>
                    </a:lnTo>
                    <a:lnTo>
                      <a:pt x="35" y="234"/>
                    </a:lnTo>
                    <a:lnTo>
                      <a:pt x="44" y="248"/>
                    </a:lnTo>
                    <a:lnTo>
                      <a:pt x="54" y="260"/>
                    </a:lnTo>
                    <a:lnTo>
                      <a:pt x="63" y="272"/>
                    </a:lnTo>
                    <a:lnTo>
                      <a:pt x="76" y="283"/>
                    </a:lnTo>
                    <a:lnTo>
                      <a:pt x="88" y="294"/>
                    </a:lnTo>
                    <a:lnTo>
                      <a:pt x="100" y="304"/>
                    </a:lnTo>
                    <a:lnTo>
                      <a:pt x="114" y="313"/>
                    </a:lnTo>
                    <a:lnTo>
                      <a:pt x="128" y="321"/>
                    </a:lnTo>
                    <a:lnTo>
                      <a:pt x="128" y="321"/>
                    </a:lnTo>
                    <a:lnTo>
                      <a:pt x="143" y="313"/>
                    </a:lnTo>
                    <a:lnTo>
                      <a:pt x="157" y="304"/>
                    </a:lnTo>
                    <a:lnTo>
                      <a:pt x="169" y="294"/>
                    </a:lnTo>
                    <a:lnTo>
                      <a:pt x="181" y="283"/>
                    </a:lnTo>
                    <a:lnTo>
                      <a:pt x="193" y="272"/>
                    </a:lnTo>
                    <a:lnTo>
                      <a:pt x="203" y="260"/>
                    </a:lnTo>
                    <a:lnTo>
                      <a:pt x="213" y="248"/>
                    </a:lnTo>
                    <a:lnTo>
                      <a:pt x="222" y="234"/>
                    </a:lnTo>
                    <a:lnTo>
                      <a:pt x="230" y="219"/>
                    </a:lnTo>
                    <a:lnTo>
                      <a:pt x="236" y="206"/>
                    </a:lnTo>
                    <a:lnTo>
                      <a:pt x="243" y="191"/>
                    </a:lnTo>
                    <a:lnTo>
                      <a:pt x="247" y="175"/>
                    </a:lnTo>
                    <a:lnTo>
                      <a:pt x="252" y="159"/>
                    </a:lnTo>
                    <a:lnTo>
                      <a:pt x="255" y="143"/>
                    </a:lnTo>
                    <a:lnTo>
                      <a:pt x="256" y="127"/>
                    </a:lnTo>
                    <a:lnTo>
                      <a:pt x="257" y="111"/>
                    </a:lnTo>
                    <a:lnTo>
                      <a:pt x="257" y="44"/>
                    </a:lnTo>
                    <a:lnTo>
                      <a:pt x="257" y="44"/>
                    </a:lnTo>
                    <a:lnTo>
                      <a:pt x="240" y="43"/>
                    </a:lnTo>
                    <a:lnTo>
                      <a:pt x="223" y="39"/>
                    </a:lnTo>
                    <a:lnTo>
                      <a:pt x="206" y="35"/>
                    </a:lnTo>
                    <a:lnTo>
                      <a:pt x="190" y="30"/>
                    </a:lnTo>
                    <a:lnTo>
                      <a:pt x="174" y="24"/>
                    </a:lnTo>
                    <a:lnTo>
                      <a:pt x="158" y="17"/>
                    </a:lnTo>
                    <a:lnTo>
                      <a:pt x="143" y="9"/>
                    </a:lnTo>
                    <a:lnTo>
                      <a:pt x="128"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890" name="Freeform 1266"/>
              <p:cNvSpPr>
                <a:spLocks/>
              </p:cNvSpPr>
              <p:nvPr/>
            </p:nvSpPr>
            <p:spPr bwMode="auto">
              <a:xfrm>
                <a:off x="10453257" y="2451480"/>
                <a:ext cx="233498" cy="321147"/>
              </a:xfrm>
              <a:custGeom>
                <a:avLst/>
                <a:gdLst>
                  <a:gd name="T0" fmla="*/ 128 w 257"/>
                  <a:gd name="T1" fmla="*/ 0 h 321"/>
                  <a:gd name="T2" fmla="*/ 128 w 257"/>
                  <a:gd name="T3" fmla="*/ 0 h 321"/>
                  <a:gd name="T4" fmla="*/ 114 w 257"/>
                  <a:gd name="T5" fmla="*/ 9 h 321"/>
                  <a:gd name="T6" fmla="*/ 99 w 257"/>
                  <a:gd name="T7" fmla="*/ 17 h 321"/>
                  <a:gd name="T8" fmla="*/ 83 w 257"/>
                  <a:gd name="T9" fmla="*/ 24 h 321"/>
                  <a:gd name="T10" fmla="*/ 67 w 257"/>
                  <a:gd name="T11" fmla="*/ 30 h 321"/>
                  <a:gd name="T12" fmla="*/ 51 w 257"/>
                  <a:gd name="T13" fmla="*/ 35 h 321"/>
                  <a:gd name="T14" fmla="*/ 34 w 257"/>
                  <a:gd name="T15" fmla="*/ 39 h 321"/>
                  <a:gd name="T16" fmla="*/ 17 w 257"/>
                  <a:gd name="T17" fmla="*/ 43 h 321"/>
                  <a:gd name="T18" fmla="*/ 0 w 257"/>
                  <a:gd name="T19" fmla="*/ 44 h 321"/>
                  <a:gd name="T20" fmla="*/ 0 w 257"/>
                  <a:gd name="T21" fmla="*/ 111 h 321"/>
                  <a:gd name="T22" fmla="*/ 0 w 257"/>
                  <a:gd name="T23" fmla="*/ 111 h 321"/>
                  <a:gd name="T24" fmla="*/ 1 w 257"/>
                  <a:gd name="T25" fmla="*/ 127 h 321"/>
                  <a:gd name="T26" fmla="*/ 2 w 257"/>
                  <a:gd name="T27" fmla="*/ 143 h 321"/>
                  <a:gd name="T28" fmla="*/ 4 w 257"/>
                  <a:gd name="T29" fmla="*/ 159 h 321"/>
                  <a:gd name="T30" fmla="*/ 9 w 257"/>
                  <a:gd name="T31" fmla="*/ 175 h 321"/>
                  <a:gd name="T32" fmla="*/ 14 w 257"/>
                  <a:gd name="T33" fmla="*/ 191 h 321"/>
                  <a:gd name="T34" fmla="*/ 20 w 257"/>
                  <a:gd name="T35" fmla="*/ 206 h 321"/>
                  <a:gd name="T36" fmla="*/ 27 w 257"/>
                  <a:gd name="T37" fmla="*/ 219 h 321"/>
                  <a:gd name="T38" fmla="*/ 35 w 257"/>
                  <a:gd name="T39" fmla="*/ 234 h 321"/>
                  <a:gd name="T40" fmla="*/ 44 w 257"/>
                  <a:gd name="T41" fmla="*/ 248 h 321"/>
                  <a:gd name="T42" fmla="*/ 54 w 257"/>
                  <a:gd name="T43" fmla="*/ 260 h 321"/>
                  <a:gd name="T44" fmla="*/ 63 w 257"/>
                  <a:gd name="T45" fmla="*/ 272 h 321"/>
                  <a:gd name="T46" fmla="*/ 76 w 257"/>
                  <a:gd name="T47" fmla="*/ 283 h 321"/>
                  <a:gd name="T48" fmla="*/ 88 w 257"/>
                  <a:gd name="T49" fmla="*/ 294 h 321"/>
                  <a:gd name="T50" fmla="*/ 100 w 257"/>
                  <a:gd name="T51" fmla="*/ 304 h 321"/>
                  <a:gd name="T52" fmla="*/ 114 w 257"/>
                  <a:gd name="T53" fmla="*/ 313 h 321"/>
                  <a:gd name="T54" fmla="*/ 128 w 257"/>
                  <a:gd name="T55" fmla="*/ 321 h 321"/>
                  <a:gd name="T56" fmla="*/ 128 w 257"/>
                  <a:gd name="T57" fmla="*/ 321 h 321"/>
                  <a:gd name="T58" fmla="*/ 143 w 257"/>
                  <a:gd name="T59" fmla="*/ 313 h 321"/>
                  <a:gd name="T60" fmla="*/ 157 w 257"/>
                  <a:gd name="T61" fmla="*/ 304 h 321"/>
                  <a:gd name="T62" fmla="*/ 169 w 257"/>
                  <a:gd name="T63" fmla="*/ 294 h 321"/>
                  <a:gd name="T64" fmla="*/ 181 w 257"/>
                  <a:gd name="T65" fmla="*/ 283 h 321"/>
                  <a:gd name="T66" fmla="*/ 193 w 257"/>
                  <a:gd name="T67" fmla="*/ 272 h 321"/>
                  <a:gd name="T68" fmla="*/ 203 w 257"/>
                  <a:gd name="T69" fmla="*/ 260 h 321"/>
                  <a:gd name="T70" fmla="*/ 213 w 257"/>
                  <a:gd name="T71" fmla="*/ 248 h 321"/>
                  <a:gd name="T72" fmla="*/ 222 w 257"/>
                  <a:gd name="T73" fmla="*/ 234 h 321"/>
                  <a:gd name="T74" fmla="*/ 230 w 257"/>
                  <a:gd name="T75" fmla="*/ 219 h 321"/>
                  <a:gd name="T76" fmla="*/ 236 w 257"/>
                  <a:gd name="T77" fmla="*/ 206 h 321"/>
                  <a:gd name="T78" fmla="*/ 243 w 257"/>
                  <a:gd name="T79" fmla="*/ 191 h 321"/>
                  <a:gd name="T80" fmla="*/ 247 w 257"/>
                  <a:gd name="T81" fmla="*/ 175 h 321"/>
                  <a:gd name="T82" fmla="*/ 252 w 257"/>
                  <a:gd name="T83" fmla="*/ 159 h 321"/>
                  <a:gd name="T84" fmla="*/ 255 w 257"/>
                  <a:gd name="T85" fmla="*/ 143 h 321"/>
                  <a:gd name="T86" fmla="*/ 256 w 257"/>
                  <a:gd name="T87" fmla="*/ 127 h 321"/>
                  <a:gd name="T88" fmla="*/ 257 w 257"/>
                  <a:gd name="T89" fmla="*/ 111 h 321"/>
                  <a:gd name="T90" fmla="*/ 257 w 257"/>
                  <a:gd name="T91" fmla="*/ 44 h 321"/>
                  <a:gd name="T92" fmla="*/ 257 w 257"/>
                  <a:gd name="T93" fmla="*/ 44 h 321"/>
                  <a:gd name="T94" fmla="*/ 240 w 257"/>
                  <a:gd name="T95" fmla="*/ 43 h 321"/>
                  <a:gd name="T96" fmla="*/ 223 w 257"/>
                  <a:gd name="T97" fmla="*/ 39 h 321"/>
                  <a:gd name="T98" fmla="*/ 206 w 257"/>
                  <a:gd name="T99" fmla="*/ 35 h 321"/>
                  <a:gd name="T100" fmla="*/ 190 w 257"/>
                  <a:gd name="T101" fmla="*/ 30 h 321"/>
                  <a:gd name="T102" fmla="*/ 174 w 257"/>
                  <a:gd name="T103" fmla="*/ 24 h 321"/>
                  <a:gd name="T104" fmla="*/ 158 w 257"/>
                  <a:gd name="T105" fmla="*/ 17 h 321"/>
                  <a:gd name="T106" fmla="*/ 143 w 257"/>
                  <a:gd name="T107" fmla="*/ 9 h 321"/>
                  <a:gd name="T108" fmla="*/ 128 w 257"/>
                  <a:gd name="T109"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7" h="321">
                    <a:moveTo>
                      <a:pt x="128" y="0"/>
                    </a:moveTo>
                    <a:lnTo>
                      <a:pt x="128" y="0"/>
                    </a:lnTo>
                    <a:lnTo>
                      <a:pt x="114" y="9"/>
                    </a:lnTo>
                    <a:lnTo>
                      <a:pt x="99" y="17"/>
                    </a:lnTo>
                    <a:lnTo>
                      <a:pt x="83" y="24"/>
                    </a:lnTo>
                    <a:lnTo>
                      <a:pt x="67" y="30"/>
                    </a:lnTo>
                    <a:lnTo>
                      <a:pt x="51" y="35"/>
                    </a:lnTo>
                    <a:lnTo>
                      <a:pt x="34" y="39"/>
                    </a:lnTo>
                    <a:lnTo>
                      <a:pt x="17" y="43"/>
                    </a:lnTo>
                    <a:lnTo>
                      <a:pt x="0" y="44"/>
                    </a:lnTo>
                    <a:lnTo>
                      <a:pt x="0" y="111"/>
                    </a:lnTo>
                    <a:lnTo>
                      <a:pt x="0" y="111"/>
                    </a:lnTo>
                    <a:lnTo>
                      <a:pt x="1" y="127"/>
                    </a:lnTo>
                    <a:lnTo>
                      <a:pt x="2" y="143"/>
                    </a:lnTo>
                    <a:lnTo>
                      <a:pt x="4" y="159"/>
                    </a:lnTo>
                    <a:lnTo>
                      <a:pt x="9" y="175"/>
                    </a:lnTo>
                    <a:lnTo>
                      <a:pt x="14" y="191"/>
                    </a:lnTo>
                    <a:lnTo>
                      <a:pt x="20" y="206"/>
                    </a:lnTo>
                    <a:lnTo>
                      <a:pt x="27" y="219"/>
                    </a:lnTo>
                    <a:lnTo>
                      <a:pt x="35" y="234"/>
                    </a:lnTo>
                    <a:lnTo>
                      <a:pt x="44" y="248"/>
                    </a:lnTo>
                    <a:lnTo>
                      <a:pt x="54" y="260"/>
                    </a:lnTo>
                    <a:lnTo>
                      <a:pt x="63" y="272"/>
                    </a:lnTo>
                    <a:lnTo>
                      <a:pt x="76" y="283"/>
                    </a:lnTo>
                    <a:lnTo>
                      <a:pt x="88" y="294"/>
                    </a:lnTo>
                    <a:lnTo>
                      <a:pt x="100" y="304"/>
                    </a:lnTo>
                    <a:lnTo>
                      <a:pt x="114" y="313"/>
                    </a:lnTo>
                    <a:lnTo>
                      <a:pt x="128" y="321"/>
                    </a:lnTo>
                    <a:lnTo>
                      <a:pt x="128" y="321"/>
                    </a:lnTo>
                    <a:lnTo>
                      <a:pt x="143" y="313"/>
                    </a:lnTo>
                    <a:lnTo>
                      <a:pt x="157" y="304"/>
                    </a:lnTo>
                    <a:lnTo>
                      <a:pt x="169" y="294"/>
                    </a:lnTo>
                    <a:lnTo>
                      <a:pt x="181" y="283"/>
                    </a:lnTo>
                    <a:lnTo>
                      <a:pt x="193" y="272"/>
                    </a:lnTo>
                    <a:lnTo>
                      <a:pt x="203" y="260"/>
                    </a:lnTo>
                    <a:lnTo>
                      <a:pt x="213" y="248"/>
                    </a:lnTo>
                    <a:lnTo>
                      <a:pt x="222" y="234"/>
                    </a:lnTo>
                    <a:lnTo>
                      <a:pt x="230" y="219"/>
                    </a:lnTo>
                    <a:lnTo>
                      <a:pt x="236" y="206"/>
                    </a:lnTo>
                    <a:lnTo>
                      <a:pt x="243" y="191"/>
                    </a:lnTo>
                    <a:lnTo>
                      <a:pt x="247" y="175"/>
                    </a:lnTo>
                    <a:lnTo>
                      <a:pt x="252" y="159"/>
                    </a:lnTo>
                    <a:lnTo>
                      <a:pt x="255" y="143"/>
                    </a:lnTo>
                    <a:lnTo>
                      <a:pt x="256" y="127"/>
                    </a:lnTo>
                    <a:lnTo>
                      <a:pt x="257" y="111"/>
                    </a:lnTo>
                    <a:lnTo>
                      <a:pt x="257" y="44"/>
                    </a:lnTo>
                    <a:lnTo>
                      <a:pt x="257" y="44"/>
                    </a:lnTo>
                    <a:lnTo>
                      <a:pt x="240" y="43"/>
                    </a:lnTo>
                    <a:lnTo>
                      <a:pt x="223" y="39"/>
                    </a:lnTo>
                    <a:lnTo>
                      <a:pt x="206" y="35"/>
                    </a:lnTo>
                    <a:lnTo>
                      <a:pt x="190" y="30"/>
                    </a:lnTo>
                    <a:lnTo>
                      <a:pt x="174" y="24"/>
                    </a:lnTo>
                    <a:lnTo>
                      <a:pt x="158" y="17"/>
                    </a:lnTo>
                    <a:lnTo>
                      <a:pt x="143" y="9"/>
                    </a:lnTo>
                    <a:lnTo>
                      <a:pt x="1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891" name="Freeform 1267"/>
              <p:cNvSpPr>
                <a:spLocks/>
              </p:cNvSpPr>
              <p:nvPr/>
            </p:nvSpPr>
            <p:spPr bwMode="auto">
              <a:xfrm>
                <a:off x="10458708" y="2611553"/>
                <a:ext cx="110843" cy="161074"/>
              </a:xfrm>
              <a:custGeom>
                <a:avLst/>
                <a:gdLst>
                  <a:gd name="T0" fmla="*/ 0 w 122"/>
                  <a:gd name="T1" fmla="*/ 0 h 161"/>
                  <a:gd name="T2" fmla="*/ 0 w 122"/>
                  <a:gd name="T3" fmla="*/ 0 h 161"/>
                  <a:gd name="T4" fmla="*/ 6 w 122"/>
                  <a:gd name="T5" fmla="*/ 25 h 161"/>
                  <a:gd name="T6" fmla="*/ 16 w 122"/>
                  <a:gd name="T7" fmla="*/ 50 h 161"/>
                  <a:gd name="T8" fmla="*/ 28 w 122"/>
                  <a:gd name="T9" fmla="*/ 73 h 161"/>
                  <a:gd name="T10" fmla="*/ 43 w 122"/>
                  <a:gd name="T11" fmla="*/ 94 h 161"/>
                  <a:gd name="T12" fmla="*/ 60 w 122"/>
                  <a:gd name="T13" fmla="*/ 113 h 161"/>
                  <a:gd name="T14" fmla="*/ 78 w 122"/>
                  <a:gd name="T15" fmla="*/ 132 h 161"/>
                  <a:gd name="T16" fmla="*/ 89 w 122"/>
                  <a:gd name="T17" fmla="*/ 139 h 161"/>
                  <a:gd name="T18" fmla="*/ 99 w 122"/>
                  <a:gd name="T19" fmla="*/ 148 h 161"/>
                  <a:gd name="T20" fmla="*/ 110 w 122"/>
                  <a:gd name="T21" fmla="*/ 154 h 161"/>
                  <a:gd name="T22" fmla="*/ 122 w 122"/>
                  <a:gd name="T23" fmla="*/ 161 h 161"/>
                  <a:gd name="T24" fmla="*/ 122 w 122"/>
                  <a:gd name="T25" fmla="*/ 0 h 161"/>
                  <a:gd name="T26" fmla="*/ 0 w 122"/>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2" h="161">
                    <a:moveTo>
                      <a:pt x="0" y="0"/>
                    </a:moveTo>
                    <a:lnTo>
                      <a:pt x="0" y="0"/>
                    </a:lnTo>
                    <a:lnTo>
                      <a:pt x="6" y="25"/>
                    </a:lnTo>
                    <a:lnTo>
                      <a:pt x="16" y="50"/>
                    </a:lnTo>
                    <a:lnTo>
                      <a:pt x="28" y="73"/>
                    </a:lnTo>
                    <a:lnTo>
                      <a:pt x="43" y="94"/>
                    </a:lnTo>
                    <a:lnTo>
                      <a:pt x="60" y="113"/>
                    </a:lnTo>
                    <a:lnTo>
                      <a:pt x="78" y="132"/>
                    </a:lnTo>
                    <a:lnTo>
                      <a:pt x="89" y="139"/>
                    </a:lnTo>
                    <a:lnTo>
                      <a:pt x="99" y="148"/>
                    </a:lnTo>
                    <a:lnTo>
                      <a:pt x="110" y="154"/>
                    </a:lnTo>
                    <a:lnTo>
                      <a:pt x="122" y="161"/>
                    </a:lnTo>
                    <a:lnTo>
                      <a:pt x="122" y="0"/>
                    </a:lnTo>
                    <a:lnTo>
                      <a:pt x="0" y="0"/>
                    </a:lnTo>
                    <a:close/>
                  </a:path>
                </a:pathLst>
              </a:custGeom>
              <a:solidFill>
                <a:srgbClr val="470A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892" name="Freeform 1268"/>
              <p:cNvSpPr>
                <a:spLocks/>
              </p:cNvSpPr>
              <p:nvPr/>
            </p:nvSpPr>
            <p:spPr bwMode="auto">
              <a:xfrm>
                <a:off x="10458708" y="2611553"/>
                <a:ext cx="110843" cy="161074"/>
              </a:xfrm>
              <a:custGeom>
                <a:avLst/>
                <a:gdLst>
                  <a:gd name="T0" fmla="*/ 0 w 122"/>
                  <a:gd name="T1" fmla="*/ 0 h 161"/>
                  <a:gd name="T2" fmla="*/ 0 w 122"/>
                  <a:gd name="T3" fmla="*/ 0 h 161"/>
                  <a:gd name="T4" fmla="*/ 6 w 122"/>
                  <a:gd name="T5" fmla="*/ 25 h 161"/>
                  <a:gd name="T6" fmla="*/ 16 w 122"/>
                  <a:gd name="T7" fmla="*/ 50 h 161"/>
                  <a:gd name="T8" fmla="*/ 28 w 122"/>
                  <a:gd name="T9" fmla="*/ 73 h 161"/>
                  <a:gd name="T10" fmla="*/ 43 w 122"/>
                  <a:gd name="T11" fmla="*/ 94 h 161"/>
                  <a:gd name="T12" fmla="*/ 60 w 122"/>
                  <a:gd name="T13" fmla="*/ 113 h 161"/>
                  <a:gd name="T14" fmla="*/ 78 w 122"/>
                  <a:gd name="T15" fmla="*/ 132 h 161"/>
                  <a:gd name="T16" fmla="*/ 89 w 122"/>
                  <a:gd name="T17" fmla="*/ 139 h 161"/>
                  <a:gd name="T18" fmla="*/ 99 w 122"/>
                  <a:gd name="T19" fmla="*/ 148 h 161"/>
                  <a:gd name="T20" fmla="*/ 110 w 122"/>
                  <a:gd name="T21" fmla="*/ 154 h 161"/>
                  <a:gd name="T22" fmla="*/ 122 w 122"/>
                  <a:gd name="T23" fmla="*/ 161 h 161"/>
                  <a:gd name="T24" fmla="*/ 122 w 122"/>
                  <a:gd name="T25" fmla="*/ 0 h 161"/>
                  <a:gd name="T26" fmla="*/ 0 w 122"/>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2" h="161">
                    <a:moveTo>
                      <a:pt x="0" y="0"/>
                    </a:moveTo>
                    <a:lnTo>
                      <a:pt x="0" y="0"/>
                    </a:lnTo>
                    <a:lnTo>
                      <a:pt x="6" y="25"/>
                    </a:lnTo>
                    <a:lnTo>
                      <a:pt x="16" y="50"/>
                    </a:lnTo>
                    <a:lnTo>
                      <a:pt x="28" y="73"/>
                    </a:lnTo>
                    <a:lnTo>
                      <a:pt x="43" y="94"/>
                    </a:lnTo>
                    <a:lnTo>
                      <a:pt x="60" y="113"/>
                    </a:lnTo>
                    <a:lnTo>
                      <a:pt x="78" y="132"/>
                    </a:lnTo>
                    <a:lnTo>
                      <a:pt x="89" y="139"/>
                    </a:lnTo>
                    <a:lnTo>
                      <a:pt x="99" y="148"/>
                    </a:lnTo>
                    <a:lnTo>
                      <a:pt x="110" y="154"/>
                    </a:lnTo>
                    <a:lnTo>
                      <a:pt x="122" y="161"/>
                    </a:lnTo>
                    <a:lnTo>
                      <a:pt x="12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893" name="Freeform 1269"/>
              <p:cNvSpPr>
                <a:spLocks/>
              </p:cNvSpPr>
              <p:nvPr/>
            </p:nvSpPr>
            <p:spPr bwMode="auto">
              <a:xfrm>
                <a:off x="10569551" y="2451480"/>
                <a:ext cx="117203" cy="160073"/>
              </a:xfrm>
              <a:custGeom>
                <a:avLst/>
                <a:gdLst>
                  <a:gd name="T0" fmla="*/ 123 w 129"/>
                  <a:gd name="T1" fmla="*/ 160 h 160"/>
                  <a:gd name="T2" fmla="*/ 123 w 129"/>
                  <a:gd name="T3" fmla="*/ 160 h 160"/>
                  <a:gd name="T4" fmla="*/ 128 w 129"/>
                  <a:gd name="T5" fmla="*/ 136 h 160"/>
                  <a:gd name="T6" fmla="*/ 129 w 129"/>
                  <a:gd name="T7" fmla="*/ 111 h 160"/>
                  <a:gd name="T8" fmla="*/ 129 w 129"/>
                  <a:gd name="T9" fmla="*/ 44 h 160"/>
                  <a:gd name="T10" fmla="*/ 129 w 129"/>
                  <a:gd name="T11" fmla="*/ 44 h 160"/>
                  <a:gd name="T12" fmla="*/ 112 w 129"/>
                  <a:gd name="T13" fmla="*/ 43 h 160"/>
                  <a:gd name="T14" fmla="*/ 95 w 129"/>
                  <a:gd name="T15" fmla="*/ 39 h 160"/>
                  <a:gd name="T16" fmla="*/ 78 w 129"/>
                  <a:gd name="T17" fmla="*/ 35 h 160"/>
                  <a:gd name="T18" fmla="*/ 62 w 129"/>
                  <a:gd name="T19" fmla="*/ 30 h 160"/>
                  <a:gd name="T20" fmla="*/ 46 w 129"/>
                  <a:gd name="T21" fmla="*/ 24 h 160"/>
                  <a:gd name="T22" fmla="*/ 30 w 129"/>
                  <a:gd name="T23" fmla="*/ 17 h 160"/>
                  <a:gd name="T24" fmla="*/ 15 w 129"/>
                  <a:gd name="T25" fmla="*/ 9 h 160"/>
                  <a:gd name="T26" fmla="*/ 0 w 129"/>
                  <a:gd name="T27" fmla="*/ 0 h 160"/>
                  <a:gd name="T28" fmla="*/ 0 w 129"/>
                  <a:gd name="T29" fmla="*/ 160 h 160"/>
                  <a:gd name="T30" fmla="*/ 123 w 129"/>
                  <a:gd name="T31"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160">
                    <a:moveTo>
                      <a:pt x="123" y="160"/>
                    </a:moveTo>
                    <a:lnTo>
                      <a:pt x="123" y="160"/>
                    </a:lnTo>
                    <a:lnTo>
                      <a:pt x="128" y="136"/>
                    </a:lnTo>
                    <a:lnTo>
                      <a:pt x="129" y="111"/>
                    </a:lnTo>
                    <a:lnTo>
                      <a:pt x="129" y="44"/>
                    </a:lnTo>
                    <a:lnTo>
                      <a:pt x="129" y="44"/>
                    </a:lnTo>
                    <a:lnTo>
                      <a:pt x="112" y="43"/>
                    </a:lnTo>
                    <a:lnTo>
                      <a:pt x="95" y="39"/>
                    </a:lnTo>
                    <a:lnTo>
                      <a:pt x="78" y="35"/>
                    </a:lnTo>
                    <a:lnTo>
                      <a:pt x="62" y="30"/>
                    </a:lnTo>
                    <a:lnTo>
                      <a:pt x="46" y="24"/>
                    </a:lnTo>
                    <a:lnTo>
                      <a:pt x="30" y="17"/>
                    </a:lnTo>
                    <a:lnTo>
                      <a:pt x="15" y="9"/>
                    </a:lnTo>
                    <a:lnTo>
                      <a:pt x="0" y="0"/>
                    </a:lnTo>
                    <a:lnTo>
                      <a:pt x="0" y="160"/>
                    </a:lnTo>
                    <a:lnTo>
                      <a:pt x="123" y="160"/>
                    </a:lnTo>
                    <a:close/>
                  </a:path>
                </a:pathLst>
              </a:custGeom>
              <a:solidFill>
                <a:srgbClr val="470A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894" name="Freeform 1270"/>
              <p:cNvSpPr>
                <a:spLocks/>
              </p:cNvSpPr>
              <p:nvPr/>
            </p:nvSpPr>
            <p:spPr bwMode="auto">
              <a:xfrm>
                <a:off x="10569551" y="2451480"/>
                <a:ext cx="117203" cy="160073"/>
              </a:xfrm>
              <a:custGeom>
                <a:avLst/>
                <a:gdLst>
                  <a:gd name="T0" fmla="*/ 123 w 129"/>
                  <a:gd name="T1" fmla="*/ 160 h 160"/>
                  <a:gd name="T2" fmla="*/ 123 w 129"/>
                  <a:gd name="T3" fmla="*/ 160 h 160"/>
                  <a:gd name="T4" fmla="*/ 128 w 129"/>
                  <a:gd name="T5" fmla="*/ 136 h 160"/>
                  <a:gd name="T6" fmla="*/ 129 w 129"/>
                  <a:gd name="T7" fmla="*/ 111 h 160"/>
                  <a:gd name="T8" fmla="*/ 129 w 129"/>
                  <a:gd name="T9" fmla="*/ 44 h 160"/>
                  <a:gd name="T10" fmla="*/ 129 w 129"/>
                  <a:gd name="T11" fmla="*/ 44 h 160"/>
                  <a:gd name="T12" fmla="*/ 112 w 129"/>
                  <a:gd name="T13" fmla="*/ 43 h 160"/>
                  <a:gd name="T14" fmla="*/ 95 w 129"/>
                  <a:gd name="T15" fmla="*/ 39 h 160"/>
                  <a:gd name="T16" fmla="*/ 78 w 129"/>
                  <a:gd name="T17" fmla="*/ 35 h 160"/>
                  <a:gd name="T18" fmla="*/ 62 w 129"/>
                  <a:gd name="T19" fmla="*/ 30 h 160"/>
                  <a:gd name="T20" fmla="*/ 46 w 129"/>
                  <a:gd name="T21" fmla="*/ 24 h 160"/>
                  <a:gd name="T22" fmla="*/ 30 w 129"/>
                  <a:gd name="T23" fmla="*/ 17 h 160"/>
                  <a:gd name="T24" fmla="*/ 15 w 129"/>
                  <a:gd name="T25" fmla="*/ 9 h 160"/>
                  <a:gd name="T26" fmla="*/ 0 w 129"/>
                  <a:gd name="T27" fmla="*/ 0 h 160"/>
                  <a:gd name="T28" fmla="*/ 0 w 129"/>
                  <a:gd name="T29" fmla="*/ 160 h 160"/>
                  <a:gd name="T30" fmla="*/ 123 w 129"/>
                  <a:gd name="T31"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160">
                    <a:moveTo>
                      <a:pt x="123" y="160"/>
                    </a:moveTo>
                    <a:lnTo>
                      <a:pt x="123" y="160"/>
                    </a:lnTo>
                    <a:lnTo>
                      <a:pt x="128" y="136"/>
                    </a:lnTo>
                    <a:lnTo>
                      <a:pt x="129" y="111"/>
                    </a:lnTo>
                    <a:lnTo>
                      <a:pt x="129" y="44"/>
                    </a:lnTo>
                    <a:lnTo>
                      <a:pt x="129" y="44"/>
                    </a:lnTo>
                    <a:lnTo>
                      <a:pt x="112" y="43"/>
                    </a:lnTo>
                    <a:lnTo>
                      <a:pt x="95" y="39"/>
                    </a:lnTo>
                    <a:lnTo>
                      <a:pt x="78" y="35"/>
                    </a:lnTo>
                    <a:lnTo>
                      <a:pt x="62" y="30"/>
                    </a:lnTo>
                    <a:lnTo>
                      <a:pt x="46" y="24"/>
                    </a:lnTo>
                    <a:lnTo>
                      <a:pt x="30" y="17"/>
                    </a:lnTo>
                    <a:lnTo>
                      <a:pt x="15" y="9"/>
                    </a:lnTo>
                    <a:lnTo>
                      <a:pt x="0" y="0"/>
                    </a:lnTo>
                    <a:lnTo>
                      <a:pt x="0" y="160"/>
                    </a:lnTo>
                    <a:lnTo>
                      <a:pt x="123" y="16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895" name="Freeform 1271"/>
              <p:cNvSpPr>
                <a:spLocks noEditPoints="1"/>
              </p:cNvSpPr>
              <p:nvPr/>
            </p:nvSpPr>
            <p:spPr bwMode="auto">
              <a:xfrm>
                <a:off x="10453257" y="2451480"/>
                <a:ext cx="228046" cy="321147"/>
              </a:xfrm>
              <a:custGeom>
                <a:avLst/>
                <a:gdLst>
                  <a:gd name="T0" fmla="*/ 128 w 251"/>
                  <a:gd name="T1" fmla="*/ 320 h 321"/>
                  <a:gd name="T2" fmla="*/ 128 w 251"/>
                  <a:gd name="T3" fmla="*/ 320 h 321"/>
                  <a:gd name="T4" fmla="*/ 127 w 251"/>
                  <a:gd name="T5" fmla="*/ 320 h 321"/>
                  <a:gd name="T6" fmla="*/ 127 w 251"/>
                  <a:gd name="T7" fmla="*/ 320 h 321"/>
                  <a:gd name="T8" fmla="*/ 127 w 251"/>
                  <a:gd name="T9" fmla="*/ 320 h 321"/>
                  <a:gd name="T10" fmla="*/ 127 w 251"/>
                  <a:gd name="T11" fmla="*/ 320 h 321"/>
                  <a:gd name="T12" fmla="*/ 127 w 251"/>
                  <a:gd name="T13" fmla="*/ 320 h 321"/>
                  <a:gd name="T14" fmla="*/ 94 w 251"/>
                  <a:gd name="T15" fmla="*/ 299 h 321"/>
                  <a:gd name="T16" fmla="*/ 94 w 251"/>
                  <a:gd name="T17" fmla="*/ 299 h 321"/>
                  <a:gd name="T18" fmla="*/ 94 w 251"/>
                  <a:gd name="T19" fmla="*/ 299 h 321"/>
                  <a:gd name="T20" fmla="*/ 94 w 251"/>
                  <a:gd name="T21" fmla="*/ 299 h 321"/>
                  <a:gd name="T22" fmla="*/ 94 w 251"/>
                  <a:gd name="T23" fmla="*/ 299 h 321"/>
                  <a:gd name="T24" fmla="*/ 94 w 251"/>
                  <a:gd name="T25" fmla="*/ 299 h 321"/>
                  <a:gd name="T26" fmla="*/ 94 w 251"/>
                  <a:gd name="T27" fmla="*/ 299 h 321"/>
                  <a:gd name="T28" fmla="*/ 94 w 251"/>
                  <a:gd name="T29" fmla="*/ 299 h 321"/>
                  <a:gd name="T30" fmla="*/ 93 w 251"/>
                  <a:gd name="T31" fmla="*/ 299 h 321"/>
                  <a:gd name="T32" fmla="*/ 94 w 251"/>
                  <a:gd name="T33" fmla="*/ 299 h 321"/>
                  <a:gd name="T34" fmla="*/ 93 w 251"/>
                  <a:gd name="T35" fmla="*/ 298 h 321"/>
                  <a:gd name="T36" fmla="*/ 93 w 251"/>
                  <a:gd name="T37" fmla="*/ 298 h 321"/>
                  <a:gd name="T38" fmla="*/ 93 w 251"/>
                  <a:gd name="T39" fmla="*/ 298 h 321"/>
                  <a:gd name="T40" fmla="*/ 93 w 251"/>
                  <a:gd name="T41" fmla="*/ 298 h 321"/>
                  <a:gd name="T42" fmla="*/ 93 w 251"/>
                  <a:gd name="T43" fmla="*/ 298 h 321"/>
                  <a:gd name="T44" fmla="*/ 251 w 251"/>
                  <a:gd name="T45" fmla="*/ 160 h 321"/>
                  <a:gd name="T46" fmla="*/ 243 w 251"/>
                  <a:gd name="T47" fmla="*/ 160 h 321"/>
                  <a:gd name="T48" fmla="*/ 227 w 251"/>
                  <a:gd name="T49" fmla="*/ 206 h 321"/>
                  <a:gd name="T50" fmla="*/ 202 w 251"/>
                  <a:gd name="T51" fmla="*/ 248 h 321"/>
                  <a:gd name="T52" fmla="*/ 169 w 251"/>
                  <a:gd name="T53" fmla="*/ 282 h 321"/>
                  <a:gd name="T54" fmla="*/ 128 w 251"/>
                  <a:gd name="T55" fmla="*/ 310 h 321"/>
                  <a:gd name="T56" fmla="*/ 128 w 251"/>
                  <a:gd name="T57" fmla="*/ 321 h 321"/>
                  <a:gd name="T58" fmla="*/ 128 w 251"/>
                  <a:gd name="T59" fmla="*/ 321 h 321"/>
                  <a:gd name="T60" fmla="*/ 152 w 251"/>
                  <a:gd name="T61" fmla="*/ 308 h 321"/>
                  <a:gd name="T62" fmla="*/ 173 w 251"/>
                  <a:gd name="T63" fmla="*/ 292 h 321"/>
                  <a:gd name="T64" fmla="*/ 208 w 251"/>
                  <a:gd name="T65" fmla="*/ 254 h 321"/>
                  <a:gd name="T66" fmla="*/ 235 w 251"/>
                  <a:gd name="T67" fmla="*/ 210 h 321"/>
                  <a:gd name="T68" fmla="*/ 251 w 251"/>
                  <a:gd name="T69" fmla="*/ 160 h 321"/>
                  <a:gd name="T70" fmla="*/ 128 w 251"/>
                  <a:gd name="T71" fmla="*/ 0 h 321"/>
                  <a:gd name="T72" fmla="*/ 114 w 251"/>
                  <a:gd name="T73" fmla="*/ 9 h 321"/>
                  <a:gd name="T74" fmla="*/ 83 w 251"/>
                  <a:gd name="T75" fmla="*/ 24 h 321"/>
                  <a:gd name="T76" fmla="*/ 51 w 251"/>
                  <a:gd name="T77" fmla="*/ 35 h 321"/>
                  <a:gd name="T78" fmla="*/ 17 w 251"/>
                  <a:gd name="T79" fmla="*/ 43 h 321"/>
                  <a:gd name="T80" fmla="*/ 0 w 251"/>
                  <a:gd name="T81" fmla="*/ 111 h 321"/>
                  <a:gd name="T82" fmla="*/ 1 w 251"/>
                  <a:gd name="T83" fmla="*/ 125 h 321"/>
                  <a:gd name="T84" fmla="*/ 3 w 251"/>
                  <a:gd name="T85" fmla="*/ 152 h 321"/>
                  <a:gd name="T86" fmla="*/ 9 w 251"/>
                  <a:gd name="T87" fmla="*/ 178 h 321"/>
                  <a:gd name="T88" fmla="*/ 19 w 251"/>
                  <a:gd name="T89" fmla="*/ 203 h 321"/>
                  <a:gd name="T90" fmla="*/ 31 w 251"/>
                  <a:gd name="T91" fmla="*/ 228 h 321"/>
                  <a:gd name="T92" fmla="*/ 45 w 251"/>
                  <a:gd name="T93" fmla="*/ 250 h 321"/>
                  <a:gd name="T94" fmla="*/ 62 w 251"/>
                  <a:gd name="T95" fmla="*/ 271 h 321"/>
                  <a:gd name="T96" fmla="*/ 82 w 251"/>
                  <a:gd name="T97" fmla="*/ 289 h 321"/>
                  <a:gd name="T98" fmla="*/ 93 w 251"/>
                  <a:gd name="T99" fmla="*/ 298 h 321"/>
                  <a:gd name="T100" fmla="*/ 62 w 251"/>
                  <a:gd name="T101" fmla="*/ 270 h 321"/>
                  <a:gd name="T102" fmla="*/ 36 w 251"/>
                  <a:gd name="T103" fmla="*/ 237 h 321"/>
                  <a:gd name="T104" fmla="*/ 18 w 251"/>
                  <a:gd name="T105" fmla="*/ 200 h 321"/>
                  <a:gd name="T106" fmla="*/ 6 w 251"/>
                  <a:gd name="T107" fmla="*/ 160 h 321"/>
                  <a:gd name="T108" fmla="*/ 14 w 251"/>
                  <a:gd name="T109" fmla="*/ 160 h 321"/>
                  <a:gd name="T110" fmla="*/ 9 w 251"/>
                  <a:gd name="T111" fmla="*/ 111 h 321"/>
                  <a:gd name="T112" fmla="*/ 9 w 251"/>
                  <a:gd name="T113" fmla="*/ 52 h 321"/>
                  <a:gd name="T114" fmla="*/ 40 w 251"/>
                  <a:gd name="T115" fmla="*/ 48 h 321"/>
                  <a:gd name="T116" fmla="*/ 71 w 251"/>
                  <a:gd name="T117" fmla="*/ 38 h 321"/>
                  <a:gd name="T118" fmla="*/ 100 w 251"/>
                  <a:gd name="T119" fmla="*/ 27 h 321"/>
                  <a:gd name="T120" fmla="*/ 128 w 251"/>
                  <a:gd name="T121" fmla="*/ 11 h 321"/>
                  <a:gd name="T122" fmla="*/ 128 w 251"/>
                  <a:gd name="T123"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1" h="321">
                    <a:moveTo>
                      <a:pt x="128" y="320"/>
                    </a:moveTo>
                    <a:lnTo>
                      <a:pt x="128" y="320"/>
                    </a:lnTo>
                    <a:lnTo>
                      <a:pt x="128" y="320"/>
                    </a:lnTo>
                    <a:lnTo>
                      <a:pt x="128" y="320"/>
                    </a:lnTo>
                    <a:lnTo>
                      <a:pt x="128" y="320"/>
                    </a:lnTo>
                    <a:close/>
                    <a:moveTo>
                      <a:pt x="127" y="320"/>
                    </a:moveTo>
                    <a:lnTo>
                      <a:pt x="127" y="320"/>
                    </a:lnTo>
                    <a:lnTo>
                      <a:pt x="127" y="320"/>
                    </a:lnTo>
                    <a:lnTo>
                      <a:pt x="127" y="320"/>
                    </a:lnTo>
                    <a:lnTo>
                      <a:pt x="127" y="320"/>
                    </a:lnTo>
                    <a:close/>
                    <a:moveTo>
                      <a:pt x="127" y="320"/>
                    </a:moveTo>
                    <a:lnTo>
                      <a:pt x="127" y="320"/>
                    </a:lnTo>
                    <a:lnTo>
                      <a:pt x="127" y="320"/>
                    </a:lnTo>
                    <a:lnTo>
                      <a:pt x="127" y="320"/>
                    </a:lnTo>
                    <a:lnTo>
                      <a:pt x="127" y="320"/>
                    </a:lnTo>
                    <a:close/>
                    <a:moveTo>
                      <a:pt x="94" y="299"/>
                    </a:moveTo>
                    <a:lnTo>
                      <a:pt x="94" y="299"/>
                    </a:lnTo>
                    <a:lnTo>
                      <a:pt x="94" y="299"/>
                    </a:lnTo>
                    <a:lnTo>
                      <a:pt x="94" y="299"/>
                    </a:lnTo>
                    <a:lnTo>
                      <a:pt x="94" y="299"/>
                    </a:lnTo>
                    <a:close/>
                    <a:moveTo>
                      <a:pt x="94" y="299"/>
                    </a:moveTo>
                    <a:lnTo>
                      <a:pt x="94" y="299"/>
                    </a:lnTo>
                    <a:lnTo>
                      <a:pt x="94" y="299"/>
                    </a:lnTo>
                    <a:lnTo>
                      <a:pt x="94" y="299"/>
                    </a:lnTo>
                    <a:lnTo>
                      <a:pt x="94" y="299"/>
                    </a:lnTo>
                    <a:close/>
                    <a:moveTo>
                      <a:pt x="94" y="299"/>
                    </a:moveTo>
                    <a:lnTo>
                      <a:pt x="94" y="299"/>
                    </a:lnTo>
                    <a:lnTo>
                      <a:pt x="94" y="299"/>
                    </a:lnTo>
                    <a:lnTo>
                      <a:pt x="94" y="299"/>
                    </a:lnTo>
                    <a:lnTo>
                      <a:pt x="94" y="299"/>
                    </a:lnTo>
                    <a:close/>
                    <a:moveTo>
                      <a:pt x="93" y="299"/>
                    </a:moveTo>
                    <a:lnTo>
                      <a:pt x="93" y="299"/>
                    </a:lnTo>
                    <a:lnTo>
                      <a:pt x="94" y="299"/>
                    </a:lnTo>
                    <a:lnTo>
                      <a:pt x="94" y="299"/>
                    </a:lnTo>
                    <a:lnTo>
                      <a:pt x="93" y="299"/>
                    </a:lnTo>
                    <a:close/>
                    <a:moveTo>
                      <a:pt x="93" y="298"/>
                    </a:moveTo>
                    <a:lnTo>
                      <a:pt x="93" y="298"/>
                    </a:lnTo>
                    <a:lnTo>
                      <a:pt x="93" y="298"/>
                    </a:lnTo>
                    <a:lnTo>
                      <a:pt x="93" y="298"/>
                    </a:lnTo>
                    <a:lnTo>
                      <a:pt x="93" y="298"/>
                    </a:lnTo>
                    <a:close/>
                    <a:moveTo>
                      <a:pt x="93" y="298"/>
                    </a:moveTo>
                    <a:lnTo>
                      <a:pt x="93" y="298"/>
                    </a:lnTo>
                    <a:lnTo>
                      <a:pt x="93" y="298"/>
                    </a:lnTo>
                    <a:lnTo>
                      <a:pt x="93" y="298"/>
                    </a:lnTo>
                    <a:lnTo>
                      <a:pt x="93" y="298"/>
                    </a:lnTo>
                    <a:close/>
                    <a:moveTo>
                      <a:pt x="251" y="160"/>
                    </a:moveTo>
                    <a:lnTo>
                      <a:pt x="243" y="160"/>
                    </a:lnTo>
                    <a:lnTo>
                      <a:pt x="243" y="160"/>
                    </a:lnTo>
                    <a:lnTo>
                      <a:pt x="235" y="184"/>
                    </a:lnTo>
                    <a:lnTo>
                      <a:pt x="227" y="206"/>
                    </a:lnTo>
                    <a:lnTo>
                      <a:pt x="216" y="227"/>
                    </a:lnTo>
                    <a:lnTo>
                      <a:pt x="202" y="248"/>
                    </a:lnTo>
                    <a:lnTo>
                      <a:pt x="186" y="266"/>
                    </a:lnTo>
                    <a:lnTo>
                      <a:pt x="169" y="282"/>
                    </a:lnTo>
                    <a:lnTo>
                      <a:pt x="149" y="298"/>
                    </a:lnTo>
                    <a:lnTo>
                      <a:pt x="128" y="310"/>
                    </a:lnTo>
                    <a:lnTo>
                      <a:pt x="128" y="310"/>
                    </a:lnTo>
                    <a:lnTo>
                      <a:pt x="128" y="321"/>
                    </a:lnTo>
                    <a:lnTo>
                      <a:pt x="128" y="321"/>
                    </a:lnTo>
                    <a:lnTo>
                      <a:pt x="128" y="321"/>
                    </a:lnTo>
                    <a:lnTo>
                      <a:pt x="141" y="314"/>
                    </a:lnTo>
                    <a:lnTo>
                      <a:pt x="152" y="308"/>
                    </a:lnTo>
                    <a:lnTo>
                      <a:pt x="162" y="299"/>
                    </a:lnTo>
                    <a:lnTo>
                      <a:pt x="173" y="292"/>
                    </a:lnTo>
                    <a:lnTo>
                      <a:pt x="191" y="273"/>
                    </a:lnTo>
                    <a:lnTo>
                      <a:pt x="208" y="254"/>
                    </a:lnTo>
                    <a:lnTo>
                      <a:pt x="223" y="233"/>
                    </a:lnTo>
                    <a:lnTo>
                      <a:pt x="235" y="210"/>
                    </a:lnTo>
                    <a:lnTo>
                      <a:pt x="245" y="185"/>
                    </a:lnTo>
                    <a:lnTo>
                      <a:pt x="251" y="160"/>
                    </a:lnTo>
                    <a:close/>
                    <a:moveTo>
                      <a:pt x="128" y="0"/>
                    </a:moveTo>
                    <a:lnTo>
                      <a:pt x="128" y="0"/>
                    </a:lnTo>
                    <a:lnTo>
                      <a:pt x="128" y="0"/>
                    </a:lnTo>
                    <a:lnTo>
                      <a:pt x="114" y="9"/>
                    </a:lnTo>
                    <a:lnTo>
                      <a:pt x="99" y="17"/>
                    </a:lnTo>
                    <a:lnTo>
                      <a:pt x="83" y="24"/>
                    </a:lnTo>
                    <a:lnTo>
                      <a:pt x="67" y="30"/>
                    </a:lnTo>
                    <a:lnTo>
                      <a:pt x="51" y="35"/>
                    </a:lnTo>
                    <a:lnTo>
                      <a:pt x="34" y="39"/>
                    </a:lnTo>
                    <a:lnTo>
                      <a:pt x="17" y="43"/>
                    </a:lnTo>
                    <a:lnTo>
                      <a:pt x="0" y="44"/>
                    </a:lnTo>
                    <a:lnTo>
                      <a:pt x="0" y="111"/>
                    </a:lnTo>
                    <a:lnTo>
                      <a:pt x="0" y="111"/>
                    </a:lnTo>
                    <a:lnTo>
                      <a:pt x="1" y="125"/>
                    </a:lnTo>
                    <a:lnTo>
                      <a:pt x="2" y="138"/>
                    </a:lnTo>
                    <a:lnTo>
                      <a:pt x="3" y="152"/>
                    </a:lnTo>
                    <a:lnTo>
                      <a:pt x="6" y="165"/>
                    </a:lnTo>
                    <a:lnTo>
                      <a:pt x="9" y="178"/>
                    </a:lnTo>
                    <a:lnTo>
                      <a:pt x="14" y="191"/>
                    </a:lnTo>
                    <a:lnTo>
                      <a:pt x="19" y="203"/>
                    </a:lnTo>
                    <a:lnTo>
                      <a:pt x="24" y="216"/>
                    </a:lnTo>
                    <a:lnTo>
                      <a:pt x="31" y="228"/>
                    </a:lnTo>
                    <a:lnTo>
                      <a:pt x="38" y="239"/>
                    </a:lnTo>
                    <a:lnTo>
                      <a:pt x="45" y="250"/>
                    </a:lnTo>
                    <a:lnTo>
                      <a:pt x="54" y="260"/>
                    </a:lnTo>
                    <a:lnTo>
                      <a:pt x="62" y="271"/>
                    </a:lnTo>
                    <a:lnTo>
                      <a:pt x="72" y="281"/>
                    </a:lnTo>
                    <a:lnTo>
                      <a:pt x="82" y="289"/>
                    </a:lnTo>
                    <a:lnTo>
                      <a:pt x="93" y="298"/>
                    </a:lnTo>
                    <a:lnTo>
                      <a:pt x="93" y="298"/>
                    </a:lnTo>
                    <a:lnTo>
                      <a:pt x="77" y="284"/>
                    </a:lnTo>
                    <a:lnTo>
                      <a:pt x="62" y="270"/>
                    </a:lnTo>
                    <a:lnTo>
                      <a:pt x="49" y="254"/>
                    </a:lnTo>
                    <a:lnTo>
                      <a:pt x="36" y="237"/>
                    </a:lnTo>
                    <a:lnTo>
                      <a:pt x="27" y="219"/>
                    </a:lnTo>
                    <a:lnTo>
                      <a:pt x="18" y="200"/>
                    </a:lnTo>
                    <a:lnTo>
                      <a:pt x="11" y="180"/>
                    </a:lnTo>
                    <a:lnTo>
                      <a:pt x="6" y="160"/>
                    </a:lnTo>
                    <a:lnTo>
                      <a:pt x="14" y="160"/>
                    </a:lnTo>
                    <a:lnTo>
                      <a:pt x="14" y="160"/>
                    </a:lnTo>
                    <a:lnTo>
                      <a:pt x="11" y="136"/>
                    </a:lnTo>
                    <a:lnTo>
                      <a:pt x="9" y="111"/>
                    </a:lnTo>
                    <a:lnTo>
                      <a:pt x="9" y="52"/>
                    </a:lnTo>
                    <a:lnTo>
                      <a:pt x="9" y="52"/>
                    </a:lnTo>
                    <a:lnTo>
                      <a:pt x="25" y="50"/>
                    </a:lnTo>
                    <a:lnTo>
                      <a:pt x="40" y="48"/>
                    </a:lnTo>
                    <a:lnTo>
                      <a:pt x="56" y="43"/>
                    </a:lnTo>
                    <a:lnTo>
                      <a:pt x="71" y="38"/>
                    </a:lnTo>
                    <a:lnTo>
                      <a:pt x="85" y="33"/>
                    </a:lnTo>
                    <a:lnTo>
                      <a:pt x="100" y="27"/>
                    </a:lnTo>
                    <a:lnTo>
                      <a:pt x="115" y="19"/>
                    </a:lnTo>
                    <a:lnTo>
                      <a:pt x="128" y="11"/>
                    </a:lnTo>
                    <a:lnTo>
                      <a:pt x="128" y="0"/>
                    </a:lnTo>
                    <a:lnTo>
                      <a:pt x="128" y="0"/>
                    </a:lnTo>
                    <a:close/>
                  </a:path>
                </a:pathLst>
              </a:custGeom>
              <a:solidFill>
                <a:srgbClr val="AABC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896" name="Rectangle 1272"/>
              <p:cNvSpPr>
                <a:spLocks noChangeArrowheads="1"/>
              </p:cNvSpPr>
              <p:nvPr/>
            </p:nvSpPr>
            <p:spPr bwMode="auto">
              <a:xfrm>
                <a:off x="10569551" y="2771626"/>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897" name="Rectangle 1273"/>
              <p:cNvSpPr>
                <a:spLocks noChangeArrowheads="1"/>
              </p:cNvSpPr>
              <p:nvPr/>
            </p:nvSpPr>
            <p:spPr bwMode="auto">
              <a:xfrm>
                <a:off x="10568642" y="2771626"/>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898" name="Rectangle 1274"/>
              <p:cNvSpPr>
                <a:spLocks noChangeArrowheads="1"/>
              </p:cNvSpPr>
              <p:nvPr/>
            </p:nvSpPr>
            <p:spPr bwMode="auto">
              <a:xfrm>
                <a:off x="10568642" y="2771626"/>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899" name="Rectangle 1275"/>
              <p:cNvSpPr>
                <a:spLocks noChangeArrowheads="1"/>
              </p:cNvSpPr>
              <p:nvPr/>
            </p:nvSpPr>
            <p:spPr bwMode="auto">
              <a:xfrm>
                <a:off x="10538660" y="2750617"/>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00" name="Rectangle 1276"/>
              <p:cNvSpPr>
                <a:spLocks noChangeArrowheads="1"/>
              </p:cNvSpPr>
              <p:nvPr/>
            </p:nvSpPr>
            <p:spPr bwMode="auto">
              <a:xfrm>
                <a:off x="10538660" y="2750617"/>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01" name="Rectangle 1277"/>
              <p:cNvSpPr>
                <a:spLocks noChangeArrowheads="1"/>
              </p:cNvSpPr>
              <p:nvPr/>
            </p:nvSpPr>
            <p:spPr bwMode="auto">
              <a:xfrm>
                <a:off x="10538660" y="2750617"/>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02" name="Rectangle 1278"/>
              <p:cNvSpPr>
                <a:spLocks noChangeArrowheads="1"/>
              </p:cNvSpPr>
              <p:nvPr/>
            </p:nvSpPr>
            <p:spPr bwMode="auto">
              <a:xfrm>
                <a:off x="10537752" y="2750617"/>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03" name="Rectangle 1279"/>
              <p:cNvSpPr>
                <a:spLocks noChangeArrowheads="1"/>
              </p:cNvSpPr>
              <p:nvPr/>
            </p:nvSpPr>
            <p:spPr bwMode="auto">
              <a:xfrm>
                <a:off x="10537752" y="2749616"/>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04" name="Rectangle 1280"/>
              <p:cNvSpPr>
                <a:spLocks noChangeArrowheads="1"/>
              </p:cNvSpPr>
              <p:nvPr/>
            </p:nvSpPr>
            <p:spPr bwMode="auto">
              <a:xfrm>
                <a:off x="10537752" y="2749616"/>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05" name="Freeform 1281"/>
              <p:cNvSpPr>
                <a:spLocks/>
              </p:cNvSpPr>
              <p:nvPr/>
            </p:nvSpPr>
            <p:spPr bwMode="auto">
              <a:xfrm>
                <a:off x="10569551" y="2611553"/>
                <a:ext cx="111752" cy="161074"/>
              </a:xfrm>
              <a:custGeom>
                <a:avLst/>
                <a:gdLst>
                  <a:gd name="T0" fmla="*/ 123 w 123"/>
                  <a:gd name="T1" fmla="*/ 0 h 161"/>
                  <a:gd name="T2" fmla="*/ 115 w 123"/>
                  <a:gd name="T3" fmla="*/ 0 h 161"/>
                  <a:gd name="T4" fmla="*/ 115 w 123"/>
                  <a:gd name="T5" fmla="*/ 0 h 161"/>
                  <a:gd name="T6" fmla="*/ 107 w 123"/>
                  <a:gd name="T7" fmla="*/ 24 h 161"/>
                  <a:gd name="T8" fmla="*/ 99 w 123"/>
                  <a:gd name="T9" fmla="*/ 46 h 161"/>
                  <a:gd name="T10" fmla="*/ 88 w 123"/>
                  <a:gd name="T11" fmla="*/ 67 h 161"/>
                  <a:gd name="T12" fmla="*/ 74 w 123"/>
                  <a:gd name="T13" fmla="*/ 88 h 161"/>
                  <a:gd name="T14" fmla="*/ 58 w 123"/>
                  <a:gd name="T15" fmla="*/ 106 h 161"/>
                  <a:gd name="T16" fmla="*/ 41 w 123"/>
                  <a:gd name="T17" fmla="*/ 122 h 161"/>
                  <a:gd name="T18" fmla="*/ 21 w 123"/>
                  <a:gd name="T19" fmla="*/ 138 h 161"/>
                  <a:gd name="T20" fmla="*/ 0 w 123"/>
                  <a:gd name="T21" fmla="*/ 150 h 161"/>
                  <a:gd name="T22" fmla="*/ 0 w 123"/>
                  <a:gd name="T23" fmla="*/ 150 h 161"/>
                  <a:gd name="T24" fmla="*/ 0 w 123"/>
                  <a:gd name="T25" fmla="*/ 161 h 161"/>
                  <a:gd name="T26" fmla="*/ 0 w 123"/>
                  <a:gd name="T27" fmla="*/ 161 h 161"/>
                  <a:gd name="T28" fmla="*/ 0 w 123"/>
                  <a:gd name="T29" fmla="*/ 161 h 161"/>
                  <a:gd name="T30" fmla="*/ 13 w 123"/>
                  <a:gd name="T31" fmla="*/ 154 h 161"/>
                  <a:gd name="T32" fmla="*/ 24 w 123"/>
                  <a:gd name="T33" fmla="*/ 148 h 161"/>
                  <a:gd name="T34" fmla="*/ 34 w 123"/>
                  <a:gd name="T35" fmla="*/ 139 h 161"/>
                  <a:gd name="T36" fmla="*/ 45 w 123"/>
                  <a:gd name="T37" fmla="*/ 132 h 161"/>
                  <a:gd name="T38" fmla="*/ 63 w 123"/>
                  <a:gd name="T39" fmla="*/ 113 h 161"/>
                  <a:gd name="T40" fmla="*/ 80 w 123"/>
                  <a:gd name="T41" fmla="*/ 94 h 161"/>
                  <a:gd name="T42" fmla="*/ 95 w 123"/>
                  <a:gd name="T43" fmla="*/ 73 h 161"/>
                  <a:gd name="T44" fmla="*/ 107 w 123"/>
                  <a:gd name="T45" fmla="*/ 50 h 161"/>
                  <a:gd name="T46" fmla="*/ 117 w 123"/>
                  <a:gd name="T47" fmla="*/ 25 h 161"/>
                  <a:gd name="T48" fmla="*/ 123 w 123"/>
                  <a:gd name="T4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3" h="161">
                    <a:moveTo>
                      <a:pt x="123" y="0"/>
                    </a:moveTo>
                    <a:lnTo>
                      <a:pt x="115" y="0"/>
                    </a:lnTo>
                    <a:lnTo>
                      <a:pt x="115" y="0"/>
                    </a:lnTo>
                    <a:lnTo>
                      <a:pt x="107" y="24"/>
                    </a:lnTo>
                    <a:lnTo>
                      <a:pt x="99" y="46"/>
                    </a:lnTo>
                    <a:lnTo>
                      <a:pt x="88" y="67"/>
                    </a:lnTo>
                    <a:lnTo>
                      <a:pt x="74" y="88"/>
                    </a:lnTo>
                    <a:lnTo>
                      <a:pt x="58" y="106"/>
                    </a:lnTo>
                    <a:lnTo>
                      <a:pt x="41" y="122"/>
                    </a:lnTo>
                    <a:lnTo>
                      <a:pt x="21" y="138"/>
                    </a:lnTo>
                    <a:lnTo>
                      <a:pt x="0" y="150"/>
                    </a:lnTo>
                    <a:lnTo>
                      <a:pt x="0" y="150"/>
                    </a:lnTo>
                    <a:lnTo>
                      <a:pt x="0" y="161"/>
                    </a:lnTo>
                    <a:lnTo>
                      <a:pt x="0" y="161"/>
                    </a:lnTo>
                    <a:lnTo>
                      <a:pt x="0" y="161"/>
                    </a:lnTo>
                    <a:lnTo>
                      <a:pt x="13" y="154"/>
                    </a:lnTo>
                    <a:lnTo>
                      <a:pt x="24" y="148"/>
                    </a:lnTo>
                    <a:lnTo>
                      <a:pt x="34" y="139"/>
                    </a:lnTo>
                    <a:lnTo>
                      <a:pt x="45" y="132"/>
                    </a:lnTo>
                    <a:lnTo>
                      <a:pt x="63" y="113"/>
                    </a:lnTo>
                    <a:lnTo>
                      <a:pt x="80" y="94"/>
                    </a:lnTo>
                    <a:lnTo>
                      <a:pt x="95" y="73"/>
                    </a:lnTo>
                    <a:lnTo>
                      <a:pt x="107" y="50"/>
                    </a:lnTo>
                    <a:lnTo>
                      <a:pt x="117" y="25"/>
                    </a:lnTo>
                    <a:lnTo>
                      <a:pt x="1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06" name="Freeform 1282"/>
              <p:cNvSpPr>
                <a:spLocks/>
              </p:cNvSpPr>
              <p:nvPr/>
            </p:nvSpPr>
            <p:spPr bwMode="auto">
              <a:xfrm>
                <a:off x="10453257" y="2451480"/>
                <a:ext cx="116294" cy="298136"/>
              </a:xfrm>
              <a:custGeom>
                <a:avLst/>
                <a:gdLst>
                  <a:gd name="T0" fmla="*/ 128 w 128"/>
                  <a:gd name="T1" fmla="*/ 0 h 298"/>
                  <a:gd name="T2" fmla="*/ 128 w 128"/>
                  <a:gd name="T3" fmla="*/ 0 h 298"/>
                  <a:gd name="T4" fmla="*/ 128 w 128"/>
                  <a:gd name="T5" fmla="*/ 0 h 298"/>
                  <a:gd name="T6" fmla="*/ 114 w 128"/>
                  <a:gd name="T7" fmla="*/ 9 h 298"/>
                  <a:gd name="T8" fmla="*/ 99 w 128"/>
                  <a:gd name="T9" fmla="*/ 17 h 298"/>
                  <a:gd name="T10" fmla="*/ 83 w 128"/>
                  <a:gd name="T11" fmla="*/ 24 h 298"/>
                  <a:gd name="T12" fmla="*/ 67 w 128"/>
                  <a:gd name="T13" fmla="*/ 30 h 298"/>
                  <a:gd name="T14" fmla="*/ 51 w 128"/>
                  <a:gd name="T15" fmla="*/ 35 h 298"/>
                  <a:gd name="T16" fmla="*/ 34 w 128"/>
                  <a:gd name="T17" fmla="*/ 39 h 298"/>
                  <a:gd name="T18" fmla="*/ 17 w 128"/>
                  <a:gd name="T19" fmla="*/ 43 h 298"/>
                  <a:gd name="T20" fmla="*/ 0 w 128"/>
                  <a:gd name="T21" fmla="*/ 44 h 298"/>
                  <a:gd name="T22" fmla="*/ 0 w 128"/>
                  <a:gd name="T23" fmla="*/ 111 h 298"/>
                  <a:gd name="T24" fmla="*/ 0 w 128"/>
                  <a:gd name="T25" fmla="*/ 111 h 298"/>
                  <a:gd name="T26" fmla="*/ 1 w 128"/>
                  <a:gd name="T27" fmla="*/ 125 h 298"/>
                  <a:gd name="T28" fmla="*/ 2 w 128"/>
                  <a:gd name="T29" fmla="*/ 138 h 298"/>
                  <a:gd name="T30" fmla="*/ 3 w 128"/>
                  <a:gd name="T31" fmla="*/ 152 h 298"/>
                  <a:gd name="T32" fmla="*/ 6 w 128"/>
                  <a:gd name="T33" fmla="*/ 165 h 298"/>
                  <a:gd name="T34" fmla="*/ 9 w 128"/>
                  <a:gd name="T35" fmla="*/ 178 h 298"/>
                  <a:gd name="T36" fmla="*/ 14 w 128"/>
                  <a:gd name="T37" fmla="*/ 191 h 298"/>
                  <a:gd name="T38" fmla="*/ 19 w 128"/>
                  <a:gd name="T39" fmla="*/ 203 h 298"/>
                  <a:gd name="T40" fmla="*/ 24 w 128"/>
                  <a:gd name="T41" fmla="*/ 216 h 298"/>
                  <a:gd name="T42" fmla="*/ 31 w 128"/>
                  <a:gd name="T43" fmla="*/ 228 h 298"/>
                  <a:gd name="T44" fmla="*/ 38 w 128"/>
                  <a:gd name="T45" fmla="*/ 239 h 298"/>
                  <a:gd name="T46" fmla="*/ 45 w 128"/>
                  <a:gd name="T47" fmla="*/ 250 h 298"/>
                  <a:gd name="T48" fmla="*/ 54 w 128"/>
                  <a:gd name="T49" fmla="*/ 260 h 298"/>
                  <a:gd name="T50" fmla="*/ 62 w 128"/>
                  <a:gd name="T51" fmla="*/ 271 h 298"/>
                  <a:gd name="T52" fmla="*/ 72 w 128"/>
                  <a:gd name="T53" fmla="*/ 281 h 298"/>
                  <a:gd name="T54" fmla="*/ 82 w 128"/>
                  <a:gd name="T55" fmla="*/ 289 h 298"/>
                  <a:gd name="T56" fmla="*/ 93 w 128"/>
                  <a:gd name="T57" fmla="*/ 298 h 298"/>
                  <a:gd name="T58" fmla="*/ 93 w 128"/>
                  <a:gd name="T59" fmla="*/ 298 h 298"/>
                  <a:gd name="T60" fmla="*/ 77 w 128"/>
                  <a:gd name="T61" fmla="*/ 284 h 298"/>
                  <a:gd name="T62" fmla="*/ 62 w 128"/>
                  <a:gd name="T63" fmla="*/ 270 h 298"/>
                  <a:gd name="T64" fmla="*/ 49 w 128"/>
                  <a:gd name="T65" fmla="*/ 254 h 298"/>
                  <a:gd name="T66" fmla="*/ 36 w 128"/>
                  <a:gd name="T67" fmla="*/ 237 h 298"/>
                  <a:gd name="T68" fmla="*/ 27 w 128"/>
                  <a:gd name="T69" fmla="*/ 219 h 298"/>
                  <a:gd name="T70" fmla="*/ 18 w 128"/>
                  <a:gd name="T71" fmla="*/ 200 h 298"/>
                  <a:gd name="T72" fmla="*/ 11 w 128"/>
                  <a:gd name="T73" fmla="*/ 180 h 298"/>
                  <a:gd name="T74" fmla="*/ 6 w 128"/>
                  <a:gd name="T75" fmla="*/ 160 h 298"/>
                  <a:gd name="T76" fmla="*/ 14 w 128"/>
                  <a:gd name="T77" fmla="*/ 160 h 298"/>
                  <a:gd name="T78" fmla="*/ 14 w 128"/>
                  <a:gd name="T79" fmla="*/ 160 h 298"/>
                  <a:gd name="T80" fmla="*/ 11 w 128"/>
                  <a:gd name="T81" fmla="*/ 136 h 298"/>
                  <a:gd name="T82" fmla="*/ 9 w 128"/>
                  <a:gd name="T83" fmla="*/ 111 h 298"/>
                  <a:gd name="T84" fmla="*/ 9 w 128"/>
                  <a:gd name="T85" fmla="*/ 52 h 298"/>
                  <a:gd name="T86" fmla="*/ 9 w 128"/>
                  <a:gd name="T87" fmla="*/ 52 h 298"/>
                  <a:gd name="T88" fmla="*/ 25 w 128"/>
                  <a:gd name="T89" fmla="*/ 50 h 298"/>
                  <a:gd name="T90" fmla="*/ 40 w 128"/>
                  <a:gd name="T91" fmla="*/ 48 h 298"/>
                  <a:gd name="T92" fmla="*/ 56 w 128"/>
                  <a:gd name="T93" fmla="*/ 43 h 298"/>
                  <a:gd name="T94" fmla="*/ 71 w 128"/>
                  <a:gd name="T95" fmla="*/ 38 h 298"/>
                  <a:gd name="T96" fmla="*/ 85 w 128"/>
                  <a:gd name="T97" fmla="*/ 33 h 298"/>
                  <a:gd name="T98" fmla="*/ 100 w 128"/>
                  <a:gd name="T99" fmla="*/ 27 h 298"/>
                  <a:gd name="T100" fmla="*/ 115 w 128"/>
                  <a:gd name="T101" fmla="*/ 19 h 298"/>
                  <a:gd name="T102" fmla="*/ 128 w 128"/>
                  <a:gd name="T103" fmla="*/ 11 h 298"/>
                  <a:gd name="T104" fmla="*/ 128 w 128"/>
                  <a:gd name="T105" fmla="*/ 0 h 298"/>
                  <a:gd name="T106" fmla="*/ 128 w 128"/>
                  <a:gd name="T107"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8" h="298">
                    <a:moveTo>
                      <a:pt x="128" y="0"/>
                    </a:moveTo>
                    <a:lnTo>
                      <a:pt x="128" y="0"/>
                    </a:lnTo>
                    <a:lnTo>
                      <a:pt x="128" y="0"/>
                    </a:lnTo>
                    <a:lnTo>
                      <a:pt x="114" y="9"/>
                    </a:lnTo>
                    <a:lnTo>
                      <a:pt x="99" y="17"/>
                    </a:lnTo>
                    <a:lnTo>
                      <a:pt x="83" y="24"/>
                    </a:lnTo>
                    <a:lnTo>
                      <a:pt x="67" y="30"/>
                    </a:lnTo>
                    <a:lnTo>
                      <a:pt x="51" y="35"/>
                    </a:lnTo>
                    <a:lnTo>
                      <a:pt x="34" y="39"/>
                    </a:lnTo>
                    <a:lnTo>
                      <a:pt x="17" y="43"/>
                    </a:lnTo>
                    <a:lnTo>
                      <a:pt x="0" y="44"/>
                    </a:lnTo>
                    <a:lnTo>
                      <a:pt x="0" y="111"/>
                    </a:lnTo>
                    <a:lnTo>
                      <a:pt x="0" y="111"/>
                    </a:lnTo>
                    <a:lnTo>
                      <a:pt x="1" y="125"/>
                    </a:lnTo>
                    <a:lnTo>
                      <a:pt x="2" y="138"/>
                    </a:lnTo>
                    <a:lnTo>
                      <a:pt x="3" y="152"/>
                    </a:lnTo>
                    <a:lnTo>
                      <a:pt x="6" y="165"/>
                    </a:lnTo>
                    <a:lnTo>
                      <a:pt x="9" y="178"/>
                    </a:lnTo>
                    <a:lnTo>
                      <a:pt x="14" y="191"/>
                    </a:lnTo>
                    <a:lnTo>
                      <a:pt x="19" y="203"/>
                    </a:lnTo>
                    <a:lnTo>
                      <a:pt x="24" y="216"/>
                    </a:lnTo>
                    <a:lnTo>
                      <a:pt x="31" y="228"/>
                    </a:lnTo>
                    <a:lnTo>
                      <a:pt x="38" y="239"/>
                    </a:lnTo>
                    <a:lnTo>
                      <a:pt x="45" y="250"/>
                    </a:lnTo>
                    <a:lnTo>
                      <a:pt x="54" y="260"/>
                    </a:lnTo>
                    <a:lnTo>
                      <a:pt x="62" y="271"/>
                    </a:lnTo>
                    <a:lnTo>
                      <a:pt x="72" y="281"/>
                    </a:lnTo>
                    <a:lnTo>
                      <a:pt x="82" y="289"/>
                    </a:lnTo>
                    <a:lnTo>
                      <a:pt x="93" y="298"/>
                    </a:lnTo>
                    <a:lnTo>
                      <a:pt x="93" y="298"/>
                    </a:lnTo>
                    <a:lnTo>
                      <a:pt x="77" y="284"/>
                    </a:lnTo>
                    <a:lnTo>
                      <a:pt x="62" y="270"/>
                    </a:lnTo>
                    <a:lnTo>
                      <a:pt x="49" y="254"/>
                    </a:lnTo>
                    <a:lnTo>
                      <a:pt x="36" y="237"/>
                    </a:lnTo>
                    <a:lnTo>
                      <a:pt x="27" y="219"/>
                    </a:lnTo>
                    <a:lnTo>
                      <a:pt x="18" y="200"/>
                    </a:lnTo>
                    <a:lnTo>
                      <a:pt x="11" y="180"/>
                    </a:lnTo>
                    <a:lnTo>
                      <a:pt x="6" y="160"/>
                    </a:lnTo>
                    <a:lnTo>
                      <a:pt x="14" y="160"/>
                    </a:lnTo>
                    <a:lnTo>
                      <a:pt x="14" y="160"/>
                    </a:lnTo>
                    <a:lnTo>
                      <a:pt x="11" y="136"/>
                    </a:lnTo>
                    <a:lnTo>
                      <a:pt x="9" y="111"/>
                    </a:lnTo>
                    <a:lnTo>
                      <a:pt x="9" y="52"/>
                    </a:lnTo>
                    <a:lnTo>
                      <a:pt x="9" y="52"/>
                    </a:lnTo>
                    <a:lnTo>
                      <a:pt x="25" y="50"/>
                    </a:lnTo>
                    <a:lnTo>
                      <a:pt x="40" y="48"/>
                    </a:lnTo>
                    <a:lnTo>
                      <a:pt x="56" y="43"/>
                    </a:lnTo>
                    <a:lnTo>
                      <a:pt x="71" y="38"/>
                    </a:lnTo>
                    <a:lnTo>
                      <a:pt x="85" y="33"/>
                    </a:lnTo>
                    <a:lnTo>
                      <a:pt x="100" y="27"/>
                    </a:lnTo>
                    <a:lnTo>
                      <a:pt x="115" y="19"/>
                    </a:lnTo>
                    <a:lnTo>
                      <a:pt x="128" y="11"/>
                    </a:lnTo>
                    <a:lnTo>
                      <a:pt x="128" y="0"/>
                    </a:lnTo>
                    <a:lnTo>
                      <a:pt x="1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07" name="Freeform 1283"/>
              <p:cNvSpPr>
                <a:spLocks/>
              </p:cNvSpPr>
              <p:nvPr/>
            </p:nvSpPr>
            <p:spPr bwMode="auto">
              <a:xfrm>
                <a:off x="10458708" y="2611553"/>
                <a:ext cx="110843" cy="161074"/>
              </a:xfrm>
              <a:custGeom>
                <a:avLst/>
                <a:gdLst>
                  <a:gd name="T0" fmla="*/ 8 w 122"/>
                  <a:gd name="T1" fmla="*/ 0 h 161"/>
                  <a:gd name="T2" fmla="*/ 0 w 122"/>
                  <a:gd name="T3" fmla="*/ 0 h 161"/>
                  <a:gd name="T4" fmla="*/ 0 w 122"/>
                  <a:gd name="T5" fmla="*/ 0 h 161"/>
                  <a:gd name="T6" fmla="*/ 5 w 122"/>
                  <a:gd name="T7" fmla="*/ 20 h 161"/>
                  <a:gd name="T8" fmla="*/ 12 w 122"/>
                  <a:gd name="T9" fmla="*/ 40 h 161"/>
                  <a:gd name="T10" fmla="*/ 21 w 122"/>
                  <a:gd name="T11" fmla="*/ 59 h 161"/>
                  <a:gd name="T12" fmla="*/ 30 w 122"/>
                  <a:gd name="T13" fmla="*/ 77 h 161"/>
                  <a:gd name="T14" fmla="*/ 43 w 122"/>
                  <a:gd name="T15" fmla="*/ 94 h 161"/>
                  <a:gd name="T16" fmla="*/ 56 w 122"/>
                  <a:gd name="T17" fmla="*/ 110 h 161"/>
                  <a:gd name="T18" fmla="*/ 71 w 122"/>
                  <a:gd name="T19" fmla="*/ 124 h 161"/>
                  <a:gd name="T20" fmla="*/ 87 w 122"/>
                  <a:gd name="T21" fmla="*/ 138 h 161"/>
                  <a:gd name="T22" fmla="*/ 87 w 122"/>
                  <a:gd name="T23" fmla="*/ 138 h 161"/>
                  <a:gd name="T24" fmla="*/ 87 w 122"/>
                  <a:gd name="T25" fmla="*/ 138 h 161"/>
                  <a:gd name="T26" fmla="*/ 87 w 122"/>
                  <a:gd name="T27" fmla="*/ 138 h 161"/>
                  <a:gd name="T28" fmla="*/ 87 w 122"/>
                  <a:gd name="T29" fmla="*/ 138 h 161"/>
                  <a:gd name="T30" fmla="*/ 87 w 122"/>
                  <a:gd name="T31" fmla="*/ 138 h 161"/>
                  <a:gd name="T32" fmla="*/ 87 w 122"/>
                  <a:gd name="T33" fmla="*/ 138 h 161"/>
                  <a:gd name="T34" fmla="*/ 87 w 122"/>
                  <a:gd name="T35" fmla="*/ 138 h 161"/>
                  <a:gd name="T36" fmla="*/ 87 w 122"/>
                  <a:gd name="T37" fmla="*/ 138 h 161"/>
                  <a:gd name="T38" fmla="*/ 87 w 122"/>
                  <a:gd name="T39" fmla="*/ 138 h 161"/>
                  <a:gd name="T40" fmla="*/ 87 w 122"/>
                  <a:gd name="T41" fmla="*/ 139 h 161"/>
                  <a:gd name="T42" fmla="*/ 87 w 122"/>
                  <a:gd name="T43" fmla="*/ 139 h 161"/>
                  <a:gd name="T44" fmla="*/ 88 w 122"/>
                  <a:gd name="T45" fmla="*/ 139 h 161"/>
                  <a:gd name="T46" fmla="*/ 88 w 122"/>
                  <a:gd name="T47" fmla="*/ 139 h 161"/>
                  <a:gd name="T48" fmla="*/ 88 w 122"/>
                  <a:gd name="T49" fmla="*/ 139 h 161"/>
                  <a:gd name="T50" fmla="*/ 88 w 122"/>
                  <a:gd name="T51" fmla="*/ 139 h 161"/>
                  <a:gd name="T52" fmla="*/ 88 w 122"/>
                  <a:gd name="T53" fmla="*/ 139 h 161"/>
                  <a:gd name="T54" fmla="*/ 88 w 122"/>
                  <a:gd name="T55" fmla="*/ 139 h 161"/>
                  <a:gd name="T56" fmla="*/ 88 w 122"/>
                  <a:gd name="T57" fmla="*/ 139 h 161"/>
                  <a:gd name="T58" fmla="*/ 88 w 122"/>
                  <a:gd name="T59" fmla="*/ 139 h 161"/>
                  <a:gd name="T60" fmla="*/ 88 w 122"/>
                  <a:gd name="T61" fmla="*/ 139 h 161"/>
                  <a:gd name="T62" fmla="*/ 88 w 122"/>
                  <a:gd name="T63" fmla="*/ 139 h 161"/>
                  <a:gd name="T64" fmla="*/ 88 w 122"/>
                  <a:gd name="T65" fmla="*/ 139 h 161"/>
                  <a:gd name="T66" fmla="*/ 88 w 122"/>
                  <a:gd name="T67" fmla="*/ 139 h 161"/>
                  <a:gd name="T68" fmla="*/ 88 w 122"/>
                  <a:gd name="T69" fmla="*/ 139 h 161"/>
                  <a:gd name="T70" fmla="*/ 88 w 122"/>
                  <a:gd name="T71" fmla="*/ 139 h 161"/>
                  <a:gd name="T72" fmla="*/ 104 w 122"/>
                  <a:gd name="T73" fmla="*/ 150 h 161"/>
                  <a:gd name="T74" fmla="*/ 121 w 122"/>
                  <a:gd name="T75" fmla="*/ 160 h 161"/>
                  <a:gd name="T76" fmla="*/ 121 w 122"/>
                  <a:gd name="T77" fmla="*/ 160 h 161"/>
                  <a:gd name="T78" fmla="*/ 121 w 122"/>
                  <a:gd name="T79" fmla="*/ 160 h 161"/>
                  <a:gd name="T80" fmla="*/ 121 w 122"/>
                  <a:gd name="T81" fmla="*/ 160 h 161"/>
                  <a:gd name="T82" fmla="*/ 121 w 122"/>
                  <a:gd name="T83" fmla="*/ 160 h 161"/>
                  <a:gd name="T84" fmla="*/ 121 w 122"/>
                  <a:gd name="T85" fmla="*/ 160 h 161"/>
                  <a:gd name="T86" fmla="*/ 121 w 122"/>
                  <a:gd name="T87" fmla="*/ 160 h 161"/>
                  <a:gd name="T88" fmla="*/ 121 w 122"/>
                  <a:gd name="T89" fmla="*/ 160 h 161"/>
                  <a:gd name="T90" fmla="*/ 122 w 122"/>
                  <a:gd name="T91" fmla="*/ 160 h 161"/>
                  <a:gd name="T92" fmla="*/ 122 w 122"/>
                  <a:gd name="T93" fmla="*/ 160 h 161"/>
                  <a:gd name="T94" fmla="*/ 122 w 122"/>
                  <a:gd name="T95" fmla="*/ 160 h 161"/>
                  <a:gd name="T96" fmla="*/ 122 w 122"/>
                  <a:gd name="T97" fmla="*/ 160 h 161"/>
                  <a:gd name="T98" fmla="*/ 122 w 122"/>
                  <a:gd name="T99" fmla="*/ 161 h 161"/>
                  <a:gd name="T100" fmla="*/ 122 w 122"/>
                  <a:gd name="T101" fmla="*/ 150 h 161"/>
                  <a:gd name="T102" fmla="*/ 122 w 122"/>
                  <a:gd name="T103" fmla="*/ 150 h 161"/>
                  <a:gd name="T104" fmla="*/ 102 w 122"/>
                  <a:gd name="T105" fmla="*/ 138 h 161"/>
                  <a:gd name="T106" fmla="*/ 82 w 122"/>
                  <a:gd name="T107" fmla="*/ 122 h 161"/>
                  <a:gd name="T108" fmla="*/ 65 w 122"/>
                  <a:gd name="T109" fmla="*/ 106 h 161"/>
                  <a:gd name="T110" fmla="*/ 49 w 122"/>
                  <a:gd name="T111" fmla="*/ 88 h 161"/>
                  <a:gd name="T112" fmla="*/ 35 w 122"/>
                  <a:gd name="T113" fmla="*/ 67 h 161"/>
                  <a:gd name="T114" fmla="*/ 24 w 122"/>
                  <a:gd name="T115" fmla="*/ 46 h 161"/>
                  <a:gd name="T116" fmla="*/ 16 w 122"/>
                  <a:gd name="T117" fmla="*/ 24 h 161"/>
                  <a:gd name="T118" fmla="*/ 8 w 122"/>
                  <a:gd name="T11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2" h="161">
                    <a:moveTo>
                      <a:pt x="8" y="0"/>
                    </a:moveTo>
                    <a:lnTo>
                      <a:pt x="0" y="0"/>
                    </a:lnTo>
                    <a:lnTo>
                      <a:pt x="0" y="0"/>
                    </a:lnTo>
                    <a:lnTo>
                      <a:pt x="5" y="20"/>
                    </a:lnTo>
                    <a:lnTo>
                      <a:pt x="12" y="40"/>
                    </a:lnTo>
                    <a:lnTo>
                      <a:pt x="21" y="59"/>
                    </a:lnTo>
                    <a:lnTo>
                      <a:pt x="30" y="77"/>
                    </a:lnTo>
                    <a:lnTo>
                      <a:pt x="43" y="94"/>
                    </a:lnTo>
                    <a:lnTo>
                      <a:pt x="56" y="110"/>
                    </a:lnTo>
                    <a:lnTo>
                      <a:pt x="71" y="124"/>
                    </a:lnTo>
                    <a:lnTo>
                      <a:pt x="87" y="138"/>
                    </a:lnTo>
                    <a:lnTo>
                      <a:pt x="87" y="138"/>
                    </a:lnTo>
                    <a:lnTo>
                      <a:pt x="87" y="138"/>
                    </a:lnTo>
                    <a:lnTo>
                      <a:pt x="87" y="138"/>
                    </a:lnTo>
                    <a:lnTo>
                      <a:pt x="87" y="138"/>
                    </a:lnTo>
                    <a:lnTo>
                      <a:pt x="87" y="138"/>
                    </a:lnTo>
                    <a:lnTo>
                      <a:pt x="87" y="138"/>
                    </a:lnTo>
                    <a:lnTo>
                      <a:pt x="87" y="138"/>
                    </a:lnTo>
                    <a:lnTo>
                      <a:pt x="87" y="138"/>
                    </a:lnTo>
                    <a:lnTo>
                      <a:pt x="87" y="138"/>
                    </a:lnTo>
                    <a:lnTo>
                      <a:pt x="87" y="139"/>
                    </a:lnTo>
                    <a:lnTo>
                      <a:pt x="87"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104" y="150"/>
                    </a:lnTo>
                    <a:lnTo>
                      <a:pt x="121" y="160"/>
                    </a:lnTo>
                    <a:lnTo>
                      <a:pt x="121" y="160"/>
                    </a:lnTo>
                    <a:lnTo>
                      <a:pt x="121" y="160"/>
                    </a:lnTo>
                    <a:lnTo>
                      <a:pt x="121" y="160"/>
                    </a:lnTo>
                    <a:lnTo>
                      <a:pt x="121" y="160"/>
                    </a:lnTo>
                    <a:lnTo>
                      <a:pt x="121" y="160"/>
                    </a:lnTo>
                    <a:lnTo>
                      <a:pt x="121" y="160"/>
                    </a:lnTo>
                    <a:lnTo>
                      <a:pt x="121" y="160"/>
                    </a:lnTo>
                    <a:lnTo>
                      <a:pt x="122" y="160"/>
                    </a:lnTo>
                    <a:lnTo>
                      <a:pt x="122" y="160"/>
                    </a:lnTo>
                    <a:lnTo>
                      <a:pt x="122" y="160"/>
                    </a:lnTo>
                    <a:lnTo>
                      <a:pt x="122" y="160"/>
                    </a:lnTo>
                    <a:lnTo>
                      <a:pt x="122" y="161"/>
                    </a:lnTo>
                    <a:lnTo>
                      <a:pt x="122" y="150"/>
                    </a:lnTo>
                    <a:lnTo>
                      <a:pt x="122" y="150"/>
                    </a:lnTo>
                    <a:lnTo>
                      <a:pt x="102" y="138"/>
                    </a:lnTo>
                    <a:lnTo>
                      <a:pt x="82" y="122"/>
                    </a:lnTo>
                    <a:lnTo>
                      <a:pt x="65" y="106"/>
                    </a:lnTo>
                    <a:lnTo>
                      <a:pt x="49" y="88"/>
                    </a:lnTo>
                    <a:lnTo>
                      <a:pt x="35" y="67"/>
                    </a:lnTo>
                    <a:lnTo>
                      <a:pt x="24" y="46"/>
                    </a:lnTo>
                    <a:lnTo>
                      <a:pt x="16" y="24"/>
                    </a:lnTo>
                    <a:lnTo>
                      <a:pt x="8" y="0"/>
                    </a:lnTo>
                    <a:close/>
                  </a:path>
                </a:pathLst>
              </a:custGeom>
              <a:solidFill>
                <a:srgbClr val="879A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08" name="Freeform 1284"/>
              <p:cNvSpPr>
                <a:spLocks/>
              </p:cNvSpPr>
              <p:nvPr/>
            </p:nvSpPr>
            <p:spPr bwMode="auto">
              <a:xfrm>
                <a:off x="10458708" y="2611553"/>
                <a:ext cx="110843" cy="161074"/>
              </a:xfrm>
              <a:custGeom>
                <a:avLst/>
                <a:gdLst>
                  <a:gd name="T0" fmla="*/ 8 w 122"/>
                  <a:gd name="T1" fmla="*/ 0 h 161"/>
                  <a:gd name="T2" fmla="*/ 0 w 122"/>
                  <a:gd name="T3" fmla="*/ 0 h 161"/>
                  <a:gd name="T4" fmla="*/ 0 w 122"/>
                  <a:gd name="T5" fmla="*/ 0 h 161"/>
                  <a:gd name="T6" fmla="*/ 5 w 122"/>
                  <a:gd name="T7" fmla="*/ 20 h 161"/>
                  <a:gd name="T8" fmla="*/ 12 w 122"/>
                  <a:gd name="T9" fmla="*/ 40 h 161"/>
                  <a:gd name="T10" fmla="*/ 21 w 122"/>
                  <a:gd name="T11" fmla="*/ 59 h 161"/>
                  <a:gd name="T12" fmla="*/ 30 w 122"/>
                  <a:gd name="T13" fmla="*/ 77 h 161"/>
                  <a:gd name="T14" fmla="*/ 43 w 122"/>
                  <a:gd name="T15" fmla="*/ 94 h 161"/>
                  <a:gd name="T16" fmla="*/ 56 w 122"/>
                  <a:gd name="T17" fmla="*/ 110 h 161"/>
                  <a:gd name="T18" fmla="*/ 71 w 122"/>
                  <a:gd name="T19" fmla="*/ 124 h 161"/>
                  <a:gd name="T20" fmla="*/ 87 w 122"/>
                  <a:gd name="T21" fmla="*/ 138 h 161"/>
                  <a:gd name="T22" fmla="*/ 87 w 122"/>
                  <a:gd name="T23" fmla="*/ 138 h 161"/>
                  <a:gd name="T24" fmla="*/ 87 w 122"/>
                  <a:gd name="T25" fmla="*/ 138 h 161"/>
                  <a:gd name="T26" fmla="*/ 87 w 122"/>
                  <a:gd name="T27" fmla="*/ 138 h 161"/>
                  <a:gd name="T28" fmla="*/ 87 w 122"/>
                  <a:gd name="T29" fmla="*/ 138 h 161"/>
                  <a:gd name="T30" fmla="*/ 87 w 122"/>
                  <a:gd name="T31" fmla="*/ 138 h 161"/>
                  <a:gd name="T32" fmla="*/ 87 w 122"/>
                  <a:gd name="T33" fmla="*/ 138 h 161"/>
                  <a:gd name="T34" fmla="*/ 87 w 122"/>
                  <a:gd name="T35" fmla="*/ 138 h 161"/>
                  <a:gd name="T36" fmla="*/ 87 w 122"/>
                  <a:gd name="T37" fmla="*/ 138 h 161"/>
                  <a:gd name="T38" fmla="*/ 87 w 122"/>
                  <a:gd name="T39" fmla="*/ 138 h 161"/>
                  <a:gd name="T40" fmla="*/ 87 w 122"/>
                  <a:gd name="T41" fmla="*/ 139 h 161"/>
                  <a:gd name="T42" fmla="*/ 87 w 122"/>
                  <a:gd name="T43" fmla="*/ 139 h 161"/>
                  <a:gd name="T44" fmla="*/ 88 w 122"/>
                  <a:gd name="T45" fmla="*/ 139 h 161"/>
                  <a:gd name="T46" fmla="*/ 88 w 122"/>
                  <a:gd name="T47" fmla="*/ 139 h 161"/>
                  <a:gd name="T48" fmla="*/ 88 w 122"/>
                  <a:gd name="T49" fmla="*/ 139 h 161"/>
                  <a:gd name="T50" fmla="*/ 88 w 122"/>
                  <a:gd name="T51" fmla="*/ 139 h 161"/>
                  <a:gd name="T52" fmla="*/ 88 w 122"/>
                  <a:gd name="T53" fmla="*/ 139 h 161"/>
                  <a:gd name="T54" fmla="*/ 88 w 122"/>
                  <a:gd name="T55" fmla="*/ 139 h 161"/>
                  <a:gd name="T56" fmla="*/ 88 w 122"/>
                  <a:gd name="T57" fmla="*/ 139 h 161"/>
                  <a:gd name="T58" fmla="*/ 88 w 122"/>
                  <a:gd name="T59" fmla="*/ 139 h 161"/>
                  <a:gd name="T60" fmla="*/ 88 w 122"/>
                  <a:gd name="T61" fmla="*/ 139 h 161"/>
                  <a:gd name="T62" fmla="*/ 88 w 122"/>
                  <a:gd name="T63" fmla="*/ 139 h 161"/>
                  <a:gd name="T64" fmla="*/ 88 w 122"/>
                  <a:gd name="T65" fmla="*/ 139 h 161"/>
                  <a:gd name="T66" fmla="*/ 88 w 122"/>
                  <a:gd name="T67" fmla="*/ 139 h 161"/>
                  <a:gd name="T68" fmla="*/ 88 w 122"/>
                  <a:gd name="T69" fmla="*/ 139 h 161"/>
                  <a:gd name="T70" fmla="*/ 88 w 122"/>
                  <a:gd name="T71" fmla="*/ 139 h 161"/>
                  <a:gd name="T72" fmla="*/ 104 w 122"/>
                  <a:gd name="T73" fmla="*/ 150 h 161"/>
                  <a:gd name="T74" fmla="*/ 121 w 122"/>
                  <a:gd name="T75" fmla="*/ 160 h 161"/>
                  <a:gd name="T76" fmla="*/ 121 w 122"/>
                  <a:gd name="T77" fmla="*/ 160 h 161"/>
                  <a:gd name="T78" fmla="*/ 121 w 122"/>
                  <a:gd name="T79" fmla="*/ 160 h 161"/>
                  <a:gd name="T80" fmla="*/ 121 w 122"/>
                  <a:gd name="T81" fmla="*/ 160 h 161"/>
                  <a:gd name="T82" fmla="*/ 121 w 122"/>
                  <a:gd name="T83" fmla="*/ 160 h 161"/>
                  <a:gd name="T84" fmla="*/ 121 w 122"/>
                  <a:gd name="T85" fmla="*/ 160 h 161"/>
                  <a:gd name="T86" fmla="*/ 121 w 122"/>
                  <a:gd name="T87" fmla="*/ 160 h 161"/>
                  <a:gd name="T88" fmla="*/ 121 w 122"/>
                  <a:gd name="T89" fmla="*/ 160 h 161"/>
                  <a:gd name="T90" fmla="*/ 122 w 122"/>
                  <a:gd name="T91" fmla="*/ 160 h 161"/>
                  <a:gd name="T92" fmla="*/ 122 w 122"/>
                  <a:gd name="T93" fmla="*/ 160 h 161"/>
                  <a:gd name="T94" fmla="*/ 122 w 122"/>
                  <a:gd name="T95" fmla="*/ 160 h 161"/>
                  <a:gd name="T96" fmla="*/ 122 w 122"/>
                  <a:gd name="T97" fmla="*/ 160 h 161"/>
                  <a:gd name="T98" fmla="*/ 122 w 122"/>
                  <a:gd name="T99" fmla="*/ 161 h 161"/>
                  <a:gd name="T100" fmla="*/ 122 w 122"/>
                  <a:gd name="T101" fmla="*/ 150 h 161"/>
                  <a:gd name="T102" fmla="*/ 122 w 122"/>
                  <a:gd name="T103" fmla="*/ 150 h 161"/>
                  <a:gd name="T104" fmla="*/ 102 w 122"/>
                  <a:gd name="T105" fmla="*/ 138 h 161"/>
                  <a:gd name="T106" fmla="*/ 82 w 122"/>
                  <a:gd name="T107" fmla="*/ 122 h 161"/>
                  <a:gd name="T108" fmla="*/ 65 w 122"/>
                  <a:gd name="T109" fmla="*/ 106 h 161"/>
                  <a:gd name="T110" fmla="*/ 49 w 122"/>
                  <a:gd name="T111" fmla="*/ 88 h 161"/>
                  <a:gd name="T112" fmla="*/ 35 w 122"/>
                  <a:gd name="T113" fmla="*/ 67 h 161"/>
                  <a:gd name="T114" fmla="*/ 24 w 122"/>
                  <a:gd name="T115" fmla="*/ 46 h 161"/>
                  <a:gd name="T116" fmla="*/ 16 w 122"/>
                  <a:gd name="T117" fmla="*/ 24 h 161"/>
                  <a:gd name="T118" fmla="*/ 8 w 122"/>
                  <a:gd name="T11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2" h="161">
                    <a:moveTo>
                      <a:pt x="8" y="0"/>
                    </a:moveTo>
                    <a:lnTo>
                      <a:pt x="0" y="0"/>
                    </a:lnTo>
                    <a:lnTo>
                      <a:pt x="0" y="0"/>
                    </a:lnTo>
                    <a:lnTo>
                      <a:pt x="5" y="20"/>
                    </a:lnTo>
                    <a:lnTo>
                      <a:pt x="12" y="40"/>
                    </a:lnTo>
                    <a:lnTo>
                      <a:pt x="21" y="59"/>
                    </a:lnTo>
                    <a:lnTo>
                      <a:pt x="30" y="77"/>
                    </a:lnTo>
                    <a:lnTo>
                      <a:pt x="43" y="94"/>
                    </a:lnTo>
                    <a:lnTo>
                      <a:pt x="56" y="110"/>
                    </a:lnTo>
                    <a:lnTo>
                      <a:pt x="71" y="124"/>
                    </a:lnTo>
                    <a:lnTo>
                      <a:pt x="87" y="138"/>
                    </a:lnTo>
                    <a:lnTo>
                      <a:pt x="87" y="138"/>
                    </a:lnTo>
                    <a:lnTo>
                      <a:pt x="87" y="138"/>
                    </a:lnTo>
                    <a:lnTo>
                      <a:pt x="87" y="138"/>
                    </a:lnTo>
                    <a:lnTo>
                      <a:pt x="87" y="138"/>
                    </a:lnTo>
                    <a:lnTo>
                      <a:pt x="87" y="138"/>
                    </a:lnTo>
                    <a:lnTo>
                      <a:pt x="87" y="138"/>
                    </a:lnTo>
                    <a:lnTo>
                      <a:pt x="87" y="138"/>
                    </a:lnTo>
                    <a:lnTo>
                      <a:pt x="87" y="138"/>
                    </a:lnTo>
                    <a:lnTo>
                      <a:pt x="87" y="138"/>
                    </a:lnTo>
                    <a:lnTo>
                      <a:pt x="87" y="139"/>
                    </a:lnTo>
                    <a:lnTo>
                      <a:pt x="87"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104" y="150"/>
                    </a:lnTo>
                    <a:lnTo>
                      <a:pt x="121" y="160"/>
                    </a:lnTo>
                    <a:lnTo>
                      <a:pt x="121" y="160"/>
                    </a:lnTo>
                    <a:lnTo>
                      <a:pt x="121" y="160"/>
                    </a:lnTo>
                    <a:lnTo>
                      <a:pt x="121" y="160"/>
                    </a:lnTo>
                    <a:lnTo>
                      <a:pt x="121" y="160"/>
                    </a:lnTo>
                    <a:lnTo>
                      <a:pt x="121" y="160"/>
                    </a:lnTo>
                    <a:lnTo>
                      <a:pt x="121" y="160"/>
                    </a:lnTo>
                    <a:lnTo>
                      <a:pt x="121" y="160"/>
                    </a:lnTo>
                    <a:lnTo>
                      <a:pt x="122" y="160"/>
                    </a:lnTo>
                    <a:lnTo>
                      <a:pt x="122" y="160"/>
                    </a:lnTo>
                    <a:lnTo>
                      <a:pt x="122" y="160"/>
                    </a:lnTo>
                    <a:lnTo>
                      <a:pt x="122" y="160"/>
                    </a:lnTo>
                    <a:lnTo>
                      <a:pt x="122" y="161"/>
                    </a:lnTo>
                    <a:lnTo>
                      <a:pt x="122" y="150"/>
                    </a:lnTo>
                    <a:lnTo>
                      <a:pt x="122" y="150"/>
                    </a:lnTo>
                    <a:lnTo>
                      <a:pt x="102" y="138"/>
                    </a:lnTo>
                    <a:lnTo>
                      <a:pt x="82" y="122"/>
                    </a:lnTo>
                    <a:lnTo>
                      <a:pt x="65" y="106"/>
                    </a:lnTo>
                    <a:lnTo>
                      <a:pt x="49" y="88"/>
                    </a:lnTo>
                    <a:lnTo>
                      <a:pt x="35" y="67"/>
                    </a:lnTo>
                    <a:lnTo>
                      <a:pt x="24" y="46"/>
                    </a:lnTo>
                    <a:lnTo>
                      <a:pt x="16" y="24"/>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09" name="Freeform 1285"/>
              <p:cNvSpPr>
                <a:spLocks noEditPoints="1"/>
              </p:cNvSpPr>
              <p:nvPr/>
            </p:nvSpPr>
            <p:spPr bwMode="auto">
              <a:xfrm>
                <a:off x="10682211" y="2562531"/>
                <a:ext cx="4543" cy="46021"/>
              </a:xfrm>
              <a:custGeom>
                <a:avLst/>
                <a:gdLst>
                  <a:gd name="T0" fmla="*/ 5 w 5"/>
                  <a:gd name="T1" fmla="*/ 3 h 46"/>
                  <a:gd name="T2" fmla="*/ 5 w 5"/>
                  <a:gd name="T3" fmla="*/ 3 h 46"/>
                  <a:gd name="T4" fmla="*/ 4 w 5"/>
                  <a:gd name="T5" fmla="*/ 25 h 46"/>
                  <a:gd name="T6" fmla="*/ 0 w 5"/>
                  <a:gd name="T7" fmla="*/ 46 h 46"/>
                  <a:gd name="T8" fmla="*/ 0 w 5"/>
                  <a:gd name="T9" fmla="*/ 46 h 46"/>
                  <a:gd name="T10" fmla="*/ 4 w 5"/>
                  <a:gd name="T11" fmla="*/ 25 h 46"/>
                  <a:gd name="T12" fmla="*/ 5 w 5"/>
                  <a:gd name="T13" fmla="*/ 3 h 46"/>
                  <a:gd name="T14" fmla="*/ 5 w 5"/>
                  <a:gd name="T15" fmla="*/ 2 h 46"/>
                  <a:gd name="T16" fmla="*/ 5 w 5"/>
                  <a:gd name="T17" fmla="*/ 2 h 46"/>
                  <a:gd name="T18" fmla="*/ 5 w 5"/>
                  <a:gd name="T19" fmla="*/ 3 h 46"/>
                  <a:gd name="T20" fmla="*/ 5 w 5"/>
                  <a:gd name="T21" fmla="*/ 3 h 46"/>
                  <a:gd name="T22" fmla="*/ 5 w 5"/>
                  <a:gd name="T23" fmla="*/ 2 h 46"/>
                  <a:gd name="T24" fmla="*/ 5 w 5"/>
                  <a:gd name="T25" fmla="*/ 2 h 46"/>
                  <a:gd name="T26" fmla="*/ 5 w 5"/>
                  <a:gd name="T27" fmla="*/ 2 h 46"/>
                  <a:gd name="T28" fmla="*/ 5 w 5"/>
                  <a:gd name="T29" fmla="*/ 2 h 46"/>
                  <a:gd name="T30" fmla="*/ 5 w 5"/>
                  <a:gd name="T31" fmla="*/ 2 h 46"/>
                  <a:gd name="T32" fmla="*/ 5 w 5"/>
                  <a:gd name="T33" fmla="*/ 2 h 46"/>
                  <a:gd name="T34" fmla="*/ 5 w 5"/>
                  <a:gd name="T35" fmla="*/ 2 h 46"/>
                  <a:gd name="T36" fmla="*/ 5 w 5"/>
                  <a:gd name="T37" fmla="*/ 2 h 46"/>
                  <a:gd name="T38" fmla="*/ 5 w 5"/>
                  <a:gd name="T39" fmla="*/ 2 h 46"/>
                  <a:gd name="T40" fmla="*/ 5 w 5"/>
                  <a:gd name="T41" fmla="*/ 2 h 46"/>
                  <a:gd name="T42" fmla="*/ 5 w 5"/>
                  <a:gd name="T43" fmla="*/ 2 h 46"/>
                  <a:gd name="T44" fmla="*/ 5 w 5"/>
                  <a:gd name="T45" fmla="*/ 0 h 46"/>
                  <a:gd name="T46" fmla="*/ 5 w 5"/>
                  <a:gd name="T47" fmla="*/ 0 h 46"/>
                  <a:gd name="T48" fmla="*/ 5 w 5"/>
                  <a:gd name="T49" fmla="*/ 0 h 46"/>
                  <a:gd name="T50" fmla="*/ 5 w 5"/>
                  <a:gd name="T51" fmla="*/ 0 h 46"/>
                  <a:gd name="T52" fmla="*/ 5 w 5"/>
                  <a:gd name="T53" fmla="*/ 0 h 46"/>
                  <a:gd name="T54" fmla="*/ 5 w 5"/>
                  <a:gd name="T55" fmla="*/ 0 h 46"/>
                  <a:gd name="T56" fmla="*/ 5 w 5"/>
                  <a:gd name="T57" fmla="*/ 0 h 46"/>
                  <a:gd name="T58" fmla="*/ 5 w 5"/>
                  <a:gd name="T59" fmla="*/ 0 h 46"/>
                  <a:gd name="T60" fmla="*/ 5 w 5"/>
                  <a:gd name="T61" fmla="*/ 0 h 46"/>
                  <a:gd name="T62" fmla="*/ 5 w 5"/>
                  <a:gd name="T6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 h="46">
                    <a:moveTo>
                      <a:pt x="5" y="3"/>
                    </a:moveTo>
                    <a:lnTo>
                      <a:pt x="5" y="3"/>
                    </a:lnTo>
                    <a:lnTo>
                      <a:pt x="4" y="25"/>
                    </a:lnTo>
                    <a:lnTo>
                      <a:pt x="0" y="46"/>
                    </a:lnTo>
                    <a:lnTo>
                      <a:pt x="0" y="46"/>
                    </a:lnTo>
                    <a:lnTo>
                      <a:pt x="4" y="25"/>
                    </a:lnTo>
                    <a:lnTo>
                      <a:pt x="5" y="3"/>
                    </a:lnTo>
                    <a:close/>
                    <a:moveTo>
                      <a:pt x="5" y="2"/>
                    </a:moveTo>
                    <a:lnTo>
                      <a:pt x="5" y="2"/>
                    </a:lnTo>
                    <a:lnTo>
                      <a:pt x="5" y="3"/>
                    </a:lnTo>
                    <a:lnTo>
                      <a:pt x="5" y="3"/>
                    </a:lnTo>
                    <a:lnTo>
                      <a:pt x="5" y="2"/>
                    </a:lnTo>
                    <a:close/>
                    <a:moveTo>
                      <a:pt x="5" y="2"/>
                    </a:moveTo>
                    <a:lnTo>
                      <a:pt x="5" y="2"/>
                    </a:lnTo>
                    <a:lnTo>
                      <a:pt x="5" y="2"/>
                    </a:lnTo>
                    <a:lnTo>
                      <a:pt x="5" y="2"/>
                    </a:lnTo>
                    <a:lnTo>
                      <a:pt x="5" y="2"/>
                    </a:lnTo>
                    <a:close/>
                    <a:moveTo>
                      <a:pt x="5" y="2"/>
                    </a:moveTo>
                    <a:lnTo>
                      <a:pt x="5" y="2"/>
                    </a:lnTo>
                    <a:lnTo>
                      <a:pt x="5" y="2"/>
                    </a:lnTo>
                    <a:lnTo>
                      <a:pt x="5" y="2"/>
                    </a:lnTo>
                    <a:lnTo>
                      <a:pt x="5" y="2"/>
                    </a:lnTo>
                    <a:close/>
                    <a:moveTo>
                      <a:pt x="5" y="0"/>
                    </a:moveTo>
                    <a:lnTo>
                      <a:pt x="5" y="0"/>
                    </a:lnTo>
                    <a:lnTo>
                      <a:pt x="5" y="0"/>
                    </a:lnTo>
                    <a:lnTo>
                      <a:pt x="5" y="0"/>
                    </a:lnTo>
                    <a:lnTo>
                      <a:pt x="5" y="0"/>
                    </a:lnTo>
                    <a:close/>
                    <a:moveTo>
                      <a:pt x="5" y="0"/>
                    </a:moveTo>
                    <a:lnTo>
                      <a:pt x="5" y="0"/>
                    </a:lnTo>
                    <a:lnTo>
                      <a:pt x="5" y="0"/>
                    </a:lnTo>
                    <a:lnTo>
                      <a:pt x="5" y="0"/>
                    </a:lnTo>
                    <a:lnTo>
                      <a:pt x="5" y="0"/>
                    </a:lnTo>
                    <a:close/>
                  </a:path>
                </a:pathLst>
              </a:custGeom>
              <a:solidFill>
                <a:srgbClr val="AABC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10" name="Freeform 1286"/>
              <p:cNvSpPr>
                <a:spLocks/>
              </p:cNvSpPr>
              <p:nvPr/>
            </p:nvSpPr>
            <p:spPr bwMode="auto">
              <a:xfrm>
                <a:off x="10682211" y="2565532"/>
                <a:ext cx="4543" cy="43020"/>
              </a:xfrm>
              <a:custGeom>
                <a:avLst/>
                <a:gdLst>
                  <a:gd name="T0" fmla="*/ 5 w 5"/>
                  <a:gd name="T1" fmla="*/ 0 h 43"/>
                  <a:gd name="T2" fmla="*/ 5 w 5"/>
                  <a:gd name="T3" fmla="*/ 0 h 43"/>
                  <a:gd name="T4" fmla="*/ 4 w 5"/>
                  <a:gd name="T5" fmla="*/ 22 h 43"/>
                  <a:gd name="T6" fmla="*/ 0 w 5"/>
                  <a:gd name="T7" fmla="*/ 43 h 43"/>
                  <a:gd name="T8" fmla="*/ 0 w 5"/>
                  <a:gd name="T9" fmla="*/ 43 h 43"/>
                  <a:gd name="T10" fmla="*/ 4 w 5"/>
                  <a:gd name="T11" fmla="*/ 22 h 43"/>
                  <a:gd name="T12" fmla="*/ 5 w 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5" h="43">
                    <a:moveTo>
                      <a:pt x="5" y="0"/>
                    </a:moveTo>
                    <a:lnTo>
                      <a:pt x="5" y="0"/>
                    </a:lnTo>
                    <a:lnTo>
                      <a:pt x="4" y="22"/>
                    </a:lnTo>
                    <a:lnTo>
                      <a:pt x="0" y="43"/>
                    </a:lnTo>
                    <a:lnTo>
                      <a:pt x="0" y="43"/>
                    </a:lnTo>
                    <a:lnTo>
                      <a:pt x="4" y="22"/>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11" name="Rectangle 1287"/>
              <p:cNvSpPr>
                <a:spLocks noChangeArrowheads="1"/>
              </p:cNvSpPr>
              <p:nvPr/>
            </p:nvSpPr>
            <p:spPr bwMode="auto">
              <a:xfrm>
                <a:off x="10686754" y="2564532"/>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12" name="Rectangle 1288"/>
              <p:cNvSpPr>
                <a:spLocks noChangeArrowheads="1"/>
              </p:cNvSpPr>
              <p:nvPr/>
            </p:nvSpPr>
            <p:spPr bwMode="auto">
              <a:xfrm>
                <a:off x="10686754" y="2564532"/>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13" name="Rectangle 1289"/>
              <p:cNvSpPr>
                <a:spLocks noChangeArrowheads="1"/>
              </p:cNvSpPr>
              <p:nvPr/>
            </p:nvSpPr>
            <p:spPr bwMode="auto">
              <a:xfrm>
                <a:off x="10686754" y="2564532"/>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14" name="Rectangle 1290"/>
              <p:cNvSpPr>
                <a:spLocks noChangeArrowheads="1"/>
              </p:cNvSpPr>
              <p:nvPr/>
            </p:nvSpPr>
            <p:spPr bwMode="auto">
              <a:xfrm>
                <a:off x="10686754" y="2562531"/>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15" name="Rectangle 1291"/>
              <p:cNvSpPr>
                <a:spLocks noChangeArrowheads="1"/>
              </p:cNvSpPr>
              <p:nvPr/>
            </p:nvSpPr>
            <p:spPr bwMode="auto">
              <a:xfrm>
                <a:off x="10686754" y="2562531"/>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16" name="Freeform 1293"/>
              <p:cNvSpPr>
                <a:spLocks/>
              </p:cNvSpPr>
              <p:nvPr/>
            </p:nvSpPr>
            <p:spPr bwMode="auto">
              <a:xfrm>
                <a:off x="10569551" y="2451480"/>
                <a:ext cx="117203" cy="160073"/>
              </a:xfrm>
              <a:custGeom>
                <a:avLst/>
                <a:gdLst>
                  <a:gd name="T0" fmla="*/ 0 w 129"/>
                  <a:gd name="T1" fmla="*/ 0 h 160"/>
                  <a:gd name="T2" fmla="*/ 0 w 129"/>
                  <a:gd name="T3" fmla="*/ 0 h 160"/>
                  <a:gd name="T4" fmla="*/ 0 w 129"/>
                  <a:gd name="T5" fmla="*/ 11 h 160"/>
                  <a:gd name="T6" fmla="*/ 0 w 129"/>
                  <a:gd name="T7" fmla="*/ 11 h 160"/>
                  <a:gd name="T8" fmla="*/ 0 w 129"/>
                  <a:gd name="T9" fmla="*/ 11 h 160"/>
                  <a:gd name="T10" fmla="*/ 14 w 129"/>
                  <a:gd name="T11" fmla="*/ 19 h 160"/>
                  <a:gd name="T12" fmla="*/ 29 w 129"/>
                  <a:gd name="T13" fmla="*/ 27 h 160"/>
                  <a:gd name="T14" fmla="*/ 43 w 129"/>
                  <a:gd name="T15" fmla="*/ 33 h 160"/>
                  <a:gd name="T16" fmla="*/ 58 w 129"/>
                  <a:gd name="T17" fmla="*/ 38 h 160"/>
                  <a:gd name="T18" fmla="*/ 73 w 129"/>
                  <a:gd name="T19" fmla="*/ 43 h 160"/>
                  <a:gd name="T20" fmla="*/ 89 w 129"/>
                  <a:gd name="T21" fmla="*/ 48 h 160"/>
                  <a:gd name="T22" fmla="*/ 103 w 129"/>
                  <a:gd name="T23" fmla="*/ 50 h 160"/>
                  <a:gd name="T24" fmla="*/ 119 w 129"/>
                  <a:gd name="T25" fmla="*/ 52 h 160"/>
                  <a:gd name="T26" fmla="*/ 119 w 129"/>
                  <a:gd name="T27" fmla="*/ 111 h 160"/>
                  <a:gd name="T28" fmla="*/ 119 w 129"/>
                  <a:gd name="T29" fmla="*/ 111 h 160"/>
                  <a:gd name="T30" fmla="*/ 118 w 129"/>
                  <a:gd name="T31" fmla="*/ 136 h 160"/>
                  <a:gd name="T32" fmla="*/ 115 w 129"/>
                  <a:gd name="T33" fmla="*/ 160 h 160"/>
                  <a:gd name="T34" fmla="*/ 123 w 129"/>
                  <a:gd name="T35" fmla="*/ 160 h 160"/>
                  <a:gd name="T36" fmla="*/ 123 w 129"/>
                  <a:gd name="T37" fmla="*/ 160 h 160"/>
                  <a:gd name="T38" fmla="*/ 124 w 129"/>
                  <a:gd name="T39" fmla="*/ 157 h 160"/>
                  <a:gd name="T40" fmla="*/ 124 w 129"/>
                  <a:gd name="T41" fmla="*/ 157 h 160"/>
                  <a:gd name="T42" fmla="*/ 128 w 129"/>
                  <a:gd name="T43" fmla="*/ 136 h 160"/>
                  <a:gd name="T44" fmla="*/ 129 w 129"/>
                  <a:gd name="T45" fmla="*/ 114 h 160"/>
                  <a:gd name="T46" fmla="*/ 129 w 129"/>
                  <a:gd name="T47" fmla="*/ 114 h 160"/>
                  <a:gd name="T48" fmla="*/ 129 w 129"/>
                  <a:gd name="T49" fmla="*/ 114 h 160"/>
                  <a:gd name="T50" fmla="*/ 129 w 129"/>
                  <a:gd name="T51" fmla="*/ 114 h 160"/>
                  <a:gd name="T52" fmla="*/ 129 w 129"/>
                  <a:gd name="T53" fmla="*/ 113 h 160"/>
                  <a:gd name="T54" fmla="*/ 129 w 129"/>
                  <a:gd name="T55" fmla="*/ 113 h 160"/>
                  <a:gd name="T56" fmla="*/ 129 w 129"/>
                  <a:gd name="T57" fmla="*/ 113 h 160"/>
                  <a:gd name="T58" fmla="*/ 129 w 129"/>
                  <a:gd name="T59" fmla="*/ 113 h 160"/>
                  <a:gd name="T60" fmla="*/ 129 w 129"/>
                  <a:gd name="T61" fmla="*/ 113 h 160"/>
                  <a:gd name="T62" fmla="*/ 129 w 129"/>
                  <a:gd name="T63" fmla="*/ 113 h 160"/>
                  <a:gd name="T64" fmla="*/ 129 w 129"/>
                  <a:gd name="T65" fmla="*/ 113 h 160"/>
                  <a:gd name="T66" fmla="*/ 129 w 129"/>
                  <a:gd name="T67" fmla="*/ 113 h 160"/>
                  <a:gd name="T68" fmla="*/ 129 w 129"/>
                  <a:gd name="T69" fmla="*/ 113 h 160"/>
                  <a:gd name="T70" fmla="*/ 129 w 129"/>
                  <a:gd name="T71" fmla="*/ 113 h 160"/>
                  <a:gd name="T72" fmla="*/ 129 w 129"/>
                  <a:gd name="T73" fmla="*/ 111 h 160"/>
                  <a:gd name="T74" fmla="*/ 129 w 129"/>
                  <a:gd name="T75" fmla="*/ 111 h 160"/>
                  <a:gd name="T76" fmla="*/ 129 w 129"/>
                  <a:gd name="T77" fmla="*/ 111 h 160"/>
                  <a:gd name="T78" fmla="*/ 129 w 129"/>
                  <a:gd name="T79" fmla="*/ 111 h 160"/>
                  <a:gd name="T80" fmla="*/ 129 w 129"/>
                  <a:gd name="T81" fmla="*/ 111 h 160"/>
                  <a:gd name="T82" fmla="*/ 129 w 129"/>
                  <a:gd name="T83" fmla="*/ 111 h 160"/>
                  <a:gd name="T84" fmla="*/ 129 w 129"/>
                  <a:gd name="T85" fmla="*/ 111 h 160"/>
                  <a:gd name="T86" fmla="*/ 129 w 129"/>
                  <a:gd name="T87" fmla="*/ 111 h 160"/>
                  <a:gd name="T88" fmla="*/ 129 w 129"/>
                  <a:gd name="T89" fmla="*/ 111 h 160"/>
                  <a:gd name="T90" fmla="*/ 129 w 129"/>
                  <a:gd name="T91" fmla="*/ 44 h 160"/>
                  <a:gd name="T92" fmla="*/ 129 w 129"/>
                  <a:gd name="T93" fmla="*/ 44 h 160"/>
                  <a:gd name="T94" fmla="*/ 112 w 129"/>
                  <a:gd name="T95" fmla="*/ 43 h 160"/>
                  <a:gd name="T96" fmla="*/ 95 w 129"/>
                  <a:gd name="T97" fmla="*/ 39 h 160"/>
                  <a:gd name="T98" fmla="*/ 78 w 129"/>
                  <a:gd name="T99" fmla="*/ 35 h 160"/>
                  <a:gd name="T100" fmla="*/ 62 w 129"/>
                  <a:gd name="T101" fmla="*/ 30 h 160"/>
                  <a:gd name="T102" fmla="*/ 46 w 129"/>
                  <a:gd name="T103" fmla="*/ 24 h 160"/>
                  <a:gd name="T104" fmla="*/ 30 w 129"/>
                  <a:gd name="T105" fmla="*/ 17 h 160"/>
                  <a:gd name="T106" fmla="*/ 15 w 129"/>
                  <a:gd name="T107" fmla="*/ 9 h 160"/>
                  <a:gd name="T108" fmla="*/ 0 w 129"/>
                  <a:gd name="T10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9" h="160">
                    <a:moveTo>
                      <a:pt x="0" y="0"/>
                    </a:moveTo>
                    <a:lnTo>
                      <a:pt x="0" y="0"/>
                    </a:lnTo>
                    <a:lnTo>
                      <a:pt x="0" y="11"/>
                    </a:lnTo>
                    <a:lnTo>
                      <a:pt x="0" y="11"/>
                    </a:lnTo>
                    <a:lnTo>
                      <a:pt x="0" y="11"/>
                    </a:lnTo>
                    <a:lnTo>
                      <a:pt x="14" y="19"/>
                    </a:lnTo>
                    <a:lnTo>
                      <a:pt x="29" y="27"/>
                    </a:lnTo>
                    <a:lnTo>
                      <a:pt x="43" y="33"/>
                    </a:lnTo>
                    <a:lnTo>
                      <a:pt x="58" y="38"/>
                    </a:lnTo>
                    <a:lnTo>
                      <a:pt x="73" y="43"/>
                    </a:lnTo>
                    <a:lnTo>
                      <a:pt x="89" y="48"/>
                    </a:lnTo>
                    <a:lnTo>
                      <a:pt x="103" y="50"/>
                    </a:lnTo>
                    <a:lnTo>
                      <a:pt x="119" y="52"/>
                    </a:lnTo>
                    <a:lnTo>
                      <a:pt x="119" y="111"/>
                    </a:lnTo>
                    <a:lnTo>
                      <a:pt x="119" y="111"/>
                    </a:lnTo>
                    <a:lnTo>
                      <a:pt x="118" y="136"/>
                    </a:lnTo>
                    <a:lnTo>
                      <a:pt x="115" y="160"/>
                    </a:lnTo>
                    <a:lnTo>
                      <a:pt x="123" y="160"/>
                    </a:lnTo>
                    <a:lnTo>
                      <a:pt x="123" y="160"/>
                    </a:lnTo>
                    <a:lnTo>
                      <a:pt x="124" y="157"/>
                    </a:lnTo>
                    <a:lnTo>
                      <a:pt x="124" y="157"/>
                    </a:lnTo>
                    <a:lnTo>
                      <a:pt x="128" y="136"/>
                    </a:lnTo>
                    <a:lnTo>
                      <a:pt x="129" y="114"/>
                    </a:lnTo>
                    <a:lnTo>
                      <a:pt x="129" y="114"/>
                    </a:lnTo>
                    <a:lnTo>
                      <a:pt x="129" y="114"/>
                    </a:lnTo>
                    <a:lnTo>
                      <a:pt x="129" y="114"/>
                    </a:lnTo>
                    <a:lnTo>
                      <a:pt x="129" y="113"/>
                    </a:lnTo>
                    <a:lnTo>
                      <a:pt x="129" y="113"/>
                    </a:lnTo>
                    <a:lnTo>
                      <a:pt x="129" y="113"/>
                    </a:lnTo>
                    <a:lnTo>
                      <a:pt x="129" y="113"/>
                    </a:lnTo>
                    <a:lnTo>
                      <a:pt x="129" y="113"/>
                    </a:lnTo>
                    <a:lnTo>
                      <a:pt x="129" y="113"/>
                    </a:lnTo>
                    <a:lnTo>
                      <a:pt x="129" y="113"/>
                    </a:lnTo>
                    <a:lnTo>
                      <a:pt x="129" y="113"/>
                    </a:lnTo>
                    <a:lnTo>
                      <a:pt x="129" y="113"/>
                    </a:lnTo>
                    <a:lnTo>
                      <a:pt x="129" y="113"/>
                    </a:lnTo>
                    <a:lnTo>
                      <a:pt x="129" y="111"/>
                    </a:lnTo>
                    <a:lnTo>
                      <a:pt x="129" y="111"/>
                    </a:lnTo>
                    <a:lnTo>
                      <a:pt x="129" y="111"/>
                    </a:lnTo>
                    <a:lnTo>
                      <a:pt x="129" y="111"/>
                    </a:lnTo>
                    <a:lnTo>
                      <a:pt x="129" y="111"/>
                    </a:lnTo>
                    <a:lnTo>
                      <a:pt x="129" y="111"/>
                    </a:lnTo>
                    <a:lnTo>
                      <a:pt x="129" y="111"/>
                    </a:lnTo>
                    <a:lnTo>
                      <a:pt x="129" y="111"/>
                    </a:lnTo>
                    <a:lnTo>
                      <a:pt x="129" y="111"/>
                    </a:lnTo>
                    <a:lnTo>
                      <a:pt x="129" y="44"/>
                    </a:lnTo>
                    <a:lnTo>
                      <a:pt x="129" y="44"/>
                    </a:lnTo>
                    <a:lnTo>
                      <a:pt x="112" y="43"/>
                    </a:lnTo>
                    <a:lnTo>
                      <a:pt x="95" y="39"/>
                    </a:lnTo>
                    <a:lnTo>
                      <a:pt x="78" y="35"/>
                    </a:lnTo>
                    <a:lnTo>
                      <a:pt x="62" y="30"/>
                    </a:lnTo>
                    <a:lnTo>
                      <a:pt x="46" y="24"/>
                    </a:lnTo>
                    <a:lnTo>
                      <a:pt x="30" y="17"/>
                    </a:lnTo>
                    <a:lnTo>
                      <a:pt x="15" y="9"/>
                    </a:lnTo>
                    <a:lnTo>
                      <a:pt x="0" y="0"/>
                    </a:lnTo>
                    <a:close/>
                  </a:path>
                </a:pathLst>
              </a:custGeom>
              <a:solidFill>
                <a:srgbClr val="879A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917" name="Freeform 1294"/>
              <p:cNvSpPr>
                <a:spLocks/>
              </p:cNvSpPr>
              <p:nvPr/>
            </p:nvSpPr>
            <p:spPr bwMode="auto">
              <a:xfrm>
                <a:off x="10569551" y="2451480"/>
                <a:ext cx="117203" cy="160073"/>
              </a:xfrm>
              <a:custGeom>
                <a:avLst/>
                <a:gdLst>
                  <a:gd name="T0" fmla="*/ 0 w 129"/>
                  <a:gd name="T1" fmla="*/ 0 h 160"/>
                  <a:gd name="T2" fmla="*/ 0 w 129"/>
                  <a:gd name="T3" fmla="*/ 0 h 160"/>
                  <a:gd name="T4" fmla="*/ 0 w 129"/>
                  <a:gd name="T5" fmla="*/ 11 h 160"/>
                  <a:gd name="T6" fmla="*/ 0 w 129"/>
                  <a:gd name="T7" fmla="*/ 11 h 160"/>
                  <a:gd name="T8" fmla="*/ 0 w 129"/>
                  <a:gd name="T9" fmla="*/ 11 h 160"/>
                  <a:gd name="T10" fmla="*/ 14 w 129"/>
                  <a:gd name="T11" fmla="*/ 19 h 160"/>
                  <a:gd name="T12" fmla="*/ 29 w 129"/>
                  <a:gd name="T13" fmla="*/ 27 h 160"/>
                  <a:gd name="T14" fmla="*/ 43 w 129"/>
                  <a:gd name="T15" fmla="*/ 33 h 160"/>
                  <a:gd name="T16" fmla="*/ 58 w 129"/>
                  <a:gd name="T17" fmla="*/ 38 h 160"/>
                  <a:gd name="T18" fmla="*/ 73 w 129"/>
                  <a:gd name="T19" fmla="*/ 43 h 160"/>
                  <a:gd name="T20" fmla="*/ 89 w 129"/>
                  <a:gd name="T21" fmla="*/ 48 h 160"/>
                  <a:gd name="T22" fmla="*/ 103 w 129"/>
                  <a:gd name="T23" fmla="*/ 50 h 160"/>
                  <a:gd name="T24" fmla="*/ 119 w 129"/>
                  <a:gd name="T25" fmla="*/ 52 h 160"/>
                  <a:gd name="T26" fmla="*/ 119 w 129"/>
                  <a:gd name="T27" fmla="*/ 111 h 160"/>
                  <a:gd name="T28" fmla="*/ 119 w 129"/>
                  <a:gd name="T29" fmla="*/ 111 h 160"/>
                  <a:gd name="T30" fmla="*/ 118 w 129"/>
                  <a:gd name="T31" fmla="*/ 136 h 160"/>
                  <a:gd name="T32" fmla="*/ 115 w 129"/>
                  <a:gd name="T33" fmla="*/ 160 h 160"/>
                  <a:gd name="T34" fmla="*/ 123 w 129"/>
                  <a:gd name="T35" fmla="*/ 160 h 160"/>
                  <a:gd name="T36" fmla="*/ 123 w 129"/>
                  <a:gd name="T37" fmla="*/ 160 h 160"/>
                  <a:gd name="T38" fmla="*/ 124 w 129"/>
                  <a:gd name="T39" fmla="*/ 157 h 160"/>
                  <a:gd name="T40" fmla="*/ 124 w 129"/>
                  <a:gd name="T41" fmla="*/ 157 h 160"/>
                  <a:gd name="T42" fmla="*/ 128 w 129"/>
                  <a:gd name="T43" fmla="*/ 136 h 160"/>
                  <a:gd name="T44" fmla="*/ 129 w 129"/>
                  <a:gd name="T45" fmla="*/ 114 h 160"/>
                  <a:gd name="T46" fmla="*/ 129 w 129"/>
                  <a:gd name="T47" fmla="*/ 114 h 160"/>
                  <a:gd name="T48" fmla="*/ 129 w 129"/>
                  <a:gd name="T49" fmla="*/ 114 h 160"/>
                  <a:gd name="T50" fmla="*/ 129 w 129"/>
                  <a:gd name="T51" fmla="*/ 114 h 160"/>
                  <a:gd name="T52" fmla="*/ 129 w 129"/>
                  <a:gd name="T53" fmla="*/ 113 h 160"/>
                  <a:gd name="T54" fmla="*/ 129 w 129"/>
                  <a:gd name="T55" fmla="*/ 113 h 160"/>
                  <a:gd name="T56" fmla="*/ 129 w 129"/>
                  <a:gd name="T57" fmla="*/ 113 h 160"/>
                  <a:gd name="T58" fmla="*/ 129 w 129"/>
                  <a:gd name="T59" fmla="*/ 113 h 160"/>
                  <a:gd name="T60" fmla="*/ 129 w 129"/>
                  <a:gd name="T61" fmla="*/ 113 h 160"/>
                  <a:gd name="T62" fmla="*/ 129 w 129"/>
                  <a:gd name="T63" fmla="*/ 113 h 160"/>
                  <a:gd name="T64" fmla="*/ 129 w 129"/>
                  <a:gd name="T65" fmla="*/ 113 h 160"/>
                  <a:gd name="T66" fmla="*/ 129 w 129"/>
                  <a:gd name="T67" fmla="*/ 113 h 160"/>
                  <a:gd name="T68" fmla="*/ 129 w 129"/>
                  <a:gd name="T69" fmla="*/ 113 h 160"/>
                  <a:gd name="T70" fmla="*/ 129 w 129"/>
                  <a:gd name="T71" fmla="*/ 113 h 160"/>
                  <a:gd name="T72" fmla="*/ 129 w 129"/>
                  <a:gd name="T73" fmla="*/ 111 h 160"/>
                  <a:gd name="T74" fmla="*/ 129 w 129"/>
                  <a:gd name="T75" fmla="*/ 111 h 160"/>
                  <a:gd name="T76" fmla="*/ 129 w 129"/>
                  <a:gd name="T77" fmla="*/ 111 h 160"/>
                  <a:gd name="T78" fmla="*/ 129 w 129"/>
                  <a:gd name="T79" fmla="*/ 111 h 160"/>
                  <a:gd name="T80" fmla="*/ 129 w 129"/>
                  <a:gd name="T81" fmla="*/ 111 h 160"/>
                  <a:gd name="T82" fmla="*/ 129 w 129"/>
                  <a:gd name="T83" fmla="*/ 111 h 160"/>
                  <a:gd name="T84" fmla="*/ 129 w 129"/>
                  <a:gd name="T85" fmla="*/ 111 h 160"/>
                  <a:gd name="T86" fmla="*/ 129 w 129"/>
                  <a:gd name="T87" fmla="*/ 111 h 160"/>
                  <a:gd name="T88" fmla="*/ 129 w 129"/>
                  <a:gd name="T89" fmla="*/ 111 h 160"/>
                  <a:gd name="T90" fmla="*/ 129 w 129"/>
                  <a:gd name="T91" fmla="*/ 44 h 160"/>
                  <a:gd name="T92" fmla="*/ 129 w 129"/>
                  <a:gd name="T93" fmla="*/ 44 h 160"/>
                  <a:gd name="T94" fmla="*/ 112 w 129"/>
                  <a:gd name="T95" fmla="*/ 43 h 160"/>
                  <a:gd name="T96" fmla="*/ 95 w 129"/>
                  <a:gd name="T97" fmla="*/ 39 h 160"/>
                  <a:gd name="T98" fmla="*/ 78 w 129"/>
                  <a:gd name="T99" fmla="*/ 35 h 160"/>
                  <a:gd name="T100" fmla="*/ 62 w 129"/>
                  <a:gd name="T101" fmla="*/ 30 h 160"/>
                  <a:gd name="T102" fmla="*/ 46 w 129"/>
                  <a:gd name="T103" fmla="*/ 24 h 160"/>
                  <a:gd name="T104" fmla="*/ 30 w 129"/>
                  <a:gd name="T105" fmla="*/ 17 h 160"/>
                  <a:gd name="T106" fmla="*/ 15 w 129"/>
                  <a:gd name="T107" fmla="*/ 9 h 160"/>
                  <a:gd name="T108" fmla="*/ 0 w 129"/>
                  <a:gd name="T10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9" h="160">
                    <a:moveTo>
                      <a:pt x="0" y="0"/>
                    </a:moveTo>
                    <a:lnTo>
                      <a:pt x="0" y="0"/>
                    </a:lnTo>
                    <a:lnTo>
                      <a:pt x="0" y="11"/>
                    </a:lnTo>
                    <a:lnTo>
                      <a:pt x="0" y="11"/>
                    </a:lnTo>
                    <a:lnTo>
                      <a:pt x="0" y="11"/>
                    </a:lnTo>
                    <a:lnTo>
                      <a:pt x="14" y="19"/>
                    </a:lnTo>
                    <a:lnTo>
                      <a:pt x="29" y="27"/>
                    </a:lnTo>
                    <a:lnTo>
                      <a:pt x="43" y="33"/>
                    </a:lnTo>
                    <a:lnTo>
                      <a:pt x="58" y="38"/>
                    </a:lnTo>
                    <a:lnTo>
                      <a:pt x="73" y="43"/>
                    </a:lnTo>
                    <a:lnTo>
                      <a:pt x="89" y="48"/>
                    </a:lnTo>
                    <a:lnTo>
                      <a:pt x="103" y="50"/>
                    </a:lnTo>
                    <a:lnTo>
                      <a:pt x="119" y="52"/>
                    </a:lnTo>
                    <a:lnTo>
                      <a:pt x="119" y="111"/>
                    </a:lnTo>
                    <a:lnTo>
                      <a:pt x="119" y="111"/>
                    </a:lnTo>
                    <a:lnTo>
                      <a:pt x="118" y="136"/>
                    </a:lnTo>
                    <a:lnTo>
                      <a:pt x="115" y="160"/>
                    </a:lnTo>
                    <a:lnTo>
                      <a:pt x="123" y="160"/>
                    </a:lnTo>
                    <a:lnTo>
                      <a:pt x="123" y="160"/>
                    </a:lnTo>
                    <a:lnTo>
                      <a:pt x="124" y="157"/>
                    </a:lnTo>
                    <a:lnTo>
                      <a:pt x="124" y="157"/>
                    </a:lnTo>
                    <a:lnTo>
                      <a:pt x="128" y="136"/>
                    </a:lnTo>
                    <a:lnTo>
                      <a:pt x="129" y="114"/>
                    </a:lnTo>
                    <a:lnTo>
                      <a:pt x="129" y="114"/>
                    </a:lnTo>
                    <a:lnTo>
                      <a:pt x="129" y="114"/>
                    </a:lnTo>
                    <a:lnTo>
                      <a:pt x="129" y="114"/>
                    </a:lnTo>
                    <a:lnTo>
                      <a:pt x="129" y="113"/>
                    </a:lnTo>
                    <a:lnTo>
                      <a:pt x="129" y="113"/>
                    </a:lnTo>
                    <a:lnTo>
                      <a:pt x="129" y="113"/>
                    </a:lnTo>
                    <a:lnTo>
                      <a:pt x="129" y="113"/>
                    </a:lnTo>
                    <a:lnTo>
                      <a:pt x="129" y="113"/>
                    </a:lnTo>
                    <a:lnTo>
                      <a:pt x="129" y="113"/>
                    </a:lnTo>
                    <a:lnTo>
                      <a:pt x="129" y="113"/>
                    </a:lnTo>
                    <a:lnTo>
                      <a:pt x="129" y="113"/>
                    </a:lnTo>
                    <a:lnTo>
                      <a:pt x="129" y="113"/>
                    </a:lnTo>
                    <a:lnTo>
                      <a:pt x="129" y="113"/>
                    </a:lnTo>
                    <a:lnTo>
                      <a:pt x="129" y="111"/>
                    </a:lnTo>
                    <a:lnTo>
                      <a:pt x="129" y="111"/>
                    </a:lnTo>
                    <a:lnTo>
                      <a:pt x="129" y="111"/>
                    </a:lnTo>
                    <a:lnTo>
                      <a:pt x="129" y="111"/>
                    </a:lnTo>
                    <a:lnTo>
                      <a:pt x="129" y="111"/>
                    </a:lnTo>
                    <a:lnTo>
                      <a:pt x="129" y="111"/>
                    </a:lnTo>
                    <a:lnTo>
                      <a:pt x="129" y="111"/>
                    </a:lnTo>
                    <a:lnTo>
                      <a:pt x="129" y="111"/>
                    </a:lnTo>
                    <a:lnTo>
                      <a:pt x="129" y="111"/>
                    </a:lnTo>
                    <a:lnTo>
                      <a:pt x="129" y="44"/>
                    </a:lnTo>
                    <a:lnTo>
                      <a:pt x="129" y="44"/>
                    </a:lnTo>
                    <a:lnTo>
                      <a:pt x="112" y="43"/>
                    </a:lnTo>
                    <a:lnTo>
                      <a:pt x="95" y="39"/>
                    </a:lnTo>
                    <a:lnTo>
                      <a:pt x="78" y="35"/>
                    </a:lnTo>
                    <a:lnTo>
                      <a:pt x="62" y="30"/>
                    </a:lnTo>
                    <a:lnTo>
                      <a:pt x="46" y="24"/>
                    </a:lnTo>
                    <a:lnTo>
                      <a:pt x="30" y="17"/>
                    </a:lnTo>
                    <a:lnTo>
                      <a:pt x="15" y="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grpSp>
      </p:grpSp>
      <p:grpSp>
        <p:nvGrpSpPr>
          <p:cNvPr id="15" name="Group 14"/>
          <p:cNvGrpSpPr/>
          <p:nvPr/>
        </p:nvGrpSpPr>
        <p:grpSpPr>
          <a:xfrm>
            <a:off x="1241589" y="4356842"/>
            <a:ext cx="1686427" cy="474489"/>
            <a:chOff x="1241589" y="4356842"/>
            <a:chExt cx="1686427" cy="474489"/>
          </a:xfrm>
        </p:grpSpPr>
        <p:sp>
          <p:nvSpPr>
            <p:cNvPr id="34" name="object 15"/>
            <p:cNvSpPr txBox="1"/>
            <p:nvPr/>
          </p:nvSpPr>
          <p:spPr>
            <a:xfrm>
              <a:off x="1596356" y="4356842"/>
              <a:ext cx="1331660" cy="474489"/>
            </a:xfrm>
            <a:prstGeom prst="rect">
              <a:avLst/>
            </a:prstGeom>
          </p:spPr>
          <p:txBody>
            <a:bodyPr vert="horz" wrap="square" lIns="0" tIns="12700" rIns="0" bIns="0" rtlCol="0">
              <a:spAutoFit/>
            </a:bodyPr>
            <a:lstStyle/>
            <a:p>
              <a:pPr>
                <a:lnSpc>
                  <a:spcPct val="100000"/>
                </a:lnSpc>
              </a:pPr>
              <a:r>
                <a:rPr lang="en-US" sz="1000" b="1" spc="-5" dirty="0">
                  <a:solidFill>
                    <a:srgbClr val="FFFFFF"/>
                  </a:solidFill>
                  <a:cs typeface="Arial"/>
                </a:rPr>
                <a:t>Largely waterfall with aspirations of continuous</a:t>
              </a:r>
            </a:p>
          </p:txBody>
        </p:sp>
        <p:grpSp>
          <p:nvGrpSpPr>
            <p:cNvPr id="954" name="Group 953"/>
            <p:cNvGrpSpPr/>
            <p:nvPr/>
          </p:nvGrpSpPr>
          <p:grpSpPr>
            <a:xfrm>
              <a:off x="1241589" y="4504542"/>
              <a:ext cx="232816" cy="179089"/>
              <a:chOff x="9846188" y="2193798"/>
              <a:chExt cx="276225" cy="251460"/>
            </a:xfrm>
          </p:grpSpPr>
          <p:sp>
            <p:nvSpPr>
              <p:cNvPr id="955" name="object 78"/>
              <p:cNvSpPr/>
              <p:nvPr/>
            </p:nvSpPr>
            <p:spPr>
              <a:xfrm>
                <a:off x="9884278" y="2286761"/>
                <a:ext cx="198123" cy="97536"/>
              </a:xfrm>
              <a:prstGeom prst="rect">
                <a:avLst/>
              </a:prstGeom>
              <a:blipFill>
                <a:blip r:embed="rId2" cstate="print"/>
                <a:stretch>
                  <a:fillRect/>
                </a:stretch>
              </a:blipFill>
            </p:spPr>
            <p:txBody>
              <a:bodyPr wrap="square" lIns="0" tIns="0" rIns="0" bIns="0" rtlCol="0"/>
              <a:lstStyle/>
              <a:p>
                <a:endParaRPr sz="1000"/>
              </a:p>
            </p:txBody>
          </p:sp>
          <p:sp>
            <p:nvSpPr>
              <p:cNvPr id="956" name="object 79"/>
              <p:cNvSpPr/>
              <p:nvPr/>
            </p:nvSpPr>
            <p:spPr>
              <a:xfrm>
                <a:off x="9846188" y="2193798"/>
                <a:ext cx="276225" cy="251460"/>
              </a:xfrm>
              <a:custGeom>
                <a:avLst/>
                <a:gdLst/>
                <a:ahLst/>
                <a:cxnLst/>
                <a:rect l="l" t="t" r="r" b="b"/>
                <a:pathLst>
                  <a:path w="276225" h="251460">
                    <a:moveTo>
                      <a:pt x="252971" y="0"/>
                    </a:moveTo>
                    <a:lnTo>
                      <a:pt x="22859" y="0"/>
                    </a:lnTo>
                    <a:lnTo>
                      <a:pt x="13962" y="1803"/>
                    </a:lnTo>
                    <a:lnTo>
                      <a:pt x="6696" y="6718"/>
                    </a:lnTo>
                    <a:lnTo>
                      <a:pt x="1796" y="14005"/>
                    </a:lnTo>
                    <a:lnTo>
                      <a:pt x="94" y="22453"/>
                    </a:lnTo>
                    <a:lnTo>
                      <a:pt x="0" y="228536"/>
                    </a:lnTo>
                    <a:lnTo>
                      <a:pt x="1796" y="237454"/>
                    </a:lnTo>
                    <a:lnTo>
                      <a:pt x="6696" y="244741"/>
                    </a:lnTo>
                    <a:lnTo>
                      <a:pt x="13962" y="249656"/>
                    </a:lnTo>
                    <a:lnTo>
                      <a:pt x="22859" y="251460"/>
                    </a:lnTo>
                    <a:lnTo>
                      <a:pt x="252971" y="251460"/>
                    </a:lnTo>
                    <a:lnTo>
                      <a:pt x="261870" y="249656"/>
                    </a:lnTo>
                    <a:lnTo>
                      <a:pt x="269141" y="244741"/>
                    </a:lnTo>
                    <a:lnTo>
                      <a:pt x="274045" y="237454"/>
                    </a:lnTo>
                    <a:lnTo>
                      <a:pt x="275843" y="228536"/>
                    </a:lnTo>
                    <a:lnTo>
                      <a:pt x="22859" y="228536"/>
                    </a:lnTo>
                    <a:lnTo>
                      <a:pt x="22859" y="54203"/>
                    </a:lnTo>
                    <a:lnTo>
                      <a:pt x="275843" y="54203"/>
                    </a:lnTo>
                    <a:lnTo>
                      <a:pt x="275843" y="38214"/>
                    </a:lnTo>
                    <a:lnTo>
                      <a:pt x="30010" y="38214"/>
                    </a:lnTo>
                    <a:lnTo>
                      <a:pt x="26441" y="34632"/>
                    </a:lnTo>
                    <a:lnTo>
                      <a:pt x="26441" y="26034"/>
                    </a:lnTo>
                    <a:lnTo>
                      <a:pt x="30010" y="22453"/>
                    </a:lnTo>
                    <a:lnTo>
                      <a:pt x="275749" y="22453"/>
                    </a:lnTo>
                    <a:lnTo>
                      <a:pt x="274045" y="14005"/>
                    </a:lnTo>
                    <a:lnTo>
                      <a:pt x="269141" y="6718"/>
                    </a:lnTo>
                    <a:lnTo>
                      <a:pt x="261870" y="1803"/>
                    </a:lnTo>
                    <a:lnTo>
                      <a:pt x="252971" y="0"/>
                    </a:lnTo>
                    <a:close/>
                  </a:path>
                  <a:path w="276225" h="251460">
                    <a:moveTo>
                      <a:pt x="275843" y="54203"/>
                    </a:moveTo>
                    <a:lnTo>
                      <a:pt x="252971" y="54203"/>
                    </a:lnTo>
                    <a:lnTo>
                      <a:pt x="252971" y="228536"/>
                    </a:lnTo>
                    <a:lnTo>
                      <a:pt x="275843" y="228536"/>
                    </a:lnTo>
                    <a:lnTo>
                      <a:pt x="275843" y="54203"/>
                    </a:lnTo>
                    <a:close/>
                  </a:path>
                  <a:path w="276225" h="251460">
                    <a:moveTo>
                      <a:pt x="57645" y="22453"/>
                    </a:moveTo>
                    <a:lnTo>
                      <a:pt x="38582" y="22453"/>
                    </a:lnTo>
                    <a:lnTo>
                      <a:pt x="42163" y="26034"/>
                    </a:lnTo>
                    <a:lnTo>
                      <a:pt x="42163" y="34632"/>
                    </a:lnTo>
                    <a:lnTo>
                      <a:pt x="38582" y="38214"/>
                    </a:lnTo>
                    <a:lnTo>
                      <a:pt x="57645" y="38214"/>
                    </a:lnTo>
                    <a:lnTo>
                      <a:pt x="54305" y="34632"/>
                    </a:lnTo>
                    <a:lnTo>
                      <a:pt x="54305" y="26034"/>
                    </a:lnTo>
                    <a:lnTo>
                      <a:pt x="57645" y="22453"/>
                    </a:lnTo>
                    <a:close/>
                  </a:path>
                  <a:path w="276225" h="251460">
                    <a:moveTo>
                      <a:pt x="85509" y="22453"/>
                    </a:moveTo>
                    <a:lnTo>
                      <a:pt x="66459" y="22453"/>
                    </a:lnTo>
                    <a:lnTo>
                      <a:pt x="69786" y="26034"/>
                    </a:lnTo>
                    <a:lnTo>
                      <a:pt x="69786" y="34632"/>
                    </a:lnTo>
                    <a:lnTo>
                      <a:pt x="66459" y="38214"/>
                    </a:lnTo>
                    <a:lnTo>
                      <a:pt x="85509" y="38214"/>
                    </a:lnTo>
                    <a:lnTo>
                      <a:pt x="81940" y="34632"/>
                    </a:lnTo>
                    <a:lnTo>
                      <a:pt x="81940" y="26034"/>
                    </a:lnTo>
                    <a:lnTo>
                      <a:pt x="85509" y="22453"/>
                    </a:lnTo>
                    <a:close/>
                  </a:path>
                  <a:path w="276225" h="251460">
                    <a:moveTo>
                      <a:pt x="275749" y="22453"/>
                    </a:moveTo>
                    <a:lnTo>
                      <a:pt x="94081" y="22453"/>
                    </a:lnTo>
                    <a:lnTo>
                      <a:pt x="97662" y="26034"/>
                    </a:lnTo>
                    <a:lnTo>
                      <a:pt x="97662" y="34632"/>
                    </a:lnTo>
                    <a:lnTo>
                      <a:pt x="94081" y="38214"/>
                    </a:lnTo>
                    <a:lnTo>
                      <a:pt x="275843" y="38214"/>
                    </a:lnTo>
                    <a:lnTo>
                      <a:pt x="275749" y="22453"/>
                    </a:lnTo>
                    <a:close/>
                  </a:path>
                </a:pathLst>
              </a:custGeom>
              <a:solidFill>
                <a:srgbClr val="FFFFFF"/>
              </a:solidFill>
            </p:spPr>
            <p:txBody>
              <a:bodyPr wrap="square" lIns="0" tIns="0" rIns="0" bIns="0" rtlCol="0"/>
              <a:lstStyle/>
              <a:p>
                <a:endParaRPr sz="1000"/>
              </a:p>
            </p:txBody>
          </p:sp>
        </p:grpSp>
      </p:grpSp>
      <p:grpSp>
        <p:nvGrpSpPr>
          <p:cNvPr id="14" name="Group 13"/>
          <p:cNvGrpSpPr/>
          <p:nvPr/>
        </p:nvGrpSpPr>
        <p:grpSpPr>
          <a:xfrm>
            <a:off x="1249670" y="2136508"/>
            <a:ext cx="1603724" cy="705321"/>
            <a:chOff x="1249670" y="2136508"/>
            <a:chExt cx="1603724" cy="705321"/>
          </a:xfrm>
        </p:grpSpPr>
        <p:sp>
          <p:nvSpPr>
            <p:cNvPr id="19" name="object 15"/>
            <p:cNvSpPr txBox="1"/>
            <p:nvPr/>
          </p:nvSpPr>
          <p:spPr>
            <a:xfrm>
              <a:off x="1606207" y="2136508"/>
              <a:ext cx="1247187" cy="705321"/>
            </a:xfrm>
            <a:prstGeom prst="rect">
              <a:avLst/>
            </a:prstGeom>
          </p:spPr>
          <p:txBody>
            <a:bodyPr vert="horz" wrap="square" lIns="0" tIns="12700" rIns="0" bIns="0" rtlCol="0">
              <a:spAutoFit/>
            </a:bodyPr>
            <a:lstStyle/>
            <a:p>
              <a:pPr>
                <a:lnSpc>
                  <a:spcPct val="100000"/>
                </a:lnSpc>
                <a:spcAft>
                  <a:spcPts val="600"/>
                </a:spcAft>
              </a:pPr>
              <a:r>
                <a:rPr lang="en-US" sz="1000" b="1" spc="-5" dirty="0">
                  <a:solidFill>
                    <a:srgbClr val="FFFFFF"/>
                  </a:solidFill>
                  <a:latin typeface="Arial"/>
                  <a:cs typeface="Arial"/>
                </a:rPr>
                <a:t>Single Platform</a:t>
              </a:r>
            </a:p>
            <a:p>
              <a:pPr>
                <a:lnSpc>
                  <a:spcPct val="100000"/>
                </a:lnSpc>
                <a:spcAft>
                  <a:spcPts val="600"/>
                </a:spcAft>
              </a:pPr>
              <a:r>
                <a:rPr lang="en-US" sz="1000" spc="-5" dirty="0">
                  <a:solidFill>
                    <a:srgbClr val="FFFFFF"/>
                  </a:solidFill>
                  <a:latin typeface="Arial"/>
                  <a:cs typeface="Arial"/>
                </a:rPr>
                <a:t>Lift and shift; use security we already have</a:t>
              </a:r>
            </a:p>
          </p:txBody>
        </p:sp>
        <p:grpSp>
          <p:nvGrpSpPr>
            <p:cNvPr id="960" name="Group 959"/>
            <p:cNvGrpSpPr/>
            <p:nvPr/>
          </p:nvGrpSpPr>
          <p:grpSpPr>
            <a:xfrm>
              <a:off x="1249670" y="2242931"/>
              <a:ext cx="161180" cy="238159"/>
              <a:chOff x="5434807" y="2497138"/>
              <a:chExt cx="134459" cy="177800"/>
            </a:xfrm>
            <a:solidFill>
              <a:schemeClr val="bg1"/>
            </a:solidFill>
          </p:grpSpPr>
          <p:sp>
            <p:nvSpPr>
              <p:cNvPr id="961" name="Freeform 19"/>
              <p:cNvSpPr>
                <a:spLocks noEditPoints="1"/>
              </p:cNvSpPr>
              <p:nvPr/>
            </p:nvSpPr>
            <p:spPr bwMode="auto">
              <a:xfrm>
                <a:off x="5434807" y="2570163"/>
                <a:ext cx="134459" cy="104775"/>
              </a:xfrm>
              <a:custGeom>
                <a:avLst/>
                <a:gdLst>
                  <a:gd name="T0" fmla="*/ 40 w 43"/>
                  <a:gd name="T1" fmla="*/ 0 h 32"/>
                  <a:gd name="T2" fmla="*/ 3 w 43"/>
                  <a:gd name="T3" fmla="*/ 0 h 32"/>
                  <a:gd name="T4" fmla="*/ 0 w 43"/>
                  <a:gd name="T5" fmla="*/ 3 h 32"/>
                  <a:gd name="T6" fmla="*/ 0 w 43"/>
                  <a:gd name="T7" fmla="*/ 28 h 32"/>
                  <a:gd name="T8" fmla="*/ 3 w 43"/>
                  <a:gd name="T9" fmla="*/ 32 h 32"/>
                  <a:gd name="T10" fmla="*/ 40 w 43"/>
                  <a:gd name="T11" fmla="*/ 32 h 32"/>
                  <a:gd name="T12" fmla="*/ 43 w 43"/>
                  <a:gd name="T13" fmla="*/ 28 h 32"/>
                  <a:gd name="T14" fmla="*/ 43 w 43"/>
                  <a:gd name="T15" fmla="*/ 3 h 32"/>
                  <a:gd name="T16" fmla="*/ 40 w 43"/>
                  <a:gd name="T17" fmla="*/ 0 h 32"/>
                  <a:gd name="T18" fmla="*/ 26 w 43"/>
                  <a:gd name="T19" fmla="*/ 25 h 32"/>
                  <a:gd name="T20" fmla="*/ 17 w 43"/>
                  <a:gd name="T21" fmla="*/ 25 h 32"/>
                  <a:gd name="T22" fmla="*/ 19 w 43"/>
                  <a:gd name="T23" fmla="*/ 16 h 32"/>
                  <a:gd name="T24" fmla="*/ 17 w 43"/>
                  <a:gd name="T25" fmla="*/ 13 h 32"/>
                  <a:gd name="T26" fmla="*/ 22 w 43"/>
                  <a:gd name="T27" fmla="*/ 9 h 32"/>
                  <a:gd name="T28" fmla="*/ 26 w 43"/>
                  <a:gd name="T29" fmla="*/ 13 h 32"/>
                  <a:gd name="T30" fmla="*/ 24 w 43"/>
                  <a:gd name="T31" fmla="*/ 16 h 32"/>
                  <a:gd name="T32" fmla="*/ 26 w 43"/>
                  <a:gd name="T33" fmla="*/ 2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32">
                    <a:moveTo>
                      <a:pt x="40" y="0"/>
                    </a:moveTo>
                    <a:cubicBezTo>
                      <a:pt x="3" y="0"/>
                      <a:pt x="3" y="0"/>
                      <a:pt x="3" y="0"/>
                    </a:cubicBezTo>
                    <a:cubicBezTo>
                      <a:pt x="2" y="0"/>
                      <a:pt x="0" y="1"/>
                      <a:pt x="0" y="3"/>
                    </a:cubicBezTo>
                    <a:cubicBezTo>
                      <a:pt x="0" y="28"/>
                      <a:pt x="0" y="28"/>
                      <a:pt x="0" y="28"/>
                    </a:cubicBezTo>
                    <a:cubicBezTo>
                      <a:pt x="0" y="30"/>
                      <a:pt x="2" y="32"/>
                      <a:pt x="3" y="32"/>
                    </a:cubicBezTo>
                    <a:cubicBezTo>
                      <a:pt x="40" y="32"/>
                      <a:pt x="40" y="32"/>
                      <a:pt x="40" y="32"/>
                    </a:cubicBezTo>
                    <a:cubicBezTo>
                      <a:pt x="42" y="32"/>
                      <a:pt x="43" y="30"/>
                      <a:pt x="43" y="28"/>
                    </a:cubicBezTo>
                    <a:cubicBezTo>
                      <a:pt x="43" y="3"/>
                      <a:pt x="43" y="3"/>
                      <a:pt x="43" y="3"/>
                    </a:cubicBezTo>
                    <a:cubicBezTo>
                      <a:pt x="43" y="1"/>
                      <a:pt x="42" y="0"/>
                      <a:pt x="40" y="0"/>
                    </a:cubicBezTo>
                    <a:moveTo>
                      <a:pt x="26" y="25"/>
                    </a:moveTo>
                    <a:cubicBezTo>
                      <a:pt x="17" y="25"/>
                      <a:pt x="17" y="25"/>
                      <a:pt x="17" y="25"/>
                    </a:cubicBezTo>
                    <a:cubicBezTo>
                      <a:pt x="19" y="16"/>
                      <a:pt x="19" y="16"/>
                      <a:pt x="19" y="16"/>
                    </a:cubicBezTo>
                    <a:cubicBezTo>
                      <a:pt x="18" y="16"/>
                      <a:pt x="17" y="14"/>
                      <a:pt x="17" y="13"/>
                    </a:cubicBezTo>
                    <a:cubicBezTo>
                      <a:pt x="17" y="10"/>
                      <a:pt x="19" y="9"/>
                      <a:pt x="22" y="9"/>
                    </a:cubicBezTo>
                    <a:cubicBezTo>
                      <a:pt x="24" y="9"/>
                      <a:pt x="26" y="10"/>
                      <a:pt x="26" y="13"/>
                    </a:cubicBezTo>
                    <a:cubicBezTo>
                      <a:pt x="26" y="14"/>
                      <a:pt x="25" y="16"/>
                      <a:pt x="24" y="16"/>
                    </a:cubicBezTo>
                    <a:lnTo>
                      <a:pt x="26" y="25"/>
                    </a:lnTo>
                    <a:close/>
                  </a:path>
                </a:pathLst>
              </a:custGeom>
              <a:grpFill/>
              <a:ln>
                <a:noFill/>
              </a:ln>
            </p:spPr>
            <p:txBody>
              <a:bodyPr vert="horz" wrap="square" lIns="68580" tIns="34290" rIns="68580" bIns="34290" numCol="1" anchor="t" anchorCtr="0" compatLnSpc="1">
                <a:prstTxWarp prst="textNoShape">
                  <a:avLst/>
                </a:prstTxWarp>
              </a:bodyPr>
              <a:lstStyle/>
              <a:p>
                <a:endParaRPr lang="en-US" sz="1000" dirty="0"/>
              </a:p>
            </p:txBody>
          </p:sp>
          <p:sp>
            <p:nvSpPr>
              <p:cNvPr id="962" name="Freeform 20"/>
              <p:cNvSpPr>
                <a:spLocks/>
              </p:cNvSpPr>
              <p:nvPr/>
            </p:nvSpPr>
            <p:spPr bwMode="auto">
              <a:xfrm>
                <a:off x="5450683" y="2497138"/>
                <a:ext cx="109538" cy="63500"/>
              </a:xfrm>
              <a:custGeom>
                <a:avLst/>
                <a:gdLst>
                  <a:gd name="T0" fmla="*/ 26 w 33"/>
                  <a:gd name="T1" fmla="*/ 19 h 19"/>
                  <a:gd name="T2" fmla="*/ 26 w 33"/>
                  <a:gd name="T3" fmla="*/ 15 h 19"/>
                  <a:gd name="T4" fmla="*/ 16 w 33"/>
                  <a:gd name="T5" fmla="*/ 6 h 19"/>
                  <a:gd name="T6" fmla="*/ 7 w 33"/>
                  <a:gd name="T7" fmla="*/ 15 h 19"/>
                  <a:gd name="T8" fmla="*/ 7 w 33"/>
                  <a:gd name="T9" fmla="*/ 19 h 19"/>
                  <a:gd name="T10" fmla="*/ 0 w 33"/>
                  <a:gd name="T11" fmla="*/ 19 h 19"/>
                  <a:gd name="T12" fmla="*/ 0 w 33"/>
                  <a:gd name="T13" fmla="*/ 15 h 19"/>
                  <a:gd name="T14" fmla="*/ 16 w 33"/>
                  <a:gd name="T15" fmla="*/ 0 h 19"/>
                  <a:gd name="T16" fmla="*/ 33 w 33"/>
                  <a:gd name="T17" fmla="*/ 15 h 19"/>
                  <a:gd name="T18" fmla="*/ 33 w 33"/>
                  <a:gd name="T19" fmla="*/ 19 h 19"/>
                  <a:gd name="T20" fmla="*/ 26 w 33"/>
                  <a:gd name="T2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19">
                    <a:moveTo>
                      <a:pt x="26" y="19"/>
                    </a:moveTo>
                    <a:cubicBezTo>
                      <a:pt x="26" y="15"/>
                      <a:pt x="26" y="15"/>
                      <a:pt x="26" y="15"/>
                    </a:cubicBezTo>
                    <a:cubicBezTo>
                      <a:pt x="26" y="10"/>
                      <a:pt x="22" y="6"/>
                      <a:pt x="16" y="6"/>
                    </a:cubicBezTo>
                    <a:cubicBezTo>
                      <a:pt x="11" y="6"/>
                      <a:pt x="7" y="10"/>
                      <a:pt x="7" y="15"/>
                    </a:cubicBezTo>
                    <a:cubicBezTo>
                      <a:pt x="7" y="19"/>
                      <a:pt x="7" y="19"/>
                      <a:pt x="7" y="19"/>
                    </a:cubicBezTo>
                    <a:cubicBezTo>
                      <a:pt x="0" y="19"/>
                      <a:pt x="0" y="19"/>
                      <a:pt x="0" y="19"/>
                    </a:cubicBezTo>
                    <a:cubicBezTo>
                      <a:pt x="0" y="15"/>
                      <a:pt x="0" y="15"/>
                      <a:pt x="0" y="15"/>
                    </a:cubicBezTo>
                    <a:cubicBezTo>
                      <a:pt x="0" y="7"/>
                      <a:pt x="8" y="0"/>
                      <a:pt x="16" y="0"/>
                    </a:cubicBezTo>
                    <a:cubicBezTo>
                      <a:pt x="26" y="0"/>
                      <a:pt x="33" y="7"/>
                      <a:pt x="33" y="15"/>
                    </a:cubicBezTo>
                    <a:cubicBezTo>
                      <a:pt x="33" y="19"/>
                      <a:pt x="33" y="19"/>
                      <a:pt x="33" y="19"/>
                    </a:cubicBezTo>
                    <a:lnTo>
                      <a:pt x="26" y="19"/>
                    </a:lnTo>
                    <a:close/>
                  </a:path>
                </a:pathLst>
              </a:custGeom>
              <a:grpFill/>
              <a:ln>
                <a:noFill/>
              </a:ln>
            </p:spPr>
            <p:txBody>
              <a:bodyPr vert="horz" wrap="square" lIns="68580" tIns="34290" rIns="68580" bIns="34290" numCol="1" anchor="t" anchorCtr="0" compatLnSpc="1">
                <a:prstTxWarp prst="textNoShape">
                  <a:avLst/>
                </a:prstTxWarp>
              </a:bodyPr>
              <a:lstStyle/>
              <a:p>
                <a:endParaRPr lang="en-US" sz="1000" dirty="0"/>
              </a:p>
            </p:txBody>
          </p:sp>
        </p:grpSp>
      </p:grpSp>
      <p:grpSp>
        <p:nvGrpSpPr>
          <p:cNvPr id="18" name="Group 17"/>
          <p:cNvGrpSpPr/>
          <p:nvPr/>
        </p:nvGrpSpPr>
        <p:grpSpPr>
          <a:xfrm>
            <a:off x="3313030" y="2904576"/>
            <a:ext cx="1781724" cy="320601"/>
            <a:chOff x="3313030" y="2899813"/>
            <a:chExt cx="1781724" cy="320601"/>
          </a:xfrm>
        </p:grpSpPr>
        <p:sp>
          <p:nvSpPr>
            <p:cNvPr id="32" name="object 15"/>
            <p:cNvSpPr txBox="1"/>
            <p:nvPr/>
          </p:nvSpPr>
          <p:spPr>
            <a:xfrm>
              <a:off x="3781681" y="2899813"/>
              <a:ext cx="1313073" cy="320601"/>
            </a:xfrm>
            <a:prstGeom prst="rect">
              <a:avLst/>
            </a:prstGeom>
          </p:spPr>
          <p:txBody>
            <a:bodyPr vert="horz" wrap="square" lIns="0" tIns="12700" rIns="0" bIns="0" rtlCol="0">
              <a:spAutoFit/>
            </a:bodyPr>
            <a:lstStyle/>
            <a:p>
              <a:pPr>
                <a:lnSpc>
                  <a:spcPct val="100000"/>
                </a:lnSpc>
                <a:spcBef>
                  <a:spcPts val="100"/>
                </a:spcBef>
              </a:pPr>
              <a:r>
                <a:rPr lang="en-US" sz="1000" b="1" spc="-5" dirty="0">
                  <a:solidFill>
                    <a:srgbClr val="FFFFFF"/>
                  </a:solidFill>
                  <a:cs typeface="Arial"/>
                </a:rPr>
                <a:t>Cloud or app teams can handle security</a:t>
              </a:r>
            </a:p>
          </p:txBody>
        </p:sp>
        <p:grpSp>
          <p:nvGrpSpPr>
            <p:cNvPr id="998" name="Group 10">
              <a:extLst>
                <a:ext uri="{FF2B5EF4-FFF2-40B4-BE49-F238E27FC236}">
                  <a16:creationId xmlns:a16="http://schemas.microsoft.com/office/drawing/2014/main" id="{AFA61032-1389-440A-AEBF-CE1EF206C899}"/>
                </a:ext>
              </a:extLst>
            </p:cNvPr>
            <p:cNvGrpSpPr>
              <a:grpSpLocks noChangeAspect="1"/>
            </p:cNvGrpSpPr>
            <p:nvPr/>
          </p:nvGrpSpPr>
          <p:grpSpPr bwMode="auto">
            <a:xfrm>
              <a:off x="3313030" y="2961714"/>
              <a:ext cx="322361" cy="196798"/>
              <a:chOff x="1934" y="1588"/>
              <a:chExt cx="1869" cy="1141"/>
            </a:xfrm>
            <a:solidFill>
              <a:schemeClr val="bg1"/>
            </a:solidFill>
          </p:grpSpPr>
          <p:sp>
            <p:nvSpPr>
              <p:cNvPr id="999" name="Freeform 11">
                <a:extLst>
                  <a:ext uri="{FF2B5EF4-FFF2-40B4-BE49-F238E27FC236}">
                    <a16:creationId xmlns:a16="http://schemas.microsoft.com/office/drawing/2014/main" id="{04A9016F-D977-44CE-AD4D-BC3A3813E869}"/>
                  </a:ext>
                </a:extLst>
              </p:cNvPr>
              <p:cNvSpPr>
                <a:spLocks/>
              </p:cNvSpPr>
              <p:nvPr/>
            </p:nvSpPr>
            <p:spPr bwMode="auto">
              <a:xfrm>
                <a:off x="1934" y="1631"/>
                <a:ext cx="349" cy="682"/>
              </a:xfrm>
              <a:custGeom>
                <a:avLst/>
                <a:gdLst/>
                <a:ahLst/>
                <a:cxnLst>
                  <a:cxn ang="0">
                    <a:pos x="10" y="243"/>
                  </a:cxn>
                  <a:cxn ang="0">
                    <a:pos x="75" y="30"/>
                  </a:cxn>
                  <a:cxn ang="0">
                    <a:pos x="112" y="13"/>
                  </a:cxn>
                  <a:cxn ang="0">
                    <a:pos x="148" y="32"/>
                  </a:cxn>
                  <a:cxn ang="0">
                    <a:pos x="79" y="289"/>
                  </a:cxn>
                  <a:cxn ang="0">
                    <a:pos x="28" y="279"/>
                  </a:cxn>
                  <a:cxn ang="0">
                    <a:pos x="10" y="243"/>
                  </a:cxn>
                </a:cxnLst>
                <a:rect l="0" t="0" r="r" b="b"/>
                <a:pathLst>
                  <a:path w="148" h="289">
                    <a:moveTo>
                      <a:pt x="10" y="243"/>
                    </a:moveTo>
                    <a:cubicBezTo>
                      <a:pt x="75" y="30"/>
                      <a:pt x="75" y="30"/>
                      <a:pt x="75" y="30"/>
                    </a:cubicBezTo>
                    <a:cubicBezTo>
                      <a:pt x="75" y="30"/>
                      <a:pt x="87" y="0"/>
                      <a:pt x="112" y="13"/>
                    </a:cubicBezTo>
                    <a:cubicBezTo>
                      <a:pt x="137" y="25"/>
                      <a:pt x="148" y="32"/>
                      <a:pt x="148" y="32"/>
                    </a:cubicBezTo>
                    <a:cubicBezTo>
                      <a:pt x="148" y="32"/>
                      <a:pt x="76" y="144"/>
                      <a:pt x="79" y="289"/>
                    </a:cubicBezTo>
                    <a:cubicBezTo>
                      <a:pt x="28" y="279"/>
                      <a:pt x="28" y="279"/>
                      <a:pt x="28" y="279"/>
                    </a:cubicBezTo>
                    <a:cubicBezTo>
                      <a:pt x="28" y="279"/>
                      <a:pt x="0" y="275"/>
                      <a:pt x="10" y="2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000" name="Freeform 12">
                <a:extLst>
                  <a:ext uri="{FF2B5EF4-FFF2-40B4-BE49-F238E27FC236}">
                    <a16:creationId xmlns:a16="http://schemas.microsoft.com/office/drawing/2014/main" id="{BF41BDB9-C64D-462E-8B50-97310902BBF2}"/>
                  </a:ext>
                </a:extLst>
              </p:cNvPr>
              <p:cNvSpPr>
                <a:spLocks/>
              </p:cNvSpPr>
              <p:nvPr/>
            </p:nvSpPr>
            <p:spPr bwMode="auto">
              <a:xfrm>
                <a:off x="3519" y="1685"/>
                <a:ext cx="284" cy="633"/>
              </a:xfrm>
              <a:custGeom>
                <a:avLst/>
                <a:gdLst/>
                <a:ahLst/>
                <a:cxnLst>
                  <a:cxn ang="0">
                    <a:pos x="0" y="28"/>
                  </a:cxn>
                  <a:cxn ang="0">
                    <a:pos x="66" y="10"/>
                  </a:cxn>
                  <a:cxn ang="0">
                    <a:pos x="96" y="43"/>
                  </a:cxn>
                  <a:cxn ang="0">
                    <a:pos x="120" y="244"/>
                  </a:cxn>
                  <a:cxn ang="0">
                    <a:pos x="99" y="268"/>
                  </a:cxn>
                  <a:cxn ang="0">
                    <a:pos x="60" y="268"/>
                  </a:cxn>
                  <a:cxn ang="0">
                    <a:pos x="0" y="28"/>
                  </a:cxn>
                </a:cxnLst>
                <a:rect l="0" t="0" r="r" b="b"/>
                <a:pathLst>
                  <a:path w="120" h="268">
                    <a:moveTo>
                      <a:pt x="0" y="28"/>
                    </a:moveTo>
                    <a:cubicBezTo>
                      <a:pt x="66" y="10"/>
                      <a:pt x="66" y="10"/>
                      <a:pt x="66" y="10"/>
                    </a:cubicBezTo>
                    <a:cubicBezTo>
                      <a:pt x="66" y="10"/>
                      <a:pt x="96" y="0"/>
                      <a:pt x="96" y="43"/>
                    </a:cubicBezTo>
                    <a:cubicBezTo>
                      <a:pt x="100" y="87"/>
                      <a:pt x="120" y="244"/>
                      <a:pt x="120" y="244"/>
                    </a:cubicBezTo>
                    <a:cubicBezTo>
                      <a:pt x="120" y="244"/>
                      <a:pt x="114" y="268"/>
                      <a:pt x="99" y="268"/>
                    </a:cubicBezTo>
                    <a:cubicBezTo>
                      <a:pt x="84" y="268"/>
                      <a:pt x="60" y="268"/>
                      <a:pt x="60" y="268"/>
                    </a:cubicBezTo>
                    <a:cubicBezTo>
                      <a:pt x="60" y="268"/>
                      <a:pt x="88" y="123"/>
                      <a:pt x="0" y="2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001" name="Freeform 13">
                <a:extLst>
                  <a:ext uri="{FF2B5EF4-FFF2-40B4-BE49-F238E27FC236}">
                    <a16:creationId xmlns:a16="http://schemas.microsoft.com/office/drawing/2014/main" id="{DA163D8A-4A55-4DAB-8F96-4DB617D4E75C}"/>
                  </a:ext>
                </a:extLst>
              </p:cNvPr>
              <p:cNvSpPr>
                <a:spLocks/>
              </p:cNvSpPr>
              <p:nvPr/>
            </p:nvSpPr>
            <p:spPr bwMode="auto">
              <a:xfrm>
                <a:off x="2227" y="2290"/>
                <a:ext cx="595" cy="439"/>
              </a:xfrm>
              <a:custGeom>
                <a:avLst/>
                <a:gdLst/>
                <a:ahLst/>
                <a:cxnLst>
                  <a:cxn ang="0">
                    <a:pos x="222" y="57"/>
                  </a:cxn>
                  <a:cxn ang="0">
                    <a:pos x="200" y="63"/>
                  </a:cxn>
                  <a:cxn ang="0">
                    <a:pos x="202" y="53"/>
                  </a:cxn>
                  <a:cxn ang="0">
                    <a:pos x="175" y="13"/>
                  </a:cxn>
                  <a:cxn ang="0">
                    <a:pos x="133" y="39"/>
                  </a:cxn>
                  <a:cxn ang="0">
                    <a:pos x="132" y="41"/>
                  </a:cxn>
                  <a:cxn ang="0">
                    <a:pos x="132" y="41"/>
                  </a:cxn>
                  <a:cxn ang="0">
                    <a:pos x="103" y="2"/>
                  </a:cxn>
                  <a:cxn ang="0">
                    <a:pos x="66" y="28"/>
                  </a:cxn>
                  <a:cxn ang="0">
                    <a:pos x="31" y="1"/>
                  </a:cxn>
                  <a:cxn ang="0">
                    <a:pos x="2" y="37"/>
                  </a:cxn>
                  <a:cxn ang="0">
                    <a:pos x="7" y="80"/>
                  </a:cxn>
                  <a:cxn ang="0">
                    <a:pos x="39" y="108"/>
                  </a:cxn>
                  <a:cxn ang="0">
                    <a:pos x="42" y="108"/>
                  </a:cxn>
                  <a:cxn ang="0">
                    <a:pos x="59" y="101"/>
                  </a:cxn>
                  <a:cxn ang="0">
                    <a:pos x="87" y="130"/>
                  </a:cxn>
                  <a:cxn ang="0">
                    <a:pos x="91" y="131"/>
                  </a:cxn>
                  <a:cxn ang="0">
                    <a:pos x="114" y="120"/>
                  </a:cxn>
                  <a:cxn ang="0">
                    <a:pos x="142" y="155"/>
                  </a:cxn>
                  <a:cxn ang="0">
                    <a:pos x="150" y="155"/>
                  </a:cxn>
                  <a:cxn ang="0">
                    <a:pos x="180" y="140"/>
                  </a:cxn>
                  <a:cxn ang="0">
                    <a:pos x="179" y="150"/>
                  </a:cxn>
                  <a:cxn ang="0">
                    <a:pos x="207" y="186"/>
                  </a:cxn>
                  <a:cxn ang="0">
                    <a:pos x="211" y="186"/>
                  </a:cxn>
                  <a:cxn ang="0">
                    <a:pos x="242" y="158"/>
                  </a:cxn>
                  <a:cxn ang="0">
                    <a:pos x="250" y="93"/>
                  </a:cxn>
                  <a:cxn ang="0">
                    <a:pos x="222" y="57"/>
                  </a:cxn>
                </a:cxnLst>
                <a:rect l="0" t="0" r="r" b="b"/>
                <a:pathLst>
                  <a:path w="252" h="186">
                    <a:moveTo>
                      <a:pt x="222" y="57"/>
                    </a:moveTo>
                    <a:cubicBezTo>
                      <a:pt x="214" y="56"/>
                      <a:pt x="206" y="58"/>
                      <a:pt x="200" y="63"/>
                    </a:cubicBezTo>
                    <a:cubicBezTo>
                      <a:pt x="202" y="53"/>
                      <a:pt x="202" y="53"/>
                      <a:pt x="202" y="53"/>
                    </a:cubicBezTo>
                    <a:cubicBezTo>
                      <a:pt x="207" y="35"/>
                      <a:pt x="194" y="17"/>
                      <a:pt x="175" y="13"/>
                    </a:cubicBezTo>
                    <a:cubicBezTo>
                      <a:pt x="156" y="9"/>
                      <a:pt x="137" y="20"/>
                      <a:pt x="133" y="39"/>
                    </a:cubicBezTo>
                    <a:cubicBezTo>
                      <a:pt x="132" y="41"/>
                      <a:pt x="132" y="41"/>
                      <a:pt x="132" y="41"/>
                    </a:cubicBezTo>
                    <a:cubicBezTo>
                      <a:pt x="132" y="41"/>
                      <a:pt x="132" y="41"/>
                      <a:pt x="132" y="41"/>
                    </a:cubicBezTo>
                    <a:cubicBezTo>
                      <a:pt x="134" y="23"/>
                      <a:pt x="120" y="4"/>
                      <a:pt x="103" y="2"/>
                    </a:cubicBezTo>
                    <a:cubicBezTo>
                      <a:pt x="86" y="0"/>
                      <a:pt x="70" y="12"/>
                      <a:pt x="66" y="28"/>
                    </a:cubicBezTo>
                    <a:cubicBezTo>
                      <a:pt x="63" y="12"/>
                      <a:pt x="48" y="0"/>
                      <a:pt x="31" y="1"/>
                    </a:cubicBezTo>
                    <a:cubicBezTo>
                      <a:pt x="13" y="3"/>
                      <a:pt x="0" y="19"/>
                      <a:pt x="2" y="37"/>
                    </a:cubicBezTo>
                    <a:cubicBezTo>
                      <a:pt x="7" y="80"/>
                      <a:pt x="7" y="80"/>
                      <a:pt x="7" y="80"/>
                    </a:cubicBezTo>
                    <a:cubicBezTo>
                      <a:pt x="9" y="96"/>
                      <a:pt x="23" y="108"/>
                      <a:pt x="39" y="108"/>
                    </a:cubicBezTo>
                    <a:cubicBezTo>
                      <a:pt x="40" y="108"/>
                      <a:pt x="41" y="108"/>
                      <a:pt x="42" y="108"/>
                    </a:cubicBezTo>
                    <a:cubicBezTo>
                      <a:pt x="49" y="108"/>
                      <a:pt x="54" y="105"/>
                      <a:pt x="59" y="101"/>
                    </a:cubicBezTo>
                    <a:cubicBezTo>
                      <a:pt x="60" y="116"/>
                      <a:pt x="71" y="129"/>
                      <a:pt x="87" y="130"/>
                    </a:cubicBezTo>
                    <a:cubicBezTo>
                      <a:pt x="88" y="131"/>
                      <a:pt x="89" y="131"/>
                      <a:pt x="91" y="131"/>
                    </a:cubicBezTo>
                    <a:cubicBezTo>
                      <a:pt x="100" y="131"/>
                      <a:pt x="108" y="127"/>
                      <a:pt x="114" y="120"/>
                    </a:cubicBezTo>
                    <a:cubicBezTo>
                      <a:pt x="114" y="136"/>
                      <a:pt x="125" y="151"/>
                      <a:pt x="142" y="155"/>
                    </a:cubicBezTo>
                    <a:cubicBezTo>
                      <a:pt x="145" y="155"/>
                      <a:pt x="147" y="155"/>
                      <a:pt x="150" y="155"/>
                    </a:cubicBezTo>
                    <a:cubicBezTo>
                      <a:pt x="162" y="155"/>
                      <a:pt x="174" y="149"/>
                      <a:pt x="180" y="140"/>
                    </a:cubicBezTo>
                    <a:cubicBezTo>
                      <a:pt x="179" y="150"/>
                      <a:pt x="179" y="150"/>
                      <a:pt x="179" y="150"/>
                    </a:cubicBezTo>
                    <a:cubicBezTo>
                      <a:pt x="177" y="168"/>
                      <a:pt x="189" y="184"/>
                      <a:pt x="207" y="186"/>
                    </a:cubicBezTo>
                    <a:cubicBezTo>
                      <a:pt x="208" y="186"/>
                      <a:pt x="209" y="186"/>
                      <a:pt x="211" y="186"/>
                    </a:cubicBezTo>
                    <a:cubicBezTo>
                      <a:pt x="226" y="186"/>
                      <a:pt x="240" y="174"/>
                      <a:pt x="242" y="158"/>
                    </a:cubicBezTo>
                    <a:cubicBezTo>
                      <a:pt x="250" y="93"/>
                      <a:pt x="250" y="93"/>
                      <a:pt x="250" y="93"/>
                    </a:cubicBezTo>
                    <a:cubicBezTo>
                      <a:pt x="252" y="75"/>
                      <a:pt x="240" y="59"/>
                      <a:pt x="222" y="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002" name="Freeform 14">
                <a:extLst>
                  <a:ext uri="{FF2B5EF4-FFF2-40B4-BE49-F238E27FC236}">
                    <a16:creationId xmlns:a16="http://schemas.microsoft.com/office/drawing/2014/main" id="{85824556-5560-43CA-A034-C0FF16EE9E87}"/>
                  </a:ext>
                </a:extLst>
              </p:cNvPr>
              <p:cNvSpPr>
                <a:spLocks/>
              </p:cNvSpPr>
              <p:nvPr/>
            </p:nvSpPr>
            <p:spPr bwMode="auto">
              <a:xfrm>
                <a:off x="2373" y="1588"/>
                <a:ext cx="1267" cy="725"/>
              </a:xfrm>
              <a:custGeom>
                <a:avLst/>
                <a:gdLst/>
                <a:ahLst/>
                <a:cxnLst>
                  <a:cxn ang="0">
                    <a:pos x="466" y="90"/>
                  </a:cxn>
                  <a:cxn ang="0">
                    <a:pos x="374" y="95"/>
                  </a:cxn>
                  <a:cxn ang="0">
                    <a:pos x="193" y="6"/>
                  </a:cxn>
                  <a:cxn ang="0">
                    <a:pos x="153" y="7"/>
                  </a:cxn>
                  <a:cxn ang="0">
                    <a:pos x="20" y="80"/>
                  </a:cxn>
                  <a:cxn ang="0">
                    <a:pos x="15" y="138"/>
                  </a:cxn>
                  <a:cxn ang="0">
                    <a:pos x="72" y="152"/>
                  </a:cxn>
                  <a:cxn ang="0">
                    <a:pos x="172" y="93"/>
                  </a:cxn>
                  <a:cxn ang="0">
                    <a:pos x="241" y="127"/>
                  </a:cxn>
                  <a:cxn ang="0">
                    <a:pos x="484" y="307"/>
                  </a:cxn>
                  <a:cxn ang="0">
                    <a:pos x="524" y="298"/>
                  </a:cxn>
                  <a:cxn ang="0">
                    <a:pos x="466" y="90"/>
                  </a:cxn>
                </a:cxnLst>
                <a:rect l="0" t="0" r="r" b="b"/>
                <a:pathLst>
                  <a:path w="536" h="307">
                    <a:moveTo>
                      <a:pt x="466" y="90"/>
                    </a:moveTo>
                    <a:cubicBezTo>
                      <a:pt x="374" y="95"/>
                      <a:pt x="374" y="95"/>
                      <a:pt x="374" y="95"/>
                    </a:cubicBezTo>
                    <a:cubicBezTo>
                      <a:pt x="193" y="6"/>
                      <a:pt x="193" y="6"/>
                      <a:pt x="193" y="6"/>
                    </a:cubicBezTo>
                    <a:cubicBezTo>
                      <a:pt x="180" y="0"/>
                      <a:pt x="165" y="0"/>
                      <a:pt x="153" y="7"/>
                    </a:cubicBezTo>
                    <a:cubicBezTo>
                      <a:pt x="20" y="80"/>
                      <a:pt x="20" y="80"/>
                      <a:pt x="20" y="80"/>
                    </a:cubicBezTo>
                    <a:cubicBezTo>
                      <a:pt x="0" y="92"/>
                      <a:pt x="3" y="118"/>
                      <a:pt x="15" y="138"/>
                    </a:cubicBezTo>
                    <a:cubicBezTo>
                      <a:pt x="26" y="158"/>
                      <a:pt x="52" y="164"/>
                      <a:pt x="72" y="152"/>
                    </a:cubicBezTo>
                    <a:cubicBezTo>
                      <a:pt x="172" y="93"/>
                      <a:pt x="172" y="93"/>
                      <a:pt x="172" y="93"/>
                    </a:cubicBezTo>
                    <a:cubicBezTo>
                      <a:pt x="241" y="127"/>
                      <a:pt x="241" y="127"/>
                      <a:pt x="241" y="127"/>
                    </a:cubicBezTo>
                    <a:cubicBezTo>
                      <a:pt x="484" y="307"/>
                      <a:pt x="484" y="307"/>
                      <a:pt x="484" y="307"/>
                    </a:cubicBezTo>
                    <a:cubicBezTo>
                      <a:pt x="524" y="298"/>
                      <a:pt x="524" y="298"/>
                      <a:pt x="524" y="298"/>
                    </a:cubicBezTo>
                    <a:cubicBezTo>
                      <a:pt x="536" y="159"/>
                      <a:pt x="466" y="90"/>
                      <a:pt x="466" y="9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003" name="Freeform 15">
                <a:extLst>
                  <a:ext uri="{FF2B5EF4-FFF2-40B4-BE49-F238E27FC236}">
                    <a16:creationId xmlns:a16="http://schemas.microsoft.com/office/drawing/2014/main" id="{75B9CF6D-A6C8-4E87-9839-250C2F254525}"/>
                  </a:ext>
                </a:extLst>
              </p:cNvPr>
              <p:cNvSpPr>
                <a:spLocks/>
              </p:cNvSpPr>
              <p:nvPr/>
            </p:nvSpPr>
            <p:spPr bwMode="auto">
              <a:xfrm>
                <a:off x="3006" y="2368"/>
                <a:ext cx="1" cy="1"/>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004" name="Freeform 16">
                <a:extLst>
                  <a:ext uri="{FF2B5EF4-FFF2-40B4-BE49-F238E27FC236}">
                    <a16:creationId xmlns:a16="http://schemas.microsoft.com/office/drawing/2014/main" id="{70B59F1C-B2BC-41C0-A8B3-0AF008BB92BD}"/>
                  </a:ext>
                </a:extLst>
              </p:cNvPr>
              <p:cNvSpPr>
                <a:spLocks/>
              </p:cNvSpPr>
              <p:nvPr/>
            </p:nvSpPr>
            <p:spPr bwMode="auto">
              <a:xfrm>
                <a:off x="3122" y="2292"/>
                <a:ext cx="1" cy="3"/>
              </a:xfrm>
              <a:custGeom>
                <a:avLst/>
                <a:gdLst/>
                <a:ahLst/>
                <a:cxnLst>
                  <a:cxn ang="0">
                    <a:pos x="0" y="0"/>
                  </a:cxn>
                  <a:cxn ang="0">
                    <a:pos x="0" y="1"/>
                  </a:cxn>
                  <a:cxn ang="0">
                    <a:pos x="0" y="0"/>
                  </a:cxn>
                </a:cxnLst>
                <a:rect l="0" t="0" r="r" b="b"/>
                <a:pathLst>
                  <a:path h="1">
                    <a:moveTo>
                      <a:pt x="0" y="0"/>
                    </a:moveTo>
                    <a:cubicBezTo>
                      <a:pt x="0" y="1"/>
                      <a:pt x="0" y="1"/>
                      <a:pt x="0" y="1"/>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005" name="Freeform 17">
                <a:extLst>
                  <a:ext uri="{FF2B5EF4-FFF2-40B4-BE49-F238E27FC236}">
                    <a16:creationId xmlns:a16="http://schemas.microsoft.com/office/drawing/2014/main" id="{CFB0AB67-EFE3-4F53-9B38-99C571B74C4C}"/>
                  </a:ext>
                </a:extLst>
              </p:cNvPr>
              <p:cNvSpPr>
                <a:spLocks/>
              </p:cNvSpPr>
              <p:nvPr/>
            </p:nvSpPr>
            <p:spPr bwMode="auto">
              <a:xfrm>
                <a:off x="2936" y="2550"/>
                <a:ext cx="30" cy="23"/>
              </a:xfrm>
              <a:custGeom>
                <a:avLst/>
                <a:gdLst/>
                <a:ahLst/>
                <a:cxnLst>
                  <a:cxn ang="0">
                    <a:pos x="0" y="1"/>
                  </a:cxn>
                  <a:cxn ang="0">
                    <a:pos x="13" y="10"/>
                  </a:cxn>
                  <a:cxn ang="0">
                    <a:pos x="0" y="0"/>
                  </a:cxn>
                  <a:cxn ang="0">
                    <a:pos x="0" y="1"/>
                  </a:cxn>
                </a:cxnLst>
                <a:rect l="0" t="0" r="r" b="b"/>
                <a:pathLst>
                  <a:path w="13" h="10">
                    <a:moveTo>
                      <a:pt x="0" y="1"/>
                    </a:moveTo>
                    <a:cubicBezTo>
                      <a:pt x="13" y="10"/>
                      <a:pt x="13" y="10"/>
                      <a:pt x="13" y="10"/>
                    </a:cubicBezTo>
                    <a:cubicBezTo>
                      <a:pt x="0" y="0"/>
                      <a:pt x="0" y="0"/>
                      <a:pt x="0"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006" name="Freeform 18">
                <a:extLst>
                  <a:ext uri="{FF2B5EF4-FFF2-40B4-BE49-F238E27FC236}">
                    <a16:creationId xmlns:a16="http://schemas.microsoft.com/office/drawing/2014/main" id="{2BBF5431-8875-40A3-BABD-EF7E6F0AE22D}"/>
                  </a:ext>
                </a:extLst>
              </p:cNvPr>
              <p:cNvSpPr>
                <a:spLocks/>
              </p:cNvSpPr>
              <p:nvPr/>
            </p:nvSpPr>
            <p:spPr bwMode="auto">
              <a:xfrm>
                <a:off x="3151" y="2271"/>
                <a:ext cx="139" cy="99"/>
              </a:xfrm>
              <a:custGeom>
                <a:avLst/>
                <a:gdLst/>
                <a:ahLst/>
                <a:cxnLst>
                  <a:cxn ang="0">
                    <a:pos x="59" y="42"/>
                  </a:cxn>
                  <a:cxn ang="0">
                    <a:pos x="0" y="0"/>
                  </a:cxn>
                  <a:cxn ang="0">
                    <a:pos x="0" y="0"/>
                  </a:cxn>
                  <a:cxn ang="0">
                    <a:pos x="0" y="0"/>
                  </a:cxn>
                  <a:cxn ang="0">
                    <a:pos x="59" y="42"/>
                  </a:cxn>
                </a:cxnLst>
                <a:rect l="0" t="0" r="r" b="b"/>
                <a:pathLst>
                  <a:path w="59" h="42">
                    <a:moveTo>
                      <a:pt x="59" y="42"/>
                    </a:moveTo>
                    <a:cubicBezTo>
                      <a:pt x="0" y="0"/>
                      <a:pt x="0" y="0"/>
                      <a:pt x="0" y="0"/>
                    </a:cubicBezTo>
                    <a:cubicBezTo>
                      <a:pt x="0" y="0"/>
                      <a:pt x="0" y="0"/>
                      <a:pt x="0" y="0"/>
                    </a:cubicBezTo>
                    <a:cubicBezTo>
                      <a:pt x="0" y="0"/>
                      <a:pt x="0" y="0"/>
                      <a:pt x="0" y="0"/>
                    </a:cubicBezTo>
                    <a:lnTo>
                      <a:pt x="59" y="4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007" name="Freeform 19">
                <a:extLst>
                  <a:ext uri="{FF2B5EF4-FFF2-40B4-BE49-F238E27FC236}">
                    <a16:creationId xmlns:a16="http://schemas.microsoft.com/office/drawing/2014/main" id="{A18E8D99-A7CE-40EC-A91D-8EF7F3A344DA}"/>
                  </a:ext>
                </a:extLst>
              </p:cNvPr>
              <p:cNvSpPr>
                <a:spLocks/>
              </p:cNvSpPr>
              <p:nvPr/>
            </p:nvSpPr>
            <p:spPr bwMode="auto">
              <a:xfrm>
                <a:off x="2165" y="1735"/>
                <a:ext cx="1359" cy="987"/>
              </a:xfrm>
              <a:custGeom>
                <a:avLst/>
                <a:gdLst/>
                <a:ahLst/>
                <a:cxnLst>
                  <a:cxn ang="0">
                    <a:pos x="451" y="186"/>
                  </a:cxn>
                  <a:cxn ang="0">
                    <a:pos x="265" y="60"/>
                  </a:cxn>
                  <a:cxn ang="0">
                    <a:pos x="188" y="100"/>
                  </a:cxn>
                  <a:cxn ang="0">
                    <a:pos x="96" y="3"/>
                  </a:cxn>
                  <a:cxn ang="0">
                    <a:pos x="94" y="0"/>
                  </a:cxn>
                  <a:cxn ang="0">
                    <a:pos x="3" y="244"/>
                  </a:cxn>
                  <a:cxn ang="0">
                    <a:pos x="13" y="239"/>
                  </a:cxn>
                  <a:cxn ang="0">
                    <a:pos x="54" y="213"/>
                  </a:cxn>
                  <a:cxn ang="0">
                    <a:pos x="93" y="229"/>
                  </a:cxn>
                  <a:cxn ang="0">
                    <a:pos x="165" y="237"/>
                  </a:cxn>
                  <a:cxn ang="0">
                    <a:pos x="206" y="224"/>
                  </a:cxn>
                  <a:cxn ang="0">
                    <a:pos x="252" y="268"/>
                  </a:cxn>
                  <a:cxn ang="0">
                    <a:pos x="300" y="329"/>
                  </a:cxn>
                  <a:cxn ang="0">
                    <a:pos x="300" y="334"/>
                  </a:cxn>
                  <a:cxn ang="0">
                    <a:pos x="340" y="413"/>
                  </a:cxn>
                  <a:cxn ang="0">
                    <a:pos x="373" y="407"/>
                  </a:cxn>
                  <a:cxn ang="0">
                    <a:pos x="339" y="355"/>
                  </a:cxn>
                  <a:cxn ang="0">
                    <a:pos x="326" y="345"/>
                  </a:cxn>
                  <a:cxn ang="0">
                    <a:pos x="324" y="334"/>
                  </a:cxn>
                  <a:cxn ang="0">
                    <a:pos x="338" y="334"/>
                  </a:cxn>
                  <a:cxn ang="0">
                    <a:pos x="408" y="383"/>
                  </a:cxn>
                  <a:cxn ang="0">
                    <a:pos x="441" y="376"/>
                  </a:cxn>
                  <a:cxn ang="0">
                    <a:pos x="426" y="336"/>
                  </a:cxn>
                  <a:cxn ang="0">
                    <a:pos x="349" y="271"/>
                  </a:cxn>
                  <a:cxn ang="0">
                    <a:pos x="356" y="268"/>
                  </a:cxn>
                  <a:cxn ang="0">
                    <a:pos x="361" y="269"/>
                  </a:cxn>
                  <a:cxn ang="0">
                    <a:pos x="477" y="353"/>
                  </a:cxn>
                  <a:cxn ang="0">
                    <a:pos x="515" y="347"/>
                  </a:cxn>
                  <a:cxn ang="0">
                    <a:pos x="483" y="294"/>
                  </a:cxn>
                  <a:cxn ang="0">
                    <a:pos x="405" y="237"/>
                  </a:cxn>
                  <a:cxn ang="0">
                    <a:pos x="405" y="236"/>
                  </a:cxn>
                  <a:cxn ang="0">
                    <a:pos x="417" y="227"/>
                  </a:cxn>
                  <a:cxn ang="0">
                    <a:pos x="476" y="269"/>
                  </a:cxn>
                  <a:cxn ang="0">
                    <a:pos x="544" y="312"/>
                  </a:cxn>
                  <a:cxn ang="0">
                    <a:pos x="560" y="261"/>
                  </a:cxn>
                </a:cxnLst>
                <a:rect l="0" t="0" r="r" b="b"/>
                <a:pathLst>
                  <a:path w="575" h="418">
                    <a:moveTo>
                      <a:pt x="560" y="261"/>
                    </a:moveTo>
                    <a:cubicBezTo>
                      <a:pt x="451" y="186"/>
                      <a:pt x="451" y="186"/>
                      <a:pt x="451" y="186"/>
                    </a:cubicBezTo>
                    <a:cubicBezTo>
                      <a:pt x="320" y="88"/>
                      <a:pt x="320" y="88"/>
                      <a:pt x="320" y="88"/>
                    </a:cubicBezTo>
                    <a:cubicBezTo>
                      <a:pt x="265" y="60"/>
                      <a:pt x="265" y="60"/>
                      <a:pt x="265" y="60"/>
                    </a:cubicBezTo>
                    <a:cubicBezTo>
                      <a:pt x="262" y="58"/>
                      <a:pt x="262" y="58"/>
                      <a:pt x="262" y="58"/>
                    </a:cubicBezTo>
                    <a:cubicBezTo>
                      <a:pt x="188" y="100"/>
                      <a:pt x="188" y="100"/>
                      <a:pt x="188" y="100"/>
                    </a:cubicBezTo>
                    <a:cubicBezTo>
                      <a:pt x="152" y="122"/>
                      <a:pt x="116" y="126"/>
                      <a:pt x="91" y="99"/>
                    </a:cubicBezTo>
                    <a:cubicBezTo>
                      <a:pt x="66" y="72"/>
                      <a:pt x="68" y="29"/>
                      <a:pt x="96" y="3"/>
                    </a:cubicBezTo>
                    <a:cubicBezTo>
                      <a:pt x="99" y="0"/>
                      <a:pt x="99" y="0"/>
                      <a:pt x="99" y="0"/>
                    </a:cubicBezTo>
                    <a:cubicBezTo>
                      <a:pt x="94" y="0"/>
                      <a:pt x="94" y="0"/>
                      <a:pt x="94" y="0"/>
                    </a:cubicBezTo>
                    <a:cubicBezTo>
                      <a:pt x="63" y="0"/>
                      <a:pt x="63" y="0"/>
                      <a:pt x="63" y="0"/>
                    </a:cubicBezTo>
                    <a:cubicBezTo>
                      <a:pt x="0" y="107"/>
                      <a:pt x="3" y="244"/>
                      <a:pt x="3" y="244"/>
                    </a:cubicBezTo>
                    <a:cubicBezTo>
                      <a:pt x="3" y="244"/>
                      <a:pt x="3" y="244"/>
                      <a:pt x="9" y="245"/>
                    </a:cubicBezTo>
                    <a:cubicBezTo>
                      <a:pt x="9" y="242"/>
                      <a:pt x="10" y="241"/>
                      <a:pt x="13" y="239"/>
                    </a:cubicBezTo>
                    <a:cubicBezTo>
                      <a:pt x="14" y="237"/>
                      <a:pt x="15" y="235"/>
                      <a:pt x="16" y="233"/>
                    </a:cubicBezTo>
                    <a:cubicBezTo>
                      <a:pt x="26" y="222"/>
                      <a:pt x="39" y="214"/>
                      <a:pt x="54" y="213"/>
                    </a:cubicBezTo>
                    <a:cubicBezTo>
                      <a:pt x="56" y="212"/>
                      <a:pt x="58" y="212"/>
                      <a:pt x="60" y="212"/>
                    </a:cubicBezTo>
                    <a:cubicBezTo>
                      <a:pt x="72" y="212"/>
                      <a:pt x="84" y="223"/>
                      <a:pt x="93" y="229"/>
                    </a:cubicBezTo>
                    <a:cubicBezTo>
                      <a:pt x="104" y="222"/>
                      <a:pt x="118" y="218"/>
                      <a:pt x="131" y="219"/>
                    </a:cubicBezTo>
                    <a:cubicBezTo>
                      <a:pt x="144" y="221"/>
                      <a:pt x="156" y="227"/>
                      <a:pt x="165" y="237"/>
                    </a:cubicBezTo>
                    <a:cubicBezTo>
                      <a:pt x="173" y="232"/>
                      <a:pt x="183" y="223"/>
                      <a:pt x="193" y="223"/>
                    </a:cubicBezTo>
                    <a:cubicBezTo>
                      <a:pt x="198" y="223"/>
                      <a:pt x="202" y="223"/>
                      <a:pt x="206" y="224"/>
                    </a:cubicBezTo>
                    <a:cubicBezTo>
                      <a:pt x="222" y="228"/>
                      <a:pt x="236" y="237"/>
                      <a:pt x="244" y="250"/>
                    </a:cubicBezTo>
                    <a:cubicBezTo>
                      <a:pt x="248" y="256"/>
                      <a:pt x="250" y="262"/>
                      <a:pt x="252" y="268"/>
                    </a:cubicBezTo>
                    <a:cubicBezTo>
                      <a:pt x="273" y="271"/>
                      <a:pt x="291" y="286"/>
                      <a:pt x="297" y="306"/>
                    </a:cubicBezTo>
                    <a:cubicBezTo>
                      <a:pt x="299" y="311"/>
                      <a:pt x="300" y="318"/>
                      <a:pt x="300" y="329"/>
                    </a:cubicBezTo>
                    <a:cubicBezTo>
                      <a:pt x="300" y="329"/>
                      <a:pt x="300" y="329"/>
                      <a:pt x="300" y="329"/>
                    </a:cubicBezTo>
                    <a:cubicBezTo>
                      <a:pt x="300" y="330"/>
                      <a:pt x="300" y="332"/>
                      <a:pt x="300" y="334"/>
                    </a:cubicBezTo>
                    <a:cubicBezTo>
                      <a:pt x="295" y="382"/>
                      <a:pt x="295" y="382"/>
                      <a:pt x="295" y="382"/>
                    </a:cubicBezTo>
                    <a:cubicBezTo>
                      <a:pt x="340" y="413"/>
                      <a:pt x="340" y="413"/>
                      <a:pt x="340" y="413"/>
                    </a:cubicBezTo>
                    <a:cubicBezTo>
                      <a:pt x="344" y="416"/>
                      <a:pt x="349" y="418"/>
                      <a:pt x="353" y="418"/>
                    </a:cubicBezTo>
                    <a:cubicBezTo>
                      <a:pt x="361" y="418"/>
                      <a:pt x="368" y="414"/>
                      <a:pt x="373" y="407"/>
                    </a:cubicBezTo>
                    <a:cubicBezTo>
                      <a:pt x="380" y="398"/>
                      <a:pt x="379" y="386"/>
                      <a:pt x="372" y="378"/>
                    </a:cubicBezTo>
                    <a:cubicBezTo>
                      <a:pt x="339" y="355"/>
                      <a:pt x="339" y="355"/>
                      <a:pt x="339" y="355"/>
                    </a:cubicBezTo>
                    <a:cubicBezTo>
                      <a:pt x="326" y="346"/>
                      <a:pt x="326" y="346"/>
                      <a:pt x="326" y="346"/>
                    </a:cubicBezTo>
                    <a:cubicBezTo>
                      <a:pt x="326" y="346"/>
                      <a:pt x="326" y="345"/>
                      <a:pt x="326" y="345"/>
                    </a:cubicBezTo>
                    <a:cubicBezTo>
                      <a:pt x="326" y="345"/>
                      <a:pt x="326" y="345"/>
                      <a:pt x="326" y="345"/>
                    </a:cubicBezTo>
                    <a:cubicBezTo>
                      <a:pt x="322" y="342"/>
                      <a:pt x="321" y="337"/>
                      <a:pt x="324" y="334"/>
                    </a:cubicBezTo>
                    <a:cubicBezTo>
                      <a:pt x="326" y="330"/>
                      <a:pt x="331" y="329"/>
                      <a:pt x="335" y="332"/>
                    </a:cubicBezTo>
                    <a:cubicBezTo>
                      <a:pt x="338" y="334"/>
                      <a:pt x="338" y="334"/>
                      <a:pt x="338" y="334"/>
                    </a:cubicBezTo>
                    <a:cubicBezTo>
                      <a:pt x="338" y="334"/>
                      <a:pt x="338" y="334"/>
                      <a:pt x="338" y="334"/>
                    </a:cubicBezTo>
                    <a:cubicBezTo>
                      <a:pt x="408" y="383"/>
                      <a:pt x="408" y="383"/>
                      <a:pt x="408" y="383"/>
                    </a:cubicBezTo>
                    <a:cubicBezTo>
                      <a:pt x="412" y="385"/>
                      <a:pt x="417" y="387"/>
                      <a:pt x="421" y="387"/>
                    </a:cubicBezTo>
                    <a:cubicBezTo>
                      <a:pt x="429" y="387"/>
                      <a:pt x="436" y="383"/>
                      <a:pt x="441" y="376"/>
                    </a:cubicBezTo>
                    <a:cubicBezTo>
                      <a:pt x="449" y="366"/>
                      <a:pt x="446" y="351"/>
                      <a:pt x="435" y="343"/>
                    </a:cubicBezTo>
                    <a:cubicBezTo>
                      <a:pt x="426" y="336"/>
                      <a:pt x="426" y="336"/>
                      <a:pt x="426" y="336"/>
                    </a:cubicBezTo>
                    <a:cubicBezTo>
                      <a:pt x="351" y="282"/>
                      <a:pt x="351" y="282"/>
                      <a:pt x="351" y="282"/>
                    </a:cubicBezTo>
                    <a:cubicBezTo>
                      <a:pt x="348" y="280"/>
                      <a:pt x="347" y="275"/>
                      <a:pt x="349" y="271"/>
                    </a:cubicBezTo>
                    <a:cubicBezTo>
                      <a:pt x="351" y="269"/>
                      <a:pt x="353" y="268"/>
                      <a:pt x="356" y="268"/>
                    </a:cubicBezTo>
                    <a:cubicBezTo>
                      <a:pt x="356" y="268"/>
                      <a:pt x="356" y="268"/>
                      <a:pt x="356" y="268"/>
                    </a:cubicBezTo>
                    <a:cubicBezTo>
                      <a:pt x="356" y="268"/>
                      <a:pt x="356" y="268"/>
                      <a:pt x="356" y="268"/>
                    </a:cubicBezTo>
                    <a:cubicBezTo>
                      <a:pt x="358" y="268"/>
                      <a:pt x="359" y="268"/>
                      <a:pt x="361" y="269"/>
                    </a:cubicBezTo>
                    <a:cubicBezTo>
                      <a:pt x="455" y="337"/>
                      <a:pt x="455" y="337"/>
                      <a:pt x="455" y="337"/>
                    </a:cubicBezTo>
                    <a:cubicBezTo>
                      <a:pt x="477" y="353"/>
                      <a:pt x="477" y="353"/>
                      <a:pt x="477" y="353"/>
                    </a:cubicBezTo>
                    <a:cubicBezTo>
                      <a:pt x="481" y="356"/>
                      <a:pt x="490" y="357"/>
                      <a:pt x="495" y="357"/>
                    </a:cubicBezTo>
                    <a:cubicBezTo>
                      <a:pt x="502" y="357"/>
                      <a:pt x="510" y="353"/>
                      <a:pt x="515" y="347"/>
                    </a:cubicBezTo>
                    <a:cubicBezTo>
                      <a:pt x="522" y="336"/>
                      <a:pt x="519" y="321"/>
                      <a:pt x="509" y="313"/>
                    </a:cubicBezTo>
                    <a:cubicBezTo>
                      <a:pt x="483" y="294"/>
                      <a:pt x="483" y="294"/>
                      <a:pt x="483" y="294"/>
                    </a:cubicBezTo>
                    <a:cubicBezTo>
                      <a:pt x="408" y="240"/>
                      <a:pt x="408" y="240"/>
                      <a:pt x="408" y="240"/>
                    </a:cubicBezTo>
                    <a:cubicBezTo>
                      <a:pt x="407" y="239"/>
                      <a:pt x="406" y="238"/>
                      <a:pt x="405" y="237"/>
                    </a:cubicBezTo>
                    <a:cubicBezTo>
                      <a:pt x="405" y="236"/>
                      <a:pt x="405" y="236"/>
                      <a:pt x="405" y="236"/>
                    </a:cubicBezTo>
                    <a:cubicBezTo>
                      <a:pt x="405" y="236"/>
                      <a:pt x="405" y="236"/>
                      <a:pt x="405" y="236"/>
                    </a:cubicBezTo>
                    <a:cubicBezTo>
                      <a:pt x="404" y="234"/>
                      <a:pt x="405" y="231"/>
                      <a:pt x="406" y="229"/>
                    </a:cubicBezTo>
                    <a:cubicBezTo>
                      <a:pt x="409" y="226"/>
                      <a:pt x="413" y="225"/>
                      <a:pt x="417" y="227"/>
                    </a:cubicBezTo>
                    <a:cubicBezTo>
                      <a:pt x="417" y="227"/>
                      <a:pt x="417" y="227"/>
                      <a:pt x="417" y="227"/>
                    </a:cubicBezTo>
                    <a:cubicBezTo>
                      <a:pt x="476" y="269"/>
                      <a:pt x="476" y="269"/>
                      <a:pt x="476" y="269"/>
                    </a:cubicBezTo>
                    <a:cubicBezTo>
                      <a:pt x="530" y="309"/>
                      <a:pt x="530" y="309"/>
                      <a:pt x="530" y="309"/>
                    </a:cubicBezTo>
                    <a:cubicBezTo>
                      <a:pt x="535" y="311"/>
                      <a:pt x="539" y="312"/>
                      <a:pt x="544" y="312"/>
                    </a:cubicBezTo>
                    <a:cubicBezTo>
                      <a:pt x="552" y="312"/>
                      <a:pt x="561" y="308"/>
                      <a:pt x="567" y="300"/>
                    </a:cubicBezTo>
                    <a:cubicBezTo>
                      <a:pt x="575" y="287"/>
                      <a:pt x="572" y="270"/>
                      <a:pt x="560" y="26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grpSp>
      </p:grpSp>
      <p:grpSp>
        <p:nvGrpSpPr>
          <p:cNvPr id="830" name="Group 829"/>
          <p:cNvGrpSpPr/>
          <p:nvPr/>
        </p:nvGrpSpPr>
        <p:grpSpPr>
          <a:xfrm>
            <a:off x="8656476" y="2171299"/>
            <a:ext cx="1848516" cy="474489"/>
            <a:chOff x="3313030" y="2171299"/>
            <a:chExt cx="1848516" cy="474489"/>
          </a:xfrm>
        </p:grpSpPr>
        <p:sp>
          <p:nvSpPr>
            <p:cNvPr id="831" name="object 15"/>
            <p:cNvSpPr txBox="1"/>
            <p:nvPr/>
          </p:nvSpPr>
          <p:spPr>
            <a:xfrm>
              <a:off x="3781681" y="2171299"/>
              <a:ext cx="1379865" cy="474489"/>
            </a:xfrm>
            <a:prstGeom prst="rect">
              <a:avLst/>
            </a:prstGeom>
          </p:spPr>
          <p:txBody>
            <a:bodyPr vert="horz" wrap="square" lIns="0" tIns="12700" rIns="0" bIns="0" rtlCol="0">
              <a:spAutoFit/>
            </a:bodyPr>
            <a:lstStyle/>
            <a:p>
              <a:pPr>
                <a:lnSpc>
                  <a:spcPct val="100000"/>
                </a:lnSpc>
              </a:pPr>
              <a:r>
                <a:rPr lang="en-US" sz="1000" b="1" spc="-5" dirty="0">
                  <a:solidFill>
                    <a:srgbClr val="FFFFFF"/>
                  </a:solidFill>
                  <a:cs typeface="Arial"/>
                </a:rPr>
                <a:t>Mission critical and highly regulated data; massive volumes</a:t>
              </a:r>
            </a:p>
          </p:txBody>
        </p:sp>
        <p:grpSp>
          <p:nvGrpSpPr>
            <p:cNvPr id="842" name="Group 4"/>
            <p:cNvGrpSpPr>
              <a:grpSpLocks noChangeAspect="1"/>
            </p:cNvGrpSpPr>
            <p:nvPr/>
          </p:nvGrpSpPr>
          <p:grpSpPr bwMode="auto">
            <a:xfrm>
              <a:off x="3313030" y="2236618"/>
              <a:ext cx="295498" cy="189963"/>
              <a:chOff x="5695" y="1939"/>
              <a:chExt cx="732" cy="562"/>
            </a:xfrm>
          </p:grpSpPr>
          <p:sp>
            <p:nvSpPr>
              <p:cNvPr id="843" name="Rectangle 842"/>
              <p:cNvSpPr>
                <a:spLocks noChangeArrowheads="1"/>
              </p:cNvSpPr>
              <p:nvPr/>
            </p:nvSpPr>
            <p:spPr bwMode="auto">
              <a:xfrm>
                <a:off x="5695" y="1939"/>
                <a:ext cx="732" cy="5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844" name="Rectangle 843"/>
              <p:cNvSpPr>
                <a:spLocks noChangeArrowheads="1"/>
              </p:cNvSpPr>
              <p:nvPr/>
            </p:nvSpPr>
            <p:spPr bwMode="auto">
              <a:xfrm>
                <a:off x="5800" y="2250"/>
                <a:ext cx="42" cy="91"/>
              </a:xfrm>
              <a:prstGeom prst="rect">
                <a:avLst/>
              </a:prstGeom>
              <a:solidFill>
                <a:srgbClr val="F77B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845" name="Rectangle 844"/>
              <p:cNvSpPr>
                <a:spLocks noChangeArrowheads="1"/>
              </p:cNvSpPr>
              <p:nvPr/>
            </p:nvSpPr>
            <p:spPr bwMode="auto">
              <a:xfrm>
                <a:off x="5856" y="2298"/>
                <a:ext cx="41" cy="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846" name="Rectangle 845"/>
              <p:cNvSpPr>
                <a:spLocks noChangeArrowheads="1"/>
              </p:cNvSpPr>
              <p:nvPr/>
            </p:nvSpPr>
            <p:spPr bwMode="auto">
              <a:xfrm>
                <a:off x="5913" y="2265"/>
                <a:ext cx="40" cy="76"/>
              </a:xfrm>
              <a:prstGeom prst="rect">
                <a:avLst/>
              </a:prstGeom>
              <a:solidFill>
                <a:srgbClr val="FDCA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847" name="Rectangle 846"/>
              <p:cNvSpPr>
                <a:spLocks noChangeArrowheads="1"/>
              </p:cNvSpPr>
              <p:nvPr/>
            </p:nvSpPr>
            <p:spPr bwMode="auto">
              <a:xfrm>
                <a:off x="5968" y="2325"/>
                <a:ext cx="40" cy="16"/>
              </a:xfrm>
              <a:prstGeom prst="rect">
                <a:avLst/>
              </a:prstGeom>
              <a:solidFill>
                <a:srgbClr val="92DE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848" name="Freeform 847"/>
              <p:cNvSpPr>
                <a:spLocks/>
              </p:cNvSpPr>
              <p:nvPr/>
            </p:nvSpPr>
            <p:spPr bwMode="auto">
              <a:xfrm>
                <a:off x="6144" y="2241"/>
                <a:ext cx="150" cy="100"/>
              </a:xfrm>
              <a:custGeom>
                <a:avLst/>
                <a:gdLst>
                  <a:gd name="T0" fmla="*/ 75 w 150"/>
                  <a:gd name="T1" fmla="*/ 0 h 100"/>
                  <a:gd name="T2" fmla="*/ 0 w 150"/>
                  <a:gd name="T3" fmla="*/ 100 h 100"/>
                  <a:gd name="T4" fmla="*/ 150 w 150"/>
                  <a:gd name="T5" fmla="*/ 100 h 100"/>
                  <a:gd name="T6" fmla="*/ 75 w 150"/>
                  <a:gd name="T7" fmla="*/ 0 h 100"/>
                </a:gdLst>
                <a:ahLst/>
                <a:cxnLst>
                  <a:cxn ang="0">
                    <a:pos x="T0" y="T1"/>
                  </a:cxn>
                  <a:cxn ang="0">
                    <a:pos x="T2" y="T3"/>
                  </a:cxn>
                  <a:cxn ang="0">
                    <a:pos x="T4" y="T5"/>
                  </a:cxn>
                  <a:cxn ang="0">
                    <a:pos x="T6" y="T7"/>
                  </a:cxn>
                </a:cxnLst>
                <a:rect l="0" t="0" r="r" b="b"/>
                <a:pathLst>
                  <a:path w="150" h="100">
                    <a:moveTo>
                      <a:pt x="75" y="0"/>
                    </a:moveTo>
                    <a:lnTo>
                      <a:pt x="0" y="100"/>
                    </a:lnTo>
                    <a:lnTo>
                      <a:pt x="150" y="100"/>
                    </a:lnTo>
                    <a:lnTo>
                      <a:pt x="75" y="0"/>
                    </a:lnTo>
                    <a:close/>
                  </a:path>
                </a:pathLst>
              </a:custGeom>
              <a:solidFill>
                <a:srgbClr val="F77B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849" name="Freeform 848"/>
              <p:cNvSpPr>
                <a:spLocks/>
              </p:cNvSpPr>
              <p:nvPr/>
            </p:nvSpPr>
            <p:spPr bwMode="auto">
              <a:xfrm>
                <a:off x="6212" y="2268"/>
                <a:ext cx="110" cy="73"/>
              </a:xfrm>
              <a:custGeom>
                <a:avLst/>
                <a:gdLst>
                  <a:gd name="T0" fmla="*/ 56 w 110"/>
                  <a:gd name="T1" fmla="*/ 0 h 73"/>
                  <a:gd name="T2" fmla="*/ 0 w 110"/>
                  <a:gd name="T3" fmla="*/ 73 h 73"/>
                  <a:gd name="T4" fmla="*/ 110 w 110"/>
                  <a:gd name="T5" fmla="*/ 73 h 73"/>
                  <a:gd name="T6" fmla="*/ 56 w 110"/>
                  <a:gd name="T7" fmla="*/ 0 h 73"/>
                </a:gdLst>
                <a:ahLst/>
                <a:cxnLst>
                  <a:cxn ang="0">
                    <a:pos x="T0" y="T1"/>
                  </a:cxn>
                  <a:cxn ang="0">
                    <a:pos x="T2" y="T3"/>
                  </a:cxn>
                  <a:cxn ang="0">
                    <a:pos x="T4" y="T5"/>
                  </a:cxn>
                  <a:cxn ang="0">
                    <a:pos x="T6" y="T7"/>
                  </a:cxn>
                </a:cxnLst>
                <a:rect l="0" t="0" r="r" b="b"/>
                <a:pathLst>
                  <a:path w="110" h="73">
                    <a:moveTo>
                      <a:pt x="56" y="0"/>
                    </a:moveTo>
                    <a:lnTo>
                      <a:pt x="0" y="73"/>
                    </a:lnTo>
                    <a:lnTo>
                      <a:pt x="110" y="73"/>
                    </a:lnTo>
                    <a:lnTo>
                      <a:pt x="56" y="0"/>
                    </a:lnTo>
                    <a:close/>
                  </a:path>
                </a:pathLst>
              </a:custGeom>
              <a:solidFill>
                <a:srgbClr val="92DE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850" name="Freeform 849"/>
              <p:cNvSpPr>
                <a:spLocks/>
              </p:cNvSpPr>
              <p:nvPr/>
            </p:nvSpPr>
            <p:spPr bwMode="auto">
              <a:xfrm>
                <a:off x="6212" y="2287"/>
                <a:ext cx="82" cy="54"/>
              </a:xfrm>
              <a:custGeom>
                <a:avLst/>
                <a:gdLst>
                  <a:gd name="T0" fmla="*/ 0 w 82"/>
                  <a:gd name="T1" fmla="*/ 54 h 54"/>
                  <a:gd name="T2" fmla="*/ 82 w 82"/>
                  <a:gd name="T3" fmla="*/ 54 h 54"/>
                  <a:gd name="T4" fmla="*/ 42 w 82"/>
                  <a:gd name="T5" fmla="*/ 0 h 54"/>
                  <a:gd name="T6" fmla="*/ 0 w 82"/>
                  <a:gd name="T7" fmla="*/ 54 h 54"/>
                </a:gdLst>
                <a:ahLst/>
                <a:cxnLst>
                  <a:cxn ang="0">
                    <a:pos x="T0" y="T1"/>
                  </a:cxn>
                  <a:cxn ang="0">
                    <a:pos x="T2" y="T3"/>
                  </a:cxn>
                  <a:cxn ang="0">
                    <a:pos x="T4" y="T5"/>
                  </a:cxn>
                  <a:cxn ang="0">
                    <a:pos x="T6" y="T7"/>
                  </a:cxn>
                </a:cxnLst>
                <a:rect l="0" t="0" r="r" b="b"/>
                <a:pathLst>
                  <a:path w="82" h="54">
                    <a:moveTo>
                      <a:pt x="0" y="54"/>
                    </a:moveTo>
                    <a:lnTo>
                      <a:pt x="82" y="54"/>
                    </a:lnTo>
                    <a:lnTo>
                      <a:pt x="42" y="0"/>
                    </a:lnTo>
                    <a:lnTo>
                      <a:pt x="0"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851" name="Freeform 850"/>
              <p:cNvSpPr>
                <a:spLocks/>
              </p:cNvSpPr>
              <p:nvPr/>
            </p:nvSpPr>
            <p:spPr bwMode="auto">
              <a:xfrm>
                <a:off x="6114" y="2288"/>
                <a:ext cx="79" cy="53"/>
              </a:xfrm>
              <a:custGeom>
                <a:avLst/>
                <a:gdLst>
                  <a:gd name="T0" fmla="*/ 39 w 79"/>
                  <a:gd name="T1" fmla="*/ 0 h 53"/>
                  <a:gd name="T2" fmla="*/ 0 w 79"/>
                  <a:gd name="T3" fmla="*/ 53 h 53"/>
                  <a:gd name="T4" fmla="*/ 79 w 79"/>
                  <a:gd name="T5" fmla="*/ 53 h 53"/>
                  <a:gd name="T6" fmla="*/ 39 w 79"/>
                  <a:gd name="T7" fmla="*/ 0 h 53"/>
                </a:gdLst>
                <a:ahLst/>
                <a:cxnLst>
                  <a:cxn ang="0">
                    <a:pos x="T0" y="T1"/>
                  </a:cxn>
                  <a:cxn ang="0">
                    <a:pos x="T2" y="T3"/>
                  </a:cxn>
                  <a:cxn ang="0">
                    <a:pos x="T4" y="T5"/>
                  </a:cxn>
                  <a:cxn ang="0">
                    <a:pos x="T6" y="T7"/>
                  </a:cxn>
                </a:cxnLst>
                <a:rect l="0" t="0" r="r" b="b"/>
                <a:pathLst>
                  <a:path w="79" h="53">
                    <a:moveTo>
                      <a:pt x="39" y="0"/>
                    </a:moveTo>
                    <a:lnTo>
                      <a:pt x="0" y="53"/>
                    </a:lnTo>
                    <a:lnTo>
                      <a:pt x="79" y="53"/>
                    </a:lnTo>
                    <a:lnTo>
                      <a:pt x="39" y="0"/>
                    </a:lnTo>
                    <a:close/>
                  </a:path>
                </a:pathLst>
              </a:custGeom>
              <a:solidFill>
                <a:srgbClr val="FDCA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852" name="Freeform 851"/>
              <p:cNvSpPr>
                <a:spLocks/>
              </p:cNvSpPr>
              <p:nvPr/>
            </p:nvSpPr>
            <p:spPr bwMode="auto">
              <a:xfrm>
                <a:off x="6144" y="2308"/>
                <a:ext cx="49" cy="33"/>
              </a:xfrm>
              <a:custGeom>
                <a:avLst/>
                <a:gdLst>
                  <a:gd name="T0" fmla="*/ 0 w 49"/>
                  <a:gd name="T1" fmla="*/ 33 h 33"/>
                  <a:gd name="T2" fmla="*/ 49 w 49"/>
                  <a:gd name="T3" fmla="*/ 33 h 33"/>
                  <a:gd name="T4" fmla="*/ 24 w 49"/>
                  <a:gd name="T5" fmla="*/ 0 h 33"/>
                  <a:gd name="T6" fmla="*/ 0 w 49"/>
                  <a:gd name="T7" fmla="*/ 33 h 33"/>
                </a:gdLst>
                <a:ahLst/>
                <a:cxnLst>
                  <a:cxn ang="0">
                    <a:pos x="T0" y="T1"/>
                  </a:cxn>
                  <a:cxn ang="0">
                    <a:pos x="T2" y="T3"/>
                  </a:cxn>
                  <a:cxn ang="0">
                    <a:pos x="T4" y="T5"/>
                  </a:cxn>
                  <a:cxn ang="0">
                    <a:pos x="T6" y="T7"/>
                  </a:cxn>
                </a:cxnLst>
                <a:rect l="0" t="0" r="r" b="b"/>
                <a:pathLst>
                  <a:path w="49" h="33">
                    <a:moveTo>
                      <a:pt x="0" y="33"/>
                    </a:moveTo>
                    <a:lnTo>
                      <a:pt x="49" y="33"/>
                    </a:lnTo>
                    <a:lnTo>
                      <a:pt x="24" y="0"/>
                    </a:lnTo>
                    <a:lnTo>
                      <a:pt x="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853" name="Rectangle 31"/>
              <p:cNvSpPr>
                <a:spLocks noChangeArrowheads="1"/>
              </p:cNvSpPr>
              <p:nvPr/>
            </p:nvSpPr>
            <p:spPr bwMode="auto">
              <a:xfrm>
                <a:off x="5800" y="2397"/>
                <a:ext cx="132" cy="50"/>
              </a:xfrm>
              <a:prstGeom prst="rect">
                <a:avLst/>
              </a:prstGeom>
              <a:solidFill>
                <a:srgbClr val="F77B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854" name="Freeform 32"/>
              <p:cNvSpPr>
                <a:spLocks/>
              </p:cNvSpPr>
              <p:nvPr/>
            </p:nvSpPr>
            <p:spPr bwMode="auto">
              <a:xfrm>
                <a:off x="5800" y="1995"/>
                <a:ext cx="522" cy="210"/>
              </a:xfrm>
              <a:custGeom>
                <a:avLst/>
                <a:gdLst>
                  <a:gd name="T0" fmla="*/ 471 w 522"/>
                  <a:gd name="T1" fmla="*/ 37 h 210"/>
                  <a:gd name="T2" fmla="*/ 446 w 522"/>
                  <a:gd name="T3" fmla="*/ 44 h 210"/>
                  <a:gd name="T4" fmla="*/ 421 w 522"/>
                  <a:gd name="T5" fmla="*/ 77 h 210"/>
                  <a:gd name="T6" fmla="*/ 397 w 522"/>
                  <a:gd name="T7" fmla="*/ 80 h 210"/>
                  <a:gd name="T8" fmla="*/ 372 w 522"/>
                  <a:gd name="T9" fmla="*/ 102 h 210"/>
                  <a:gd name="T10" fmla="*/ 347 w 522"/>
                  <a:gd name="T11" fmla="*/ 90 h 210"/>
                  <a:gd name="T12" fmla="*/ 318 w 522"/>
                  <a:gd name="T13" fmla="*/ 65 h 210"/>
                  <a:gd name="T14" fmla="*/ 297 w 522"/>
                  <a:gd name="T15" fmla="*/ 95 h 210"/>
                  <a:gd name="T16" fmla="*/ 272 w 522"/>
                  <a:gd name="T17" fmla="*/ 105 h 210"/>
                  <a:gd name="T18" fmla="*/ 249 w 522"/>
                  <a:gd name="T19" fmla="*/ 92 h 210"/>
                  <a:gd name="T20" fmla="*/ 224 w 522"/>
                  <a:gd name="T21" fmla="*/ 104 h 210"/>
                  <a:gd name="T22" fmla="*/ 199 w 522"/>
                  <a:gd name="T23" fmla="*/ 109 h 210"/>
                  <a:gd name="T24" fmla="*/ 174 w 522"/>
                  <a:gd name="T25" fmla="*/ 141 h 210"/>
                  <a:gd name="T26" fmla="*/ 149 w 522"/>
                  <a:gd name="T27" fmla="*/ 156 h 210"/>
                  <a:gd name="T28" fmla="*/ 125 w 522"/>
                  <a:gd name="T29" fmla="*/ 135 h 210"/>
                  <a:gd name="T30" fmla="*/ 100 w 522"/>
                  <a:gd name="T31" fmla="*/ 128 h 210"/>
                  <a:gd name="T32" fmla="*/ 75 w 522"/>
                  <a:gd name="T33" fmla="*/ 158 h 210"/>
                  <a:gd name="T34" fmla="*/ 50 w 522"/>
                  <a:gd name="T35" fmla="*/ 152 h 210"/>
                  <a:gd name="T36" fmla="*/ 25 w 522"/>
                  <a:gd name="T37" fmla="*/ 169 h 210"/>
                  <a:gd name="T38" fmla="*/ 0 w 522"/>
                  <a:gd name="T39" fmla="*/ 173 h 210"/>
                  <a:gd name="T40" fmla="*/ 0 w 522"/>
                  <a:gd name="T41" fmla="*/ 210 h 210"/>
                  <a:gd name="T42" fmla="*/ 522 w 522"/>
                  <a:gd name="T43" fmla="*/ 210 h 210"/>
                  <a:gd name="T44" fmla="*/ 522 w 522"/>
                  <a:gd name="T45" fmla="*/ 0 h 210"/>
                  <a:gd name="T46" fmla="*/ 496 w 522"/>
                  <a:gd name="T47" fmla="*/ 12 h 210"/>
                  <a:gd name="T48" fmla="*/ 471 w 522"/>
                  <a:gd name="T49" fmla="*/ 3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2" h="210">
                    <a:moveTo>
                      <a:pt x="471" y="37"/>
                    </a:moveTo>
                    <a:lnTo>
                      <a:pt x="446" y="44"/>
                    </a:lnTo>
                    <a:lnTo>
                      <a:pt x="421" y="77"/>
                    </a:lnTo>
                    <a:lnTo>
                      <a:pt x="397" y="80"/>
                    </a:lnTo>
                    <a:lnTo>
                      <a:pt x="372" y="102"/>
                    </a:lnTo>
                    <a:lnTo>
                      <a:pt x="347" y="90"/>
                    </a:lnTo>
                    <a:lnTo>
                      <a:pt x="318" y="65"/>
                    </a:lnTo>
                    <a:lnTo>
                      <a:pt x="297" y="95"/>
                    </a:lnTo>
                    <a:lnTo>
                      <a:pt x="272" y="105"/>
                    </a:lnTo>
                    <a:lnTo>
                      <a:pt x="249" y="92"/>
                    </a:lnTo>
                    <a:lnTo>
                      <a:pt x="224" y="104"/>
                    </a:lnTo>
                    <a:lnTo>
                      <a:pt x="199" y="109"/>
                    </a:lnTo>
                    <a:lnTo>
                      <a:pt x="174" y="141"/>
                    </a:lnTo>
                    <a:lnTo>
                      <a:pt x="149" y="156"/>
                    </a:lnTo>
                    <a:lnTo>
                      <a:pt x="125" y="135"/>
                    </a:lnTo>
                    <a:lnTo>
                      <a:pt x="100" y="128"/>
                    </a:lnTo>
                    <a:lnTo>
                      <a:pt x="75" y="158"/>
                    </a:lnTo>
                    <a:lnTo>
                      <a:pt x="50" y="152"/>
                    </a:lnTo>
                    <a:lnTo>
                      <a:pt x="25" y="169"/>
                    </a:lnTo>
                    <a:lnTo>
                      <a:pt x="0" y="173"/>
                    </a:lnTo>
                    <a:lnTo>
                      <a:pt x="0" y="210"/>
                    </a:lnTo>
                    <a:lnTo>
                      <a:pt x="522" y="210"/>
                    </a:lnTo>
                    <a:lnTo>
                      <a:pt x="522" y="0"/>
                    </a:lnTo>
                    <a:lnTo>
                      <a:pt x="496" y="12"/>
                    </a:lnTo>
                    <a:lnTo>
                      <a:pt x="471" y="37"/>
                    </a:lnTo>
                    <a:close/>
                  </a:path>
                </a:pathLst>
              </a:custGeom>
              <a:solidFill>
                <a:srgbClr val="F77B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855" name="Freeform 33"/>
              <p:cNvSpPr>
                <a:spLocks/>
              </p:cNvSpPr>
              <p:nvPr/>
            </p:nvSpPr>
            <p:spPr bwMode="auto">
              <a:xfrm>
                <a:off x="5800" y="2050"/>
                <a:ext cx="522" cy="155"/>
              </a:xfrm>
              <a:custGeom>
                <a:avLst/>
                <a:gdLst>
                  <a:gd name="T0" fmla="*/ 471 w 522"/>
                  <a:gd name="T1" fmla="*/ 28 h 155"/>
                  <a:gd name="T2" fmla="*/ 446 w 522"/>
                  <a:gd name="T3" fmla="*/ 32 h 155"/>
                  <a:gd name="T4" fmla="*/ 421 w 522"/>
                  <a:gd name="T5" fmla="*/ 57 h 155"/>
                  <a:gd name="T6" fmla="*/ 397 w 522"/>
                  <a:gd name="T7" fmla="*/ 58 h 155"/>
                  <a:gd name="T8" fmla="*/ 372 w 522"/>
                  <a:gd name="T9" fmla="*/ 75 h 155"/>
                  <a:gd name="T10" fmla="*/ 347 w 522"/>
                  <a:gd name="T11" fmla="*/ 65 h 155"/>
                  <a:gd name="T12" fmla="*/ 318 w 522"/>
                  <a:gd name="T13" fmla="*/ 47 h 155"/>
                  <a:gd name="T14" fmla="*/ 297 w 522"/>
                  <a:gd name="T15" fmla="*/ 69 h 155"/>
                  <a:gd name="T16" fmla="*/ 272 w 522"/>
                  <a:gd name="T17" fmla="*/ 78 h 155"/>
                  <a:gd name="T18" fmla="*/ 249 w 522"/>
                  <a:gd name="T19" fmla="*/ 68 h 155"/>
                  <a:gd name="T20" fmla="*/ 224 w 522"/>
                  <a:gd name="T21" fmla="*/ 76 h 155"/>
                  <a:gd name="T22" fmla="*/ 199 w 522"/>
                  <a:gd name="T23" fmla="*/ 80 h 155"/>
                  <a:gd name="T24" fmla="*/ 174 w 522"/>
                  <a:gd name="T25" fmla="*/ 104 h 155"/>
                  <a:gd name="T26" fmla="*/ 149 w 522"/>
                  <a:gd name="T27" fmla="*/ 115 h 155"/>
                  <a:gd name="T28" fmla="*/ 125 w 522"/>
                  <a:gd name="T29" fmla="*/ 100 h 155"/>
                  <a:gd name="T30" fmla="*/ 100 w 522"/>
                  <a:gd name="T31" fmla="*/ 94 h 155"/>
                  <a:gd name="T32" fmla="*/ 75 w 522"/>
                  <a:gd name="T33" fmla="*/ 116 h 155"/>
                  <a:gd name="T34" fmla="*/ 50 w 522"/>
                  <a:gd name="T35" fmla="*/ 112 h 155"/>
                  <a:gd name="T36" fmla="*/ 25 w 522"/>
                  <a:gd name="T37" fmla="*/ 125 h 155"/>
                  <a:gd name="T38" fmla="*/ 0 w 522"/>
                  <a:gd name="T39" fmla="*/ 128 h 155"/>
                  <a:gd name="T40" fmla="*/ 0 w 522"/>
                  <a:gd name="T41" fmla="*/ 155 h 155"/>
                  <a:gd name="T42" fmla="*/ 522 w 522"/>
                  <a:gd name="T43" fmla="*/ 155 h 155"/>
                  <a:gd name="T44" fmla="*/ 522 w 522"/>
                  <a:gd name="T45" fmla="*/ 0 h 155"/>
                  <a:gd name="T46" fmla="*/ 496 w 522"/>
                  <a:gd name="T47" fmla="*/ 8 h 155"/>
                  <a:gd name="T48" fmla="*/ 471 w 522"/>
                  <a:gd name="T49" fmla="*/ 28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2" h="155">
                    <a:moveTo>
                      <a:pt x="471" y="28"/>
                    </a:moveTo>
                    <a:lnTo>
                      <a:pt x="446" y="32"/>
                    </a:lnTo>
                    <a:lnTo>
                      <a:pt x="421" y="57"/>
                    </a:lnTo>
                    <a:lnTo>
                      <a:pt x="397" y="58"/>
                    </a:lnTo>
                    <a:lnTo>
                      <a:pt x="372" y="75"/>
                    </a:lnTo>
                    <a:lnTo>
                      <a:pt x="347" y="65"/>
                    </a:lnTo>
                    <a:lnTo>
                      <a:pt x="318" y="47"/>
                    </a:lnTo>
                    <a:lnTo>
                      <a:pt x="297" y="69"/>
                    </a:lnTo>
                    <a:lnTo>
                      <a:pt x="272" y="78"/>
                    </a:lnTo>
                    <a:lnTo>
                      <a:pt x="249" y="68"/>
                    </a:lnTo>
                    <a:lnTo>
                      <a:pt x="224" y="76"/>
                    </a:lnTo>
                    <a:lnTo>
                      <a:pt x="199" y="80"/>
                    </a:lnTo>
                    <a:lnTo>
                      <a:pt x="174" y="104"/>
                    </a:lnTo>
                    <a:lnTo>
                      <a:pt x="149" y="115"/>
                    </a:lnTo>
                    <a:lnTo>
                      <a:pt x="125" y="100"/>
                    </a:lnTo>
                    <a:lnTo>
                      <a:pt x="100" y="94"/>
                    </a:lnTo>
                    <a:lnTo>
                      <a:pt x="75" y="116"/>
                    </a:lnTo>
                    <a:lnTo>
                      <a:pt x="50" y="112"/>
                    </a:lnTo>
                    <a:lnTo>
                      <a:pt x="25" y="125"/>
                    </a:lnTo>
                    <a:lnTo>
                      <a:pt x="0" y="128"/>
                    </a:lnTo>
                    <a:lnTo>
                      <a:pt x="0" y="155"/>
                    </a:lnTo>
                    <a:lnTo>
                      <a:pt x="522" y="155"/>
                    </a:lnTo>
                    <a:lnTo>
                      <a:pt x="522" y="0"/>
                    </a:lnTo>
                    <a:lnTo>
                      <a:pt x="496" y="8"/>
                    </a:lnTo>
                    <a:lnTo>
                      <a:pt x="47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856" name="Freeform 34"/>
              <p:cNvSpPr>
                <a:spLocks/>
              </p:cNvSpPr>
              <p:nvPr/>
            </p:nvSpPr>
            <p:spPr bwMode="auto">
              <a:xfrm>
                <a:off x="5800" y="2146"/>
                <a:ext cx="522" cy="59"/>
              </a:xfrm>
              <a:custGeom>
                <a:avLst/>
                <a:gdLst>
                  <a:gd name="T0" fmla="*/ 471 w 522"/>
                  <a:gd name="T1" fmla="*/ 9 h 59"/>
                  <a:gd name="T2" fmla="*/ 446 w 522"/>
                  <a:gd name="T3" fmla="*/ 12 h 59"/>
                  <a:gd name="T4" fmla="*/ 421 w 522"/>
                  <a:gd name="T5" fmla="*/ 22 h 59"/>
                  <a:gd name="T6" fmla="*/ 397 w 522"/>
                  <a:gd name="T7" fmla="*/ 22 h 59"/>
                  <a:gd name="T8" fmla="*/ 372 w 522"/>
                  <a:gd name="T9" fmla="*/ 29 h 59"/>
                  <a:gd name="T10" fmla="*/ 347 w 522"/>
                  <a:gd name="T11" fmla="*/ 25 h 59"/>
                  <a:gd name="T12" fmla="*/ 318 w 522"/>
                  <a:gd name="T13" fmla="*/ 18 h 59"/>
                  <a:gd name="T14" fmla="*/ 297 w 522"/>
                  <a:gd name="T15" fmla="*/ 26 h 59"/>
                  <a:gd name="T16" fmla="*/ 272 w 522"/>
                  <a:gd name="T17" fmla="*/ 29 h 59"/>
                  <a:gd name="T18" fmla="*/ 249 w 522"/>
                  <a:gd name="T19" fmla="*/ 26 h 59"/>
                  <a:gd name="T20" fmla="*/ 224 w 522"/>
                  <a:gd name="T21" fmla="*/ 29 h 59"/>
                  <a:gd name="T22" fmla="*/ 199 w 522"/>
                  <a:gd name="T23" fmla="*/ 30 h 59"/>
                  <a:gd name="T24" fmla="*/ 174 w 522"/>
                  <a:gd name="T25" fmla="*/ 40 h 59"/>
                  <a:gd name="T26" fmla="*/ 149 w 522"/>
                  <a:gd name="T27" fmla="*/ 44 h 59"/>
                  <a:gd name="T28" fmla="*/ 125 w 522"/>
                  <a:gd name="T29" fmla="*/ 38 h 59"/>
                  <a:gd name="T30" fmla="*/ 100 w 522"/>
                  <a:gd name="T31" fmla="*/ 36 h 59"/>
                  <a:gd name="T32" fmla="*/ 75 w 522"/>
                  <a:gd name="T33" fmla="*/ 44 h 59"/>
                  <a:gd name="T34" fmla="*/ 50 w 522"/>
                  <a:gd name="T35" fmla="*/ 43 h 59"/>
                  <a:gd name="T36" fmla="*/ 25 w 522"/>
                  <a:gd name="T37" fmla="*/ 47 h 59"/>
                  <a:gd name="T38" fmla="*/ 0 w 522"/>
                  <a:gd name="T39" fmla="*/ 48 h 59"/>
                  <a:gd name="T40" fmla="*/ 0 w 522"/>
                  <a:gd name="T41" fmla="*/ 59 h 59"/>
                  <a:gd name="T42" fmla="*/ 522 w 522"/>
                  <a:gd name="T43" fmla="*/ 59 h 59"/>
                  <a:gd name="T44" fmla="*/ 522 w 522"/>
                  <a:gd name="T45" fmla="*/ 0 h 59"/>
                  <a:gd name="T46" fmla="*/ 496 w 522"/>
                  <a:gd name="T47" fmla="*/ 2 h 59"/>
                  <a:gd name="T48" fmla="*/ 471 w 522"/>
                  <a:gd name="T4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2" h="59">
                    <a:moveTo>
                      <a:pt x="471" y="9"/>
                    </a:moveTo>
                    <a:lnTo>
                      <a:pt x="446" y="12"/>
                    </a:lnTo>
                    <a:lnTo>
                      <a:pt x="421" y="22"/>
                    </a:lnTo>
                    <a:lnTo>
                      <a:pt x="397" y="22"/>
                    </a:lnTo>
                    <a:lnTo>
                      <a:pt x="372" y="29"/>
                    </a:lnTo>
                    <a:lnTo>
                      <a:pt x="347" y="25"/>
                    </a:lnTo>
                    <a:lnTo>
                      <a:pt x="318" y="18"/>
                    </a:lnTo>
                    <a:lnTo>
                      <a:pt x="297" y="26"/>
                    </a:lnTo>
                    <a:lnTo>
                      <a:pt x="272" y="29"/>
                    </a:lnTo>
                    <a:lnTo>
                      <a:pt x="249" y="26"/>
                    </a:lnTo>
                    <a:lnTo>
                      <a:pt x="224" y="29"/>
                    </a:lnTo>
                    <a:lnTo>
                      <a:pt x="199" y="30"/>
                    </a:lnTo>
                    <a:lnTo>
                      <a:pt x="174" y="40"/>
                    </a:lnTo>
                    <a:lnTo>
                      <a:pt x="149" y="44"/>
                    </a:lnTo>
                    <a:lnTo>
                      <a:pt x="125" y="38"/>
                    </a:lnTo>
                    <a:lnTo>
                      <a:pt x="100" y="36"/>
                    </a:lnTo>
                    <a:lnTo>
                      <a:pt x="75" y="44"/>
                    </a:lnTo>
                    <a:lnTo>
                      <a:pt x="50" y="43"/>
                    </a:lnTo>
                    <a:lnTo>
                      <a:pt x="25" y="47"/>
                    </a:lnTo>
                    <a:lnTo>
                      <a:pt x="0" y="48"/>
                    </a:lnTo>
                    <a:lnTo>
                      <a:pt x="0" y="59"/>
                    </a:lnTo>
                    <a:lnTo>
                      <a:pt x="522" y="59"/>
                    </a:lnTo>
                    <a:lnTo>
                      <a:pt x="522" y="0"/>
                    </a:lnTo>
                    <a:lnTo>
                      <a:pt x="496" y="2"/>
                    </a:lnTo>
                    <a:lnTo>
                      <a:pt x="471" y="9"/>
                    </a:lnTo>
                    <a:close/>
                  </a:path>
                </a:pathLst>
              </a:custGeom>
              <a:solidFill>
                <a:srgbClr val="92DE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857" name="Freeform 41"/>
              <p:cNvSpPr>
                <a:spLocks noEditPoints="1"/>
              </p:cNvSpPr>
              <p:nvPr/>
            </p:nvSpPr>
            <p:spPr bwMode="auto">
              <a:xfrm>
                <a:off x="5797" y="2247"/>
                <a:ext cx="48" cy="97"/>
              </a:xfrm>
              <a:custGeom>
                <a:avLst/>
                <a:gdLst>
                  <a:gd name="T0" fmla="*/ 32 w 34"/>
                  <a:gd name="T1" fmla="*/ 70 h 70"/>
                  <a:gd name="T2" fmla="*/ 2 w 34"/>
                  <a:gd name="T3" fmla="*/ 70 h 70"/>
                  <a:gd name="T4" fmla="*/ 0 w 34"/>
                  <a:gd name="T5" fmla="*/ 68 h 70"/>
                  <a:gd name="T6" fmla="*/ 0 w 34"/>
                  <a:gd name="T7" fmla="*/ 2 h 70"/>
                  <a:gd name="T8" fmla="*/ 2 w 34"/>
                  <a:gd name="T9" fmla="*/ 0 h 70"/>
                  <a:gd name="T10" fmla="*/ 32 w 34"/>
                  <a:gd name="T11" fmla="*/ 0 h 70"/>
                  <a:gd name="T12" fmla="*/ 34 w 34"/>
                  <a:gd name="T13" fmla="*/ 2 h 70"/>
                  <a:gd name="T14" fmla="*/ 34 w 34"/>
                  <a:gd name="T15" fmla="*/ 68 h 70"/>
                  <a:gd name="T16" fmla="*/ 32 w 34"/>
                  <a:gd name="T17" fmla="*/ 70 h 70"/>
                  <a:gd name="T18" fmla="*/ 4 w 34"/>
                  <a:gd name="T19" fmla="*/ 66 h 70"/>
                  <a:gd name="T20" fmla="*/ 30 w 34"/>
                  <a:gd name="T21" fmla="*/ 66 h 70"/>
                  <a:gd name="T22" fmla="*/ 30 w 34"/>
                  <a:gd name="T23" fmla="*/ 4 h 70"/>
                  <a:gd name="T24" fmla="*/ 4 w 34"/>
                  <a:gd name="T25" fmla="*/ 4 h 70"/>
                  <a:gd name="T26" fmla="*/ 4 w 34"/>
                  <a:gd name="T27" fmla="*/ 6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70">
                    <a:moveTo>
                      <a:pt x="32" y="70"/>
                    </a:moveTo>
                    <a:cubicBezTo>
                      <a:pt x="2" y="70"/>
                      <a:pt x="2" y="70"/>
                      <a:pt x="2" y="70"/>
                    </a:cubicBezTo>
                    <a:cubicBezTo>
                      <a:pt x="1" y="70"/>
                      <a:pt x="0" y="69"/>
                      <a:pt x="0" y="68"/>
                    </a:cubicBezTo>
                    <a:cubicBezTo>
                      <a:pt x="0" y="2"/>
                      <a:pt x="0" y="2"/>
                      <a:pt x="0" y="2"/>
                    </a:cubicBezTo>
                    <a:cubicBezTo>
                      <a:pt x="0" y="1"/>
                      <a:pt x="1" y="0"/>
                      <a:pt x="2" y="0"/>
                    </a:cubicBezTo>
                    <a:cubicBezTo>
                      <a:pt x="32" y="0"/>
                      <a:pt x="32" y="0"/>
                      <a:pt x="32" y="0"/>
                    </a:cubicBezTo>
                    <a:cubicBezTo>
                      <a:pt x="33" y="0"/>
                      <a:pt x="34" y="1"/>
                      <a:pt x="34" y="2"/>
                    </a:cubicBezTo>
                    <a:cubicBezTo>
                      <a:pt x="34" y="68"/>
                      <a:pt x="34" y="68"/>
                      <a:pt x="34" y="68"/>
                    </a:cubicBezTo>
                    <a:cubicBezTo>
                      <a:pt x="34" y="69"/>
                      <a:pt x="33" y="70"/>
                      <a:pt x="32" y="70"/>
                    </a:cubicBezTo>
                    <a:close/>
                    <a:moveTo>
                      <a:pt x="4" y="66"/>
                    </a:moveTo>
                    <a:cubicBezTo>
                      <a:pt x="30" y="66"/>
                      <a:pt x="30" y="66"/>
                      <a:pt x="30" y="66"/>
                    </a:cubicBezTo>
                    <a:cubicBezTo>
                      <a:pt x="30" y="4"/>
                      <a:pt x="30" y="4"/>
                      <a:pt x="30" y="4"/>
                    </a:cubicBezTo>
                    <a:cubicBezTo>
                      <a:pt x="4" y="4"/>
                      <a:pt x="4" y="4"/>
                      <a:pt x="4" y="4"/>
                    </a:cubicBezTo>
                    <a:lnTo>
                      <a:pt x="4" y="66"/>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858" name="Freeform 42"/>
              <p:cNvSpPr>
                <a:spLocks noEditPoints="1"/>
              </p:cNvSpPr>
              <p:nvPr/>
            </p:nvSpPr>
            <p:spPr bwMode="auto">
              <a:xfrm>
                <a:off x="5853" y="2295"/>
                <a:ext cx="47" cy="49"/>
              </a:xfrm>
              <a:custGeom>
                <a:avLst/>
                <a:gdLst>
                  <a:gd name="T0" fmla="*/ 32 w 34"/>
                  <a:gd name="T1" fmla="*/ 35 h 35"/>
                  <a:gd name="T2" fmla="*/ 2 w 34"/>
                  <a:gd name="T3" fmla="*/ 35 h 35"/>
                  <a:gd name="T4" fmla="*/ 0 w 34"/>
                  <a:gd name="T5" fmla="*/ 33 h 35"/>
                  <a:gd name="T6" fmla="*/ 0 w 34"/>
                  <a:gd name="T7" fmla="*/ 2 h 35"/>
                  <a:gd name="T8" fmla="*/ 2 w 34"/>
                  <a:gd name="T9" fmla="*/ 0 h 35"/>
                  <a:gd name="T10" fmla="*/ 32 w 34"/>
                  <a:gd name="T11" fmla="*/ 0 h 35"/>
                  <a:gd name="T12" fmla="*/ 34 w 34"/>
                  <a:gd name="T13" fmla="*/ 2 h 35"/>
                  <a:gd name="T14" fmla="*/ 34 w 34"/>
                  <a:gd name="T15" fmla="*/ 33 h 35"/>
                  <a:gd name="T16" fmla="*/ 32 w 34"/>
                  <a:gd name="T17" fmla="*/ 35 h 35"/>
                  <a:gd name="T18" fmla="*/ 4 w 34"/>
                  <a:gd name="T19" fmla="*/ 31 h 35"/>
                  <a:gd name="T20" fmla="*/ 30 w 34"/>
                  <a:gd name="T21" fmla="*/ 31 h 35"/>
                  <a:gd name="T22" fmla="*/ 30 w 34"/>
                  <a:gd name="T23" fmla="*/ 5 h 35"/>
                  <a:gd name="T24" fmla="*/ 4 w 34"/>
                  <a:gd name="T25" fmla="*/ 5 h 35"/>
                  <a:gd name="T26" fmla="*/ 4 w 34"/>
                  <a:gd name="T27"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32" y="35"/>
                    </a:moveTo>
                    <a:cubicBezTo>
                      <a:pt x="2" y="35"/>
                      <a:pt x="2" y="35"/>
                      <a:pt x="2" y="35"/>
                    </a:cubicBezTo>
                    <a:cubicBezTo>
                      <a:pt x="1" y="35"/>
                      <a:pt x="0" y="34"/>
                      <a:pt x="0" y="33"/>
                    </a:cubicBezTo>
                    <a:cubicBezTo>
                      <a:pt x="0" y="2"/>
                      <a:pt x="0" y="2"/>
                      <a:pt x="0" y="2"/>
                    </a:cubicBezTo>
                    <a:cubicBezTo>
                      <a:pt x="0" y="1"/>
                      <a:pt x="1" y="0"/>
                      <a:pt x="2" y="0"/>
                    </a:cubicBezTo>
                    <a:cubicBezTo>
                      <a:pt x="32" y="0"/>
                      <a:pt x="32" y="0"/>
                      <a:pt x="32" y="0"/>
                    </a:cubicBezTo>
                    <a:cubicBezTo>
                      <a:pt x="33" y="0"/>
                      <a:pt x="34" y="1"/>
                      <a:pt x="34" y="2"/>
                    </a:cubicBezTo>
                    <a:cubicBezTo>
                      <a:pt x="34" y="33"/>
                      <a:pt x="34" y="33"/>
                      <a:pt x="34" y="33"/>
                    </a:cubicBezTo>
                    <a:cubicBezTo>
                      <a:pt x="34" y="34"/>
                      <a:pt x="33" y="35"/>
                      <a:pt x="32" y="35"/>
                    </a:cubicBezTo>
                    <a:close/>
                    <a:moveTo>
                      <a:pt x="4" y="31"/>
                    </a:moveTo>
                    <a:cubicBezTo>
                      <a:pt x="30" y="31"/>
                      <a:pt x="30" y="31"/>
                      <a:pt x="30" y="31"/>
                    </a:cubicBezTo>
                    <a:cubicBezTo>
                      <a:pt x="30" y="5"/>
                      <a:pt x="30" y="5"/>
                      <a:pt x="30" y="5"/>
                    </a:cubicBezTo>
                    <a:cubicBezTo>
                      <a:pt x="4" y="5"/>
                      <a:pt x="4" y="5"/>
                      <a:pt x="4" y="5"/>
                    </a:cubicBezTo>
                    <a:lnTo>
                      <a:pt x="4" y="31"/>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859" name="Freeform 43"/>
              <p:cNvSpPr>
                <a:spLocks noEditPoints="1"/>
              </p:cNvSpPr>
              <p:nvPr/>
            </p:nvSpPr>
            <p:spPr bwMode="auto">
              <a:xfrm>
                <a:off x="5908" y="2262"/>
                <a:ext cx="48" cy="82"/>
              </a:xfrm>
              <a:custGeom>
                <a:avLst/>
                <a:gdLst>
                  <a:gd name="T0" fmla="*/ 32 w 34"/>
                  <a:gd name="T1" fmla="*/ 59 h 59"/>
                  <a:gd name="T2" fmla="*/ 3 w 34"/>
                  <a:gd name="T3" fmla="*/ 59 h 59"/>
                  <a:gd name="T4" fmla="*/ 0 w 34"/>
                  <a:gd name="T5" fmla="*/ 57 h 59"/>
                  <a:gd name="T6" fmla="*/ 0 w 34"/>
                  <a:gd name="T7" fmla="*/ 2 h 59"/>
                  <a:gd name="T8" fmla="*/ 3 w 34"/>
                  <a:gd name="T9" fmla="*/ 0 h 59"/>
                  <a:gd name="T10" fmla="*/ 32 w 34"/>
                  <a:gd name="T11" fmla="*/ 0 h 59"/>
                  <a:gd name="T12" fmla="*/ 34 w 34"/>
                  <a:gd name="T13" fmla="*/ 2 h 59"/>
                  <a:gd name="T14" fmla="*/ 34 w 34"/>
                  <a:gd name="T15" fmla="*/ 57 h 59"/>
                  <a:gd name="T16" fmla="*/ 32 w 34"/>
                  <a:gd name="T17" fmla="*/ 59 h 59"/>
                  <a:gd name="T18" fmla="*/ 5 w 34"/>
                  <a:gd name="T19" fmla="*/ 55 h 59"/>
                  <a:gd name="T20" fmla="*/ 30 w 34"/>
                  <a:gd name="T21" fmla="*/ 55 h 59"/>
                  <a:gd name="T22" fmla="*/ 30 w 34"/>
                  <a:gd name="T23" fmla="*/ 4 h 59"/>
                  <a:gd name="T24" fmla="*/ 5 w 34"/>
                  <a:gd name="T25" fmla="*/ 4 h 59"/>
                  <a:gd name="T26" fmla="*/ 5 w 34"/>
                  <a:gd name="T27" fmla="*/ 5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59">
                    <a:moveTo>
                      <a:pt x="32" y="59"/>
                    </a:moveTo>
                    <a:cubicBezTo>
                      <a:pt x="3" y="59"/>
                      <a:pt x="3" y="59"/>
                      <a:pt x="3" y="59"/>
                    </a:cubicBezTo>
                    <a:cubicBezTo>
                      <a:pt x="1" y="59"/>
                      <a:pt x="0" y="58"/>
                      <a:pt x="0" y="57"/>
                    </a:cubicBezTo>
                    <a:cubicBezTo>
                      <a:pt x="0" y="2"/>
                      <a:pt x="0" y="2"/>
                      <a:pt x="0" y="2"/>
                    </a:cubicBezTo>
                    <a:cubicBezTo>
                      <a:pt x="0" y="1"/>
                      <a:pt x="1" y="0"/>
                      <a:pt x="3" y="0"/>
                    </a:cubicBezTo>
                    <a:cubicBezTo>
                      <a:pt x="32" y="0"/>
                      <a:pt x="32" y="0"/>
                      <a:pt x="32" y="0"/>
                    </a:cubicBezTo>
                    <a:cubicBezTo>
                      <a:pt x="33" y="0"/>
                      <a:pt x="34" y="1"/>
                      <a:pt x="34" y="2"/>
                    </a:cubicBezTo>
                    <a:cubicBezTo>
                      <a:pt x="34" y="57"/>
                      <a:pt x="34" y="57"/>
                      <a:pt x="34" y="57"/>
                    </a:cubicBezTo>
                    <a:cubicBezTo>
                      <a:pt x="34" y="58"/>
                      <a:pt x="33" y="59"/>
                      <a:pt x="32" y="59"/>
                    </a:cubicBezTo>
                    <a:close/>
                    <a:moveTo>
                      <a:pt x="5" y="55"/>
                    </a:moveTo>
                    <a:cubicBezTo>
                      <a:pt x="30" y="55"/>
                      <a:pt x="30" y="55"/>
                      <a:pt x="30" y="55"/>
                    </a:cubicBezTo>
                    <a:cubicBezTo>
                      <a:pt x="30" y="4"/>
                      <a:pt x="30" y="4"/>
                      <a:pt x="30" y="4"/>
                    </a:cubicBezTo>
                    <a:cubicBezTo>
                      <a:pt x="5" y="4"/>
                      <a:pt x="5" y="4"/>
                      <a:pt x="5" y="4"/>
                    </a:cubicBezTo>
                    <a:lnTo>
                      <a:pt x="5" y="55"/>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860" name="Freeform 44"/>
              <p:cNvSpPr>
                <a:spLocks noEditPoints="1"/>
              </p:cNvSpPr>
              <p:nvPr/>
            </p:nvSpPr>
            <p:spPr bwMode="auto">
              <a:xfrm>
                <a:off x="5965" y="2322"/>
                <a:ext cx="47" cy="22"/>
              </a:xfrm>
              <a:custGeom>
                <a:avLst/>
                <a:gdLst>
                  <a:gd name="T0" fmla="*/ 31 w 34"/>
                  <a:gd name="T1" fmla="*/ 16 h 16"/>
                  <a:gd name="T2" fmla="*/ 2 w 34"/>
                  <a:gd name="T3" fmla="*/ 16 h 16"/>
                  <a:gd name="T4" fmla="*/ 0 w 34"/>
                  <a:gd name="T5" fmla="*/ 14 h 16"/>
                  <a:gd name="T6" fmla="*/ 0 w 34"/>
                  <a:gd name="T7" fmla="*/ 2 h 16"/>
                  <a:gd name="T8" fmla="*/ 2 w 34"/>
                  <a:gd name="T9" fmla="*/ 0 h 16"/>
                  <a:gd name="T10" fmla="*/ 31 w 34"/>
                  <a:gd name="T11" fmla="*/ 0 h 16"/>
                  <a:gd name="T12" fmla="*/ 34 w 34"/>
                  <a:gd name="T13" fmla="*/ 2 h 16"/>
                  <a:gd name="T14" fmla="*/ 34 w 34"/>
                  <a:gd name="T15" fmla="*/ 14 h 16"/>
                  <a:gd name="T16" fmla="*/ 31 w 34"/>
                  <a:gd name="T17" fmla="*/ 16 h 16"/>
                  <a:gd name="T18" fmla="*/ 4 w 34"/>
                  <a:gd name="T19" fmla="*/ 12 h 16"/>
                  <a:gd name="T20" fmla="*/ 29 w 34"/>
                  <a:gd name="T21" fmla="*/ 12 h 16"/>
                  <a:gd name="T22" fmla="*/ 29 w 34"/>
                  <a:gd name="T23" fmla="*/ 4 h 16"/>
                  <a:gd name="T24" fmla="*/ 4 w 34"/>
                  <a:gd name="T25" fmla="*/ 4 h 16"/>
                  <a:gd name="T26" fmla="*/ 4 w 34"/>
                  <a:gd name="T2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16">
                    <a:moveTo>
                      <a:pt x="31" y="16"/>
                    </a:moveTo>
                    <a:cubicBezTo>
                      <a:pt x="2" y="16"/>
                      <a:pt x="2" y="16"/>
                      <a:pt x="2" y="16"/>
                    </a:cubicBezTo>
                    <a:cubicBezTo>
                      <a:pt x="1" y="16"/>
                      <a:pt x="0" y="15"/>
                      <a:pt x="0" y="14"/>
                    </a:cubicBezTo>
                    <a:cubicBezTo>
                      <a:pt x="0" y="2"/>
                      <a:pt x="0" y="2"/>
                      <a:pt x="0" y="2"/>
                    </a:cubicBezTo>
                    <a:cubicBezTo>
                      <a:pt x="0" y="1"/>
                      <a:pt x="1" y="0"/>
                      <a:pt x="2" y="0"/>
                    </a:cubicBezTo>
                    <a:cubicBezTo>
                      <a:pt x="31" y="0"/>
                      <a:pt x="31" y="0"/>
                      <a:pt x="31" y="0"/>
                    </a:cubicBezTo>
                    <a:cubicBezTo>
                      <a:pt x="33" y="0"/>
                      <a:pt x="34" y="1"/>
                      <a:pt x="34" y="2"/>
                    </a:cubicBezTo>
                    <a:cubicBezTo>
                      <a:pt x="34" y="14"/>
                      <a:pt x="34" y="14"/>
                      <a:pt x="34" y="14"/>
                    </a:cubicBezTo>
                    <a:cubicBezTo>
                      <a:pt x="34" y="15"/>
                      <a:pt x="33" y="16"/>
                      <a:pt x="31" y="16"/>
                    </a:cubicBezTo>
                    <a:close/>
                    <a:moveTo>
                      <a:pt x="4" y="12"/>
                    </a:moveTo>
                    <a:cubicBezTo>
                      <a:pt x="29" y="12"/>
                      <a:pt x="29" y="12"/>
                      <a:pt x="29" y="12"/>
                    </a:cubicBezTo>
                    <a:cubicBezTo>
                      <a:pt x="29" y="4"/>
                      <a:pt x="29" y="4"/>
                      <a:pt x="29" y="4"/>
                    </a:cubicBezTo>
                    <a:cubicBezTo>
                      <a:pt x="4" y="4"/>
                      <a:pt x="4" y="4"/>
                      <a:pt x="4" y="4"/>
                    </a:cubicBezTo>
                    <a:lnTo>
                      <a:pt x="4" y="12"/>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861" name="Freeform 45"/>
              <p:cNvSpPr>
                <a:spLocks/>
              </p:cNvSpPr>
              <p:nvPr/>
            </p:nvSpPr>
            <p:spPr bwMode="auto">
              <a:xfrm>
                <a:off x="5797" y="2352"/>
                <a:ext cx="215" cy="7"/>
              </a:xfrm>
              <a:custGeom>
                <a:avLst/>
                <a:gdLst>
                  <a:gd name="T0" fmla="*/ 152 w 155"/>
                  <a:gd name="T1" fmla="*/ 5 h 5"/>
                  <a:gd name="T2" fmla="*/ 2 w 155"/>
                  <a:gd name="T3" fmla="*/ 5 h 5"/>
                  <a:gd name="T4" fmla="*/ 0 w 155"/>
                  <a:gd name="T5" fmla="*/ 3 h 5"/>
                  <a:gd name="T6" fmla="*/ 2 w 155"/>
                  <a:gd name="T7" fmla="*/ 0 h 5"/>
                  <a:gd name="T8" fmla="*/ 152 w 155"/>
                  <a:gd name="T9" fmla="*/ 0 h 5"/>
                  <a:gd name="T10" fmla="*/ 155 w 155"/>
                  <a:gd name="T11" fmla="*/ 3 h 5"/>
                  <a:gd name="T12" fmla="*/ 152 w 155"/>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55" h="5">
                    <a:moveTo>
                      <a:pt x="152" y="5"/>
                    </a:moveTo>
                    <a:cubicBezTo>
                      <a:pt x="2" y="5"/>
                      <a:pt x="2" y="5"/>
                      <a:pt x="2" y="5"/>
                    </a:cubicBezTo>
                    <a:cubicBezTo>
                      <a:pt x="1" y="5"/>
                      <a:pt x="0" y="4"/>
                      <a:pt x="0" y="3"/>
                    </a:cubicBezTo>
                    <a:cubicBezTo>
                      <a:pt x="0" y="1"/>
                      <a:pt x="1" y="0"/>
                      <a:pt x="2" y="0"/>
                    </a:cubicBezTo>
                    <a:cubicBezTo>
                      <a:pt x="152" y="0"/>
                      <a:pt x="152" y="0"/>
                      <a:pt x="152" y="0"/>
                    </a:cubicBezTo>
                    <a:cubicBezTo>
                      <a:pt x="154" y="0"/>
                      <a:pt x="155" y="1"/>
                      <a:pt x="155" y="3"/>
                    </a:cubicBezTo>
                    <a:cubicBezTo>
                      <a:pt x="155" y="4"/>
                      <a:pt x="154" y="5"/>
                      <a:pt x="152" y="5"/>
                    </a:cubicBez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862" name="Freeform 46"/>
              <p:cNvSpPr>
                <a:spLocks noEditPoints="1"/>
              </p:cNvSpPr>
              <p:nvPr/>
            </p:nvSpPr>
            <p:spPr bwMode="auto">
              <a:xfrm>
                <a:off x="6140" y="2237"/>
                <a:ext cx="157" cy="107"/>
              </a:xfrm>
              <a:custGeom>
                <a:avLst/>
                <a:gdLst>
                  <a:gd name="T0" fmla="*/ 111 w 113"/>
                  <a:gd name="T1" fmla="*/ 77 h 77"/>
                  <a:gd name="T2" fmla="*/ 3 w 113"/>
                  <a:gd name="T3" fmla="*/ 77 h 77"/>
                  <a:gd name="T4" fmla="*/ 1 w 113"/>
                  <a:gd name="T5" fmla="*/ 76 h 77"/>
                  <a:gd name="T6" fmla="*/ 1 w 113"/>
                  <a:gd name="T7" fmla="*/ 74 h 77"/>
                  <a:gd name="T8" fmla="*/ 55 w 113"/>
                  <a:gd name="T9" fmla="*/ 1 h 77"/>
                  <a:gd name="T10" fmla="*/ 58 w 113"/>
                  <a:gd name="T11" fmla="*/ 1 h 77"/>
                  <a:gd name="T12" fmla="*/ 113 w 113"/>
                  <a:gd name="T13" fmla="*/ 74 h 77"/>
                  <a:gd name="T14" fmla="*/ 113 w 113"/>
                  <a:gd name="T15" fmla="*/ 76 h 77"/>
                  <a:gd name="T16" fmla="*/ 111 w 113"/>
                  <a:gd name="T17" fmla="*/ 77 h 77"/>
                  <a:gd name="T18" fmla="*/ 7 w 113"/>
                  <a:gd name="T19" fmla="*/ 73 h 77"/>
                  <a:gd name="T20" fmla="*/ 107 w 113"/>
                  <a:gd name="T21" fmla="*/ 73 h 77"/>
                  <a:gd name="T22" fmla="*/ 57 w 113"/>
                  <a:gd name="T23" fmla="*/ 6 h 77"/>
                  <a:gd name="T24" fmla="*/ 7 w 113"/>
                  <a:gd name="T25" fmla="*/ 7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 h="77">
                    <a:moveTo>
                      <a:pt x="111" y="77"/>
                    </a:moveTo>
                    <a:cubicBezTo>
                      <a:pt x="3" y="77"/>
                      <a:pt x="3" y="77"/>
                      <a:pt x="3" y="77"/>
                    </a:cubicBezTo>
                    <a:cubicBezTo>
                      <a:pt x="2" y="77"/>
                      <a:pt x="1" y="77"/>
                      <a:pt x="1" y="76"/>
                    </a:cubicBezTo>
                    <a:cubicBezTo>
                      <a:pt x="0" y="75"/>
                      <a:pt x="0" y="74"/>
                      <a:pt x="1" y="74"/>
                    </a:cubicBezTo>
                    <a:cubicBezTo>
                      <a:pt x="55" y="1"/>
                      <a:pt x="55" y="1"/>
                      <a:pt x="55" y="1"/>
                    </a:cubicBezTo>
                    <a:cubicBezTo>
                      <a:pt x="56" y="0"/>
                      <a:pt x="58" y="0"/>
                      <a:pt x="58" y="1"/>
                    </a:cubicBezTo>
                    <a:cubicBezTo>
                      <a:pt x="113" y="74"/>
                      <a:pt x="113" y="74"/>
                      <a:pt x="113" y="74"/>
                    </a:cubicBezTo>
                    <a:cubicBezTo>
                      <a:pt x="113" y="74"/>
                      <a:pt x="113" y="75"/>
                      <a:pt x="113" y="76"/>
                    </a:cubicBezTo>
                    <a:cubicBezTo>
                      <a:pt x="112" y="77"/>
                      <a:pt x="112" y="77"/>
                      <a:pt x="111" y="77"/>
                    </a:cubicBezTo>
                    <a:close/>
                    <a:moveTo>
                      <a:pt x="7" y="73"/>
                    </a:moveTo>
                    <a:cubicBezTo>
                      <a:pt x="107" y="73"/>
                      <a:pt x="107" y="73"/>
                      <a:pt x="107" y="73"/>
                    </a:cubicBezTo>
                    <a:cubicBezTo>
                      <a:pt x="57" y="6"/>
                      <a:pt x="57" y="6"/>
                      <a:pt x="57" y="6"/>
                    </a:cubicBezTo>
                    <a:lnTo>
                      <a:pt x="7" y="73"/>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863" name="Freeform 47"/>
              <p:cNvSpPr>
                <a:spLocks noEditPoints="1"/>
              </p:cNvSpPr>
              <p:nvPr/>
            </p:nvSpPr>
            <p:spPr bwMode="auto">
              <a:xfrm>
                <a:off x="6210" y="2265"/>
                <a:ext cx="115" cy="79"/>
              </a:xfrm>
              <a:custGeom>
                <a:avLst/>
                <a:gdLst>
                  <a:gd name="T0" fmla="*/ 81 w 83"/>
                  <a:gd name="T1" fmla="*/ 57 h 57"/>
                  <a:gd name="T2" fmla="*/ 2 w 83"/>
                  <a:gd name="T3" fmla="*/ 57 h 57"/>
                  <a:gd name="T4" fmla="*/ 0 w 83"/>
                  <a:gd name="T5" fmla="*/ 56 h 57"/>
                  <a:gd name="T6" fmla="*/ 1 w 83"/>
                  <a:gd name="T7" fmla="*/ 54 h 57"/>
                  <a:gd name="T8" fmla="*/ 40 w 83"/>
                  <a:gd name="T9" fmla="*/ 1 h 57"/>
                  <a:gd name="T10" fmla="*/ 43 w 83"/>
                  <a:gd name="T11" fmla="*/ 1 h 57"/>
                  <a:gd name="T12" fmla="*/ 83 w 83"/>
                  <a:gd name="T13" fmla="*/ 54 h 57"/>
                  <a:gd name="T14" fmla="*/ 83 w 83"/>
                  <a:gd name="T15" fmla="*/ 56 h 57"/>
                  <a:gd name="T16" fmla="*/ 81 w 83"/>
                  <a:gd name="T17" fmla="*/ 57 h 57"/>
                  <a:gd name="T18" fmla="*/ 7 w 83"/>
                  <a:gd name="T19" fmla="*/ 53 h 57"/>
                  <a:gd name="T20" fmla="*/ 77 w 83"/>
                  <a:gd name="T21" fmla="*/ 53 h 57"/>
                  <a:gd name="T22" fmla="*/ 42 w 83"/>
                  <a:gd name="T23" fmla="*/ 6 h 57"/>
                  <a:gd name="T24" fmla="*/ 7 w 83"/>
                  <a:gd name="T25" fmla="*/ 5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57">
                    <a:moveTo>
                      <a:pt x="81" y="57"/>
                    </a:moveTo>
                    <a:cubicBezTo>
                      <a:pt x="2" y="57"/>
                      <a:pt x="2" y="57"/>
                      <a:pt x="2" y="57"/>
                    </a:cubicBezTo>
                    <a:cubicBezTo>
                      <a:pt x="2" y="57"/>
                      <a:pt x="1" y="57"/>
                      <a:pt x="0" y="56"/>
                    </a:cubicBezTo>
                    <a:cubicBezTo>
                      <a:pt x="0" y="55"/>
                      <a:pt x="0" y="54"/>
                      <a:pt x="1" y="54"/>
                    </a:cubicBezTo>
                    <a:cubicBezTo>
                      <a:pt x="40" y="1"/>
                      <a:pt x="40" y="1"/>
                      <a:pt x="40" y="1"/>
                    </a:cubicBezTo>
                    <a:cubicBezTo>
                      <a:pt x="41" y="0"/>
                      <a:pt x="43" y="0"/>
                      <a:pt x="43" y="1"/>
                    </a:cubicBezTo>
                    <a:cubicBezTo>
                      <a:pt x="83" y="54"/>
                      <a:pt x="83" y="54"/>
                      <a:pt x="83" y="54"/>
                    </a:cubicBezTo>
                    <a:cubicBezTo>
                      <a:pt x="83" y="54"/>
                      <a:pt x="83" y="55"/>
                      <a:pt x="83" y="56"/>
                    </a:cubicBezTo>
                    <a:cubicBezTo>
                      <a:pt x="83" y="57"/>
                      <a:pt x="82" y="57"/>
                      <a:pt x="81" y="57"/>
                    </a:cubicBezTo>
                    <a:close/>
                    <a:moveTo>
                      <a:pt x="7" y="53"/>
                    </a:moveTo>
                    <a:cubicBezTo>
                      <a:pt x="77" y="53"/>
                      <a:pt x="77" y="53"/>
                      <a:pt x="77" y="53"/>
                    </a:cubicBezTo>
                    <a:cubicBezTo>
                      <a:pt x="42" y="6"/>
                      <a:pt x="42" y="6"/>
                      <a:pt x="42" y="6"/>
                    </a:cubicBezTo>
                    <a:lnTo>
                      <a:pt x="7" y="53"/>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864" name="Freeform 48"/>
              <p:cNvSpPr>
                <a:spLocks noEditPoints="1"/>
              </p:cNvSpPr>
              <p:nvPr/>
            </p:nvSpPr>
            <p:spPr bwMode="auto">
              <a:xfrm>
                <a:off x="6210" y="2283"/>
                <a:ext cx="87" cy="61"/>
              </a:xfrm>
              <a:custGeom>
                <a:avLst/>
                <a:gdLst>
                  <a:gd name="T0" fmla="*/ 61 w 63"/>
                  <a:gd name="T1" fmla="*/ 44 h 44"/>
                  <a:gd name="T2" fmla="*/ 2 w 63"/>
                  <a:gd name="T3" fmla="*/ 44 h 44"/>
                  <a:gd name="T4" fmla="*/ 0 w 63"/>
                  <a:gd name="T5" fmla="*/ 43 h 44"/>
                  <a:gd name="T6" fmla="*/ 1 w 63"/>
                  <a:gd name="T7" fmla="*/ 41 h 44"/>
                  <a:gd name="T8" fmla="*/ 30 w 63"/>
                  <a:gd name="T9" fmla="*/ 1 h 44"/>
                  <a:gd name="T10" fmla="*/ 33 w 63"/>
                  <a:gd name="T11" fmla="*/ 1 h 44"/>
                  <a:gd name="T12" fmla="*/ 63 w 63"/>
                  <a:gd name="T13" fmla="*/ 41 h 44"/>
                  <a:gd name="T14" fmla="*/ 63 w 63"/>
                  <a:gd name="T15" fmla="*/ 43 h 44"/>
                  <a:gd name="T16" fmla="*/ 61 w 63"/>
                  <a:gd name="T17" fmla="*/ 44 h 44"/>
                  <a:gd name="T18" fmla="*/ 7 w 63"/>
                  <a:gd name="T19" fmla="*/ 40 h 44"/>
                  <a:gd name="T20" fmla="*/ 57 w 63"/>
                  <a:gd name="T21" fmla="*/ 40 h 44"/>
                  <a:gd name="T22" fmla="*/ 32 w 63"/>
                  <a:gd name="T23" fmla="*/ 6 h 44"/>
                  <a:gd name="T24" fmla="*/ 7 w 63"/>
                  <a:gd name="T25"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44">
                    <a:moveTo>
                      <a:pt x="61" y="44"/>
                    </a:moveTo>
                    <a:cubicBezTo>
                      <a:pt x="2" y="44"/>
                      <a:pt x="2" y="44"/>
                      <a:pt x="2" y="44"/>
                    </a:cubicBezTo>
                    <a:cubicBezTo>
                      <a:pt x="2" y="44"/>
                      <a:pt x="1" y="44"/>
                      <a:pt x="0" y="43"/>
                    </a:cubicBezTo>
                    <a:cubicBezTo>
                      <a:pt x="0" y="42"/>
                      <a:pt x="0" y="41"/>
                      <a:pt x="1" y="41"/>
                    </a:cubicBezTo>
                    <a:cubicBezTo>
                      <a:pt x="30" y="1"/>
                      <a:pt x="30" y="1"/>
                      <a:pt x="30" y="1"/>
                    </a:cubicBezTo>
                    <a:cubicBezTo>
                      <a:pt x="31" y="0"/>
                      <a:pt x="33" y="0"/>
                      <a:pt x="33" y="1"/>
                    </a:cubicBezTo>
                    <a:cubicBezTo>
                      <a:pt x="63" y="41"/>
                      <a:pt x="63" y="41"/>
                      <a:pt x="63" y="41"/>
                    </a:cubicBezTo>
                    <a:cubicBezTo>
                      <a:pt x="63" y="41"/>
                      <a:pt x="63" y="42"/>
                      <a:pt x="63" y="43"/>
                    </a:cubicBezTo>
                    <a:cubicBezTo>
                      <a:pt x="62" y="44"/>
                      <a:pt x="62" y="44"/>
                      <a:pt x="61" y="44"/>
                    </a:cubicBezTo>
                    <a:close/>
                    <a:moveTo>
                      <a:pt x="7" y="40"/>
                    </a:moveTo>
                    <a:cubicBezTo>
                      <a:pt x="57" y="40"/>
                      <a:pt x="57" y="40"/>
                      <a:pt x="57" y="40"/>
                    </a:cubicBezTo>
                    <a:cubicBezTo>
                      <a:pt x="32" y="6"/>
                      <a:pt x="32" y="6"/>
                      <a:pt x="32" y="6"/>
                    </a:cubicBezTo>
                    <a:lnTo>
                      <a:pt x="7" y="40"/>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865" name="Freeform 49"/>
              <p:cNvSpPr>
                <a:spLocks noEditPoints="1"/>
              </p:cNvSpPr>
              <p:nvPr/>
            </p:nvSpPr>
            <p:spPr bwMode="auto">
              <a:xfrm>
                <a:off x="6110" y="2284"/>
                <a:ext cx="86" cy="60"/>
              </a:xfrm>
              <a:custGeom>
                <a:avLst/>
                <a:gdLst>
                  <a:gd name="T0" fmla="*/ 60 w 62"/>
                  <a:gd name="T1" fmla="*/ 43 h 43"/>
                  <a:gd name="T2" fmla="*/ 3 w 62"/>
                  <a:gd name="T3" fmla="*/ 43 h 43"/>
                  <a:gd name="T4" fmla="*/ 1 w 62"/>
                  <a:gd name="T5" fmla="*/ 42 h 43"/>
                  <a:gd name="T6" fmla="*/ 1 w 62"/>
                  <a:gd name="T7" fmla="*/ 40 h 43"/>
                  <a:gd name="T8" fmla="*/ 30 w 62"/>
                  <a:gd name="T9" fmla="*/ 1 h 43"/>
                  <a:gd name="T10" fmla="*/ 31 w 62"/>
                  <a:gd name="T11" fmla="*/ 0 h 43"/>
                  <a:gd name="T12" fmla="*/ 31 w 62"/>
                  <a:gd name="T13" fmla="*/ 0 h 43"/>
                  <a:gd name="T14" fmla="*/ 33 w 62"/>
                  <a:gd name="T15" fmla="*/ 1 h 43"/>
                  <a:gd name="T16" fmla="*/ 62 w 62"/>
                  <a:gd name="T17" fmla="*/ 40 h 43"/>
                  <a:gd name="T18" fmla="*/ 62 w 62"/>
                  <a:gd name="T19" fmla="*/ 42 h 43"/>
                  <a:gd name="T20" fmla="*/ 60 w 62"/>
                  <a:gd name="T21" fmla="*/ 43 h 43"/>
                  <a:gd name="T22" fmla="*/ 7 w 62"/>
                  <a:gd name="T23" fmla="*/ 39 h 43"/>
                  <a:gd name="T24" fmla="*/ 56 w 62"/>
                  <a:gd name="T25" fmla="*/ 39 h 43"/>
                  <a:gd name="T26" fmla="*/ 31 w 62"/>
                  <a:gd name="T27" fmla="*/ 6 h 43"/>
                  <a:gd name="T28" fmla="*/ 7 w 62"/>
                  <a:gd name="T29" fmla="*/ 3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 h="43">
                    <a:moveTo>
                      <a:pt x="60" y="43"/>
                    </a:moveTo>
                    <a:cubicBezTo>
                      <a:pt x="3" y="43"/>
                      <a:pt x="3" y="43"/>
                      <a:pt x="3" y="43"/>
                    </a:cubicBezTo>
                    <a:cubicBezTo>
                      <a:pt x="2" y="43"/>
                      <a:pt x="1" y="43"/>
                      <a:pt x="1" y="42"/>
                    </a:cubicBezTo>
                    <a:cubicBezTo>
                      <a:pt x="0" y="41"/>
                      <a:pt x="0" y="40"/>
                      <a:pt x="1" y="40"/>
                    </a:cubicBezTo>
                    <a:cubicBezTo>
                      <a:pt x="30" y="1"/>
                      <a:pt x="30" y="1"/>
                      <a:pt x="30" y="1"/>
                    </a:cubicBezTo>
                    <a:cubicBezTo>
                      <a:pt x="30" y="1"/>
                      <a:pt x="31" y="0"/>
                      <a:pt x="31" y="0"/>
                    </a:cubicBezTo>
                    <a:cubicBezTo>
                      <a:pt x="31" y="0"/>
                      <a:pt x="31" y="0"/>
                      <a:pt x="31" y="0"/>
                    </a:cubicBezTo>
                    <a:cubicBezTo>
                      <a:pt x="32" y="0"/>
                      <a:pt x="33" y="1"/>
                      <a:pt x="33" y="1"/>
                    </a:cubicBezTo>
                    <a:cubicBezTo>
                      <a:pt x="62" y="40"/>
                      <a:pt x="62" y="40"/>
                      <a:pt x="62" y="40"/>
                    </a:cubicBezTo>
                    <a:cubicBezTo>
                      <a:pt x="62" y="40"/>
                      <a:pt x="62" y="41"/>
                      <a:pt x="62" y="42"/>
                    </a:cubicBezTo>
                    <a:cubicBezTo>
                      <a:pt x="61" y="43"/>
                      <a:pt x="61" y="43"/>
                      <a:pt x="60" y="43"/>
                    </a:cubicBezTo>
                    <a:close/>
                    <a:moveTo>
                      <a:pt x="7" y="39"/>
                    </a:moveTo>
                    <a:cubicBezTo>
                      <a:pt x="56" y="39"/>
                      <a:pt x="56" y="39"/>
                      <a:pt x="56" y="39"/>
                    </a:cubicBezTo>
                    <a:cubicBezTo>
                      <a:pt x="31" y="6"/>
                      <a:pt x="31" y="6"/>
                      <a:pt x="31" y="6"/>
                    </a:cubicBezTo>
                    <a:lnTo>
                      <a:pt x="7" y="39"/>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866" name="Freeform 50"/>
              <p:cNvSpPr>
                <a:spLocks noEditPoints="1"/>
              </p:cNvSpPr>
              <p:nvPr/>
            </p:nvSpPr>
            <p:spPr bwMode="auto">
              <a:xfrm>
                <a:off x="6140" y="2305"/>
                <a:ext cx="56" cy="39"/>
              </a:xfrm>
              <a:custGeom>
                <a:avLst/>
                <a:gdLst>
                  <a:gd name="T0" fmla="*/ 38 w 40"/>
                  <a:gd name="T1" fmla="*/ 28 h 28"/>
                  <a:gd name="T2" fmla="*/ 3 w 40"/>
                  <a:gd name="T3" fmla="*/ 28 h 28"/>
                  <a:gd name="T4" fmla="*/ 1 w 40"/>
                  <a:gd name="T5" fmla="*/ 27 h 28"/>
                  <a:gd name="T6" fmla="*/ 1 w 40"/>
                  <a:gd name="T7" fmla="*/ 25 h 28"/>
                  <a:gd name="T8" fmla="*/ 19 w 40"/>
                  <a:gd name="T9" fmla="*/ 1 h 28"/>
                  <a:gd name="T10" fmla="*/ 20 w 40"/>
                  <a:gd name="T11" fmla="*/ 0 h 28"/>
                  <a:gd name="T12" fmla="*/ 20 w 40"/>
                  <a:gd name="T13" fmla="*/ 0 h 28"/>
                  <a:gd name="T14" fmla="*/ 22 w 40"/>
                  <a:gd name="T15" fmla="*/ 1 h 28"/>
                  <a:gd name="T16" fmla="*/ 40 w 40"/>
                  <a:gd name="T17" fmla="*/ 25 h 28"/>
                  <a:gd name="T18" fmla="*/ 40 w 40"/>
                  <a:gd name="T19" fmla="*/ 27 h 28"/>
                  <a:gd name="T20" fmla="*/ 38 w 40"/>
                  <a:gd name="T21" fmla="*/ 28 h 28"/>
                  <a:gd name="T22" fmla="*/ 7 w 40"/>
                  <a:gd name="T23" fmla="*/ 24 h 28"/>
                  <a:gd name="T24" fmla="*/ 34 w 40"/>
                  <a:gd name="T25" fmla="*/ 24 h 28"/>
                  <a:gd name="T26" fmla="*/ 20 w 40"/>
                  <a:gd name="T27" fmla="*/ 6 h 28"/>
                  <a:gd name="T28" fmla="*/ 7 w 40"/>
                  <a:gd name="T29"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28">
                    <a:moveTo>
                      <a:pt x="38" y="28"/>
                    </a:moveTo>
                    <a:cubicBezTo>
                      <a:pt x="3" y="28"/>
                      <a:pt x="3" y="28"/>
                      <a:pt x="3" y="28"/>
                    </a:cubicBezTo>
                    <a:cubicBezTo>
                      <a:pt x="2" y="28"/>
                      <a:pt x="1" y="28"/>
                      <a:pt x="1" y="27"/>
                    </a:cubicBezTo>
                    <a:cubicBezTo>
                      <a:pt x="0" y="26"/>
                      <a:pt x="0" y="25"/>
                      <a:pt x="1" y="25"/>
                    </a:cubicBezTo>
                    <a:cubicBezTo>
                      <a:pt x="19" y="1"/>
                      <a:pt x="19" y="1"/>
                      <a:pt x="19" y="1"/>
                    </a:cubicBezTo>
                    <a:cubicBezTo>
                      <a:pt x="19" y="0"/>
                      <a:pt x="20" y="0"/>
                      <a:pt x="20" y="0"/>
                    </a:cubicBezTo>
                    <a:cubicBezTo>
                      <a:pt x="20" y="0"/>
                      <a:pt x="20" y="0"/>
                      <a:pt x="20" y="0"/>
                    </a:cubicBezTo>
                    <a:cubicBezTo>
                      <a:pt x="21" y="0"/>
                      <a:pt x="22" y="0"/>
                      <a:pt x="22" y="1"/>
                    </a:cubicBezTo>
                    <a:cubicBezTo>
                      <a:pt x="40" y="25"/>
                      <a:pt x="40" y="25"/>
                      <a:pt x="40" y="25"/>
                    </a:cubicBezTo>
                    <a:cubicBezTo>
                      <a:pt x="40" y="25"/>
                      <a:pt x="40" y="26"/>
                      <a:pt x="40" y="27"/>
                    </a:cubicBezTo>
                    <a:cubicBezTo>
                      <a:pt x="39" y="28"/>
                      <a:pt x="39" y="28"/>
                      <a:pt x="38" y="28"/>
                    </a:cubicBezTo>
                    <a:close/>
                    <a:moveTo>
                      <a:pt x="7" y="24"/>
                    </a:moveTo>
                    <a:cubicBezTo>
                      <a:pt x="34" y="24"/>
                      <a:pt x="34" y="24"/>
                      <a:pt x="34" y="24"/>
                    </a:cubicBezTo>
                    <a:cubicBezTo>
                      <a:pt x="20" y="6"/>
                      <a:pt x="20" y="6"/>
                      <a:pt x="20" y="6"/>
                    </a:cubicBezTo>
                    <a:lnTo>
                      <a:pt x="7" y="24"/>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867" name="Freeform 51"/>
              <p:cNvSpPr>
                <a:spLocks/>
              </p:cNvSpPr>
              <p:nvPr/>
            </p:nvSpPr>
            <p:spPr bwMode="auto">
              <a:xfrm>
                <a:off x="6110" y="2352"/>
                <a:ext cx="215" cy="7"/>
              </a:xfrm>
              <a:custGeom>
                <a:avLst/>
                <a:gdLst>
                  <a:gd name="T0" fmla="*/ 153 w 155"/>
                  <a:gd name="T1" fmla="*/ 5 h 5"/>
                  <a:gd name="T2" fmla="*/ 3 w 155"/>
                  <a:gd name="T3" fmla="*/ 5 h 5"/>
                  <a:gd name="T4" fmla="*/ 0 w 155"/>
                  <a:gd name="T5" fmla="*/ 3 h 5"/>
                  <a:gd name="T6" fmla="*/ 3 w 155"/>
                  <a:gd name="T7" fmla="*/ 0 h 5"/>
                  <a:gd name="T8" fmla="*/ 153 w 155"/>
                  <a:gd name="T9" fmla="*/ 0 h 5"/>
                  <a:gd name="T10" fmla="*/ 155 w 155"/>
                  <a:gd name="T11" fmla="*/ 3 h 5"/>
                  <a:gd name="T12" fmla="*/ 153 w 155"/>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55" h="5">
                    <a:moveTo>
                      <a:pt x="153" y="5"/>
                    </a:moveTo>
                    <a:cubicBezTo>
                      <a:pt x="3" y="5"/>
                      <a:pt x="3" y="5"/>
                      <a:pt x="3" y="5"/>
                    </a:cubicBezTo>
                    <a:cubicBezTo>
                      <a:pt x="1" y="5"/>
                      <a:pt x="0" y="4"/>
                      <a:pt x="0" y="3"/>
                    </a:cubicBezTo>
                    <a:cubicBezTo>
                      <a:pt x="0" y="1"/>
                      <a:pt x="1" y="0"/>
                      <a:pt x="3" y="0"/>
                    </a:cubicBezTo>
                    <a:cubicBezTo>
                      <a:pt x="153" y="0"/>
                      <a:pt x="153" y="0"/>
                      <a:pt x="153" y="0"/>
                    </a:cubicBezTo>
                    <a:cubicBezTo>
                      <a:pt x="154" y="0"/>
                      <a:pt x="155" y="1"/>
                      <a:pt x="155" y="3"/>
                    </a:cubicBezTo>
                    <a:cubicBezTo>
                      <a:pt x="155" y="4"/>
                      <a:pt x="154" y="5"/>
                      <a:pt x="153" y="5"/>
                    </a:cubicBez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868" name="Freeform 52"/>
              <p:cNvSpPr>
                <a:spLocks noEditPoints="1"/>
              </p:cNvSpPr>
              <p:nvPr/>
            </p:nvSpPr>
            <p:spPr bwMode="auto">
              <a:xfrm>
                <a:off x="5797" y="2394"/>
                <a:ext cx="139" cy="55"/>
              </a:xfrm>
              <a:custGeom>
                <a:avLst/>
                <a:gdLst>
                  <a:gd name="T0" fmla="*/ 97 w 100"/>
                  <a:gd name="T1" fmla="*/ 40 h 40"/>
                  <a:gd name="T2" fmla="*/ 2 w 100"/>
                  <a:gd name="T3" fmla="*/ 40 h 40"/>
                  <a:gd name="T4" fmla="*/ 0 w 100"/>
                  <a:gd name="T5" fmla="*/ 38 h 40"/>
                  <a:gd name="T6" fmla="*/ 0 w 100"/>
                  <a:gd name="T7" fmla="*/ 2 h 40"/>
                  <a:gd name="T8" fmla="*/ 2 w 100"/>
                  <a:gd name="T9" fmla="*/ 0 h 40"/>
                  <a:gd name="T10" fmla="*/ 97 w 100"/>
                  <a:gd name="T11" fmla="*/ 0 h 40"/>
                  <a:gd name="T12" fmla="*/ 100 w 100"/>
                  <a:gd name="T13" fmla="*/ 2 h 40"/>
                  <a:gd name="T14" fmla="*/ 100 w 100"/>
                  <a:gd name="T15" fmla="*/ 38 h 40"/>
                  <a:gd name="T16" fmla="*/ 97 w 100"/>
                  <a:gd name="T17" fmla="*/ 40 h 40"/>
                  <a:gd name="T18" fmla="*/ 4 w 100"/>
                  <a:gd name="T19" fmla="*/ 35 h 40"/>
                  <a:gd name="T20" fmla="*/ 95 w 100"/>
                  <a:gd name="T21" fmla="*/ 35 h 40"/>
                  <a:gd name="T22" fmla="*/ 95 w 100"/>
                  <a:gd name="T23" fmla="*/ 4 h 40"/>
                  <a:gd name="T24" fmla="*/ 4 w 100"/>
                  <a:gd name="T25" fmla="*/ 4 h 40"/>
                  <a:gd name="T26" fmla="*/ 4 w 100"/>
                  <a:gd name="T27"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0" h="40">
                    <a:moveTo>
                      <a:pt x="97" y="40"/>
                    </a:moveTo>
                    <a:cubicBezTo>
                      <a:pt x="2" y="40"/>
                      <a:pt x="2" y="40"/>
                      <a:pt x="2" y="40"/>
                    </a:cubicBezTo>
                    <a:cubicBezTo>
                      <a:pt x="1" y="40"/>
                      <a:pt x="0" y="39"/>
                      <a:pt x="0" y="38"/>
                    </a:cubicBezTo>
                    <a:cubicBezTo>
                      <a:pt x="0" y="2"/>
                      <a:pt x="0" y="2"/>
                      <a:pt x="0" y="2"/>
                    </a:cubicBezTo>
                    <a:cubicBezTo>
                      <a:pt x="0" y="1"/>
                      <a:pt x="1" y="0"/>
                      <a:pt x="2" y="0"/>
                    </a:cubicBezTo>
                    <a:cubicBezTo>
                      <a:pt x="97" y="0"/>
                      <a:pt x="97" y="0"/>
                      <a:pt x="97" y="0"/>
                    </a:cubicBezTo>
                    <a:cubicBezTo>
                      <a:pt x="99" y="0"/>
                      <a:pt x="100" y="1"/>
                      <a:pt x="100" y="2"/>
                    </a:cubicBezTo>
                    <a:cubicBezTo>
                      <a:pt x="100" y="38"/>
                      <a:pt x="100" y="38"/>
                      <a:pt x="100" y="38"/>
                    </a:cubicBezTo>
                    <a:cubicBezTo>
                      <a:pt x="100" y="39"/>
                      <a:pt x="99" y="40"/>
                      <a:pt x="97" y="40"/>
                    </a:cubicBezTo>
                    <a:close/>
                    <a:moveTo>
                      <a:pt x="4" y="35"/>
                    </a:moveTo>
                    <a:cubicBezTo>
                      <a:pt x="95" y="35"/>
                      <a:pt x="95" y="35"/>
                      <a:pt x="95" y="35"/>
                    </a:cubicBezTo>
                    <a:cubicBezTo>
                      <a:pt x="95" y="4"/>
                      <a:pt x="95" y="4"/>
                      <a:pt x="95" y="4"/>
                    </a:cubicBezTo>
                    <a:cubicBezTo>
                      <a:pt x="4" y="4"/>
                      <a:pt x="4" y="4"/>
                      <a:pt x="4" y="4"/>
                    </a:cubicBezTo>
                    <a:lnTo>
                      <a:pt x="4" y="35"/>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869" name="Freeform 53"/>
              <p:cNvSpPr>
                <a:spLocks/>
              </p:cNvSpPr>
              <p:nvPr/>
            </p:nvSpPr>
            <p:spPr bwMode="auto">
              <a:xfrm>
                <a:off x="5965" y="2394"/>
                <a:ext cx="360" cy="5"/>
              </a:xfrm>
              <a:custGeom>
                <a:avLst/>
                <a:gdLst>
                  <a:gd name="T0" fmla="*/ 257 w 259"/>
                  <a:gd name="T1" fmla="*/ 4 h 4"/>
                  <a:gd name="T2" fmla="*/ 2 w 259"/>
                  <a:gd name="T3" fmla="*/ 4 h 4"/>
                  <a:gd name="T4" fmla="*/ 0 w 259"/>
                  <a:gd name="T5" fmla="*/ 2 h 4"/>
                  <a:gd name="T6" fmla="*/ 2 w 259"/>
                  <a:gd name="T7" fmla="*/ 0 h 4"/>
                  <a:gd name="T8" fmla="*/ 257 w 259"/>
                  <a:gd name="T9" fmla="*/ 0 h 4"/>
                  <a:gd name="T10" fmla="*/ 259 w 259"/>
                  <a:gd name="T11" fmla="*/ 2 h 4"/>
                  <a:gd name="T12" fmla="*/ 257 w 259"/>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59" h="4">
                    <a:moveTo>
                      <a:pt x="257" y="4"/>
                    </a:moveTo>
                    <a:cubicBezTo>
                      <a:pt x="2" y="4"/>
                      <a:pt x="2" y="4"/>
                      <a:pt x="2" y="4"/>
                    </a:cubicBezTo>
                    <a:cubicBezTo>
                      <a:pt x="1" y="4"/>
                      <a:pt x="0" y="3"/>
                      <a:pt x="0" y="2"/>
                    </a:cubicBezTo>
                    <a:cubicBezTo>
                      <a:pt x="0" y="1"/>
                      <a:pt x="1" y="0"/>
                      <a:pt x="2" y="0"/>
                    </a:cubicBezTo>
                    <a:cubicBezTo>
                      <a:pt x="257" y="0"/>
                      <a:pt x="257" y="0"/>
                      <a:pt x="257" y="0"/>
                    </a:cubicBezTo>
                    <a:cubicBezTo>
                      <a:pt x="258" y="0"/>
                      <a:pt x="259" y="1"/>
                      <a:pt x="259" y="2"/>
                    </a:cubicBezTo>
                    <a:cubicBezTo>
                      <a:pt x="259" y="3"/>
                      <a:pt x="258" y="4"/>
                      <a:pt x="257" y="4"/>
                    </a:cubicBez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870" name="Freeform 54"/>
              <p:cNvSpPr>
                <a:spLocks/>
              </p:cNvSpPr>
              <p:nvPr/>
            </p:nvSpPr>
            <p:spPr bwMode="auto">
              <a:xfrm>
                <a:off x="5965" y="2419"/>
                <a:ext cx="360" cy="5"/>
              </a:xfrm>
              <a:custGeom>
                <a:avLst/>
                <a:gdLst>
                  <a:gd name="T0" fmla="*/ 257 w 259"/>
                  <a:gd name="T1" fmla="*/ 4 h 4"/>
                  <a:gd name="T2" fmla="*/ 2 w 259"/>
                  <a:gd name="T3" fmla="*/ 4 h 4"/>
                  <a:gd name="T4" fmla="*/ 0 w 259"/>
                  <a:gd name="T5" fmla="*/ 2 h 4"/>
                  <a:gd name="T6" fmla="*/ 2 w 259"/>
                  <a:gd name="T7" fmla="*/ 0 h 4"/>
                  <a:gd name="T8" fmla="*/ 257 w 259"/>
                  <a:gd name="T9" fmla="*/ 0 h 4"/>
                  <a:gd name="T10" fmla="*/ 259 w 259"/>
                  <a:gd name="T11" fmla="*/ 2 h 4"/>
                  <a:gd name="T12" fmla="*/ 257 w 259"/>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59" h="4">
                    <a:moveTo>
                      <a:pt x="257" y="4"/>
                    </a:moveTo>
                    <a:cubicBezTo>
                      <a:pt x="2" y="4"/>
                      <a:pt x="2" y="4"/>
                      <a:pt x="2" y="4"/>
                    </a:cubicBezTo>
                    <a:cubicBezTo>
                      <a:pt x="1" y="4"/>
                      <a:pt x="0" y="3"/>
                      <a:pt x="0" y="2"/>
                    </a:cubicBezTo>
                    <a:cubicBezTo>
                      <a:pt x="0" y="1"/>
                      <a:pt x="1" y="0"/>
                      <a:pt x="2" y="0"/>
                    </a:cubicBezTo>
                    <a:cubicBezTo>
                      <a:pt x="257" y="0"/>
                      <a:pt x="257" y="0"/>
                      <a:pt x="257" y="0"/>
                    </a:cubicBezTo>
                    <a:cubicBezTo>
                      <a:pt x="258" y="0"/>
                      <a:pt x="259" y="1"/>
                      <a:pt x="259" y="2"/>
                    </a:cubicBezTo>
                    <a:cubicBezTo>
                      <a:pt x="259" y="3"/>
                      <a:pt x="258" y="4"/>
                      <a:pt x="257" y="4"/>
                    </a:cubicBez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871" name="Freeform 55"/>
              <p:cNvSpPr>
                <a:spLocks/>
              </p:cNvSpPr>
              <p:nvPr/>
            </p:nvSpPr>
            <p:spPr bwMode="auto">
              <a:xfrm>
                <a:off x="5965" y="2442"/>
                <a:ext cx="183" cy="7"/>
              </a:xfrm>
              <a:custGeom>
                <a:avLst/>
                <a:gdLst>
                  <a:gd name="T0" fmla="*/ 129 w 132"/>
                  <a:gd name="T1" fmla="*/ 5 h 5"/>
                  <a:gd name="T2" fmla="*/ 2 w 132"/>
                  <a:gd name="T3" fmla="*/ 5 h 5"/>
                  <a:gd name="T4" fmla="*/ 0 w 132"/>
                  <a:gd name="T5" fmla="*/ 3 h 5"/>
                  <a:gd name="T6" fmla="*/ 2 w 132"/>
                  <a:gd name="T7" fmla="*/ 0 h 5"/>
                  <a:gd name="T8" fmla="*/ 129 w 132"/>
                  <a:gd name="T9" fmla="*/ 0 h 5"/>
                  <a:gd name="T10" fmla="*/ 132 w 132"/>
                  <a:gd name="T11" fmla="*/ 3 h 5"/>
                  <a:gd name="T12" fmla="*/ 129 w 13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32" h="5">
                    <a:moveTo>
                      <a:pt x="129" y="5"/>
                    </a:moveTo>
                    <a:cubicBezTo>
                      <a:pt x="2" y="5"/>
                      <a:pt x="2" y="5"/>
                      <a:pt x="2" y="5"/>
                    </a:cubicBezTo>
                    <a:cubicBezTo>
                      <a:pt x="1" y="5"/>
                      <a:pt x="0" y="4"/>
                      <a:pt x="0" y="3"/>
                    </a:cubicBezTo>
                    <a:cubicBezTo>
                      <a:pt x="0" y="1"/>
                      <a:pt x="1" y="0"/>
                      <a:pt x="2" y="0"/>
                    </a:cubicBezTo>
                    <a:cubicBezTo>
                      <a:pt x="129" y="0"/>
                      <a:pt x="129" y="0"/>
                      <a:pt x="129" y="0"/>
                    </a:cubicBezTo>
                    <a:cubicBezTo>
                      <a:pt x="131" y="0"/>
                      <a:pt x="132" y="1"/>
                      <a:pt x="132" y="3"/>
                    </a:cubicBezTo>
                    <a:cubicBezTo>
                      <a:pt x="132" y="4"/>
                      <a:pt x="131" y="5"/>
                      <a:pt x="129" y="5"/>
                    </a:cubicBez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872" name="Freeform 56"/>
              <p:cNvSpPr>
                <a:spLocks noEditPoints="1"/>
              </p:cNvSpPr>
              <p:nvPr/>
            </p:nvSpPr>
            <p:spPr bwMode="auto">
              <a:xfrm>
                <a:off x="5797" y="1992"/>
                <a:ext cx="528" cy="216"/>
              </a:xfrm>
              <a:custGeom>
                <a:avLst/>
                <a:gdLst>
                  <a:gd name="T0" fmla="*/ 378 w 380"/>
                  <a:gd name="T1" fmla="*/ 156 h 156"/>
                  <a:gd name="T2" fmla="*/ 0 w 380"/>
                  <a:gd name="T3" fmla="*/ 154 h 156"/>
                  <a:gd name="T4" fmla="*/ 2 w 380"/>
                  <a:gd name="T5" fmla="*/ 125 h 156"/>
                  <a:gd name="T6" fmla="*/ 37 w 380"/>
                  <a:gd name="T7" fmla="*/ 110 h 156"/>
                  <a:gd name="T8" fmla="*/ 55 w 380"/>
                  <a:gd name="T9" fmla="*/ 114 h 156"/>
                  <a:gd name="T10" fmla="*/ 74 w 380"/>
                  <a:gd name="T11" fmla="*/ 93 h 156"/>
                  <a:gd name="T12" fmla="*/ 93 w 380"/>
                  <a:gd name="T13" fmla="*/ 98 h 156"/>
                  <a:gd name="T14" fmla="*/ 126 w 380"/>
                  <a:gd name="T15" fmla="*/ 102 h 156"/>
                  <a:gd name="T16" fmla="*/ 145 w 380"/>
                  <a:gd name="T17" fmla="*/ 79 h 156"/>
                  <a:gd name="T18" fmla="*/ 180 w 380"/>
                  <a:gd name="T19" fmla="*/ 67 h 156"/>
                  <a:gd name="T20" fmla="*/ 199 w 380"/>
                  <a:gd name="T21" fmla="*/ 76 h 156"/>
                  <a:gd name="T22" fmla="*/ 229 w 380"/>
                  <a:gd name="T23" fmla="*/ 47 h 156"/>
                  <a:gd name="T24" fmla="*/ 233 w 380"/>
                  <a:gd name="T25" fmla="*/ 47 h 156"/>
                  <a:gd name="T26" fmla="*/ 269 w 380"/>
                  <a:gd name="T27" fmla="*/ 73 h 156"/>
                  <a:gd name="T28" fmla="*/ 287 w 380"/>
                  <a:gd name="T29" fmla="*/ 58 h 156"/>
                  <a:gd name="T30" fmla="*/ 321 w 380"/>
                  <a:gd name="T31" fmla="*/ 33 h 156"/>
                  <a:gd name="T32" fmla="*/ 340 w 380"/>
                  <a:gd name="T33" fmla="*/ 27 h 156"/>
                  <a:gd name="T34" fmla="*/ 358 w 380"/>
                  <a:gd name="T35" fmla="*/ 9 h 156"/>
                  <a:gd name="T36" fmla="*/ 379 w 380"/>
                  <a:gd name="T37" fmla="*/ 0 h 156"/>
                  <a:gd name="T38" fmla="*/ 380 w 380"/>
                  <a:gd name="T39" fmla="*/ 154 h 156"/>
                  <a:gd name="T40" fmla="*/ 378 w 380"/>
                  <a:gd name="T41" fmla="*/ 156 h 156"/>
                  <a:gd name="T42" fmla="*/ 376 w 380"/>
                  <a:gd name="T43" fmla="*/ 152 h 156"/>
                  <a:gd name="T44" fmla="*/ 360 w 380"/>
                  <a:gd name="T45" fmla="*/ 13 h 156"/>
                  <a:gd name="T46" fmla="*/ 342 w 380"/>
                  <a:gd name="T47" fmla="*/ 31 h 156"/>
                  <a:gd name="T48" fmla="*/ 307 w 380"/>
                  <a:gd name="T49" fmla="*/ 59 h 156"/>
                  <a:gd name="T50" fmla="*/ 288 w 380"/>
                  <a:gd name="T51" fmla="*/ 62 h 156"/>
                  <a:gd name="T52" fmla="*/ 269 w 380"/>
                  <a:gd name="T53" fmla="*/ 77 h 156"/>
                  <a:gd name="T54" fmla="*/ 251 w 380"/>
                  <a:gd name="T55" fmla="*/ 68 h 156"/>
                  <a:gd name="T56" fmla="*/ 218 w 380"/>
                  <a:gd name="T57" fmla="*/ 72 h 156"/>
                  <a:gd name="T58" fmla="*/ 199 w 380"/>
                  <a:gd name="T59" fmla="*/ 80 h 156"/>
                  <a:gd name="T60" fmla="*/ 181 w 380"/>
                  <a:gd name="T61" fmla="*/ 71 h 156"/>
                  <a:gd name="T62" fmla="*/ 163 w 380"/>
                  <a:gd name="T63" fmla="*/ 79 h 156"/>
                  <a:gd name="T64" fmla="*/ 129 w 380"/>
                  <a:gd name="T65" fmla="*/ 105 h 156"/>
                  <a:gd name="T66" fmla="*/ 111 w 380"/>
                  <a:gd name="T67" fmla="*/ 117 h 156"/>
                  <a:gd name="T68" fmla="*/ 91 w 380"/>
                  <a:gd name="T69" fmla="*/ 102 h 156"/>
                  <a:gd name="T70" fmla="*/ 58 w 380"/>
                  <a:gd name="T71" fmla="*/ 118 h 156"/>
                  <a:gd name="T72" fmla="*/ 39 w 380"/>
                  <a:gd name="T73" fmla="*/ 114 h 156"/>
                  <a:gd name="T74" fmla="*/ 21 w 380"/>
                  <a:gd name="T75" fmla="*/ 126 h 156"/>
                  <a:gd name="T76" fmla="*/ 4 w 380"/>
                  <a:gd name="T77" fmla="*/ 15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0" h="156">
                    <a:moveTo>
                      <a:pt x="378" y="156"/>
                    </a:moveTo>
                    <a:cubicBezTo>
                      <a:pt x="378" y="156"/>
                      <a:pt x="378" y="156"/>
                      <a:pt x="378" y="156"/>
                    </a:cubicBezTo>
                    <a:cubicBezTo>
                      <a:pt x="2" y="156"/>
                      <a:pt x="2" y="156"/>
                      <a:pt x="2" y="156"/>
                    </a:cubicBezTo>
                    <a:cubicBezTo>
                      <a:pt x="1" y="156"/>
                      <a:pt x="0" y="155"/>
                      <a:pt x="0" y="154"/>
                    </a:cubicBezTo>
                    <a:cubicBezTo>
                      <a:pt x="0" y="127"/>
                      <a:pt x="0" y="127"/>
                      <a:pt x="0" y="127"/>
                    </a:cubicBezTo>
                    <a:cubicBezTo>
                      <a:pt x="0" y="126"/>
                      <a:pt x="1" y="125"/>
                      <a:pt x="2" y="125"/>
                    </a:cubicBezTo>
                    <a:cubicBezTo>
                      <a:pt x="20" y="122"/>
                      <a:pt x="20" y="122"/>
                      <a:pt x="20" y="122"/>
                    </a:cubicBezTo>
                    <a:cubicBezTo>
                      <a:pt x="37" y="110"/>
                      <a:pt x="37" y="110"/>
                      <a:pt x="37" y="110"/>
                    </a:cubicBezTo>
                    <a:cubicBezTo>
                      <a:pt x="37" y="109"/>
                      <a:pt x="38" y="109"/>
                      <a:pt x="39" y="110"/>
                    </a:cubicBezTo>
                    <a:cubicBezTo>
                      <a:pt x="55" y="114"/>
                      <a:pt x="55" y="114"/>
                      <a:pt x="55" y="114"/>
                    </a:cubicBezTo>
                    <a:cubicBezTo>
                      <a:pt x="72" y="94"/>
                      <a:pt x="72" y="94"/>
                      <a:pt x="72" y="94"/>
                    </a:cubicBezTo>
                    <a:cubicBezTo>
                      <a:pt x="73" y="93"/>
                      <a:pt x="74" y="93"/>
                      <a:pt x="74" y="93"/>
                    </a:cubicBezTo>
                    <a:cubicBezTo>
                      <a:pt x="92" y="98"/>
                      <a:pt x="92" y="98"/>
                      <a:pt x="92" y="98"/>
                    </a:cubicBezTo>
                    <a:cubicBezTo>
                      <a:pt x="93" y="98"/>
                      <a:pt x="93" y="98"/>
                      <a:pt x="93" y="98"/>
                    </a:cubicBezTo>
                    <a:cubicBezTo>
                      <a:pt x="110" y="112"/>
                      <a:pt x="110" y="112"/>
                      <a:pt x="110" y="112"/>
                    </a:cubicBezTo>
                    <a:cubicBezTo>
                      <a:pt x="126" y="102"/>
                      <a:pt x="126" y="102"/>
                      <a:pt x="126" y="102"/>
                    </a:cubicBezTo>
                    <a:cubicBezTo>
                      <a:pt x="143" y="80"/>
                      <a:pt x="143" y="80"/>
                      <a:pt x="143" y="80"/>
                    </a:cubicBezTo>
                    <a:cubicBezTo>
                      <a:pt x="144" y="79"/>
                      <a:pt x="144" y="79"/>
                      <a:pt x="145" y="79"/>
                    </a:cubicBezTo>
                    <a:cubicBezTo>
                      <a:pt x="162" y="75"/>
                      <a:pt x="162" y="75"/>
                      <a:pt x="162" y="75"/>
                    </a:cubicBezTo>
                    <a:cubicBezTo>
                      <a:pt x="180" y="67"/>
                      <a:pt x="180" y="67"/>
                      <a:pt x="180" y="67"/>
                    </a:cubicBezTo>
                    <a:cubicBezTo>
                      <a:pt x="180" y="67"/>
                      <a:pt x="181" y="67"/>
                      <a:pt x="182" y="67"/>
                    </a:cubicBezTo>
                    <a:cubicBezTo>
                      <a:pt x="199" y="76"/>
                      <a:pt x="199" y="76"/>
                      <a:pt x="199" y="76"/>
                    </a:cubicBezTo>
                    <a:cubicBezTo>
                      <a:pt x="215" y="69"/>
                      <a:pt x="215" y="69"/>
                      <a:pt x="215" y="69"/>
                    </a:cubicBezTo>
                    <a:cubicBezTo>
                      <a:pt x="229" y="47"/>
                      <a:pt x="229" y="47"/>
                      <a:pt x="229" y="47"/>
                    </a:cubicBezTo>
                    <a:cubicBezTo>
                      <a:pt x="230" y="47"/>
                      <a:pt x="230" y="47"/>
                      <a:pt x="231" y="46"/>
                    </a:cubicBezTo>
                    <a:cubicBezTo>
                      <a:pt x="232" y="46"/>
                      <a:pt x="232" y="47"/>
                      <a:pt x="233" y="47"/>
                    </a:cubicBezTo>
                    <a:cubicBezTo>
                      <a:pt x="253" y="65"/>
                      <a:pt x="253" y="65"/>
                      <a:pt x="253" y="65"/>
                    </a:cubicBezTo>
                    <a:cubicBezTo>
                      <a:pt x="269" y="73"/>
                      <a:pt x="269" y="73"/>
                      <a:pt x="269" y="73"/>
                    </a:cubicBezTo>
                    <a:cubicBezTo>
                      <a:pt x="286" y="58"/>
                      <a:pt x="286" y="58"/>
                      <a:pt x="286" y="58"/>
                    </a:cubicBezTo>
                    <a:cubicBezTo>
                      <a:pt x="286" y="58"/>
                      <a:pt x="287" y="58"/>
                      <a:pt x="287" y="58"/>
                    </a:cubicBezTo>
                    <a:cubicBezTo>
                      <a:pt x="304" y="56"/>
                      <a:pt x="304" y="56"/>
                      <a:pt x="304" y="56"/>
                    </a:cubicBezTo>
                    <a:cubicBezTo>
                      <a:pt x="321" y="33"/>
                      <a:pt x="321" y="33"/>
                      <a:pt x="321" y="33"/>
                    </a:cubicBezTo>
                    <a:cubicBezTo>
                      <a:pt x="322" y="33"/>
                      <a:pt x="322" y="32"/>
                      <a:pt x="323" y="32"/>
                    </a:cubicBezTo>
                    <a:cubicBezTo>
                      <a:pt x="340" y="27"/>
                      <a:pt x="340" y="27"/>
                      <a:pt x="340" y="27"/>
                    </a:cubicBezTo>
                    <a:cubicBezTo>
                      <a:pt x="357" y="9"/>
                      <a:pt x="357" y="9"/>
                      <a:pt x="357" y="9"/>
                    </a:cubicBezTo>
                    <a:cubicBezTo>
                      <a:pt x="357" y="9"/>
                      <a:pt x="358" y="9"/>
                      <a:pt x="358" y="9"/>
                    </a:cubicBezTo>
                    <a:cubicBezTo>
                      <a:pt x="377" y="0"/>
                      <a:pt x="377" y="0"/>
                      <a:pt x="377" y="0"/>
                    </a:cubicBezTo>
                    <a:cubicBezTo>
                      <a:pt x="378" y="0"/>
                      <a:pt x="379" y="0"/>
                      <a:pt x="379" y="0"/>
                    </a:cubicBezTo>
                    <a:cubicBezTo>
                      <a:pt x="380" y="1"/>
                      <a:pt x="380" y="1"/>
                      <a:pt x="380" y="2"/>
                    </a:cubicBezTo>
                    <a:cubicBezTo>
                      <a:pt x="380" y="154"/>
                      <a:pt x="380" y="154"/>
                      <a:pt x="380" y="154"/>
                    </a:cubicBezTo>
                    <a:cubicBezTo>
                      <a:pt x="380" y="155"/>
                      <a:pt x="380" y="155"/>
                      <a:pt x="379" y="156"/>
                    </a:cubicBezTo>
                    <a:cubicBezTo>
                      <a:pt x="379" y="156"/>
                      <a:pt x="379" y="156"/>
                      <a:pt x="378" y="156"/>
                    </a:cubicBezTo>
                    <a:close/>
                    <a:moveTo>
                      <a:pt x="4" y="152"/>
                    </a:moveTo>
                    <a:cubicBezTo>
                      <a:pt x="376" y="152"/>
                      <a:pt x="376" y="152"/>
                      <a:pt x="376" y="152"/>
                    </a:cubicBezTo>
                    <a:cubicBezTo>
                      <a:pt x="376" y="6"/>
                      <a:pt x="376" y="6"/>
                      <a:pt x="376" y="6"/>
                    </a:cubicBezTo>
                    <a:cubicBezTo>
                      <a:pt x="360" y="13"/>
                      <a:pt x="360" y="13"/>
                      <a:pt x="360" y="13"/>
                    </a:cubicBezTo>
                    <a:cubicBezTo>
                      <a:pt x="343" y="31"/>
                      <a:pt x="343" y="31"/>
                      <a:pt x="343" y="31"/>
                    </a:cubicBezTo>
                    <a:cubicBezTo>
                      <a:pt x="342" y="31"/>
                      <a:pt x="342" y="31"/>
                      <a:pt x="342" y="31"/>
                    </a:cubicBezTo>
                    <a:cubicBezTo>
                      <a:pt x="324" y="36"/>
                      <a:pt x="324" y="36"/>
                      <a:pt x="324" y="36"/>
                    </a:cubicBezTo>
                    <a:cubicBezTo>
                      <a:pt x="307" y="59"/>
                      <a:pt x="307" y="59"/>
                      <a:pt x="307" y="59"/>
                    </a:cubicBezTo>
                    <a:cubicBezTo>
                      <a:pt x="307" y="60"/>
                      <a:pt x="306" y="60"/>
                      <a:pt x="306" y="60"/>
                    </a:cubicBezTo>
                    <a:cubicBezTo>
                      <a:pt x="288" y="62"/>
                      <a:pt x="288" y="62"/>
                      <a:pt x="288" y="62"/>
                    </a:cubicBezTo>
                    <a:cubicBezTo>
                      <a:pt x="271" y="77"/>
                      <a:pt x="271" y="77"/>
                      <a:pt x="271" y="77"/>
                    </a:cubicBezTo>
                    <a:cubicBezTo>
                      <a:pt x="270" y="78"/>
                      <a:pt x="270" y="78"/>
                      <a:pt x="269" y="77"/>
                    </a:cubicBezTo>
                    <a:cubicBezTo>
                      <a:pt x="251" y="69"/>
                      <a:pt x="251" y="69"/>
                      <a:pt x="251" y="69"/>
                    </a:cubicBezTo>
                    <a:cubicBezTo>
                      <a:pt x="251" y="69"/>
                      <a:pt x="251" y="68"/>
                      <a:pt x="251" y="68"/>
                    </a:cubicBezTo>
                    <a:cubicBezTo>
                      <a:pt x="232" y="52"/>
                      <a:pt x="232" y="52"/>
                      <a:pt x="232" y="52"/>
                    </a:cubicBezTo>
                    <a:cubicBezTo>
                      <a:pt x="218" y="72"/>
                      <a:pt x="218" y="72"/>
                      <a:pt x="218" y="72"/>
                    </a:cubicBezTo>
                    <a:cubicBezTo>
                      <a:pt x="218" y="72"/>
                      <a:pt x="218" y="72"/>
                      <a:pt x="217" y="73"/>
                    </a:cubicBezTo>
                    <a:cubicBezTo>
                      <a:pt x="199" y="80"/>
                      <a:pt x="199" y="80"/>
                      <a:pt x="199" y="80"/>
                    </a:cubicBezTo>
                    <a:cubicBezTo>
                      <a:pt x="199" y="81"/>
                      <a:pt x="198" y="81"/>
                      <a:pt x="197" y="80"/>
                    </a:cubicBezTo>
                    <a:cubicBezTo>
                      <a:pt x="181" y="71"/>
                      <a:pt x="181" y="71"/>
                      <a:pt x="181" y="71"/>
                    </a:cubicBezTo>
                    <a:cubicBezTo>
                      <a:pt x="164" y="79"/>
                      <a:pt x="164" y="79"/>
                      <a:pt x="164" y="79"/>
                    </a:cubicBezTo>
                    <a:cubicBezTo>
                      <a:pt x="164" y="79"/>
                      <a:pt x="163" y="79"/>
                      <a:pt x="163" y="79"/>
                    </a:cubicBezTo>
                    <a:cubicBezTo>
                      <a:pt x="146" y="83"/>
                      <a:pt x="146" y="83"/>
                      <a:pt x="146" y="83"/>
                    </a:cubicBezTo>
                    <a:cubicBezTo>
                      <a:pt x="129" y="105"/>
                      <a:pt x="129" y="105"/>
                      <a:pt x="129" y="105"/>
                    </a:cubicBezTo>
                    <a:cubicBezTo>
                      <a:pt x="129" y="106"/>
                      <a:pt x="129" y="106"/>
                      <a:pt x="128" y="106"/>
                    </a:cubicBezTo>
                    <a:cubicBezTo>
                      <a:pt x="111" y="117"/>
                      <a:pt x="111" y="117"/>
                      <a:pt x="111" y="117"/>
                    </a:cubicBezTo>
                    <a:cubicBezTo>
                      <a:pt x="110" y="117"/>
                      <a:pt x="109" y="117"/>
                      <a:pt x="108" y="116"/>
                    </a:cubicBezTo>
                    <a:cubicBezTo>
                      <a:pt x="91" y="102"/>
                      <a:pt x="91" y="102"/>
                      <a:pt x="91" y="102"/>
                    </a:cubicBezTo>
                    <a:cubicBezTo>
                      <a:pt x="75" y="97"/>
                      <a:pt x="75" y="97"/>
                      <a:pt x="75" y="97"/>
                    </a:cubicBezTo>
                    <a:cubicBezTo>
                      <a:pt x="58" y="118"/>
                      <a:pt x="58" y="118"/>
                      <a:pt x="58" y="118"/>
                    </a:cubicBezTo>
                    <a:cubicBezTo>
                      <a:pt x="57" y="118"/>
                      <a:pt x="56" y="119"/>
                      <a:pt x="55" y="118"/>
                    </a:cubicBezTo>
                    <a:cubicBezTo>
                      <a:pt x="39" y="114"/>
                      <a:pt x="39" y="114"/>
                      <a:pt x="39" y="114"/>
                    </a:cubicBezTo>
                    <a:cubicBezTo>
                      <a:pt x="22" y="126"/>
                      <a:pt x="22" y="126"/>
                      <a:pt x="22" y="126"/>
                    </a:cubicBezTo>
                    <a:cubicBezTo>
                      <a:pt x="21" y="126"/>
                      <a:pt x="21" y="126"/>
                      <a:pt x="21" y="126"/>
                    </a:cubicBezTo>
                    <a:cubicBezTo>
                      <a:pt x="4" y="129"/>
                      <a:pt x="4" y="129"/>
                      <a:pt x="4" y="129"/>
                    </a:cubicBezTo>
                    <a:lnTo>
                      <a:pt x="4" y="152"/>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873" name="Freeform 57"/>
              <p:cNvSpPr>
                <a:spLocks noEditPoints="1"/>
              </p:cNvSpPr>
              <p:nvPr/>
            </p:nvSpPr>
            <p:spPr bwMode="auto">
              <a:xfrm>
                <a:off x="5797" y="2046"/>
                <a:ext cx="528" cy="162"/>
              </a:xfrm>
              <a:custGeom>
                <a:avLst/>
                <a:gdLst>
                  <a:gd name="T0" fmla="*/ 378 w 380"/>
                  <a:gd name="T1" fmla="*/ 117 h 117"/>
                  <a:gd name="T2" fmla="*/ 0 w 380"/>
                  <a:gd name="T3" fmla="*/ 115 h 117"/>
                  <a:gd name="T4" fmla="*/ 2 w 380"/>
                  <a:gd name="T5" fmla="*/ 93 h 117"/>
                  <a:gd name="T6" fmla="*/ 37 w 380"/>
                  <a:gd name="T7" fmla="*/ 82 h 117"/>
                  <a:gd name="T8" fmla="*/ 55 w 380"/>
                  <a:gd name="T9" fmla="*/ 85 h 117"/>
                  <a:gd name="T10" fmla="*/ 74 w 380"/>
                  <a:gd name="T11" fmla="*/ 69 h 117"/>
                  <a:gd name="T12" fmla="*/ 93 w 380"/>
                  <a:gd name="T13" fmla="*/ 73 h 117"/>
                  <a:gd name="T14" fmla="*/ 126 w 380"/>
                  <a:gd name="T15" fmla="*/ 76 h 117"/>
                  <a:gd name="T16" fmla="*/ 145 w 380"/>
                  <a:gd name="T17" fmla="*/ 59 h 117"/>
                  <a:gd name="T18" fmla="*/ 180 w 380"/>
                  <a:gd name="T19" fmla="*/ 50 h 117"/>
                  <a:gd name="T20" fmla="*/ 199 w 380"/>
                  <a:gd name="T21" fmla="*/ 57 h 117"/>
                  <a:gd name="T22" fmla="*/ 230 w 380"/>
                  <a:gd name="T23" fmla="*/ 36 h 117"/>
                  <a:gd name="T24" fmla="*/ 253 w 380"/>
                  <a:gd name="T25" fmla="*/ 48 h 117"/>
                  <a:gd name="T26" fmla="*/ 286 w 380"/>
                  <a:gd name="T27" fmla="*/ 44 h 117"/>
                  <a:gd name="T28" fmla="*/ 304 w 380"/>
                  <a:gd name="T29" fmla="*/ 42 h 117"/>
                  <a:gd name="T30" fmla="*/ 323 w 380"/>
                  <a:gd name="T31" fmla="*/ 24 h 117"/>
                  <a:gd name="T32" fmla="*/ 357 w 380"/>
                  <a:gd name="T33" fmla="*/ 7 h 117"/>
                  <a:gd name="T34" fmla="*/ 377 w 380"/>
                  <a:gd name="T35" fmla="*/ 1 h 117"/>
                  <a:gd name="T36" fmla="*/ 380 w 380"/>
                  <a:gd name="T37" fmla="*/ 3 h 117"/>
                  <a:gd name="T38" fmla="*/ 379 w 380"/>
                  <a:gd name="T39" fmla="*/ 117 h 117"/>
                  <a:gd name="T40" fmla="*/ 4 w 380"/>
                  <a:gd name="T41" fmla="*/ 113 h 117"/>
                  <a:gd name="T42" fmla="*/ 376 w 380"/>
                  <a:gd name="T43" fmla="*/ 6 h 117"/>
                  <a:gd name="T44" fmla="*/ 342 w 380"/>
                  <a:gd name="T45" fmla="*/ 24 h 117"/>
                  <a:gd name="T46" fmla="*/ 324 w 380"/>
                  <a:gd name="T47" fmla="*/ 28 h 117"/>
                  <a:gd name="T48" fmla="*/ 306 w 380"/>
                  <a:gd name="T49" fmla="*/ 46 h 117"/>
                  <a:gd name="T50" fmla="*/ 271 w 380"/>
                  <a:gd name="T51" fmla="*/ 59 h 117"/>
                  <a:gd name="T52" fmla="*/ 251 w 380"/>
                  <a:gd name="T53" fmla="*/ 52 h 117"/>
                  <a:gd name="T54" fmla="*/ 232 w 380"/>
                  <a:gd name="T55" fmla="*/ 40 h 117"/>
                  <a:gd name="T56" fmla="*/ 217 w 380"/>
                  <a:gd name="T57" fmla="*/ 55 h 117"/>
                  <a:gd name="T58" fmla="*/ 198 w 380"/>
                  <a:gd name="T59" fmla="*/ 61 h 117"/>
                  <a:gd name="T60" fmla="*/ 164 w 380"/>
                  <a:gd name="T61" fmla="*/ 60 h 117"/>
                  <a:gd name="T62" fmla="*/ 146 w 380"/>
                  <a:gd name="T63" fmla="*/ 63 h 117"/>
                  <a:gd name="T64" fmla="*/ 128 w 380"/>
                  <a:gd name="T65" fmla="*/ 80 h 117"/>
                  <a:gd name="T66" fmla="*/ 108 w 380"/>
                  <a:gd name="T67" fmla="*/ 88 h 117"/>
                  <a:gd name="T68" fmla="*/ 74 w 380"/>
                  <a:gd name="T69" fmla="*/ 74 h 117"/>
                  <a:gd name="T70" fmla="*/ 56 w 380"/>
                  <a:gd name="T71" fmla="*/ 89 h 117"/>
                  <a:gd name="T72" fmla="*/ 21 w 380"/>
                  <a:gd name="T73" fmla="*/ 95 h 117"/>
                  <a:gd name="T74" fmla="*/ 4 w 380"/>
                  <a:gd name="T75" fmla="*/ 9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0" h="117">
                    <a:moveTo>
                      <a:pt x="378" y="117"/>
                    </a:moveTo>
                    <a:cubicBezTo>
                      <a:pt x="378" y="117"/>
                      <a:pt x="378" y="117"/>
                      <a:pt x="378" y="117"/>
                    </a:cubicBezTo>
                    <a:cubicBezTo>
                      <a:pt x="2" y="117"/>
                      <a:pt x="2" y="117"/>
                      <a:pt x="2" y="117"/>
                    </a:cubicBezTo>
                    <a:cubicBezTo>
                      <a:pt x="1" y="117"/>
                      <a:pt x="0" y="116"/>
                      <a:pt x="0" y="115"/>
                    </a:cubicBezTo>
                    <a:cubicBezTo>
                      <a:pt x="0" y="95"/>
                      <a:pt x="0" y="95"/>
                      <a:pt x="0" y="95"/>
                    </a:cubicBezTo>
                    <a:cubicBezTo>
                      <a:pt x="0" y="94"/>
                      <a:pt x="1" y="93"/>
                      <a:pt x="2" y="93"/>
                    </a:cubicBezTo>
                    <a:cubicBezTo>
                      <a:pt x="20" y="91"/>
                      <a:pt x="20" y="91"/>
                      <a:pt x="20" y="91"/>
                    </a:cubicBezTo>
                    <a:cubicBezTo>
                      <a:pt x="37" y="82"/>
                      <a:pt x="37" y="82"/>
                      <a:pt x="37" y="82"/>
                    </a:cubicBezTo>
                    <a:cubicBezTo>
                      <a:pt x="38" y="81"/>
                      <a:pt x="38" y="81"/>
                      <a:pt x="39" y="82"/>
                    </a:cubicBezTo>
                    <a:cubicBezTo>
                      <a:pt x="55" y="85"/>
                      <a:pt x="55" y="85"/>
                      <a:pt x="55" y="85"/>
                    </a:cubicBezTo>
                    <a:cubicBezTo>
                      <a:pt x="72" y="70"/>
                      <a:pt x="72" y="70"/>
                      <a:pt x="72" y="70"/>
                    </a:cubicBezTo>
                    <a:cubicBezTo>
                      <a:pt x="73" y="69"/>
                      <a:pt x="74" y="69"/>
                      <a:pt x="74" y="69"/>
                    </a:cubicBezTo>
                    <a:cubicBezTo>
                      <a:pt x="92" y="73"/>
                      <a:pt x="92" y="73"/>
                      <a:pt x="92" y="73"/>
                    </a:cubicBezTo>
                    <a:cubicBezTo>
                      <a:pt x="92" y="73"/>
                      <a:pt x="93" y="73"/>
                      <a:pt x="93" y="73"/>
                    </a:cubicBezTo>
                    <a:cubicBezTo>
                      <a:pt x="110" y="83"/>
                      <a:pt x="110" y="83"/>
                      <a:pt x="110" y="83"/>
                    </a:cubicBezTo>
                    <a:cubicBezTo>
                      <a:pt x="126" y="76"/>
                      <a:pt x="126" y="76"/>
                      <a:pt x="126" y="76"/>
                    </a:cubicBezTo>
                    <a:cubicBezTo>
                      <a:pt x="144" y="59"/>
                      <a:pt x="144" y="59"/>
                      <a:pt x="144" y="59"/>
                    </a:cubicBezTo>
                    <a:cubicBezTo>
                      <a:pt x="144" y="59"/>
                      <a:pt x="144" y="59"/>
                      <a:pt x="145" y="59"/>
                    </a:cubicBezTo>
                    <a:cubicBezTo>
                      <a:pt x="162" y="56"/>
                      <a:pt x="162" y="56"/>
                      <a:pt x="162" y="56"/>
                    </a:cubicBezTo>
                    <a:cubicBezTo>
                      <a:pt x="180" y="50"/>
                      <a:pt x="180" y="50"/>
                      <a:pt x="180" y="50"/>
                    </a:cubicBezTo>
                    <a:cubicBezTo>
                      <a:pt x="180" y="50"/>
                      <a:pt x="181" y="50"/>
                      <a:pt x="181" y="50"/>
                    </a:cubicBezTo>
                    <a:cubicBezTo>
                      <a:pt x="199" y="57"/>
                      <a:pt x="199" y="57"/>
                      <a:pt x="199" y="57"/>
                    </a:cubicBezTo>
                    <a:cubicBezTo>
                      <a:pt x="215" y="51"/>
                      <a:pt x="215" y="51"/>
                      <a:pt x="215" y="51"/>
                    </a:cubicBezTo>
                    <a:cubicBezTo>
                      <a:pt x="230" y="36"/>
                      <a:pt x="230" y="36"/>
                      <a:pt x="230" y="36"/>
                    </a:cubicBezTo>
                    <a:cubicBezTo>
                      <a:pt x="230" y="35"/>
                      <a:pt x="232" y="35"/>
                      <a:pt x="232" y="35"/>
                    </a:cubicBezTo>
                    <a:cubicBezTo>
                      <a:pt x="253" y="48"/>
                      <a:pt x="253" y="48"/>
                      <a:pt x="253" y="48"/>
                    </a:cubicBezTo>
                    <a:cubicBezTo>
                      <a:pt x="269" y="54"/>
                      <a:pt x="269" y="54"/>
                      <a:pt x="269" y="54"/>
                    </a:cubicBezTo>
                    <a:cubicBezTo>
                      <a:pt x="286" y="44"/>
                      <a:pt x="286" y="44"/>
                      <a:pt x="286" y="44"/>
                    </a:cubicBezTo>
                    <a:cubicBezTo>
                      <a:pt x="287" y="43"/>
                      <a:pt x="287" y="43"/>
                      <a:pt x="287" y="43"/>
                    </a:cubicBezTo>
                    <a:cubicBezTo>
                      <a:pt x="304" y="42"/>
                      <a:pt x="304" y="42"/>
                      <a:pt x="304" y="42"/>
                    </a:cubicBezTo>
                    <a:cubicBezTo>
                      <a:pt x="322" y="25"/>
                      <a:pt x="322" y="25"/>
                      <a:pt x="322" y="25"/>
                    </a:cubicBezTo>
                    <a:cubicBezTo>
                      <a:pt x="322" y="25"/>
                      <a:pt x="322" y="24"/>
                      <a:pt x="323" y="24"/>
                    </a:cubicBezTo>
                    <a:cubicBezTo>
                      <a:pt x="340" y="21"/>
                      <a:pt x="340" y="21"/>
                      <a:pt x="340" y="21"/>
                    </a:cubicBezTo>
                    <a:cubicBezTo>
                      <a:pt x="357" y="7"/>
                      <a:pt x="357" y="7"/>
                      <a:pt x="357" y="7"/>
                    </a:cubicBezTo>
                    <a:cubicBezTo>
                      <a:pt x="358" y="7"/>
                      <a:pt x="358" y="7"/>
                      <a:pt x="358" y="7"/>
                    </a:cubicBezTo>
                    <a:cubicBezTo>
                      <a:pt x="377" y="1"/>
                      <a:pt x="377" y="1"/>
                      <a:pt x="377" y="1"/>
                    </a:cubicBezTo>
                    <a:cubicBezTo>
                      <a:pt x="378" y="0"/>
                      <a:pt x="379" y="0"/>
                      <a:pt x="379" y="1"/>
                    </a:cubicBezTo>
                    <a:cubicBezTo>
                      <a:pt x="380" y="1"/>
                      <a:pt x="380" y="2"/>
                      <a:pt x="380" y="3"/>
                    </a:cubicBezTo>
                    <a:cubicBezTo>
                      <a:pt x="380" y="115"/>
                      <a:pt x="380" y="115"/>
                      <a:pt x="380" y="115"/>
                    </a:cubicBezTo>
                    <a:cubicBezTo>
                      <a:pt x="380" y="116"/>
                      <a:pt x="380" y="116"/>
                      <a:pt x="379" y="117"/>
                    </a:cubicBezTo>
                    <a:cubicBezTo>
                      <a:pt x="379" y="117"/>
                      <a:pt x="379" y="117"/>
                      <a:pt x="378" y="117"/>
                    </a:cubicBezTo>
                    <a:close/>
                    <a:moveTo>
                      <a:pt x="4" y="113"/>
                    </a:moveTo>
                    <a:cubicBezTo>
                      <a:pt x="376" y="113"/>
                      <a:pt x="376" y="113"/>
                      <a:pt x="376" y="113"/>
                    </a:cubicBezTo>
                    <a:cubicBezTo>
                      <a:pt x="376" y="6"/>
                      <a:pt x="376" y="6"/>
                      <a:pt x="376" y="6"/>
                    </a:cubicBezTo>
                    <a:cubicBezTo>
                      <a:pt x="360" y="11"/>
                      <a:pt x="360" y="11"/>
                      <a:pt x="360" y="11"/>
                    </a:cubicBezTo>
                    <a:cubicBezTo>
                      <a:pt x="342" y="24"/>
                      <a:pt x="342" y="24"/>
                      <a:pt x="342" y="24"/>
                    </a:cubicBezTo>
                    <a:cubicBezTo>
                      <a:pt x="342" y="25"/>
                      <a:pt x="342" y="25"/>
                      <a:pt x="341" y="25"/>
                    </a:cubicBezTo>
                    <a:cubicBezTo>
                      <a:pt x="324" y="28"/>
                      <a:pt x="324" y="28"/>
                      <a:pt x="324" y="28"/>
                    </a:cubicBezTo>
                    <a:cubicBezTo>
                      <a:pt x="307" y="45"/>
                      <a:pt x="307" y="45"/>
                      <a:pt x="307" y="45"/>
                    </a:cubicBezTo>
                    <a:cubicBezTo>
                      <a:pt x="307" y="46"/>
                      <a:pt x="306" y="46"/>
                      <a:pt x="306" y="46"/>
                    </a:cubicBezTo>
                    <a:cubicBezTo>
                      <a:pt x="288" y="48"/>
                      <a:pt x="288" y="48"/>
                      <a:pt x="288" y="48"/>
                    </a:cubicBezTo>
                    <a:cubicBezTo>
                      <a:pt x="271" y="59"/>
                      <a:pt x="271" y="59"/>
                      <a:pt x="271" y="59"/>
                    </a:cubicBezTo>
                    <a:cubicBezTo>
                      <a:pt x="270" y="59"/>
                      <a:pt x="270" y="59"/>
                      <a:pt x="269" y="59"/>
                    </a:cubicBezTo>
                    <a:cubicBezTo>
                      <a:pt x="251" y="52"/>
                      <a:pt x="251" y="52"/>
                      <a:pt x="251" y="52"/>
                    </a:cubicBezTo>
                    <a:cubicBezTo>
                      <a:pt x="251" y="52"/>
                      <a:pt x="251" y="52"/>
                      <a:pt x="251" y="52"/>
                    </a:cubicBezTo>
                    <a:cubicBezTo>
                      <a:pt x="232" y="40"/>
                      <a:pt x="232" y="40"/>
                      <a:pt x="232" y="40"/>
                    </a:cubicBezTo>
                    <a:cubicBezTo>
                      <a:pt x="218" y="55"/>
                      <a:pt x="218" y="55"/>
                      <a:pt x="218" y="55"/>
                    </a:cubicBezTo>
                    <a:cubicBezTo>
                      <a:pt x="218" y="55"/>
                      <a:pt x="217" y="55"/>
                      <a:pt x="217" y="55"/>
                    </a:cubicBezTo>
                    <a:cubicBezTo>
                      <a:pt x="199" y="61"/>
                      <a:pt x="199" y="61"/>
                      <a:pt x="199" y="61"/>
                    </a:cubicBezTo>
                    <a:cubicBezTo>
                      <a:pt x="199" y="61"/>
                      <a:pt x="198" y="61"/>
                      <a:pt x="198" y="61"/>
                    </a:cubicBezTo>
                    <a:cubicBezTo>
                      <a:pt x="181" y="54"/>
                      <a:pt x="181" y="54"/>
                      <a:pt x="181" y="54"/>
                    </a:cubicBezTo>
                    <a:cubicBezTo>
                      <a:pt x="164" y="60"/>
                      <a:pt x="164" y="60"/>
                      <a:pt x="164" y="60"/>
                    </a:cubicBezTo>
                    <a:cubicBezTo>
                      <a:pt x="163" y="60"/>
                      <a:pt x="163" y="60"/>
                      <a:pt x="163" y="60"/>
                    </a:cubicBezTo>
                    <a:cubicBezTo>
                      <a:pt x="146" y="63"/>
                      <a:pt x="146" y="63"/>
                      <a:pt x="146" y="63"/>
                    </a:cubicBezTo>
                    <a:cubicBezTo>
                      <a:pt x="129" y="80"/>
                      <a:pt x="129" y="80"/>
                      <a:pt x="129" y="80"/>
                    </a:cubicBezTo>
                    <a:cubicBezTo>
                      <a:pt x="129" y="80"/>
                      <a:pt x="128" y="80"/>
                      <a:pt x="128" y="80"/>
                    </a:cubicBezTo>
                    <a:cubicBezTo>
                      <a:pt x="110" y="88"/>
                      <a:pt x="110" y="88"/>
                      <a:pt x="110" y="88"/>
                    </a:cubicBezTo>
                    <a:cubicBezTo>
                      <a:pt x="110" y="88"/>
                      <a:pt x="109" y="88"/>
                      <a:pt x="108" y="88"/>
                    </a:cubicBezTo>
                    <a:cubicBezTo>
                      <a:pt x="91" y="77"/>
                      <a:pt x="91" y="77"/>
                      <a:pt x="91" y="77"/>
                    </a:cubicBezTo>
                    <a:cubicBezTo>
                      <a:pt x="74" y="74"/>
                      <a:pt x="74" y="74"/>
                      <a:pt x="74" y="74"/>
                    </a:cubicBezTo>
                    <a:cubicBezTo>
                      <a:pt x="57" y="89"/>
                      <a:pt x="57" y="89"/>
                      <a:pt x="57" y="89"/>
                    </a:cubicBezTo>
                    <a:cubicBezTo>
                      <a:pt x="57" y="89"/>
                      <a:pt x="56" y="89"/>
                      <a:pt x="56" y="89"/>
                    </a:cubicBezTo>
                    <a:cubicBezTo>
                      <a:pt x="39" y="86"/>
                      <a:pt x="39" y="86"/>
                      <a:pt x="39" y="86"/>
                    </a:cubicBezTo>
                    <a:cubicBezTo>
                      <a:pt x="21" y="95"/>
                      <a:pt x="21" y="95"/>
                      <a:pt x="21" y="95"/>
                    </a:cubicBezTo>
                    <a:cubicBezTo>
                      <a:pt x="21" y="95"/>
                      <a:pt x="21" y="95"/>
                      <a:pt x="21" y="95"/>
                    </a:cubicBezTo>
                    <a:cubicBezTo>
                      <a:pt x="4" y="97"/>
                      <a:pt x="4" y="97"/>
                      <a:pt x="4" y="97"/>
                    </a:cubicBezTo>
                    <a:lnTo>
                      <a:pt x="4" y="113"/>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sp>
            <p:nvSpPr>
              <p:cNvPr id="874" name="Freeform 58"/>
              <p:cNvSpPr>
                <a:spLocks noEditPoints="1"/>
              </p:cNvSpPr>
              <p:nvPr/>
            </p:nvSpPr>
            <p:spPr bwMode="auto">
              <a:xfrm>
                <a:off x="5797" y="2142"/>
                <a:ext cx="528" cy="66"/>
              </a:xfrm>
              <a:custGeom>
                <a:avLst/>
                <a:gdLst>
                  <a:gd name="T0" fmla="*/ 378 w 380"/>
                  <a:gd name="T1" fmla="*/ 48 h 48"/>
                  <a:gd name="T2" fmla="*/ 0 w 380"/>
                  <a:gd name="T3" fmla="*/ 46 h 48"/>
                  <a:gd name="T4" fmla="*/ 2 w 380"/>
                  <a:gd name="T5" fmla="*/ 36 h 48"/>
                  <a:gd name="T6" fmla="*/ 38 w 380"/>
                  <a:gd name="T7" fmla="*/ 32 h 48"/>
                  <a:gd name="T8" fmla="*/ 56 w 380"/>
                  <a:gd name="T9" fmla="*/ 33 h 48"/>
                  <a:gd name="T10" fmla="*/ 74 w 380"/>
                  <a:gd name="T11" fmla="*/ 27 h 48"/>
                  <a:gd name="T12" fmla="*/ 110 w 380"/>
                  <a:gd name="T13" fmla="*/ 33 h 48"/>
                  <a:gd name="T14" fmla="*/ 144 w 380"/>
                  <a:gd name="T15" fmla="*/ 23 h 48"/>
                  <a:gd name="T16" fmla="*/ 163 w 380"/>
                  <a:gd name="T17" fmla="*/ 22 h 48"/>
                  <a:gd name="T18" fmla="*/ 181 w 380"/>
                  <a:gd name="T19" fmla="*/ 20 h 48"/>
                  <a:gd name="T20" fmla="*/ 216 w 380"/>
                  <a:gd name="T21" fmla="*/ 20 h 48"/>
                  <a:gd name="T22" fmla="*/ 232 w 380"/>
                  <a:gd name="T23" fmla="*/ 14 h 48"/>
                  <a:gd name="T24" fmla="*/ 270 w 380"/>
                  <a:gd name="T25" fmla="*/ 21 h 48"/>
                  <a:gd name="T26" fmla="*/ 287 w 380"/>
                  <a:gd name="T27" fmla="*/ 17 h 48"/>
                  <a:gd name="T28" fmla="*/ 322 w 380"/>
                  <a:gd name="T29" fmla="*/ 10 h 48"/>
                  <a:gd name="T30" fmla="*/ 341 w 380"/>
                  <a:gd name="T31" fmla="*/ 8 h 48"/>
                  <a:gd name="T32" fmla="*/ 378 w 380"/>
                  <a:gd name="T33" fmla="*/ 0 h 48"/>
                  <a:gd name="T34" fmla="*/ 380 w 380"/>
                  <a:gd name="T35" fmla="*/ 3 h 48"/>
                  <a:gd name="T36" fmla="*/ 379 w 380"/>
                  <a:gd name="T37" fmla="*/ 48 h 48"/>
                  <a:gd name="T38" fmla="*/ 4 w 380"/>
                  <a:gd name="T39" fmla="*/ 44 h 48"/>
                  <a:gd name="T40" fmla="*/ 376 w 380"/>
                  <a:gd name="T41" fmla="*/ 5 h 48"/>
                  <a:gd name="T42" fmla="*/ 342 w 380"/>
                  <a:gd name="T43" fmla="*/ 12 h 48"/>
                  <a:gd name="T44" fmla="*/ 324 w 380"/>
                  <a:gd name="T45" fmla="*/ 14 h 48"/>
                  <a:gd name="T46" fmla="*/ 305 w 380"/>
                  <a:gd name="T47" fmla="*/ 21 h 48"/>
                  <a:gd name="T48" fmla="*/ 270 w 380"/>
                  <a:gd name="T49" fmla="*/ 26 h 48"/>
                  <a:gd name="T50" fmla="*/ 252 w 380"/>
                  <a:gd name="T51" fmla="*/ 23 h 48"/>
                  <a:gd name="T52" fmla="*/ 217 w 380"/>
                  <a:gd name="T53" fmla="*/ 24 h 48"/>
                  <a:gd name="T54" fmla="*/ 199 w 380"/>
                  <a:gd name="T55" fmla="*/ 27 h 48"/>
                  <a:gd name="T56" fmla="*/ 181 w 380"/>
                  <a:gd name="T57" fmla="*/ 24 h 48"/>
                  <a:gd name="T58" fmla="*/ 146 w 380"/>
                  <a:gd name="T59" fmla="*/ 27 h 48"/>
                  <a:gd name="T60" fmla="*/ 128 w 380"/>
                  <a:gd name="T61" fmla="*/ 34 h 48"/>
                  <a:gd name="T62" fmla="*/ 109 w 380"/>
                  <a:gd name="T63" fmla="*/ 37 h 48"/>
                  <a:gd name="T64" fmla="*/ 74 w 380"/>
                  <a:gd name="T65" fmla="*/ 31 h 48"/>
                  <a:gd name="T66" fmla="*/ 56 w 380"/>
                  <a:gd name="T67" fmla="*/ 37 h 48"/>
                  <a:gd name="T68" fmla="*/ 21 w 380"/>
                  <a:gd name="T69" fmla="*/ 39 h 48"/>
                  <a:gd name="T70" fmla="*/ 4 w 380"/>
                  <a:gd name="T71"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0" h="48">
                    <a:moveTo>
                      <a:pt x="378" y="48"/>
                    </a:moveTo>
                    <a:cubicBezTo>
                      <a:pt x="378" y="48"/>
                      <a:pt x="378" y="48"/>
                      <a:pt x="378" y="48"/>
                    </a:cubicBezTo>
                    <a:cubicBezTo>
                      <a:pt x="2" y="48"/>
                      <a:pt x="2" y="48"/>
                      <a:pt x="2" y="48"/>
                    </a:cubicBezTo>
                    <a:cubicBezTo>
                      <a:pt x="1" y="48"/>
                      <a:pt x="0" y="47"/>
                      <a:pt x="0" y="46"/>
                    </a:cubicBezTo>
                    <a:cubicBezTo>
                      <a:pt x="0" y="38"/>
                      <a:pt x="0" y="38"/>
                      <a:pt x="0" y="38"/>
                    </a:cubicBezTo>
                    <a:cubicBezTo>
                      <a:pt x="0" y="37"/>
                      <a:pt x="1" y="36"/>
                      <a:pt x="2" y="36"/>
                    </a:cubicBezTo>
                    <a:cubicBezTo>
                      <a:pt x="20" y="35"/>
                      <a:pt x="20" y="35"/>
                      <a:pt x="20" y="35"/>
                    </a:cubicBezTo>
                    <a:cubicBezTo>
                      <a:pt x="38" y="32"/>
                      <a:pt x="38" y="32"/>
                      <a:pt x="38" y="32"/>
                    </a:cubicBezTo>
                    <a:cubicBezTo>
                      <a:pt x="38" y="32"/>
                      <a:pt x="38" y="32"/>
                      <a:pt x="38" y="32"/>
                    </a:cubicBezTo>
                    <a:cubicBezTo>
                      <a:pt x="56" y="33"/>
                      <a:pt x="56" y="33"/>
                      <a:pt x="56" y="33"/>
                    </a:cubicBezTo>
                    <a:cubicBezTo>
                      <a:pt x="73" y="27"/>
                      <a:pt x="73" y="27"/>
                      <a:pt x="73" y="27"/>
                    </a:cubicBezTo>
                    <a:cubicBezTo>
                      <a:pt x="73" y="27"/>
                      <a:pt x="74" y="27"/>
                      <a:pt x="74" y="27"/>
                    </a:cubicBezTo>
                    <a:cubicBezTo>
                      <a:pt x="92" y="28"/>
                      <a:pt x="92" y="28"/>
                      <a:pt x="92" y="28"/>
                    </a:cubicBezTo>
                    <a:cubicBezTo>
                      <a:pt x="110" y="33"/>
                      <a:pt x="110" y="33"/>
                      <a:pt x="110" y="33"/>
                    </a:cubicBezTo>
                    <a:cubicBezTo>
                      <a:pt x="127" y="30"/>
                      <a:pt x="127" y="30"/>
                      <a:pt x="127" y="30"/>
                    </a:cubicBezTo>
                    <a:cubicBezTo>
                      <a:pt x="144" y="23"/>
                      <a:pt x="144" y="23"/>
                      <a:pt x="144" y="23"/>
                    </a:cubicBezTo>
                    <a:cubicBezTo>
                      <a:pt x="145" y="23"/>
                      <a:pt x="145" y="23"/>
                      <a:pt x="145" y="23"/>
                    </a:cubicBezTo>
                    <a:cubicBezTo>
                      <a:pt x="163" y="22"/>
                      <a:pt x="163" y="22"/>
                      <a:pt x="163" y="22"/>
                    </a:cubicBezTo>
                    <a:cubicBezTo>
                      <a:pt x="180" y="20"/>
                      <a:pt x="180" y="20"/>
                      <a:pt x="180" y="20"/>
                    </a:cubicBezTo>
                    <a:cubicBezTo>
                      <a:pt x="181" y="19"/>
                      <a:pt x="181" y="19"/>
                      <a:pt x="181" y="20"/>
                    </a:cubicBezTo>
                    <a:cubicBezTo>
                      <a:pt x="198" y="22"/>
                      <a:pt x="198" y="22"/>
                      <a:pt x="198" y="22"/>
                    </a:cubicBezTo>
                    <a:cubicBezTo>
                      <a:pt x="216" y="20"/>
                      <a:pt x="216" y="20"/>
                      <a:pt x="216" y="20"/>
                    </a:cubicBezTo>
                    <a:cubicBezTo>
                      <a:pt x="230" y="14"/>
                      <a:pt x="230" y="14"/>
                      <a:pt x="230" y="14"/>
                    </a:cubicBezTo>
                    <a:cubicBezTo>
                      <a:pt x="231" y="14"/>
                      <a:pt x="231" y="14"/>
                      <a:pt x="232" y="14"/>
                    </a:cubicBezTo>
                    <a:cubicBezTo>
                      <a:pt x="252" y="19"/>
                      <a:pt x="252" y="19"/>
                      <a:pt x="252" y="19"/>
                    </a:cubicBezTo>
                    <a:cubicBezTo>
                      <a:pt x="270" y="21"/>
                      <a:pt x="270" y="21"/>
                      <a:pt x="270" y="21"/>
                    </a:cubicBezTo>
                    <a:cubicBezTo>
                      <a:pt x="287" y="17"/>
                      <a:pt x="287" y="17"/>
                      <a:pt x="287" y="17"/>
                    </a:cubicBezTo>
                    <a:cubicBezTo>
                      <a:pt x="287" y="17"/>
                      <a:pt x="287" y="17"/>
                      <a:pt x="287" y="17"/>
                    </a:cubicBezTo>
                    <a:cubicBezTo>
                      <a:pt x="305" y="16"/>
                      <a:pt x="305" y="16"/>
                      <a:pt x="305" y="16"/>
                    </a:cubicBezTo>
                    <a:cubicBezTo>
                      <a:pt x="322" y="10"/>
                      <a:pt x="322" y="10"/>
                      <a:pt x="322" y="10"/>
                    </a:cubicBezTo>
                    <a:cubicBezTo>
                      <a:pt x="323" y="10"/>
                      <a:pt x="323" y="10"/>
                      <a:pt x="323" y="10"/>
                    </a:cubicBezTo>
                    <a:cubicBezTo>
                      <a:pt x="341" y="8"/>
                      <a:pt x="341" y="8"/>
                      <a:pt x="341" y="8"/>
                    </a:cubicBezTo>
                    <a:cubicBezTo>
                      <a:pt x="358" y="3"/>
                      <a:pt x="358" y="3"/>
                      <a:pt x="358" y="3"/>
                    </a:cubicBezTo>
                    <a:cubicBezTo>
                      <a:pt x="378" y="0"/>
                      <a:pt x="378" y="0"/>
                      <a:pt x="378" y="0"/>
                    </a:cubicBezTo>
                    <a:cubicBezTo>
                      <a:pt x="378" y="0"/>
                      <a:pt x="379" y="1"/>
                      <a:pt x="379" y="1"/>
                    </a:cubicBezTo>
                    <a:cubicBezTo>
                      <a:pt x="380" y="1"/>
                      <a:pt x="380" y="2"/>
                      <a:pt x="380" y="3"/>
                    </a:cubicBezTo>
                    <a:cubicBezTo>
                      <a:pt x="380" y="46"/>
                      <a:pt x="380" y="46"/>
                      <a:pt x="380" y="46"/>
                    </a:cubicBezTo>
                    <a:cubicBezTo>
                      <a:pt x="380" y="47"/>
                      <a:pt x="380" y="47"/>
                      <a:pt x="379" y="48"/>
                    </a:cubicBezTo>
                    <a:cubicBezTo>
                      <a:pt x="379" y="48"/>
                      <a:pt x="379" y="48"/>
                      <a:pt x="378" y="48"/>
                    </a:cubicBezTo>
                    <a:close/>
                    <a:moveTo>
                      <a:pt x="4" y="44"/>
                    </a:moveTo>
                    <a:cubicBezTo>
                      <a:pt x="376" y="44"/>
                      <a:pt x="376" y="44"/>
                      <a:pt x="376" y="44"/>
                    </a:cubicBezTo>
                    <a:cubicBezTo>
                      <a:pt x="376" y="5"/>
                      <a:pt x="376" y="5"/>
                      <a:pt x="376" y="5"/>
                    </a:cubicBezTo>
                    <a:cubicBezTo>
                      <a:pt x="359" y="7"/>
                      <a:pt x="359" y="7"/>
                      <a:pt x="359" y="7"/>
                    </a:cubicBezTo>
                    <a:cubicBezTo>
                      <a:pt x="342" y="12"/>
                      <a:pt x="342" y="12"/>
                      <a:pt x="342" y="12"/>
                    </a:cubicBezTo>
                    <a:cubicBezTo>
                      <a:pt x="341" y="12"/>
                      <a:pt x="341" y="12"/>
                      <a:pt x="341" y="13"/>
                    </a:cubicBezTo>
                    <a:cubicBezTo>
                      <a:pt x="324" y="14"/>
                      <a:pt x="324" y="14"/>
                      <a:pt x="324" y="14"/>
                    </a:cubicBezTo>
                    <a:cubicBezTo>
                      <a:pt x="306" y="21"/>
                      <a:pt x="306" y="21"/>
                      <a:pt x="306" y="21"/>
                    </a:cubicBezTo>
                    <a:cubicBezTo>
                      <a:pt x="306" y="21"/>
                      <a:pt x="306" y="21"/>
                      <a:pt x="305" y="21"/>
                    </a:cubicBezTo>
                    <a:cubicBezTo>
                      <a:pt x="288" y="21"/>
                      <a:pt x="288" y="21"/>
                      <a:pt x="288" y="21"/>
                    </a:cubicBezTo>
                    <a:cubicBezTo>
                      <a:pt x="270" y="26"/>
                      <a:pt x="270" y="26"/>
                      <a:pt x="270" y="26"/>
                    </a:cubicBezTo>
                    <a:cubicBezTo>
                      <a:pt x="270" y="26"/>
                      <a:pt x="270" y="26"/>
                      <a:pt x="269" y="26"/>
                    </a:cubicBezTo>
                    <a:cubicBezTo>
                      <a:pt x="252" y="23"/>
                      <a:pt x="252" y="23"/>
                      <a:pt x="252" y="23"/>
                    </a:cubicBezTo>
                    <a:cubicBezTo>
                      <a:pt x="231" y="18"/>
                      <a:pt x="231" y="18"/>
                      <a:pt x="231" y="18"/>
                    </a:cubicBezTo>
                    <a:cubicBezTo>
                      <a:pt x="217" y="24"/>
                      <a:pt x="217" y="24"/>
                      <a:pt x="217" y="24"/>
                    </a:cubicBezTo>
                    <a:cubicBezTo>
                      <a:pt x="217" y="24"/>
                      <a:pt x="217" y="24"/>
                      <a:pt x="217" y="24"/>
                    </a:cubicBezTo>
                    <a:cubicBezTo>
                      <a:pt x="199" y="27"/>
                      <a:pt x="199" y="27"/>
                      <a:pt x="199" y="27"/>
                    </a:cubicBezTo>
                    <a:cubicBezTo>
                      <a:pt x="199" y="27"/>
                      <a:pt x="198" y="27"/>
                      <a:pt x="198" y="27"/>
                    </a:cubicBezTo>
                    <a:cubicBezTo>
                      <a:pt x="181" y="24"/>
                      <a:pt x="181" y="24"/>
                      <a:pt x="181" y="24"/>
                    </a:cubicBezTo>
                    <a:cubicBezTo>
                      <a:pt x="163" y="26"/>
                      <a:pt x="163" y="26"/>
                      <a:pt x="163" y="26"/>
                    </a:cubicBezTo>
                    <a:cubicBezTo>
                      <a:pt x="146" y="27"/>
                      <a:pt x="146" y="27"/>
                      <a:pt x="146" y="27"/>
                    </a:cubicBezTo>
                    <a:cubicBezTo>
                      <a:pt x="128" y="34"/>
                      <a:pt x="128" y="34"/>
                      <a:pt x="128" y="34"/>
                    </a:cubicBezTo>
                    <a:cubicBezTo>
                      <a:pt x="128" y="34"/>
                      <a:pt x="128" y="34"/>
                      <a:pt x="128" y="34"/>
                    </a:cubicBezTo>
                    <a:cubicBezTo>
                      <a:pt x="110" y="37"/>
                      <a:pt x="110" y="37"/>
                      <a:pt x="110" y="37"/>
                    </a:cubicBezTo>
                    <a:cubicBezTo>
                      <a:pt x="110" y="37"/>
                      <a:pt x="109" y="37"/>
                      <a:pt x="109" y="37"/>
                    </a:cubicBezTo>
                    <a:cubicBezTo>
                      <a:pt x="91" y="33"/>
                      <a:pt x="91" y="33"/>
                      <a:pt x="91" y="33"/>
                    </a:cubicBezTo>
                    <a:cubicBezTo>
                      <a:pt x="74" y="31"/>
                      <a:pt x="74" y="31"/>
                      <a:pt x="74" y="31"/>
                    </a:cubicBezTo>
                    <a:cubicBezTo>
                      <a:pt x="57" y="37"/>
                      <a:pt x="57" y="37"/>
                      <a:pt x="57" y="37"/>
                    </a:cubicBezTo>
                    <a:cubicBezTo>
                      <a:pt x="56" y="37"/>
                      <a:pt x="56" y="37"/>
                      <a:pt x="56" y="37"/>
                    </a:cubicBezTo>
                    <a:cubicBezTo>
                      <a:pt x="38" y="36"/>
                      <a:pt x="38" y="36"/>
                      <a:pt x="38" y="36"/>
                    </a:cubicBezTo>
                    <a:cubicBezTo>
                      <a:pt x="21" y="39"/>
                      <a:pt x="21" y="39"/>
                      <a:pt x="21" y="39"/>
                    </a:cubicBezTo>
                    <a:cubicBezTo>
                      <a:pt x="4" y="40"/>
                      <a:pt x="4" y="40"/>
                      <a:pt x="4" y="40"/>
                    </a:cubicBezTo>
                    <a:lnTo>
                      <a:pt x="4" y="44"/>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000"/>
              </a:p>
            </p:txBody>
          </p:sp>
        </p:grpSp>
      </p:grpSp>
      <p:grpSp>
        <p:nvGrpSpPr>
          <p:cNvPr id="875" name="Group 874"/>
          <p:cNvGrpSpPr/>
          <p:nvPr/>
        </p:nvGrpSpPr>
        <p:grpSpPr>
          <a:xfrm>
            <a:off x="8656476" y="3764745"/>
            <a:ext cx="1870011" cy="320601"/>
            <a:chOff x="3313030" y="3628327"/>
            <a:chExt cx="1870011" cy="320601"/>
          </a:xfrm>
        </p:grpSpPr>
        <p:sp>
          <p:nvSpPr>
            <p:cNvPr id="876" name="object 15"/>
            <p:cNvSpPr txBox="1"/>
            <p:nvPr/>
          </p:nvSpPr>
          <p:spPr>
            <a:xfrm>
              <a:off x="3784510" y="3628327"/>
              <a:ext cx="1398531" cy="320601"/>
            </a:xfrm>
            <a:prstGeom prst="rect">
              <a:avLst/>
            </a:prstGeom>
          </p:spPr>
          <p:txBody>
            <a:bodyPr vert="horz" wrap="square" lIns="0" tIns="12700" rIns="0" bIns="0" rtlCol="0">
              <a:spAutoFit/>
            </a:bodyPr>
            <a:lstStyle/>
            <a:p>
              <a:pPr>
                <a:lnSpc>
                  <a:spcPct val="100000"/>
                </a:lnSpc>
                <a:spcBef>
                  <a:spcPts val="100"/>
                </a:spcBef>
              </a:pPr>
              <a:r>
                <a:rPr lang="en-US" sz="1000" b="1" spc="-5" dirty="0">
                  <a:solidFill>
                    <a:srgbClr val="FFFFFF"/>
                  </a:solidFill>
                  <a:cs typeface="Arial"/>
                </a:rPr>
                <a:t>Data, identity, and API-focused security</a:t>
              </a:r>
            </a:p>
          </p:txBody>
        </p:sp>
        <p:grpSp>
          <p:nvGrpSpPr>
            <p:cNvPr id="877" name="Group 876"/>
            <p:cNvGrpSpPr/>
            <p:nvPr/>
          </p:nvGrpSpPr>
          <p:grpSpPr>
            <a:xfrm>
              <a:off x="3313030" y="3629109"/>
              <a:ext cx="367527" cy="319036"/>
              <a:chOff x="2936875" y="5249863"/>
              <a:chExt cx="942975" cy="771525"/>
            </a:xfrm>
            <a:solidFill>
              <a:schemeClr val="bg1"/>
            </a:solidFill>
          </p:grpSpPr>
          <p:sp>
            <p:nvSpPr>
              <p:cNvPr id="878" name="Freeform 305"/>
              <p:cNvSpPr>
                <a:spLocks/>
              </p:cNvSpPr>
              <p:nvPr/>
            </p:nvSpPr>
            <p:spPr bwMode="auto">
              <a:xfrm>
                <a:off x="3152775" y="5348288"/>
                <a:ext cx="25400" cy="25400"/>
              </a:xfrm>
              <a:custGeom>
                <a:avLst/>
                <a:gdLst/>
                <a:ahLst/>
                <a:cxnLst>
                  <a:cxn ang="0">
                    <a:pos x="2" y="16"/>
                  </a:cxn>
                  <a:cxn ang="0">
                    <a:pos x="2" y="16"/>
                  </a:cxn>
                  <a:cxn ang="0">
                    <a:pos x="4" y="16"/>
                  </a:cxn>
                  <a:cxn ang="0">
                    <a:pos x="4" y="16"/>
                  </a:cxn>
                  <a:cxn ang="0">
                    <a:pos x="16" y="4"/>
                  </a:cxn>
                  <a:cxn ang="0">
                    <a:pos x="16" y="4"/>
                  </a:cxn>
                  <a:cxn ang="0">
                    <a:pos x="16" y="2"/>
                  </a:cxn>
                  <a:cxn ang="0">
                    <a:pos x="16" y="0"/>
                  </a:cxn>
                  <a:cxn ang="0">
                    <a:pos x="16" y="0"/>
                  </a:cxn>
                  <a:cxn ang="0">
                    <a:pos x="14" y="0"/>
                  </a:cxn>
                  <a:cxn ang="0">
                    <a:pos x="12" y="0"/>
                  </a:cxn>
                  <a:cxn ang="0">
                    <a:pos x="12" y="0"/>
                  </a:cxn>
                  <a:cxn ang="0">
                    <a:pos x="0" y="12"/>
                  </a:cxn>
                  <a:cxn ang="0">
                    <a:pos x="0" y="12"/>
                  </a:cxn>
                  <a:cxn ang="0">
                    <a:pos x="0" y="14"/>
                  </a:cxn>
                  <a:cxn ang="0">
                    <a:pos x="0" y="16"/>
                  </a:cxn>
                  <a:cxn ang="0">
                    <a:pos x="0" y="16"/>
                  </a:cxn>
                  <a:cxn ang="0">
                    <a:pos x="2" y="16"/>
                  </a:cxn>
                  <a:cxn ang="0">
                    <a:pos x="2" y="16"/>
                  </a:cxn>
                </a:cxnLst>
                <a:rect l="0" t="0" r="r" b="b"/>
                <a:pathLst>
                  <a:path w="16" h="16">
                    <a:moveTo>
                      <a:pt x="2" y="16"/>
                    </a:moveTo>
                    <a:lnTo>
                      <a:pt x="2" y="16"/>
                    </a:lnTo>
                    <a:lnTo>
                      <a:pt x="4" y="16"/>
                    </a:lnTo>
                    <a:lnTo>
                      <a:pt x="4" y="16"/>
                    </a:lnTo>
                    <a:lnTo>
                      <a:pt x="16" y="4"/>
                    </a:lnTo>
                    <a:lnTo>
                      <a:pt x="16" y="4"/>
                    </a:lnTo>
                    <a:lnTo>
                      <a:pt x="16" y="2"/>
                    </a:lnTo>
                    <a:lnTo>
                      <a:pt x="16" y="0"/>
                    </a:lnTo>
                    <a:lnTo>
                      <a:pt x="16" y="0"/>
                    </a:lnTo>
                    <a:lnTo>
                      <a:pt x="14" y="0"/>
                    </a:lnTo>
                    <a:lnTo>
                      <a:pt x="12" y="0"/>
                    </a:lnTo>
                    <a:lnTo>
                      <a:pt x="12" y="0"/>
                    </a:lnTo>
                    <a:lnTo>
                      <a:pt x="0" y="12"/>
                    </a:lnTo>
                    <a:lnTo>
                      <a:pt x="0" y="12"/>
                    </a:lnTo>
                    <a:lnTo>
                      <a:pt x="0" y="14"/>
                    </a:lnTo>
                    <a:lnTo>
                      <a:pt x="0" y="16"/>
                    </a:lnTo>
                    <a:lnTo>
                      <a:pt x="0" y="16"/>
                    </a:lnTo>
                    <a:lnTo>
                      <a:pt x="2" y="16"/>
                    </a:lnTo>
                    <a:lnTo>
                      <a:pt x="2" y="1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879" name="Freeform 306"/>
              <p:cNvSpPr>
                <a:spLocks/>
              </p:cNvSpPr>
              <p:nvPr/>
            </p:nvSpPr>
            <p:spPr bwMode="auto">
              <a:xfrm>
                <a:off x="3190875" y="5313363"/>
                <a:ext cx="31750" cy="25400"/>
              </a:xfrm>
              <a:custGeom>
                <a:avLst/>
                <a:gdLst/>
                <a:ahLst/>
                <a:cxnLst>
                  <a:cxn ang="0">
                    <a:pos x="2" y="16"/>
                  </a:cxn>
                  <a:cxn ang="0">
                    <a:pos x="2" y="16"/>
                  </a:cxn>
                  <a:cxn ang="0">
                    <a:pos x="4" y="16"/>
                  </a:cxn>
                  <a:cxn ang="0">
                    <a:pos x="4" y="16"/>
                  </a:cxn>
                  <a:cxn ang="0">
                    <a:pos x="18" y="6"/>
                  </a:cxn>
                  <a:cxn ang="0">
                    <a:pos x="18" y="6"/>
                  </a:cxn>
                  <a:cxn ang="0">
                    <a:pos x="20" y="4"/>
                  </a:cxn>
                  <a:cxn ang="0">
                    <a:pos x="18" y="2"/>
                  </a:cxn>
                  <a:cxn ang="0">
                    <a:pos x="18" y="2"/>
                  </a:cxn>
                  <a:cxn ang="0">
                    <a:pos x="16" y="0"/>
                  </a:cxn>
                  <a:cxn ang="0">
                    <a:pos x="14" y="0"/>
                  </a:cxn>
                  <a:cxn ang="0">
                    <a:pos x="14" y="0"/>
                  </a:cxn>
                  <a:cxn ang="0">
                    <a:pos x="2" y="12"/>
                  </a:cxn>
                  <a:cxn ang="0">
                    <a:pos x="2" y="12"/>
                  </a:cxn>
                  <a:cxn ang="0">
                    <a:pos x="0" y="12"/>
                  </a:cxn>
                  <a:cxn ang="0">
                    <a:pos x="0" y="14"/>
                  </a:cxn>
                  <a:cxn ang="0">
                    <a:pos x="0" y="14"/>
                  </a:cxn>
                  <a:cxn ang="0">
                    <a:pos x="2" y="16"/>
                  </a:cxn>
                  <a:cxn ang="0">
                    <a:pos x="2" y="16"/>
                  </a:cxn>
                </a:cxnLst>
                <a:rect l="0" t="0" r="r" b="b"/>
                <a:pathLst>
                  <a:path w="20" h="16">
                    <a:moveTo>
                      <a:pt x="2" y="16"/>
                    </a:moveTo>
                    <a:lnTo>
                      <a:pt x="2" y="16"/>
                    </a:lnTo>
                    <a:lnTo>
                      <a:pt x="4" y="16"/>
                    </a:lnTo>
                    <a:lnTo>
                      <a:pt x="4" y="16"/>
                    </a:lnTo>
                    <a:lnTo>
                      <a:pt x="18" y="6"/>
                    </a:lnTo>
                    <a:lnTo>
                      <a:pt x="18" y="6"/>
                    </a:lnTo>
                    <a:lnTo>
                      <a:pt x="20" y="4"/>
                    </a:lnTo>
                    <a:lnTo>
                      <a:pt x="18" y="2"/>
                    </a:lnTo>
                    <a:lnTo>
                      <a:pt x="18" y="2"/>
                    </a:lnTo>
                    <a:lnTo>
                      <a:pt x="16" y="0"/>
                    </a:lnTo>
                    <a:lnTo>
                      <a:pt x="14" y="0"/>
                    </a:lnTo>
                    <a:lnTo>
                      <a:pt x="14" y="0"/>
                    </a:lnTo>
                    <a:lnTo>
                      <a:pt x="2" y="12"/>
                    </a:lnTo>
                    <a:lnTo>
                      <a:pt x="2" y="12"/>
                    </a:lnTo>
                    <a:lnTo>
                      <a:pt x="0" y="12"/>
                    </a:lnTo>
                    <a:lnTo>
                      <a:pt x="0" y="14"/>
                    </a:lnTo>
                    <a:lnTo>
                      <a:pt x="0" y="14"/>
                    </a:lnTo>
                    <a:lnTo>
                      <a:pt x="2" y="16"/>
                    </a:lnTo>
                    <a:lnTo>
                      <a:pt x="2" y="1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957" name="Freeform 307"/>
              <p:cNvSpPr>
                <a:spLocks/>
              </p:cNvSpPr>
              <p:nvPr/>
            </p:nvSpPr>
            <p:spPr bwMode="auto">
              <a:xfrm>
                <a:off x="3333750" y="5253038"/>
                <a:ext cx="34925" cy="15875"/>
              </a:xfrm>
              <a:custGeom>
                <a:avLst/>
                <a:gdLst/>
                <a:ahLst/>
                <a:cxnLst>
                  <a:cxn ang="0">
                    <a:pos x="2" y="10"/>
                  </a:cxn>
                  <a:cxn ang="0">
                    <a:pos x="2" y="10"/>
                  </a:cxn>
                  <a:cxn ang="0">
                    <a:pos x="4" y="10"/>
                  </a:cxn>
                  <a:cxn ang="0">
                    <a:pos x="4" y="10"/>
                  </a:cxn>
                  <a:cxn ang="0">
                    <a:pos x="20" y="6"/>
                  </a:cxn>
                  <a:cxn ang="0">
                    <a:pos x="20" y="6"/>
                  </a:cxn>
                  <a:cxn ang="0">
                    <a:pos x="22" y="6"/>
                  </a:cxn>
                  <a:cxn ang="0">
                    <a:pos x="22" y="4"/>
                  </a:cxn>
                  <a:cxn ang="0">
                    <a:pos x="22" y="4"/>
                  </a:cxn>
                  <a:cxn ang="0">
                    <a:pos x="20" y="2"/>
                  </a:cxn>
                  <a:cxn ang="0">
                    <a:pos x="18" y="0"/>
                  </a:cxn>
                  <a:cxn ang="0">
                    <a:pos x="18" y="0"/>
                  </a:cxn>
                  <a:cxn ang="0">
                    <a:pos x="2" y="4"/>
                  </a:cxn>
                  <a:cxn ang="0">
                    <a:pos x="2" y="4"/>
                  </a:cxn>
                  <a:cxn ang="0">
                    <a:pos x="0" y="6"/>
                  </a:cxn>
                  <a:cxn ang="0">
                    <a:pos x="0" y="8"/>
                  </a:cxn>
                  <a:cxn ang="0">
                    <a:pos x="0" y="8"/>
                  </a:cxn>
                  <a:cxn ang="0">
                    <a:pos x="2" y="10"/>
                  </a:cxn>
                  <a:cxn ang="0">
                    <a:pos x="2" y="10"/>
                  </a:cxn>
                </a:cxnLst>
                <a:rect l="0" t="0" r="r" b="b"/>
                <a:pathLst>
                  <a:path w="22" h="10">
                    <a:moveTo>
                      <a:pt x="2" y="10"/>
                    </a:moveTo>
                    <a:lnTo>
                      <a:pt x="2" y="10"/>
                    </a:lnTo>
                    <a:lnTo>
                      <a:pt x="4" y="10"/>
                    </a:lnTo>
                    <a:lnTo>
                      <a:pt x="4" y="10"/>
                    </a:lnTo>
                    <a:lnTo>
                      <a:pt x="20" y="6"/>
                    </a:lnTo>
                    <a:lnTo>
                      <a:pt x="20" y="6"/>
                    </a:lnTo>
                    <a:lnTo>
                      <a:pt x="22" y="6"/>
                    </a:lnTo>
                    <a:lnTo>
                      <a:pt x="22" y="4"/>
                    </a:lnTo>
                    <a:lnTo>
                      <a:pt x="22" y="4"/>
                    </a:lnTo>
                    <a:lnTo>
                      <a:pt x="20" y="2"/>
                    </a:lnTo>
                    <a:lnTo>
                      <a:pt x="18" y="0"/>
                    </a:lnTo>
                    <a:lnTo>
                      <a:pt x="18" y="0"/>
                    </a:lnTo>
                    <a:lnTo>
                      <a:pt x="2" y="4"/>
                    </a:lnTo>
                    <a:lnTo>
                      <a:pt x="2" y="4"/>
                    </a:lnTo>
                    <a:lnTo>
                      <a:pt x="0" y="6"/>
                    </a:lnTo>
                    <a:lnTo>
                      <a:pt x="0" y="8"/>
                    </a:lnTo>
                    <a:lnTo>
                      <a:pt x="0" y="8"/>
                    </a:lnTo>
                    <a:lnTo>
                      <a:pt x="2" y="10"/>
                    </a:lnTo>
                    <a:lnTo>
                      <a:pt x="2"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958" name="Freeform 308"/>
              <p:cNvSpPr>
                <a:spLocks/>
              </p:cNvSpPr>
              <p:nvPr/>
            </p:nvSpPr>
            <p:spPr bwMode="auto">
              <a:xfrm>
                <a:off x="3235325" y="5287963"/>
                <a:ext cx="31750" cy="22225"/>
              </a:xfrm>
              <a:custGeom>
                <a:avLst/>
                <a:gdLst/>
                <a:ahLst/>
                <a:cxnLst>
                  <a:cxn ang="0">
                    <a:pos x="2" y="14"/>
                  </a:cxn>
                  <a:cxn ang="0">
                    <a:pos x="2" y="14"/>
                  </a:cxn>
                  <a:cxn ang="0">
                    <a:pos x="4" y="12"/>
                  </a:cxn>
                  <a:cxn ang="0">
                    <a:pos x="4" y="12"/>
                  </a:cxn>
                  <a:cxn ang="0">
                    <a:pos x="18" y="4"/>
                  </a:cxn>
                  <a:cxn ang="0">
                    <a:pos x="18" y="4"/>
                  </a:cxn>
                  <a:cxn ang="0">
                    <a:pos x="20" y="4"/>
                  </a:cxn>
                  <a:cxn ang="0">
                    <a:pos x="20" y="2"/>
                  </a:cxn>
                  <a:cxn ang="0">
                    <a:pos x="20" y="2"/>
                  </a:cxn>
                  <a:cxn ang="0">
                    <a:pos x="18" y="0"/>
                  </a:cxn>
                  <a:cxn ang="0">
                    <a:pos x="16" y="0"/>
                  </a:cxn>
                  <a:cxn ang="0">
                    <a:pos x="16" y="0"/>
                  </a:cxn>
                  <a:cxn ang="0">
                    <a:pos x="2" y="8"/>
                  </a:cxn>
                  <a:cxn ang="0">
                    <a:pos x="2" y="8"/>
                  </a:cxn>
                  <a:cxn ang="0">
                    <a:pos x="0" y="10"/>
                  </a:cxn>
                  <a:cxn ang="0">
                    <a:pos x="0" y="12"/>
                  </a:cxn>
                  <a:cxn ang="0">
                    <a:pos x="0" y="12"/>
                  </a:cxn>
                  <a:cxn ang="0">
                    <a:pos x="2" y="14"/>
                  </a:cxn>
                  <a:cxn ang="0">
                    <a:pos x="2" y="14"/>
                  </a:cxn>
                </a:cxnLst>
                <a:rect l="0" t="0" r="r" b="b"/>
                <a:pathLst>
                  <a:path w="20" h="14">
                    <a:moveTo>
                      <a:pt x="2" y="14"/>
                    </a:moveTo>
                    <a:lnTo>
                      <a:pt x="2" y="14"/>
                    </a:lnTo>
                    <a:lnTo>
                      <a:pt x="4" y="12"/>
                    </a:lnTo>
                    <a:lnTo>
                      <a:pt x="4" y="12"/>
                    </a:lnTo>
                    <a:lnTo>
                      <a:pt x="18" y="4"/>
                    </a:lnTo>
                    <a:lnTo>
                      <a:pt x="18" y="4"/>
                    </a:lnTo>
                    <a:lnTo>
                      <a:pt x="20" y="4"/>
                    </a:lnTo>
                    <a:lnTo>
                      <a:pt x="20" y="2"/>
                    </a:lnTo>
                    <a:lnTo>
                      <a:pt x="20" y="2"/>
                    </a:lnTo>
                    <a:lnTo>
                      <a:pt x="18" y="0"/>
                    </a:lnTo>
                    <a:lnTo>
                      <a:pt x="16" y="0"/>
                    </a:lnTo>
                    <a:lnTo>
                      <a:pt x="16" y="0"/>
                    </a:lnTo>
                    <a:lnTo>
                      <a:pt x="2" y="8"/>
                    </a:lnTo>
                    <a:lnTo>
                      <a:pt x="2" y="8"/>
                    </a:lnTo>
                    <a:lnTo>
                      <a:pt x="0" y="10"/>
                    </a:lnTo>
                    <a:lnTo>
                      <a:pt x="0" y="12"/>
                    </a:lnTo>
                    <a:lnTo>
                      <a:pt x="0" y="12"/>
                    </a:lnTo>
                    <a:lnTo>
                      <a:pt x="2" y="14"/>
                    </a:lnTo>
                    <a:lnTo>
                      <a:pt x="2"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959" name="Freeform 309"/>
              <p:cNvSpPr>
                <a:spLocks/>
              </p:cNvSpPr>
              <p:nvPr/>
            </p:nvSpPr>
            <p:spPr bwMode="auto">
              <a:xfrm>
                <a:off x="3067050" y="5475288"/>
                <a:ext cx="19050" cy="34925"/>
              </a:xfrm>
              <a:custGeom>
                <a:avLst/>
                <a:gdLst/>
                <a:ahLst/>
                <a:cxnLst>
                  <a:cxn ang="0">
                    <a:pos x="2" y="22"/>
                  </a:cxn>
                  <a:cxn ang="0">
                    <a:pos x="2" y="22"/>
                  </a:cxn>
                  <a:cxn ang="0">
                    <a:pos x="4" y="22"/>
                  </a:cxn>
                  <a:cxn ang="0">
                    <a:pos x="4" y="22"/>
                  </a:cxn>
                  <a:cxn ang="0">
                    <a:pos x="6" y="20"/>
                  </a:cxn>
                  <a:cxn ang="0">
                    <a:pos x="6" y="20"/>
                  </a:cxn>
                  <a:cxn ang="0">
                    <a:pos x="12" y="4"/>
                  </a:cxn>
                  <a:cxn ang="0">
                    <a:pos x="12" y="4"/>
                  </a:cxn>
                  <a:cxn ang="0">
                    <a:pos x="12" y="2"/>
                  </a:cxn>
                  <a:cxn ang="0">
                    <a:pos x="10" y="0"/>
                  </a:cxn>
                  <a:cxn ang="0">
                    <a:pos x="10" y="0"/>
                  </a:cxn>
                  <a:cxn ang="0">
                    <a:pos x="8" y="0"/>
                  </a:cxn>
                  <a:cxn ang="0">
                    <a:pos x="6" y="2"/>
                  </a:cxn>
                  <a:cxn ang="0">
                    <a:pos x="6" y="2"/>
                  </a:cxn>
                  <a:cxn ang="0">
                    <a:pos x="0" y="18"/>
                  </a:cxn>
                  <a:cxn ang="0">
                    <a:pos x="0" y="18"/>
                  </a:cxn>
                  <a:cxn ang="0">
                    <a:pos x="0" y="20"/>
                  </a:cxn>
                  <a:cxn ang="0">
                    <a:pos x="2" y="22"/>
                  </a:cxn>
                  <a:cxn ang="0">
                    <a:pos x="2" y="22"/>
                  </a:cxn>
                </a:cxnLst>
                <a:rect l="0" t="0" r="r" b="b"/>
                <a:pathLst>
                  <a:path w="12" h="22">
                    <a:moveTo>
                      <a:pt x="2" y="22"/>
                    </a:moveTo>
                    <a:lnTo>
                      <a:pt x="2" y="22"/>
                    </a:lnTo>
                    <a:lnTo>
                      <a:pt x="4" y="22"/>
                    </a:lnTo>
                    <a:lnTo>
                      <a:pt x="4" y="22"/>
                    </a:lnTo>
                    <a:lnTo>
                      <a:pt x="6" y="20"/>
                    </a:lnTo>
                    <a:lnTo>
                      <a:pt x="6" y="20"/>
                    </a:lnTo>
                    <a:lnTo>
                      <a:pt x="12" y="4"/>
                    </a:lnTo>
                    <a:lnTo>
                      <a:pt x="12" y="4"/>
                    </a:lnTo>
                    <a:lnTo>
                      <a:pt x="12" y="2"/>
                    </a:lnTo>
                    <a:lnTo>
                      <a:pt x="10" y="0"/>
                    </a:lnTo>
                    <a:lnTo>
                      <a:pt x="10" y="0"/>
                    </a:lnTo>
                    <a:lnTo>
                      <a:pt x="8" y="0"/>
                    </a:lnTo>
                    <a:lnTo>
                      <a:pt x="6" y="2"/>
                    </a:lnTo>
                    <a:lnTo>
                      <a:pt x="6" y="2"/>
                    </a:lnTo>
                    <a:lnTo>
                      <a:pt x="0" y="18"/>
                    </a:lnTo>
                    <a:lnTo>
                      <a:pt x="0" y="18"/>
                    </a:lnTo>
                    <a:lnTo>
                      <a:pt x="0" y="20"/>
                    </a:lnTo>
                    <a:lnTo>
                      <a:pt x="2" y="22"/>
                    </a:lnTo>
                    <a:lnTo>
                      <a:pt x="2"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988" name="Freeform 310"/>
              <p:cNvSpPr>
                <a:spLocks/>
              </p:cNvSpPr>
              <p:nvPr/>
            </p:nvSpPr>
            <p:spPr bwMode="auto">
              <a:xfrm>
                <a:off x="3282950" y="5268913"/>
                <a:ext cx="31750" cy="15875"/>
              </a:xfrm>
              <a:custGeom>
                <a:avLst/>
                <a:gdLst/>
                <a:ahLst/>
                <a:cxnLst>
                  <a:cxn ang="0">
                    <a:pos x="2" y="10"/>
                  </a:cxn>
                  <a:cxn ang="0">
                    <a:pos x="2" y="10"/>
                  </a:cxn>
                  <a:cxn ang="0">
                    <a:pos x="4" y="10"/>
                  </a:cxn>
                  <a:cxn ang="0">
                    <a:pos x="4" y="10"/>
                  </a:cxn>
                  <a:cxn ang="0">
                    <a:pos x="20" y="4"/>
                  </a:cxn>
                  <a:cxn ang="0">
                    <a:pos x="20" y="4"/>
                  </a:cxn>
                  <a:cxn ang="0">
                    <a:pos x="20" y="4"/>
                  </a:cxn>
                  <a:cxn ang="0">
                    <a:pos x="20" y="0"/>
                  </a:cxn>
                  <a:cxn ang="0">
                    <a:pos x="20" y="0"/>
                  </a:cxn>
                  <a:cxn ang="0">
                    <a:pos x="20" y="0"/>
                  </a:cxn>
                  <a:cxn ang="0">
                    <a:pos x="18" y="0"/>
                  </a:cxn>
                  <a:cxn ang="0">
                    <a:pos x="18" y="0"/>
                  </a:cxn>
                  <a:cxn ang="0">
                    <a:pos x="2" y="4"/>
                  </a:cxn>
                  <a:cxn ang="0">
                    <a:pos x="2" y="4"/>
                  </a:cxn>
                  <a:cxn ang="0">
                    <a:pos x="0" y="6"/>
                  </a:cxn>
                  <a:cxn ang="0">
                    <a:pos x="0" y="8"/>
                  </a:cxn>
                  <a:cxn ang="0">
                    <a:pos x="0" y="8"/>
                  </a:cxn>
                  <a:cxn ang="0">
                    <a:pos x="2" y="10"/>
                  </a:cxn>
                  <a:cxn ang="0">
                    <a:pos x="2" y="10"/>
                  </a:cxn>
                </a:cxnLst>
                <a:rect l="0" t="0" r="r" b="b"/>
                <a:pathLst>
                  <a:path w="20" h="10">
                    <a:moveTo>
                      <a:pt x="2" y="10"/>
                    </a:moveTo>
                    <a:lnTo>
                      <a:pt x="2" y="10"/>
                    </a:lnTo>
                    <a:lnTo>
                      <a:pt x="4" y="10"/>
                    </a:lnTo>
                    <a:lnTo>
                      <a:pt x="4" y="10"/>
                    </a:lnTo>
                    <a:lnTo>
                      <a:pt x="20" y="4"/>
                    </a:lnTo>
                    <a:lnTo>
                      <a:pt x="20" y="4"/>
                    </a:lnTo>
                    <a:lnTo>
                      <a:pt x="20" y="4"/>
                    </a:lnTo>
                    <a:lnTo>
                      <a:pt x="20" y="0"/>
                    </a:lnTo>
                    <a:lnTo>
                      <a:pt x="20" y="0"/>
                    </a:lnTo>
                    <a:lnTo>
                      <a:pt x="20" y="0"/>
                    </a:lnTo>
                    <a:lnTo>
                      <a:pt x="18" y="0"/>
                    </a:lnTo>
                    <a:lnTo>
                      <a:pt x="18" y="0"/>
                    </a:lnTo>
                    <a:lnTo>
                      <a:pt x="2" y="4"/>
                    </a:lnTo>
                    <a:lnTo>
                      <a:pt x="2" y="4"/>
                    </a:lnTo>
                    <a:lnTo>
                      <a:pt x="0" y="6"/>
                    </a:lnTo>
                    <a:lnTo>
                      <a:pt x="0" y="8"/>
                    </a:lnTo>
                    <a:lnTo>
                      <a:pt x="0" y="8"/>
                    </a:lnTo>
                    <a:lnTo>
                      <a:pt x="2" y="10"/>
                    </a:lnTo>
                    <a:lnTo>
                      <a:pt x="2"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989" name="Freeform 311"/>
              <p:cNvSpPr>
                <a:spLocks/>
              </p:cNvSpPr>
              <p:nvPr/>
            </p:nvSpPr>
            <p:spPr bwMode="auto">
              <a:xfrm>
                <a:off x="3089275" y="5427663"/>
                <a:ext cx="22225" cy="31750"/>
              </a:xfrm>
              <a:custGeom>
                <a:avLst/>
                <a:gdLst/>
                <a:ahLst/>
                <a:cxnLst>
                  <a:cxn ang="0">
                    <a:pos x="2" y="20"/>
                  </a:cxn>
                  <a:cxn ang="0">
                    <a:pos x="2" y="20"/>
                  </a:cxn>
                  <a:cxn ang="0">
                    <a:pos x="2" y="20"/>
                  </a:cxn>
                  <a:cxn ang="0">
                    <a:pos x="2" y="20"/>
                  </a:cxn>
                  <a:cxn ang="0">
                    <a:pos x="6" y="20"/>
                  </a:cxn>
                  <a:cxn ang="0">
                    <a:pos x="6" y="20"/>
                  </a:cxn>
                  <a:cxn ang="0">
                    <a:pos x="14" y="4"/>
                  </a:cxn>
                  <a:cxn ang="0">
                    <a:pos x="14" y="4"/>
                  </a:cxn>
                  <a:cxn ang="0">
                    <a:pos x="14" y="2"/>
                  </a:cxn>
                  <a:cxn ang="0">
                    <a:pos x="12" y="2"/>
                  </a:cxn>
                  <a:cxn ang="0">
                    <a:pos x="12" y="2"/>
                  </a:cxn>
                  <a:cxn ang="0">
                    <a:pos x="10" y="0"/>
                  </a:cxn>
                  <a:cxn ang="0">
                    <a:pos x="8" y="2"/>
                  </a:cxn>
                  <a:cxn ang="0">
                    <a:pos x="8" y="2"/>
                  </a:cxn>
                  <a:cxn ang="0">
                    <a:pos x="0" y="16"/>
                  </a:cxn>
                  <a:cxn ang="0">
                    <a:pos x="0" y="16"/>
                  </a:cxn>
                  <a:cxn ang="0">
                    <a:pos x="0" y="18"/>
                  </a:cxn>
                  <a:cxn ang="0">
                    <a:pos x="2" y="20"/>
                  </a:cxn>
                  <a:cxn ang="0">
                    <a:pos x="2" y="20"/>
                  </a:cxn>
                </a:cxnLst>
                <a:rect l="0" t="0" r="r" b="b"/>
                <a:pathLst>
                  <a:path w="14" h="20">
                    <a:moveTo>
                      <a:pt x="2" y="20"/>
                    </a:moveTo>
                    <a:lnTo>
                      <a:pt x="2" y="20"/>
                    </a:lnTo>
                    <a:lnTo>
                      <a:pt x="2" y="20"/>
                    </a:lnTo>
                    <a:lnTo>
                      <a:pt x="2" y="20"/>
                    </a:lnTo>
                    <a:lnTo>
                      <a:pt x="6" y="20"/>
                    </a:lnTo>
                    <a:lnTo>
                      <a:pt x="6" y="20"/>
                    </a:lnTo>
                    <a:lnTo>
                      <a:pt x="14" y="4"/>
                    </a:lnTo>
                    <a:lnTo>
                      <a:pt x="14" y="4"/>
                    </a:lnTo>
                    <a:lnTo>
                      <a:pt x="14" y="2"/>
                    </a:lnTo>
                    <a:lnTo>
                      <a:pt x="12" y="2"/>
                    </a:lnTo>
                    <a:lnTo>
                      <a:pt x="12" y="2"/>
                    </a:lnTo>
                    <a:lnTo>
                      <a:pt x="10" y="0"/>
                    </a:lnTo>
                    <a:lnTo>
                      <a:pt x="8" y="2"/>
                    </a:lnTo>
                    <a:lnTo>
                      <a:pt x="8" y="2"/>
                    </a:lnTo>
                    <a:lnTo>
                      <a:pt x="0" y="16"/>
                    </a:lnTo>
                    <a:lnTo>
                      <a:pt x="0" y="16"/>
                    </a:lnTo>
                    <a:lnTo>
                      <a:pt x="0" y="18"/>
                    </a:lnTo>
                    <a:lnTo>
                      <a:pt x="2" y="20"/>
                    </a:lnTo>
                    <a:lnTo>
                      <a:pt x="2" y="2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990" name="Freeform 312"/>
              <p:cNvSpPr>
                <a:spLocks/>
              </p:cNvSpPr>
              <p:nvPr/>
            </p:nvSpPr>
            <p:spPr bwMode="auto">
              <a:xfrm>
                <a:off x="3492500" y="5253038"/>
                <a:ext cx="34925" cy="15875"/>
              </a:xfrm>
              <a:custGeom>
                <a:avLst/>
                <a:gdLst/>
                <a:ahLst/>
                <a:cxnLst>
                  <a:cxn ang="0">
                    <a:pos x="2" y="6"/>
                  </a:cxn>
                  <a:cxn ang="0">
                    <a:pos x="2" y="6"/>
                  </a:cxn>
                  <a:cxn ang="0">
                    <a:pos x="18" y="10"/>
                  </a:cxn>
                  <a:cxn ang="0">
                    <a:pos x="18" y="10"/>
                  </a:cxn>
                  <a:cxn ang="0">
                    <a:pos x="18" y="10"/>
                  </a:cxn>
                  <a:cxn ang="0">
                    <a:pos x="18" y="10"/>
                  </a:cxn>
                  <a:cxn ang="0">
                    <a:pos x="22" y="8"/>
                  </a:cxn>
                  <a:cxn ang="0">
                    <a:pos x="22" y="8"/>
                  </a:cxn>
                  <a:cxn ang="0">
                    <a:pos x="22" y="6"/>
                  </a:cxn>
                  <a:cxn ang="0">
                    <a:pos x="20" y="4"/>
                  </a:cxn>
                  <a:cxn ang="0">
                    <a:pos x="20" y="4"/>
                  </a:cxn>
                  <a:cxn ang="0">
                    <a:pos x="2" y="0"/>
                  </a:cxn>
                  <a:cxn ang="0">
                    <a:pos x="2" y="0"/>
                  </a:cxn>
                  <a:cxn ang="0">
                    <a:pos x="0" y="2"/>
                  </a:cxn>
                  <a:cxn ang="0">
                    <a:pos x="0" y="2"/>
                  </a:cxn>
                  <a:cxn ang="0">
                    <a:pos x="0" y="2"/>
                  </a:cxn>
                  <a:cxn ang="0">
                    <a:pos x="0" y="4"/>
                  </a:cxn>
                  <a:cxn ang="0">
                    <a:pos x="2" y="6"/>
                  </a:cxn>
                  <a:cxn ang="0">
                    <a:pos x="2" y="6"/>
                  </a:cxn>
                </a:cxnLst>
                <a:rect l="0" t="0" r="r" b="b"/>
                <a:pathLst>
                  <a:path w="22" h="10">
                    <a:moveTo>
                      <a:pt x="2" y="6"/>
                    </a:moveTo>
                    <a:lnTo>
                      <a:pt x="2" y="6"/>
                    </a:lnTo>
                    <a:lnTo>
                      <a:pt x="18" y="10"/>
                    </a:lnTo>
                    <a:lnTo>
                      <a:pt x="18" y="10"/>
                    </a:lnTo>
                    <a:lnTo>
                      <a:pt x="18" y="10"/>
                    </a:lnTo>
                    <a:lnTo>
                      <a:pt x="18" y="10"/>
                    </a:lnTo>
                    <a:lnTo>
                      <a:pt x="22" y="8"/>
                    </a:lnTo>
                    <a:lnTo>
                      <a:pt x="22" y="8"/>
                    </a:lnTo>
                    <a:lnTo>
                      <a:pt x="22" y="6"/>
                    </a:lnTo>
                    <a:lnTo>
                      <a:pt x="20" y="4"/>
                    </a:lnTo>
                    <a:lnTo>
                      <a:pt x="20" y="4"/>
                    </a:lnTo>
                    <a:lnTo>
                      <a:pt x="2" y="0"/>
                    </a:lnTo>
                    <a:lnTo>
                      <a:pt x="2" y="0"/>
                    </a:lnTo>
                    <a:lnTo>
                      <a:pt x="0" y="2"/>
                    </a:lnTo>
                    <a:lnTo>
                      <a:pt x="0" y="2"/>
                    </a:lnTo>
                    <a:lnTo>
                      <a:pt x="0" y="2"/>
                    </a:lnTo>
                    <a:lnTo>
                      <a:pt x="0" y="4"/>
                    </a:lnTo>
                    <a:lnTo>
                      <a:pt x="2" y="6"/>
                    </a:lnTo>
                    <a:lnTo>
                      <a:pt x="2"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991" name="Freeform 313"/>
              <p:cNvSpPr>
                <a:spLocks/>
              </p:cNvSpPr>
              <p:nvPr/>
            </p:nvSpPr>
            <p:spPr bwMode="auto">
              <a:xfrm>
                <a:off x="3438525" y="5249863"/>
                <a:ext cx="34925" cy="9525"/>
              </a:xfrm>
              <a:custGeom>
                <a:avLst/>
                <a:gdLst/>
                <a:ahLst/>
                <a:cxnLst>
                  <a:cxn ang="0">
                    <a:pos x="2" y="4"/>
                  </a:cxn>
                  <a:cxn ang="0">
                    <a:pos x="2" y="4"/>
                  </a:cxn>
                  <a:cxn ang="0">
                    <a:pos x="20" y="6"/>
                  </a:cxn>
                  <a:cxn ang="0">
                    <a:pos x="20" y="6"/>
                  </a:cxn>
                  <a:cxn ang="0">
                    <a:pos x="20" y="6"/>
                  </a:cxn>
                  <a:cxn ang="0">
                    <a:pos x="20" y="6"/>
                  </a:cxn>
                  <a:cxn ang="0">
                    <a:pos x="22" y="6"/>
                  </a:cxn>
                  <a:cxn ang="0">
                    <a:pos x="22" y="4"/>
                  </a:cxn>
                  <a:cxn ang="0">
                    <a:pos x="22" y="4"/>
                  </a:cxn>
                  <a:cxn ang="0">
                    <a:pos x="22" y="2"/>
                  </a:cxn>
                  <a:cxn ang="0">
                    <a:pos x="20" y="0"/>
                  </a:cxn>
                  <a:cxn ang="0">
                    <a:pos x="20" y="0"/>
                  </a:cxn>
                  <a:cxn ang="0">
                    <a:pos x="4" y="0"/>
                  </a:cxn>
                  <a:cxn ang="0">
                    <a:pos x="4" y="0"/>
                  </a:cxn>
                  <a:cxn ang="0">
                    <a:pos x="2" y="0"/>
                  </a:cxn>
                  <a:cxn ang="0">
                    <a:pos x="0" y="2"/>
                  </a:cxn>
                  <a:cxn ang="0">
                    <a:pos x="0" y="2"/>
                  </a:cxn>
                  <a:cxn ang="0">
                    <a:pos x="0" y="4"/>
                  </a:cxn>
                  <a:cxn ang="0">
                    <a:pos x="2" y="4"/>
                  </a:cxn>
                  <a:cxn ang="0">
                    <a:pos x="2" y="4"/>
                  </a:cxn>
                </a:cxnLst>
                <a:rect l="0" t="0" r="r" b="b"/>
                <a:pathLst>
                  <a:path w="22" h="6">
                    <a:moveTo>
                      <a:pt x="2" y="4"/>
                    </a:moveTo>
                    <a:lnTo>
                      <a:pt x="2" y="4"/>
                    </a:lnTo>
                    <a:lnTo>
                      <a:pt x="20" y="6"/>
                    </a:lnTo>
                    <a:lnTo>
                      <a:pt x="20" y="6"/>
                    </a:lnTo>
                    <a:lnTo>
                      <a:pt x="20" y="6"/>
                    </a:lnTo>
                    <a:lnTo>
                      <a:pt x="20" y="6"/>
                    </a:lnTo>
                    <a:lnTo>
                      <a:pt x="22" y="6"/>
                    </a:lnTo>
                    <a:lnTo>
                      <a:pt x="22" y="4"/>
                    </a:lnTo>
                    <a:lnTo>
                      <a:pt x="22" y="4"/>
                    </a:lnTo>
                    <a:lnTo>
                      <a:pt x="22" y="2"/>
                    </a:lnTo>
                    <a:lnTo>
                      <a:pt x="20" y="0"/>
                    </a:lnTo>
                    <a:lnTo>
                      <a:pt x="20" y="0"/>
                    </a:lnTo>
                    <a:lnTo>
                      <a:pt x="4" y="0"/>
                    </a:lnTo>
                    <a:lnTo>
                      <a:pt x="4" y="0"/>
                    </a:lnTo>
                    <a:lnTo>
                      <a:pt x="2" y="0"/>
                    </a:lnTo>
                    <a:lnTo>
                      <a:pt x="0" y="2"/>
                    </a:lnTo>
                    <a:lnTo>
                      <a:pt x="0" y="2"/>
                    </a:lnTo>
                    <a:lnTo>
                      <a:pt x="0" y="4"/>
                    </a:lnTo>
                    <a:lnTo>
                      <a:pt x="2" y="4"/>
                    </a:lnTo>
                    <a:lnTo>
                      <a:pt x="2"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992" name="Freeform 314"/>
              <p:cNvSpPr>
                <a:spLocks/>
              </p:cNvSpPr>
              <p:nvPr/>
            </p:nvSpPr>
            <p:spPr bwMode="auto">
              <a:xfrm>
                <a:off x="3543300" y="5265738"/>
                <a:ext cx="34925" cy="19050"/>
              </a:xfrm>
              <a:custGeom>
                <a:avLst/>
                <a:gdLst/>
                <a:ahLst/>
                <a:cxnLst>
                  <a:cxn ang="0">
                    <a:pos x="2" y="6"/>
                  </a:cxn>
                  <a:cxn ang="0">
                    <a:pos x="2" y="6"/>
                  </a:cxn>
                  <a:cxn ang="0">
                    <a:pos x="18" y="12"/>
                  </a:cxn>
                  <a:cxn ang="0">
                    <a:pos x="18" y="12"/>
                  </a:cxn>
                  <a:cxn ang="0">
                    <a:pos x="18" y="12"/>
                  </a:cxn>
                  <a:cxn ang="0">
                    <a:pos x="18" y="12"/>
                  </a:cxn>
                  <a:cxn ang="0">
                    <a:pos x="22" y="10"/>
                  </a:cxn>
                  <a:cxn ang="0">
                    <a:pos x="22" y="10"/>
                  </a:cxn>
                  <a:cxn ang="0">
                    <a:pos x="22" y="8"/>
                  </a:cxn>
                  <a:cxn ang="0">
                    <a:pos x="20" y="6"/>
                  </a:cxn>
                  <a:cxn ang="0">
                    <a:pos x="20" y="6"/>
                  </a:cxn>
                  <a:cxn ang="0">
                    <a:pos x="4" y="0"/>
                  </a:cxn>
                  <a:cxn ang="0">
                    <a:pos x="4" y="0"/>
                  </a:cxn>
                  <a:cxn ang="0">
                    <a:pos x="2" y="0"/>
                  </a:cxn>
                  <a:cxn ang="0">
                    <a:pos x="0" y="2"/>
                  </a:cxn>
                  <a:cxn ang="0">
                    <a:pos x="0" y="2"/>
                  </a:cxn>
                  <a:cxn ang="0">
                    <a:pos x="0" y="4"/>
                  </a:cxn>
                  <a:cxn ang="0">
                    <a:pos x="2" y="6"/>
                  </a:cxn>
                  <a:cxn ang="0">
                    <a:pos x="2" y="6"/>
                  </a:cxn>
                </a:cxnLst>
                <a:rect l="0" t="0" r="r" b="b"/>
                <a:pathLst>
                  <a:path w="22" h="12">
                    <a:moveTo>
                      <a:pt x="2" y="6"/>
                    </a:moveTo>
                    <a:lnTo>
                      <a:pt x="2" y="6"/>
                    </a:lnTo>
                    <a:lnTo>
                      <a:pt x="18" y="12"/>
                    </a:lnTo>
                    <a:lnTo>
                      <a:pt x="18" y="12"/>
                    </a:lnTo>
                    <a:lnTo>
                      <a:pt x="18" y="12"/>
                    </a:lnTo>
                    <a:lnTo>
                      <a:pt x="18" y="12"/>
                    </a:lnTo>
                    <a:lnTo>
                      <a:pt x="22" y="10"/>
                    </a:lnTo>
                    <a:lnTo>
                      <a:pt x="22" y="10"/>
                    </a:lnTo>
                    <a:lnTo>
                      <a:pt x="22" y="8"/>
                    </a:lnTo>
                    <a:lnTo>
                      <a:pt x="20" y="6"/>
                    </a:lnTo>
                    <a:lnTo>
                      <a:pt x="20" y="6"/>
                    </a:lnTo>
                    <a:lnTo>
                      <a:pt x="4" y="0"/>
                    </a:lnTo>
                    <a:lnTo>
                      <a:pt x="4" y="0"/>
                    </a:lnTo>
                    <a:lnTo>
                      <a:pt x="2" y="0"/>
                    </a:lnTo>
                    <a:lnTo>
                      <a:pt x="0" y="2"/>
                    </a:lnTo>
                    <a:lnTo>
                      <a:pt x="0" y="2"/>
                    </a:lnTo>
                    <a:lnTo>
                      <a:pt x="0" y="4"/>
                    </a:lnTo>
                    <a:lnTo>
                      <a:pt x="2" y="6"/>
                    </a:lnTo>
                    <a:lnTo>
                      <a:pt x="2"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993" name="Freeform 315"/>
              <p:cNvSpPr>
                <a:spLocks/>
              </p:cNvSpPr>
              <p:nvPr/>
            </p:nvSpPr>
            <p:spPr bwMode="auto">
              <a:xfrm>
                <a:off x="3044825" y="5630863"/>
                <a:ext cx="9525" cy="34925"/>
              </a:xfrm>
              <a:custGeom>
                <a:avLst/>
                <a:gdLst/>
                <a:ahLst/>
                <a:cxnLst>
                  <a:cxn ang="0">
                    <a:pos x="4" y="22"/>
                  </a:cxn>
                  <a:cxn ang="0">
                    <a:pos x="4" y="22"/>
                  </a:cxn>
                  <a:cxn ang="0">
                    <a:pos x="4" y="22"/>
                  </a:cxn>
                  <a:cxn ang="0">
                    <a:pos x="4" y="22"/>
                  </a:cxn>
                  <a:cxn ang="0">
                    <a:pos x="6" y="22"/>
                  </a:cxn>
                  <a:cxn ang="0">
                    <a:pos x="6" y="20"/>
                  </a:cxn>
                  <a:cxn ang="0">
                    <a:pos x="6" y="20"/>
                  </a:cxn>
                  <a:cxn ang="0">
                    <a:pos x="6" y="2"/>
                  </a:cxn>
                  <a:cxn ang="0">
                    <a:pos x="6" y="2"/>
                  </a:cxn>
                  <a:cxn ang="0">
                    <a:pos x="4" y="0"/>
                  </a:cxn>
                  <a:cxn ang="0">
                    <a:pos x="2" y="0"/>
                  </a:cxn>
                  <a:cxn ang="0">
                    <a:pos x="2" y="0"/>
                  </a:cxn>
                  <a:cxn ang="0">
                    <a:pos x="2" y="0"/>
                  </a:cxn>
                  <a:cxn ang="0">
                    <a:pos x="0" y="0"/>
                  </a:cxn>
                  <a:cxn ang="0">
                    <a:pos x="0" y="2"/>
                  </a:cxn>
                  <a:cxn ang="0">
                    <a:pos x="0" y="2"/>
                  </a:cxn>
                  <a:cxn ang="0">
                    <a:pos x="0" y="20"/>
                  </a:cxn>
                  <a:cxn ang="0">
                    <a:pos x="0" y="20"/>
                  </a:cxn>
                  <a:cxn ang="0">
                    <a:pos x="2" y="22"/>
                  </a:cxn>
                  <a:cxn ang="0">
                    <a:pos x="4" y="22"/>
                  </a:cxn>
                  <a:cxn ang="0">
                    <a:pos x="4" y="22"/>
                  </a:cxn>
                </a:cxnLst>
                <a:rect l="0" t="0" r="r" b="b"/>
                <a:pathLst>
                  <a:path w="6" h="22">
                    <a:moveTo>
                      <a:pt x="4" y="22"/>
                    </a:moveTo>
                    <a:lnTo>
                      <a:pt x="4" y="22"/>
                    </a:lnTo>
                    <a:lnTo>
                      <a:pt x="4" y="22"/>
                    </a:lnTo>
                    <a:lnTo>
                      <a:pt x="4" y="22"/>
                    </a:lnTo>
                    <a:lnTo>
                      <a:pt x="6" y="22"/>
                    </a:lnTo>
                    <a:lnTo>
                      <a:pt x="6" y="20"/>
                    </a:lnTo>
                    <a:lnTo>
                      <a:pt x="6" y="20"/>
                    </a:lnTo>
                    <a:lnTo>
                      <a:pt x="6" y="2"/>
                    </a:lnTo>
                    <a:lnTo>
                      <a:pt x="6" y="2"/>
                    </a:lnTo>
                    <a:lnTo>
                      <a:pt x="4" y="0"/>
                    </a:lnTo>
                    <a:lnTo>
                      <a:pt x="2" y="0"/>
                    </a:lnTo>
                    <a:lnTo>
                      <a:pt x="2" y="0"/>
                    </a:lnTo>
                    <a:lnTo>
                      <a:pt x="2" y="0"/>
                    </a:lnTo>
                    <a:lnTo>
                      <a:pt x="0" y="0"/>
                    </a:lnTo>
                    <a:lnTo>
                      <a:pt x="0" y="2"/>
                    </a:lnTo>
                    <a:lnTo>
                      <a:pt x="0" y="2"/>
                    </a:lnTo>
                    <a:lnTo>
                      <a:pt x="0" y="20"/>
                    </a:lnTo>
                    <a:lnTo>
                      <a:pt x="0" y="20"/>
                    </a:lnTo>
                    <a:lnTo>
                      <a:pt x="2" y="22"/>
                    </a:lnTo>
                    <a:lnTo>
                      <a:pt x="4" y="22"/>
                    </a:lnTo>
                    <a:lnTo>
                      <a:pt x="4"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994" name="Freeform 316"/>
              <p:cNvSpPr>
                <a:spLocks/>
              </p:cNvSpPr>
              <p:nvPr/>
            </p:nvSpPr>
            <p:spPr bwMode="auto">
              <a:xfrm>
                <a:off x="3054350" y="5526088"/>
                <a:ext cx="12700" cy="34925"/>
              </a:xfrm>
              <a:custGeom>
                <a:avLst/>
                <a:gdLst/>
                <a:ahLst/>
                <a:cxnLst>
                  <a:cxn ang="0">
                    <a:pos x="2" y="22"/>
                  </a:cxn>
                  <a:cxn ang="0">
                    <a:pos x="2" y="22"/>
                  </a:cxn>
                  <a:cxn ang="0">
                    <a:pos x="2" y="22"/>
                  </a:cxn>
                  <a:cxn ang="0">
                    <a:pos x="2" y="22"/>
                  </a:cxn>
                  <a:cxn ang="0">
                    <a:pos x="4" y="22"/>
                  </a:cxn>
                  <a:cxn ang="0">
                    <a:pos x="4" y="20"/>
                  </a:cxn>
                  <a:cxn ang="0">
                    <a:pos x="4" y="20"/>
                  </a:cxn>
                  <a:cxn ang="0">
                    <a:pos x="8" y="4"/>
                  </a:cxn>
                  <a:cxn ang="0">
                    <a:pos x="8" y="4"/>
                  </a:cxn>
                  <a:cxn ang="0">
                    <a:pos x="8" y="2"/>
                  </a:cxn>
                  <a:cxn ang="0">
                    <a:pos x="6" y="0"/>
                  </a:cxn>
                  <a:cxn ang="0">
                    <a:pos x="6" y="0"/>
                  </a:cxn>
                  <a:cxn ang="0">
                    <a:pos x="4" y="0"/>
                  </a:cxn>
                  <a:cxn ang="0">
                    <a:pos x="4" y="2"/>
                  </a:cxn>
                  <a:cxn ang="0">
                    <a:pos x="4" y="2"/>
                  </a:cxn>
                  <a:cxn ang="0">
                    <a:pos x="0" y="18"/>
                  </a:cxn>
                  <a:cxn ang="0">
                    <a:pos x="0" y="18"/>
                  </a:cxn>
                  <a:cxn ang="0">
                    <a:pos x="0" y="20"/>
                  </a:cxn>
                  <a:cxn ang="0">
                    <a:pos x="2" y="22"/>
                  </a:cxn>
                  <a:cxn ang="0">
                    <a:pos x="2" y="22"/>
                  </a:cxn>
                </a:cxnLst>
                <a:rect l="0" t="0" r="r" b="b"/>
                <a:pathLst>
                  <a:path w="8" h="22">
                    <a:moveTo>
                      <a:pt x="2" y="22"/>
                    </a:moveTo>
                    <a:lnTo>
                      <a:pt x="2" y="22"/>
                    </a:lnTo>
                    <a:lnTo>
                      <a:pt x="2" y="22"/>
                    </a:lnTo>
                    <a:lnTo>
                      <a:pt x="2" y="22"/>
                    </a:lnTo>
                    <a:lnTo>
                      <a:pt x="4" y="22"/>
                    </a:lnTo>
                    <a:lnTo>
                      <a:pt x="4" y="20"/>
                    </a:lnTo>
                    <a:lnTo>
                      <a:pt x="4" y="20"/>
                    </a:lnTo>
                    <a:lnTo>
                      <a:pt x="8" y="4"/>
                    </a:lnTo>
                    <a:lnTo>
                      <a:pt x="8" y="4"/>
                    </a:lnTo>
                    <a:lnTo>
                      <a:pt x="8" y="2"/>
                    </a:lnTo>
                    <a:lnTo>
                      <a:pt x="6" y="0"/>
                    </a:lnTo>
                    <a:lnTo>
                      <a:pt x="6" y="0"/>
                    </a:lnTo>
                    <a:lnTo>
                      <a:pt x="4" y="0"/>
                    </a:lnTo>
                    <a:lnTo>
                      <a:pt x="4" y="2"/>
                    </a:lnTo>
                    <a:lnTo>
                      <a:pt x="4" y="2"/>
                    </a:lnTo>
                    <a:lnTo>
                      <a:pt x="0" y="18"/>
                    </a:lnTo>
                    <a:lnTo>
                      <a:pt x="0" y="18"/>
                    </a:lnTo>
                    <a:lnTo>
                      <a:pt x="0" y="20"/>
                    </a:lnTo>
                    <a:lnTo>
                      <a:pt x="2" y="22"/>
                    </a:lnTo>
                    <a:lnTo>
                      <a:pt x="2"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995" name="Freeform 317"/>
              <p:cNvSpPr>
                <a:spLocks/>
              </p:cNvSpPr>
              <p:nvPr/>
            </p:nvSpPr>
            <p:spPr bwMode="auto">
              <a:xfrm>
                <a:off x="3044825" y="5576888"/>
                <a:ext cx="12700" cy="34925"/>
              </a:xfrm>
              <a:custGeom>
                <a:avLst/>
                <a:gdLst/>
                <a:ahLst/>
                <a:cxnLst>
                  <a:cxn ang="0">
                    <a:pos x="4" y="22"/>
                  </a:cxn>
                  <a:cxn ang="0">
                    <a:pos x="4" y="22"/>
                  </a:cxn>
                  <a:cxn ang="0">
                    <a:pos x="4" y="22"/>
                  </a:cxn>
                  <a:cxn ang="0">
                    <a:pos x="4" y="22"/>
                  </a:cxn>
                  <a:cxn ang="0">
                    <a:pos x="6" y="22"/>
                  </a:cxn>
                  <a:cxn ang="0">
                    <a:pos x="6" y="20"/>
                  </a:cxn>
                  <a:cxn ang="0">
                    <a:pos x="6" y="20"/>
                  </a:cxn>
                  <a:cxn ang="0">
                    <a:pos x="8" y="4"/>
                  </a:cxn>
                  <a:cxn ang="0">
                    <a:pos x="8" y="4"/>
                  </a:cxn>
                  <a:cxn ang="0">
                    <a:pos x="8" y="2"/>
                  </a:cxn>
                  <a:cxn ang="0">
                    <a:pos x="6" y="0"/>
                  </a:cxn>
                  <a:cxn ang="0">
                    <a:pos x="6" y="0"/>
                  </a:cxn>
                  <a:cxn ang="0">
                    <a:pos x="4" y="2"/>
                  </a:cxn>
                  <a:cxn ang="0">
                    <a:pos x="2" y="4"/>
                  </a:cxn>
                  <a:cxn ang="0">
                    <a:pos x="2" y="4"/>
                  </a:cxn>
                  <a:cxn ang="0">
                    <a:pos x="0" y="20"/>
                  </a:cxn>
                  <a:cxn ang="0">
                    <a:pos x="0" y="20"/>
                  </a:cxn>
                  <a:cxn ang="0">
                    <a:pos x="2" y="22"/>
                  </a:cxn>
                  <a:cxn ang="0">
                    <a:pos x="4" y="22"/>
                  </a:cxn>
                  <a:cxn ang="0">
                    <a:pos x="4" y="22"/>
                  </a:cxn>
                </a:cxnLst>
                <a:rect l="0" t="0" r="r" b="b"/>
                <a:pathLst>
                  <a:path w="8" h="22">
                    <a:moveTo>
                      <a:pt x="4" y="22"/>
                    </a:moveTo>
                    <a:lnTo>
                      <a:pt x="4" y="22"/>
                    </a:lnTo>
                    <a:lnTo>
                      <a:pt x="4" y="22"/>
                    </a:lnTo>
                    <a:lnTo>
                      <a:pt x="4" y="22"/>
                    </a:lnTo>
                    <a:lnTo>
                      <a:pt x="6" y="22"/>
                    </a:lnTo>
                    <a:lnTo>
                      <a:pt x="6" y="20"/>
                    </a:lnTo>
                    <a:lnTo>
                      <a:pt x="6" y="20"/>
                    </a:lnTo>
                    <a:lnTo>
                      <a:pt x="8" y="4"/>
                    </a:lnTo>
                    <a:lnTo>
                      <a:pt x="8" y="4"/>
                    </a:lnTo>
                    <a:lnTo>
                      <a:pt x="8" y="2"/>
                    </a:lnTo>
                    <a:lnTo>
                      <a:pt x="6" y="0"/>
                    </a:lnTo>
                    <a:lnTo>
                      <a:pt x="6" y="0"/>
                    </a:lnTo>
                    <a:lnTo>
                      <a:pt x="4" y="2"/>
                    </a:lnTo>
                    <a:lnTo>
                      <a:pt x="2" y="4"/>
                    </a:lnTo>
                    <a:lnTo>
                      <a:pt x="2" y="4"/>
                    </a:lnTo>
                    <a:lnTo>
                      <a:pt x="0" y="20"/>
                    </a:lnTo>
                    <a:lnTo>
                      <a:pt x="0" y="20"/>
                    </a:lnTo>
                    <a:lnTo>
                      <a:pt x="2" y="22"/>
                    </a:lnTo>
                    <a:lnTo>
                      <a:pt x="4" y="22"/>
                    </a:lnTo>
                    <a:lnTo>
                      <a:pt x="4"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996" name="Freeform 318"/>
              <p:cNvSpPr>
                <a:spLocks/>
              </p:cNvSpPr>
              <p:nvPr/>
            </p:nvSpPr>
            <p:spPr bwMode="auto">
              <a:xfrm>
                <a:off x="3117850" y="5386388"/>
                <a:ext cx="25400" cy="28575"/>
              </a:xfrm>
              <a:custGeom>
                <a:avLst/>
                <a:gdLst/>
                <a:ahLst/>
                <a:cxnLst>
                  <a:cxn ang="0">
                    <a:pos x="2" y="18"/>
                  </a:cxn>
                  <a:cxn ang="0">
                    <a:pos x="2" y="18"/>
                  </a:cxn>
                  <a:cxn ang="0">
                    <a:pos x="4" y="18"/>
                  </a:cxn>
                  <a:cxn ang="0">
                    <a:pos x="4" y="18"/>
                  </a:cxn>
                  <a:cxn ang="0">
                    <a:pos x="14" y="4"/>
                  </a:cxn>
                  <a:cxn ang="0">
                    <a:pos x="14" y="4"/>
                  </a:cxn>
                  <a:cxn ang="0">
                    <a:pos x="16" y="2"/>
                  </a:cxn>
                  <a:cxn ang="0">
                    <a:pos x="14" y="0"/>
                  </a:cxn>
                  <a:cxn ang="0">
                    <a:pos x="14" y="0"/>
                  </a:cxn>
                  <a:cxn ang="0">
                    <a:pos x="12" y="0"/>
                  </a:cxn>
                  <a:cxn ang="0">
                    <a:pos x="10" y="0"/>
                  </a:cxn>
                  <a:cxn ang="0">
                    <a:pos x="10" y="0"/>
                  </a:cxn>
                  <a:cxn ang="0">
                    <a:pos x="0" y="14"/>
                  </a:cxn>
                  <a:cxn ang="0">
                    <a:pos x="0" y="14"/>
                  </a:cxn>
                  <a:cxn ang="0">
                    <a:pos x="0" y="16"/>
                  </a:cxn>
                  <a:cxn ang="0">
                    <a:pos x="0" y="18"/>
                  </a:cxn>
                  <a:cxn ang="0">
                    <a:pos x="0" y="18"/>
                  </a:cxn>
                  <a:cxn ang="0">
                    <a:pos x="2" y="18"/>
                  </a:cxn>
                  <a:cxn ang="0">
                    <a:pos x="2" y="18"/>
                  </a:cxn>
                </a:cxnLst>
                <a:rect l="0" t="0" r="r" b="b"/>
                <a:pathLst>
                  <a:path w="16" h="18">
                    <a:moveTo>
                      <a:pt x="2" y="18"/>
                    </a:moveTo>
                    <a:lnTo>
                      <a:pt x="2" y="18"/>
                    </a:lnTo>
                    <a:lnTo>
                      <a:pt x="4" y="18"/>
                    </a:lnTo>
                    <a:lnTo>
                      <a:pt x="4" y="18"/>
                    </a:lnTo>
                    <a:lnTo>
                      <a:pt x="14" y="4"/>
                    </a:lnTo>
                    <a:lnTo>
                      <a:pt x="14" y="4"/>
                    </a:lnTo>
                    <a:lnTo>
                      <a:pt x="16" y="2"/>
                    </a:lnTo>
                    <a:lnTo>
                      <a:pt x="14" y="0"/>
                    </a:lnTo>
                    <a:lnTo>
                      <a:pt x="14" y="0"/>
                    </a:lnTo>
                    <a:lnTo>
                      <a:pt x="12" y="0"/>
                    </a:lnTo>
                    <a:lnTo>
                      <a:pt x="10" y="0"/>
                    </a:lnTo>
                    <a:lnTo>
                      <a:pt x="10" y="0"/>
                    </a:lnTo>
                    <a:lnTo>
                      <a:pt x="0" y="14"/>
                    </a:lnTo>
                    <a:lnTo>
                      <a:pt x="0" y="14"/>
                    </a:lnTo>
                    <a:lnTo>
                      <a:pt x="0" y="16"/>
                    </a:lnTo>
                    <a:lnTo>
                      <a:pt x="0" y="18"/>
                    </a:lnTo>
                    <a:lnTo>
                      <a:pt x="0" y="18"/>
                    </a:lnTo>
                    <a:lnTo>
                      <a:pt x="2" y="18"/>
                    </a:lnTo>
                    <a:lnTo>
                      <a:pt x="2" y="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997" name="Freeform 319"/>
              <p:cNvSpPr>
                <a:spLocks/>
              </p:cNvSpPr>
              <p:nvPr/>
            </p:nvSpPr>
            <p:spPr bwMode="auto">
              <a:xfrm>
                <a:off x="3594100" y="5287963"/>
                <a:ext cx="31750" cy="19050"/>
              </a:xfrm>
              <a:custGeom>
                <a:avLst/>
                <a:gdLst/>
                <a:ahLst/>
                <a:cxnLst>
                  <a:cxn ang="0">
                    <a:pos x="0" y="4"/>
                  </a:cxn>
                  <a:cxn ang="0">
                    <a:pos x="0" y="4"/>
                  </a:cxn>
                  <a:cxn ang="0">
                    <a:pos x="16" y="12"/>
                  </a:cxn>
                  <a:cxn ang="0">
                    <a:pos x="16" y="12"/>
                  </a:cxn>
                  <a:cxn ang="0">
                    <a:pos x="16" y="12"/>
                  </a:cxn>
                  <a:cxn ang="0">
                    <a:pos x="16" y="12"/>
                  </a:cxn>
                  <a:cxn ang="0">
                    <a:pos x="20" y="12"/>
                  </a:cxn>
                  <a:cxn ang="0">
                    <a:pos x="20" y="12"/>
                  </a:cxn>
                  <a:cxn ang="0">
                    <a:pos x="20" y="8"/>
                  </a:cxn>
                  <a:cxn ang="0">
                    <a:pos x="18" y="8"/>
                  </a:cxn>
                  <a:cxn ang="0">
                    <a:pos x="18" y="8"/>
                  </a:cxn>
                  <a:cxn ang="0">
                    <a:pos x="4" y="0"/>
                  </a:cxn>
                  <a:cxn ang="0">
                    <a:pos x="4" y="0"/>
                  </a:cxn>
                  <a:cxn ang="0">
                    <a:pos x="2" y="0"/>
                  </a:cxn>
                  <a:cxn ang="0">
                    <a:pos x="0" y="0"/>
                  </a:cxn>
                  <a:cxn ang="0">
                    <a:pos x="0" y="0"/>
                  </a:cxn>
                  <a:cxn ang="0">
                    <a:pos x="0" y="2"/>
                  </a:cxn>
                  <a:cxn ang="0">
                    <a:pos x="0" y="4"/>
                  </a:cxn>
                  <a:cxn ang="0">
                    <a:pos x="0" y="4"/>
                  </a:cxn>
                </a:cxnLst>
                <a:rect l="0" t="0" r="r" b="b"/>
                <a:pathLst>
                  <a:path w="20" h="12">
                    <a:moveTo>
                      <a:pt x="0" y="4"/>
                    </a:moveTo>
                    <a:lnTo>
                      <a:pt x="0" y="4"/>
                    </a:lnTo>
                    <a:lnTo>
                      <a:pt x="16" y="12"/>
                    </a:lnTo>
                    <a:lnTo>
                      <a:pt x="16" y="12"/>
                    </a:lnTo>
                    <a:lnTo>
                      <a:pt x="16" y="12"/>
                    </a:lnTo>
                    <a:lnTo>
                      <a:pt x="16" y="12"/>
                    </a:lnTo>
                    <a:lnTo>
                      <a:pt x="20" y="12"/>
                    </a:lnTo>
                    <a:lnTo>
                      <a:pt x="20" y="12"/>
                    </a:lnTo>
                    <a:lnTo>
                      <a:pt x="20" y="8"/>
                    </a:lnTo>
                    <a:lnTo>
                      <a:pt x="18" y="8"/>
                    </a:lnTo>
                    <a:lnTo>
                      <a:pt x="18" y="8"/>
                    </a:lnTo>
                    <a:lnTo>
                      <a:pt x="4" y="0"/>
                    </a:lnTo>
                    <a:lnTo>
                      <a:pt x="4" y="0"/>
                    </a:lnTo>
                    <a:lnTo>
                      <a:pt x="2" y="0"/>
                    </a:lnTo>
                    <a:lnTo>
                      <a:pt x="0" y="0"/>
                    </a:lnTo>
                    <a:lnTo>
                      <a:pt x="0" y="0"/>
                    </a:lnTo>
                    <a:lnTo>
                      <a:pt x="0" y="2"/>
                    </a:lnTo>
                    <a:lnTo>
                      <a:pt x="0" y="4"/>
                    </a:lnTo>
                    <a:lnTo>
                      <a:pt x="0"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18" name="Freeform 320"/>
              <p:cNvSpPr>
                <a:spLocks/>
              </p:cNvSpPr>
              <p:nvPr/>
            </p:nvSpPr>
            <p:spPr bwMode="auto">
              <a:xfrm>
                <a:off x="3384550" y="5249863"/>
                <a:ext cx="38100" cy="9525"/>
              </a:xfrm>
              <a:custGeom>
                <a:avLst/>
                <a:gdLst/>
                <a:ahLst/>
                <a:cxnLst>
                  <a:cxn ang="0">
                    <a:pos x="4" y="6"/>
                  </a:cxn>
                  <a:cxn ang="0">
                    <a:pos x="4" y="6"/>
                  </a:cxn>
                  <a:cxn ang="0">
                    <a:pos x="4" y="6"/>
                  </a:cxn>
                  <a:cxn ang="0">
                    <a:pos x="4" y="6"/>
                  </a:cxn>
                  <a:cxn ang="0">
                    <a:pos x="20" y="4"/>
                  </a:cxn>
                  <a:cxn ang="0">
                    <a:pos x="20" y="4"/>
                  </a:cxn>
                  <a:cxn ang="0">
                    <a:pos x="22" y="4"/>
                  </a:cxn>
                  <a:cxn ang="0">
                    <a:pos x="24" y="2"/>
                  </a:cxn>
                  <a:cxn ang="0">
                    <a:pos x="24" y="2"/>
                  </a:cxn>
                  <a:cxn ang="0">
                    <a:pos x="22" y="0"/>
                  </a:cxn>
                  <a:cxn ang="0">
                    <a:pos x="20" y="0"/>
                  </a:cxn>
                  <a:cxn ang="0">
                    <a:pos x="20" y="0"/>
                  </a:cxn>
                  <a:cxn ang="0">
                    <a:pos x="4" y="0"/>
                  </a:cxn>
                  <a:cxn ang="0">
                    <a:pos x="4" y="0"/>
                  </a:cxn>
                  <a:cxn ang="0">
                    <a:pos x="2" y="2"/>
                  </a:cxn>
                  <a:cxn ang="0">
                    <a:pos x="0" y="4"/>
                  </a:cxn>
                  <a:cxn ang="0">
                    <a:pos x="0" y="4"/>
                  </a:cxn>
                  <a:cxn ang="0">
                    <a:pos x="2" y="6"/>
                  </a:cxn>
                  <a:cxn ang="0">
                    <a:pos x="4" y="6"/>
                  </a:cxn>
                  <a:cxn ang="0">
                    <a:pos x="4" y="6"/>
                  </a:cxn>
                </a:cxnLst>
                <a:rect l="0" t="0" r="r" b="b"/>
                <a:pathLst>
                  <a:path w="24" h="6">
                    <a:moveTo>
                      <a:pt x="4" y="6"/>
                    </a:moveTo>
                    <a:lnTo>
                      <a:pt x="4" y="6"/>
                    </a:lnTo>
                    <a:lnTo>
                      <a:pt x="4" y="6"/>
                    </a:lnTo>
                    <a:lnTo>
                      <a:pt x="4" y="6"/>
                    </a:lnTo>
                    <a:lnTo>
                      <a:pt x="20" y="4"/>
                    </a:lnTo>
                    <a:lnTo>
                      <a:pt x="20" y="4"/>
                    </a:lnTo>
                    <a:lnTo>
                      <a:pt x="22" y="4"/>
                    </a:lnTo>
                    <a:lnTo>
                      <a:pt x="24" y="2"/>
                    </a:lnTo>
                    <a:lnTo>
                      <a:pt x="24" y="2"/>
                    </a:lnTo>
                    <a:lnTo>
                      <a:pt x="22" y="0"/>
                    </a:lnTo>
                    <a:lnTo>
                      <a:pt x="20" y="0"/>
                    </a:lnTo>
                    <a:lnTo>
                      <a:pt x="20" y="0"/>
                    </a:lnTo>
                    <a:lnTo>
                      <a:pt x="4" y="0"/>
                    </a:lnTo>
                    <a:lnTo>
                      <a:pt x="4" y="0"/>
                    </a:lnTo>
                    <a:lnTo>
                      <a:pt x="2" y="2"/>
                    </a:lnTo>
                    <a:lnTo>
                      <a:pt x="0" y="4"/>
                    </a:lnTo>
                    <a:lnTo>
                      <a:pt x="0" y="4"/>
                    </a:lnTo>
                    <a:lnTo>
                      <a:pt x="2" y="6"/>
                    </a:lnTo>
                    <a:lnTo>
                      <a:pt x="4" y="6"/>
                    </a:lnTo>
                    <a:lnTo>
                      <a:pt x="4"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19" name="Freeform 321"/>
              <p:cNvSpPr>
                <a:spLocks/>
              </p:cNvSpPr>
              <p:nvPr/>
            </p:nvSpPr>
            <p:spPr bwMode="auto">
              <a:xfrm>
                <a:off x="3311525" y="5783263"/>
                <a:ext cx="114300" cy="130175"/>
              </a:xfrm>
              <a:custGeom>
                <a:avLst/>
                <a:gdLst/>
                <a:ahLst/>
                <a:cxnLst>
                  <a:cxn ang="0">
                    <a:pos x="72" y="0"/>
                  </a:cxn>
                  <a:cxn ang="0">
                    <a:pos x="72" y="0"/>
                  </a:cxn>
                  <a:cxn ang="0">
                    <a:pos x="34" y="2"/>
                  </a:cxn>
                  <a:cxn ang="0">
                    <a:pos x="0" y="6"/>
                  </a:cxn>
                  <a:cxn ang="0">
                    <a:pos x="0" y="6"/>
                  </a:cxn>
                  <a:cxn ang="0">
                    <a:pos x="6" y="22"/>
                  </a:cxn>
                  <a:cxn ang="0">
                    <a:pos x="14" y="36"/>
                  </a:cxn>
                  <a:cxn ang="0">
                    <a:pos x="22" y="48"/>
                  </a:cxn>
                  <a:cxn ang="0">
                    <a:pos x="30" y="58"/>
                  </a:cxn>
                  <a:cxn ang="0">
                    <a:pos x="40" y="68"/>
                  </a:cxn>
                  <a:cxn ang="0">
                    <a:pos x="50" y="74"/>
                  </a:cxn>
                  <a:cxn ang="0">
                    <a:pos x="60" y="78"/>
                  </a:cxn>
                  <a:cxn ang="0">
                    <a:pos x="72" y="82"/>
                  </a:cxn>
                  <a:cxn ang="0">
                    <a:pos x="72" y="0"/>
                  </a:cxn>
                </a:cxnLst>
                <a:rect l="0" t="0" r="r" b="b"/>
                <a:pathLst>
                  <a:path w="72" h="82">
                    <a:moveTo>
                      <a:pt x="72" y="0"/>
                    </a:moveTo>
                    <a:lnTo>
                      <a:pt x="72" y="0"/>
                    </a:lnTo>
                    <a:lnTo>
                      <a:pt x="34" y="2"/>
                    </a:lnTo>
                    <a:lnTo>
                      <a:pt x="0" y="6"/>
                    </a:lnTo>
                    <a:lnTo>
                      <a:pt x="0" y="6"/>
                    </a:lnTo>
                    <a:lnTo>
                      <a:pt x="6" y="22"/>
                    </a:lnTo>
                    <a:lnTo>
                      <a:pt x="14" y="36"/>
                    </a:lnTo>
                    <a:lnTo>
                      <a:pt x="22" y="48"/>
                    </a:lnTo>
                    <a:lnTo>
                      <a:pt x="30" y="58"/>
                    </a:lnTo>
                    <a:lnTo>
                      <a:pt x="40" y="68"/>
                    </a:lnTo>
                    <a:lnTo>
                      <a:pt x="50" y="74"/>
                    </a:lnTo>
                    <a:lnTo>
                      <a:pt x="60" y="78"/>
                    </a:lnTo>
                    <a:lnTo>
                      <a:pt x="72" y="82"/>
                    </a:lnTo>
                    <a:lnTo>
                      <a:pt x="7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20" name="Freeform 322"/>
              <p:cNvSpPr>
                <a:spLocks/>
              </p:cNvSpPr>
              <p:nvPr/>
            </p:nvSpPr>
            <p:spPr bwMode="auto">
              <a:xfrm>
                <a:off x="3286125" y="5487988"/>
                <a:ext cx="139700" cy="139700"/>
              </a:xfrm>
              <a:custGeom>
                <a:avLst/>
                <a:gdLst/>
                <a:ahLst/>
                <a:cxnLst>
                  <a:cxn ang="0">
                    <a:pos x="88" y="6"/>
                  </a:cxn>
                  <a:cxn ang="0">
                    <a:pos x="88" y="6"/>
                  </a:cxn>
                  <a:cxn ang="0">
                    <a:pos x="48" y="4"/>
                  </a:cxn>
                  <a:cxn ang="0">
                    <a:pos x="14" y="0"/>
                  </a:cxn>
                  <a:cxn ang="0">
                    <a:pos x="14" y="0"/>
                  </a:cxn>
                  <a:cxn ang="0">
                    <a:pos x="8" y="20"/>
                  </a:cxn>
                  <a:cxn ang="0">
                    <a:pos x="4" y="42"/>
                  </a:cxn>
                  <a:cxn ang="0">
                    <a:pos x="2" y="64"/>
                  </a:cxn>
                  <a:cxn ang="0">
                    <a:pos x="0" y="88"/>
                  </a:cxn>
                  <a:cxn ang="0">
                    <a:pos x="88" y="88"/>
                  </a:cxn>
                  <a:cxn ang="0">
                    <a:pos x="88" y="6"/>
                  </a:cxn>
                </a:cxnLst>
                <a:rect l="0" t="0" r="r" b="b"/>
                <a:pathLst>
                  <a:path w="88" h="88">
                    <a:moveTo>
                      <a:pt x="88" y="6"/>
                    </a:moveTo>
                    <a:lnTo>
                      <a:pt x="88" y="6"/>
                    </a:lnTo>
                    <a:lnTo>
                      <a:pt x="48" y="4"/>
                    </a:lnTo>
                    <a:lnTo>
                      <a:pt x="14" y="0"/>
                    </a:lnTo>
                    <a:lnTo>
                      <a:pt x="14" y="0"/>
                    </a:lnTo>
                    <a:lnTo>
                      <a:pt x="8" y="20"/>
                    </a:lnTo>
                    <a:lnTo>
                      <a:pt x="4" y="42"/>
                    </a:lnTo>
                    <a:lnTo>
                      <a:pt x="2" y="64"/>
                    </a:lnTo>
                    <a:lnTo>
                      <a:pt x="0" y="88"/>
                    </a:lnTo>
                    <a:lnTo>
                      <a:pt x="88" y="88"/>
                    </a:lnTo>
                    <a:lnTo>
                      <a:pt x="88"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21" name="Freeform 323"/>
              <p:cNvSpPr>
                <a:spLocks/>
              </p:cNvSpPr>
              <p:nvPr/>
            </p:nvSpPr>
            <p:spPr bwMode="auto">
              <a:xfrm>
                <a:off x="3311525" y="5357813"/>
                <a:ext cx="114300" cy="127000"/>
              </a:xfrm>
              <a:custGeom>
                <a:avLst/>
                <a:gdLst/>
                <a:ahLst/>
                <a:cxnLst>
                  <a:cxn ang="0">
                    <a:pos x="72" y="0"/>
                  </a:cxn>
                  <a:cxn ang="0">
                    <a:pos x="72" y="0"/>
                  </a:cxn>
                  <a:cxn ang="0">
                    <a:pos x="60" y="2"/>
                  </a:cxn>
                  <a:cxn ang="0">
                    <a:pos x="50" y="6"/>
                  </a:cxn>
                  <a:cxn ang="0">
                    <a:pos x="40" y="12"/>
                  </a:cxn>
                  <a:cxn ang="0">
                    <a:pos x="30" y="22"/>
                  </a:cxn>
                  <a:cxn ang="0">
                    <a:pos x="22" y="32"/>
                  </a:cxn>
                  <a:cxn ang="0">
                    <a:pos x="14" y="44"/>
                  </a:cxn>
                  <a:cxn ang="0">
                    <a:pos x="6" y="60"/>
                  </a:cxn>
                  <a:cxn ang="0">
                    <a:pos x="0" y="74"/>
                  </a:cxn>
                  <a:cxn ang="0">
                    <a:pos x="0" y="74"/>
                  </a:cxn>
                  <a:cxn ang="0">
                    <a:pos x="34" y="78"/>
                  </a:cxn>
                  <a:cxn ang="0">
                    <a:pos x="72" y="80"/>
                  </a:cxn>
                  <a:cxn ang="0">
                    <a:pos x="72" y="0"/>
                  </a:cxn>
                </a:cxnLst>
                <a:rect l="0" t="0" r="r" b="b"/>
                <a:pathLst>
                  <a:path w="72" h="80">
                    <a:moveTo>
                      <a:pt x="72" y="0"/>
                    </a:moveTo>
                    <a:lnTo>
                      <a:pt x="72" y="0"/>
                    </a:lnTo>
                    <a:lnTo>
                      <a:pt x="60" y="2"/>
                    </a:lnTo>
                    <a:lnTo>
                      <a:pt x="50" y="6"/>
                    </a:lnTo>
                    <a:lnTo>
                      <a:pt x="40" y="12"/>
                    </a:lnTo>
                    <a:lnTo>
                      <a:pt x="30" y="22"/>
                    </a:lnTo>
                    <a:lnTo>
                      <a:pt x="22" y="32"/>
                    </a:lnTo>
                    <a:lnTo>
                      <a:pt x="14" y="44"/>
                    </a:lnTo>
                    <a:lnTo>
                      <a:pt x="6" y="60"/>
                    </a:lnTo>
                    <a:lnTo>
                      <a:pt x="0" y="74"/>
                    </a:lnTo>
                    <a:lnTo>
                      <a:pt x="0" y="74"/>
                    </a:lnTo>
                    <a:lnTo>
                      <a:pt x="34" y="78"/>
                    </a:lnTo>
                    <a:lnTo>
                      <a:pt x="72" y="80"/>
                    </a:lnTo>
                    <a:lnTo>
                      <a:pt x="7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22" name="Freeform 324"/>
              <p:cNvSpPr>
                <a:spLocks/>
              </p:cNvSpPr>
              <p:nvPr/>
            </p:nvSpPr>
            <p:spPr bwMode="auto">
              <a:xfrm>
                <a:off x="3286125" y="5640388"/>
                <a:ext cx="139700" cy="139700"/>
              </a:xfrm>
              <a:custGeom>
                <a:avLst/>
                <a:gdLst/>
                <a:ahLst/>
                <a:cxnLst>
                  <a:cxn ang="0">
                    <a:pos x="88" y="0"/>
                  </a:cxn>
                  <a:cxn ang="0">
                    <a:pos x="0" y="0"/>
                  </a:cxn>
                  <a:cxn ang="0">
                    <a:pos x="0" y="0"/>
                  </a:cxn>
                  <a:cxn ang="0">
                    <a:pos x="2" y="24"/>
                  </a:cxn>
                  <a:cxn ang="0">
                    <a:pos x="4" y="46"/>
                  </a:cxn>
                  <a:cxn ang="0">
                    <a:pos x="8" y="68"/>
                  </a:cxn>
                  <a:cxn ang="0">
                    <a:pos x="14" y="88"/>
                  </a:cxn>
                  <a:cxn ang="0">
                    <a:pos x="14" y="88"/>
                  </a:cxn>
                  <a:cxn ang="0">
                    <a:pos x="48" y="84"/>
                  </a:cxn>
                  <a:cxn ang="0">
                    <a:pos x="88" y="84"/>
                  </a:cxn>
                  <a:cxn ang="0">
                    <a:pos x="88" y="0"/>
                  </a:cxn>
                </a:cxnLst>
                <a:rect l="0" t="0" r="r" b="b"/>
                <a:pathLst>
                  <a:path w="88" h="88">
                    <a:moveTo>
                      <a:pt x="88" y="0"/>
                    </a:moveTo>
                    <a:lnTo>
                      <a:pt x="0" y="0"/>
                    </a:lnTo>
                    <a:lnTo>
                      <a:pt x="0" y="0"/>
                    </a:lnTo>
                    <a:lnTo>
                      <a:pt x="2" y="24"/>
                    </a:lnTo>
                    <a:lnTo>
                      <a:pt x="4" y="46"/>
                    </a:lnTo>
                    <a:lnTo>
                      <a:pt x="8" y="68"/>
                    </a:lnTo>
                    <a:lnTo>
                      <a:pt x="14" y="88"/>
                    </a:lnTo>
                    <a:lnTo>
                      <a:pt x="14" y="88"/>
                    </a:lnTo>
                    <a:lnTo>
                      <a:pt x="48" y="84"/>
                    </a:lnTo>
                    <a:lnTo>
                      <a:pt x="88" y="84"/>
                    </a:lnTo>
                    <a:lnTo>
                      <a:pt x="8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23" name="Freeform 325"/>
              <p:cNvSpPr>
                <a:spLocks/>
              </p:cNvSpPr>
              <p:nvPr/>
            </p:nvSpPr>
            <p:spPr bwMode="auto">
              <a:xfrm>
                <a:off x="3152775" y="5468938"/>
                <a:ext cx="142875" cy="158750"/>
              </a:xfrm>
              <a:custGeom>
                <a:avLst/>
                <a:gdLst/>
                <a:ahLst/>
                <a:cxnLst>
                  <a:cxn ang="0">
                    <a:pos x="0" y="100"/>
                  </a:cxn>
                  <a:cxn ang="0">
                    <a:pos x="76" y="100"/>
                  </a:cxn>
                  <a:cxn ang="0">
                    <a:pos x="76" y="100"/>
                  </a:cxn>
                  <a:cxn ang="0">
                    <a:pos x="78" y="76"/>
                  </a:cxn>
                  <a:cxn ang="0">
                    <a:pos x="80" y="54"/>
                  </a:cxn>
                  <a:cxn ang="0">
                    <a:pos x="84" y="32"/>
                  </a:cxn>
                  <a:cxn ang="0">
                    <a:pos x="90" y="12"/>
                  </a:cxn>
                  <a:cxn ang="0">
                    <a:pos x="90" y="12"/>
                  </a:cxn>
                  <a:cxn ang="0">
                    <a:pos x="54" y="4"/>
                  </a:cxn>
                  <a:cxn ang="0">
                    <a:pos x="36" y="0"/>
                  </a:cxn>
                  <a:cxn ang="0">
                    <a:pos x="36" y="0"/>
                  </a:cxn>
                  <a:cxn ang="0">
                    <a:pos x="20" y="22"/>
                  </a:cxn>
                  <a:cxn ang="0">
                    <a:pos x="10" y="46"/>
                  </a:cxn>
                  <a:cxn ang="0">
                    <a:pos x="4" y="72"/>
                  </a:cxn>
                  <a:cxn ang="0">
                    <a:pos x="0" y="100"/>
                  </a:cxn>
                  <a:cxn ang="0">
                    <a:pos x="0" y="100"/>
                  </a:cxn>
                </a:cxnLst>
                <a:rect l="0" t="0" r="r" b="b"/>
                <a:pathLst>
                  <a:path w="90" h="100">
                    <a:moveTo>
                      <a:pt x="0" y="100"/>
                    </a:moveTo>
                    <a:lnTo>
                      <a:pt x="76" y="100"/>
                    </a:lnTo>
                    <a:lnTo>
                      <a:pt x="76" y="100"/>
                    </a:lnTo>
                    <a:lnTo>
                      <a:pt x="78" y="76"/>
                    </a:lnTo>
                    <a:lnTo>
                      <a:pt x="80" y="54"/>
                    </a:lnTo>
                    <a:lnTo>
                      <a:pt x="84" y="32"/>
                    </a:lnTo>
                    <a:lnTo>
                      <a:pt x="90" y="12"/>
                    </a:lnTo>
                    <a:lnTo>
                      <a:pt x="90" y="12"/>
                    </a:lnTo>
                    <a:lnTo>
                      <a:pt x="54" y="4"/>
                    </a:lnTo>
                    <a:lnTo>
                      <a:pt x="36" y="0"/>
                    </a:lnTo>
                    <a:lnTo>
                      <a:pt x="36" y="0"/>
                    </a:lnTo>
                    <a:lnTo>
                      <a:pt x="20" y="22"/>
                    </a:lnTo>
                    <a:lnTo>
                      <a:pt x="10" y="46"/>
                    </a:lnTo>
                    <a:lnTo>
                      <a:pt x="4" y="72"/>
                    </a:lnTo>
                    <a:lnTo>
                      <a:pt x="0" y="100"/>
                    </a:lnTo>
                    <a:lnTo>
                      <a:pt x="0" y="10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24" name="Freeform 326"/>
              <p:cNvSpPr>
                <a:spLocks/>
              </p:cNvSpPr>
              <p:nvPr/>
            </p:nvSpPr>
            <p:spPr bwMode="auto">
              <a:xfrm>
                <a:off x="3438525" y="5783263"/>
                <a:ext cx="111125" cy="130175"/>
              </a:xfrm>
              <a:custGeom>
                <a:avLst/>
                <a:gdLst/>
                <a:ahLst/>
                <a:cxnLst>
                  <a:cxn ang="0">
                    <a:pos x="0" y="82"/>
                  </a:cxn>
                  <a:cxn ang="0">
                    <a:pos x="0" y="82"/>
                  </a:cxn>
                  <a:cxn ang="0">
                    <a:pos x="10" y="78"/>
                  </a:cxn>
                  <a:cxn ang="0">
                    <a:pos x="20" y="74"/>
                  </a:cxn>
                  <a:cxn ang="0">
                    <a:pos x="30" y="68"/>
                  </a:cxn>
                  <a:cxn ang="0">
                    <a:pos x="40" y="58"/>
                  </a:cxn>
                  <a:cxn ang="0">
                    <a:pos x="48" y="48"/>
                  </a:cxn>
                  <a:cxn ang="0">
                    <a:pos x="56" y="36"/>
                  </a:cxn>
                  <a:cxn ang="0">
                    <a:pos x="64" y="22"/>
                  </a:cxn>
                  <a:cxn ang="0">
                    <a:pos x="70" y="6"/>
                  </a:cxn>
                  <a:cxn ang="0">
                    <a:pos x="70" y="6"/>
                  </a:cxn>
                  <a:cxn ang="0">
                    <a:pos x="34" y="2"/>
                  </a:cxn>
                  <a:cxn ang="0">
                    <a:pos x="0" y="0"/>
                  </a:cxn>
                  <a:cxn ang="0">
                    <a:pos x="0" y="82"/>
                  </a:cxn>
                </a:cxnLst>
                <a:rect l="0" t="0" r="r" b="b"/>
                <a:pathLst>
                  <a:path w="70" h="82">
                    <a:moveTo>
                      <a:pt x="0" y="82"/>
                    </a:moveTo>
                    <a:lnTo>
                      <a:pt x="0" y="82"/>
                    </a:lnTo>
                    <a:lnTo>
                      <a:pt x="10" y="78"/>
                    </a:lnTo>
                    <a:lnTo>
                      <a:pt x="20" y="74"/>
                    </a:lnTo>
                    <a:lnTo>
                      <a:pt x="30" y="68"/>
                    </a:lnTo>
                    <a:lnTo>
                      <a:pt x="40" y="58"/>
                    </a:lnTo>
                    <a:lnTo>
                      <a:pt x="48" y="48"/>
                    </a:lnTo>
                    <a:lnTo>
                      <a:pt x="56" y="36"/>
                    </a:lnTo>
                    <a:lnTo>
                      <a:pt x="64" y="22"/>
                    </a:lnTo>
                    <a:lnTo>
                      <a:pt x="70" y="6"/>
                    </a:lnTo>
                    <a:lnTo>
                      <a:pt x="70" y="6"/>
                    </a:lnTo>
                    <a:lnTo>
                      <a:pt x="34" y="2"/>
                    </a:lnTo>
                    <a:lnTo>
                      <a:pt x="0" y="0"/>
                    </a:lnTo>
                    <a:lnTo>
                      <a:pt x="0" y="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25" name="Freeform 327"/>
              <p:cNvSpPr>
                <a:spLocks/>
              </p:cNvSpPr>
              <p:nvPr/>
            </p:nvSpPr>
            <p:spPr bwMode="auto">
              <a:xfrm>
                <a:off x="3486150" y="5792788"/>
                <a:ext cx="158750" cy="114300"/>
              </a:xfrm>
              <a:custGeom>
                <a:avLst/>
                <a:gdLst/>
                <a:ahLst/>
                <a:cxnLst>
                  <a:cxn ang="0">
                    <a:pos x="0" y="72"/>
                  </a:cxn>
                  <a:cxn ang="0">
                    <a:pos x="0" y="72"/>
                  </a:cxn>
                  <a:cxn ang="0">
                    <a:pos x="14" y="68"/>
                  </a:cxn>
                  <a:cxn ang="0">
                    <a:pos x="28" y="64"/>
                  </a:cxn>
                  <a:cxn ang="0">
                    <a:pos x="42" y="58"/>
                  </a:cxn>
                  <a:cxn ang="0">
                    <a:pos x="56" y="50"/>
                  </a:cxn>
                  <a:cxn ang="0">
                    <a:pos x="68" y="42"/>
                  </a:cxn>
                  <a:cxn ang="0">
                    <a:pos x="80" y="32"/>
                  </a:cxn>
                  <a:cxn ang="0">
                    <a:pos x="90" y="22"/>
                  </a:cxn>
                  <a:cxn ang="0">
                    <a:pos x="100" y="12"/>
                  </a:cxn>
                  <a:cxn ang="0">
                    <a:pos x="100" y="12"/>
                  </a:cxn>
                  <a:cxn ang="0">
                    <a:pos x="74" y="6"/>
                  </a:cxn>
                  <a:cxn ang="0">
                    <a:pos x="48" y="0"/>
                  </a:cxn>
                  <a:cxn ang="0">
                    <a:pos x="48" y="0"/>
                  </a:cxn>
                  <a:cxn ang="0">
                    <a:pos x="38" y="24"/>
                  </a:cxn>
                  <a:cxn ang="0">
                    <a:pos x="26" y="44"/>
                  </a:cxn>
                  <a:cxn ang="0">
                    <a:pos x="14" y="60"/>
                  </a:cxn>
                  <a:cxn ang="0">
                    <a:pos x="0" y="72"/>
                  </a:cxn>
                  <a:cxn ang="0">
                    <a:pos x="0" y="72"/>
                  </a:cxn>
                </a:cxnLst>
                <a:rect l="0" t="0" r="r" b="b"/>
                <a:pathLst>
                  <a:path w="100" h="72">
                    <a:moveTo>
                      <a:pt x="0" y="72"/>
                    </a:moveTo>
                    <a:lnTo>
                      <a:pt x="0" y="72"/>
                    </a:lnTo>
                    <a:lnTo>
                      <a:pt x="14" y="68"/>
                    </a:lnTo>
                    <a:lnTo>
                      <a:pt x="28" y="64"/>
                    </a:lnTo>
                    <a:lnTo>
                      <a:pt x="42" y="58"/>
                    </a:lnTo>
                    <a:lnTo>
                      <a:pt x="56" y="50"/>
                    </a:lnTo>
                    <a:lnTo>
                      <a:pt x="68" y="42"/>
                    </a:lnTo>
                    <a:lnTo>
                      <a:pt x="80" y="32"/>
                    </a:lnTo>
                    <a:lnTo>
                      <a:pt x="90" y="22"/>
                    </a:lnTo>
                    <a:lnTo>
                      <a:pt x="100" y="12"/>
                    </a:lnTo>
                    <a:lnTo>
                      <a:pt x="100" y="12"/>
                    </a:lnTo>
                    <a:lnTo>
                      <a:pt x="74" y="6"/>
                    </a:lnTo>
                    <a:lnTo>
                      <a:pt x="48" y="0"/>
                    </a:lnTo>
                    <a:lnTo>
                      <a:pt x="48" y="0"/>
                    </a:lnTo>
                    <a:lnTo>
                      <a:pt x="38" y="24"/>
                    </a:lnTo>
                    <a:lnTo>
                      <a:pt x="26" y="44"/>
                    </a:lnTo>
                    <a:lnTo>
                      <a:pt x="14" y="60"/>
                    </a:lnTo>
                    <a:lnTo>
                      <a:pt x="0" y="72"/>
                    </a:lnTo>
                    <a:lnTo>
                      <a:pt x="0" y="7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26" name="Freeform 328"/>
              <p:cNvSpPr>
                <a:spLocks/>
              </p:cNvSpPr>
              <p:nvPr/>
            </p:nvSpPr>
            <p:spPr bwMode="auto">
              <a:xfrm>
                <a:off x="3216275" y="5360988"/>
                <a:ext cx="161925" cy="114300"/>
              </a:xfrm>
              <a:custGeom>
                <a:avLst/>
                <a:gdLst/>
                <a:ahLst/>
                <a:cxnLst>
                  <a:cxn ang="0">
                    <a:pos x="0" y="62"/>
                  </a:cxn>
                  <a:cxn ang="0">
                    <a:pos x="0" y="62"/>
                  </a:cxn>
                  <a:cxn ang="0">
                    <a:pos x="20" y="66"/>
                  </a:cxn>
                  <a:cxn ang="0">
                    <a:pos x="52" y="72"/>
                  </a:cxn>
                  <a:cxn ang="0">
                    <a:pos x="52" y="72"/>
                  </a:cxn>
                  <a:cxn ang="0">
                    <a:pos x="62" y="48"/>
                  </a:cxn>
                  <a:cxn ang="0">
                    <a:pos x="74" y="30"/>
                  </a:cxn>
                  <a:cxn ang="0">
                    <a:pos x="88" y="14"/>
                  </a:cxn>
                  <a:cxn ang="0">
                    <a:pos x="102" y="0"/>
                  </a:cxn>
                  <a:cxn ang="0">
                    <a:pos x="102" y="0"/>
                  </a:cxn>
                  <a:cxn ang="0">
                    <a:pos x="86" y="4"/>
                  </a:cxn>
                  <a:cxn ang="0">
                    <a:pos x="72" y="10"/>
                  </a:cxn>
                  <a:cxn ang="0">
                    <a:pos x="58" y="16"/>
                  </a:cxn>
                  <a:cxn ang="0">
                    <a:pos x="46" y="22"/>
                  </a:cxn>
                  <a:cxn ang="0">
                    <a:pos x="32" y="30"/>
                  </a:cxn>
                  <a:cxn ang="0">
                    <a:pos x="22" y="40"/>
                  </a:cxn>
                  <a:cxn ang="0">
                    <a:pos x="10" y="50"/>
                  </a:cxn>
                  <a:cxn ang="0">
                    <a:pos x="0" y="62"/>
                  </a:cxn>
                  <a:cxn ang="0">
                    <a:pos x="0" y="62"/>
                  </a:cxn>
                </a:cxnLst>
                <a:rect l="0" t="0" r="r" b="b"/>
                <a:pathLst>
                  <a:path w="102" h="72">
                    <a:moveTo>
                      <a:pt x="0" y="62"/>
                    </a:moveTo>
                    <a:lnTo>
                      <a:pt x="0" y="62"/>
                    </a:lnTo>
                    <a:lnTo>
                      <a:pt x="20" y="66"/>
                    </a:lnTo>
                    <a:lnTo>
                      <a:pt x="52" y="72"/>
                    </a:lnTo>
                    <a:lnTo>
                      <a:pt x="52" y="72"/>
                    </a:lnTo>
                    <a:lnTo>
                      <a:pt x="62" y="48"/>
                    </a:lnTo>
                    <a:lnTo>
                      <a:pt x="74" y="30"/>
                    </a:lnTo>
                    <a:lnTo>
                      <a:pt x="88" y="14"/>
                    </a:lnTo>
                    <a:lnTo>
                      <a:pt x="102" y="0"/>
                    </a:lnTo>
                    <a:lnTo>
                      <a:pt x="102" y="0"/>
                    </a:lnTo>
                    <a:lnTo>
                      <a:pt x="86" y="4"/>
                    </a:lnTo>
                    <a:lnTo>
                      <a:pt x="72" y="10"/>
                    </a:lnTo>
                    <a:lnTo>
                      <a:pt x="58" y="16"/>
                    </a:lnTo>
                    <a:lnTo>
                      <a:pt x="46" y="22"/>
                    </a:lnTo>
                    <a:lnTo>
                      <a:pt x="32" y="30"/>
                    </a:lnTo>
                    <a:lnTo>
                      <a:pt x="22" y="40"/>
                    </a:lnTo>
                    <a:lnTo>
                      <a:pt x="10" y="50"/>
                    </a:lnTo>
                    <a:lnTo>
                      <a:pt x="0" y="62"/>
                    </a:lnTo>
                    <a:lnTo>
                      <a:pt x="0" y="6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27" name="Freeform 329"/>
              <p:cNvSpPr>
                <a:spLocks/>
              </p:cNvSpPr>
              <p:nvPr/>
            </p:nvSpPr>
            <p:spPr bwMode="auto">
              <a:xfrm>
                <a:off x="3565525" y="5640388"/>
                <a:ext cx="142875" cy="158750"/>
              </a:xfrm>
              <a:custGeom>
                <a:avLst/>
                <a:gdLst/>
                <a:ahLst/>
                <a:cxnLst>
                  <a:cxn ang="0">
                    <a:pos x="90" y="0"/>
                  </a:cxn>
                  <a:cxn ang="0">
                    <a:pos x="14" y="0"/>
                  </a:cxn>
                  <a:cxn ang="0">
                    <a:pos x="14" y="0"/>
                  </a:cxn>
                  <a:cxn ang="0">
                    <a:pos x="14" y="24"/>
                  </a:cxn>
                  <a:cxn ang="0">
                    <a:pos x="10" y="48"/>
                  </a:cxn>
                  <a:cxn ang="0">
                    <a:pos x="6" y="68"/>
                  </a:cxn>
                  <a:cxn ang="0">
                    <a:pos x="0" y="90"/>
                  </a:cxn>
                  <a:cxn ang="0">
                    <a:pos x="0" y="90"/>
                  </a:cxn>
                  <a:cxn ang="0">
                    <a:pos x="28" y="94"/>
                  </a:cxn>
                  <a:cxn ang="0">
                    <a:pos x="56" y="100"/>
                  </a:cxn>
                  <a:cxn ang="0">
                    <a:pos x="56" y="100"/>
                  </a:cxn>
                  <a:cxn ang="0">
                    <a:pos x="70" y="78"/>
                  </a:cxn>
                  <a:cxn ang="0">
                    <a:pos x="80" y="54"/>
                  </a:cxn>
                  <a:cxn ang="0">
                    <a:pos x="88" y="28"/>
                  </a:cxn>
                  <a:cxn ang="0">
                    <a:pos x="90" y="0"/>
                  </a:cxn>
                  <a:cxn ang="0">
                    <a:pos x="90" y="0"/>
                  </a:cxn>
                </a:cxnLst>
                <a:rect l="0" t="0" r="r" b="b"/>
                <a:pathLst>
                  <a:path w="90" h="100">
                    <a:moveTo>
                      <a:pt x="90" y="0"/>
                    </a:moveTo>
                    <a:lnTo>
                      <a:pt x="14" y="0"/>
                    </a:lnTo>
                    <a:lnTo>
                      <a:pt x="14" y="0"/>
                    </a:lnTo>
                    <a:lnTo>
                      <a:pt x="14" y="24"/>
                    </a:lnTo>
                    <a:lnTo>
                      <a:pt x="10" y="48"/>
                    </a:lnTo>
                    <a:lnTo>
                      <a:pt x="6" y="68"/>
                    </a:lnTo>
                    <a:lnTo>
                      <a:pt x="0" y="90"/>
                    </a:lnTo>
                    <a:lnTo>
                      <a:pt x="0" y="90"/>
                    </a:lnTo>
                    <a:lnTo>
                      <a:pt x="28" y="94"/>
                    </a:lnTo>
                    <a:lnTo>
                      <a:pt x="56" y="100"/>
                    </a:lnTo>
                    <a:lnTo>
                      <a:pt x="56" y="100"/>
                    </a:lnTo>
                    <a:lnTo>
                      <a:pt x="70" y="78"/>
                    </a:lnTo>
                    <a:lnTo>
                      <a:pt x="80" y="54"/>
                    </a:lnTo>
                    <a:lnTo>
                      <a:pt x="88" y="28"/>
                    </a:lnTo>
                    <a:lnTo>
                      <a:pt x="90" y="0"/>
                    </a:lnTo>
                    <a:lnTo>
                      <a:pt x="9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28" name="Freeform 330"/>
              <p:cNvSpPr>
                <a:spLocks/>
              </p:cNvSpPr>
              <p:nvPr/>
            </p:nvSpPr>
            <p:spPr bwMode="auto">
              <a:xfrm>
                <a:off x="3438525" y="5640388"/>
                <a:ext cx="136525" cy="139700"/>
              </a:xfrm>
              <a:custGeom>
                <a:avLst/>
                <a:gdLst/>
                <a:ahLst/>
                <a:cxnLst>
                  <a:cxn ang="0">
                    <a:pos x="0" y="84"/>
                  </a:cxn>
                  <a:cxn ang="0">
                    <a:pos x="0" y="84"/>
                  </a:cxn>
                  <a:cxn ang="0">
                    <a:pos x="36" y="84"/>
                  </a:cxn>
                  <a:cxn ang="0">
                    <a:pos x="74" y="88"/>
                  </a:cxn>
                  <a:cxn ang="0">
                    <a:pos x="74" y="88"/>
                  </a:cxn>
                  <a:cxn ang="0">
                    <a:pos x="78" y="68"/>
                  </a:cxn>
                  <a:cxn ang="0">
                    <a:pos x="82" y="46"/>
                  </a:cxn>
                  <a:cxn ang="0">
                    <a:pos x="86" y="24"/>
                  </a:cxn>
                  <a:cxn ang="0">
                    <a:pos x="86" y="0"/>
                  </a:cxn>
                  <a:cxn ang="0">
                    <a:pos x="0" y="0"/>
                  </a:cxn>
                  <a:cxn ang="0">
                    <a:pos x="0" y="84"/>
                  </a:cxn>
                </a:cxnLst>
                <a:rect l="0" t="0" r="r" b="b"/>
                <a:pathLst>
                  <a:path w="86" h="88">
                    <a:moveTo>
                      <a:pt x="0" y="84"/>
                    </a:moveTo>
                    <a:lnTo>
                      <a:pt x="0" y="84"/>
                    </a:lnTo>
                    <a:lnTo>
                      <a:pt x="36" y="84"/>
                    </a:lnTo>
                    <a:lnTo>
                      <a:pt x="74" y="88"/>
                    </a:lnTo>
                    <a:lnTo>
                      <a:pt x="74" y="88"/>
                    </a:lnTo>
                    <a:lnTo>
                      <a:pt x="78" y="68"/>
                    </a:lnTo>
                    <a:lnTo>
                      <a:pt x="82" y="46"/>
                    </a:lnTo>
                    <a:lnTo>
                      <a:pt x="86" y="24"/>
                    </a:lnTo>
                    <a:lnTo>
                      <a:pt x="86" y="0"/>
                    </a:lnTo>
                    <a:lnTo>
                      <a:pt x="0" y="0"/>
                    </a:lnTo>
                    <a:lnTo>
                      <a:pt x="0" y="8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29" name="Freeform 331"/>
              <p:cNvSpPr>
                <a:spLocks/>
              </p:cNvSpPr>
              <p:nvPr/>
            </p:nvSpPr>
            <p:spPr bwMode="auto">
              <a:xfrm>
                <a:off x="3413125" y="6011863"/>
                <a:ext cx="34925" cy="9525"/>
              </a:xfrm>
              <a:custGeom>
                <a:avLst/>
                <a:gdLst/>
                <a:ahLst/>
                <a:cxnLst>
                  <a:cxn ang="0">
                    <a:pos x="20" y="0"/>
                  </a:cxn>
                  <a:cxn ang="0">
                    <a:pos x="20" y="0"/>
                  </a:cxn>
                  <a:cxn ang="0">
                    <a:pos x="12" y="0"/>
                  </a:cxn>
                  <a:cxn ang="0">
                    <a:pos x="12" y="0"/>
                  </a:cxn>
                  <a:cxn ang="0">
                    <a:pos x="4" y="0"/>
                  </a:cxn>
                  <a:cxn ang="0">
                    <a:pos x="4" y="0"/>
                  </a:cxn>
                  <a:cxn ang="0">
                    <a:pos x="2" y="0"/>
                  </a:cxn>
                  <a:cxn ang="0">
                    <a:pos x="0" y="2"/>
                  </a:cxn>
                  <a:cxn ang="0">
                    <a:pos x="0" y="2"/>
                  </a:cxn>
                  <a:cxn ang="0">
                    <a:pos x="2" y="4"/>
                  </a:cxn>
                  <a:cxn ang="0">
                    <a:pos x="4" y="6"/>
                  </a:cxn>
                  <a:cxn ang="0">
                    <a:pos x="4" y="6"/>
                  </a:cxn>
                  <a:cxn ang="0">
                    <a:pos x="12" y="6"/>
                  </a:cxn>
                  <a:cxn ang="0">
                    <a:pos x="12" y="6"/>
                  </a:cxn>
                  <a:cxn ang="0">
                    <a:pos x="20" y="6"/>
                  </a:cxn>
                  <a:cxn ang="0">
                    <a:pos x="20" y="6"/>
                  </a:cxn>
                  <a:cxn ang="0">
                    <a:pos x="22" y="4"/>
                  </a:cxn>
                  <a:cxn ang="0">
                    <a:pos x="22" y="2"/>
                  </a:cxn>
                  <a:cxn ang="0">
                    <a:pos x="22" y="2"/>
                  </a:cxn>
                  <a:cxn ang="0">
                    <a:pos x="22" y="0"/>
                  </a:cxn>
                  <a:cxn ang="0">
                    <a:pos x="20" y="0"/>
                  </a:cxn>
                  <a:cxn ang="0">
                    <a:pos x="20" y="0"/>
                  </a:cxn>
                </a:cxnLst>
                <a:rect l="0" t="0" r="r" b="b"/>
                <a:pathLst>
                  <a:path w="22" h="6">
                    <a:moveTo>
                      <a:pt x="20" y="0"/>
                    </a:moveTo>
                    <a:lnTo>
                      <a:pt x="20" y="0"/>
                    </a:lnTo>
                    <a:lnTo>
                      <a:pt x="12" y="0"/>
                    </a:lnTo>
                    <a:lnTo>
                      <a:pt x="12" y="0"/>
                    </a:lnTo>
                    <a:lnTo>
                      <a:pt x="4" y="0"/>
                    </a:lnTo>
                    <a:lnTo>
                      <a:pt x="4" y="0"/>
                    </a:lnTo>
                    <a:lnTo>
                      <a:pt x="2" y="0"/>
                    </a:lnTo>
                    <a:lnTo>
                      <a:pt x="0" y="2"/>
                    </a:lnTo>
                    <a:lnTo>
                      <a:pt x="0" y="2"/>
                    </a:lnTo>
                    <a:lnTo>
                      <a:pt x="2" y="4"/>
                    </a:lnTo>
                    <a:lnTo>
                      <a:pt x="4" y="6"/>
                    </a:lnTo>
                    <a:lnTo>
                      <a:pt x="4" y="6"/>
                    </a:lnTo>
                    <a:lnTo>
                      <a:pt x="12" y="6"/>
                    </a:lnTo>
                    <a:lnTo>
                      <a:pt x="12" y="6"/>
                    </a:lnTo>
                    <a:lnTo>
                      <a:pt x="20" y="6"/>
                    </a:lnTo>
                    <a:lnTo>
                      <a:pt x="20" y="6"/>
                    </a:lnTo>
                    <a:lnTo>
                      <a:pt x="22" y="4"/>
                    </a:lnTo>
                    <a:lnTo>
                      <a:pt x="22" y="2"/>
                    </a:lnTo>
                    <a:lnTo>
                      <a:pt x="22" y="2"/>
                    </a:lnTo>
                    <a:lnTo>
                      <a:pt x="22" y="0"/>
                    </a:lnTo>
                    <a:lnTo>
                      <a:pt x="20" y="0"/>
                    </a:lnTo>
                    <a:lnTo>
                      <a:pt x="2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30" name="Freeform 332"/>
              <p:cNvSpPr>
                <a:spLocks/>
              </p:cNvSpPr>
              <p:nvPr/>
            </p:nvSpPr>
            <p:spPr bwMode="auto">
              <a:xfrm>
                <a:off x="3362325" y="6005513"/>
                <a:ext cx="34925" cy="12700"/>
              </a:xfrm>
              <a:custGeom>
                <a:avLst/>
                <a:gdLst/>
                <a:ahLst/>
                <a:cxnLst>
                  <a:cxn ang="0">
                    <a:pos x="18" y="2"/>
                  </a:cxn>
                  <a:cxn ang="0">
                    <a:pos x="18" y="2"/>
                  </a:cxn>
                  <a:cxn ang="0">
                    <a:pos x="2" y="0"/>
                  </a:cxn>
                  <a:cxn ang="0">
                    <a:pos x="2" y="0"/>
                  </a:cxn>
                  <a:cxn ang="0">
                    <a:pos x="0" y="2"/>
                  </a:cxn>
                  <a:cxn ang="0">
                    <a:pos x="0" y="2"/>
                  </a:cxn>
                  <a:cxn ang="0">
                    <a:pos x="0" y="2"/>
                  </a:cxn>
                  <a:cxn ang="0">
                    <a:pos x="0" y="6"/>
                  </a:cxn>
                  <a:cxn ang="0">
                    <a:pos x="2" y="6"/>
                  </a:cxn>
                  <a:cxn ang="0">
                    <a:pos x="2" y="6"/>
                  </a:cxn>
                  <a:cxn ang="0">
                    <a:pos x="18" y="8"/>
                  </a:cxn>
                  <a:cxn ang="0">
                    <a:pos x="18" y="8"/>
                  </a:cxn>
                  <a:cxn ang="0">
                    <a:pos x="18" y="8"/>
                  </a:cxn>
                  <a:cxn ang="0">
                    <a:pos x="18" y="8"/>
                  </a:cxn>
                  <a:cxn ang="0">
                    <a:pos x="20" y="8"/>
                  </a:cxn>
                  <a:cxn ang="0">
                    <a:pos x="22" y="6"/>
                  </a:cxn>
                  <a:cxn ang="0">
                    <a:pos x="22" y="6"/>
                  </a:cxn>
                  <a:cxn ang="0">
                    <a:pos x="20" y="4"/>
                  </a:cxn>
                  <a:cxn ang="0">
                    <a:pos x="18" y="2"/>
                  </a:cxn>
                  <a:cxn ang="0">
                    <a:pos x="18" y="2"/>
                  </a:cxn>
                </a:cxnLst>
                <a:rect l="0" t="0" r="r" b="b"/>
                <a:pathLst>
                  <a:path w="22" h="8">
                    <a:moveTo>
                      <a:pt x="18" y="2"/>
                    </a:moveTo>
                    <a:lnTo>
                      <a:pt x="18" y="2"/>
                    </a:lnTo>
                    <a:lnTo>
                      <a:pt x="2" y="0"/>
                    </a:lnTo>
                    <a:lnTo>
                      <a:pt x="2" y="0"/>
                    </a:lnTo>
                    <a:lnTo>
                      <a:pt x="0" y="2"/>
                    </a:lnTo>
                    <a:lnTo>
                      <a:pt x="0" y="2"/>
                    </a:lnTo>
                    <a:lnTo>
                      <a:pt x="0" y="2"/>
                    </a:lnTo>
                    <a:lnTo>
                      <a:pt x="0" y="6"/>
                    </a:lnTo>
                    <a:lnTo>
                      <a:pt x="2" y="6"/>
                    </a:lnTo>
                    <a:lnTo>
                      <a:pt x="2" y="6"/>
                    </a:lnTo>
                    <a:lnTo>
                      <a:pt x="18" y="8"/>
                    </a:lnTo>
                    <a:lnTo>
                      <a:pt x="18" y="8"/>
                    </a:lnTo>
                    <a:lnTo>
                      <a:pt x="18" y="8"/>
                    </a:lnTo>
                    <a:lnTo>
                      <a:pt x="18" y="8"/>
                    </a:lnTo>
                    <a:lnTo>
                      <a:pt x="20" y="8"/>
                    </a:lnTo>
                    <a:lnTo>
                      <a:pt x="22" y="6"/>
                    </a:lnTo>
                    <a:lnTo>
                      <a:pt x="22" y="6"/>
                    </a:lnTo>
                    <a:lnTo>
                      <a:pt x="20" y="4"/>
                    </a:lnTo>
                    <a:lnTo>
                      <a:pt x="18" y="2"/>
                    </a:lnTo>
                    <a:lnTo>
                      <a:pt x="18"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31" name="Freeform 333"/>
              <p:cNvSpPr>
                <a:spLocks/>
              </p:cNvSpPr>
              <p:nvPr/>
            </p:nvSpPr>
            <p:spPr bwMode="auto">
              <a:xfrm>
                <a:off x="3467100" y="6005513"/>
                <a:ext cx="34925" cy="12700"/>
              </a:xfrm>
              <a:custGeom>
                <a:avLst/>
                <a:gdLst/>
                <a:ahLst/>
                <a:cxnLst>
                  <a:cxn ang="0">
                    <a:pos x="18" y="0"/>
                  </a:cxn>
                  <a:cxn ang="0">
                    <a:pos x="18" y="0"/>
                  </a:cxn>
                  <a:cxn ang="0">
                    <a:pos x="2" y="2"/>
                  </a:cxn>
                  <a:cxn ang="0">
                    <a:pos x="2" y="2"/>
                  </a:cxn>
                  <a:cxn ang="0">
                    <a:pos x="0" y="4"/>
                  </a:cxn>
                  <a:cxn ang="0">
                    <a:pos x="0" y="6"/>
                  </a:cxn>
                  <a:cxn ang="0">
                    <a:pos x="0" y="6"/>
                  </a:cxn>
                  <a:cxn ang="0">
                    <a:pos x="0" y="8"/>
                  </a:cxn>
                  <a:cxn ang="0">
                    <a:pos x="2" y="8"/>
                  </a:cxn>
                  <a:cxn ang="0">
                    <a:pos x="2" y="8"/>
                  </a:cxn>
                  <a:cxn ang="0">
                    <a:pos x="4" y="8"/>
                  </a:cxn>
                  <a:cxn ang="0">
                    <a:pos x="4" y="8"/>
                  </a:cxn>
                  <a:cxn ang="0">
                    <a:pos x="20" y="6"/>
                  </a:cxn>
                  <a:cxn ang="0">
                    <a:pos x="20" y="6"/>
                  </a:cxn>
                  <a:cxn ang="0">
                    <a:pos x="22" y="4"/>
                  </a:cxn>
                  <a:cxn ang="0">
                    <a:pos x="22" y="2"/>
                  </a:cxn>
                  <a:cxn ang="0">
                    <a:pos x="22" y="2"/>
                  </a:cxn>
                  <a:cxn ang="0">
                    <a:pos x="20" y="2"/>
                  </a:cxn>
                  <a:cxn ang="0">
                    <a:pos x="18" y="0"/>
                  </a:cxn>
                  <a:cxn ang="0">
                    <a:pos x="18" y="0"/>
                  </a:cxn>
                </a:cxnLst>
                <a:rect l="0" t="0" r="r" b="b"/>
                <a:pathLst>
                  <a:path w="22" h="8">
                    <a:moveTo>
                      <a:pt x="18" y="0"/>
                    </a:moveTo>
                    <a:lnTo>
                      <a:pt x="18" y="0"/>
                    </a:lnTo>
                    <a:lnTo>
                      <a:pt x="2" y="2"/>
                    </a:lnTo>
                    <a:lnTo>
                      <a:pt x="2" y="2"/>
                    </a:lnTo>
                    <a:lnTo>
                      <a:pt x="0" y="4"/>
                    </a:lnTo>
                    <a:lnTo>
                      <a:pt x="0" y="6"/>
                    </a:lnTo>
                    <a:lnTo>
                      <a:pt x="0" y="6"/>
                    </a:lnTo>
                    <a:lnTo>
                      <a:pt x="0" y="8"/>
                    </a:lnTo>
                    <a:lnTo>
                      <a:pt x="2" y="8"/>
                    </a:lnTo>
                    <a:lnTo>
                      <a:pt x="2" y="8"/>
                    </a:lnTo>
                    <a:lnTo>
                      <a:pt x="4" y="8"/>
                    </a:lnTo>
                    <a:lnTo>
                      <a:pt x="4" y="8"/>
                    </a:lnTo>
                    <a:lnTo>
                      <a:pt x="20" y="6"/>
                    </a:lnTo>
                    <a:lnTo>
                      <a:pt x="20" y="6"/>
                    </a:lnTo>
                    <a:lnTo>
                      <a:pt x="22" y="4"/>
                    </a:lnTo>
                    <a:lnTo>
                      <a:pt x="22" y="2"/>
                    </a:lnTo>
                    <a:lnTo>
                      <a:pt x="22" y="2"/>
                    </a:lnTo>
                    <a:lnTo>
                      <a:pt x="20" y="2"/>
                    </a:lnTo>
                    <a:lnTo>
                      <a:pt x="18" y="0"/>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32" name="Freeform 334"/>
              <p:cNvSpPr>
                <a:spLocks/>
              </p:cNvSpPr>
              <p:nvPr/>
            </p:nvSpPr>
            <p:spPr bwMode="auto">
              <a:xfrm>
                <a:off x="3308350" y="5992813"/>
                <a:ext cx="34925" cy="15875"/>
              </a:xfrm>
              <a:custGeom>
                <a:avLst/>
                <a:gdLst/>
                <a:ahLst/>
                <a:cxnLst>
                  <a:cxn ang="0">
                    <a:pos x="20" y="6"/>
                  </a:cxn>
                  <a:cxn ang="0">
                    <a:pos x="20" y="6"/>
                  </a:cxn>
                  <a:cxn ang="0">
                    <a:pos x="4" y="0"/>
                  </a:cxn>
                  <a:cxn ang="0">
                    <a:pos x="4" y="0"/>
                  </a:cxn>
                  <a:cxn ang="0">
                    <a:pos x="2" y="0"/>
                  </a:cxn>
                  <a:cxn ang="0">
                    <a:pos x="0" y="2"/>
                  </a:cxn>
                  <a:cxn ang="0">
                    <a:pos x="0" y="2"/>
                  </a:cxn>
                  <a:cxn ang="0">
                    <a:pos x="0" y="4"/>
                  </a:cxn>
                  <a:cxn ang="0">
                    <a:pos x="2" y="6"/>
                  </a:cxn>
                  <a:cxn ang="0">
                    <a:pos x="2" y="6"/>
                  </a:cxn>
                  <a:cxn ang="0">
                    <a:pos x="18" y="10"/>
                  </a:cxn>
                  <a:cxn ang="0">
                    <a:pos x="18" y="10"/>
                  </a:cxn>
                  <a:cxn ang="0">
                    <a:pos x="20" y="10"/>
                  </a:cxn>
                  <a:cxn ang="0">
                    <a:pos x="20" y="10"/>
                  </a:cxn>
                  <a:cxn ang="0">
                    <a:pos x="22" y="10"/>
                  </a:cxn>
                  <a:cxn ang="0">
                    <a:pos x="22" y="8"/>
                  </a:cxn>
                  <a:cxn ang="0">
                    <a:pos x="22" y="8"/>
                  </a:cxn>
                  <a:cxn ang="0">
                    <a:pos x="22" y="6"/>
                  </a:cxn>
                  <a:cxn ang="0">
                    <a:pos x="20" y="6"/>
                  </a:cxn>
                  <a:cxn ang="0">
                    <a:pos x="20" y="6"/>
                  </a:cxn>
                </a:cxnLst>
                <a:rect l="0" t="0" r="r" b="b"/>
                <a:pathLst>
                  <a:path w="22" h="10">
                    <a:moveTo>
                      <a:pt x="20" y="6"/>
                    </a:moveTo>
                    <a:lnTo>
                      <a:pt x="20" y="6"/>
                    </a:lnTo>
                    <a:lnTo>
                      <a:pt x="4" y="0"/>
                    </a:lnTo>
                    <a:lnTo>
                      <a:pt x="4" y="0"/>
                    </a:lnTo>
                    <a:lnTo>
                      <a:pt x="2" y="0"/>
                    </a:lnTo>
                    <a:lnTo>
                      <a:pt x="0" y="2"/>
                    </a:lnTo>
                    <a:lnTo>
                      <a:pt x="0" y="2"/>
                    </a:lnTo>
                    <a:lnTo>
                      <a:pt x="0" y="4"/>
                    </a:lnTo>
                    <a:lnTo>
                      <a:pt x="2" y="6"/>
                    </a:lnTo>
                    <a:lnTo>
                      <a:pt x="2" y="6"/>
                    </a:lnTo>
                    <a:lnTo>
                      <a:pt x="18" y="10"/>
                    </a:lnTo>
                    <a:lnTo>
                      <a:pt x="18" y="10"/>
                    </a:lnTo>
                    <a:lnTo>
                      <a:pt x="20" y="10"/>
                    </a:lnTo>
                    <a:lnTo>
                      <a:pt x="20" y="10"/>
                    </a:lnTo>
                    <a:lnTo>
                      <a:pt x="22" y="10"/>
                    </a:lnTo>
                    <a:lnTo>
                      <a:pt x="22" y="8"/>
                    </a:lnTo>
                    <a:lnTo>
                      <a:pt x="22" y="8"/>
                    </a:lnTo>
                    <a:lnTo>
                      <a:pt x="22" y="6"/>
                    </a:lnTo>
                    <a:lnTo>
                      <a:pt x="20" y="6"/>
                    </a:lnTo>
                    <a:lnTo>
                      <a:pt x="20"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33" name="Freeform 335"/>
              <p:cNvSpPr>
                <a:spLocks/>
              </p:cNvSpPr>
              <p:nvPr/>
            </p:nvSpPr>
            <p:spPr bwMode="auto">
              <a:xfrm>
                <a:off x="3521075" y="5992813"/>
                <a:ext cx="31750" cy="15875"/>
              </a:xfrm>
              <a:custGeom>
                <a:avLst/>
                <a:gdLst/>
                <a:ahLst/>
                <a:cxnLst>
                  <a:cxn ang="0">
                    <a:pos x="18" y="0"/>
                  </a:cxn>
                  <a:cxn ang="0">
                    <a:pos x="18" y="0"/>
                  </a:cxn>
                  <a:cxn ang="0">
                    <a:pos x="2" y="6"/>
                  </a:cxn>
                  <a:cxn ang="0">
                    <a:pos x="2" y="6"/>
                  </a:cxn>
                  <a:cxn ang="0">
                    <a:pos x="0" y="6"/>
                  </a:cxn>
                  <a:cxn ang="0">
                    <a:pos x="0" y="8"/>
                  </a:cxn>
                  <a:cxn ang="0">
                    <a:pos x="0" y="8"/>
                  </a:cxn>
                  <a:cxn ang="0">
                    <a:pos x="0" y="10"/>
                  </a:cxn>
                  <a:cxn ang="0">
                    <a:pos x="2" y="10"/>
                  </a:cxn>
                  <a:cxn ang="0">
                    <a:pos x="2" y="10"/>
                  </a:cxn>
                  <a:cxn ang="0">
                    <a:pos x="2" y="10"/>
                  </a:cxn>
                  <a:cxn ang="0">
                    <a:pos x="2" y="10"/>
                  </a:cxn>
                  <a:cxn ang="0">
                    <a:pos x="18" y="6"/>
                  </a:cxn>
                  <a:cxn ang="0">
                    <a:pos x="18" y="6"/>
                  </a:cxn>
                  <a:cxn ang="0">
                    <a:pos x="20" y="4"/>
                  </a:cxn>
                  <a:cxn ang="0">
                    <a:pos x="20" y="2"/>
                  </a:cxn>
                  <a:cxn ang="0">
                    <a:pos x="20" y="2"/>
                  </a:cxn>
                  <a:cxn ang="0">
                    <a:pos x="20" y="0"/>
                  </a:cxn>
                  <a:cxn ang="0">
                    <a:pos x="18" y="0"/>
                  </a:cxn>
                  <a:cxn ang="0">
                    <a:pos x="18" y="0"/>
                  </a:cxn>
                </a:cxnLst>
                <a:rect l="0" t="0" r="r" b="b"/>
                <a:pathLst>
                  <a:path w="20" h="10">
                    <a:moveTo>
                      <a:pt x="18" y="0"/>
                    </a:moveTo>
                    <a:lnTo>
                      <a:pt x="18" y="0"/>
                    </a:lnTo>
                    <a:lnTo>
                      <a:pt x="2" y="6"/>
                    </a:lnTo>
                    <a:lnTo>
                      <a:pt x="2" y="6"/>
                    </a:lnTo>
                    <a:lnTo>
                      <a:pt x="0" y="6"/>
                    </a:lnTo>
                    <a:lnTo>
                      <a:pt x="0" y="8"/>
                    </a:lnTo>
                    <a:lnTo>
                      <a:pt x="0" y="8"/>
                    </a:lnTo>
                    <a:lnTo>
                      <a:pt x="0" y="10"/>
                    </a:lnTo>
                    <a:lnTo>
                      <a:pt x="2" y="10"/>
                    </a:lnTo>
                    <a:lnTo>
                      <a:pt x="2" y="10"/>
                    </a:lnTo>
                    <a:lnTo>
                      <a:pt x="2" y="10"/>
                    </a:lnTo>
                    <a:lnTo>
                      <a:pt x="2" y="10"/>
                    </a:lnTo>
                    <a:lnTo>
                      <a:pt x="18" y="6"/>
                    </a:lnTo>
                    <a:lnTo>
                      <a:pt x="18" y="6"/>
                    </a:lnTo>
                    <a:lnTo>
                      <a:pt x="20" y="4"/>
                    </a:lnTo>
                    <a:lnTo>
                      <a:pt x="20" y="2"/>
                    </a:lnTo>
                    <a:lnTo>
                      <a:pt x="20" y="2"/>
                    </a:lnTo>
                    <a:lnTo>
                      <a:pt x="20" y="0"/>
                    </a:lnTo>
                    <a:lnTo>
                      <a:pt x="18" y="0"/>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34" name="Freeform 336"/>
              <p:cNvSpPr>
                <a:spLocks/>
              </p:cNvSpPr>
              <p:nvPr/>
            </p:nvSpPr>
            <p:spPr bwMode="auto">
              <a:xfrm>
                <a:off x="3260725" y="5973763"/>
                <a:ext cx="31750" cy="19050"/>
              </a:xfrm>
              <a:custGeom>
                <a:avLst/>
                <a:gdLst/>
                <a:ahLst/>
                <a:cxnLst>
                  <a:cxn ang="0">
                    <a:pos x="18" y="8"/>
                  </a:cxn>
                  <a:cxn ang="0">
                    <a:pos x="18" y="8"/>
                  </a:cxn>
                  <a:cxn ang="0">
                    <a:pos x="4" y="0"/>
                  </a:cxn>
                  <a:cxn ang="0">
                    <a:pos x="4" y="0"/>
                  </a:cxn>
                  <a:cxn ang="0">
                    <a:pos x="2" y="0"/>
                  </a:cxn>
                  <a:cxn ang="0">
                    <a:pos x="0" y="2"/>
                  </a:cxn>
                  <a:cxn ang="0">
                    <a:pos x="0" y="2"/>
                  </a:cxn>
                  <a:cxn ang="0">
                    <a:pos x="0" y="4"/>
                  </a:cxn>
                  <a:cxn ang="0">
                    <a:pos x="0" y="6"/>
                  </a:cxn>
                  <a:cxn ang="0">
                    <a:pos x="0" y="6"/>
                  </a:cxn>
                  <a:cxn ang="0">
                    <a:pos x="16" y="12"/>
                  </a:cxn>
                  <a:cxn ang="0">
                    <a:pos x="16" y="12"/>
                  </a:cxn>
                  <a:cxn ang="0">
                    <a:pos x="18" y="12"/>
                  </a:cxn>
                  <a:cxn ang="0">
                    <a:pos x="18" y="12"/>
                  </a:cxn>
                  <a:cxn ang="0">
                    <a:pos x="20" y="10"/>
                  </a:cxn>
                  <a:cxn ang="0">
                    <a:pos x="20" y="10"/>
                  </a:cxn>
                  <a:cxn ang="0">
                    <a:pos x="20" y="8"/>
                  </a:cxn>
                  <a:cxn ang="0">
                    <a:pos x="18" y="8"/>
                  </a:cxn>
                  <a:cxn ang="0">
                    <a:pos x="18" y="8"/>
                  </a:cxn>
                </a:cxnLst>
                <a:rect l="0" t="0" r="r" b="b"/>
                <a:pathLst>
                  <a:path w="20" h="12">
                    <a:moveTo>
                      <a:pt x="18" y="8"/>
                    </a:moveTo>
                    <a:lnTo>
                      <a:pt x="18" y="8"/>
                    </a:lnTo>
                    <a:lnTo>
                      <a:pt x="4" y="0"/>
                    </a:lnTo>
                    <a:lnTo>
                      <a:pt x="4" y="0"/>
                    </a:lnTo>
                    <a:lnTo>
                      <a:pt x="2" y="0"/>
                    </a:lnTo>
                    <a:lnTo>
                      <a:pt x="0" y="2"/>
                    </a:lnTo>
                    <a:lnTo>
                      <a:pt x="0" y="2"/>
                    </a:lnTo>
                    <a:lnTo>
                      <a:pt x="0" y="4"/>
                    </a:lnTo>
                    <a:lnTo>
                      <a:pt x="0" y="6"/>
                    </a:lnTo>
                    <a:lnTo>
                      <a:pt x="0" y="6"/>
                    </a:lnTo>
                    <a:lnTo>
                      <a:pt x="16" y="12"/>
                    </a:lnTo>
                    <a:lnTo>
                      <a:pt x="16" y="12"/>
                    </a:lnTo>
                    <a:lnTo>
                      <a:pt x="18" y="12"/>
                    </a:lnTo>
                    <a:lnTo>
                      <a:pt x="18" y="12"/>
                    </a:lnTo>
                    <a:lnTo>
                      <a:pt x="20" y="10"/>
                    </a:lnTo>
                    <a:lnTo>
                      <a:pt x="20" y="10"/>
                    </a:lnTo>
                    <a:lnTo>
                      <a:pt x="20" y="8"/>
                    </a:lnTo>
                    <a:lnTo>
                      <a:pt x="18" y="8"/>
                    </a:lnTo>
                    <a:lnTo>
                      <a:pt x="18"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35" name="Freeform 337"/>
              <p:cNvSpPr>
                <a:spLocks/>
              </p:cNvSpPr>
              <p:nvPr/>
            </p:nvSpPr>
            <p:spPr bwMode="auto">
              <a:xfrm>
                <a:off x="3571875" y="5973763"/>
                <a:ext cx="31750" cy="19050"/>
              </a:xfrm>
              <a:custGeom>
                <a:avLst/>
                <a:gdLst/>
                <a:ahLst/>
                <a:cxnLst>
                  <a:cxn ang="0">
                    <a:pos x="16" y="0"/>
                  </a:cxn>
                  <a:cxn ang="0">
                    <a:pos x="16" y="0"/>
                  </a:cxn>
                  <a:cxn ang="0">
                    <a:pos x="0" y="6"/>
                  </a:cxn>
                  <a:cxn ang="0">
                    <a:pos x="0" y="6"/>
                  </a:cxn>
                  <a:cxn ang="0">
                    <a:pos x="0" y="8"/>
                  </a:cxn>
                  <a:cxn ang="0">
                    <a:pos x="0" y="10"/>
                  </a:cxn>
                  <a:cxn ang="0">
                    <a:pos x="0" y="10"/>
                  </a:cxn>
                  <a:cxn ang="0">
                    <a:pos x="2" y="12"/>
                  </a:cxn>
                  <a:cxn ang="0">
                    <a:pos x="2" y="12"/>
                  </a:cxn>
                  <a:cxn ang="0">
                    <a:pos x="2" y="12"/>
                  </a:cxn>
                  <a:cxn ang="0">
                    <a:pos x="2" y="12"/>
                  </a:cxn>
                  <a:cxn ang="0">
                    <a:pos x="18" y="6"/>
                  </a:cxn>
                  <a:cxn ang="0">
                    <a:pos x="18" y="6"/>
                  </a:cxn>
                  <a:cxn ang="0">
                    <a:pos x="20" y="4"/>
                  </a:cxn>
                  <a:cxn ang="0">
                    <a:pos x="20" y="2"/>
                  </a:cxn>
                  <a:cxn ang="0">
                    <a:pos x="20" y="2"/>
                  </a:cxn>
                  <a:cxn ang="0">
                    <a:pos x="18" y="0"/>
                  </a:cxn>
                  <a:cxn ang="0">
                    <a:pos x="16" y="0"/>
                  </a:cxn>
                  <a:cxn ang="0">
                    <a:pos x="16" y="0"/>
                  </a:cxn>
                </a:cxnLst>
                <a:rect l="0" t="0" r="r" b="b"/>
                <a:pathLst>
                  <a:path w="20" h="12">
                    <a:moveTo>
                      <a:pt x="16" y="0"/>
                    </a:moveTo>
                    <a:lnTo>
                      <a:pt x="16" y="0"/>
                    </a:lnTo>
                    <a:lnTo>
                      <a:pt x="0" y="6"/>
                    </a:lnTo>
                    <a:lnTo>
                      <a:pt x="0" y="6"/>
                    </a:lnTo>
                    <a:lnTo>
                      <a:pt x="0" y="8"/>
                    </a:lnTo>
                    <a:lnTo>
                      <a:pt x="0" y="10"/>
                    </a:lnTo>
                    <a:lnTo>
                      <a:pt x="0" y="10"/>
                    </a:lnTo>
                    <a:lnTo>
                      <a:pt x="2" y="12"/>
                    </a:lnTo>
                    <a:lnTo>
                      <a:pt x="2" y="12"/>
                    </a:lnTo>
                    <a:lnTo>
                      <a:pt x="2" y="12"/>
                    </a:lnTo>
                    <a:lnTo>
                      <a:pt x="2" y="12"/>
                    </a:lnTo>
                    <a:lnTo>
                      <a:pt x="18" y="6"/>
                    </a:lnTo>
                    <a:lnTo>
                      <a:pt x="18" y="6"/>
                    </a:lnTo>
                    <a:lnTo>
                      <a:pt x="20" y="4"/>
                    </a:lnTo>
                    <a:lnTo>
                      <a:pt x="20" y="2"/>
                    </a:lnTo>
                    <a:lnTo>
                      <a:pt x="20" y="2"/>
                    </a:lnTo>
                    <a:lnTo>
                      <a:pt x="18" y="0"/>
                    </a:lnTo>
                    <a:lnTo>
                      <a:pt x="16" y="0"/>
                    </a:lnTo>
                    <a:lnTo>
                      <a:pt x="1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36" name="Freeform 338"/>
              <p:cNvSpPr>
                <a:spLocks/>
              </p:cNvSpPr>
              <p:nvPr/>
            </p:nvSpPr>
            <p:spPr bwMode="auto">
              <a:xfrm>
                <a:off x="3619500" y="5948363"/>
                <a:ext cx="28575" cy="22225"/>
              </a:xfrm>
              <a:custGeom>
                <a:avLst/>
                <a:gdLst/>
                <a:ahLst/>
                <a:cxnLst>
                  <a:cxn ang="0">
                    <a:pos x="14" y="0"/>
                  </a:cxn>
                  <a:cxn ang="0">
                    <a:pos x="14" y="0"/>
                  </a:cxn>
                  <a:cxn ang="0">
                    <a:pos x="0" y="8"/>
                  </a:cxn>
                  <a:cxn ang="0">
                    <a:pos x="0" y="8"/>
                  </a:cxn>
                  <a:cxn ang="0">
                    <a:pos x="0" y="10"/>
                  </a:cxn>
                  <a:cxn ang="0">
                    <a:pos x="0" y="12"/>
                  </a:cxn>
                  <a:cxn ang="0">
                    <a:pos x="0" y="12"/>
                  </a:cxn>
                  <a:cxn ang="0">
                    <a:pos x="2" y="14"/>
                  </a:cxn>
                  <a:cxn ang="0">
                    <a:pos x="2" y="14"/>
                  </a:cxn>
                  <a:cxn ang="0">
                    <a:pos x="4" y="14"/>
                  </a:cxn>
                  <a:cxn ang="0">
                    <a:pos x="4" y="14"/>
                  </a:cxn>
                  <a:cxn ang="0">
                    <a:pos x="18" y="4"/>
                  </a:cxn>
                  <a:cxn ang="0">
                    <a:pos x="18" y="4"/>
                  </a:cxn>
                  <a:cxn ang="0">
                    <a:pos x="18" y="2"/>
                  </a:cxn>
                  <a:cxn ang="0">
                    <a:pos x="18" y="0"/>
                  </a:cxn>
                  <a:cxn ang="0">
                    <a:pos x="18" y="0"/>
                  </a:cxn>
                  <a:cxn ang="0">
                    <a:pos x="16" y="0"/>
                  </a:cxn>
                  <a:cxn ang="0">
                    <a:pos x="14" y="0"/>
                  </a:cxn>
                  <a:cxn ang="0">
                    <a:pos x="14" y="0"/>
                  </a:cxn>
                </a:cxnLst>
                <a:rect l="0" t="0" r="r" b="b"/>
                <a:pathLst>
                  <a:path w="18" h="14">
                    <a:moveTo>
                      <a:pt x="14" y="0"/>
                    </a:moveTo>
                    <a:lnTo>
                      <a:pt x="14" y="0"/>
                    </a:lnTo>
                    <a:lnTo>
                      <a:pt x="0" y="8"/>
                    </a:lnTo>
                    <a:lnTo>
                      <a:pt x="0" y="8"/>
                    </a:lnTo>
                    <a:lnTo>
                      <a:pt x="0" y="10"/>
                    </a:lnTo>
                    <a:lnTo>
                      <a:pt x="0" y="12"/>
                    </a:lnTo>
                    <a:lnTo>
                      <a:pt x="0" y="12"/>
                    </a:lnTo>
                    <a:lnTo>
                      <a:pt x="2" y="14"/>
                    </a:lnTo>
                    <a:lnTo>
                      <a:pt x="2" y="14"/>
                    </a:lnTo>
                    <a:lnTo>
                      <a:pt x="4" y="14"/>
                    </a:lnTo>
                    <a:lnTo>
                      <a:pt x="4" y="14"/>
                    </a:lnTo>
                    <a:lnTo>
                      <a:pt x="18" y="4"/>
                    </a:lnTo>
                    <a:lnTo>
                      <a:pt x="18" y="4"/>
                    </a:lnTo>
                    <a:lnTo>
                      <a:pt x="18" y="2"/>
                    </a:lnTo>
                    <a:lnTo>
                      <a:pt x="18" y="0"/>
                    </a:lnTo>
                    <a:lnTo>
                      <a:pt x="18" y="0"/>
                    </a:lnTo>
                    <a:lnTo>
                      <a:pt x="16" y="0"/>
                    </a:lnTo>
                    <a:lnTo>
                      <a:pt x="14" y="0"/>
                    </a:lnTo>
                    <a:lnTo>
                      <a:pt x="1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37" name="Freeform 339"/>
              <p:cNvSpPr>
                <a:spLocks/>
              </p:cNvSpPr>
              <p:nvPr/>
            </p:nvSpPr>
            <p:spPr bwMode="auto">
              <a:xfrm>
                <a:off x="3660775" y="5913438"/>
                <a:ext cx="31750" cy="25400"/>
              </a:xfrm>
              <a:custGeom>
                <a:avLst/>
                <a:gdLst/>
                <a:ahLst/>
                <a:cxnLst>
                  <a:cxn ang="0">
                    <a:pos x="14" y="2"/>
                  </a:cxn>
                  <a:cxn ang="0">
                    <a:pos x="14" y="2"/>
                  </a:cxn>
                  <a:cxn ang="0">
                    <a:pos x="2" y="12"/>
                  </a:cxn>
                  <a:cxn ang="0">
                    <a:pos x="2" y="12"/>
                  </a:cxn>
                  <a:cxn ang="0">
                    <a:pos x="0" y="14"/>
                  </a:cxn>
                  <a:cxn ang="0">
                    <a:pos x="2" y="16"/>
                  </a:cxn>
                  <a:cxn ang="0">
                    <a:pos x="2" y="16"/>
                  </a:cxn>
                  <a:cxn ang="0">
                    <a:pos x="4" y="16"/>
                  </a:cxn>
                  <a:cxn ang="0">
                    <a:pos x="4" y="16"/>
                  </a:cxn>
                  <a:cxn ang="0">
                    <a:pos x="6" y="16"/>
                  </a:cxn>
                  <a:cxn ang="0">
                    <a:pos x="6" y="16"/>
                  </a:cxn>
                  <a:cxn ang="0">
                    <a:pos x="18" y="6"/>
                  </a:cxn>
                  <a:cxn ang="0">
                    <a:pos x="18" y="6"/>
                  </a:cxn>
                  <a:cxn ang="0">
                    <a:pos x="20" y="4"/>
                  </a:cxn>
                  <a:cxn ang="0">
                    <a:pos x="18" y="2"/>
                  </a:cxn>
                  <a:cxn ang="0">
                    <a:pos x="18" y="2"/>
                  </a:cxn>
                  <a:cxn ang="0">
                    <a:pos x="16" y="0"/>
                  </a:cxn>
                  <a:cxn ang="0">
                    <a:pos x="14" y="2"/>
                  </a:cxn>
                  <a:cxn ang="0">
                    <a:pos x="14" y="2"/>
                  </a:cxn>
                </a:cxnLst>
                <a:rect l="0" t="0" r="r" b="b"/>
                <a:pathLst>
                  <a:path w="20" h="16">
                    <a:moveTo>
                      <a:pt x="14" y="2"/>
                    </a:moveTo>
                    <a:lnTo>
                      <a:pt x="14" y="2"/>
                    </a:lnTo>
                    <a:lnTo>
                      <a:pt x="2" y="12"/>
                    </a:lnTo>
                    <a:lnTo>
                      <a:pt x="2" y="12"/>
                    </a:lnTo>
                    <a:lnTo>
                      <a:pt x="0" y="14"/>
                    </a:lnTo>
                    <a:lnTo>
                      <a:pt x="2" y="16"/>
                    </a:lnTo>
                    <a:lnTo>
                      <a:pt x="2" y="16"/>
                    </a:lnTo>
                    <a:lnTo>
                      <a:pt x="4" y="16"/>
                    </a:lnTo>
                    <a:lnTo>
                      <a:pt x="4" y="16"/>
                    </a:lnTo>
                    <a:lnTo>
                      <a:pt x="6" y="16"/>
                    </a:lnTo>
                    <a:lnTo>
                      <a:pt x="6" y="16"/>
                    </a:lnTo>
                    <a:lnTo>
                      <a:pt x="18" y="6"/>
                    </a:lnTo>
                    <a:lnTo>
                      <a:pt x="18" y="6"/>
                    </a:lnTo>
                    <a:lnTo>
                      <a:pt x="20" y="4"/>
                    </a:lnTo>
                    <a:lnTo>
                      <a:pt x="18" y="2"/>
                    </a:lnTo>
                    <a:lnTo>
                      <a:pt x="18" y="2"/>
                    </a:lnTo>
                    <a:lnTo>
                      <a:pt x="16" y="0"/>
                    </a:lnTo>
                    <a:lnTo>
                      <a:pt x="14" y="2"/>
                    </a:lnTo>
                    <a:lnTo>
                      <a:pt x="14"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38" name="Freeform 340"/>
              <p:cNvSpPr>
                <a:spLocks/>
              </p:cNvSpPr>
              <p:nvPr/>
            </p:nvSpPr>
            <p:spPr bwMode="auto">
              <a:xfrm>
                <a:off x="3702050" y="5875338"/>
                <a:ext cx="25400" cy="28575"/>
              </a:xfrm>
              <a:custGeom>
                <a:avLst/>
                <a:gdLst/>
                <a:ahLst/>
                <a:cxnLst>
                  <a:cxn ang="0">
                    <a:pos x="12" y="2"/>
                  </a:cxn>
                  <a:cxn ang="0">
                    <a:pos x="12" y="2"/>
                  </a:cxn>
                  <a:cxn ang="0">
                    <a:pos x="0" y="14"/>
                  </a:cxn>
                  <a:cxn ang="0">
                    <a:pos x="0" y="14"/>
                  </a:cxn>
                  <a:cxn ang="0">
                    <a:pos x="0" y="16"/>
                  </a:cxn>
                  <a:cxn ang="0">
                    <a:pos x="0" y="18"/>
                  </a:cxn>
                  <a:cxn ang="0">
                    <a:pos x="0" y="18"/>
                  </a:cxn>
                  <a:cxn ang="0">
                    <a:pos x="2" y="18"/>
                  </a:cxn>
                  <a:cxn ang="0">
                    <a:pos x="2" y="18"/>
                  </a:cxn>
                  <a:cxn ang="0">
                    <a:pos x="4" y="18"/>
                  </a:cxn>
                  <a:cxn ang="0">
                    <a:pos x="4" y="18"/>
                  </a:cxn>
                  <a:cxn ang="0">
                    <a:pos x="16" y="4"/>
                  </a:cxn>
                  <a:cxn ang="0">
                    <a:pos x="16" y="4"/>
                  </a:cxn>
                  <a:cxn ang="0">
                    <a:pos x="16" y="2"/>
                  </a:cxn>
                  <a:cxn ang="0">
                    <a:pos x="16" y="0"/>
                  </a:cxn>
                  <a:cxn ang="0">
                    <a:pos x="16" y="0"/>
                  </a:cxn>
                  <a:cxn ang="0">
                    <a:pos x="14" y="0"/>
                  </a:cxn>
                  <a:cxn ang="0">
                    <a:pos x="12" y="2"/>
                  </a:cxn>
                  <a:cxn ang="0">
                    <a:pos x="12" y="2"/>
                  </a:cxn>
                </a:cxnLst>
                <a:rect l="0" t="0" r="r" b="b"/>
                <a:pathLst>
                  <a:path w="16" h="18">
                    <a:moveTo>
                      <a:pt x="12" y="2"/>
                    </a:moveTo>
                    <a:lnTo>
                      <a:pt x="12" y="2"/>
                    </a:lnTo>
                    <a:lnTo>
                      <a:pt x="0" y="14"/>
                    </a:lnTo>
                    <a:lnTo>
                      <a:pt x="0" y="14"/>
                    </a:lnTo>
                    <a:lnTo>
                      <a:pt x="0" y="16"/>
                    </a:lnTo>
                    <a:lnTo>
                      <a:pt x="0" y="18"/>
                    </a:lnTo>
                    <a:lnTo>
                      <a:pt x="0" y="18"/>
                    </a:lnTo>
                    <a:lnTo>
                      <a:pt x="2" y="18"/>
                    </a:lnTo>
                    <a:lnTo>
                      <a:pt x="2" y="18"/>
                    </a:lnTo>
                    <a:lnTo>
                      <a:pt x="4" y="18"/>
                    </a:lnTo>
                    <a:lnTo>
                      <a:pt x="4" y="18"/>
                    </a:lnTo>
                    <a:lnTo>
                      <a:pt x="16" y="4"/>
                    </a:lnTo>
                    <a:lnTo>
                      <a:pt x="16" y="4"/>
                    </a:lnTo>
                    <a:lnTo>
                      <a:pt x="16" y="2"/>
                    </a:lnTo>
                    <a:lnTo>
                      <a:pt x="16" y="0"/>
                    </a:lnTo>
                    <a:lnTo>
                      <a:pt x="16" y="0"/>
                    </a:lnTo>
                    <a:lnTo>
                      <a:pt x="14" y="0"/>
                    </a:lnTo>
                    <a:lnTo>
                      <a:pt x="12" y="2"/>
                    </a:lnTo>
                    <a:lnTo>
                      <a:pt x="12"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39" name="Freeform 341"/>
              <p:cNvSpPr>
                <a:spLocks/>
              </p:cNvSpPr>
              <p:nvPr/>
            </p:nvSpPr>
            <p:spPr bwMode="auto">
              <a:xfrm>
                <a:off x="3736975" y="5834063"/>
                <a:ext cx="22225" cy="28575"/>
              </a:xfrm>
              <a:custGeom>
                <a:avLst/>
                <a:gdLst/>
                <a:ahLst/>
                <a:cxnLst>
                  <a:cxn ang="0">
                    <a:pos x="12" y="0"/>
                  </a:cxn>
                  <a:cxn ang="0">
                    <a:pos x="12" y="0"/>
                  </a:cxn>
                  <a:cxn ang="0">
                    <a:pos x="10" y="0"/>
                  </a:cxn>
                  <a:cxn ang="0">
                    <a:pos x="10" y="0"/>
                  </a:cxn>
                  <a:cxn ang="0">
                    <a:pos x="10" y="0"/>
                  </a:cxn>
                  <a:cxn ang="0">
                    <a:pos x="0" y="14"/>
                  </a:cxn>
                  <a:cxn ang="0">
                    <a:pos x="0" y="14"/>
                  </a:cxn>
                  <a:cxn ang="0">
                    <a:pos x="0" y="16"/>
                  </a:cxn>
                  <a:cxn ang="0">
                    <a:pos x="0" y="18"/>
                  </a:cxn>
                  <a:cxn ang="0">
                    <a:pos x="0" y="18"/>
                  </a:cxn>
                  <a:cxn ang="0">
                    <a:pos x="2" y="18"/>
                  </a:cxn>
                  <a:cxn ang="0">
                    <a:pos x="2" y="18"/>
                  </a:cxn>
                  <a:cxn ang="0">
                    <a:pos x="4" y="18"/>
                  </a:cxn>
                  <a:cxn ang="0">
                    <a:pos x="4" y="18"/>
                  </a:cxn>
                  <a:cxn ang="0">
                    <a:pos x="14" y="4"/>
                  </a:cxn>
                  <a:cxn ang="0">
                    <a:pos x="14" y="4"/>
                  </a:cxn>
                  <a:cxn ang="0">
                    <a:pos x="14" y="2"/>
                  </a:cxn>
                  <a:cxn ang="0">
                    <a:pos x="12" y="0"/>
                  </a:cxn>
                  <a:cxn ang="0">
                    <a:pos x="12" y="0"/>
                  </a:cxn>
                </a:cxnLst>
                <a:rect l="0" t="0" r="r" b="b"/>
                <a:pathLst>
                  <a:path w="14" h="18">
                    <a:moveTo>
                      <a:pt x="12" y="0"/>
                    </a:moveTo>
                    <a:lnTo>
                      <a:pt x="12" y="0"/>
                    </a:lnTo>
                    <a:lnTo>
                      <a:pt x="10" y="0"/>
                    </a:lnTo>
                    <a:lnTo>
                      <a:pt x="10" y="0"/>
                    </a:lnTo>
                    <a:lnTo>
                      <a:pt x="10" y="0"/>
                    </a:lnTo>
                    <a:lnTo>
                      <a:pt x="0" y="14"/>
                    </a:lnTo>
                    <a:lnTo>
                      <a:pt x="0" y="14"/>
                    </a:lnTo>
                    <a:lnTo>
                      <a:pt x="0" y="16"/>
                    </a:lnTo>
                    <a:lnTo>
                      <a:pt x="0" y="18"/>
                    </a:lnTo>
                    <a:lnTo>
                      <a:pt x="0" y="18"/>
                    </a:lnTo>
                    <a:lnTo>
                      <a:pt x="2" y="18"/>
                    </a:lnTo>
                    <a:lnTo>
                      <a:pt x="2" y="18"/>
                    </a:lnTo>
                    <a:lnTo>
                      <a:pt x="4" y="18"/>
                    </a:lnTo>
                    <a:lnTo>
                      <a:pt x="4" y="18"/>
                    </a:lnTo>
                    <a:lnTo>
                      <a:pt x="14" y="4"/>
                    </a:lnTo>
                    <a:lnTo>
                      <a:pt x="14" y="4"/>
                    </a:lnTo>
                    <a:lnTo>
                      <a:pt x="14" y="2"/>
                    </a:lnTo>
                    <a:lnTo>
                      <a:pt x="12"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40" name="Freeform 342"/>
              <p:cNvSpPr>
                <a:spLocks/>
              </p:cNvSpPr>
              <p:nvPr/>
            </p:nvSpPr>
            <p:spPr bwMode="auto">
              <a:xfrm>
                <a:off x="3765550" y="5786438"/>
                <a:ext cx="19050" cy="31750"/>
              </a:xfrm>
              <a:custGeom>
                <a:avLst/>
                <a:gdLst/>
                <a:ahLst/>
                <a:cxnLst>
                  <a:cxn ang="0">
                    <a:pos x="10" y="0"/>
                  </a:cxn>
                  <a:cxn ang="0">
                    <a:pos x="10" y="0"/>
                  </a:cxn>
                  <a:cxn ang="0">
                    <a:pos x="8" y="0"/>
                  </a:cxn>
                  <a:cxn ang="0">
                    <a:pos x="6" y="2"/>
                  </a:cxn>
                  <a:cxn ang="0">
                    <a:pos x="6" y="2"/>
                  </a:cxn>
                  <a:cxn ang="0">
                    <a:pos x="0" y="16"/>
                  </a:cxn>
                  <a:cxn ang="0">
                    <a:pos x="0" y="16"/>
                  </a:cxn>
                  <a:cxn ang="0">
                    <a:pos x="0" y="18"/>
                  </a:cxn>
                  <a:cxn ang="0">
                    <a:pos x="0" y="20"/>
                  </a:cxn>
                  <a:cxn ang="0">
                    <a:pos x="0" y="20"/>
                  </a:cxn>
                  <a:cxn ang="0">
                    <a:pos x="2" y="20"/>
                  </a:cxn>
                  <a:cxn ang="0">
                    <a:pos x="2" y="20"/>
                  </a:cxn>
                  <a:cxn ang="0">
                    <a:pos x="4" y="18"/>
                  </a:cxn>
                  <a:cxn ang="0">
                    <a:pos x="4" y="18"/>
                  </a:cxn>
                  <a:cxn ang="0">
                    <a:pos x="12" y="4"/>
                  </a:cxn>
                  <a:cxn ang="0">
                    <a:pos x="12" y="4"/>
                  </a:cxn>
                  <a:cxn ang="0">
                    <a:pos x="12" y="2"/>
                  </a:cxn>
                  <a:cxn ang="0">
                    <a:pos x="10" y="0"/>
                  </a:cxn>
                  <a:cxn ang="0">
                    <a:pos x="10" y="0"/>
                  </a:cxn>
                </a:cxnLst>
                <a:rect l="0" t="0" r="r" b="b"/>
                <a:pathLst>
                  <a:path w="12" h="20">
                    <a:moveTo>
                      <a:pt x="10" y="0"/>
                    </a:moveTo>
                    <a:lnTo>
                      <a:pt x="10" y="0"/>
                    </a:lnTo>
                    <a:lnTo>
                      <a:pt x="8" y="0"/>
                    </a:lnTo>
                    <a:lnTo>
                      <a:pt x="6" y="2"/>
                    </a:lnTo>
                    <a:lnTo>
                      <a:pt x="6" y="2"/>
                    </a:lnTo>
                    <a:lnTo>
                      <a:pt x="0" y="16"/>
                    </a:lnTo>
                    <a:lnTo>
                      <a:pt x="0" y="16"/>
                    </a:lnTo>
                    <a:lnTo>
                      <a:pt x="0" y="18"/>
                    </a:lnTo>
                    <a:lnTo>
                      <a:pt x="0" y="20"/>
                    </a:lnTo>
                    <a:lnTo>
                      <a:pt x="0" y="20"/>
                    </a:lnTo>
                    <a:lnTo>
                      <a:pt x="2" y="20"/>
                    </a:lnTo>
                    <a:lnTo>
                      <a:pt x="2" y="20"/>
                    </a:lnTo>
                    <a:lnTo>
                      <a:pt x="4" y="18"/>
                    </a:lnTo>
                    <a:lnTo>
                      <a:pt x="4" y="18"/>
                    </a:lnTo>
                    <a:lnTo>
                      <a:pt x="12" y="4"/>
                    </a:lnTo>
                    <a:lnTo>
                      <a:pt x="12" y="4"/>
                    </a:lnTo>
                    <a:lnTo>
                      <a:pt x="12" y="2"/>
                    </a:lnTo>
                    <a:lnTo>
                      <a:pt x="10" y="0"/>
                    </a:lnTo>
                    <a:lnTo>
                      <a:pt x="1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41" name="Freeform 343"/>
              <p:cNvSpPr>
                <a:spLocks/>
              </p:cNvSpPr>
              <p:nvPr/>
            </p:nvSpPr>
            <p:spPr bwMode="auto">
              <a:xfrm>
                <a:off x="3784600" y="5735638"/>
                <a:ext cx="19050" cy="34925"/>
              </a:xfrm>
              <a:custGeom>
                <a:avLst/>
                <a:gdLst/>
                <a:ahLst/>
                <a:cxnLst>
                  <a:cxn ang="0">
                    <a:pos x="10" y="0"/>
                  </a:cxn>
                  <a:cxn ang="0">
                    <a:pos x="10" y="0"/>
                  </a:cxn>
                  <a:cxn ang="0">
                    <a:pos x="8" y="0"/>
                  </a:cxn>
                  <a:cxn ang="0">
                    <a:pos x="6" y="2"/>
                  </a:cxn>
                  <a:cxn ang="0">
                    <a:pos x="6" y="2"/>
                  </a:cxn>
                  <a:cxn ang="0">
                    <a:pos x="0" y="18"/>
                  </a:cxn>
                  <a:cxn ang="0">
                    <a:pos x="0" y="18"/>
                  </a:cxn>
                  <a:cxn ang="0">
                    <a:pos x="2" y="20"/>
                  </a:cxn>
                  <a:cxn ang="0">
                    <a:pos x="2" y="22"/>
                  </a:cxn>
                  <a:cxn ang="0">
                    <a:pos x="2" y="22"/>
                  </a:cxn>
                  <a:cxn ang="0">
                    <a:pos x="4" y="22"/>
                  </a:cxn>
                  <a:cxn ang="0">
                    <a:pos x="4" y="22"/>
                  </a:cxn>
                  <a:cxn ang="0">
                    <a:pos x="6" y="20"/>
                  </a:cxn>
                  <a:cxn ang="0">
                    <a:pos x="6" y="20"/>
                  </a:cxn>
                  <a:cxn ang="0">
                    <a:pos x="12" y="4"/>
                  </a:cxn>
                  <a:cxn ang="0">
                    <a:pos x="12" y="4"/>
                  </a:cxn>
                  <a:cxn ang="0">
                    <a:pos x="12" y="2"/>
                  </a:cxn>
                  <a:cxn ang="0">
                    <a:pos x="10" y="0"/>
                  </a:cxn>
                  <a:cxn ang="0">
                    <a:pos x="10" y="0"/>
                  </a:cxn>
                </a:cxnLst>
                <a:rect l="0" t="0" r="r" b="b"/>
                <a:pathLst>
                  <a:path w="12" h="22">
                    <a:moveTo>
                      <a:pt x="10" y="0"/>
                    </a:moveTo>
                    <a:lnTo>
                      <a:pt x="10" y="0"/>
                    </a:lnTo>
                    <a:lnTo>
                      <a:pt x="8" y="0"/>
                    </a:lnTo>
                    <a:lnTo>
                      <a:pt x="6" y="2"/>
                    </a:lnTo>
                    <a:lnTo>
                      <a:pt x="6" y="2"/>
                    </a:lnTo>
                    <a:lnTo>
                      <a:pt x="0" y="18"/>
                    </a:lnTo>
                    <a:lnTo>
                      <a:pt x="0" y="18"/>
                    </a:lnTo>
                    <a:lnTo>
                      <a:pt x="2" y="20"/>
                    </a:lnTo>
                    <a:lnTo>
                      <a:pt x="2" y="22"/>
                    </a:lnTo>
                    <a:lnTo>
                      <a:pt x="2" y="22"/>
                    </a:lnTo>
                    <a:lnTo>
                      <a:pt x="4" y="22"/>
                    </a:lnTo>
                    <a:lnTo>
                      <a:pt x="4" y="22"/>
                    </a:lnTo>
                    <a:lnTo>
                      <a:pt x="6" y="20"/>
                    </a:lnTo>
                    <a:lnTo>
                      <a:pt x="6" y="20"/>
                    </a:lnTo>
                    <a:lnTo>
                      <a:pt x="12" y="4"/>
                    </a:lnTo>
                    <a:lnTo>
                      <a:pt x="12" y="4"/>
                    </a:lnTo>
                    <a:lnTo>
                      <a:pt x="12" y="2"/>
                    </a:lnTo>
                    <a:lnTo>
                      <a:pt x="10" y="0"/>
                    </a:lnTo>
                    <a:lnTo>
                      <a:pt x="1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42" name="Freeform 344"/>
              <p:cNvSpPr>
                <a:spLocks/>
              </p:cNvSpPr>
              <p:nvPr/>
            </p:nvSpPr>
            <p:spPr bwMode="auto">
              <a:xfrm>
                <a:off x="3800475" y="5684838"/>
                <a:ext cx="12700" cy="34925"/>
              </a:xfrm>
              <a:custGeom>
                <a:avLst/>
                <a:gdLst/>
                <a:ahLst/>
                <a:cxnLst>
                  <a:cxn ang="0">
                    <a:pos x="6" y="0"/>
                  </a:cxn>
                  <a:cxn ang="0">
                    <a:pos x="6" y="0"/>
                  </a:cxn>
                  <a:cxn ang="0">
                    <a:pos x="4" y="0"/>
                  </a:cxn>
                  <a:cxn ang="0">
                    <a:pos x="2" y="2"/>
                  </a:cxn>
                  <a:cxn ang="0">
                    <a:pos x="2" y="2"/>
                  </a:cxn>
                  <a:cxn ang="0">
                    <a:pos x="0" y="18"/>
                  </a:cxn>
                  <a:cxn ang="0">
                    <a:pos x="0" y="18"/>
                  </a:cxn>
                  <a:cxn ang="0">
                    <a:pos x="0" y="20"/>
                  </a:cxn>
                  <a:cxn ang="0">
                    <a:pos x="2" y="22"/>
                  </a:cxn>
                  <a:cxn ang="0">
                    <a:pos x="2" y="22"/>
                  </a:cxn>
                  <a:cxn ang="0">
                    <a:pos x="2" y="22"/>
                  </a:cxn>
                  <a:cxn ang="0">
                    <a:pos x="2" y="22"/>
                  </a:cxn>
                  <a:cxn ang="0">
                    <a:pos x="4" y="20"/>
                  </a:cxn>
                  <a:cxn ang="0">
                    <a:pos x="6" y="18"/>
                  </a:cxn>
                  <a:cxn ang="0">
                    <a:pos x="6" y="18"/>
                  </a:cxn>
                  <a:cxn ang="0">
                    <a:pos x="8" y="2"/>
                  </a:cxn>
                  <a:cxn ang="0">
                    <a:pos x="8" y="2"/>
                  </a:cxn>
                  <a:cxn ang="0">
                    <a:pos x="8" y="0"/>
                  </a:cxn>
                  <a:cxn ang="0">
                    <a:pos x="6" y="0"/>
                  </a:cxn>
                  <a:cxn ang="0">
                    <a:pos x="6" y="0"/>
                  </a:cxn>
                </a:cxnLst>
                <a:rect l="0" t="0" r="r" b="b"/>
                <a:pathLst>
                  <a:path w="8" h="22">
                    <a:moveTo>
                      <a:pt x="6" y="0"/>
                    </a:moveTo>
                    <a:lnTo>
                      <a:pt x="6" y="0"/>
                    </a:lnTo>
                    <a:lnTo>
                      <a:pt x="4" y="0"/>
                    </a:lnTo>
                    <a:lnTo>
                      <a:pt x="2" y="2"/>
                    </a:lnTo>
                    <a:lnTo>
                      <a:pt x="2" y="2"/>
                    </a:lnTo>
                    <a:lnTo>
                      <a:pt x="0" y="18"/>
                    </a:lnTo>
                    <a:lnTo>
                      <a:pt x="0" y="18"/>
                    </a:lnTo>
                    <a:lnTo>
                      <a:pt x="0" y="20"/>
                    </a:lnTo>
                    <a:lnTo>
                      <a:pt x="2" y="22"/>
                    </a:lnTo>
                    <a:lnTo>
                      <a:pt x="2" y="22"/>
                    </a:lnTo>
                    <a:lnTo>
                      <a:pt x="2" y="22"/>
                    </a:lnTo>
                    <a:lnTo>
                      <a:pt x="2" y="22"/>
                    </a:lnTo>
                    <a:lnTo>
                      <a:pt x="4" y="20"/>
                    </a:lnTo>
                    <a:lnTo>
                      <a:pt x="6" y="18"/>
                    </a:lnTo>
                    <a:lnTo>
                      <a:pt x="6" y="18"/>
                    </a:lnTo>
                    <a:lnTo>
                      <a:pt x="8" y="2"/>
                    </a:lnTo>
                    <a:lnTo>
                      <a:pt x="8" y="2"/>
                    </a:lnTo>
                    <a:lnTo>
                      <a:pt x="8" y="0"/>
                    </a:lnTo>
                    <a:lnTo>
                      <a:pt x="6" y="0"/>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43" name="Freeform 345"/>
              <p:cNvSpPr>
                <a:spLocks/>
              </p:cNvSpPr>
              <p:nvPr/>
            </p:nvSpPr>
            <p:spPr bwMode="auto">
              <a:xfrm>
                <a:off x="3806825" y="5627688"/>
                <a:ext cx="9525" cy="38100"/>
              </a:xfrm>
              <a:custGeom>
                <a:avLst/>
                <a:gdLst/>
                <a:ahLst/>
                <a:cxnLst>
                  <a:cxn ang="0">
                    <a:pos x="4" y="0"/>
                  </a:cxn>
                  <a:cxn ang="0">
                    <a:pos x="4" y="0"/>
                  </a:cxn>
                  <a:cxn ang="0">
                    <a:pos x="4" y="0"/>
                  </a:cxn>
                  <a:cxn ang="0">
                    <a:pos x="4" y="0"/>
                  </a:cxn>
                  <a:cxn ang="0">
                    <a:pos x="2" y="2"/>
                  </a:cxn>
                  <a:cxn ang="0">
                    <a:pos x="2" y="4"/>
                  </a:cxn>
                  <a:cxn ang="0">
                    <a:pos x="2" y="4"/>
                  </a:cxn>
                  <a:cxn ang="0">
                    <a:pos x="2" y="4"/>
                  </a:cxn>
                  <a:cxn ang="0">
                    <a:pos x="0" y="20"/>
                  </a:cxn>
                  <a:cxn ang="0">
                    <a:pos x="0" y="20"/>
                  </a:cxn>
                  <a:cxn ang="0">
                    <a:pos x="2" y="22"/>
                  </a:cxn>
                  <a:cxn ang="0">
                    <a:pos x="4" y="24"/>
                  </a:cxn>
                  <a:cxn ang="0">
                    <a:pos x="4" y="24"/>
                  </a:cxn>
                  <a:cxn ang="0">
                    <a:pos x="4" y="24"/>
                  </a:cxn>
                  <a:cxn ang="0">
                    <a:pos x="4" y="24"/>
                  </a:cxn>
                  <a:cxn ang="0">
                    <a:pos x="6" y="24"/>
                  </a:cxn>
                  <a:cxn ang="0">
                    <a:pos x="6" y="22"/>
                  </a:cxn>
                  <a:cxn ang="0">
                    <a:pos x="6" y="22"/>
                  </a:cxn>
                  <a:cxn ang="0">
                    <a:pos x="6" y="4"/>
                  </a:cxn>
                  <a:cxn ang="0">
                    <a:pos x="6" y="4"/>
                  </a:cxn>
                  <a:cxn ang="0">
                    <a:pos x="6" y="4"/>
                  </a:cxn>
                  <a:cxn ang="0">
                    <a:pos x="6" y="2"/>
                  </a:cxn>
                  <a:cxn ang="0">
                    <a:pos x="4" y="0"/>
                  </a:cxn>
                  <a:cxn ang="0">
                    <a:pos x="4" y="0"/>
                  </a:cxn>
                </a:cxnLst>
                <a:rect l="0" t="0" r="r" b="b"/>
                <a:pathLst>
                  <a:path w="6" h="24">
                    <a:moveTo>
                      <a:pt x="4" y="0"/>
                    </a:moveTo>
                    <a:lnTo>
                      <a:pt x="4" y="0"/>
                    </a:lnTo>
                    <a:lnTo>
                      <a:pt x="4" y="0"/>
                    </a:lnTo>
                    <a:lnTo>
                      <a:pt x="4" y="0"/>
                    </a:lnTo>
                    <a:lnTo>
                      <a:pt x="2" y="2"/>
                    </a:lnTo>
                    <a:lnTo>
                      <a:pt x="2" y="4"/>
                    </a:lnTo>
                    <a:lnTo>
                      <a:pt x="2" y="4"/>
                    </a:lnTo>
                    <a:lnTo>
                      <a:pt x="2" y="4"/>
                    </a:lnTo>
                    <a:lnTo>
                      <a:pt x="0" y="20"/>
                    </a:lnTo>
                    <a:lnTo>
                      <a:pt x="0" y="20"/>
                    </a:lnTo>
                    <a:lnTo>
                      <a:pt x="2" y="22"/>
                    </a:lnTo>
                    <a:lnTo>
                      <a:pt x="4" y="24"/>
                    </a:lnTo>
                    <a:lnTo>
                      <a:pt x="4" y="24"/>
                    </a:lnTo>
                    <a:lnTo>
                      <a:pt x="4" y="24"/>
                    </a:lnTo>
                    <a:lnTo>
                      <a:pt x="4" y="24"/>
                    </a:lnTo>
                    <a:lnTo>
                      <a:pt x="6" y="24"/>
                    </a:lnTo>
                    <a:lnTo>
                      <a:pt x="6" y="22"/>
                    </a:lnTo>
                    <a:lnTo>
                      <a:pt x="6" y="22"/>
                    </a:lnTo>
                    <a:lnTo>
                      <a:pt x="6" y="4"/>
                    </a:lnTo>
                    <a:lnTo>
                      <a:pt x="6" y="4"/>
                    </a:lnTo>
                    <a:lnTo>
                      <a:pt x="6" y="4"/>
                    </a:lnTo>
                    <a:lnTo>
                      <a:pt x="6" y="2"/>
                    </a:lnTo>
                    <a:lnTo>
                      <a:pt x="4" y="0"/>
                    </a:lnTo>
                    <a:lnTo>
                      <a:pt x="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44" name="Freeform 346"/>
              <p:cNvSpPr>
                <a:spLocks/>
              </p:cNvSpPr>
              <p:nvPr/>
            </p:nvSpPr>
            <p:spPr bwMode="auto">
              <a:xfrm>
                <a:off x="3768725" y="5535613"/>
                <a:ext cx="85725" cy="76200"/>
              </a:xfrm>
              <a:custGeom>
                <a:avLst/>
                <a:gdLst/>
                <a:ahLst/>
                <a:cxnLst>
                  <a:cxn ang="0">
                    <a:pos x="0" y="40"/>
                  </a:cxn>
                  <a:cxn ang="0">
                    <a:pos x="24" y="36"/>
                  </a:cxn>
                  <a:cxn ang="0">
                    <a:pos x="24" y="36"/>
                  </a:cxn>
                  <a:cxn ang="0">
                    <a:pos x="24" y="44"/>
                  </a:cxn>
                  <a:cxn ang="0">
                    <a:pos x="24" y="44"/>
                  </a:cxn>
                  <a:cxn ang="0">
                    <a:pos x="26" y="46"/>
                  </a:cxn>
                  <a:cxn ang="0">
                    <a:pos x="28" y="48"/>
                  </a:cxn>
                  <a:cxn ang="0">
                    <a:pos x="28" y="48"/>
                  </a:cxn>
                  <a:cxn ang="0">
                    <a:pos x="28" y="48"/>
                  </a:cxn>
                  <a:cxn ang="0">
                    <a:pos x="28" y="48"/>
                  </a:cxn>
                  <a:cxn ang="0">
                    <a:pos x="30" y="46"/>
                  </a:cxn>
                  <a:cxn ang="0">
                    <a:pos x="30" y="44"/>
                  </a:cxn>
                  <a:cxn ang="0">
                    <a:pos x="30" y="44"/>
                  </a:cxn>
                  <a:cxn ang="0">
                    <a:pos x="30" y="36"/>
                  </a:cxn>
                  <a:cxn ang="0">
                    <a:pos x="54" y="32"/>
                  </a:cxn>
                  <a:cxn ang="0">
                    <a:pos x="22" y="0"/>
                  </a:cxn>
                  <a:cxn ang="0">
                    <a:pos x="0" y="40"/>
                  </a:cxn>
                </a:cxnLst>
                <a:rect l="0" t="0" r="r" b="b"/>
                <a:pathLst>
                  <a:path w="54" h="48">
                    <a:moveTo>
                      <a:pt x="0" y="40"/>
                    </a:moveTo>
                    <a:lnTo>
                      <a:pt x="24" y="36"/>
                    </a:lnTo>
                    <a:lnTo>
                      <a:pt x="24" y="36"/>
                    </a:lnTo>
                    <a:lnTo>
                      <a:pt x="24" y="44"/>
                    </a:lnTo>
                    <a:lnTo>
                      <a:pt x="24" y="44"/>
                    </a:lnTo>
                    <a:lnTo>
                      <a:pt x="26" y="46"/>
                    </a:lnTo>
                    <a:lnTo>
                      <a:pt x="28" y="48"/>
                    </a:lnTo>
                    <a:lnTo>
                      <a:pt x="28" y="48"/>
                    </a:lnTo>
                    <a:lnTo>
                      <a:pt x="28" y="48"/>
                    </a:lnTo>
                    <a:lnTo>
                      <a:pt x="28" y="48"/>
                    </a:lnTo>
                    <a:lnTo>
                      <a:pt x="30" y="46"/>
                    </a:lnTo>
                    <a:lnTo>
                      <a:pt x="30" y="44"/>
                    </a:lnTo>
                    <a:lnTo>
                      <a:pt x="30" y="44"/>
                    </a:lnTo>
                    <a:lnTo>
                      <a:pt x="30" y="36"/>
                    </a:lnTo>
                    <a:lnTo>
                      <a:pt x="54" y="32"/>
                    </a:lnTo>
                    <a:lnTo>
                      <a:pt x="22" y="0"/>
                    </a:lnTo>
                    <a:lnTo>
                      <a:pt x="0" y="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45" name="Freeform 347"/>
              <p:cNvSpPr>
                <a:spLocks/>
              </p:cNvSpPr>
              <p:nvPr/>
            </p:nvSpPr>
            <p:spPr bwMode="auto">
              <a:xfrm>
                <a:off x="3016250" y="5684838"/>
                <a:ext cx="82550" cy="69850"/>
              </a:xfrm>
              <a:custGeom>
                <a:avLst/>
                <a:gdLst/>
                <a:ahLst/>
                <a:cxnLst>
                  <a:cxn ang="0">
                    <a:pos x="52" y="0"/>
                  </a:cxn>
                  <a:cxn ang="0">
                    <a:pos x="26" y="8"/>
                  </a:cxn>
                  <a:cxn ang="0">
                    <a:pos x="26" y="8"/>
                  </a:cxn>
                  <a:cxn ang="0">
                    <a:pos x="26" y="2"/>
                  </a:cxn>
                  <a:cxn ang="0">
                    <a:pos x="26" y="2"/>
                  </a:cxn>
                  <a:cxn ang="0">
                    <a:pos x="24" y="0"/>
                  </a:cxn>
                  <a:cxn ang="0">
                    <a:pos x="22" y="0"/>
                  </a:cxn>
                  <a:cxn ang="0">
                    <a:pos x="22" y="0"/>
                  </a:cxn>
                  <a:cxn ang="0">
                    <a:pos x="20" y="0"/>
                  </a:cxn>
                  <a:cxn ang="0">
                    <a:pos x="20" y="2"/>
                  </a:cxn>
                  <a:cxn ang="0">
                    <a:pos x="20" y="2"/>
                  </a:cxn>
                  <a:cxn ang="0">
                    <a:pos x="22" y="10"/>
                  </a:cxn>
                  <a:cxn ang="0">
                    <a:pos x="0" y="18"/>
                  </a:cxn>
                  <a:cxn ang="0">
                    <a:pos x="38" y="44"/>
                  </a:cxn>
                  <a:cxn ang="0">
                    <a:pos x="52" y="0"/>
                  </a:cxn>
                </a:cxnLst>
                <a:rect l="0" t="0" r="r" b="b"/>
                <a:pathLst>
                  <a:path w="52" h="44">
                    <a:moveTo>
                      <a:pt x="52" y="0"/>
                    </a:moveTo>
                    <a:lnTo>
                      <a:pt x="26" y="8"/>
                    </a:lnTo>
                    <a:lnTo>
                      <a:pt x="26" y="8"/>
                    </a:lnTo>
                    <a:lnTo>
                      <a:pt x="26" y="2"/>
                    </a:lnTo>
                    <a:lnTo>
                      <a:pt x="26" y="2"/>
                    </a:lnTo>
                    <a:lnTo>
                      <a:pt x="24" y="0"/>
                    </a:lnTo>
                    <a:lnTo>
                      <a:pt x="22" y="0"/>
                    </a:lnTo>
                    <a:lnTo>
                      <a:pt x="22" y="0"/>
                    </a:lnTo>
                    <a:lnTo>
                      <a:pt x="20" y="0"/>
                    </a:lnTo>
                    <a:lnTo>
                      <a:pt x="20" y="2"/>
                    </a:lnTo>
                    <a:lnTo>
                      <a:pt x="20" y="2"/>
                    </a:lnTo>
                    <a:lnTo>
                      <a:pt x="22" y="10"/>
                    </a:lnTo>
                    <a:lnTo>
                      <a:pt x="0" y="18"/>
                    </a:lnTo>
                    <a:lnTo>
                      <a:pt x="38" y="44"/>
                    </a:lnTo>
                    <a:lnTo>
                      <a:pt x="5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46" name="Freeform 348"/>
              <p:cNvSpPr>
                <a:spLocks noEditPoints="1"/>
              </p:cNvSpPr>
              <p:nvPr/>
            </p:nvSpPr>
            <p:spPr bwMode="auto">
              <a:xfrm>
                <a:off x="3108325" y="5815013"/>
                <a:ext cx="111125" cy="92075"/>
              </a:xfrm>
              <a:custGeom>
                <a:avLst/>
                <a:gdLst/>
                <a:ahLst/>
                <a:cxnLst>
                  <a:cxn ang="0">
                    <a:pos x="70" y="0"/>
                  </a:cxn>
                  <a:cxn ang="0">
                    <a:pos x="0" y="0"/>
                  </a:cxn>
                  <a:cxn ang="0">
                    <a:pos x="0" y="58"/>
                  </a:cxn>
                  <a:cxn ang="0">
                    <a:pos x="70" y="58"/>
                  </a:cxn>
                  <a:cxn ang="0">
                    <a:pos x="70" y="0"/>
                  </a:cxn>
                  <a:cxn ang="0">
                    <a:pos x="64" y="4"/>
                  </a:cxn>
                  <a:cxn ang="0">
                    <a:pos x="64" y="4"/>
                  </a:cxn>
                  <a:cxn ang="0">
                    <a:pos x="66" y="6"/>
                  </a:cxn>
                  <a:cxn ang="0">
                    <a:pos x="66" y="6"/>
                  </a:cxn>
                  <a:cxn ang="0">
                    <a:pos x="64" y="8"/>
                  </a:cxn>
                  <a:cxn ang="0">
                    <a:pos x="64" y="8"/>
                  </a:cxn>
                  <a:cxn ang="0">
                    <a:pos x="62" y="6"/>
                  </a:cxn>
                  <a:cxn ang="0">
                    <a:pos x="62" y="6"/>
                  </a:cxn>
                  <a:cxn ang="0">
                    <a:pos x="64" y="4"/>
                  </a:cxn>
                  <a:cxn ang="0">
                    <a:pos x="64" y="4"/>
                  </a:cxn>
                  <a:cxn ang="0">
                    <a:pos x="58" y="4"/>
                  </a:cxn>
                  <a:cxn ang="0">
                    <a:pos x="58" y="4"/>
                  </a:cxn>
                  <a:cxn ang="0">
                    <a:pos x="60" y="6"/>
                  </a:cxn>
                  <a:cxn ang="0">
                    <a:pos x="60" y="6"/>
                  </a:cxn>
                  <a:cxn ang="0">
                    <a:pos x="58" y="8"/>
                  </a:cxn>
                  <a:cxn ang="0">
                    <a:pos x="58" y="8"/>
                  </a:cxn>
                  <a:cxn ang="0">
                    <a:pos x="56" y="6"/>
                  </a:cxn>
                  <a:cxn ang="0">
                    <a:pos x="56" y="6"/>
                  </a:cxn>
                  <a:cxn ang="0">
                    <a:pos x="58" y="4"/>
                  </a:cxn>
                  <a:cxn ang="0">
                    <a:pos x="58" y="4"/>
                  </a:cxn>
                  <a:cxn ang="0">
                    <a:pos x="52" y="4"/>
                  </a:cxn>
                  <a:cxn ang="0">
                    <a:pos x="52" y="4"/>
                  </a:cxn>
                  <a:cxn ang="0">
                    <a:pos x="54" y="6"/>
                  </a:cxn>
                  <a:cxn ang="0">
                    <a:pos x="54" y="6"/>
                  </a:cxn>
                  <a:cxn ang="0">
                    <a:pos x="52" y="8"/>
                  </a:cxn>
                  <a:cxn ang="0">
                    <a:pos x="52" y="8"/>
                  </a:cxn>
                  <a:cxn ang="0">
                    <a:pos x="50" y="6"/>
                  </a:cxn>
                  <a:cxn ang="0">
                    <a:pos x="50" y="6"/>
                  </a:cxn>
                  <a:cxn ang="0">
                    <a:pos x="52" y="4"/>
                  </a:cxn>
                  <a:cxn ang="0">
                    <a:pos x="52" y="4"/>
                  </a:cxn>
                  <a:cxn ang="0">
                    <a:pos x="70" y="56"/>
                  </a:cxn>
                  <a:cxn ang="0">
                    <a:pos x="0" y="56"/>
                  </a:cxn>
                  <a:cxn ang="0">
                    <a:pos x="0" y="10"/>
                  </a:cxn>
                  <a:cxn ang="0">
                    <a:pos x="70" y="10"/>
                  </a:cxn>
                  <a:cxn ang="0">
                    <a:pos x="70" y="56"/>
                  </a:cxn>
                </a:cxnLst>
                <a:rect l="0" t="0" r="r" b="b"/>
                <a:pathLst>
                  <a:path w="70" h="58">
                    <a:moveTo>
                      <a:pt x="70" y="0"/>
                    </a:moveTo>
                    <a:lnTo>
                      <a:pt x="0" y="0"/>
                    </a:lnTo>
                    <a:lnTo>
                      <a:pt x="0" y="58"/>
                    </a:lnTo>
                    <a:lnTo>
                      <a:pt x="70" y="58"/>
                    </a:lnTo>
                    <a:lnTo>
                      <a:pt x="70" y="0"/>
                    </a:lnTo>
                    <a:close/>
                    <a:moveTo>
                      <a:pt x="64" y="4"/>
                    </a:moveTo>
                    <a:lnTo>
                      <a:pt x="64" y="4"/>
                    </a:lnTo>
                    <a:lnTo>
                      <a:pt x="66" y="6"/>
                    </a:lnTo>
                    <a:lnTo>
                      <a:pt x="66" y="6"/>
                    </a:lnTo>
                    <a:lnTo>
                      <a:pt x="64" y="8"/>
                    </a:lnTo>
                    <a:lnTo>
                      <a:pt x="64" y="8"/>
                    </a:lnTo>
                    <a:lnTo>
                      <a:pt x="62" y="6"/>
                    </a:lnTo>
                    <a:lnTo>
                      <a:pt x="62" y="6"/>
                    </a:lnTo>
                    <a:lnTo>
                      <a:pt x="64" y="4"/>
                    </a:lnTo>
                    <a:lnTo>
                      <a:pt x="64" y="4"/>
                    </a:lnTo>
                    <a:close/>
                    <a:moveTo>
                      <a:pt x="58" y="4"/>
                    </a:moveTo>
                    <a:lnTo>
                      <a:pt x="58" y="4"/>
                    </a:lnTo>
                    <a:lnTo>
                      <a:pt x="60" y="6"/>
                    </a:lnTo>
                    <a:lnTo>
                      <a:pt x="60" y="6"/>
                    </a:lnTo>
                    <a:lnTo>
                      <a:pt x="58" y="8"/>
                    </a:lnTo>
                    <a:lnTo>
                      <a:pt x="58" y="8"/>
                    </a:lnTo>
                    <a:lnTo>
                      <a:pt x="56" y="6"/>
                    </a:lnTo>
                    <a:lnTo>
                      <a:pt x="56" y="6"/>
                    </a:lnTo>
                    <a:lnTo>
                      <a:pt x="58" y="4"/>
                    </a:lnTo>
                    <a:lnTo>
                      <a:pt x="58" y="4"/>
                    </a:lnTo>
                    <a:close/>
                    <a:moveTo>
                      <a:pt x="52" y="4"/>
                    </a:moveTo>
                    <a:lnTo>
                      <a:pt x="52" y="4"/>
                    </a:lnTo>
                    <a:lnTo>
                      <a:pt x="54" y="6"/>
                    </a:lnTo>
                    <a:lnTo>
                      <a:pt x="54" y="6"/>
                    </a:lnTo>
                    <a:lnTo>
                      <a:pt x="52" y="8"/>
                    </a:lnTo>
                    <a:lnTo>
                      <a:pt x="52" y="8"/>
                    </a:lnTo>
                    <a:lnTo>
                      <a:pt x="50" y="6"/>
                    </a:lnTo>
                    <a:lnTo>
                      <a:pt x="50" y="6"/>
                    </a:lnTo>
                    <a:lnTo>
                      <a:pt x="52" y="4"/>
                    </a:lnTo>
                    <a:lnTo>
                      <a:pt x="52" y="4"/>
                    </a:lnTo>
                    <a:close/>
                    <a:moveTo>
                      <a:pt x="70" y="56"/>
                    </a:moveTo>
                    <a:lnTo>
                      <a:pt x="0" y="56"/>
                    </a:lnTo>
                    <a:lnTo>
                      <a:pt x="0" y="10"/>
                    </a:lnTo>
                    <a:lnTo>
                      <a:pt x="70" y="10"/>
                    </a:lnTo>
                    <a:lnTo>
                      <a:pt x="70" y="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47" name="Freeform 349"/>
              <p:cNvSpPr>
                <a:spLocks/>
              </p:cNvSpPr>
              <p:nvPr/>
            </p:nvSpPr>
            <p:spPr bwMode="auto">
              <a:xfrm>
                <a:off x="3111500" y="5834063"/>
                <a:ext cx="9525" cy="12700"/>
              </a:xfrm>
              <a:custGeom>
                <a:avLst/>
                <a:gdLst/>
                <a:ahLst/>
                <a:cxnLst>
                  <a:cxn ang="0">
                    <a:pos x="2" y="8"/>
                  </a:cxn>
                  <a:cxn ang="0">
                    <a:pos x="6" y="4"/>
                  </a:cxn>
                  <a:cxn ang="0">
                    <a:pos x="2" y="0"/>
                  </a:cxn>
                  <a:cxn ang="0">
                    <a:pos x="0" y="2"/>
                  </a:cxn>
                  <a:cxn ang="0">
                    <a:pos x="4" y="4"/>
                  </a:cxn>
                  <a:cxn ang="0">
                    <a:pos x="0" y="6"/>
                  </a:cxn>
                  <a:cxn ang="0">
                    <a:pos x="2" y="8"/>
                  </a:cxn>
                </a:cxnLst>
                <a:rect l="0" t="0" r="r" b="b"/>
                <a:pathLst>
                  <a:path w="6" h="8">
                    <a:moveTo>
                      <a:pt x="2" y="8"/>
                    </a:moveTo>
                    <a:lnTo>
                      <a:pt x="6" y="4"/>
                    </a:lnTo>
                    <a:lnTo>
                      <a:pt x="2" y="0"/>
                    </a:lnTo>
                    <a:lnTo>
                      <a:pt x="0" y="2"/>
                    </a:lnTo>
                    <a:lnTo>
                      <a:pt x="4" y="4"/>
                    </a:lnTo>
                    <a:lnTo>
                      <a:pt x="0" y="6"/>
                    </a:lnTo>
                    <a:lnTo>
                      <a:pt x="2"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48" name="Freeform 350"/>
              <p:cNvSpPr>
                <a:spLocks/>
              </p:cNvSpPr>
              <p:nvPr/>
            </p:nvSpPr>
            <p:spPr bwMode="auto">
              <a:xfrm>
                <a:off x="3121025" y="5846763"/>
                <a:ext cx="6350" cy="12700"/>
              </a:xfrm>
              <a:custGeom>
                <a:avLst/>
                <a:gdLst/>
                <a:ahLst/>
                <a:cxnLst>
                  <a:cxn ang="0">
                    <a:pos x="0" y="8"/>
                  </a:cxn>
                  <a:cxn ang="0">
                    <a:pos x="4" y="4"/>
                  </a:cxn>
                  <a:cxn ang="0">
                    <a:pos x="0" y="0"/>
                  </a:cxn>
                  <a:cxn ang="0">
                    <a:pos x="0" y="2"/>
                  </a:cxn>
                  <a:cxn ang="0">
                    <a:pos x="2" y="4"/>
                  </a:cxn>
                  <a:cxn ang="0">
                    <a:pos x="0" y="6"/>
                  </a:cxn>
                  <a:cxn ang="0">
                    <a:pos x="0" y="8"/>
                  </a:cxn>
                </a:cxnLst>
                <a:rect l="0" t="0" r="r" b="b"/>
                <a:pathLst>
                  <a:path w="4" h="8">
                    <a:moveTo>
                      <a:pt x="0" y="8"/>
                    </a:moveTo>
                    <a:lnTo>
                      <a:pt x="4" y="4"/>
                    </a:lnTo>
                    <a:lnTo>
                      <a:pt x="0" y="0"/>
                    </a:lnTo>
                    <a:lnTo>
                      <a:pt x="0" y="2"/>
                    </a:lnTo>
                    <a:lnTo>
                      <a:pt x="2" y="4"/>
                    </a:lnTo>
                    <a:lnTo>
                      <a:pt x="0" y="6"/>
                    </a:lnTo>
                    <a:lnTo>
                      <a:pt x="0"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49" name="Freeform 351"/>
              <p:cNvSpPr>
                <a:spLocks/>
              </p:cNvSpPr>
              <p:nvPr/>
            </p:nvSpPr>
            <p:spPr bwMode="auto">
              <a:xfrm>
                <a:off x="3111500" y="5872163"/>
                <a:ext cx="9525" cy="12700"/>
              </a:xfrm>
              <a:custGeom>
                <a:avLst/>
                <a:gdLst/>
                <a:ahLst/>
                <a:cxnLst>
                  <a:cxn ang="0">
                    <a:pos x="2" y="8"/>
                  </a:cxn>
                  <a:cxn ang="0">
                    <a:pos x="6" y="4"/>
                  </a:cxn>
                  <a:cxn ang="0">
                    <a:pos x="2" y="0"/>
                  </a:cxn>
                  <a:cxn ang="0">
                    <a:pos x="0" y="2"/>
                  </a:cxn>
                  <a:cxn ang="0">
                    <a:pos x="4" y="4"/>
                  </a:cxn>
                  <a:cxn ang="0">
                    <a:pos x="0" y="6"/>
                  </a:cxn>
                  <a:cxn ang="0">
                    <a:pos x="2" y="8"/>
                  </a:cxn>
                </a:cxnLst>
                <a:rect l="0" t="0" r="r" b="b"/>
                <a:pathLst>
                  <a:path w="6" h="8">
                    <a:moveTo>
                      <a:pt x="2" y="8"/>
                    </a:moveTo>
                    <a:lnTo>
                      <a:pt x="6" y="4"/>
                    </a:lnTo>
                    <a:lnTo>
                      <a:pt x="2" y="0"/>
                    </a:lnTo>
                    <a:lnTo>
                      <a:pt x="0" y="2"/>
                    </a:lnTo>
                    <a:lnTo>
                      <a:pt x="4" y="4"/>
                    </a:lnTo>
                    <a:lnTo>
                      <a:pt x="0" y="6"/>
                    </a:lnTo>
                    <a:lnTo>
                      <a:pt x="2"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50" name="Freeform 352"/>
              <p:cNvSpPr>
                <a:spLocks/>
              </p:cNvSpPr>
              <p:nvPr/>
            </p:nvSpPr>
            <p:spPr bwMode="auto">
              <a:xfrm>
                <a:off x="3124200" y="5859463"/>
                <a:ext cx="6350" cy="12700"/>
              </a:xfrm>
              <a:custGeom>
                <a:avLst/>
                <a:gdLst/>
                <a:ahLst/>
                <a:cxnLst>
                  <a:cxn ang="0">
                    <a:pos x="2" y="8"/>
                  </a:cxn>
                  <a:cxn ang="0">
                    <a:pos x="4" y="4"/>
                  </a:cxn>
                  <a:cxn ang="0">
                    <a:pos x="2" y="0"/>
                  </a:cxn>
                  <a:cxn ang="0">
                    <a:pos x="0" y="2"/>
                  </a:cxn>
                  <a:cxn ang="0">
                    <a:pos x="2" y="4"/>
                  </a:cxn>
                  <a:cxn ang="0">
                    <a:pos x="0" y="6"/>
                  </a:cxn>
                  <a:cxn ang="0">
                    <a:pos x="2" y="8"/>
                  </a:cxn>
                </a:cxnLst>
                <a:rect l="0" t="0" r="r" b="b"/>
                <a:pathLst>
                  <a:path w="4" h="8">
                    <a:moveTo>
                      <a:pt x="2" y="8"/>
                    </a:moveTo>
                    <a:lnTo>
                      <a:pt x="4" y="4"/>
                    </a:lnTo>
                    <a:lnTo>
                      <a:pt x="2" y="0"/>
                    </a:lnTo>
                    <a:lnTo>
                      <a:pt x="0" y="2"/>
                    </a:lnTo>
                    <a:lnTo>
                      <a:pt x="2" y="4"/>
                    </a:lnTo>
                    <a:lnTo>
                      <a:pt x="0" y="6"/>
                    </a:lnTo>
                    <a:lnTo>
                      <a:pt x="2"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51" name="Freeform 353"/>
              <p:cNvSpPr>
                <a:spLocks/>
              </p:cNvSpPr>
              <p:nvPr/>
            </p:nvSpPr>
            <p:spPr bwMode="auto">
              <a:xfrm>
                <a:off x="3124200" y="5884863"/>
                <a:ext cx="6350" cy="12700"/>
              </a:xfrm>
              <a:custGeom>
                <a:avLst/>
                <a:gdLst/>
                <a:ahLst/>
                <a:cxnLst>
                  <a:cxn ang="0">
                    <a:pos x="0" y="2"/>
                  </a:cxn>
                  <a:cxn ang="0">
                    <a:pos x="2" y="4"/>
                  </a:cxn>
                  <a:cxn ang="0">
                    <a:pos x="0" y="6"/>
                  </a:cxn>
                  <a:cxn ang="0">
                    <a:pos x="2" y="8"/>
                  </a:cxn>
                  <a:cxn ang="0">
                    <a:pos x="4" y="4"/>
                  </a:cxn>
                  <a:cxn ang="0">
                    <a:pos x="2" y="0"/>
                  </a:cxn>
                  <a:cxn ang="0">
                    <a:pos x="0" y="2"/>
                  </a:cxn>
                </a:cxnLst>
                <a:rect l="0" t="0" r="r" b="b"/>
                <a:pathLst>
                  <a:path w="4" h="8">
                    <a:moveTo>
                      <a:pt x="0" y="2"/>
                    </a:moveTo>
                    <a:lnTo>
                      <a:pt x="2" y="4"/>
                    </a:lnTo>
                    <a:lnTo>
                      <a:pt x="0" y="6"/>
                    </a:lnTo>
                    <a:lnTo>
                      <a:pt x="2" y="8"/>
                    </a:lnTo>
                    <a:lnTo>
                      <a:pt x="4" y="4"/>
                    </a:lnTo>
                    <a:lnTo>
                      <a:pt x="2" y="0"/>
                    </a:ln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52" name="Rectangle 354"/>
              <p:cNvSpPr>
                <a:spLocks noChangeArrowheads="1"/>
              </p:cNvSpPr>
              <p:nvPr/>
            </p:nvSpPr>
            <p:spPr bwMode="auto">
              <a:xfrm>
                <a:off x="3130550" y="5837238"/>
                <a:ext cx="44450"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53" name="Rectangle 355"/>
              <p:cNvSpPr>
                <a:spLocks noChangeArrowheads="1"/>
              </p:cNvSpPr>
              <p:nvPr/>
            </p:nvSpPr>
            <p:spPr bwMode="auto">
              <a:xfrm>
                <a:off x="3133725" y="5849938"/>
                <a:ext cx="79375"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54" name="Rectangle 356"/>
              <p:cNvSpPr>
                <a:spLocks noChangeArrowheads="1"/>
              </p:cNvSpPr>
              <p:nvPr/>
            </p:nvSpPr>
            <p:spPr bwMode="auto">
              <a:xfrm>
                <a:off x="3124200" y="5875338"/>
                <a:ext cx="76200"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55" name="Rectangle 357"/>
              <p:cNvSpPr>
                <a:spLocks noChangeArrowheads="1"/>
              </p:cNvSpPr>
              <p:nvPr/>
            </p:nvSpPr>
            <p:spPr bwMode="auto">
              <a:xfrm>
                <a:off x="3136900" y="5862638"/>
                <a:ext cx="76200"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56" name="Rectangle 358"/>
              <p:cNvSpPr>
                <a:spLocks noChangeArrowheads="1"/>
              </p:cNvSpPr>
              <p:nvPr/>
            </p:nvSpPr>
            <p:spPr bwMode="auto">
              <a:xfrm>
                <a:off x="3133725" y="5888038"/>
                <a:ext cx="79375"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57" name="Rectangle 359"/>
              <p:cNvSpPr>
                <a:spLocks noChangeArrowheads="1"/>
              </p:cNvSpPr>
              <p:nvPr/>
            </p:nvSpPr>
            <p:spPr bwMode="auto">
              <a:xfrm>
                <a:off x="3178175" y="5837238"/>
                <a:ext cx="19050"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58" name="Rectangle 360"/>
              <p:cNvSpPr>
                <a:spLocks noChangeArrowheads="1"/>
              </p:cNvSpPr>
              <p:nvPr/>
            </p:nvSpPr>
            <p:spPr bwMode="auto">
              <a:xfrm>
                <a:off x="3140075" y="5938838"/>
                <a:ext cx="47625" cy="2857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59" name="Rectangle 361"/>
              <p:cNvSpPr>
                <a:spLocks noChangeArrowheads="1"/>
              </p:cNvSpPr>
              <p:nvPr/>
            </p:nvSpPr>
            <p:spPr bwMode="auto">
              <a:xfrm>
                <a:off x="3105150" y="5973763"/>
                <a:ext cx="117475"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60" name="Freeform 362"/>
              <p:cNvSpPr>
                <a:spLocks noEditPoints="1"/>
              </p:cNvSpPr>
              <p:nvPr/>
            </p:nvSpPr>
            <p:spPr bwMode="auto">
              <a:xfrm>
                <a:off x="2936875" y="5764213"/>
                <a:ext cx="95250" cy="215900"/>
              </a:xfrm>
              <a:custGeom>
                <a:avLst/>
                <a:gdLst/>
                <a:ahLst/>
                <a:cxnLst>
                  <a:cxn ang="0">
                    <a:pos x="0" y="136"/>
                  </a:cxn>
                  <a:cxn ang="0">
                    <a:pos x="60" y="136"/>
                  </a:cxn>
                  <a:cxn ang="0">
                    <a:pos x="60" y="0"/>
                  </a:cxn>
                  <a:cxn ang="0">
                    <a:pos x="0" y="0"/>
                  </a:cxn>
                  <a:cxn ang="0">
                    <a:pos x="0" y="136"/>
                  </a:cxn>
                  <a:cxn ang="0">
                    <a:pos x="4" y="8"/>
                  </a:cxn>
                  <a:cxn ang="0">
                    <a:pos x="56" y="8"/>
                  </a:cxn>
                  <a:cxn ang="0">
                    <a:pos x="56" y="18"/>
                  </a:cxn>
                  <a:cxn ang="0">
                    <a:pos x="4" y="18"/>
                  </a:cxn>
                  <a:cxn ang="0">
                    <a:pos x="4" y="8"/>
                  </a:cxn>
                  <a:cxn ang="0">
                    <a:pos x="4" y="20"/>
                  </a:cxn>
                  <a:cxn ang="0">
                    <a:pos x="56" y="20"/>
                  </a:cxn>
                  <a:cxn ang="0">
                    <a:pos x="56" y="30"/>
                  </a:cxn>
                  <a:cxn ang="0">
                    <a:pos x="4" y="30"/>
                  </a:cxn>
                  <a:cxn ang="0">
                    <a:pos x="4" y="20"/>
                  </a:cxn>
                  <a:cxn ang="0">
                    <a:pos x="4" y="32"/>
                  </a:cxn>
                  <a:cxn ang="0">
                    <a:pos x="56" y="32"/>
                  </a:cxn>
                  <a:cxn ang="0">
                    <a:pos x="56" y="44"/>
                  </a:cxn>
                  <a:cxn ang="0">
                    <a:pos x="4" y="44"/>
                  </a:cxn>
                  <a:cxn ang="0">
                    <a:pos x="4" y="32"/>
                  </a:cxn>
                  <a:cxn ang="0">
                    <a:pos x="52" y="50"/>
                  </a:cxn>
                  <a:cxn ang="0">
                    <a:pos x="52" y="50"/>
                  </a:cxn>
                  <a:cxn ang="0">
                    <a:pos x="52" y="52"/>
                  </a:cxn>
                  <a:cxn ang="0">
                    <a:pos x="50" y="54"/>
                  </a:cxn>
                  <a:cxn ang="0">
                    <a:pos x="50" y="54"/>
                  </a:cxn>
                  <a:cxn ang="0">
                    <a:pos x="48" y="52"/>
                  </a:cxn>
                  <a:cxn ang="0">
                    <a:pos x="48" y="50"/>
                  </a:cxn>
                  <a:cxn ang="0">
                    <a:pos x="48" y="50"/>
                  </a:cxn>
                  <a:cxn ang="0">
                    <a:pos x="48" y="50"/>
                  </a:cxn>
                  <a:cxn ang="0">
                    <a:pos x="50" y="48"/>
                  </a:cxn>
                  <a:cxn ang="0">
                    <a:pos x="50" y="48"/>
                  </a:cxn>
                  <a:cxn ang="0">
                    <a:pos x="52" y="50"/>
                  </a:cxn>
                  <a:cxn ang="0">
                    <a:pos x="52" y="50"/>
                  </a:cxn>
                  <a:cxn ang="0">
                    <a:pos x="52" y="50"/>
                  </a:cxn>
                  <a:cxn ang="0">
                    <a:pos x="4" y="46"/>
                  </a:cxn>
                  <a:cxn ang="0">
                    <a:pos x="42" y="46"/>
                  </a:cxn>
                  <a:cxn ang="0">
                    <a:pos x="42" y="56"/>
                  </a:cxn>
                  <a:cxn ang="0">
                    <a:pos x="4" y="56"/>
                  </a:cxn>
                  <a:cxn ang="0">
                    <a:pos x="4" y="46"/>
                  </a:cxn>
                  <a:cxn ang="0">
                    <a:pos x="4" y="58"/>
                  </a:cxn>
                  <a:cxn ang="0">
                    <a:pos x="56" y="58"/>
                  </a:cxn>
                  <a:cxn ang="0">
                    <a:pos x="56" y="64"/>
                  </a:cxn>
                  <a:cxn ang="0">
                    <a:pos x="4" y="64"/>
                  </a:cxn>
                  <a:cxn ang="0">
                    <a:pos x="4" y="58"/>
                  </a:cxn>
                  <a:cxn ang="0">
                    <a:pos x="4" y="68"/>
                  </a:cxn>
                  <a:cxn ang="0">
                    <a:pos x="56" y="68"/>
                  </a:cxn>
                  <a:cxn ang="0">
                    <a:pos x="56" y="124"/>
                  </a:cxn>
                  <a:cxn ang="0">
                    <a:pos x="4" y="124"/>
                  </a:cxn>
                  <a:cxn ang="0">
                    <a:pos x="4" y="68"/>
                  </a:cxn>
                </a:cxnLst>
                <a:rect l="0" t="0" r="r" b="b"/>
                <a:pathLst>
                  <a:path w="60" h="136">
                    <a:moveTo>
                      <a:pt x="0" y="136"/>
                    </a:moveTo>
                    <a:lnTo>
                      <a:pt x="60" y="136"/>
                    </a:lnTo>
                    <a:lnTo>
                      <a:pt x="60" y="0"/>
                    </a:lnTo>
                    <a:lnTo>
                      <a:pt x="0" y="0"/>
                    </a:lnTo>
                    <a:lnTo>
                      <a:pt x="0" y="136"/>
                    </a:lnTo>
                    <a:close/>
                    <a:moveTo>
                      <a:pt x="4" y="8"/>
                    </a:moveTo>
                    <a:lnTo>
                      <a:pt x="56" y="8"/>
                    </a:lnTo>
                    <a:lnTo>
                      <a:pt x="56" y="18"/>
                    </a:lnTo>
                    <a:lnTo>
                      <a:pt x="4" y="18"/>
                    </a:lnTo>
                    <a:lnTo>
                      <a:pt x="4" y="8"/>
                    </a:lnTo>
                    <a:close/>
                    <a:moveTo>
                      <a:pt x="4" y="20"/>
                    </a:moveTo>
                    <a:lnTo>
                      <a:pt x="56" y="20"/>
                    </a:lnTo>
                    <a:lnTo>
                      <a:pt x="56" y="30"/>
                    </a:lnTo>
                    <a:lnTo>
                      <a:pt x="4" y="30"/>
                    </a:lnTo>
                    <a:lnTo>
                      <a:pt x="4" y="20"/>
                    </a:lnTo>
                    <a:close/>
                    <a:moveTo>
                      <a:pt x="4" y="32"/>
                    </a:moveTo>
                    <a:lnTo>
                      <a:pt x="56" y="32"/>
                    </a:lnTo>
                    <a:lnTo>
                      <a:pt x="56" y="44"/>
                    </a:lnTo>
                    <a:lnTo>
                      <a:pt x="4" y="44"/>
                    </a:lnTo>
                    <a:lnTo>
                      <a:pt x="4" y="32"/>
                    </a:lnTo>
                    <a:close/>
                    <a:moveTo>
                      <a:pt x="52" y="50"/>
                    </a:moveTo>
                    <a:lnTo>
                      <a:pt x="52" y="50"/>
                    </a:lnTo>
                    <a:lnTo>
                      <a:pt x="52" y="52"/>
                    </a:lnTo>
                    <a:lnTo>
                      <a:pt x="50" y="54"/>
                    </a:lnTo>
                    <a:lnTo>
                      <a:pt x="50" y="54"/>
                    </a:lnTo>
                    <a:lnTo>
                      <a:pt x="48" y="52"/>
                    </a:lnTo>
                    <a:lnTo>
                      <a:pt x="48" y="50"/>
                    </a:lnTo>
                    <a:lnTo>
                      <a:pt x="48" y="50"/>
                    </a:lnTo>
                    <a:lnTo>
                      <a:pt x="48" y="50"/>
                    </a:lnTo>
                    <a:lnTo>
                      <a:pt x="50" y="48"/>
                    </a:lnTo>
                    <a:lnTo>
                      <a:pt x="50" y="48"/>
                    </a:lnTo>
                    <a:lnTo>
                      <a:pt x="52" y="50"/>
                    </a:lnTo>
                    <a:lnTo>
                      <a:pt x="52" y="50"/>
                    </a:lnTo>
                    <a:lnTo>
                      <a:pt x="52" y="50"/>
                    </a:lnTo>
                    <a:close/>
                    <a:moveTo>
                      <a:pt x="4" y="46"/>
                    </a:moveTo>
                    <a:lnTo>
                      <a:pt x="42" y="46"/>
                    </a:lnTo>
                    <a:lnTo>
                      <a:pt x="42" y="56"/>
                    </a:lnTo>
                    <a:lnTo>
                      <a:pt x="4" y="56"/>
                    </a:lnTo>
                    <a:lnTo>
                      <a:pt x="4" y="46"/>
                    </a:lnTo>
                    <a:close/>
                    <a:moveTo>
                      <a:pt x="4" y="58"/>
                    </a:moveTo>
                    <a:lnTo>
                      <a:pt x="56" y="58"/>
                    </a:lnTo>
                    <a:lnTo>
                      <a:pt x="56" y="64"/>
                    </a:lnTo>
                    <a:lnTo>
                      <a:pt x="4" y="64"/>
                    </a:lnTo>
                    <a:lnTo>
                      <a:pt x="4" y="58"/>
                    </a:lnTo>
                    <a:close/>
                    <a:moveTo>
                      <a:pt x="4" y="68"/>
                    </a:moveTo>
                    <a:lnTo>
                      <a:pt x="56" y="68"/>
                    </a:lnTo>
                    <a:lnTo>
                      <a:pt x="56" y="124"/>
                    </a:lnTo>
                    <a:lnTo>
                      <a:pt x="4" y="124"/>
                    </a:lnTo>
                    <a:lnTo>
                      <a:pt x="4" y="6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61" name="Freeform 363"/>
              <p:cNvSpPr>
                <a:spLocks noEditPoints="1"/>
              </p:cNvSpPr>
              <p:nvPr/>
            </p:nvSpPr>
            <p:spPr bwMode="auto">
              <a:xfrm>
                <a:off x="3057525" y="5786438"/>
                <a:ext cx="212725" cy="146050"/>
              </a:xfrm>
              <a:custGeom>
                <a:avLst/>
                <a:gdLst/>
                <a:ahLst/>
                <a:cxnLst>
                  <a:cxn ang="0">
                    <a:pos x="134" y="0"/>
                  </a:cxn>
                  <a:cxn ang="0">
                    <a:pos x="0" y="0"/>
                  </a:cxn>
                  <a:cxn ang="0">
                    <a:pos x="0" y="92"/>
                  </a:cxn>
                  <a:cxn ang="0">
                    <a:pos x="134" y="92"/>
                  </a:cxn>
                  <a:cxn ang="0">
                    <a:pos x="134" y="0"/>
                  </a:cxn>
                  <a:cxn ang="0">
                    <a:pos x="128" y="86"/>
                  </a:cxn>
                  <a:cxn ang="0">
                    <a:pos x="4" y="86"/>
                  </a:cxn>
                  <a:cxn ang="0">
                    <a:pos x="4" y="6"/>
                  </a:cxn>
                  <a:cxn ang="0">
                    <a:pos x="128" y="6"/>
                  </a:cxn>
                  <a:cxn ang="0">
                    <a:pos x="128" y="86"/>
                  </a:cxn>
                </a:cxnLst>
                <a:rect l="0" t="0" r="r" b="b"/>
                <a:pathLst>
                  <a:path w="134" h="92">
                    <a:moveTo>
                      <a:pt x="134" y="0"/>
                    </a:moveTo>
                    <a:lnTo>
                      <a:pt x="0" y="0"/>
                    </a:lnTo>
                    <a:lnTo>
                      <a:pt x="0" y="92"/>
                    </a:lnTo>
                    <a:lnTo>
                      <a:pt x="134" y="92"/>
                    </a:lnTo>
                    <a:lnTo>
                      <a:pt x="134" y="0"/>
                    </a:lnTo>
                    <a:close/>
                    <a:moveTo>
                      <a:pt x="128" y="86"/>
                    </a:moveTo>
                    <a:lnTo>
                      <a:pt x="4" y="86"/>
                    </a:lnTo>
                    <a:lnTo>
                      <a:pt x="4" y="6"/>
                    </a:lnTo>
                    <a:lnTo>
                      <a:pt x="128" y="6"/>
                    </a:lnTo>
                    <a:lnTo>
                      <a:pt x="128" y="8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62" name="Freeform 364"/>
              <p:cNvSpPr>
                <a:spLocks/>
              </p:cNvSpPr>
              <p:nvPr/>
            </p:nvSpPr>
            <p:spPr bwMode="auto">
              <a:xfrm>
                <a:off x="3486150" y="5360988"/>
                <a:ext cx="63500" cy="47625"/>
              </a:xfrm>
              <a:custGeom>
                <a:avLst/>
                <a:gdLst/>
                <a:ahLst/>
                <a:cxnLst>
                  <a:cxn ang="0">
                    <a:pos x="40" y="14"/>
                  </a:cxn>
                  <a:cxn ang="0">
                    <a:pos x="40" y="14"/>
                  </a:cxn>
                  <a:cxn ang="0">
                    <a:pos x="20" y="6"/>
                  </a:cxn>
                  <a:cxn ang="0">
                    <a:pos x="0" y="0"/>
                  </a:cxn>
                  <a:cxn ang="0">
                    <a:pos x="0" y="0"/>
                  </a:cxn>
                  <a:cxn ang="0">
                    <a:pos x="14" y="14"/>
                  </a:cxn>
                  <a:cxn ang="0">
                    <a:pos x="26" y="30"/>
                  </a:cxn>
                  <a:cxn ang="0">
                    <a:pos x="26" y="30"/>
                  </a:cxn>
                  <a:cxn ang="0">
                    <a:pos x="32" y="22"/>
                  </a:cxn>
                  <a:cxn ang="0">
                    <a:pos x="40" y="14"/>
                  </a:cxn>
                  <a:cxn ang="0">
                    <a:pos x="40" y="14"/>
                  </a:cxn>
                </a:cxnLst>
                <a:rect l="0" t="0" r="r" b="b"/>
                <a:pathLst>
                  <a:path w="40" h="30">
                    <a:moveTo>
                      <a:pt x="40" y="14"/>
                    </a:moveTo>
                    <a:lnTo>
                      <a:pt x="40" y="14"/>
                    </a:lnTo>
                    <a:lnTo>
                      <a:pt x="20" y="6"/>
                    </a:lnTo>
                    <a:lnTo>
                      <a:pt x="0" y="0"/>
                    </a:lnTo>
                    <a:lnTo>
                      <a:pt x="0" y="0"/>
                    </a:lnTo>
                    <a:lnTo>
                      <a:pt x="14" y="14"/>
                    </a:lnTo>
                    <a:lnTo>
                      <a:pt x="26" y="30"/>
                    </a:lnTo>
                    <a:lnTo>
                      <a:pt x="26" y="30"/>
                    </a:lnTo>
                    <a:lnTo>
                      <a:pt x="32" y="22"/>
                    </a:lnTo>
                    <a:lnTo>
                      <a:pt x="40" y="14"/>
                    </a:lnTo>
                    <a:lnTo>
                      <a:pt x="40"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63" name="Freeform 365"/>
              <p:cNvSpPr>
                <a:spLocks/>
              </p:cNvSpPr>
              <p:nvPr/>
            </p:nvSpPr>
            <p:spPr bwMode="auto">
              <a:xfrm>
                <a:off x="3575050" y="5522913"/>
                <a:ext cx="133350" cy="104775"/>
              </a:xfrm>
              <a:custGeom>
                <a:avLst/>
                <a:gdLst/>
                <a:ahLst/>
                <a:cxnLst>
                  <a:cxn ang="0">
                    <a:pos x="12" y="0"/>
                  </a:cxn>
                  <a:cxn ang="0">
                    <a:pos x="12" y="0"/>
                  </a:cxn>
                  <a:cxn ang="0">
                    <a:pos x="0" y="0"/>
                  </a:cxn>
                  <a:cxn ang="0">
                    <a:pos x="0" y="0"/>
                  </a:cxn>
                  <a:cxn ang="0">
                    <a:pos x="6" y="32"/>
                  </a:cxn>
                  <a:cxn ang="0">
                    <a:pos x="8" y="66"/>
                  </a:cxn>
                  <a:cxn ang="0">
                    <a:pos x="84" y="66"/>
                  </a:cxn>
                  <a:cxn ang="0">
                    <a:pos x="84" y="66"/>
                  </a:cxn>
                  <a:cxn ang="0">
                    <a:pos x="82" y="50"/>
                  </a:cxn>
                  <a:cxn ang="0">
                    <a:pos x="80" y="32"/>
                  </a:cxn>
                  <a:cxn ang="0">
                    <a:pos x="76" y="16"/>
                  </a:cxn>
                  <a:cxn ang="0">
                    <a:pos x="70" y="0"/>
                  </a:cxn>
                  <a:cxn ang="0">
                    <a:pos x="12" y="0"/>
                  </a:cxn>
                </a:cxnLst>
                <a:rect l="0" t="0" r="r" b="b"/>
                <a:pathLst>
                  <a:path w="84" h="66">
                    <a:moveTo>
                      <a:pt x="12" y="0"/>
                    </a:moveTo>
                    <a:lnTo>
                      <a:pt x="12" y="0"/>
                    </a:lnTo>
                    <a:lnTo>
                      <a:pt x="0" y="0"/>
                    </a:lnTo>
                    <a:lnTo>
                      <a:pt x="0" y="0"/>
                    </a:lnTo>
                    <a:lnTo>
                      <a:pt x="6" y="32"/>
                    </a:lnTo>
                    <a:lnTo>
                      <a:pt x="8" y="66"/>
                    </a:lnTo>
                    <a:lnTo>
                      <a:pt x="84" y="66"/>
                    </a:lnTo>
                    <a:lnTo>
                      <a:pt x="84" y="66"/>
                    </a:lnTo>
                    <a:lnTo>
                      <a:pt x="82" y="50"/>
                    </a:lnTo>
                    <a:lnTo>
                      <a:pt x="80" y="32"/>
                    </a:lnTo>
                    <a:lnTo>
                      <a:pt x="76" y="16"/>
                    </a:lnTo>
                    <a:lnTo>
                      <a:pt x="70"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64" name="Freeform 366"/>
              <p:cNvSpPr>
                <a:spLocks/>
              </p:cNvSpPr>
              <p:nvPr/>
            </p:nvSpPr>
            <p:spPr bwMode="auto">
              <a:xfrm>
                <a:off x="3438525" y="5491163"/>
                <a:ext cx="136525" cy="136525"/>
              </a:xfrm>
              <a:custGeom>
                <a:avLst/>
                <a:gdLst/>
                <a:ahLst/>
                <a:cxnLst>
                  <a:cxn ang="0">
                    <a:pos x="58" y="0"/>
                  </a:cxn>
                  <a:cxn ang="0">
                    <a:pos x="58" y="0"/>
                  </a:cxn>
                  <a:cxn ang="0">
                    <a:pos x="28" y="2"/>
                  </a:cxn>
                  <a:cxn ang="0">
                    <a:pos x="0" y="4"/>
                  </a:cxn>
                  <a:cxn ang="0">
                    <a:pos x="0" y="86"/>
                  </a:cxn>
                  <a:cxn ang="0">
                    <a:pos x="86" y="86"/>
                  </a:cxn>
                  <a:cxn ang="0">
                    <a:pos x="86" y="86"/>
                  </a:cxn>
                  <a:cxn ang="0">
                    <a:pos x="84" y="50"/>
                  </a:cxn>
                  <a:cxn ang="0">
                    <a:pos x="78" y="16"/>
                  </a:cxn>
                  <a:cxn ang="0">
                    <a:pos x="78" y="16"/>
                  </a:cxn>
                  <a:cxn ang="0">
                    <a:pos x="68" y="10"/>
                  </a:cxn>
                  <a:cxn ang="0">
                    <a:pos x="58" y="0"/>
                  </a:cxn>
                  <a:cxn ang="0">
                    <a:pos x="58" y="0"/>
                  </a:cxn>
                </a:cxnLst>
                <a:rect l="0" t="0" r="r" b="b"/>
                <a:pathLst>
                  <a:path w="86" h="86">
                    <a:moveTo>
                      <a:pt x="58" y="0"/>
                    </a:moveTo>
                    <a:lnTo>
                      <a:pt x="58" y="0"/>
                    </a:lnTo>
                    <a:lnTo>
                      <a:pt x="28" y="2"/>
                    </a:lnTo>
                    <a:lnTo>
                      <a:pt x="0" y="4"/>
                    </a:lnTo>
                    <a:lnTo>
                      <a:pt x="0" y="86"/>
                    </a:lnTo>
                    <a:lnTo>
                      <a:pt x="86" y="86"/>
                    </a:lnTo>
                    <a:lnTo>
                      <a:pt x="86" y="86"/>
                    </a:lnTo>
                    <a:lnTo>
                      <a:pt x="84" y="50"/>
                    </a:lnTo>
                    <a:lnTo>
                      <a:pt x="78" y="16"/>
                    </a:lnTo>
                    <a:lnTo>
                      <a:pt x="78" y="16"/>
                    </a:lnTo>
                    <a:lnTo>
                      <a:pt x="68" y="10"/>
                    </a:lnTo>
                    <a:lnTo>
                      <a:pt x="58" y="0"/>
                    </a:lnTo>
                    <a:lnTo>
                      <a:pt x="5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65" name="Freeform 367"/>
              <p:cNvSpPr>
                <a:spLocks/>
              </p:cNvSpPr>
              <p:nvPr/>
            </p:nvSpPr>
            <p:spPr bwMode="auto">
              <a:xfrm>
                <a:off x="3438525" y="5357813"/>
                <a:ext cx="85725" cy="127000"/>
              </a:xfrm>
              <a:custGeom>
                <a:avLst/>
                <a:gdLst/>
                <a:ahLst/>
                <a:cxnLst>
                  <a:cxn ang="0">
                    <a:pos x="52" y="38"/>
                  </a:cxn>
                  <a:cxn ang="0">
                    <a:pos x="52" y="38"/>
                  </a:cxn>
                  <a:cxn ang="0">
                    <a:pos x="42" y="24"/>
                  </a:cxn>
                  <a:cxn ang="0">
                    <a:pos x="28" y="12"/>
                  </a:cxn>
                  <a:cxn ang="0">
                    <a:pos x="14" y="4"/>
                  </a:cxn>
                  <a:cxn ang="0">
                    <a:pos x="0" y="0"/>
                  </a:cxn>
                  <a:cxn ang="0">
                    <a:pos x="0" y="80"/>
                  </a:cxn>
                  <a:cxn ang="0">
                    <a:pos x="0" y="80"/>
                  </a:cxn>
                  <a:cxn ang="0">
                    <a:pos x="26" y="78"/>
                  </a:cxn>
                  <a:cxn ang="0">
                    <a:pos x="54" y="76"/>
                  </a:cxn>
                  <a:cxn ang="0">
                    <a:pos x="54" y="76"/>
                  </a:cxn>
                  <a:cxn ang="0">
                    <a:pos x="50" y="68"/>
                  </a:cxn>
                  <a:cxn ang="0">
                    <a:pos x="50" y="56"/>
                  </a:cxn>
                  <a:cxn ang="0">
                    <a:pos x="50" y="56"/>
                  </a:cxn>
                  <a:cxn ang="0">
                    <a:pos x="50" y="56"/>
                  </a:cxn>
                  <a:cxn ang="0">
                    <a:pos x="50" y="48"/>
                  </a:cxn>
                  <a:cxn ang="0">
                    <a:pos x="52" y="38"/>
                  </a:cxn>
                  <a:cxn ang="0">
                    <a:pos x="52" y="38"/>
                  </a:cxn>
                </a:cxnLst>
                <a:rect l="0" t="0" r="r" b="b"/>
                <a:pathLst>
                  <a:path w="54" h="80">
                    <a:moveTo>
                      <a:pt x="52" y="38"/>
                    </a:moveTo>
                    <a:lnTo>
                      <a:pt x="52" y="38"/>
                    </a:lnTo>
                    <a:lnTo>
                      <a:pt x="42" y="24"/>
                    </a:lnTo>
                    <a:lnTo>
                      <a:pt x="28" y="12"/>
                    </a:lnTo>
                    <a:lnTo>
                      <a:pt x="14" y="4"/>
                    </a:lnTo>
                    <a:lnTo>
                      <a:pt x="0" y="0"/>
                    </a:lnTo>
                    <a:lnTo>
                      <a:pt x="0" y="80"/>
                    </a:lnTo>
                    <a:lnTo>
                      <a:pt x="0" y="80"/>
                    </a:lnTo>
                    <a:lnTo>
                      <a:pt x="26" y="78"/>
                    </a:lnTo>
                    <a:lnTo>
                      <a:pt x="54" y="76"/>
                    </a:lnTo>
                    <a:lnTo>
                      <a:pt x="54" y="76"/>
                    </a:lnTo>
                    <a:lnTo>
                      <a:pt x="50" y="68"/>
                    </a:lnTo>
                    <a:lnTo>
                      <a:pt x="50" y="56"/>
                    </a:lnTo>
                    <a:lnTo>
                      <a:pt x="50" y="56"/>
                    </a:lnTo>
                    <a:lnTo>
                      <a:pt x="50" y="56"/>
                    </a:lnTo>
                    <a:lnTo>
                      <a:pt x="50" y="48"/>
                    </a:lnTo>
                    <a:lnTo>
                      <a:pt x="52" y="38"/>
                    </a:lnTo>
                    <a:lnTo>
                      <a:pt x="52" y="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66" name="Freeform 368"/>
              <p:cNvSpPr>
                <a:spLocks noEditPoints="1"/>
              </p:cNvSpPr>
              <p:nvPr/>
            </p:nvSpPr>
            <p:spPr bwMode="auto">
              <a:xfrm>
                <a:off x="3527425" y="5303838"/>
                <a:ext cx="352425" cy="209550"/>
              </a:xfrm>
              <a:custGeom>
                <a:avLst/>
                <a:gdLst/>
                <a:ahLst/>
                <a:cxnLst>
                  <a:cxn ang="0">
                    <a:pos x="168" y="50"/>
                  </a:cxn>
                  <a:cxn ang="0">
                    <a:pos x="166" y="40"/>
                  </a:cxn>
                  <a:cxn ang="0">
                    <a:pos x="156" y="22"/>
                  </a:cxn>
                  <a:cxn ang="0">
                    <a:pos x="142" y="8"/>
                  </a:cxn>
                  <a:cxn ang="0">
                    <a:pos x="122" y="0"/>
                  </a:cxn>
                  <a:cxn ang="0">
                    <a:pos x="112" y="0"/>
                  </a:cxn>
                  <a:cxn ang="0">
                    <a:pos x="92" y="4"/>
                  </a:cxn>
                  <a:cxn ang="0">
                    <a:pos x="74" y="14"/>
                  </a:cxn>
                  <a:cxn ang="0">
                    <a:pos x="62" y="30"/>
                  </a:cxn>
                  <a:cxn ang="0">
                    <a:pos x="56" y="50"/>
                  </a:cxn>
                  <a:cxn ang="0">
                    <a:pos x="42" y="50"/>
                  </a:cxn>
                  <a:cxn ang="0">
                    <a:pos x="26" y="52"/>
                  </a:cxn>
                  <a:cxn ang="0">
                    <a:pos x="12" y="62"/>
                  </a:cxn>
                  <a:cxn ang="0">
                    <a:pos x="4" y="74"/>
                  </a:cxn>
                  <a:cxn ang="0">
                    <a:pos x="0" y="90"/>
                  </a:cxn>
                  <a:cxn ang="0">
                    <a:pos x="0" y="90"/>
                  </a:cxn>
                  <a:cxn ang="0">
                    <a:pos x="4" y="106"/>
                  </a:cxn>
                  <a:cxn ang="0">
                    <a:pos x="12" y="120"/>
                  </a:cxn>
                  <a:cxn ang="0">
                    <a:pos x="26" y="128"/>
                  </a:cxn>
                  <a:cxn ang="0">
                    <a:pos x="42" y="132"/>
                  </a:cxn>
                  <a:cxn ang="0">
                    <a:pos x="182" y="132"/>
                  </a:cxn>
                  <a:cxn ang="0">
                    <a:pos x="198" y="128"/>
                  </a:cxn>
                  <a:cxn ang="0">
                    <a:pos x="210" y="120"/>
                  </a:cxn>
                  <a:cxn ang="0">
                    <a:pos x="220" y="106"/>
                  </a:cxn>
                  <a:cxn ang="0">
                    <a:pos x="222" y="90"/>
                  </a:cxn>
                  <a:cxn ang="0">
                    <a:pos x="222" y="90"/>
                  </a:cxn>
                  <a:cxn ang="0">
                    <a:pos x="220" y="74"/>
                  </a:cxn>
                  <a:cxn ang="0">
                    <a:pos x="210" y="62"/>
                  </a:cxn>
                  <a:cxn ang="0">
                    <a:pos x="198" y="52"/>
                  </a:cxn>
                  <a:cxn ang="0">
                    <a:pos x="182" y="50"/>
                  </a:cxn>
                  <a:cxn ang="0">
                    <a:pos x="198" y="86"/>
                  </a:cxn>
                  <a:cxn ang="0">
                    <a:pos x="196" y="94"/>
                  </a:cxn>
                  <a:cxn ang="0">
                    <a:pos x="188" y="108"/>
                  </a:cxn>
                  <a:cxn ang="0">
                    <a:pos x="172" y="118"/>
                  </a:cxn>
                  <a:cxn ang="0">
                    <a:pos x="58" y="118"/>
                  </a:cxn>
                  <a:cxn ang="0">
                    <a:pos x="50" y="118"/>
                  </a:cxn>
                  <a:cxn ang="0">
                    <a:pos x="36" y="108"/>
                  </a:cxn>
                  <a:cxn ang="0">
                    <a:pos x="26" y="94"/>
                  </a:cxn>
                  <a:cxn ang="0">
                    <a:pos x="26" y="86"/>
                  </a:cxn>
                  <a:cxn ang="0">
                    <a:pos x="26" y="80"/>
                  </a:cxn>
                  <a:cxn ang="0">
                    <a:pos x="36" y="64"/>
                  </a:cxn>
                  <a:cxn ang="0">
                    <a:pos x="50" y="56"/>
                  </a:cxn>
                  <a:cxn ang="0">
                    <a:pos x="68" y="56"/>
                  </a:cxn>
                  <a:cxn ang="0">
                    <a:pos x="70" y="48"/>
                  </a:cxn>
                  <a:cxn ang="0">
                    <a:pos x="78" y="34"/>
                  </a:cxn>
                  <a:cxn ang="0">
                    <a:pos x="88" y="22"/>
                  </a:cxn>
                  <a:cxn ang="0">
                    <a:pos x="104" y="18"/>
                  </a:cxn>
                  <a:cxn ang="0">
                    <a:pos x="112" y="16"/>
                  </a:cxn>
                  <a:cxn ang="0">
                    <a:pos x="128" y="20"/>
                  </a:cxn>
                  <a:cxn ang="0">
                    <a:pos x="140" y="28"/>
                  </a:cxn>
                  <a:cxn ang="0">
                    <a:pos x="150" y="40"/>
                  </a:cxn>
                  <a:cxn ang="0">
                    <a:pos x="154" y="56"/>
                  </a:cxn>
                  <a:cxn ang="0">
                    <a:pos x="166" y="56"/>
                  </a:cxn>
                  <a:cxn ang="0">
                    <a:pos x="178" y="58"/>
                  </a:cxn>
                  <a:cxn ang="0">
                    <a:pos x="194" y="74"/>
                  </a:cxn>
                  <a:cxn ang="0">
                    <a:pos x="198" y="86"/>
                  </a:cxn>
                </a:cxnLst>
                <a:rect l="0" t="0" r="r" b="b"/>
                <a:pathLst>
                  <a:path w="222" h="132">
                    <a:moveTo>
                      <a:pt x="182" y="50"/>
                    </a:moveTo>
                    <a:lnTo>
                      <a:pt x="168" y="50"/>
                    </a:lnTo>
                    <a:lnTo>
                      <a:pt x="168" y="50"/>
                    </a:lnTo>
                    <a:lnTo>
                      <a:pt x="166" y="40"/>
                    </a:lnTo>
                    <a:lnTo>
                      <a:pt x="162" y="30"/>
                    </a:lnTo>
                    <a:lnTo>
                      <a:pt x="156" y="22"/>
                    </a:lnTo>
                    <a:lnTo>
                      <a:pt x="150" y="14"/>
                    </a:lnTo>
                    <a:lnTo>
                      <a:pt x="142" y="8"/>
                    </a:lnTo>
                    <a:lnTo>
                      <a:pt x="132" y="4"/>
                    </a:lnTo>
                    <a:lnTo>
                      <a:pt x="122" y="0"/>
                    </a:lnTo>
                    <a:lnTo>
                      <a:pt x="112" y="0"/>
                    </a:lnTo>
                    <a:lnTo>
                      <a:pt x="112" y="0"/>
                    </a:lnTo>
                    <a:lnTo>
                      <a:pt x="102" y="0"/>
                    </a:lnTo>
                    <a:lnTo>
                      <a:pt x="92" y="4"/>
                    </a:lnTo>
                    <a:lnTo>
                      <a:pt x="82" y="8"/>
                    </a:lnTo>
                    <a:lnTo>
                      <a:pt x="74" y="14"/>
                    </a:lnTo>
                    <a:lnTo>
                      <a:pt x="68" y="22"/>
                    </a:lnTo>
                    <a:lnTo>
                      <a:pt x="62" y="30"/>
                    </a:lnTo>
                    <a:lnTo>
                      <a:pt x="58" y="40"/>
                    </a:lnTo>
                    <a:lnTo>
                      <a:pt x="56" y="50"/>
                    </a:lnTo>
                    <a:lnTo>
                      <a:pt x="42" y="50"/>
                    </a:lnTo>
                    <a:lnTo>
                      <a:pt x="42" y="50"/>
                    </a:lnTo>
                    <a:lnTo>
                      <a:pt x="32" y="50"/>
                    </a:lnTo>
                    <a:lnTo>
                      <a:pt x="26" y="52"/>
                    </a:lnTo>
                    <a:lnTo>
                      <a:pt x="18" y="56"/>
                    </a:lnTo>
                    <a:lnTo>
                      <a:pt x="12" y="62"/>
                    </a:lnTo>
                    <a:lnTo>
                      <a:pt x="8" y="68"/>
                    </a:lnTo>
                    <a:lnTo>
                      <a:pt x="4" y="74"/>
                    </a:lnTo>
                    <a:lnTo>
                      <a:pt x="2" y="82"/>
                    </a:lnTo>
                    <a:lnTo>
                      <a:pt x="0" y="90"/>
                    </a:lnTo>
                    <a:lnTo>
                      <a:pt x="0" y="90"/>
                    </a:lnTo>
                    <a:lnTo>
                      <a:pt x="0" y="90"/>
                    </a:lnTo>
                    <a:lnTo>
                      <a:pt x="2" y="98"/>
                    </a:lnTo>
                    <a:lnTo>
                      <a:pt x="4" y="106"/>
                    </a:lnTo>
                    <a:lnTo>
                      <a:pt x="8" y="114"/>
                    </a:lnTo>
                    <a:lnTo>
                      <a:pt x="12" y="120"/>
                    </a:lnTo>
                    <a:lnTo>
                      <a:pt x="18" y="124"/>
                    </a:lnTo>
                    <a:lnTo>
                      <a:pt x="26" y="128"/>
                    </a:lnTo>
                    <a:lnTo>
                      <a:pt x="32" y="130"/>
                    </a:lnTo>
                    <a:lnTo>
                      <a:pt x="42" y="132"/>
                    </a:lnTo>
                    <a:lnTo>
                      <a:pt x="182" y="132"/>
                    </a:lnTo>
                    <a:lnTo>
                      <a:pt x="182" y="132"/>
                    </a:lnTo>
                    <a:lnTo>
                      <a:pt x="190" y="130"/>
                    </a:lnTo>
                    <a:lnTo>
                      <a:pt x="198" y="128"/>
                    </a:lnTo>
                    <a:lnTo>
                      <a:pt x="204" y="124"/>
                    </a:lnTo>
                    <a:lnTo>
                      <a:pt x="210" y="120"/>
                    </a:lnTo>
                    <a:lnTo>
                      <a:pt x="216" y="114"/>
                    </a:lnTo>
                    <a:lnTo>
                      <a:pt x="220" y="106"/>
                    </a:lnTo>
                    <a:lnTo>
                      <a:pt x="222" y="98"/>
                    </a:lnTo>
                    <a:lnTo>
                      <a:pt x="222" y="90"/>
                    </a:lnTo>
                    <a:lnTo>
                      <a:pt x="222" y="90"/>
                    </a:lnTo>
                    <a:lnTo>
                      <a:pt x="222" y="90"/>
                    </a:lnTo>
                    <a:lnTo>
                      <a:pt x="222" y="82"/>
                    </a:lnTo>
                    <a:lnTo>
                      <a:pt x="220" y="74"/>
                    </a:lnTo>
                    <a:lnTo>
                      <a:pt x="216" y="68"/>
                    </a:lnTo>
                    <a:lnTo>
                      <a:pt x="210" y="62"/>
                    </a:lnTo>
                    <a:lnTo>
                      <a:pt x="204" y="56"/>
                    </a:lnTo>
                    <a:lnTo>
                      <a:pt x="198" y="52"/>
                    </a:lnTo>
                    <a:lnTo>
                      <a:pt x="190" y="50"/>
                    </a:lnTo>
                    <a:lnTo>
                      <a:pt x="182" y="50"/>
                    </a:lnTo>
                    <a:lnTo>
                      <a:pt x="182" y="50"/>
                    </a:lnTo>
                    <a:close/>
                    <a:moveTo>
                      <a:pt x="198" y="86"/>
                    </a:moveTo>
                    <a:lnTo>
                      <a:pt x="198" y="86"/>
                    </a:lnTo>
                    <a:lnTo>
                      <a:pt x="196" y="94"/>
                    </a:lnTo>
                    <a:lnTo>
                      <a:pt x="194" y="100"/>
                    </a:lnTo>
                    <a:lnTo>
                      <a:pt x="188" y="108"/>
                    </a:lnTo>
                    <a:lnTo>
                      <a:pt x="178" y="116"/>
                    </a:lnTo>
                    <a:lnTo>
                      <a:pt x="172" y="118"/>
                    </a:lnTo>
                    <a:lnTo>
                      <a:pt x="166" y="118"/>
                    </a:lnTo>
                    <a:lnTo>
                      <a:pt x="58" y="118"/>
                    </a:lnTo>
                    <a:lnTo>
                      <a:pt x="58" y="118"/>
                    </a:lnTo>
                    <a:lnTo>
                      <a:pt x="50" y="118"/>
                    </a:lnTo>
                    <a:lnTo>
                      <a:pt x="46" y="116"/>
                    </a:lnTo>
                    <a:lnTo>
                      <a:pt x="36" y="108"/>
                    </a:lnTo>
                    <a:lnTo>
                      <a:pt x="28" y="100"/>
                    </a:lnTo>
                    <a:lnTo>
                      <a:pt x="26" y="94"/>
                    </a:lnTo>
                    <a:lnTo>
                      <a:pt x="26" y="86"/>
                    </a:lnTo>
                    <a:lnTo>
                      <a:pt x="26" y="86"/>
                    </a:lnTo>
                    <a:lnTo>
                      <a:pt x="26" y="86"/>
                    </a:lnTo>
                    <a:lnTo>
                      <a:pt x="26" y="80"/>
                    </a:lnTo>
                    <a:lnTo>
                      <a:pt x="28" y="74"/>
                    </a:lnTo>
                    <a:lnTo>
                      <a:pt x="36" y="64"/>
                    </a:lnTo>
                    <a:lnTo>
                      <a:pt x="46" y="58"/>
                    </a:lnTo>
                    <a:lnTo>
                      <a:pt x="50" y="56"/>
                    </a:lnTo>
                    <a:lnTo>
                      <a:pt x="58" y="56"/>
                    </a:lnTo>
                    <a:lnTo>
                      <a:pt x="68" y="56"/>
                    </a:lnTo>
                    <a:lnTo>
                      <a:pt x="68" y="56"/>
                    </a:lnTo>
                    <a:lnTo>
                      <a:pt x="70" y="48"/>
                    </a:lnTo>
                    <a:lnTo>
                      <a:pt x="74" y="40"/>
                    </a:lnTo>
                    <a:lnTo>
                      <a:pt x="78" y="34"/>
                    </a:lnTo>
                    <a:lnTo>
                      <a:pt x="82" y="28"/>
                    </a:lnTo>
                    <a:lnTo>
                      <a:pt x="88" y="22"/>
                    </a:lnTo>
                    <a:lnTo>
                      <a:pt x="96" y="20"/>
                    </a:lnTo>
                    <a:lnTo>
                      <a:pt x="104" y="18"/>
                    </a:lnTo>
                    <a:lnTo>
                      <a:pt x="112" y="16"/>
                    </a:lnTo>
                    <a:lnTo>
                      <a:pt x="112" y="16"/>
                    </a:lnTo>
                    <a:lnTo>
                      <a:pt x="120" y="18"/>
                    </a:lnTo>
                    <a:lnTo>
                      <a:pt x="128" y="20"/>
                    </a:lnTo>
                    <a:lnTo>
                      <a:pt x="134" y="22"/>
                    </a:lnTo>
                    <a:lnTo>
                      <a:pt x="140" y="28"/>
                    </a:lnTo>
                    <a:lnTo>
                      <a:pt x="146" y="34"/>
                    </a:lnTo>
                    <a:lnTo>
                      <a:pt x="150" y="40"/>
                    </a:lnTo>
                    <a:lnTo>
                      <a:pt x="154" y="48"/>
                    </a:lnTo>
                    <a:lnTo>
                      <a:pt x="154" y="56"/>
                    </a:lnTo>
                    <a:lnTo>
                      <a:pt x="166" y="56"/>
                    </a:lnTo>
                    <a:lnTo>
                      <a:pt x="166" y="56"/>
                    </a:lnTo>
                    <a:lnTo>
                      <a:pt x="172" y="56"/>
                    </a:lnTo>
                    <a:lnTo>
                      <a:pt x="178" y="58"/>
                    </a:lnTo>
                    <a:lnTo>
                      <a:pt x="188" y="64"/>
                    </a:lnTo>
                    <a:lnTo>
                      <a:pt x="194" y="74"/>
                    </a:lnTo>
                    <a:lnTo>
                      <a:pt x="196" y="80"/>
                    </a:lnTo>
                    <a:lnTo>
                      <a:pt x="198" y="86"/>
                    </a:lnTo>
                    <a:lnTo>
                      <a:pt x="198" y="8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67" name="Freeform 369"/>
              <p:cNvSpPr>
                <a:spLocks noEditPoints="1"/>
              </p:cNvSpPr>
              <p:nvPr/>
            </p:nvSpPr>
            <p:spPr bwMode="auto">
              <a:xfrm>
                <a:off x="3651250" y="5351463"/>
                <a:ext cx="107950" cy="104775"/>
              </a:xfrm>
              <a:custGeom>
                <a:avLst/>
                <a:gdLst/>
                <a:ahLst/>
                <a:cxnLst>
                  <a:cxn ang="0">
                    <a:pos x="56" y="38"/>
                  </a:cxn>
                  <a:cxn ang="0">
                    <a:pos x="68" y="38"/>
                  </a:cxn>
                  <a:cxn ang="0">
                    <a:pos x="68" y="28"/>
                  </a:cxn>
                  <a:cxn ang="0">
                    <a:pos x="56" y="28"/>
                  </a:cxn>
                  <a:cxn ang="0">
                    <a:pos x="56" y="28"/>
                  </a:cxn>
                  <a:cxn ang="0">
                    <a:pos x="54" y="20"/>
                  </a:cxn>
                  <a:cxn ang="0">
                    <a:pos x="60" y="12"/>
                  </a:cxn>
                  <a:cxn ang="0">
                    <a:pos x="54" y="6"/>
                  </a:cxn>
                  <a:cxn ang="0">
                    <a:pos x="46" y="14"/>
                  </a:cxn>
                  <a:cxn ang="0">
                    <a:pos x="46" y="14"/>
                  </a:cxn>
                  <a:cxn ang="0">
                    <a:pos x="38" y="10"/>
                  </a:cxn>
                  <a:cxn ang="0">
                    <a:pos x="38" y="0"/>
                  </a:cxn>
                  <a:cxn ang="0">
                    <a:pos x="28" y="0"/>
                  </a:cxn>
                  <a:cxn ang="0">
                    <a:pos x="28" y="10"/>
                  </a:cxn>
                  <a:cxn ang="0">
                    <a:pos x="28" y="10"/>
                  </a:cxn>
                  <a:cxn ang="0">
                    <a:pos x="22" y="14"/>
                  </a:cxn>
                  <a:cxn ang="0">
                    <a:pos x="14" y="6"/>
                  </a:cxn>
                  <a:cxn ang="0">
                    <a:pos x="6" y="12"/>
                  </a:cxn>
                  <a:cxn ang="0">
                    <a:pos x="14" y="20"/>
                  </a:cxn>
                  <a:cxn ang="0">
                    <a:pos x="14" y="20"/>
                  </a:cxn>
                  <a:cxn ang="0">
                    <a:pos x="12" y="28"/>
                  </a:cxn>
                  <a:cxn ang="0">
                    <a:pos x="0" y="28"/>
                  </a:cxn>
                  <a:cxn ang="0">
                    <a:pos x="0" y="38"/>
                  </a:cxn>
                  <a:cxn ang="0">
                    <a:pos x="12" y="38"/>
                  </a:cxn>
                  <a:cxn ang="0">
                    <a:pos x="12" y="38"/>
                  </a:cxn>
                  <a:cxn ang="0">
                    <a:pos x="14" y="46"/>
                  </a:cxn>
                  <a:cxn ang="0">
                    <a:pos x="6" y="52"/>
                  </a:cxn>
                  <a:cxn ang="0">
                    <a:pos x="14" y="60"/>
                  </a:cxn>
                  <a:cxn ang="0">
                    <a:pos x="22" y="52"/>
                  </a:cxn>
                  <a:cxn ang="0">
                    <a:pos x="22" y="52"/>
                  </a:cxn>
                  <a:cxn ang="0">
                    <a:pos x="28" y="56"/>
                  </a:cxn>
                  <a:cxn ang="0">
                    <a:pos x="28" y="66"/>
                  </a:cxn>
                  <a:cxn ang="0">
                    <a:pos x="38" y="66"/>
                  </a:cxn>
                  <a:cxn ang="0">
                    <a:pos x="38" y="56"/>
                  </a:cxn>
                  <a:cxn ang="0">
                    <a:pos x="38" y="56"/>
                  </a:cxn>
                  <a:cxn ang="0">
                    <a:pos x="46" y="52"/>
                  </a:cxn>
                  <a:cxn ang="0">
                    <a:pos x="54" y="60"/>
                  </a:cxn>
                  <a:cxn ang="0">
                    <a:pos x="60" y="52"/>
                  </a:cxn>
                  <a:cxn ang="0">
                    <a:pos x="54" y="46"/>
                  </a:cxn>
                  <a:cxn ang="0">
                    <a:pos x="54" y="46"/>
                  </a:cxn>
                  <a:cxn ang="0">
                    <a:pos x="56" y="38"/>
                  </a:cxn>
                  <a:cxn ang="0">
                    <a:pos x="56" y="38"/>
                  </a:cxn>
                  <a:cxn ang="0">
                    <a:pos x="44" y="36"/>
                  </a:cxn>
                  <a:cxn ang="0">
                    <a:pos x="44" y="36"/>
                  </a:cxn>
                  <a:cxn ang="0">
                    <a:pos x="42" y="40"/>
                  </a:cxn>
                  <a:cxn ang="0">
                    <a:pos x="36" y="44"/>
                  </a:cxn>
                  <a:cxn ang="0">
                    <a:pos x="36" y="44"/>
                  </a:cxn>
                  <a:cxn ang="0">
                    <a:pos x="30" y="44"/>
                  </a:cxn>
                  <a:cxn ang="0">
                    <a:pos x="26" y="40"/>
                  </a:cxn>
                  <a:cxn ang="0">
                    <a:pos x="22" y="36"/>
                  </a:cxn>
                  <a:cxn ang="0">
                    <a:pos x="22" y="30"/>
                  </a:cxn>
                  <a:cxn ang="0">
                    <a:pos x="22" y="30"/>
                  </a:cxn>
                  <a:cxn ang="0">
                    <a:pos x="26" y="24"/>
                  </a:cxn>
                  <a:cxn ang="0">
                    <a:pos x="32" y="22"/>
                  </a:cxn>
                  <a:cxn ang="0">
                    <a:pos x="32" y="22"/>
                  </a:cxn>
                  <a:cxn ang="0">
                    <a:pos x="36" y="22"/>
                  </a:cxn>
                  <a:cxn ang="0">
                    <a:pos x="42" y="24"/>
                  </a:cxn>
                  <a:cxn ang="0">
                    <a:pos x="44" y="30"/>
                  </a:cxn>
                  <a:cxn ang="0">
                    <a:pos x="44" y="36"/>
                  </a:cxn>
                  <a:cxn ang="0">
                    <a:pos x="44" y="36"/>
                  </a:cxn>
                </a:cxnLst>
                <a:rect l="0" t="0" r="r" b="b"/>
                <a:pathLst>
                  <a:path w="68" h="66">
                    <a:moveTo>
                      <a:pt x="56" y="38"/>
                    </a:moveTo>
                    <a:lnTo>
                      <a:pt x="68" y="38"/>
                    </a:lnTo>
                    <a:lnTo>
                      <a:pt x="68" y="28"/>
                    </a:lnTo>
                    <a:lnTo>
                      <a:pt x="56" y="28"/>
                    </a:lnTo>
                    <a:lnTo>
                      <a:pt x="56" y="28"/>
                    </a:lnTo>
                    <a:lnTo>
                      <a:pt x="54" y="20"/>
                    </a:lnTo>
                    <a:lnTo>
                      <a:pt x="60" y="12"/>
                    </a:lnTo>
                    <a:lnTo>
                      <a:pt x="54" y="6"/>
                    </a:lnTo>
                    <a:lnTo>
                      <a:pt x="46" y="14"/>
                    </a:lnTo>
                    <a:lnTo>
                      <a:pt x="46" y="14"/>
                    </a:lnTo>
                    <a:lnTo>
                      <a:pt x="38" y="10"/>
                    </a:lnTo>
                    <a:lnTo>
                      <a:pt x="38" y="0"/>
                    </a:lnTo>
                    <a:lnTo>
                      <a:pt x="28" y="0"/>
                    </a:lnTo>
                    <a:lnTo>
                      <a:pt x="28" y="10"/>
                    </a:lnTo>
                    <a:lnTo>
                      <a:pt x="28" y="10"/>
                    </a:lnTo>
                    <a:lnTo>
                      <a:pt x="22" y="14"/>
                    </a:lnTo>
                    <a:lnTo>
                      <a:pt x="14" y="6"/>
                    </a:lnTo>
                    <a:lnTo>
                      <a:pt x="6" y="12"/>
                    </a:lnTo>
                    <a:lnTo>
                      <a:pt x="14" y="20"/>
                    </a:lnTo>
                    <a:lnTo>
                      <a:pt x="14" y="20"/>
                    </a:lnTo>
                    <a:lnTo>
                      <a:pt x="12" y="28"/>
                    </a:lnTo>
                    <a:lnTo>
                      <a:pt x="0" y="28"/>
                    </a:lnTo>
                    <a:lnTo>
                      <a:pt x="0" y="38"/>
                    </a:lnTo>
                    <a:lnTo>
                      <a:pt x="12" y="38"/>
                    </a:lnTo>
                    <a:lnTo>
                      <a:pt x="12" y="38"/>
                    </a:lnTo>
                    <a:lnTo>
                      <a:pt x="14" y="46"/>
                    </a:lnTo>
                    <a:lnTo>
                      <a:pt x="6" y="52"/>
                    </a:lnTo>
                    <a:lnTo>
                      <a:pt x="14" y="60"/>
                    </a:lnTo>
                    <a:lnTo>
                      <a:pt x="22" y="52"/>
                    </a:lnTo>
                    <a:lnTo>
                      <a:pt x="22" y="52"/>
                    </a:lnTo>
                    <a:lnTo>
                      <a:pt x="28" y="56"/>
                    </a:lnTo>
                    <a:lnTo>
                      <a:pt x="28" y="66"/>
                    </a:lnTo>
                    <a:lnTo>
                      <a:pt x="38" y="66"/>
                    </a:lnTo>
                    <a:lnTo>
                      <a:pt x="38" y="56"/>
                    </a:lnTo>
                    <a:lnTo>
                      <a:pt x="38" y="56"/>
                    </a:lnTo>
                    <a:lnTo>
                      <a:pt x="46" y="52"/>
                    </a:lnTo>
                    <a:lnTo>
                      <a:pt x="54" y="60"/>
                    </a:lnTo>
                    <a:lnTo>
                      <a:pt x="60" y="52"/>
                    </a:lnTo>
                    <a:lnTo>
                      <a:pt x="54" y="46"/>
                    </a:lnTo>
                    <a:lnTo>
                      <a:pt x="54" y="46"/>
                    </a:lnTo>
                    <a:lnTo>
                      <a:pt x="56" y="38"/>
                    </a:lnTo>
                    <a:lnTo>
                      <a:pt x="56" y="38"/>
                    </a:lnTo>
                    <a:close/>
                    <a:moveTo>
                      <a:pt x="44" y="36"/>
                    </a:moveTo>
                    <a:lnTo>
                      <a:pt x="44" y="36"/>
                    </a:lnTo>
                    <a:lnTo>
                      <a:pt x="42" y="40"/>
                    </a:lnTo>
                    <a:lnTo>
                      <a:pt x="36" y="44"/>
                    </a:lnTo>
                    <a:lnTo>
                      <a:pt x="36" y="44"/>
                    </a:lnTo>
                    <a:lnTo>
                      <a:pt x="30" y="44"/>
                    </a:lnTo>
                    <a:lnTo>
                      <a:pt x="26" y="40"/>
                    </a:lnTo>
                    <a:lnTo>
                      <a:pt x="22" y="36"/>
                    </a:lnTo>
                    <a:lnTo>
                      <a:pt x="22" y="30"/>
                    </a:lnTo>
                    <a:lnTo>
                      <a:pt x="22" y="30"/>
                    </a:lnTo>
                    <a:lnTo>
                      <a:pt x="26" y="24"/>
                    </a:lnTo>
                    <a:lnTo>
                      <a:pt x="32" y="22"/>
                    </a:lnTo>
                    <a:lnTo>
                      <a:pt x="32" y="22"/>
                    </a:lnTo>
                    <a:lnTo>
                      <a:pt x="36" y="22"/>
                    </a:lnTo>
                    <a:lnTo>
                      <a:pt x="42" y="24"/>
                    </a:lnTo>
                    <a:lnTo>
                      <a:pt x="44" y="30"/>
                    </a:lnTo>
                    <a:lnTo>
                      <a:pt x="44" y="36"/>
                    </a:lnTo>
                    <a:lnTo>
                      <a:pt x="44" y="3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68" name="Freeform 370"/>
              <p:cNvSpPr>
                <a:spLocks noEditPoints="1"/>
              </p:cNvSpPr>
              <p:nvPr/>
            </p:nvSpPr>
            <p:spPr bwMode="auto">
              <a:xfrm>
                <a:off x="3759200" y="5405438"/>
                <a:ext cx="66675" cy="69850"/>
              </a:xfrm>
              <a:custGeom>
                <a:avLst/>
                <a:gdLst/>
                <a:ahLst/>
                <a:cxnLst>
                  <a:cxn ang="0">
                    <a:pos x="34" y="14"/>
                  </a:cxn>
                  <a:cxn ang="0">
                    <a:pos x="38" y="8"/>
                  </a:cxn>
                  <a:cxn ang="0">
                    <a:pos x="34" y="4"/>
                  </a:cxn>
                  <a:cxn ang="0">
                    <a:pos x="28" y="8"/>
                  </a:cxn>
                  <a:cxn ang="0">
                    <a:pos x="28" y="8"/>
                  </a:cxn>
                  <a:cxn ang="0">
                    <a:pos x="24" y="8"/>
                  </a:cxn>
                  <a:cxn ang="0">
                    <a:pos x="24" y="0"/>
                  </a:cxn>
                  <a:cxn ang="0">
                    <a:pos x="18" y="0"/>
                  </a:cxn>
                  <a:cxn ang="0">
                    <a:pos x="18" y="8"/>
                  </a:cxn>
                  <a:cxn ang="0">
                    <a:pos x="18" y="8"/>
                  </a:cxn>
                  <a:cxn ang="0">
                    <a:pos x="12" y="8"/>
                  </a:cxn>
                  <a:cxn ang="0">
                    <a:pos x="8" y="4"/>
                  </a:cxn>
                  <a:cxn ang="0">
                    <a:pos x="4" y="8"/>
                  </a:cxn>
                  <a:cxn ang="0">
                    <a:pos x="8" y="14"/>
                  </a:cxn>
                  <a:cxn ang="0">
                    <a:pos x="8" y="14"/>
                  </a:cxn>
                  <a:cxn ang="0">
                    <a:pos x="6" y="18"/>
                  </a:cxn>
                  <a:cxn ang="0">
                    <a:pos x="0" y="18"/>
                  </a:cxn>
                  <a:cxn ang="0">
                    <a:pos x="0" y="26"/>
                  </a:cxn>
                  <a:cxn ang="0">
                    <a:pos x="6" y="26"/>
                  </a:cxn>
                  <a:cxn ang="0">
                    <a:pos x="6" y="26"/>
                  </a:cxn>
                  <a:cxn ang="0">
                    <a:pos x="8" y="30"/>
                  </a:cxn>
                  <a:cxn ang="0">
                    <a:pos x="4" y="34"/>
                  </a:cxn>
                  <a:cxn ang="0">
                    <a:pos x="8" y="40"/>
                  </a:cxn>
                  <a:cxn ang="0">
                    <a:pos x="12" y="34"/>
                  </a:cxn>
                  <a:cxn ang="0">
                    <a:pos x="12" y="34"/>
                  </a:cxn>
                  <a:cxn ang="0">
                    <a:pos x="18" y="36"/>
                  </a:cxn>
                  <a:cxn ang="0">
                    <a:pos x="18" y="44"/>
                  </a:cxn>
                  <a:cxn ang="0">
                    <a:pos x="24" y="44"/>
                  </a:cxn>
                  <a:cxn ang="0">
                    <a:pos x="24" y="36"/>
                  </a:cxn>
                  <a:cxn ang="0">
                    <a:pos x="24" y="36"/>
                  </a:cxn>
                  <a:cxn ang="0">
                    <a:pos x="28" y="34"/>
                  </a:cxn>
                  <a:cxn ang="0">
                    <a:pos x="34" y="40"/>
                  </a:cxn>
                  <a:cxn ang="0">
                    <a:pos x="38" y="34"/>
                  </a:cxn>
                  <a:cxn ang="0">
                    <a:pos x="34" y="30"/>
                  </a:cxn>
                  <a:cxn ang="0">
                    <a:pos x="34" y="30"/>
                  </a:cxn>
                  <a:cxn ang="0">
                    <a:pos x="36" y="26"/>
                  </a:cxn>
                  <a:cxn ang="0">
                    <a:pos x="42" y="26"/>
                  </a:cxn>
                  <a:cxn ang="0">
                    <a:pos x="42" y="18"/>
                  </a:cxn>
                  <a:cxn ang="0">
                    <a:pos x="36" y="18"/>
                  </a:cxn>
                  <a:cxn ang="0">
                    <a:pos x="36" y="18"/>
                  </a:cxn>
                  <a:cxn ang="0">
                    <a:pos x="34" y="14"/>
                  </a:cxn>
                  <a:cxn ang="0">
                    <a:pos x="34" y="14"/>
                  </a:cxn>
                  <a:cxn ang="0">
                    <a:pos x="28" y="24"/>
                  </a:cxn>
                  <a:cxn ang="0">
                    <a:pos x="28" y="24"/>
                  </a:cxn>
                  <a:cxn ang="0">
                    <a:pos x="26" y="28"/>
                  </a:cxn>
                  <a:cxn ang="0">
                    <a:pos x="22" y="30"/>
                  </a:cxn>
                  <a:cxn ang="0">
                    <a:pos x="22" y="30"/>
                  </a:cxn>
                  <a:cxn ang="0">
                    <a:pos x="18" y="28"/>
                  </a:cxn>
                  <a:cxn ang="0">
                    <a:pos x="16" y="28"/>
                  </a:cxn>
                  <a:cxn ang="0">
                    <a:pos x="14" y="24"/>
                  </a:cxn>
                  <a:cxn ang="0">
                    <a:pos x="14" y="20"/>
                  </a:cxn>
                  <a:cxn ang="0">
                    <a:pos x="14" y="20"/>
                  </a:cxn>
                  <a:cxn ang="0">
                    <a:pos x="16" y="16"/>
                  </a:cxn>
                  <a:cxn ang="0">
                    <a:pos x="20" y="14"/>
                  </a:cxn>
                  <a:cxn ang="0">
                    <a:pos x="20" y="14"/>
                  </a:cxn>
                  <a:cxn ang="0">
                    <a:pos x="24" y="14"/>
                  </a:cxn>
                  <a:cxn ang="0">
                    <a:pos x="26" y="16"/>
                  </a:cxn>
                  <a:cxn ang="0">
                    <a:pos x="28" y="20"/>
                  </a:cxn>
                  <a:cxn ang="0">
                    <a:pos x="28" y="24"/>
                  </a:cxn>
                  <a:cxn ang="0">
                    <a:pos x="28" y="24"/>
                  </a:cxn>
                </a:cxnLst>
                <a:rect l="0" t="0" r="r" b="b"/>
                <a:pathLst>
                  <a:path w="42" h="44">
                    <a:moveTo>
                      <a:pt x="34" y="14"/>
                    </a:moveTo>
                    <a:lnTo>
                      <a:pt x="38" y="8"/>
                    </a:lnTo>
                    <a:lnTo>
                      <a:pt x="34" y="4"/>
                    </a:lnTo>
                    <a:lnTo>
                      <a:pt x="28" y="8"/>
                    </a:lnTo>
                    <a:lnTo>
                      <a:pt x="28" y="8"/>
                    </a:lnTo>
                    <a:lnTo>
                      <a:pt x="24" y="8"/>
                    </a:lnTo>
                    <a:lnTo>
                      <a:pt x="24" y="0"/>
                    </a:lnTo>
                    <a:lnTo>
                      <a:pt x="18" y="0"/>
                    </a:lnTo>
                    <a:lnTo>
                      <a:pt x="18" y="8"/>
                    </a:lnTo>
                    <a:lnTo>
                      <a:pt x="18" y="8"/>
                    </a:lnTo>
                    <a:lnTo>
                      <a:pt x="12" y="8"/>
                    </a:lnTo>
                    <a:lnTo>
                      <a:pt x="8" y="4"/>
                    </a:lnTo>
                    <a:lnTo>
                      <a:pt x="4" y="8"/>
                    </a:lnTo>
                    <a:lnTo>
                      <a:pt x="8" y="14"/>
                    </a:lnTo>
                    <a:lnTo>
                      <a:pt x="8" y="14"/>
                    </a:lnTo>
                    <a:lnTo>
                      <a:pt x="6" y="18"/>
                    </a:lnTo>
                    <a:lnTo>
                      <a:pt x="0" y="18"/>
                    </a:lnTo>
                    <a:lnTo>
                      <a:pt x="0" y="26"/>
                    </a:lnTo>
                    <a:lnTo>
                      <a:pt x="6" y="26"/>
                    </a:lnTo>
                    <a:lnTo>
                      <a:pt x="6" y="26"/>
                    </a:lnTo>
                    <a:lnTo>
                      <a:pt x="8" y="30"/>
                    </a:lnTo>
                    <a:lnTo>
                      <a:pt x="4" y="34"/>
                    </a:lnTo>
                    <a:lnTo>
                      <a:pt x="8" y="40"/>
                    </a:lnTo>
                    <a:lnTo>
                      <a:pt x="12" y="34"/>
                    </a:lnTo>
                    <a:lnTo>
                      <a:pt x="12" y="34"/>
                    </a:lnTo>
                    <a:lnTo>
                      <a:pt x="18" y="36"/>
                    </a:lnTo>
                    <a:lnTo>
                      <a:pt x="18" y="44"/>
                    </a:lnTo>
                    <a:lnTo>
                      <a:pt x="24" y="44"/>
                    </a:lnTo>
                    <a:lnTo>
                      <a:pt x="24" y="36"/>
                    </a:lnTo>
                    <a:lnTo>
                      <a:pt x="24" y="36"/>
                    </a:lnTo>
                    <a:lnTo>
                      <a:pt x="28" y="34"/>
                    </a:lnTo>
                    <a:lnTo>
                      <a:pt x="34" y="40"/>
                    </a:lnTo>
                    <a:lnTo>
                      <a:pt x="38" y="34"/>
                    </a:lnTo>
                    <a:lnTo>
                      <a:pt x="34" y="30"/>
                    </a:lnTo>
                    <a:lnTo>
                      <a:pt x="34" y="30"/>
                    </a:lnTo>
                    <a:lnTo>
                      <a:pt x="36" y="26"/>
                    </a:lnTo>
                    <a:lnTo>
                      <a:pt x="42" y="26"/>
                    </a:lnTo>
                    <a:lnTo>
                      <a:pt x="42" y="18"/>
                    </a:lnTo>
                    <a:lnTo>
                      <a:pt x="36" y="18"/>
                    </a:lnTo>
                    <a:lnTo>
                      <a:pt x="36" y="18"/>
                    </a:lnTo>
                    <a:lnTo>
                      <a:pt x="34" y="14"/>
                    </a:lnTo>
                    <a:lnTo>
                      <a:pt x="34" y="14"/>
                    </a:lnTo>
                    <a:close/>
                    <a:moveTo>
                      <a:pt x="28" y="24"/>
                    </a:moveTo>
                    <a:lnTo>
                      <a:pt x="28" y="24"/>
                    </a:lnTo>
                    <a:lnTo>
                      <a:pt x="26" y="28"/>
                    </a:lnTo>
                    <a:lnTo>
                      <a:pt x="22" y="30"/>
                    </a:lnTo>
                    <a:lnTo>
                      <a:pt x="22" y="30"/>
                    </a:lnTo>
                    <a:lnTo>
                      <a:pt x="18" y="28"/>
                    </a:lnTo>
                    <a:lnTo>
                      <a:pt x="16" y="28"/>
                    </a:lnTo>
                    <a:lnTo>
                      <a:pt x="14" y="24"/>
                    </a:lnTo>
                    <a:lnTo>
                      <a:pt x="14" y="20"/>
                    </a:lnTo>
                    <a:lnTo>
                      <a:pt x="14" y="20"/>
                    </a:lnTo>
                    <a:lnTo>
                      <a:pt x="16" y="16"/>
                    </a:lnTo>
                    <a:lnTo>
                      <a:pt x="20" y="14"/>
                    </a:lnTo>
                    <a:lnTo>
                      <a:pt x="20" y="14"/>
                    </a:lnTo>
                    <a:lnTo>
                      <a:pt x="24" y="14"/>
                    </a:lnTo>
                    <a:lnTo>
                      <a:pt x="26" y="16"/>
                    </a:lnTo>
                    <a:lnTo>
                      <a:pt x="28" y="20"/>
                    </a:lnTo>
                    <a:lnTo>
                      <a:pt x="28" y="24"/>
                    </a:lnTo>
                    <a:lnTo>
                      <a:pt x="28" y="2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69" name="Freeform 371"/>
              <p:cNvSpPr>
                <a:spLocks noEditPoints="1"/>
              </p:cNvSpPr>
              <p:nvPr/>
            </p:nvSpPr>
            <p:spPr bwMode="auto">
              <a:xfrm>
                <a:off x="3581400" y="5405438"/>
                <a:ext cx="69850" cy="69850"/>
              </a:xfrm>
              <a:custGeom>
                <a:avLst/>
                <a:gdLst/>
                <a:ahLst/>
                <a:cxnLst>
                  <a:cxn ang="0">
                    <a:pos x="34" y="14"/>
                  </a:cxn>
                  <a:cxn ang="0">
                    <a:pos x="40" y="8"/>
                  </a:cxn>
                  <a:cxn ang="0">
                    <a:pos x="34" y="4"/>
                  </a:cxn>
                  <a:cxn ang="0">
                    <a:pos x="30" y="8"/>
                  </a:cxn>
                  <a:cxn ang="0">
                    <a:pos x="30" y="8"/>
                  </a:cxn>
                  <a:cxn ang="0">
                    <a:pos x="24" y="8"/>
                  </a:cxn>
                  <a:cxn ang="0">
                    <a:pos x="24" y="0"/>
                  </a:cxn>
                  <a:cxn ang="0">
                    <a:pos x="18" y="0"/>
                  </a:cxn>
                  <a:cxn ang="0">
                    <a:pos x="18" y="8"/>
                  </a:cxn>
                  <a:cxn ang="0">
                    <a:pos x="18" y="8"/>
                  </a:cxn>
                  <a:cxn ang="0">
                    <a:pos x="14" y="8"/>
                  </a:cxn>
                  <a:cxn ang="0">
                    <a:pos x="8" y="4"/>
                  </a:cxn>
                  <a:cxn ang="0">
                    <a:pos x="4" y="8"/>
                  </a:cxn>
                  <a:cxn ang="0">
                    <a:pos x="8" y="14"/>
                  </a:cxn>
                  <a:cxn ang="0">
                    <a:pos x="8" y="14"/>
                  </a:cxn>
                  <a:cxn ang="0">
                    <a:pos x="6" y="18"/>
                  </a:cxn>
                  <a:cxn ang="0">
                    <a:pos x="0" y="18"/>
                  </a:cxn>
                  <a:cxn ang="0">
                    <a:pos x="0" y="26"/>
                  </a:cxn>
                  <a:cxn ang="0">
                    <a:pos x="6" y="26"/>
                  </a:cxn>
                  <a:cxn ang="0">
                    <a:pos x="6" y="26"/>
                  </a:cxn>
                  <a:cxn ang="0">
                    <a:pos x="8" y="30"/>
                  </a:cxn>
                  <a:cxn ang="0">
                    <a:pos x="4" y="34"/>
                  </a:cxn>
                  <a:cxn ang="0">
                    <a:pos x="8" y="40"/>
                  </a:cxn>
                  <a:cxn ang="0">
                    <a:pos x="14" y="34"/>
                  </a:cxn>
                  <a:cxn ang="0">
                    <a:pos x="14" y="34"/>
                  </a:cxn>
                  <a:cxn ang="0">
                    <a:pos x="18" y="36"/>
                  </a:cxn>
                  <a:cxn ang="0">
                    <a:pos x="18" y="44"/>
                  </a:cxn>
                  <a:cxn ang="0">
                    <a:pos x="24" y="44"/>
                  </a:cxn>
                  <a:cxn ang="0">
                    <a:pos x="24" y="36"/>
                  </a:cxn>
                  <a:cxn ang="0">
                    <a:pos x="24" y="36"/>
                  </a:cxn>
                  <a:cxn ang="0">
                    <a:pos x="30" y="34"/>
                  </a:cxn>
                  <a:cxn ang="0">
                    <a:pos x="34" y="40"/>
                  </a:cxn>
                  <a:cxn ang="0">
                    <a:pos x="40" y="34"/>
                  </a:cxn>
                  <a:cxn ang="0">
                    <a:pos x="34" y="30"/>
                  </a:cxn>
                  <a:cxn ang="0">
                    <a:pos x="34" y="30"/>
                  </a:cxn>
                  <a:cxn ang="0">
                    <a:pos x="36" y="26"/>
                  </a:cxn>
                  <a:cxn ang="0">
                    <a:pos x="44" y="26"/>
                  </a:cxn>
                  <a:cxn ang="0">
                    <a:pos x="44" y="18"/>
                  </a:cxn>
                  <a:cxn ang="0">
                    <a:pos x="36" y="18"/>
                  </a:cxn>
                  <a:cxn ang="0">
                    <a:pos x="36" y="18"/>
                  </a:cxn>
                  <a:cxn ang="0">
                    <a:pos x="34" y="14"/>
                  </a:cxn>
                  <a:cxn ang="0">
                    <a:pos x="34" y="14"/>
                  </a:cxn>
                  <a:cxn ang="0">
                    <a:pos x="28" y="24"/>
                  </a:cxn>
                  <a:cxn ang="0">
                    <a:pos x="28" y="24"/>
                  </a:cxn>
                  <a:cxn ang="0">
                    <a:pos x="26" y="28"/>
                  </a:cxn>
                  <a:cxn ang="0">
                    <a:pos x="22" y="30"/>
                  </a:cxn>
                  <a:cxn ang="0">
                    <a:pos x="22" y="30"/>
                  </a:cxn>
                  <a:cxn ang="0">
                    <a:pos x="20" y="28"/>
                  </a:cxn>
                  <a:cxn ang="0">
                    <a:pos x="16" y="28"/>
                  </a:cxn>
                  <a:cxn ang="0">
                    <a:pos x="14" y="24"/>
                  </a:cxn>
                  <a:cxn ang="0">
                    <a:pos x="14" y="20"/>
                  </a:cxn>
                  <a:cxn ang="0">
                    <a:pos x="14" y="20"/>
                  </a:cxn>
                  <a:cxn ang="0">
                    <a:pos x="16" y="16"/>
                  </a:cxn>
                  <a:cxn ang="0">
                    <a:pos x="20" y="14"/>
                  </a:cxn>
                  <a:cxn ang="0">
                    <a:pos x="20" y="14"/>
                  </a:cxn>
                  <a:cxn ang="0">
                    <a:pos x="24" y="14"/>
                  </a:cxn>
                  <a:cxn ang="0">
                    <a:pos x="26" y="16"/>
                  </a:cxn>
                  <a:cxn ang="0">
                    <a:pos x="28" y="20"/>
                  </a:cxn>
                  <a:cxn ang="0">
                    <a:pos x="28" y="24"/>
                  </a:cxn>
                  <a:cxn ang="0">
                    <a:pos x="28" y="24"/>
                  </a:cxn>
                </a:cxnLst>
                <a:rect l="0" t="0" r="r" b="b"/>
                <a:pathLst>
                  <a:path w="44" h="44">
                    <a:moveTo>
                      <a:pt x="34" y="14"/>
                    </a:moveTo>
                    <a:lnTo>
                      <a:pt x="40" y="8"/>
                    </a:lnTo>
                    <a:lnTo>
                      <a:pt x="34" y="4"/>
                    </a:lnTo>
                    <a:lnTo>
                      <a:pt x="30" y="8"/>
                    </a:lnTo>
                    <a:lnTo>
                      <a:pt x="30" y="8"/>
                    </a:lnTo>
                    <a:lnTo>
                      <a:pt x="24" y="8"/>
                    </a:lnTo>
                    <a:lnTo>
                      <a:pt x="24" y="0"/>
                    </a:lnTo>
                    <a:lnTo>
                      <a:pt x="18" y="0"/>
                    </a:lnTo>
                    <a:lnTo>
                      <a:pt x="18" y="8"/>
                    </a:lnTo>
                    <a:lnTo>
                      <a:pt x="18" y="8"/>
                    </a:lnTo>
                    <a:lnTo>
                      <a:pt x="14" y="8"/>
                    </a:lnTo>
                    <a:lnTo>
                      <a:pt x="8" y="4"/>
                    </a:lnTo>
                    <a:lnTo>
                      <a:pt x="4" y="8"/>
                    </a:lnTo>
                    <a:lnTo>
                      <a:pt x="8" y="14"/>
                    </a:lnTo>
                    <a:lnTo>
                      <a:pt x="8" y="14"/>
                    </a:lnTo>
                    <a:lnTo>
                      <a:pt x="6" y="18"/>
                    </a:lnTo>
                    <a:lnTo>
                      <a:pt x="0" y="18"/>
                    </a:lnTo>
                    <a:lnTo>
                      <a:pt x="0" y="26"/>
                    </a:lnTo>
                    <a:lnTo>
                      <a:pt x="6" y="26"/>
                    </a:lnTo>
                    <a:lnTo>
                      <a:pt x="6" y="26"/>
                    </a:lnTo>
                    <a:lnTo>
                      <a:pt x="8" y="30"/>
                    </a:lnTo>
                    <a:lnTo>
                      <a:pt x="4" y="34"/>
                    </a:lnTo>
                    <a:lnTo>
                      <a:pt x="8" y="40"/>
                    </a:lnTo>
                    <a:lnTo>
                      <a:pt x="14" y="34"/>
                    </a:lnTo>
                    <a:lnTo>
                      <a:pt x="14" y="34"/>
                    </a:lnTo>
                    <a:lnTo>
                      <a:pt x="18" y="36"/>
                    </a:lnTo>
                    <a:lnTo>
                      <a:pt x="18" y="44"/>
                    </a:lnTo>
                    <a:lnTo>
                      <a:pt x="24" y="44"/>
                    </a:lnTo>
                    <a:lnTo>
                      <a:pt x="24" y="36"/>
                    </a:lnTo>
                    <a:lnTo>
                      <a:pt x="24" y="36"/>
                    </a:lnTo>
                    <a:lnTo>
                      <a:pt x="30" y="34"/>
                    </a:lnTo>
                    <a:lnTo>
                      <a:pt x="34" y="40"/>
                    </a:lnTo>
                    <a:lnTo>
                      <a:pt x="40" y="34"/>
                    </a:lnTo>
                    <a:lnTo>
                      <a:pt x="34" y="30"/>
                    </a:lnTo>
                    <a:lnTo>
                      <a:pt x="34" y="30"/>
                    </a:lnTo>
                    <a:lnTo>
                      <a:pt x="36" y="26"/>
                    </a:lnTo>
                    <a:lnTo>
                      <a:pt x="44" y="26"/>
                    </a:lnTo>
                    <a:lnTo>
                      <a:pt x="44" y="18"/>
                    </a:lnTo>
                    <a:lnTo>
                      <a:pt x="36" y="18"/>
                    </a:lnTo>
                    <a:lnTo>
                      <a:pt x="36" y="18"/>
                    </a:lnTo>
                    <a:lnTo>
                      <a:pt x="34" y="14"/>
                    </a:lnTo>
                    <a:lnTo>
                      <a:pt x="34" y="14"/>
                    </a:lnTo>
                    <a:close/>
                    <a:moveTo>
                      <a:pt x="28" y="24"/>
                    </a:moveTo>
                    <a:lnTo>
                      <a:pt x="28" y="24"/>
                    </a:lnTo>
                    <a:lnTo>
                      <a:pt x="26" y="28"/>
                    </a:lnTo>
                    <a:lnTo>
                      <a:pt x="22" y="30"/>
                    </a:lnTo>
                    <a:lnTo>
                      <a:pt x="22" y="30"/>
                    </a:lnTo>
                    <a:lnTo>
                      <a:pt x="20" y="28"/>
                    </a:lnTo>
                    <a:lnTo>
                      <a:pt x="16" y="28"/>
                    </a:lnTo>
                    <a:lnTo>
                      <a:pt x="14" y="24"/>
                    </a:lnTo>
                    <a:lnTo>
                      <a:pt x="14" y="20"/>
                    </a:lnTo>
                    <a:lnTo>
                      <a:pt x="14" y="20"/>
                    </a:lnTo>
                    <a:lnTo>
                      <a:pt x="16" y="16"/>
                    </a:lnTo>
                    <a:lnTo>
                      <a:pt x="20" y="14"/>
                    </a:lnTo>
                    <a:lnTo>
                      <a:pt x="20" y="14"/>
                    </a:lnTo>
                    <a:lnTo>
                      <a:pt x="24" y="14"/>
                    </a:lnTo>
                    <a:lnTo>
                      <a:pt x="26" y="16"/>
                    </a:lnTo>
                    <a:lnTo>
                      <a:pt x="28" y="20"/>
                    </a:lnTo>
                    <a:lnTo>
                      <a:pt x="28" y="24"/>
                    </a:lnTo>
                    <a:lnTo>
                      <a:pt x="28" y="2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70" name="Freeform 372"/>
              <p:cNvSpPr>
                <a:spLocks/>
              </p:cNvSpPr>
              <p:nvPr/>
            </p:nvSpPr>
            <p:spPr bwMode="auto">
              <a:xfrm>
                <a:off x="3124200" y="5329238"/>
                <a:ext cx="463550" cy="444500"/>
              </a:xfrm>
              <a:custGeom>
                <a:avLst/>
                <a:gdLst/>
                <a:ahLst/>
                <a:cxnLst>
                  <a:cxn ang="0">
                    <a:pos x="0" y="192"/>
                  </a:cxn>
                  <a:cxn ang="0">
                    <a:pos x="0" y="192"/>
                  </a:cxn>
                  <a:cxn ang="0">
                    <a:pos x="2" y="216"/>
                  </a:cxn>
                  <a:cxn ang="0">
                    <a:pos x="6" y="238"/>
                  </a:cxn>
                  <a:cxn ang="0">
                    <a:pos x="14" y="260"/>
                  </a:cxn>
                  <a:cxn ang="0">
                    <a:pos x="22" y="280"/>
                  </a:cxn>
                  <a:cxn ang="0">
                    <a:pos x="34" y="280"/>
                  </a:cxn>
                  <a:cxn ang="0">
                    <a:pos x="34" y="280"/>
                  </a:cxn>
                  <a:cxn ang="0">
                    <a:pos x="24" y="260"/>
                  </a:cxn>
                  <a:cxn ang="0">
                    <a:pos x="16" y="238"/>
                  </a:cxn>
                  <a:cxn ang="0">
                    <a:pos x="12" y="216"/>
                  </a:cxn>
                  <a:cxn ang="0">
                    <a:pos x="10" y="192"/>
                  </a:cxn>
                  <a:cxn ang="0">
                    <a:pos x="10" y="192"/>
                  </a:cxn>
                  <a:cxn ang="0">
                    <a:pos x="12" y="174"/>
                  </a:cxn>
                  <a:cxn ang="0">
                    <a:pos x="14" y="156"/>
                  </a:cxn>
                  <a:cxn ang="0">
                    <a:pos x="18" y="138"/>
                  </a:cxn>
                  <a:cxn ang="0">
                    <a:pos x="26" y="122"/>
                  </a:cxn>
                  <a:cxn ang="0">
                    <a:pos x="32" y="106"/>
                  </a:cxn>
                  <a:cxn ang="0">
                    <a:pos x="42" y="90"/>
                  </a:cxn>
                  <a:cxn ang="0">
                    <a:pos x="52" y="76"/>
                  </a:cxn>
                  <a:cxn ang="0">
                    <a:pos x="64" y="64"/>
                  </a:cxn>
                  <a:cxn ang="0">
                    <a:pos x="78" y="52"/>
                  </a:cxn>
                  <a:cxn ang="0">
                    <a:pos x="92" y="42"/>
                  </a:cxn>
                  <a:cxn ang="0">
                    <a:pos x="106" y="32"/>
                  </a:cxn>
                  <a:cxn ang="0">
                    <a:pos x="122" y="24"/>
                  </a:cxn>
                  <a:cxn ang="0">
                    <a:pos x="140" y="18"/>
                  </a:cxn>
                  <a:cxn ang="0">
                    <a:pos x="156" y="14"/>
                  </a:cxn>
                  <a:cxn ang="0">
                    <a:pos x="174" y="10"/>
                  </a:cxn>
                  <a:cxn ang="0">
                    <a:pos x="194" y="10"/>
                  </a:cxn>
                  <a:cxn ang="0">
                    <a:pos x="194" y="10"/>
                  </a:cxn>
                  <a:cxn ang="0">
                    <a:pos x="216" y="12"/>
                  </a:cxn>
                  <a:cxn ang="0">
                    <a:pos x="238" y="16"/>
                  </a:cxn>
                  <a:cxn ang="0">
                    <a:pos x="258" y="22"/>
                  </a:cxn>
                  <a:cxn ang="0">
                    <a:pos x="276" y="30"/>
                  </a:cxn>
                  <a:cxn ang="0">
                    <a:pos x="276" y="30"/>
                  </a:cxn>
                  <a:cxn ang="0">
                    <a:pos x="292" y="26"/>
                  </a:cxn>
                  <a:cxn ang="0">
                    <a:pos x="292" y="26"/>
                  </a:cxn>
                  <a:cxn ang="0">
                    <a:pos x="268" y="16"/>
                  </a:cxn>
                  <a:cxn ang="0">
                    <a:pos x="244" y="6"/>
                  </a:cxn>
                  <a:cxn ang="0">
                    <a:pos x="220" y="2"/>
                  </a:cxn>
                  <a:cxn ang="0">
                    <a:pos x="194" y="0"/>
                  </a:cxn>
                  <a:cxn ang="0">
                    <a:pos x="194" y="0"/>
                  </a:cxn>
                  <a:cxn ang="0">
                    <a:pos x="174" y="0"/>
                  </a:cxn>
                  <a:cxn ang="0">
                    <a:pos x="154" y="4"/>
                  </a:cxn>
                  <a:cxn ang="0">
                    <a:pos x="136" y="8"/>
                  </a:cxn>
                  <a:cxn ang="0">
                    <a:pos x="118" y="16"/>
                  </a:cxn>
                  <a:cxn ang="0">
                    <a:pos x="102" y="24"/>
                  </a:cxn>
                  <a:cxn ang="0">
                    <a:pos x="86" y="32"/>
                  </a:cxn>
                  <a:cxn ang="0">
                    <a:pos x="70" y="44"/>
                  </a:cxn>
                  <a:cxn ang="0">
                    <a:pos x="58" y="56"/>
                  </a:cxn>
                  <a:cxn ang="0">
                    <a:pos x="44" y="70"/>
                  </a:cxn>
                  <a:cxn ang="0">
                    <a:pos x="34" y="84"/>
                  </a:cxn>
                  <a:cxn ang="0">
                    <a:pos x="24" y="100"/>
                  </a:cxn>
                  <a:cxn ang="0">
                    <a:pos x="16" y="118"/>
                  </a:cxn>
                  <a:cxn ang="0">
                    <a:pos x="10" y="136"/>
                  </a:cxn>
                  <a:cxn ang="0">
                    <a:pos x="4" y="154"/>
                  </a:cxn>
                  <a:cxn ang="0">
                    <a:pos x="2" y="172"/>
                  </a:cxn>
                  <a:cxn ang="0">
                    <a:pos x="0" y="192"/>
                  </a:cxn>
                  <a:cxn ang="0">
                    <a:pos x="0" y="192"/>
                  </a:cxn>
                </a:cxnLst>
                <a:rect l="0" t="0" r="r" b="b"/>
                <a:pathLst>
                  <a:path w="292" h="280">
                    <a:moveTo>
                      <a:pt x="0" y="192"/>
                    </a:moveTo>
                    <a:lnTo>
                      <a:pt x="0" y="192"/>
                    </a:lnTo>
                    <a:lnTo>
                      <a:pt x="2" y="216"/>
                    </a:lnTo>
                    <a:lnTo>
                      <a:pt x="6" y="238"/>
                    </a:lnTo>
                    <a:lnTo>
                      <a:pt x="14" y="260"/>
                    </a:lnTo>
                    <a:lnTo>
                      <a:pt x="22" y="280"/>
                    </a:lnTo>
                    <a:lnTo>
                      <a:pt x="34" y="280"/>
                    </a:lnTo>
                    <a:lnTo>
                      <a:pt x="34" y="280"/>
                    </a:lnTo>
                    <a:lnTo>
                      <a:pt x="24" y="260"/>
                    </a:lnTo>
                    <a:lnTo>
                      <a:pt x="16" y="238"/>
                    </a:lnTo>
                    <a:lnTo>
                      <a:pt x="12" y="216"/>
                    </a:lnTo>
                    <a:lnTo>
                      <a:pt x="10" y="192"/>
                    </a:lnTo>
                    <a:lnTo>
                      <a:pt x="10" y="192"/>
                    </a:lnTo>
                    <a:lnTo>
                      <a:pt x="12" y="174"/>
                    </a:lnTo>
                    <a:lnTo>
                      <a:pt x="14" y="156"/>
                    </a:lnTo>
                    <a:lnTo>
                      <a:pt x="18" y="138"/>
                    </a:lnTo>
                    <a:lnTo>
                      <a:pt x="26" y="122"/>
                    </a:lnTo>
                    <a:lnTo>
                      <a:pt x="32" y="106"/>
                    </a:lnTo>
                    <a:lnTo>
                      <a:pt x="42" y="90"/>
                    </a:lnTo>
                    <a:lnTo>
                      <a:pt x="52" y="76"/>
                    </a:lnTo>
                    <a:lnTo>
                      <a:pt x="64" y="64"/>
                    </a:lnTo>
                    <a:lnTo>
                      <a:pt x="78" y="52"/>
                    </a:lnTo>
                    <a:lnTo>
                      <a:pt x="92" y="42"/>
                    </a:lnTo>
                    <a:lnTo>
                      <a:pt x="106" y="32"/>
                    </a:lnTo>
                    <a:lnTo>
                      <a:pt x="122" y="24"/>
                    </a:lnTo>
                    <a:lnTo>
                      <a:pt x="140" y="18"/>
                    </a:lnTo>
                    <a:lnTo>
                      <a:pt x="156" y="14"/>
                    </a:lnTo>
                    <a:lnTo>
                      <a:pt x="174" y="10"/>
                    </a:lnTo>
                    <a:lnTo>
                      <a:pt x="194" y="10"/>
                    </a:lnTo>
                    <a:lnTo>
                      <a:pt x="194" y="10"/>
                    </a:lnTo>
                    <a:lnTo>
                      <a:pt x="216" y="12"/>
                    </a:lnTo>
                    <a:lnTo>
                      <a:pt x="238" y="16"/>
                    </a:lnTo>
                    <a:lnTo>
                      <a:pt x="258" y="22"/>
                    </a:lnTo>
                    <a:lnTo>
                      <a:pt x="276" y="30"/>
                    </a:lnTo>
                    <a:lnTo>
                      <a:pt x="276" y="30"/>
                    </a:lnTo>
                    <a:lnTo>
                      <a:pt x="292" y="26"/>
                    </a:lnTo>
                    <a:lnTo>
                      <a:pt x="292" y="26"/>
                    </a:lnTo>
                    <a:lnTo>
                      <a:pt x="268" y="16"/>
                    </a:lnTo>
                    <a:lnTo>
                      <a:pt x="244" y="6"/>
                    </a:lnTo>
                    <a:lnTo>
                      <a:pt x="220" y="2"/>
                    </a:lnTo>
                    <a:lnTo>
                      <a:pt x="194" y="0"/>
                    </a:lnTo>
                    <a:lnTo>
                      <a:pt x="194" y="0"/>
                    </a:lnTo>
                    <a:lnTo>
                      <a:pt x="174" y="0"/>
                    </a:lnTo>
                    <a:lnTo>
                      <a:pt x="154" y="4"/>
                    </a:lnTo>
                    <a:lnTo>
                      <a:pt x="136" y="8"/>
                    </a:lnTo>
                    <a:lnTo>
                      <a:pt x="118" y="16"/>
                    </a:lnTo>
                    <a:lnTo>
                      <a:pt x="102" y="24"/>
                    </a:lnTo>
                    <a:lnTo>
                      <a:pt x="86" y="32"/>
                    </a:lnTo>
                    <a:lnTo>
                      <a:pt x="70" y="44"/>
                    </a:lnTo>
                    <a:lnTo>
                      <a:pt x="58" y="56"/>
                    </a:lnTo>
                    <a:lnTo>
                      <a:pt x="44" y="70"/>
                    </a:lnTo>
                    <a:lnTo>
                      <a:pt x="34" y="84"/>
                    </a:lnTo>
                    <a:lnTo>
                      <a:pt x="24" y="100"/>
                    </a:lnTo>
                    <a:lnTo>
                      <a:pt x="16" y="118"/>
                    </a:lnTo>
                    <a:lnTo>
                      <a:pt x="10" y="136"/>
                    </a:lnTo>
                    <a:lnTo>
                      <a:pt x="4" y="154"/>
                    </a:lnTo>
                    <a:lnTo>
                      <a:pt x="2" y="172"/>
                    </a:lnTo>
                    <a:lnTo>
                      <a:pt x="0" y="192"/>
                    </a:lnTo>
                    <a:lnTo>
                      <a:pt x="0" y="19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71" name="Freeform 373"/>
              <p:cNvSpPr>
                <a:spLocks/>
              </p:cNvSpPr>
              <p:nvPr/>
            </p:nvSpPr>
            <p:spPr bwMode="auto">
              <a:xfrm>
                <a:off x="3152775" y="5640388"/>
                <a:ext cx="142875" cy="142875"/>
              </a:xfrm>
              <a:custGeom>
                <a:avLst/>
                <a:gdLst/>
                <a:ahLst/>
                <a:cxnLst>
                  <a:cxn ang="0">
                    <a:pos x="24" y="84"/>
                  </a:cxn>
                  <a:cxn ang="0">
                    <a:pos x="80" y="84"/>
                  </a:cxn>
                  <a:cxn ang="0">
                    <a:pos x="80" y="90"/>
                  </a:cxn>
                  <a:cxn ang="0">
                    <a:pos x="80" y="90"/>
                  </a:cxn>
                  <a:cxn ang="0">
                    <a:pos x="90" y="90"/>
                  </a:cxn>
                  <a:cxn ang="0">
                    <a:pos x="90" y="90"/>
                  </a:cxn>
                  <a:cxn ang="0">
                    <a:pos x="84" y="68"/>
                  </a:cxn>
                  <a:cxn ang="0">
                    <a:pos x="80" y="48"/>
                  </a:cxn>
                  <a:cxn ang="0">
                    <a:pos x="78" y="24"/>
                  </a:cxn>
                  <a:cxn ang="0">
                    <a:pos x="76" y="0"/>
                  </a:cxn>
                  <a:cxn ang="0">
                    <a:pos x="0" y="0"/>
                  </a:cxn>
                  <a:cxn ang="0">
                    <a:pos x="0" y="0"/>
                  </a:cxn>
                  <a:cxn ang="0">
                    <a:pos x="2" y="22"/>
                  </a:cxn>
                  <a:cxn ang="0">
                    <a:pos x="8" y="44"/>
                  </a:cxn>
                  <a:cxn ang="0">
                    <a:pos x="14" y="66"/>
                  </a:cxn>
                  <a:cxn ang="0">
                    <a:pos x="24" y="84"/>
                  </a:cxn>
                  <a:cxn ang="0">
                    <a:pos x="24" y="84"/>
                  </a:cxn>
                </a:cxnLst>
                <a:rect l="0" t="0" r="r" b="b"/>
                <a:pathLst>
                  <a:path w="90" h="90">
                    <a:moveTo>
                      <a:pt x="24" y="84"/>
                    </a:moveTo>
                    <a:lnTo>
                      <a:pt x="80" y="84"/>
                    </a:lnTo>
                    <a:lnTo>
                      <a:pt x="80" y="90"/>
                    </a:lnTo>
                    <a:lnTo>
                      <a:pt x="80" y="90"/>
                    </a:lnTo>
                    <a:lnTo>
                      <a:pt x="90" y="90"/>
                    </a:lnTo>
                    <a:lnTo>
                      <a:pt x="90" y="90"/>
                    </a:lnTo>
                    <a:lnTo>
                      <a:pt x="84" y="68"/>
                    </a:lnTo>
                    <a:lnTo>
                      <a:pt x="80" y="48"/>
                    </a:lnTo>
                    <a:lnTo>
                      <a:pt x="78" y="24"/>
                    </a:lnTo>
                    <a:lnTo>
                      <a:pt x="76" y="0"/>
                    </a:lnTo>
                    <a:lnTo>
                      <a:pt x="0" y="0"/>
                    </a:lnTo>
                    <a:lnTo>
                      <a:pt x="0" y="0"/>
                    </a:lnTo>
                    <a:lnTo>
                      <a:pt x="2" y="22"/>
                    </a:lnTo>
                    <a:lnTo>
                      <a:pt x="8" y="44"/>
                    </a:lnTo>
                    <a:lnTo>
                      <a:pt x="14" y="66"/>
                    </a:lnTo>
                    <a:lnTo>
                      <a:pt x="24" y="84"/>
                    </a:lnTo>
                    <a:lnTo>
                      <a:pt x="24" y="8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72" name="Freeform 374"/>
              <p:cNvSpPr>
                <a:spLocks/>
              </p:cNvSpPr>
              <p:nvPr/>
            </p:nvSpPr>
            <p:spPr bwMode="auto">
              <a:xfrm>
                <a:off x="3279775" y="5792788"/>
                <a:ext cx="98425" cy="114300"/>
              </a:xfrm>
              <a:custGeom>
                <a:avLst/>
                <a:gdLst/>
                <a:ahLst/>
                <a:cxnLst>
                  <a:cxn ang="0">
                    <a:pos x="12" y="0"/>
                  </a:cxn>
                  <a:cxn ang="0">
                    <a:pos x="12" y="0"/>
                  </a:cxn>
                  <a:cxn ang="0">
                    <a:pos x="0" y="2"/>
                  </a:cxn>
                  <a:cxn ang="0">
                    <a:pos x="0" y="46"/>
                  </a:cxn>
                  <a:cxn ang="0">
                    <a:pos x="0" y="46"/>
                  </a:cxn>
                  <a:cxn ang="0">
                    <a:pos x="14" y="56"/>
                  </a:cxn>
                  <a:cxn ang="0">
                    <a:pos x="30" y="62"/>
                  </a:cxn>
                  <a:cxn ang="0">
                    <a:pos x="46" y="68"/>
                  </a:cxn>
                  <a:cxn ang="0">
                    <a:pos x="62" y="72"/>
                  </a:cxn>
                  <a:cxn ang="0">
                    <a:pos x="62" y="72"/>
                  </a:cxn>
                  <a:cxn ang="0">
                    <a:pos x="48" y="60"/>
                  </a:cxn>
                  <a:cxn ang="0">
                    <a:pos x="34" y="44"/>
                  </a:cxn>
                  <a:cxn ang="0">
                    <a:pos x="22" y="24"/>
                  </a:cxn>
                  <a:cxn ang="0">
                    <a:pos x="12" y="0"/>
                  </a:cxn>
                  <a:cxn ang="0">
                    <a:pos x="12" y="0"/>
                  </a:cxn>
                </a:cxnLst>
                <a:rect l="0" t="0" r="r" b="b"/>
                <a:pathLst>
                  <a:path w="62" h="72">
                    <a:moveTo>
                      <a:pt x="12" y="0"/>
                    </a:moveTo>
                    <a:lnTo>
                      <a:pt x="12" y="0"/>
                    </a:lnTo>
                    <a:lnTo>
                      <a:pt x="0" y="2"/>
                    </a:lnTo>
                    <a:lnTo>
                      <a:pt x="0" y="46"/>
                    </a:lnTo>
                    <a:lnTo>
                      <a:pt x="0" y="46"/>
                    </a:lnTo>
                    <a:lnTo>
                      <a:pt x="14" y="56"/>
                    </a:lnTo>
                    <a:lnTo>
                      <a:pt x="30" y="62"/>
                    </a:lnTo>
                    <a:lnTo>
                      <a:pt x="46" y="68"/>
                    </a:lnTo>
                    <a:lnTo>
                      <a:pt x="62" y="72"/>
                    </a:lnTo>
                    <a:lnTo>
                      <a:pt x="62" y="72"/>
                    </a:lnTo>
                    <a:lnTo>
                      <a:pt x="48" y="60"/>
                    </a:lnTo>
                    <a:lnTo>
                      <a:pt x="34" y="44"/>
                    </a:lnTo>
                    <a:lnTo>
                      <a:pt x="22" y="24"/>
                    </a:lnTo>
                    <a:lnTo>
                      <a:pt x="12"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sp>
            <p:nvSpPr>
              <p:cNvPr id="1073" name="Freeform 375"/>
              <p:cNvSpPr>
                <a:spLocks/>
              </p:cNvSpPr>
              <p:nvPr/>
            </p:nvSpPr>
            <p:spPr bwMode="auto">
              <a:xfrm>
                <a:off x="3279775" y="5522913"/>
                <a:ext cx="457200" cy="415925"/>
              </a:xfrm>
              <a:custGeom>
                <a:avLst/>
                <a:gdLst/>
                <a:ahLst/>
                <a:cxnLst>
                  <a:cxn ang="0">
                    <a:pos x="288" y="70"/>
                  </a:cxn>
                  <a:cxn ang="0">
                    <a:pos x="288" y="70"/>
                  </a:cxn>
                  <a:cxn ang="0">
                    <a:pos x="288" y="52"/>
                  </a:cxn>
                  <a:cxn ang="0">
                    <a:pos x="284" y="34"/>
                  </a:cxn>
                  <a:cxn ang="0">
                    <a:pos x="280" y="16"/>
                  </a:cxn>
                  <a:cxn ang="0">
                    <a:pos x="274" y="0"/>
                  </a:cxn>
                  <a:cxn ang="0">
                    <a:pos x="264" y="0"/>
                  </a:cxn>
                  <a:cxn ang="0">
                    <a:pos x="264" y="0"/>
                  </a:cxn>
                  <a:cxn ang="0">
                    <a:pos x="270" y="16"/>
                  </a:cxn>
                  <a:cxn ang="0">
                    <a:pos x="274" y="34"/>
                  </a:cxn>
                  <a:cxn ang="0">
                    <a:pos x="278" y="52"/>
                  </a:cxn>
                  <a:cxn ang="0">
                    <a:pos x="278" y="70"/>
                  </a:cxn>
                  <a:cxn ang="0">
                    <a:pos x="278" y="70"/>
                  </a:cxn>
                  <a:cxn ang="0">
                    <a:pos x="278" y="90"/>
                  </a:cxn>
                  <a:cxn ang="0">
                    <a:pos x="274" y="108"/>
                  </a:cxn>
                  <a:cxn ang="0">
                    <a:pos x="270" y="124"/>
                  </a:cxn>
                  <a:cxn ang="0">
                    <a:pos x="264" y="142"/>
                  </a:cxn>
                  <a:cxn ang="0">
                    <a:pos x="256" y="158"/>
                  </a:cxn>
                  <a:cxn ang="0">
                    <a:pos x="246" y="172"/>
                  </a:cxn>
                  <a:cxn ang="0">
                    <a:pos x="236" y="186"/>
                  </a:cxn>
                  <a:cxn ang="0">
                    <a:pos x="224" y="200"/>
                  </a:cxn>
                  <a:cxn ang="0">
                    <a:pos x="212" y="212"/>
                  </a:cxn>
                  <a:cxn ang="0">
                    <a:pos x="198" y="222"/>
                  </a:cxn>
                  <a:cxn ang="0">
                    <a:pos x="182" y="230"/>
                  </a:cxn>
                  <a:cxn ang="0">
                    <a:pos x="166" y="238"/>
                  </a:cxn>
                  <a:cxn ang="0">
                    <a:pos x="150" y="244"/>
                  </a:cxn>
                  <a:cxn ang="0">
                    <a:pos x="132" y="250"/>
                  </a:cxn>
                  <a:cxn ang="0">
                    <a:pos x="114" y="252"/>
                  </a:cxn>
                  <a:cxn ang="0">
                    <a:pos x="96" y="254"/>
                  </a:cxn>
                  <a:cxn ang="0">
                    <a:pos x="96" y="254"/>
                  </a:cxn>
                  <a:cxn ang="0">
                    <a:pos x="70" y="252"/>
                  </a:cxn>
                  <a:cxn ang="0">
                    <a:pos x="46" y="246"/>
                  </a:cxn>
                  <a:cxn ang="0">
                    <a:pos x="22" y="238"/>
                  </a:cxn>
                  <a:cxn ang="0">
                    <a:pos x="0" y="226"/>
                  </a:cxn>
                  <a:cxn ang="0">
                    <a:pos x="0" y="238"/>
                  </a:cxn>
                  <a:cxn ang="0">
                    <a:pos x="0" y="238"/>
                  </a:cxn>
                  <a:cxn ang="0">
                    <a:pos x="22" y="248"/>
                  </a:cxn>
                  <a:cxn ang="0">
                    <a:pos x="46" y="256"/>
                  </a:cxn>
                  <a:cxn ang="0">
                    <a:pos x="70" y="262"/>
                  </a:cxn>
                  <a:cxn ang="0">
                    <a:pos x="96" y="262"/>
                  </a:cxn>
                  <a:cxn ang="0">
                    <a:pos x="96" y="262"/>
                  </a:cxn>
                  <a:cxn ang="0">
                    <a:pos x="116" y="262"/>
                  </a:cxn>
                  <a:cxn ang="0">
                    <a:pos x="134" y="258"/>
                  </a:cxn>
                  <a:cxn ang="0">
                    <a:pos x="152" y="254"/>
                  </a:cxn>
                  <a:cxn ang="0">
                    <a:pos x="170" y="248"/>
                  </a:cxn>
                  <a:cxn ang="0">
                    <a:pos x="188" y="240"/>
                  </a:cxn>
                  <a:cxn ang="0">
                    <a:pos x="204" y="230"/>
                  </a:cxn>
                  <a:cxn ang="0">
                    <a:pos x="218" y="218"/>
                  </a:cxn>
                  <a:cxn ang="0">
                    <a:pos x="232" y="206"/>
                  </a:cxn>
                  <a:cxn ang="0">
                    <a:pos x="244" y="192"/>
                  </a:cxn>
                  <a:cxn ang="0">
                    <a:pos x="256" y="178"/>
                  </a:cxn>
                  <a:cxn ang="0">
                    <a:pos x="264" y="162"/>
                  </a:cxn>
                  <a:cxn ang="0">
                    <a:pos x="272" y="146"/>
                  </a:cxn>
                  <a:cxn ang="0">
                    <a:pos x="280" y="128"/>
                  </a:cxn>
                  <a:cxn ang="0">
                    <a:pos x="284" y="110"/>
                  </a:cxn>
                  <a:cxn ang="0">
                    <a:pos x="286" y="90"/>
                  </a:cxn>
                  <a:cxn ang="0">
                    <a:pos x="288" y="70"/>
                  </a:cxn>
                  <a:cxn ang="0">
                    <a:pos x="288" y="70"/>
                  </a:cxn>
                </a:cxnLst>
                <a:rect l="0" t="0" r="r" b="b"/>
                <a:pathLst>
                  <a:path w="288" h="262">
                    <a:moveTo>
                      <a:pt x="288" y="70"/>
                    </a:moveTo>
                    <a:lnTo>
                      <a:pt x="288" y="70"/>
                    </a:lnTo>
                    <a:lnTo>
                      <a:pt x="288" y="52"/>
                    </a:lnTo>
                    <a:lnTo>
                      <a:pt x="284" y="34"/>
                    </a:lnTo>
                    <a:lnTo>
                      <a:pt x="280" y="16"/>
                    </a:lnTo>
                    <a:lnTo>
                      <a:pt x="274" y="0"/>
                    </a:lnTo>
                    <a:lnTo>
                      <a:pt x="264" y="0"/>
                    </a:lnTo>
                    <a:lnTo>
                      <a:pt x="264" y="0"/>
                    </a:lnTo>
                    <a:lnTo>
                      <a:pt x="270" y="16"/>
                    </a:lnTo>
                    <a:lnTo>
                      <a:pt x="274" y="34"/>
                    </a:lnTo>
                    <a:lnTo>
                      <a:pt x="278" y="52"/>
                    </a:lnTo>
                    <a:lnTo>
                      <a:pt x="278" y="70"/>
                    </a:lnTo>
                    <a:lnTo>
                      <a:pt x="278" y="70"/>
                    </a:lnTo>
                    <a:lnTo>
                      <a:pt x="278" y="90"/>
                    </a:lnTo>
                    <a:lnTo>
                      <a:pt x="274" y="108"/>
                    </a:lnTo>
                    <a:lnTo>
                      <a:pt x="270" y="124"/>
                    </a:lnTo>
                    <a:lnTo>
                      <a:pt x="264" y="142"/>
                    </a:lnTo>
                    <a:lnTo>
                      <a:pt x="256" y="158"/>
                    </a:lnTo>
                    <a:lnTo>
                      <a:pt x="246" y="172"/>
                    </a:lnTo>
                    <a:lnTo>
                      <a:pt x="236" y="186"/>
                    </a:lnTo>
                    <a:lnTo>
                      <a:pt x="224" y="200"/>
                    </a:lnTo>
                    <a:lnTo>
                      <a:pt x="212" y="212"/>
                    </a:lnTo>
                    <a:lnTo>
                      <a:pt x="198" y="222"/>
                    </a:lnTo>
                    <a:lnTo>
                      <a:pt x="182" y="230"/>
                    </a:lnTo>
                    <a:lnTo>
                      <a:pt x="166" y="238"/>
                    </a:lnTo>
                    <a:lnTo>
                      <a:pt x="150" y="244"/>
                    </a:lnTo>
                    <a:lnTo>
                      <a:pt x="132" y="250"/>
                    </a:lnTo>
                    <a:lnTo>
                      <a:pt x="114" y="252"/>
                    </a:lnTo>
                    <a:lnTo>
                      <a:pt x="96" y="254"/>
                    </a:lnTo>
                    <a:lnTo>
                      <a:pt x="96" y="254"/>
                    </a:lnTo>
                    <a:lnTo>
                      <a:pt x="70" y="252"/>
                    </a:lnTo>
                    <a:lnTo>
                      <a:pt x="46" y="246"/>
                    </a:lnTo>
                    <a:lnTo>
                      <a:pt x="22" y="238"/>
                    </a:lnTo>
                    <a:lnTo>
                      <a:pt x="0" y="226"/>
                    </a:lnTo>
                    <a:lnTo>
                      <a:pt x="0" y="238"/>
                    </a:lnTo>
                    <a:lnTo>
                      <a:pt x="0" y="238"/>
                    </a:lnTo>
                    <a:lnTo>
                      <a:pt x="22" y="248"/>
                    </a:lnTo>
                    <a:lnTo>
                      <a:pt x="46" y="256"/>
                    </a:lnTo>
                    <a:lnTo>
                      <a:pt x="70" y="262"/>
                    </a:lnTo>
                    <a:lnTo>
                      <a:pt x="96" y="262"/>
                    </a:lnTo>
                    <a:lnTo>
                      <a:pt x="96" y="262"/>
                    </a:lnTo>
                    <a:lnTo>
                      <a:pt x="116" y="262"/>
                    </a:lnTo>
                    <a:lnTo>
                      <a:pt x="134" y="258"/>
                    </a:lnTo>
                    <a:lnTo>
                      <a:pt x="152" y="254"/>
                    </a:lnTo>
                    <a:lnTo>
                      <a:pt x="170" y="248"/>
                    </a:lnTo>
                    <a:lnTo>
                      <a:pt x="188" y="240"/>
                    </a:lnTo>
                    <a:lnTo>
                      <a:pt x="204" y="230"/>
                    </a:lnTo>
                    <a:lnTo>
                      <a:pt x="218" y="218"/>
                    </a:lnTo>
                    <a:lnTo>
                      <a:pt x="232" y="206"/>
                    </a:lnTo>
                    <a:lnTo>
                      <a:pt x="244" y="192"/>
                    </a:lnTo>
                    <a:lnTo>
                      <a:pt x="256" y="178"/>
                    </a:lnTo>
                    <a:lnTo>
                      <a:pt x="264" y="162"/>
                    </a:lnTo>
                    <a:lnTo>
                      <a:pt x="272" y="146"/>
                    </a:lnTo>
                    <a:lnTo>
                      <a:pt x="280" y="128"/>
                    </a:lnTo>
                    <a:lnTo>
                      <a:pt x="284" y="110"/>
                    </a:lnTo>
                    <a:lnTo>
                      <a:pt x="286" y="90"/>
                    </a:lnTo>
                    <a:lnTo>
                      <a:pt x="288" y="70"/>
                    </a:lnTo>
                    <a:lnTo>
                      <a:pt x="288" y="7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sz="1000" dirty="0"/>
              </a:p>
            </p:txBody>
          </p:sp>
        </p:grpSp>
      </p:grpSp>
      <p:grpSp>
        <p:nvGrpSpPr>
          <p:cNvPr id="1074" name="Group 1073"/>
          <p:cNvGrpSpPr/>
          <p:nvPr/>
        </p:nvGrpSpPr>
        <p:grpSpPr>
          <a:xfrm>
            <a:off x="8656476" y="4407580"/>
            <a:ext cx="1963733" cy="235780"/>
            <a:chOff x="3313030" y="4407580"/>
            <a:chExt cx="1963733" cy="235780"/>
          </a:xfrm>
        </p:grpSpPr>
        <p:sp>
          <p:nvSpPr>
            <p:cNvPr id="1075" name="object 15"/>
            <p:cNvSpPr txBox="1"/>
            <p:nvPr/>
          </p:nvSpPr>
          <p:spPr>
            <a:xfrm>
              <a:off x="3779528" y="4407580"/>
              <a:ext cx="1497235" cy="166712"/>
            </a:xfrm>
            <a:prstGeom prst="rect">
              <a:avLst/>
            </a:prstGeom>
          </p:spPr>
          <p:txBody>
            <a:bodyPr vert="horz" wrap="square" lIns="0" tIns="12700" rIns="0" bIns="0" rtlCol="0">
              <a:spAutoFit/>
            </a:bodyPr>
            <a:lstStyle/>
            <a:p>
              <a:pPr>
                <a:lnSpc>
                  <a:spcPct val="100000"/>
                </a:lnSpc>
                <a:spcBef>
                  <a:spcPts val="100"/>
                </a:spcBef>
              </a:pPr>
              <a:r>
                <a:rPr lang="en-US" sz="1000" b="1" spc="-5" dirty="0">
                  <a:solidFill>
                    <a:srgbClr val="FFFFFF"/>
                  </a:solidFill>
                  <a:cs typeface="Arial"/>
                </a:rPr>
                <a:t>Automate everything</a:t>
              </a:r>
            </a:p>
          </p:txBody>
        </p:sp>
        <p:grpSp>
          <p:nvGrpSpPr>
            <p:cNvPr id="1076" name="Group 1075"/>
            <p:cNvGrpSpPr/>
            <p:nvPr/>
          </p:nvGrpSpPr>
          <p:grpSpPr>
            <a:xfrm>
              <a:off x="3313030" y="4419498"/>
              <a:ext cx="268634" cy="223862"/>
              <a:chOff x="519113" y="6059488"/>
              <a:chExt cx="627063" cy="538162"/>
            </a:xfrm>
          </p:grpSpPr>
          <p:sp>
            <p:nvSpPr>
              <p:cNvPr id="1077" name="Freeform 252"/>
              <p:cNvSpPr>
                <a:spLocks/>
              </p:cNvSpPr>
              <p:nvPr/>
            </p:nvSpPr>
            <p:spPr bwMode="auto">
              <a:xfrm>
                <a:off x="522288" y="6062663"/>
                <a:ext cx="520700" cy="436563"/>
              </a:xfrm>
              <a:custGeom>
                <a:avLst/>
                <a:gdLst>
                  <a:gd name="T0" fmla="*/ 14 w 328"/>
                  <a:gd name="T1" fmla="*/ 275 h 275"/>
                  <a:gd name="T2" fmla="*/ 14 w 328"/>
                  <a:gd name="T3" fmla="*/ 275 h 275"/>
                  <a:gd name="T4" fmla="*/ 8 w 328"/>
                  <a:gd name="T5" fmla="*/ 274 h 275"/>
                  <a:gd name="T6" fmla="*/ 5 w 328"/>
                  <a:gd name="T7" fmla="*/ 272 h 275"/>
                  <a:gd name="T8" fmla="*/ 1 w 328"/>
                  <a:gd name="T9" fmla="*/ 267 h 275"/>
                  <a:gd name="T10" fmla="*/ 0 w 328"/>
                  <a:gd name="T11" fmla="*/ 262 h 275"/>
                  <a:gd name="T12" fmla="*/ 0 w 328"/>
                  <a:gd name="T13" fmla="*/ 14 h 275"/>
                  <a:gd name="T14" fmla="*/ 0 w 328"/>
                  <a:gd name="T15" fmla="*/ 14 h 275"/>
                  <a:gd name="T16" fmla="*/ 1 w 328"/>
                  <a:gd name="T17" fmla="*/ 9 h 275"/>
                  <a:gd name="T18" fmla="*/ 5 w 328"/>
                  <a:gd name="T19" fmla="*/ 4 h 275"/>
                  <a:gd name="T20" fmla="*/ 8 w 328"/>
                  <a:gd name="T21" fmla="*/ 1 h 275"/>
                  <a:gd name="T22" fmla="*/ 14 w 328"/>
                  <a:gd name="T23" fmla="*/ 0 h 275"/>
                  <a:gd name="T24" fmla="*/ 313 w 328"/>
                  <a:gd name="T25" fmla="*/ 0 h 275"/>
                  <a:gd name="T26" fmla="*/ 313 w 328"/>
                  <a:gd name="T27" fmla="*/ 0 h 275"/>
                  <a:gd name="T28" fmla="*/ 319 w 328"/>
                  <a:gd name="T29" fmla="*/ 1 h 275"/>
                  <a:gd name="T30" fmla="*/ 323 w 328"/>
                  <a:gd name="T31" fmla="*/ 4 h 275"/>
                  <a:gd name="T32" fmla="*/ 326 w 328"/>
                  <a:gd name="T33" fmla="*/ 9 h 275"/>
                  <a:gd name="T34" fmla="*/ 328 w 328"/>
                  <a:gd name="T35" fmla="*/ 14 h 275"/>
                  <a:gd name="T36" fmla="*/ 328 w 328"/>
                  <a:gd name="T37" fmla="*/ 262 h 275"/>
                  <a:gd name="T38" fmla="*/ 328 w 328"/>
                  <a:gd name="T39" fmla="*/ 262 h 275"/>
                  <a:gd name="T40" fmla="*/ 326 w 328"/>
                  <a:gd name="T41" fmla="*/ 267 h 275"/>
                  <a:gd name="T42" fmla="*/ 323 w 328"/>
                  <a:gd name="T43" fmla="*/ 272 h 275"/>
                  <a:gd name="T44" fmla="*/ 319 w 328"/>
                  <a:gd name="T45" fmla="*/ 274 h 275"/>
                  <a:gd name="T46" fmla="*/ 313 w 328"/>
                  <a:gd name="T47" fmla="*/ 275 h 275"/>
                  <a:gd name="T48" fmla="*/ 14 w 328"/>
                  <a:gd name="T49" fmla="*/ 27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8" h="275">
                    <a:moveTo>
                      <a:pt x="14" y="275"/>
                    </a:moveTo>
                    <a:lnTo>
                      <a:pt x="14" y="275"/>
                    </a:lnTo>
                    <a:lnTo>
                      <a:pt x="8" y="274"/>
                    </a:lnTo>
                    <a:lnTo>
                      <a:pt x="5" y="272"/>
                    </a:lnTo>
                    <a:lnTo>
                      <a:pt x="1" y="267"/>
                    </a:lnTo>
                    <a:lnTo>
                      <a:pt x="0" y="262"/>
                    </a:lnTo>
                    <a:lnTo>
                      <a:pt x="0" y="14"/>
                    </a:lnTo>
                    <a:lnTo>
                      <a:pt x="0" y="14"/>
                    </a:lnTo>
                    <a:lnTo>
                      <a:pt x="1" y="9"/>
                    </a:lnTo>
                    <a:lnTo>
                      <a:pt x="5" y="4"/>
                    </a:lnTo>
                    <a:lnTo>
                      <a:pt x="8" y="1"/>
                    </a:lnTo>
                    <a:lnTo>
                      <a:pt x="14" y="0"/>
                    </a:lnTo>
                    <a:lnTo>
                      <a:pt x="313" y="0"/>
                    </a:lnTo>
                    <a:lnTo>
                      <a:pt x="313" y="0"/>
                    </a:lnTo>
                    <a:lnTo>
                      <a:pt x="319" y="1"/>
                    </a:lnTo>
                    <a:lnTo>
                      <a:pt x="323" y="4"/>
                    </a:lnTo>
                    <a:lnTo>
                      <a:pt x="326" y="9"/>
                    </a:lnTo>
                    <a:lnTo>
                      <a:pt x="328" y="14"/>
                    </a:lnTo>
                    <a:lnTo>
                      <a:pt x="328" y="262"/>
                    </a:lnTo>
                    <a:lnTo>
                      <a:pt x="328" y="262"/>
                    </a:lnTo>
                    <a:lnTo>
                      <a:pt x="326" y="267"/>
                    </a:lnTo>
                    <a:lnTo>
                      <a:pt x="323" y="272"/>
                    </a:lnTo>
                    <a:lnTo>
                      <a:pt x="319" y="274"/>
                    </a:lnTo>
                    <a:lnTo>
                      <a:pt x="313" y="275"/>
                    </a:lnTo>
                    <a:lnTo>
                      <a:pt x="14" y="2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078" name="Freeform 253"/>
              <p:cNvSpPr>
                <a:spLocks noEditPoints="1"/>
              </p:cNvSpPr>
              <p:nvPr/>
            </p:nvSpPr>
            <p:spPr bwMode="auto">
              <a:xfrm>
                <a:off x="519113" y="6059488"/>
                <a:ext cx="525463" cy="444500"/>
              </a:xfrm>
              <a:custGeom>
                <a:avLst/>
                <a:gdLst>
                  <a:gd name="T0" fmla="*/ 315 w 331"/>
                  <a:gd name="T1" fmla="*/ 3 h 280"/>
                  <a:gd name="T2" fmla="*/ 315 w 331"/>
                  <a:gd name="T3" fmla="*/ 3 h 280"/>
                  <a:gd name="T4" fmla="*/ 320 w 331"/>
                  <a:gd name="T5" fmla="*/ 5 h 280"/>
                  <a:gd name="T6" fmla="*/ 324 w 331"/>
                  <a:gd name="T7" fmla="*/ 7 h 280"/>
                  <a:gd name="T8" fmla="*/ 327 w 331"/>
                  <a:gd name="T9" fmla="*/ 11 h 280"/>
                  <a:gd name="T10" fmla="*/ 327 w 331"/>
                  <a:gd name="T11" fmla="*/ 16 h 280"/>
                  <a:gd name="T12" fmla="*/ 327 w 331"/>
                  <a:gd name="T13" fmla="*/ 264 h 280"/>
                  <a:gd name="T14" fmla="*/ 327 w 331"/>
                  <a:gd name="T15" fmla="*/ 264 h 280"/>
                  <a:gd name="T16" fmla="*/ 327 w 331"/>
                  <a:gd name="T17" fmla="*/ 269 h 280"/>
                  <a:gd name="T18" fmla="*/ 324 w 331"/>
                  <a:gd name="T19" fmla="*/ 272 h 280"/>
                  <a:gd name="T20" fmla="*/ 320 w 331"/>
                  <a:gd name="T21" fmla="*/ 275 h 280"/>
                  <a:gd name="T22" fmla="*/ 315 w 331"/>
                  <a:gd name="T23" fmla="*/ 276 h 280"/>
                  <a:gd name="T24" fmla="*/ 16 w 331"/>
                  <a:gd name="T25" fmla="*/ 276 h 280"/>
                  <a:gd name="T26" fmla="*/ 16 w 331"/>
                  <a:gd name="T27" fmla="*/ 276 h 280"/>
                  <a:gd name="T28" fmla="*/ 12 w 331"/>
                  <a:gd name="T29" fmla="*/ 275 h 280"/>
                  <a:gd name="T30" fmla="*/ 8 w 331"/>
                  <a:gd name="T31" fmla="*/ 272 h 280"/>
                  <a:gd name="T32" fmla="*/ 5 w 331"/>
                  <a:gd name="T33" fmla="*/ 269 h 280"/>
                  <a:gd name="T34" fmla="*/ 4 w 331"/>
                  <a:gd name="T35" fmla="*/ 264 h 280"/>
                  <a:gd name="T36" fmla="*/ 4 w 331"/>
                  <a:gd name="T37" fmla="*/ 16 h 280"/>
                  <a:gd name="T38" fmla="*/ 4 w 331"/>
                  <a:gd name="T39" fmla="*/ 16 h 280"/>
                  <a:gd name="T40" fmla="*/ 5 w 331"/>
                  <a:gd name="T41" fmla="*/ 11 h 280"/>
                  <a:gd name="T42" fmla="*/ 8 w 331"/>
                  <a:gd name="T43" fmla="*/ 7 h 280"/>
                  <a:gd name="T44" fmla="*/ 12 w 331"/>
                  <a:gd name="T45" fmla="*/ 5 h 280"/>
                  <a:gd name="T46" fmla="*/ 16 w 331"/>
                  <a:gd name="T47" fmla="*/ 3 h 280"/>
                  <a:gd name="T48" fmla="*/ 315 w 331"/>
                  <a:gd name="T49" fmla="*/ 3 h 280"/>
                  <a:gd name="T50" fmla="*/ 315 w 331"/>
                  <a:gd name="T51" fmla="*/ 0 h 280"/>
                  <a:gd name="T52" fmla="*/ 16 w 331"/>
                  <a:gd name="T53" fmla="*/ 0 h 280"/>
                  <a:gd name="T54" fmla="*/ 16 w 331"/>
                  <a:gd name="T55" fmla="*/ 0 h 280"/>
                  <a:gd name="T56" fmla="*/ 10 w 331"/>
                  <a:gd name="T57" fmla="*/ 1 h 280"/>
                  <a:gd name="T58" fmla="*/ 5 w 331"/>
                  <a:gd name="T59" fmla="*/ 5 h 280"/>
                  <a:gd name="T60" fmla="*/ 2 w 331"/>
                  <a:gd name="T61" fmla="*/ 10 h 280"/>
                  <a:gd name="T62" fmla="*/ 0 w 331"/>
                  <a:gd name="T63" fmla="*/ 16 h 280"/>
                  <a:gd name="T64" fmla="*/ 0 w 331"/>
                  <a:gd name="T65" fmla="*/ 264 h 280"/>
                  <a:gd name="T66" fmla="*/ 0 w 331"/>
                  <a:gd name="T67" fmla="*/ 264 h 280"/>
                  <a:gd name="T68" fmla="*/ 2 w 331"/>
                  <a:gd name="T69" fmla="*/ 270 h 280"/>
                  <a:gd name="T70" fmla="*/ 5 w 331"/>
                  <a:gd name="T71" fmla="*/ 275 h 280"/>
                  <a:gd name="T72" fmla="*/ 10 w 331"/>
                  <a:gd name="T73" fmla="*/ 278 h 280"/>
                  <a:gd name="T74" fmla="*/ 16 w 331"/>
                  <a:gd name="T75" fmla="*/ 280 h 280"/>
                  <a:gd name="T76" fmla="*/ 315 w 331"/>
                  <a:gd name="T77" fmla="*/ 280 h 280"/>
                  <a:gd name="T78" fmla="*/ 315 w 331"/>
                  <a:gd name="T79" fmla="*/ 280 h 280"/>
                  <a:gd name="T80" fmla="*/ 321 w 331"/>
                  <a:gd name="T81" fmla="*/ 278 h 280"/>
                  <a:gd name="T82" fmla="*/ 326 w 331"/>
                  <a:gd name="T83" fmla="*/ 275 h 280"/>
                  <a:gd name="T84" fmla="*/ 330 w 331"/>
                  <a:gd name="T85" fmla="*/ 270 h 280"/>
                  <a:gd name="T86" fmla="*/ 331 w 331"/>
                  <a:gd name="T87" fmla="*/ 264 h 280"/>
                  <a:gd name="T88" fmla="*/ 331 w 331"/>
                  <a:gd name="T89" fmla="*/ 16 h 280"/>
                  <a:gd name="T90" fmla="*/ 331 w 331"/>
                  <a:gd name="T91" fmla="*/ 16 h 280"/>
                  <a:gd name="T92" fmla="*/ 330 w 331"/>
                  <a:gd name="T93" fmla="*/ 10 h 280"/>
                  <a:gd name="T94" fmla="*/ 326 w 331"/>
                  <a:gd name="T95" fmla="*/ 5 h 280"/>
                  <a:gd name="T96" fmla="*/ 321 w 331"/>
                  <a:gd name="T97" fmla="*/ 1 h 280"/>
                  <a:gd name="T98" fmla="*/ 315 w 331"/>
                  <a:gd name="T99" fmla="*/ 0 h 280"/>
                  <a:gd name="T100" fmla="*/ 315 w 331"/>
                  <a:gd name="T101"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1" h="280">
                    <a:moveTo>
                      <a:pt x="315" y="3"/>
                    </a:moveTo>
                    <a:lnTo>
                      <a:pt x="315" y="3"/>
                    </a:lnTo>
                    <a:lnTo>
                      <a:pt x="320" y="5"/>
                    </a:lnTo>
                    <a:lnTo>
                      <a:pt x="324" y="7"/>
                    </a:lnTo>
                    <a:lnTo>
                      <a:pt x="327" y="11"/>
                    </a:lnTo>
                    <a:lnTo>
                      <a:pt x="327" y="16"/>
                    </a:lnTo>
                    <a:lnTo>
                      <a:pt x="327" y="264"/>
                    </a:lnTo>
                    <a:lnTo>
                      <a:pt x="327" y="264"/>
                    </a:lnTo>
                    <a:lnTo>
                      <a:pt x="327" y="269"/>
                    </a:lnTo>
                    <a:lnTo>
                      <a:pt x="324" y="272"/>
                    </a:lnTo>
                    <a:lnTo>
                      <a:pt x="320" y="275"/>
                    </a:lnTo>
                    <a:lnTo>
                      <a:pt x="315" y="276"/>
                    </a:lnTo>
                    <a:lnTo>
                      <a:pt x="16" y="276"/>
                    </a:lnTo>
                    <a:lnTo>
                      <a:pt x="16" y="276"/>
                    </a:lnTo>
                    <a:lnTo>
                      <a:pt x="12" y="275"/>
                    </a:lnTo>
                    <a:lnTo>
                      <a:pt x="8" y="272"/>
                    </a:lnTo>
                    <a:lnTo>
                      <a:pt x="5" y="269"/>
                    </a:lnTo>
                    <a:lnTo>
                      <a:pt x="4" y="264"/>
                    </a:lnTo>
                    <a:lnTo>
                      <a:pt x="4" y="16"/>
                    </a:lnTo>
                    <a:lnTo>
                      <a:pt x="4" y="16"/>
                    </a:lnTo>
                    <a:lnTo>
                      <a:pt x="5" y="11"/>
                    </a:lnTo>
                    <a:lnTo>
                      <a:pt x="8" y="7"/>
                    </a:lnTo>
                    <a:lnTo>
                      <a:pt x="12" y="5"/>
                    </a:lnTo>
                    <a:lnTo>
                      <a:pt x="16" y="3"/>
                    </a:lnTo>
                    <a:lnTo>
                      <a:pt x="315" y="3"/>
                    </a:lnTo>
                    <a:close/>
                    <a:moveTo>
                      <a:pt x="315" y="0"/>
                    </a:moveTo>
                    <a:lnTo>
                      <a:pt x="16" y="0"/>
                    </a:lnTo>
                    <a:lnTo>
                      <a:pt x="16" y="0"/>
                    </a:lnTo>
                    <a:lnTo>
                      <a:pt x="10" y="1"/>
                    </a:lnTo>
                    <a:lnTo>
                      <a:pt x="5" y="5"/>
                    </a:lnTo>
                    <a:lnTo>
                      <a:pt x="2" y="10"/>
                    </a:lnTo>
                    <a:lnTo>
                      <a:pt x="0" y="16"/>
                    </a:lnTo>
                    <a:lnTo>
                      <a:pt x="0" y="264"/>
                    </a:lnTo>
                    <a:lnTo>
                      <a:pt x="0" y="264"/>
                    </a:lnTo>
                    <a:lnTo>
                      <a:pt x="2" y="270"/>
                    </a:lnTo>
                    <a:lnTo>
                      <a:pt x="5" y="275"/>
                    </a:lnTo>
                    <a:lnTo>
                      <a:pt x="10" y="278"/>
                    </a:lnTo>
                    <a:lnTo>
                      <a:pt x="16" y="280"/>
                    </a:lnTo>
                    <a:lnTo>
                      <a:pt x="315" y="280"/>
                    </a:lnTo>
                    <a:lnTo>
                      <a:pt x="315" y="280"/>
                    </a:lnTo>
                    <a:lnTo>
                      <a:pt x="321" y="278"/>
                    </a:lnTo>
                    <a:lnTo>
                      <a:pt x="326" y="275"/>
                    </a:lnTo>
                    <a:lnTo>
                      <a:pt x="330" y="270"/>
                    </a:lnTo>
                    <a:lnTo>
                      <a:pt x="331" y="264"/>
                    </a:lnTo>
                    <a:lnTo>
                      <a:pt x="331" y="16"/>
                    </a:lnTo>
                    <a:lnTo>
                      <a:pt x="331" y="16"/>
                    </a:lnTo>
                    <a:lnTo>
                      <a:pt x="330" y="10"/>
                    </a:lnTo>
                    <a:lnTo>
                      <a:pt x="326" y="5"/>
                    </a:lnTo>
                    <a:lnTo>
                      <a:pt x="321" y="1"/>
                    </a:lnTo>
                    <a:lnTo>
                      <a:pt x="315" y="0"/>
                    </a:lnTo>
                    <a:lnTo>
                      <a:pt x="315" y="0"/>
                    </a:lnTo>
                    <a:close/>
                  </a:path>
                </a:pathLst>
              </a:custGeom>
              <a:solidFill>
                <a:srgbClr val="8FC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079" name="Freeform 254"/>
              <p:cNvSpPr>
                <a:spLocks/>
              </p:cNvSpPr>
              <p:nvPr/>
            </p:nvSpPr>
            <p:spPr bwMode="auto">
              <a:xfrm>
                <a:off x="525463" y="6064250"/>
                <a:ext cx="512763" cy="433388"/>
              </a:xfrm>
              <a:custGeom>
                <a:avLst/>
                <a:gdLst>
                  <a:gd name="T0" fmla="*/ 311 w 323"/>
                  <a:gd name="T1" fmla="*/ 0 h 273"/>
                  <a:gd name="T2" fmla="*/ 311 w 323"/>
                  <a:gd name="T3" fmla="*/ 0 h 273"/>
                  <a:gd name="T4" fmla="*/ 316 w 323"/>
                  <a:gd name="T5" fmla="*/ 2 h 273"/>
                  <a:gd name="T6" fmla="*/ 320 w 323"/>
                  <a:gd name="T7" fmla="*/ 4 h 273"/>
                  <a:gd name="T8" fmla="*/ 323 w 323"/>
                  <a:gd name="T9" fmla="*/ 8 h 273"/>
                  <a:gd name="T10" fmla="*/ 323 w 323"/>
                  <a:gd name="T11" fmla="*/ 13 h 273"/>
                  <a:gd name="T12" fmla="*/ 323 w 323"/>
                  <a:gd name="T13" fmla="*/ 261 h 273"/>
                  <a:gd name="T14" fmla="*/ 323 w 323"/>
                  <a:gd name="T15" fmla="*/ 261 h 273"/>
                  <a:gd name="T16" fmla="*/ 323 w 323"/>
                  <a:gd name="T17" fmla="*/ 266 h 273"/>
                  <a:gd name="T18" fmla="*/ 320 w 323"/>
                  <a:gd name="T19" fmla="*/ 269 h 273"/>
                  <a:gd name="T20" fmla="*/ 316 w 323"/>
                  <a:gd name="T21" fmla="*/ 272 h 273"/>
                  <a:gd name="T22" fmla="*/ 311 w 323"/>
                  <a:gd name="T23" fmla="*/ 273 h 273"/>
                  <a:gd name="T24" fmla="*/ 12 w 323"/>
                  <a:gd name="T25" fmla="*/ 273 h 273"/>
                  <a:gd name="T26" fmla="*/ 12 w 323"/>
                  <a:gd name="T27" fmla="*/ 273 h 273"/>
                  <a:gd name="T28" fmla="*/ 8 w 323"/>
                  <a:gd name="T29" fmla="*/ 272 h 273"/>
                  <a:gd name="T30" fmla="*/ 4 w 323"/>
                  <a:gd name="T31" fmla="*/ 269 h 273"/>
                  <a:gd name="T32" fmla="*/ 1 w 323"/>
                  <a:gd name="T33" fmla="*/ 266 h 273"/>
                  <a:gd name="T34" fmla="*/ 0 w 323"/>
                  <a:gd name="T35" fmla="*/ 261 h 273"/>
                  <a:gd name="T36" fmla="*/ 0 w 323"/>
                  <a:gd name="T37" fmla="*/ 13 h 273"/>
                  <a:gd name="T38" fmla="*/ 0 w 323"/>
                  <a:gd name="T39" fmla="*/ 13 h 273"/>
                  <a:gd name="T40" fmla="*/ 1 w 323"/>
                  <a:gd name="T41" fmla="*/ 8 h 273"/>
                  <a:gd name="T42" fmla="*/ 4 w 323"/>
                  <a:gd name="T43" fmla="*/ 4 h 273"/>
                  <a:gd name="T44" fmla="*/ 8 w 323"/>
                  <a:gd name="T45" fmla="*/ 2 h 273"/>
                  <a:gd name="T46" fmla="*/ 12 w 323"/>
                  <a:gd name="T47" fmla="*/ 0 h 273"/>
                  <a:gd name="T48" fmla="*/ 311 w 323"/>
                  <a:gd name="T49"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3" h="273">
                    <a:moveTo>
                      <a:pt x="311" y="0"/>
                    </a:moveTo>
                    <a:lnTo>
                      <a:pt x="311" y="0"/>
                    </a:lnTo>
                    <a:lnTo>
                      <a:pt x="316" y="2"/>
                    </a:lnTo>
                    <a:lnTo>
                      <a:pt x="320" y="4"/>
                    </a:lnTo>
                    <a:lnTo>
                      <a:pt x="323" y="8"/>
                    </a:lnTo>
                    <a:lnTo>
                      <a:pt x="323" y="13"/>
                    </a:lnTo>
                    <a:lnTo>
                      <a:pt x="323" y="261"/>
                    </a:lnTo>
                    <a:lnTo>
                      <a:pt x="323" y="261"/>
                    </a:lnTo>
                    <a:lnTo>
                      <a:pt x="323" y="266"/>
                    </a:lnTo>
                    <a:lnTo>
                      <a:pt x="320" y="269"/>
                    </a:lnTo>
                    <a:lnTo>
                      <a:pt x="316" y="272"/>
                    </a:lnTo>
                    <a:lnTo>
                      <a:pt x="311" y="273"/>
                    </a:lnTo>
                    <a:lnTo>
                      <a:pt x="12" y="273"/>
                    </a:lnTo>
                    <a:lnTo>
                      <a:pt x="12" y="273"/>
                    </a:lnTo>
                    <a:lnTo>
                      <a:pt x="8" y="272"/>
                    </a:lnTo>
                    <a:lnTo>
                      <a:pt x="4" y="269"/>
                    </a:lnTo>
                    <a:lnTo>
                      <a:pt x="1" y="266"/>
                    </a:lnTo>
                    <a:lnTo>
                      <a:pt x="0" y="261"/>
                    </a:lnTo>
                    <a:lnTo>
                      <a:pt x="0" y="13"/>
                    </a:lnTo>
                    <a:lnTo>
                      <a:pt x="0" y="13"/>
                    </a:lnTo>
                    <a:lnTo>
                      <a:pt x="1" y="8"/>
                    </a:lnTo>
                    <a:lnTo>
                      <a:pt x="4" y="4"/>
                    </a:lnTo>
                    <a:lnTo>
                      <a:pt x="8" y="2"/>
                    </a:lnTo>
                    <a:lnTo>
                      <a:pt x="12" y="0"/>
                    </a:lnTo>
                    <a:lnTo>
                      <a:pt x="3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080" name="Freeform 255"/>
              <p:cNvSpPr>
                <a:spLocks/>
              </p:cNvSpPr>
              <p:nvPr/>
            </p:nvSpPr>
            <p:spPr bwMode="auto">
              <a:xfrm>
                <a:off x="519113" y="6059488"/>
                <a:ext cx="525463" cy="444500"/>
              </a:xfrm>
              <a:custGeom>
                <a:avLst/>
                <a:gdLst>
                  <a:gd name="T0" fmla="*/ 315 w 331"/>
                  <a:gd name="T1" fmla="*/ 0 h 280"/>
                  <a:gd name="T2" fmla="*/ 16 w 331"/>
                  <a:gd name="T3" fmla="*/ 0 h 280"/>
                  <a:gd name="T4" fmla="*/ 16 w 331"/>
                  <a:gd name="T5" fmla="*/ 0 h 280"/>
                  <a:gd name="T6" fmla="*/ 10 w 331"/>
                  <a:gd name="T7" fmla="*/ 1 h 280"/>
                  <a:gd name="T8" fmla="*/ 5 w 331"/>
                  <a:gd name="T9" fmla="*/ 5 h 280"/>
                  <a:gd name="T10" fmla="*/ 2 w 331"/>
                  <a:gd name="T11" fmla="*/ 10 h 280"/>
                  <a:gd name="T12" fmla="*/ 0 w 331"/>
                  <a:gd name="T13" fmla="*/ 16 h 280"/>
                  <a:gd name="T14" fmla="*/ 0 w 331"/>
                  <a:gd name="T15" fmla="*/ 264 h 280"/>
                  <a:gd name="T16" fmla="*/ 0 w 331"/>
                  <a:gd name="T17" fmla="*/ 264 h 280"/>
                  <a:gd name="T18" fmla="*/ 2 w 331"/>
                  <a:gd name="T19" fmla="*/ 270 h 280"/>
                  <a:gd name="T20" fmla="*/ 5 w 331"/>
                  <a:gd name="T21" fmla="*/ 275 h 280"/>
                  <a:gd name="T22" fmla="*/ 10 w 331"/>
                  <a:gd name="T23" fmla="*/ 278 h 280"/>
                  <a:gd name="T24" fmla="*/ 16 w 331"/>
                  <a:gd name="T25" fmla="*/ 280 h 280"/>
                  <a:gd name="T26" fmla="*/ 315 w 331"/>
                  <a:gd name="T27" fmla="*/ 280 h 280"/>
                  <a:gd name="T28" fmla="*/ 315 w 331"/>
                  <a:gd name="T29" fmla="*/ 280 h 280"/>
                  <a:gd name="T30" fmla="*/ 321 w 331"/>
                  <a:gd name="T31" fmla="*/ 278 h 280"/>
                  <a:gd name="T32" fmla="*/ 326 w 331"/>
                  <a:gd name="T33" fmla="*/ 275 h 280"/>
                  <a:gd name="T34" fmla="*/ 330 w 331"/>
                  <a:gd name="T35" fmla="*/ 270 h 280"/>
                  <a:gd name="T36" fmla="*/ 331 w 331"/>
                  <a:gd name="T37" fmla="*/ 264 h 280"/>
                  <a:gd name="T38" fmla="*/ 331 w 331"/>
                  <a:gd name="T39" fmla="*/ 16 h 280"/>
                  <a:gd name="T40" fmla="*/ 331 w 331"/>
                  <a:gd name="T41" fmla="*/ 16 h 280"/>
                  <a:gd name="T42" fmla="*/ 330 w 331"/>
                  <a:gd name="T43" fmla="*/ 10 h 280"/>
                  <a:gd name="T44" fmla="*/ 326 w 331"/>
                  <a:gd name="T45" fmla="*/ 5 h 280"/>
                  <a:gd name="T46" fmla="*/ 321 w 331"/>
                  <a:gd name="T47" fmla="*/ 1 h 280"/>
                  <a:gd name="T48" fmla="*/ 315 w 331"/>
                  <a:gd name="T49" fmla="*/ 0 h 280"/>
                  <a:gd name="T50" fmla="*/ 315 w 331"/>
                  <a:gd name="T51"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1" h="280">
                    <a:moveTo>
                      <a:pt x="315" y="0"/>
                    </a:moveTo>
                    <a:lnTo>
                      <a:pt x="16" y="0"/>
                    </a:lnTo>
                    <a:lnTo>
                      <a:pt x="16" y="0"/>
                    </a:lnTo>
                    <a:lnTo>
                      <a:pt x="10" y="1"/>
                    </a:lnTo>
                    <a:lnTo>
                      <a:pt x="5" y="5"/>
                    </a:lnTo>
                    <a:lnTo>
                      <a:pt x="2" y="10"/>
                    </a:lnTo>
                    <a:lnTo>
                      <a:pt x="0" y="16"/>
                    </a:lnTo>
                    <a:lnTo>
                      <a:pt x="0" y="264"/>
                    </a:lnTo>
                    <a:lnTo>
                      <a:pt x="0" y="264"/>
                    </a:lnTo>
                    <a:lnTo>
                      <a:pt x="2" y="270"/>
                    </a:lnTo>
                    <a:lnTo>
                      <a:pt x="5" y="275"/>
                    </a:lnTo>
                    <a:lnTo>
                      <a:pt x="10" y="278"/>
                    </a:lnTo>
                    <a:lnTo>
                      <a:pt x="16" y="280"/>
                    </a:lnTo>
                    <a:lnTo>
                      <a:pt x="315" y="280"/>
                    </a:lnTo>
                    <a:lnTo>
                      <a:pt x="315" y="280"/>
                    </a:lnTo>
                    <a:lnTo>
                      <a:pt x="321" y="278"/>
                    </a:lnTo>
                    <a:lnTo>
                      <a:pt x="326" y="275"/>
                    </a:lnTo>
                    <a:lnTo>
                      <a:pt x="330" y="270"/>
                    </a:lnTo>
                    <a:lnTo>
                      <a:pt x="331" y="264"/>
                    </a:lnTo>
                    <a:lnTo>
                      <a:pt x="331" y="16"/>
                    </a:lnTo>
                    <a:lnTo>
                      <a:pt x="331" y="16"/>
                    </a:lnTo>
                    <a:lnTo>
                      <a:pt x="330" y="10"/>
                    </a:lnTo>
                    <a:lnTo>
                      <a:pt x="326" y="5"/>
                    </a:lnTo>
                    <a:lnTo>
                      <a:pt x="321" y="1"/>
                    </a:lnTo>
                    <a:lnTo>
                      <a:pt x="315" y="0"/>
                    </a:lnTo>
                    <a:lnTo>
                      <a:pt x="31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081" name="Freeform 256"/>
              <p:cNvSpPr>
                <a:spLocks/>
              </p:cNvSpPr>
              <p:nvPr/>
            </p:nvSpPr>
            <p:spPr bwMode="auto">
              <a:xfrm>
                <a:off x="519113" y="6059488"/>
                <a:ext cx="525463" cy="71438"/>
              </a:xfrm>
              <a:custGeom>
                <a:avLst/>
                <a:gdLst>
                  <a:gd name="T0" fmla="*/ 315 w 331"/>
                  <a:gd name="T1" fmla="*/ 0 h 45"/>
                  <a:gd name="T2" fmla="*/ 16 w 331"/>
                  <a:gd name="T3" fmla="*/ 0 h 45"/>
                  <a:gd name="T4" fmla="*/ 16 w 331"/>
                  <a:gd name="T5" fmla="*/ 0 h 45"/>
                  <a:gd name="T6" fmla="*/ 10 w 331"/>
                  <a:gd name="T7" fmla="*/ 1 h 45"/>
                  <a:gd name="T8" fmla="*/ 5 w 331"/>
                  <a:gd name="T9" fmla="*/ 5 h 45"/>
                  <a:gd name="T10" fmla="*/ 2 w 331"/>
                  <a:gd name="T11" fmla="*/ 10 h 45"/>
                  <a:gd name="T12" fmla="*/ 0 w 331"/>
                  <a:gd name="T13" fmla="*/ 16 h 45"/>
                  <a:gd name="T14" fmla="*/ 0 w 331"/>
                  <a:gd name="T15" fmla="*/ 45 h 45"/>
                  <a:gd name="T16" fmla="*/ 331 w 331"/>
                  <a:gd name="T17" fmla="*/ 45 h 45"/>
                  <a:gd name="T18" fmla="*/ 331 w 331"/>
                  <a:gd name="T19" fmla="*/ 16 h 45"/>
                  <a:gd name="T20" fmla="*/ 331 w 331"/>
                  <a:gd name="T21" fmla="*/ 16 h 45"/>
                  <a:gd name="T22" fmla="*/ 330 w 331"/>
                  <a:gd name="T23" fmla="*/ 10 h 45"/>
                  <a:gd name="T24" fmla="*/ 326 w 331"/>
                  <a:gd name="T25" fmla="*/ 5 h 45"/>
                  <a:gd name="T26" fmla="*/ 321 w 331"/>
                  <a:gd name="T27" fmla="*/ 1 h 45"/>
                  <a:gd name="T28" fmla="*/ 315 w 331"/>
                  <a:gd name="T29" fmla="*/ 0 h 45"/>
                  <a:gd name="T30" fmla="*/ 315 w 331"/>
                  <a:gd name="T3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1" h="45">
                    <a:moveTo>
                      <a:pt x="315" y="0"/>
                    </a:moveTo>
                    <a:lnTo>
                      <a:pt x="16" y="0"/>
                    </a:lnTo>
                    <a:lnTo>
                      <a:pt x="16" y="0"/>
                    </a:lnTo>
                    <a:lnTo>
                      <a:pt x="10" y="1"/>
                    </a:lnTo>
                    <a:lnTo>
                      <a:pt x="5" y="5"/>
                    </a:lnTo>
                    <a:lnTo>
                      <a:pt x="2" y="10"/>
                    </a:lnTo>
                    <a:lnTo>
                      <a:pt x="0" y="16"/>
                    </a:lnTo>
                    <a:lnTo>
                      <a:pt x="0" y="45"/>
                    </a:lnTo>
                    <a:lnTo>
                      <a:pt x="331" y="45"/>
                    </a:lnTo>
                    <a:lnTo>
                      <a:pt x="331" y="16"/>
                    </a:lnTo>
                    <a:lnTo>
                      <a:pt x="331" y="16"/>
                    </a:lnTo>
                    <a:lnTo>
                      <a:pt x="330" y="10"/>
                    </a:lnTo>
                    <a:lnTo>
                      <a:pt x="326" y="5"/>
                    </a:lnTo>
                    <a:lnTo>
                      <a:pt x="321" y="1"/>
                    </a:lnTo>
                    <a:lnTo>
                      <a:pt x="315" y="0"/>
                    </a:lnTo>
                    <a:lnTo>
                      <a:pt x="315" y="0"/>
                    </a:lnTo>
                    <a:close/>
                  </a:path>
                </a:pathLst>
              </a:custGeom>
              <a:solidFill>
                <a:srgbClr val="8FC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082" name="Freeform 257"/>
              <p:cNvSpPr>
                <a:spLocks/>
              </p:cNvSpPr>
              <p:nvPr/>
            </p:nvSpPr>
            <p:spPr bwMode="auto">
              <a:xfrm>
                <a:off x="542925" y="6083300"/>
                <a:ext cx="26988" cy="26988"/>
              </a:xfrm>
              <a:custGeom>
                <a:avLst/>
                <a:gdLst>
                  <a:gd name="T0" fmla="*/ 17 w 17"/>
                  <a:gd name="T1" fmla="*/ 8 h 17"/>
                  <a:gd name="T2" fmla="*/ 17 w 17"/>
                  <a:gd name="T3" fmla="*/ 8 h 17"/>
                  <a:gd name="T4" fmla="*/ 16 w 17"/>
                  <a:gd name="T5" fmla="*/ 12 h 17"/>
                  <a:gd name="T6" fmla="*/ 15 w 17"/>
                  <a:gd name="T7" fmla="*/ 14 h 17"/>
                  <a:gd name="T8" fmla="*/ 13 w 17"/>
                  <a:gd name="T9" fmla="*/ 17 h 17"/>
                  <a:gd name="T10" fmla="*/ 9 w 17"/>
                  <a:gd name="T11" fmla="*/ 17 h 17"/>
                  <a:gd name="T12" fmla="*/ 9 w 17"/>
                  <a:gd name="T13" fmla="*/ 17 h 17"/>
                  <a:gd name="T14" fmla="*/ 5 w 17"/>
                  <a:gd name="T15" fmla="*/ 17 h 17"/>
                  <a:gd name="T16" fmla="*/ 3 w 17"/>
                  <a:gd name="T17" fmla="*/ 14 h 17"/>
                  <a:gd name="T18" fmla="*/ 0 w 17"/>
                  <a:gd name="T19" fmla="*/ 12 h 17"/>
                  <a:gd name="T20" fmla="*/ 0 w 17"/>
                  <a:gd name="T21" fmla="*/ 8 h 17"/>
                  <a:gd name="T22" fmla="*/ 0 w 17"/>
                  <a:gd name="T23" fmla="*/ 8 h 17"/>
                  <a:gd name="T24" fmla="*/ 0 w 17"/>
                  <a:gd name="T25" fmla="*/ 4 h 17"/>
                  <a:gd name="T26" fmla="*/ 3 w 17"/>
                  <a:gd name="T27" fmla="*/ 2 h 17"/>
                  <a:gd name="T28" fmla="*/ 5 w 17"/>
                  <a:gd name="T29" fmla="*/ 1 h 17"/>
                  <a:gd name="T30" fmla="*/ 9 w 17"/>
                  <a:gd name="T31" fmla="*/ 0 h 17"/>
                  <a:gd name="T32" fmla="*/ 9 w 17"/>
                  <a:gd name="T33" fmla="*/ 0 h 17"/>
                  <a:gd name="T34" fmla="*/ 13 w 17"/>
                  <a:gd name="T35" fmla="*/ 1 h 17"/>
                  <a:gd name="T36" fmla="*/ 15 w 17"/>
                  <a:gd name="T37" fmla="*/ 2 h 17"/>
                  <a:gd name="T38" fmla="*/ 16 w 17"/>
                  <a:gd name="T39" fmla="*/ 4 h 17"/>
                  <a:gd name="T40" fmla="*/ 17 w 17"/>
                  <a:gd name="T41" fmla="*/ 8 h 17"/>
                  <a:gd name="T42" fmla="*/ 17 w 17"/>
                  <a:gd name="T43"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7">
                    <a:moveTo>
                      <a:pt x="17" y="8"/>
                    </a:moveTo>
                    <a:lnTo>
                      <a:pt x="17" y="8"/>
                    </a:lnTo>
                    <a:lnTo>
                      <a:pt x="16" y="12"/>
                    </a:lnTo>
                    <a:lnTo>
                      <a:pt x="15" y="14"/>
                    </a:lnTo>
                    <a:lnTo>
                      <a:pt x="13" y="17"/>
                    </a:lnTo>
                    <a:lnTo>
                      <a:pt x="9" y="17"/>
                    </a:lnTo>
                    <a:lnTo>
                      <a:pt x="9" y="17"/>
                    </a:lnTo>
                    <a:lnTo>
                      <a:pt x="5" y="17"/>
                    </a:lnTo>
                    <a:lnTo>
                      <a:pt x="3" y="14"/>
                    </a:lnTo>
                    <a:lnTo>
                      <a:pt x="0" y="12"/>
                    </a:lnTo>
                    <a:lnTo>
                      <a:pt x="0" y="8"/>
                    </a:lnTo>
                    <a:lnTo>
                      <a:pt x="0" y="8"/>
                    </a:lnTo>
                    <a:lnTo>
                      <a:pt x="0" y="4"/>
                    </a:lnTo>
                    <a:lnTo>
                      <a:pt x="3" y="2"/>
                    </a:lnTo>
                    <a:lnTo>
                      <a:pt x="5" y="1"/>
                    </a:lnTo>
                    <a:lnTo>
                      <a:pt x="9" y="0"/>
                    </a:lnTo>
                    <a:lnTo>
                      <a:pt x="9" y="0"/>
                    </a:lnTo>
                    <a:lnTo>
                      <a:pt x="13" y="1"/>
                    </a:lnTo>
                    <a:lnTo>
                      <a:pt x="15" y="2"/>
                    </a:lnTo>
                    <a:lnTo>
                      <a:pt x="16" y="4"/>
                    </a:lnTo>
                    <a:lnTo>
                      <a:pt x="17" y="8"/>
                    </a:lnTo>
                    <a:lnTo>
                      <a:pt x="17"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083" name="Freeform 258"/>
              <p:cNvSpPr>
                <a:spLocks/>
              </p:cNvSpPr>
              <p:nvPr/>
            </p:nvSpPr>
            <p:spPr bwMode="auto">
              <a:xfrm>
                <a:off x="582613" y="6083300"/>
                <a:ext cx="26988" cy="26988"/>
              </a:xfrm>
              <a:custGeom>
                <a:avLst/>
                <a:gdLst>
                  <a:gd name="T0" fmla="*/ 17 w 17"/>
                  <a:gd name="T1" fmla="*/ 8 h 17"/>
                  <a:gd name="T2" fmla="*/ 17 w 17"/>
                  <a:gd name="T3" fmla="*/ 8 h 17"/>
                  <a:gd name="T4" fmla="*/ 16 w 17"/>
                  <a:gd name="T5" fmla="*/ 12 h 17"/>
                  <a:gd name="T6" fmla="*/ 15 w 17"/>
                  <a:gd name="T7" fmla="*/ 14 h 17"/>
                  <a:gd name="T8" fmla="*/ 11 w 17"/>
                  <a:gd name="T9" fmla="*/ 17 h 17"/>
                  <a:gd name="T10" fmla="*/ 9 w 17"/>
                  <a:gd name="T11" fmla="*/ 17 h 17"/>
                  <a:gd name="T12" fmla="*/ 9 w 17"/>
                  <a:gd name="T13" fmla="*/ 17 h 17"/>
                  <a:gd name="T14" fmla="*/ 5 w 17"/>
                  <a:gd name="T15" fmla="*/ 17 h 17"/>
                  <a:gd name="T16" fmla="*/ 2 w 17"/>
                  <a:gd name="T17" fmla="*/ 14 h 17"/>
                  <a:gd name="T18" fmla="*/ 0 w 17"/>
                  <a:gd name="T19" fmla="*/ 12 h 17"/>
                  <a:gd name="T20" fmla="*/ 0 w 17"/>
                  <a:gd name="T21" fmla="*/ 8 h 17"/>
                  <a:gd name="T22" fmla="*/ 0 w 17"/>
                  <a:gd name="T23" fmla="*/ 8 h 17"/>
                  <a:gd name="T24" fmla="*/ 0 w 17"/>
                  <a:gd name="T25" fmla="*/ 4 h 17"/>
                  <a:gd name="T26" fmla="*/ 2 w 17"/>
                  <a:gd name="T27" fmla="*/ 2 h 17"/>
                  <a:gd name="T28" fmla="*/ 5 w 17"/>
                  <a:gd name="T29" fmla="*/ 1 h 17"/>
                  <a:gd name="T30" fmla="*/ 9 w 17"/>
                  <a:gd name="T31" fmla="*/ 0 h 17"/>
                  <a:gd name="T32" fmla="*/ 9 w 17"/>
                  <a:gd name="T33" fmla="*/ 0 h 17"/>
                  <a:gd name="T34" fmla="*/ 11 w 17"/>
                  <a:gd name="T35" fmla="*/ 1 h 17"/>
                  <a:gd name="T36" fmla="*/ 15 w 17"/>
                  <a:gd name="T37" fmla="*/ 2 h 17"/>
                  <a:gd name="T38" fmla="*/ 16 w 17"/>
                  <a:gd name="T39" fmla="*/ 4 h 17"/>
                  <a:gd name="T40" fmla="*/ 17 w 17"/>
                  <a:gd name="T41" fmla="*/ 8 h 17"/>
                  <a:gd name="T42" fmla="*/ 17 w 17"/>
                  <a:gd name="T43"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7">
                    <a:moveTo>
                      <a:pt x="17" y="8"/>
                    </a:moveTo>
                    <a:lnTo>
                      <a:pt x="17" y="8"/>
                    </a:lnTo>
                    <a:lnTo>
                      <a:pt x="16" y="12"/>
                    </a:lnTo>
                    <a:lnTo>
                      <a:pt x="15" y="14"/>
                    </a:lnTo>
                    <a:lnTo>
                      <a:pt x="11" y="17"/>
                    </a:lnTo>
                    <a:lnTo>
                      <a:pt x="9" y="17"/>
                    </a:lnTo>
                    <a:lnTo>
                      <a:pt x="9" y="17"/>
                    </a:lnTo>
                    <a:lnTo>
                      <a:pt x="5" y="17"/>
                    </a:lnTo>
                    <a:lnTo>
                      <a:pt x="2" y="14"/>
                    </a:lnTo>
                    <a:lnTo>
                      <a:pt x="0" y="12"/>
                    </a:lnTo>
                    <a:lnTo>
                      <a:pt x="0" y="8"/>
                    </a:lnTo>
                    <a:lnTo>
                      <a:pt x="0" y="8"/>
                    </a:lnTo>
                    <a:lnTo>
                      <a:pt x="0" y="4"/>
                    </a:lnTo>
                    <a:lnTo>
                      <a:pt x="2" y="2"/>
                    </a:lnTo>
                    <a:lnTo>
                      <a:pt x="5" y="1"/>
                    </a:lnTo>
                    <a:lnTo>
                      <a:pt x="9" y="0"/>
                    </a:lnTo>
                    <a:lnTo>
                      <a:pt x="9" y="0"/>
                    </a:lnTo>
                    <a:lnTo>
                      <a:pt x="11" y="1"/>
                    </a:lnTo>
                    <a:lnTo>
                      <a:pt x="15" y="2"/>
                    </a:lnTo>
                    <a:lnTo>
                      <a:pt x="16" y="4"/>
                    </a:lnTo>
                    <a:lnTo>
                      <a:pt x="17" y="8"/>
                    </a:lnTo>
                    <a:lnTo>
                      <a:pt x="17"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084" name="Freeform 259"/>
              <p:cNvSpPr>
                <a:spLocks/>
              </p:cNvSpPr>
              <p:nvPr/>
            </p:nvSpPr>
            <p:spPr bwMode="auto">
              <a:xfrm>
                <a:off x="619125" y="6083300"/>
                <a:ext cx="30163" cy="26988"/>
              </a:xfrm>
              <a:custGeom>
                <a:avLst/>
                <a:gdLst>
                  <a:gd name="T0" fmla="*/ 19 w 19"/>
                  <a:gd name="T1" fmla="*/ 8 h 17"/>
                  <a:gd name="T2" fmla="*/ 19 w 19"/>
                  <a:gd name="T3" fmla="*/ 8 h 17"/>
                  <a:gd name="T4" fmla="*/ 18 w 19"/>
                  <a:gd name="T5" fmla="*/ 12 h 17"/>
                  <a:gd name="T6" fmla="*/ 16 w 19"/>
                  <a:gd name="T7" fmla="*/ 14 h 17"/>
                  <a:gd name="T8" fmla="*/ 13 w 19"/>
                  <a:gd name="T9" fmla="*/ 17 h 17"/>
                  <a:gd name="T10" fmla="*/ 10 w 19"/>
                  <a:gd name="T11" fmla="*/ 17 h 17"/>
                  <a:gd name="T12" fmla="*/ 10 w 19"/>
                  <a:gd name="T13" fmla="*/ 17 h 17"/>
                  <a:gd name="T14" fmla="*/ 6 w 19"/>
                  <a:gd name="T15" fmla="*/ 17 h 17"/>
                  <a:gd name="T16" fmla="*/ 4 w 19"/>
                  <a:gd name="T17" fmla="*/ 14 h 17"/>
                  <a:gd name="T18" fmla="*/ 2 w 19"/>
                  <a:gd name="T19" fmla="*/ 12 h 17"/>
                  <a:gd name="T20" fmla="*/ 0 w 19"/>
                  <a:gd name="T21" fmla="*/ 8 h 17"/>
                  <a:gd name="T22" fmla="*/ 0 w 19"/>
                  <a:gd name="T23" fmla="*/ 8 h 17"/>
                  <a:gd name="T24" fmla="*/ 2 w 19"/>
                  <a:gd name="T25" fmla="*/ 4 h 17"/>
                  <a:gd name="T26" fmla="*/ 4 w 19"/>
                  <a:gd name="T27" fmla="*/ 2 h 17"/>
                  <a:gd name="T28" fmla="*/ 6 w 19"/>
                  <a:gd name="T29" fmla="*/ 1 h 17"/>
                  <a:gd name="T30" fmla="*/ 10 w 19"/>
                  <a:gd name="T31" fmla="*/ 0 h 17"/>
                  <a:gd name="T32" fmla="*/ 10 w 19"/>
                  <a:gd name="T33" fmla="*/ 0 h 17"/>
                  <a:gd name="T34" fmla="*/ 13 w 19"/>
                  <a:gd name="T35" fmla="*/ 1 h 17"/>
                  <a:gd name="T36" fmla="*/ 16 w 19"/>
                  <a:gd name="T37" fmla="*/ 2 h 17"/>
                  <a:gd name="T38" fmla="*/ 18 w 19"/>
                  <a:gd name="T39" fmla="*/ 4 h 17"/>
                  <a:gd name="T40" fmla="*/ 19 w 19"/>
                  <a:gd name="T41" fmla="*/ 8 h 17"/>
                  <a:gd name="T42" fmla="*/ 19 w 19"/>
                  <a:gd name="T43"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 h="17">
                    <a:moveTo>
                      <a:pt x="19" y="8"/>
                    </a:moveTo>
                    <a:lnTo>
                      <a:pt x="19" y="8"/>
                    </a:lnTo>
                    <a:lnTo>
                      <a:pt x="18" y="12"/>
                    </a:lnTo>
                    <a:lnTo>
                      <a:pt x="16" y="14"/>
                    </a:lnTo>
                    <a:lnTo>
                      <a:pt x="13" y="17"/>
                    </a:lnTo>
                    <a:lnTo>
                      <a:pt x="10" y="17"/>
                    </a:lnTo>
                    <a:lnTo>
                      <a:pt x="10" y="17"/>
                    </a:lnTo>
                    <a:lnTo>
                      <a:pt x="6" y="17"/>
                    </a:lnTo>
                    <a:lnTo>
                      <a:pt x="4" y="14"/>
                    </a:lnTo>
                    <a:lnTo>
                      <a:pt x="2" y="12"/>
                    </a:lnTo>
                    <a:lnTo>
                      <a:pt x="0" y="8"/>
                    </a:lnTo>
                    <a:lnTo>
                      <a:pt x="0" y="8"/>
                    </a:lnTo>
                    <a:lnTo>
                      <a:pt x="2" y="4"/>
                    </a:lnTo>
                    <a:lnTo>
                      <a:pt x="4" y="2"/>
                    </a:lnTo>
                    <a:lnTo>
                      <a:pt x="6" y="1"/>
                    </a:lnTo>
                    <a:lnTo>
                      <a:pt x="10" y="0"/>
                    </a:lnTo>
                    <a:lnTo>
                      <a:pt x="10" y="0"/>
                    </a:lnTo>
                    <a:lnTo>
                      <a:pt x="13" y="1"/>
                    </a:lnTo>
                    <a:lnTo>
                      <a:pt x="16" y="2"/>
                    </a:lnTo>
                    <a:lnTo>
                      <a:pt x="18" y="4"/>
                    </a:lnTo>
                    <a:lnTo>
                      <a:pt x="19" y="8"/>
                    </a:lnTo>
                    <a:lnTo>
                      <a:pt x="19"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085" name="Rectangle 260"/>
              <p:cNvSpPr>
                <a:spLocks noChangeArrowheads="1"/>
              </p:cNvSpPr>
              <p:nvPr/>
            </p:nvSpPr>
            <p:spPr bwMode="auto">
              <a:xfrm>
                <a:off x="685800" y="6084888"/>
                <a:ext cx="323850" cy="238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086" name="Rectangle 261"/>
              <p:cNvSpPr>
                <a:spLocks noChangeArrowheads="1"/>
              </p:cNvSpPr>
              <p:nvPr/>
            </p:nvSpPr>
            <p:spPr bwMode="auto">
              <a:xfrm>
                <a:off x="547688" y="6170613"/>
                <a:ext cx="114300" cy="9525"/>
              </a:xfrm>
              <a:prstGeom prst="rect">
                <a:avLst/>
              </a:prstGeom>
              <a:solidFill>
                <a:srgbClr val="8FC4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087" name="Rectangle 262"/>
              <p:cNvSpPr>
                <a:spLocks noChangeArrowheads="1"/>
              </p:cNvSpPr>
              <p:nvPr/>
            </p:nvSpPr>
            <p:spPr bwMode="auto">
              <a:xfrm>
                <a:off x="547688" y="6388100"/>
                <a:ext cx="122238" cy="9525"/>
              </a:xfrm>
              <a:prstGeom prst="rect">
                <a:avLst/>
              </a:prstGeom>
              <a:solidFill>
                <a:srgbClr val="8FC4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088" name="Rectangle 263"/>
              <p:cNvSpPr>
                <a:spLocks noChangeArrowheads="1"/>
              </p:cNvSpPr>
              <p:nvPr/>
            </p:nvSpPr>
            <p:spPr bwMode="auto">
              <a:xfrm>
                <a:off x="547688" y="6416675"/>
                <a:ext cx="455613" cy="11113"/>
              </a:xfrm>
              <a:prstGeom prst="rect">
                <a:avLst/>
              </a:prstGeom>
              <a:solidFill>
                <a:srgbClr val="A6DA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089" name="Rectangle 264"/>
              <p:cNvSpPr>
                <a:spLocks noChangeArrowheads="1"/>
              </p:cNvSpPr>
              <p:nvPr/>
            </p:nvSpPr>
            <p:spPr bwMode="auto">
              <a:xfrm>
                <a:off x="547688" y="6446838"/>
                <a:ext cx="455613" cy="11113"/>
              </a:xfrm>
              <a:prstGeom prst="rect">
                <a:avLst/>
              </a:prstGeom>
              <a:solidFill>
                <a:srgbClr val="A6DA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090" name="Rectangle 265"/>
              <p:cNvSpPr>
                <a:spLocks noChangeArrowheads="1"/>
              </p:cNvSpPr>
              <p:nvPr/>
            </p:nvSpPr>
            <p:spPr bwMode="auto">
              <a:xfrm>
                <a:off x="933450" y="6170613"/>
                <a:ext cx="71438" cy="9525"/>
              </a:xfrm>
              <a:prstGeom prst="rect">
                <a:avLst/>
              </a:prstGeom>
              <a:solidFill>
                <a:srgbClr val="A6DA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091" name="Rectangle 266"/>
              <p:cNvSpPr>
                <a:spLocks noChangeArrowheads="1"/>
              </p:cNvSpPr>
              <p:nvPr/>
            </p:nvSpPr>
            <p:spPr bwMode="auto">
              <a:xfrm>
                <a:off x="842963" y="6170613"/>
                <a:ext cx="73025" cy="9525"/>
              </a:xfrm>
              <a:prstGeom prst="rect">
                <a:avLst/>
              </a:prstGeom>
              <a:solidFill>
                <a:srgbClr val="A6DA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092" name="Rectangle 267"/>
              <p:cNvSpPr>
                <a:spLocks noChangeArrowheads="1"/>
              </p:cNvSpPr>
              <p:nvPr/>
            </p:nvSpPr>
            <p:spPr bwMode="auto">
              <a:xfrm>
                <a:off x="750888" y="6170613"/>
                <a:ext cx="73025" cy="9525"/>
              </a:xfrm>
              <a:prstGeom prst="rect">
                <a:avLst/>
              </a:prstGeom>
              <a:solidFill>
                <a:srgbClr val="A6DA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093" name="Rectangle 268"/>
              <p:cNvSpPr>
                <a:spLocks noChangeArrowheads="1"/>
              </p:cNvSpPr>
              <p:nvPr/>
            </p:nvSpPr>
            <p:spPr bwMode="auto">
              <a:xfrm>
                <a:off x="547689" y="6182390"/>
                <a:ext cx="457199" cy="136525"/>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094" name="Freeform 269"/>
              <p:cNvSpPr>
                <a:spLocks/>
              </p:cNvSpPr>
              <p:nvPr/>
            </p:nvSpPr>
            <p:spPr bwMode="auto">
              <a:xfrm>
                <a:off x="625475" y="6219825"/>
                <a:ext cx="379413" cy="136525"/>
              </a:xfrm>
              <a:custGeom>
                <a:avLst/>
                <a:gdLst>
                  <a:gd name="T0" fmla="*/ 0 w 239"/>
                  <a:gd name="T1" fmla="*/ 86 h 86"/>
                  <a:gd name="T2" fmla="*/ 239 w 239"/>
                  <a:gd name="T3" fmla="*/ 86 h 86"/>
                  <a:gd name="T4" fmla="*/ 239 w 239"/>
                  <a:gd name="T5" fmla="*/ 0 h 86"/>
                  <a:gd name="T6" fmla="*/ 142 w 239"/>
                  <a:gd name="T7" fmla="*/ 0 h 86"/>
                  <a:gd name="T8" fmla="*/ 0 w 239"/>
                  <a:gd name="T9" fmla="*/ 86 h 86"/>
                </a:gdLst>
                <a:ahLst/>
                <a:cxnLst>
                  <a:cxn ang="0">
                    <a:pos x="T0" y="T1"/>
                  </a:cxn>
                  <a:cxn ang="0">
                    <a:pos x="T2" y="T3"/>
                  </a:cxn>
                  <a:cxn ang="0">
                    <a:pos x="T4" y="T5"/>
                  </a:cxn>
                  <a:cxn ang="0">
                    <a:pos x="T6" y="T7"/>
                  </a:cxn>
                  <a:cxn ang="0">
                    <a:pos x="T8" y="T9"/>
                  </a:cxn>
                </a:cxnLst>
                <a:rect l="0" t="0" r="r" b="b"/>
                <a:pathLst>
                  <a:path w="239" h="86">
                    <a:moveTo>
                      <a:pt x="0" y="86"/>
                    </a:moveTo>
                    <a:lnTo>
                      <a:pt x="239" y="86"/>
                    </a:lnTo>
                    <a:lnTo>
                      <a:pt x="239" y="0"/>
                    </a:lnTo>
                    <a:lnTo>
                      <a:pt x="142" y="0"/>
                    </a:lnTo>
                    <a:lnTo>
                      <a:pt x="0" y="86"/>
                    </a:lnTo>
                    <a:close/>
                  </a:path>
                </a:pathLst>
              </a:custGeom>
              <a:solidFill>
                <a:srgbClr val="1695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095" name="Freeform 270"/>
              <p:cNvSpPr>
                <a:spLocks noEditPoints="1"/>
              </p:cNvSpPr>
              <p:nvPr/>
            </p:nvSpPr>
            <p:spPr bwMode="auto">
              <a:xfrm>
                <a:off x="750888" y="6203950"/>
                <a:ext cx="395288" cy="393700"/>
              </a:xfrm>
              <a:custGeom>
                <a:avLst/>
                <a:gdLst>
                  <a:gd name="T0" fmla="*/ 223 w 249"/>
                  <a:gd name="T1" fmla="*/ 88 h 248"/>
                  <a:gd name="T2" fmla="*/ 238 w 249"/>
                  <a:gd name="T3" fmla="*/ 76 h 248"/>
                  <a:gd name="T4" fmla="*/ 224 w 249"/>
                  <a:gd name="T5" fmla="*/ 49 h 248"/>
                  <a:gd name="T6" fmla="*/ 216 w 249"/>
                  <a:gd name="T7" fmla="*/ 47 h 248"/>
                  <a:gd name="T8" fmla="*/ 199 w 249"/>
                  <a:gd name="T9" fmla="*/ 31 h 248"/>
                  <a:gd name="T10" fmla="*/ 199 w 249"/>
                  <a:gd name="T11" fmla="*/ 23 h 248"/>
                  <a:gd name="T12" fmla="*/ 171 w 249"/>
                  <a:gd name="T13" fmla="*/ 9 h 248"/>
                  <a:gd name="T14" fmla="*/ 158 w 249"/>
                  <a:gd name="T15" fmla="*/ 25 h 248"/>
                  <a:gd name="T16" fmla="*/ 142 w 249"/>
                  <a:gd name="T17" fmla="*/ 6 h 248"/>
                  <a:gd name="T18" fmla="*/ 136 w 249"/>
                  <a:gd name="T19" fmla="*/ 0 h 248"/>
                  <a:gd name="T20" fmla="*/ 106 w 249"/>
                  <a:gd name="T21" fmla="*/ 1 h 248"/>
                  <a:gd name="T22" fmla="*/ 104 w 249"/>
                  <a:gd name="T23" fmla="*/ 21 h 248"/>
                  <a:gd name="T24" fmla="*/ 79 w 249"/>
                  <a:gd name="T25" fmla="*/ 11 h 248"/>
                  <a:gd name="T26" fmla="*/ 49 w 249"/>
                  <a:gd name="T27" fmla="*/ 23 h 248"/>
                  <a:gd name="T28" fmla="*/ 47 w 249"/>
                  <a:gd name="T29" fmla="*/ 30 h 248"/>
                  <a:gd name="T30" fmla="*/ 43 w 249"/>
                  <a:gd name="T31" fmla="*/ 57 h 248"/>
                  <a:gd name="T32" fmla="*/ 26 w 249"/>
                  <a:gd name="T33" fmla="*/ 49 h 248"/>
                  <a:gd name="T34" fmla="*/ 10 w 249"/>
                  <a:gd name="T35" fmla="*/ 74 h 248"/>
                  <a:gd name="T36" fmla="*/ 11 w 249"/>
                  <a:gd name="T37" fmla="*/ 83 h 248"/>
                  <a:gd name="T38" fmla="*/ 6 w 249"/>
                  <a:gd name="T39" fmla="*/ 106 h 248"/>
                  <a:gd name="T40" fmla="*/ 0 w 249"/>
                  <a:gd name="T41" fmla="*/ 110 h 248"/>
                  <a:gd name="T42" fmla="*/ 0 w 249"/>
                  <a:gd name="T43" fmla="*/ 141 h 248"/>
                  <a:gd name="T44" fmla="*/ 21 w 249"/>
                  <a:gd name="T45" fmla="*/ 144 h 248"/>
                  <a:gd name="T46" fmla="*/ 14 w 249"/>
                  <a:gd name="T47" fmla="*/ 168 h 248"/>
                  <a:gd name="T48" fmla="*/ 11 w 249"/>
                  <a:gd name="T49" fmla="*/ 176 h 248"/>
                  <a:gd name="T50" fmla="*/ 27 w 249"/>
                  <a:gd name="T51" fmla="*/ 201 h 248"/>
                  <a:gd name="T52" fmla="*/ 46 w 249"/>
                  <a:gd name="T53" fmla="*/ 194 h 248"/>
                  <a:gd name="T54" fmla="*/ 49 w 249"/>
                  <a:gd name="T55" fmla="*/ 220 h 248"/>
                  <a:gd name="T56" fmla="*/ 74 w 249"/>
                  <a:gd name="T57" fmla="*/ 239 h 248"/>
                  <a:gd name="T58" fmla="*/ 81 w 249"/>
                  <a:gd name="T59" fmla="*/ 238 h 248"/>
                  <a:gd name="T60" fmla="*/ 106 w 249"/>
                  <a:gd name="T61" fmla="*/ 227 h 248"/>
                  <a:gd name="T62" fmla="*/ 108 w 249"/>
                  <a:gd name="T63" fmla="*/ 247 h 248"/>
                  <a:gd name="T64" fmla="*/ 138 w 249"/>
                  <a:gd name="T65" fmla="*/ 248 h 248"/>
                  <a:gd name="T66" fmla="*/ 145 w 249"/>
                  <a:gd name="T67" fmla="*/ 242 h 248"/>
                  <a:gd name="T68" fmla="*/ 168 w 249"/>
                  <a:gd name="T69" fmla="*/ 236 h 248"/>
                  <a:gd name="T70" fmla="*/ 174 w 249"/>
                  <a:gd name="T71" fmla="*/ 238 h 248"/>
                  <a:gd name="T72" fmla="*/ 201 w 249"/>
                  <a:gd name="T73" fmla="*/ 223 h 248"/>
                  <a:gd name="T74" fmla="*/ 194 w 249"/>
                  <a:gd name="T75" fmla="*/ 202 h 248"/>
                  <a:gd name="T76" fmla="*/ 218 w 249"/>
                  <a:gd name="T77" fmla="*/ 199 h 248"/>
                  <a:gd name="T78" fmla="*/ 227 w 249"/>
                  <a:gd name="T79" fmla="*/ 196 h 248"/>
                  <a:gd name="T80" fmla="*/ 240 w 249"/>
                  <a:gd name="T81" fmla="*/ 169 h 248"/>
                  <a:gd name="T82" fmla="*/ 223 w 249"/>
                  <a:gd name="T83" fmla="*/ 158 h 248"/>
                  <a:gd name="T84" fmla="*/ 245 w 249"/>
                  <a:gd name="T85" fmla="*/ 142 h 248"/>
                  <a:gd name="T86" fmla="*/ 249 w 249"/>
                  <a:gd name="T87" fmla="*/ 110 h 248"/>
                  <a:gd name="T88" fmla="*/ 245 w 249"/>
                  <a:gd name="T89" fmla="*/ 104 h 248"/>
                  <a:gd name="T90" fmla="*/ 125 w 249"/>
                  <a:gd name="T91" fmla="*/ 175 h 248"/>
                  <a:gd name="T92" fmla="*/ 88 w 249"/>
                  <a:gd name="T93" fmla="*/ 160 h 248"/>
                  <a:gd name="T94" fmla="*/ 73 w 249"/>
                  <a:gd name="T95" fmla="*/ 123 h 248"/>
                  <a:gd name="T96" fmla="*/ 81 w 249"/>
                  <a:gd name="T97" fmla="*/ 95 h 248"/>
                  <a:gd name="T98" fmla="*/ 113 w 249"/>
                  <a:gd name="T99" fmla="*/ 74 h 248"/>
                  <a:gd name="T100" fmla="*/ 144 w 249"/>
                  <a:gd name="T101" fmla="*/ 76 h 248"/>
                  <a:gd name="T102" fmla="*/ 171 w 249"/>
                  <a:gd name="T103" fmla="*/ 104 h 248"/>
                  <a:gd name="T104" fmla="*/ 174 w 249"/>
                  <a:gd name="T105" fmla="*/ 134 h 248"/>
                  <a:gd name="T106" fmla="*/ 153 w 249"/>
                  <a:gd name="T107" fmla="*/ 167 h 248"/>
                  <a:gd name="T108" fmla="*/ 125 w 249"/>
                  <a:gd name="T109" fmla="*/ 17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9" h="248">
                    <a:moveTo>
                      <a:pt x="243" y="104"/>
                    </a:moveTo>
                    <a:lnTo>
                      <a:pt x="227" y="104"/>
                    </a:lnTo>
                    <a:lnTo>
                      <a:pt x="227" y="104"/>
                    </a:lnTo>
                    <a:lnTo>
                      <a:pt x="223" y="88"/>
                    </a:lnTo>
                    <a:lnTo>
                      <a:pt x="236" y="80"/>
                    </a:lnTo>
                    <a:lnTo>
                      <a:pt x="236" y="80"/>
                    </a:lnTo>
                    <a:lnTo>
                      <a:pt x="237" y="79"/>
                    </a:lnTo>
                    <a:lnTo>
                      <a:pt x="238" y="76"/>
                    </a:lnTo>
                    <a:lnTo>
                      <a:pt x="238" y="74"/>
                    </a:lnTo>
                    <a:lnTo>
                      <a:pt x="238" y="72"/>
                    </a:lnTo>
                    <a:lnTo>
                      <a:pt x="224" y="49"/>
                    </a:lnTo>
                    <a:lnTo>
                      <a:pt x="224" y="49"/>
                    </a:lnTo>
                    <a:lnTo>
                      <a:pt x="223" y="47"/>
                    </a:lnTo>
                    <a:lnTo>
                      <a:pt x="221" y="47"/>
                    </a:lnTo>
                    <a:lnTo>
                      <a:pt x="218" y="46"/>
                    </a:lnTo>
                    <a:lnTo>
                      <a:pt x="216" y="47"/>
                    </a:lnTo>
                    <a:lnTo>
                      <a:pt x="203" y="54"/>
                    </a:lnTo>
                    <a:lnTo>
                      <a:pt x="203" y="54"/>
                    </a:lnTo>
                    <a:lnTo>
                      <a:pt x="191" y="43"/>
                    </a:lnTo>
                    <a:lnTo>
                      <a:pt x="199" y="31"/>
                    </a:lnTo>
                    <a:lnTo>
                      <a:pt x="199" y="31"/>
                    </a:lnTo>
                    <a:lnTo>
                      <a:pt x="200" y="28"/>
                    </a:lnTo>
                    <a:lnTo>
                      <a:pt x="200" y="26"/>
                    </a:lnTo>
                    <a:lnTo>
                      <a:pt x="199" y="23"/>
                    </a:lnTo>
                    <a:lnTo>
                      <a:pt x="196" y="22"/>
                    </a:lnTo>
                    <a:lnTo>
                      <a:pt x="174" y="9"/>
                    </a:lnTo>
                    <a:lnTo>
                      <a:pt x="174" y="9"/>
                    </a:lnTo>
                    <a:lnTo>
                      <a:pt x="171" y="9"/>
                    </a:lnTo>
                    <a:lnTo>
                      <a:pt x="169" y="9"/>
                    </a:lnTo>
                    <a:lnTo>
                      <a:pt x="168" y="10"/>
                    </a:lnTo>
                    <a:lnTo>
                      <a:pt x="165" y="11"/>
                    </a:lnTo>
                    <a:lnTo>
                      <a:pt x="158" y="25"/>
                    </a:lnTo>
                    <a:lnTo>
                      <a:pt x="158" y="25"/>
                    </a:lnTo>
                    <a:lnTo>
                      <a:pt x="142" y="21"/>
                    </a:lnTo>
                    <a:lnTo>
                      <a:pt x="142" y="6"/>
                    </a:lnTo>
                    <a:lnTo>
                      <a:pt x="142" y="6"/>
                    </a:lnTo>
                    <a:lnTo>
                      <a:pt x="142" y="4"/>
                    </a:lnTo>
                    <a:lnTo>
                      <a:pt x="141" y="1"/>
                    </a:lnTo>
                    <a:lnTo>
                      <a:pt x="138" y="0"/>
                    </a:lnTo>
                    <a:lnTo>
                      <a:pt x="136" y="0"/>
                    </a:lnTo>
                    <a:lnTo>
                      <a:pt x="110" y="0"/>
                    </a:lnTo>
                    <a:lnTo>
                      <a:pt x="110" y="0"/>
                    </a:lnTo>
                    <a:lnTo>
                      <a:pt x="107" y="0"/>
                    </a:lnTo>
                    <a:lnTo>
                      <a:pt x="106" y="1"/>
                    </a:lnTo>
                    <a:lnTo>
                      <a:pt x="104" y="4"/>
                    </a:lnTo>
                    <a:lnTo>
                      <a:pt x="104" y="6"/>
                    </a:lnTo>
                    <a:lnTo>
                      <a:pt x="104" y="21"/>
                    </a:lnTo>
                    <a:lnTo>
                      <a:pt x="104" y="21"/>
                    </a:lnTo>
                    <a:lnTo>
                      <a:pt x="88" y="26"/>
                    </a:lnTo>
                    <a:lnTo>
                      <a:pt x="80" y="12"/>
                    </a:lnTo>
                    <a:lnTo>
                      <a:pt x="80" y="12"/>
                    </a:lnTo>
                    <a:lnTo>
                      <a:pt x="79" y="11"/>
                    </a:lnTo>
                    <a:lnTo>
                      <a:pt x="76" y="10"/>
                    </a:lnTo>
                    <a:lnTo>
                      <a:pt x="74" y="10"/>
                    </a:lnTo>
                    <a:lnTo>
                      <a:pt x="71" y="10"/>
                    </a:lnTo>
                    <a:lnTo>
                      <a:pt x="49" y="23"/>
                    </a:lnTo>
                    <a:lnTo>
                      <a:pt x="49" y="23"/>
                    </a:lnTo>
                    <a:lnTo>
                      <a:pt x="48" y="25"/>
                    </a:lnTo>
                    <a:lnTo>
                      <a:pt x="47" y="27"/>
                    </a:lnTo>
                    <a:lnTo>
                      <a:pt x="47" y="30"/>
                    </a:lnTo>
                    <a:lnTo>
                      <a:pt x="47" y="32"/>
                    </a:lnTo>
                    <a:lnTo>
                      <a:pt x="55" y="46"/>
                    </a:lnTo>
                    <a:lnTo>
                      <a:pt x="55" y="46"/>
                    </a:lnTo>
                    <a:lnTo>
                      <a:pt x="43" y="57"/>
                    </a:lnTo>
                    <a:lnTo>
                      <a:pt x="31" y="49"/>
                    </a:lnTo>
                    <a:lnTo>
                      <a:pt x="31" y="49"/>
                    </a:lnTo>
                    <a:lnTo>
                      <a:pt x="28" y="48"/>
                    </a:lnTo>
                    <a:lnTo>
                      <a:pt x="26" y="49"/>
                    </a:lnTo>
                    <a:lnTo>
                      <a:pt x="23" y="49"/>
                    </a:lnTo>
                    <a:lnTo>
                      <a:pt x="22" y="52"/>
                    </a:lnTo>
                    <a:lnTo>
                      <a:pt x="10" y="74"/>
                    </a:lnTo>
                    <a:lnTo>
                      <a:pt x="10" y="74"/>
                    </a:lnTo>
                    <a:lnTo>
                      <a:pt x="9" y="76"/>
                    </a:lnTo>
                    <a:lnTo>
                      <a:pt x="9" y="79"/>
                    </a:lnTo>
                    <a:lnTo>
                      <a:pt x="10" y="81"/>
                    </a:lnTo>
                    <a:lnTo>
                      <a:pt x="11" y="83"/>
                    </a:lnTo>
                    <a:lnTo>
                      <a:pt x="25" y="90"/>
                    </a:lnTo>
                    <a:lnTo>
                      <a:pt x="25" y="90"/>
                    </a:lnTo>
                    <a:lnTo>
                      <a:pt x="21" y="106"/>
                    </a:lnTo>
                    <a:lnTo>
                      <a:pt x="6" y="106"/>
                    </a:lnTo>
                    <a:lnTo>
                      <a:pt x="6" y="106"/>
                    </a:lnTo>
                    <a:lnTo>
                      <a:pt x="4" y="106"/>
                    </a:lnTo>
                    <a:lnTo>
                      <a:pt x="1" y="109"/>
                    </a:lnTo>
                    <a:lnTo>
                      <a:pt x="0" y="110"/>
                    </a:lnTo>
                    <a:lnTo>
                      <a:pt x="0" y="112"/>
                    </a:lnTo>
                    <a:lnTo>
                      <a:pt x="0" y="138"/>
                    </a:lnTo>
                    <a:lnTo>
                      <a:pt x="0" y="138"/>
                    </a:lnTo>
                    <a:lnTo>
                      <a:pt x="0" y="141"/>
                    </a:lnTo>
                    <a:lnTo>
                      <a:pt x="1" y="143"/>
                    </a:lnTo>
                    <a:lnTo>
                      <a:pt x="4" y="144"/>
                    </a:lnTo>
                    <a:lnTo>
                      <a:pt x="6" y="144"/>
                    </a:lnTo>
                    <a:lnTo>
                      <a:pt x="21" y="144"/>
                    </a:lnTo>
                    <a:lnTo>
                      <a:pt x="21" y="144"/>
                    </a:lnTo>
                    <a:lnTo>
                      <a:pt x="26" y="160"/>
                    </a:lnTo>
                    <a:lnTo>
                      <a:pt x="14" y="168"/>
                    </a:lnTo>
                    <a:lnTo>
                      <a:pt x="14" y="168"/>
                    </a:lnTo>
                    <a:lnTo>
                      <a:pt x="11" y="169"/>
                    </a:lnTo>
                    <a:lnTo>
                      <a:pt x="10" y="171"/>
                    </a:lnTo>
                    <a:lnTo>
                      <a:pt x="10" y="174"/>
                    </a:lnTo>
                    <a:lnTo>
                      <a:pt x="11" y="176"/>
                    </a:lnTo>
                    <a:lnTo>
                      <a:pt x="23" y="199"/>
                    </a:lnTo>
                    <a:lnTo>
                      <a:pt x="23" y="199"/>
                    </a:lnTo>
                    <a:lnTo>
                      <a:pt x="25" y="201"/>
                    </a:lnTo>
                    <a:lnTo>
                      <a:pt x="27" y="201"/>
                    </a:lnTo>
                    <a:lnTo>
                      <a:pt x="30" y="202"/>
                    </a:lnTo>
                    <a:lnTo>
                      <a:pt x="32" y="201"/>
                    </a:lnTo>
                    <a:lnTo>
                      <a:pt x="46" y="194"/>
                    </a:lnTo>
                    <a:lnTo>
                      <a:pt x="46" y="194"/>
                    </a:lnTo>
                    <a:lnTo>
                      <a:pt x="57" y="205"/>
                    </a:lnTo>
                    <a:lnTo>
                      <a:pt x="49" y="217"/>
                    </a:lnTo>
                    <a:lnTo>
                      <a:pt x="49" y="217"/>
                    </a:lnTo>
                    <a:lnTo>
                      <a:pt x="49" y="220"/>
                    </a:lnTo>
                    <a:lnTo>
                      <a:pt x="49" y="222"/>
                    </a:lnTo>
                    <a:lnTo>
                      <a:pt x="51" y="224"/>
                    </a:lnTo>
                    <a:lnTo>
                      <a:pt x="52" y="226"/>
                    </a:lnTo>
                    <a:lnTo>
                      <a:pt x="74" y="239"/>
                    </a:lnTo>
                    <a:lnTo>
                      <a:pt x="74" y="239"/>
                    </a:lnTo>
                    <a:lnTo>
                      <a:pt x="76" y="239"/>
                    </a:lnTo>
                    <a:lnTo>
                      <a:pt x="79" y="239"/>
                    </a:lnTo>
                    <a:lnTo>
                      <a:pt x="81" y="238"/>
                    </a:lnTo>
                    <a:lnTo>
                      <a:pt x="83" y="237"/>
                    </a:lnTo>
                    <a:lnTo>
                      <a:pt x="91" y="223"/>
                    </a:lnTo>
                    <a:lnTo>
                      <a:pt x="91" y="223"/>
                    </a:lnTo>
                    <a:lnTo>
                      <a:pt x="106" y="227"/>
                    </a:lnTo>
                    <a:lnTo>
                      <a:pt x="106" y="242"/>
                    </a:lnTo>
                    <a:lnTo>
                      <a:pt x="106" y="242"/>
                    </a:lnTo>
                    <a:lnTo>
                      <a:pt x="107" y="244"/>
                    </a:lnTo>
                    <a:lnTo>
                      <a:pt x="108" y="247"/>
                    </a:lnTo>
                    <a:lnTo>
                      <a:pt x="111" y="248"/>
                    </a:lnTo>
                    <a:lnTo>
                      <a:pt x="113" y="248"/>
                    </a:lnTo>
                    <a:lnTo>
                      <a:pt x="138" y="248"/>
                    </a:lnTo>
                    <a:lnTo>
                      <a:pt x="138" y="248"/>
                    </a:lnTo>
                    <a:lnTo>
                      <a:pt x="141" y="248"/>
                    </a:lnTo>
                    <a:lnTo>
                      <a:pt x="143" y="247"/>
                    </a:lnTo>
                    <a:lnTo>
                      <a:pt x="144" y="244"/>
                    </a:lnTo>
                    <a:lnTo>
                      <a:pt x="145" y="242"/>
                    </a:lnTo>
                    <a:lnTo>
                      <a:pt x="145" y="227"/>
                    </a:lnTo>
                    <a:lnTo>
                      <a:pt x="145" y="227"/>
                    </a:lnTo>
                    <a:lnTo>
                      <a:pt x="160" y="222"/>
                    </a:lnTo>
                    <a:lnTo>
                      <a:pt x="168" y="236"/>
                    </a:lnTo>
                    <a:lnTo>
                      <a:pt x="168" y="236"/>
                    </a:lnTo>
                    <a:lnTo>
                      <a:pt x="170" y="237"/>
                    </a:lnTo>
                    <a:lnTo>
                      <a:pt x="171" y="238"/>
                    </a:lnTo>
                    <a:lnTo>
                      <a:pt x="174" y="238"/>
                    </a:lnTo>
                    <a:lnTo>
                      <a:pt x="176" y="238"/>
                    </a:lnTo>
                    <a:lnTo>
                      <a:pt x="199" y="224"/>
                    </a:lnTo>
                    <a:lnTo>
                      <a:pt x="199" y="224"/>
                    </a:lnTo>
                    <a:lnTo>
                      <a:pt x="201" y="223"/>
                    </a:lnTo>
                    <a:lnTo>
                      <a:pt x="202" y="221"/>
                    </a:lnTo>
                    <a:lnTo>
                      <a:pt x="202" y="218"/>
                    </a:lnTo>
                    <a:lnTo>
                      <a:pt x="201" y="216"/>
                    </a:lnTo>
                    <a:lnTo>
                      <a:pt x="194" y="202"/>
                    </a:lnTo>
                    <a:lnTo>
                      <a:pt x="194" y="202"/>
                    </a:lnTo>
                    <a:lnTo>
                      <a:pt x="205" y="191"/>
                    </a:lnTo>
                    <a:lnTo>
                      <a:pt x="218" y="199"/>
                    </a:lnTo>
                    <a:lnTo>
                      <a:pt x="218" y="199"/>
                    </a:lnTo>
                    <a:lnTo>
                      <a:pt x="219" y="200"/>
                    </a:lnTo>
                    <a:lnTo>
                      <a:pt x="222" y="199"/>
                    </a:lnTo>
                    <a:lnTo>
                      <a:pt x="224" y="199"/>
                    </a:lnTo>
                    <a:lnTo>
                      <a:pt x="227" y="196"/>
                    </a:lnTo>
                    <a:lnTo>
                      <a:pt x="239" y="174"/>
                    </a:lnTo>
                    <a:lnTo>
                      <a:pt x="239" y="174"/>
                    </a:lnTo>
                    <a:lnTo>
                      <a:pt x="240" y="171"/>
                    </a:lnTo>
                    <a:lnTo>
                      <a:pt x="240" y="169"/>
                    </a:lnTo>
                    <a:lnTo>
                      <a:pt x="239" y="167"/>
                    </a:lnTo>
                    <a:lnTo>
                      <a:pt x="237" y="165"/>
                    </a:lnTo>
                    <a:lnTo>
                      <a:pt x="223" y="158"/>
                    </a:lnTo>
                    <a:lnTo>
                      <a:pt x="223" y="158"/>
                    </a:lnTo>
                    <a:lnTo>
                      <a:pt x="228" y="142"/>
                    </a:lnTo>
                    <a:lnTo>
                      <a:pt x="243" y="142"/>
                    </a:lnTo>
                    <a:lnTo>
                      <a:pt x="243" y="142"/>
                    </a:lnTo>
                    <a:lnTo>
                      <a:pt x="245" y="142"/>
                    </a:lnTo>
                    <a:lnTo>
                      <a:pt x="247" y="139"/>
                    </a:lnTo>
                    <a:lnTo>
                      <a:pt x="248" y="138"/>
                    </a:lnTo>
                    <a:lnTo>
                      <a:pt x="249" y="136"/>
                    </a:lnTo>
                    <a:lnTo>
                      <a:pt x="249" y="110"/>
                    </a:lnTo>
                    <a:lnTo>
                      <a:pt x="249" y="110"/>
                    </a:lnTo>
                    <a:lnTo>
                      <a:pt x="248" y="107"/>
                    </a:lnTo>
                    <a:lnTo>
                      <a:pt x="247" y="105"/>
                    </a:lnTo>
                    <a:lnTo>
                      <a:pt x="245" y="104"/>
                    </a:lnTo>
                    <a:lnTo>
                      <a:pt x="243" y="104"/>
                    </a:lnTo>
                    <a:lnTo>
                      <a:pt x="243" y="104"/>
                    </a:lnTo>
                    <a:close/>
                    <a:moveTo>
                      <a:pt x="125" y="175"/>
                    </a:moveTo>
                    <a:lnTo>
                      <a:pt x="125" y="175"/>
                    </a:lnTo>
                    <a:lnTo>
                      <a:pt x="113" y="174"/>
                    </a:lnTo>
                    <a:lnTo>
                      <a:pt x="105" y="171"/>
                    </a:lnTo>
                    <a:lnTo>
                      <a:pt x="96" y="167"/>
                    </a:lnTo>
                    <a:lnTo>
                      <a:pt x="88" y="160"/>
                    </a:lnTo>
                    <a:lnTo>
                      <a:pt x="81" y="153"/>
                    </a:lnTo>
                    <a:lnTo>
                      <a:pt x="78" y="144"/>
                    </a:lnTo>
                    <a:lnTo>
                      <a:pt x="74" y="134"/>
                    </a:lnTo>
                    <a:lnTo>
                      <a:pt x="73" y="123"/>
                    </a:lnTo>
                    <a:lnTo>
                      <a:pt x="73" y="123"/>
                    </a:lnTo>
                    <a:lnTo>
                      <a:pt x="74" y="113"/>
                    </a:lnTo>
                    <a:lnTo>
                      <a:pt x="78" y="104"/>
                    </a:lnTo>
                    <a:lnTo>
                      <a:pt x="81" y="95"/>
                    </a:lnTo>
                    <a:lnTo>
                      <a:pt x="88" y="88"/>
                    </a:lnTo>
                    <a:lnTo>
                      <a:pt x="96" y="81"/>
                    </a:lnTo>
                    <a:lnTo>
                      <a:pt x="105" y="76"/>
                    </a:lnTo>
                    <a:lnTo>
                      <a:pt x="113" y="74"/>
                    </a:lnTo>
                    <a:lnTo>
                      <a:pt x="125" y="73"/>
                    </a:lnTo>
                    <a:lnTo>
                      <a:pt x="125" y="73"/>
                    </a:lnTo>
                    <a:lnTo>
                      <a:pt x="134" y="74"/>
                    </a:lnTo>
                    <a:lnTo>
                      <a:pt x="144" y="76"/>
                    </a:lnTo>
                    <a:lnTo>
                      <a:pt x="153" y="81"/>
                    </a:lnTo>
                    <a:lnTo>
                      <a:pt x="160" y="88"/>
                    </a:lnTo>
                    <a:lnTo>
                      <a:pt x="166" y="95"/>
                    </a:lnTo>
                    <a:lnTo>
                      <a:pt x="171" y="104"/>
                    </a:lnTo>
                    <a:lnTo>
                      <a:pt x="174" y="113"/>
                    </a:lnTo>
                    <a:lnTo>
                      <a:pt x="175" y="123"/>
                    </a:lnTo>
                    <a:lnTo>
                      <a:pt x="175" y="123"/>
                    </a:lnTo>
                    <a:lnTo>
                      <a:pt x="174" y="134"/>
                    </a:lnTo>
                    <a:lnTo>
                      <a:pt x="171" y="144"/>
                    </a:lnTo>
                    <a:lnTo>
                      <a:pt x="166" y="153"/>
                    </a:lnTo>
                    <a:lnTo>
                      <a:pt x="160" y="160"/>
                    </a:lnTo>
                    <a:lnTo>
                      <a:pt x="153" y="167"/>
                    </a:lnTo>
                    <a:lnTo>
                      <a:pt x="144" y="171"/>
                    </a:lnTo>
                    <a:lnTo>
                      <a:pt x="134" y="174"/>
                    </a:lnTo>
                    <a:lnTo>
                      <a:pt x="125" y="175"/>
                    </a:lnTo>
                    <a:lnTo>
                      <a:pt x="125" y="175"/>
                    </a:ln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096" name="Freeform 271"/>
              <p:cNvSpPr>
                <a:spLocks/>
              </p:cNvSpPr>
              <p:nvPr/>
            </p:nvSpPr>
            <p:spPr bwMode="auto">
              <a:xfrm>
                <a:off x="750888" y="6203950"/>
                <a:ext cx="193675" cy="393700"/>
              </a:xfrm>
              <a:custGeom>
                <a:avLst/>
                <a:gdLst>
                  <a:gd name="T0" fmla="*/ 122 w 122"/>
                  <a:gd name="T1" fmla="*/ 190 h 248"/>
                  <a:gd name="T2" fmla="*/ 97 w 122"/>
                  <a:gd name="T3" fmla="*/ 185 h 248"/>
                  <a:gd name="T4" fmla="*/ 76 w 122"/>
                  <a:gd name="T5" fmla="*/ 170 h 248"/>
                  <a:gd name="T6" fmla="*/ 63 w 122"/>
                  <a:gd name="T7" fmla="*/ 149 h 248"/>
                  <a:gd name="T8" fmla="*/ 58 w 122"/>
                  <a:gd name="T9" fmla="*/ 123 h 248"/>
                  <a:gd name="T10" fmla="*/ 59 w 122"/>
                  <a:gd name="T11" fmla="*/ 111 h 248"/>
                  <a:gd name="T12" fmla="*/ 69 w 122"/>
                  <a:gd name="T13" fmla="*/ 88 h 248"/>
                  <a:gd name="T14" fmla="*/ 86 w 122"/>
                  <a:gd name="T15" fmla="*/ 69 h 248"/>
                  <a:gd name="T16" fmla="*/ 108 w 122"/>
                  <a:gd name="T17" fmla="*/ 59 h 248"/>
                  <a:gd name="T18" fmla="*/ 122 w 122"/>
                  <a:gd name="T19" fmla="*/ 0 h 248"/>
                  <a:gd name="T20" fmla="*/ 110 w 122"/>
                  <a:gd name="T21" fmla="*/ 0 h 248"/>
                  <a:gd name="T22" fmla="*/ 106 w 122"/>
                  <a:gd name="T23" fmla="*/ 1 h 248"/>
                  <a:gd name="T24" fmla="*/ 104 w 122"/>
                  <a:gd name="T25" fmla="*/ 6 h 248"/>
                  <a:gd name="T26" fmla="*/ 104 w 122"/>
                  <a:gd name="T27" fmla="*/ 21 h 248"/>
                  <a:gd name="T28" fmla="*/ 80 w 122"/>
                  <a:gd name="T29" fmla="*/ 12 h 248"/>
                  <a:gd name="T30" fmla="*/ 79 w 122"/>
                  <a:gd name="T31" fmla="*/ 11 h 248"/>
                  <a:gd name="T32" fmla="*/ 74 w 122"/>
                  <a:gd name="T33" fmla="*/ 10 h 248"/>
                  <a:gd name="T34" fmla="*/ 49 w 122"/>
                  <a:gd name="T35" fmla="*/ 23 h 248"/>
                  <a:gd name="T36" fmla="*/ 48 w 122"/>
                  <a:gd name="T37" fmla="*/ 25 h 248"/>
                  <a:gd name="T38" fmla="*/ 47 w 122"/>
                  <a:gd name="T39" fmla="*/ 30 h 248"/>
                  <a:gd name="T40" fmla="*/ 55 w 122"/>
                  <a:gd name="T41" fmla="*/ 46 h 248"/>
                  <a:gd name="T42" fmla="*/ 43 w 122"/>
                  <a:gd name="T43" fmla="*/ 57 h 248"/>
                  <a:gd name="T44" fmla="*/ 31 w 122"/>
                  <a:gd name="T45" fmla="*/ 49 h 248"/>
                  <a:gd name="T46" fmla="*/ 26 w 122"/>
                  <a:gd name="T47" fmla="*/ 49 h 248"/>
                  <a:gd name="T48" fmla="*/ 22 w 122"/>
                  <a:gd name="T49" fmla="*/ 52 h 248"/>
                  <a:gd name="T50" fmla="*/ 10 w 122"/>
                  <a:gd name="T51" fmla="*/ 74 h 248"/>
                  <a:gd name="T52" fmla="*/ 9 w 122"/>
                  <a:gd name="T53" fmla="*/ 79 h 248"/>
                  <a:gd name="T54" fmla="*/ 11 w 122"/>
                  <a:gd name="T55" fmla="*/ 83 h 248"/>
                  <a:gd name="T56" fmla="*/ 25 w 122"/>
                  <a:gd name="T57" fmla="*/ 90 h 248"/>
                  <a:gd name="T58" fmla="*/ 6 w 122"/>
                  <a:gd name="T59" fmla="*/ 106 h 248"/>
                  <a:gd name="T60" fmla="*/ 4 w 122"/>
                  <a:gd name="T61" fmla="*/ 106 h 248"/>
                  <a:gd name="T62" fmla="*/ 0 w 122"/>
                  <a:gd name="T63" fmla="*/ 110 h 248"/>
                  <a:gd name="T64" fmla="*/ 0 w 122"/>
                  <a:gd name="T65" fmla="*/ 138 h 248"/>
                  <a:gd name="T66" fmla="*/ 0 w 122"/>
                  <a:gd name="T67" fmla="*/ 141 h 248"/>
                  <a:gd name="T68" fmla="*/ 4 w 122"/>
                  <a:gd name="T69" fmla="*/ 144 h 248"/>
                  <a:gd name="T70" fmla="*/ 21 w 122"/>
                  <a:gd name="T71" fmla="*/ 144 h 248"/>
                  <a:gd name="T72" fmla="*/ 26 w 122"/>
                  <a:gd name="T73" fmla="*/ 160 h 248"/>
                  <a:gd name="T74" fmla="*/ 14 w 122"/>
                  <a:gd name="T75" fmla="*/ 168 h 248"/>
                  <a:gd name="T76" fmla="*/ 10 w 122"/>
                  <a:gd name="T77" fmla="*/ 171 h 248"/>
                  <a:gd name="T78" fmla="*/ 11 w 122"/>
                  <a:gd name="T79" fmla="*/ 176 h 248"/>
                  <a:gd name="T80" fmla="*/ 23 w 122"/>
                  <a:gd name="T81" fmla="*/ 199 h 248"/>
                  <a:gd name="T82" fmla="*/ 27 w 122"/>
                  <a:gd name="T83" fmla="*/ 201 h 248"/>
                  <a:gd name="T84" fmla="*/ 32 w 122"/>
                  <a:gd name="T85" fmla="*/ 201 h 248"/>
                  <a:gd name="T86" fmla="*/ 46 w 122"/>
                  <a:gd name="T87" fmla="*/ 194 h 248"/>
                  <a:gd name="T88" fmla="*/ 49 w 122"/>
                  <a:gd name="T89" fmla="*/ 217 h 248"/>
                  <a:gd name="T90" fmla="*/ 49 w 122"/>
                  <a:gd name="T91" fmla="*/ 220 h 248"/>
                  <a:gd name="T92" fmla="*/ 51 w 122"/>
                  <a:gd name="T93" fmla="*/ 224 h 248"/>
                  <a:gd name="T94" fmla="*/ 74 w 122"/>
                  <a:gd name="T95" fmla="*/ 239 h 248"/>
                  <a:gd name="T96" fmla="*/ 76 w 122"/>
                  <a:gd name="T97" fmla="*/ 239 h 248"/>
                  <a:gd name="T98" fmla="*/ 81 w 122"/>
                  <a:gd name="T99" fmla="*/ 238 h 248"/>
                  <a:gd name="T100" fmla="*/ 91 w 122"/>
                  <a:gd name="T101" fmla="*/ 223 h 248"/>
                  <a:gd name="T102" fmla="*/ 106 w 122"/>
                  <a:gd name="T103" fmla="*/ 227 h 248"/>
                  <a:gd name="T104" fmla="*/ 106 w 122"/>
                  <a:gd name="T105" fmla="*/ 242 h 248"/>
                  <a:gd name="T106" fmla="*/ 108 w 122"/>
                  <a:gd name="T107" fmla="*/ 247 h 248"/>
                  <a:gd name="T108" fmla="*/ 113 w 122"/>
                  <a:gd name="T109" fmla="*/ 248 h 248"/>
                  <a:gd name="T110" fmla="*/ 122 w 122"/>
                  <a:gd name="T111" fmla="*/ 19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2" h="248">
                    <a:moveTo>
                      <a:pt x="122" y="190"/>
                    </a:moveTo>
                    <a:lnTo>
                      <a:pt x="122" y="190"/>
                    </a:lnTo>
                    <a:lnTo>
                      <a:pt x="108" y="189"/>
                    </a:lnTo>
                    <a:lnTo>
                      <a:pt x="97" y="185"/>
                    </a:lnTo>
                    <a:lnTo>
                      <a:pt x="86" y="179"/>
                    </a:lnTo>
                    <a:lnTo>
                      <a:pt x="76" y="170"/>
                    </a:lnTo>
                    <a:lnTo>
                      <a:pt x="69" y="160"/>
                    </a:lnTo>
                    <a:lnTo>
                      <a:pt x="63" y="149"/>
                    </a:lnTo>
                    <a:lnTo>
                      <a:pt x="59" y="137"/>
                    </a:lnTo>
                    <a:lnTo>
                      <a:pt x="58" y="123"/>
                    </a:lnTo>
                    <a:lnTo>
                      <a:pt x="58" y="123"/>
                    </a:lnTo>
                    <a:lnTo>
                      <a:pt x="59" y="111"/>
                    </a:lnTo>
                    <a:lnTo>
                      <a:pt x="63" y="99"/>
                    </a:lnTo>
                    <a:lnTo>
                      <a:pt x="69" y="88"/>
                    </a:lnTo>
                    <a:lnTo>
                      <a:pt x="76" y="78"/>
                    </a:lnTo>
                    <a:lnTo>
                      <a:pt x="86" y="69"/>
                    </a:lnTo>
                    <a:lnTo>
                      <a:pt x="97" y="63"/>
                    </a:lnTo>
                    <a:lnTo>
                      <a:pt x="108" y="59"/>
                    </a:lnTo>
                    <a:lnTo>
                      <a:pt x="122" y="58"/>
                    </a:lnTo>
                    <a:lnTo>
                      <a:pt x="122" y="0"/>
                    </a:lnTo>
                    <a:lnTo>
                      <a:pt x="110" y="0"/>
                    </a:lnTo>
                    <a:lnTo>
                      <a:pt x="110" y="0"/>
                    </a:lnTo>
                    <a:lnTo>
                      <a:pt x="107" y="0"/>
                    </a:lnTo>
                    <a:lnTo>
                      <a:pt x="106" y="1"/>
                    </a:lnTo>
                    <a:lnTo>
                      <a:pt x="104" y="4"/>
                    </a:lnTo>
                    <a:lnTo>
                      <a:pt x="104" y="6"/>
                    </a:lnTo>
                    <a:lnTo>
                      <a:pt x="104" y="21"/>
                    </a:lnTo>
                    <a:lnTo>
                      <a:pt x="104" y="21"/>
                    </a:lnTo>
                    <a:lnTo>
                      <a:pt x="88" y="26"/>
                    </a:lnTo>
                    <a:lnTo>
                      <a:pt x="80" y="12"/>
                    </a:lnTo>
                    <a:lnTo>
                      <a:pt x="80" y="12"/>
                    </a:lnTo>
                    <a:lnTo>
                      <a:pt x="79" y="11"/>
                    </a:lnTo>
                    <a:lnTo>
                      <a:pt x="76" y="10"/>
                    </a:lnTo>
                    <a:lnTo>
                      <a:pt x="74" y="10"/>
                    </a:lnTo>
                    <a:lnTo>
                      <a:pt x="71" y="10"/>
                    </a:lnTo>
                    <a:lnTo>
                      <a:pt x="49" y="23"/>
                    </a:lnTo>
                    <a:lnTo>
                      <a:pt x="49" y="23"/>
                    </a:lnTo>
                    <a:lnTo>
                      <a:pt x="48" y="25"/>
                    </a:lnTo>
                    <a:lnTo>
                      <a:pt x="47" y="27"/>
                    </a:lnTo>
                    <a:lnTo>
                      <a:pt x="47" y="30"/>
                    </a:lnTo>
                    <a:lnTo>
                      <a:pt x="47" y="32"/>
                    </a:lnTo>
                    <a:lnTo>
                      <a:pt x="55" y="46"/>
                    </a:lnTo>
                    <a:lnTo>
                      <a:pt x="55" y="46"/>
                    </a:lnTo>
                    <a:lnTo>
                      <a:pt x="43" y="57"/>
                    </a:lnTo>
                    <a:lnTo>
                      <a:pt x="31" y="49"/>
                    </a:lnTo>
                    <a:lnTo>
                      <a:pt x="31" y="49"/>
                    </a:lnTo>
                    <a:lnTo>
                      <a:pt x="28" y="48"/>
                    </a:lnTo>
                    <a:lnTo>
                      <a:pt x="26" y="49"/>
                    </a:lnTo>
                    <a:lnTo>
                      <a:pt x="23" y="49"/>
                    </a:lnTo>
                    <a:lnTo>
                      <a:pt x="22" y="52"/>
                    </a:lnTo>
                    <a:lnTo>
                      <a:pt x="10" y="74"/>
                    </a:lnTo>
                    <a:lnTo>
                      <a:pt x="10" y="74"/>
                    </a:lnTo>
                    <a:lnTo>
                      <a:pt x="9" y="76"/>
                    </a:lnTo>
                    <a:lnTo>
                      <a:pt x="9" y="79"/>
                    </a:lnTo>
                    <a:lnTo>
                      <a:pt x="10" y="81"/>
                    </a:lnTo>
                    <a:lnTo>
                      <a:pt x="11" y="83"/>
                    </a:lnTo>
                    <a:lnTo>
                      <a:pt x="25" y="90"/>
                    </a:lnTo>
                    <a:lnTo>
                      <a:pt x="25" y="90"/>
                    </a:lnTo>
                    <a:lnTo>
                      <a:pt x="21" y="106"/>
                    </a:lnTo>
                    <a:lnTo>
                      <a:pt x="6" y="106"/>
                    </a:lnTo>
                    <a:lnTo>
                      <a:pt x="6" y="106"/>
                    </a:lnTo>
                    <a:lnTo>
                      <a:pt x="4" y="106"/>
                    </a:lnTo>
                    <a:lnTo>
                      <a:pt x="1" y="109"/>
                    </a:lnTo>
                    <a:lnTo>
                      <a:pt x="0" y="110"/>
                    </a:lnTo>
                    <a:lnTo>
                      <a:pt x="0" y="112"/>
                    </a:lnTo>
                    <a:lnTo>
                      <a:pt x="0" y="138"/>
                    </a:lnTo>
                    <a:lnTo>
                      <a:pt x="0" y="138"/>
                    </a:lnTo>
                    <a:lnTo>
                      <a:pt x="0" y="141"/>
                    </a:lnTo>
                    <a:lnTo>
                      <a:pt x="1" y="143"/>
                    </a:lnTo>
                    <a:lnTo>
                      <a:pt x="4" y="144"/>
                    </a:lnTo>
                    <a:lnTo>
                      <a:pt x="6" y="144"/>
                    </a:lnTo>
                    <a:lnTo>
                      <a:pt x="21" y="144"/>
                    </a:lnTo>
                    <a:lnTo>
                      <a:pt x="21" y="144"/>
                    </a:lnTo>
                    <a:lnTo>
                      <a:pt x="26" y="160"/>
                    </a:lnTo>
                    <a:lnTo>
                      <a:pt x="14" y="168"/>
                    </a:lnTo>
                    <a:lnTo>
                      <a:pt x="14" y="168"/>
                    </a:lnTo>
                    <a:lnTo>
                      <a:pt x="11" y="169"/>
                    </a:lnTo>
                    <a:lnTo>
                      <a:pt x="10" y="171"/>
                    </a:lnTo>
                    <a:lnTo>
                      <a:pt x="10" y="174"/>
                    </a:lnTo>
                    <a:lnTo>
                      <a:pt x="11" y="176"/>
                    </a:lnTo>
                    <a:lnTo>
                      <a:pt x="23" y="199"/>
                    </a:lnTo>
                    <a:lnTo>
                      <a:pt x="23" y="199"/>
                    </a:lnTo>
                    <a:lnTo>
                      <a:pt x="25" y="201"/>
                    </a:lnTo>
                    <a:lnTo>
                      <a:pt x="27" y="201"/>
                    </a:lnTo>
                    <a:lnTo>
                      <a:pt x="30" y="202"/>
                    </a:lnTo>
                    <a:lnTo>
                      <a:pt x="32" y="201"/>
                    </a:lnTo>
                    <a:lnTo>
                      <a:pt x="46" y="194"/>
                    </a:lnTo>
                    <a:lnTo>
                      <a:pt x="46" y="194"/>
                    </a:lnTo>
                    <a:lnTo>
                      <a:pt x="57" y="205"/>
                    </a:lnTo>
                    <a:lnTo>
                      <a:pt x="49" y="217"/>
                    </a:lnTo>
                    <a:lnTo>
                      <a:pt x="49" y="217"/>
                    </a:lnTo>
                    <a:lnTo>
                      <a:pt x="49" y="220"/>
                    </a:lnTo>
                    <a:lnTo>
                      <a:pt x="49" y="222"/>
                    </a:lnTo>
                    <a:lnTo>
                      <a:pt x="51" y="224"/>
                    </a:lnTo>
                    <a:lnTo>
                      <a:pt x="52" y="226"/>
                    </a:lnTo>
                    <a:lnTo>
                      <a:pt x="74" y="239"/>
                    </a:lnTo>
                    <a:lnTo>
                      <a:pt x="74" y="239"/>
                    </a:lnTo>
                    <a:lnTo>
                      <a:pt x="76" y="239"/>
                    </a:lnTo>
                    <a:lnTo>
                      <a:pt x="79" y="239"/>
                    </a:lnTo>
                    <a:lnTo>
                      <a:pt x="81" y="238"/>
                    </a:lnTo>
                    <a:lnTo>
                      <a:pt x="83" y="237"/>
                    </a:lnTo>
                    <a:lnTo>
                      <a:pt x="91" y="223"/>
                    </a:lnTo>
                    <a:lnTo>
                      <a:pt x="91" y="223"/>
                    </a:lnTo>
                    <a:lnTo>
                      <a:pt x="106" y="227"/>
                    </a:lnTo>
                    <a:lnTo>
                      <a:pt x="106" y="242"/>
                    </a:lnTo>
                    <a:lnTo>
                      <a:pt x="106" y="242"/>
                    </a:lnTo>
                    <a:lnTo>
                      <a:pt x="107" y="244"/>
                    </a:lnTo>
                    <a:lnTo>
                      <a:pt x="108" y="247"/>
                    </a:lnTo>
                    <a:lnTo>
                      <a:pt x="111" y="248"/>
                    </a:lnTo>
                    <a:lnTo>
                      <a:pt x="113" y="248"/>
                    </a:lnTo>
                    <a:lnTo>
                      <a:pt x="122" y="248"/>
                    </a:lnTo>
                    <a:lnTo>
                      <a:pt x="122" y="190"/>
                    </a:ln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097" name="Freeform 273"/>
              <p:cNvSpPr>
                <a:spLocks/>
              </p:cNvSpPr>
              <p:nvPr/>
            </p:nvSpPr>
            <p:spPr bwMode="auto">
              <a:xfrm>
                <a:off x="944563" y="6272213"/>
                <a:ext cx="131763" cy="257175"/>
              </a:xfrm>
              <a:custGeom>
                <a:avLst/>
                <a:gdLst>
                  <a:gd name="T0" fmla="*/ 3 w 83"/>
                  <a:gd name="T1" fmla="*/ 0 h 162"/>
                  <a:gd name="T2" fmla="*/ 0 w 83"/>
                  <a:gd name="T3" fmla="*/ 15 h 162"/>
                  <a:gd name="T4" fmla="*/ 3 w 83"/>
                  <a:gd name="T5" fmla="*/ 15 h 162"/>
                  <a:gd name="T6" fmla="*/ 16 w 83"/>
                  <a:gd name="T7" fmla="*/ 16 h 162"/>
                  <a:gd name="T8" fmla="*/ 40 w 83"/>
                  <a:gd name="T9" fmla="*/ 26 h 162"/>
                  <a:gd name="T10" fmla="*/ 57 w 83"/>
                  <a:gd name="T11" fmla="*/ 43 h 162"/>
                  <a:gd name="T12" fmla="*/ 68 w 83"/>
                  <a:gd name="T13" fmla="*/ 68 h 162"/>
                  <a:gd name="T14" fmla="*/ 69 w 83"/>
                  <a:gd name="T15" fmla="*/ 80 h 162"/>
                  <a:gd name="T16" fmla="*/ 63 w 83"/>
                  <a:gd name="T17" fmla="*/ 106 h 162"/>
                  <a:gd name="T18" fmla="*/ 49 w 83"/>
                  <a:gd name="T19" fmla="*/ 128 h 162"/>
                  <a:gd name="T20" fmla="*/ 28 w 83"/>
                  <a:gd name="T21" fmla="*/ 142 h 162"/>
                  <a:gd name="T22" fmla="*/ 3 w 83"/>
                  <a:gd name="T23" fmla="*/ 147 h 162"/>
                  <a:gd name="T24" fmla="*/ 0 w 83"/>
                  <a:gd name="T25" fmla="*/ 147 h 162"/>
                  <a:gd name="T26" fmla="*/ 0 w 83"/>
                  <a:gd name="T27" fmla="*/ 162 h 162"/>
                  <a:gd name="T28" fmla="*/ 3 w 83"/>
                  <a:gd name="T29" fmla="*/ 162 h 162"/>
                  <a:gd name="T30" fmla="*/ 19 w 83"/>
                  <a:gd name="T31" fmla="*/ 161 h 162"/>
                  <a:gd name="T32" fmla="*/ 33 w 83"/>
                  <a:gd name="T33" fmla="*/ 156 h 162"/>
                  <a:gd name="T34" fmla="*/ 47 w 83"/>
                  <a:gd name="T35" fmla="*/ 148 h 162"/>
                  <a:gd name="T36" fmla="*/ 59 w 83"/>
                  <a:gd name="T37" fmla="*/ 138 h 162"/>
                  <a:gd name="T38" fmla="*/ 69 w 83"/>
                  <a:gd name="T39" fmla="*/ 126 h 162"/>
                  <a:gd name="T40" fmla="*/ 77 w 83"/>
                  <a:gd name="T41" fmla="*/ 112 h 162"/>
                  <a:gd name="T42" fmla="*/ 81 w 83"/>
                  <a:gd name="T43" fmla="*/ 98 h 162"/>
                  <a:gd name="T44" fmla="*/ 83 w 83"/>
                  <a:gd name="T45" fmla="*/ 82 h 162"/>
                  <a:gd name="T46" fmla="*/ 83 w 83"/>
                  <a:gd name="T47" fmla="*/ 73 h 162"/>
                  <a:gd name="T48" fmla="*/ 79 w 83"/>
                  <a:gd name="T49" fmla="*/ 57 h 162"/>
                  <a:gd name="T50" fmla="*/ 73 w 83"/>
                  <a:gd name="T51" fmla="*/ 42 h 162"/>
                  <a:gd name="T52" fmla="*/ 64 w 83"/>
                  <a:gd name="T53" fmla="*/ 30 h 162"/>
                  <a:gd name="T54" fmla="*/ 54 w 83"/>
                  <a:gd name="T55" fmla="*/ 19 h 162"/>
                  <a:gd name="T56" fmla="*/ 41 w 83"/>
                  <a:gd name="T57" fmla="*/ 10 h 162"/>
                  <a:gd name="T58" fmla="*/ 26 w 83"/>
                  <a:gd name="T59" fmla="*/ 4 h 162"/>
                  <a:gd name="T60" fmla="*/ 10 w 83"/>
                  <a:gd name="T61" fmla="*/ 0 h 162"/>
                  <a:gd name="T62" fmla="*/ 3 w 83"/>
                  <a:gd name="T63"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3" h="162">
                    <a:moveTo>
                      <a:pt x="3" y="0"/>
                    </a:moveTo>
                    <a:lnTo>
                      <a:pt x="3" y="0"/>
                    </a:lnTo>
                    <a:lnTo>
                      <a:pt x="0" y="0"/>
                    </a:lnTo>
                    <a:lnTo>
                      <a:pt x="0" y="15"/>
                    </a:lnTo>
                    <a:lnTo>
                      <a:pt x="0" y="15"/>
                    </a:lnTo>
                    <a:lnTo>
                      <a:pt x="3" y="15"/>
                    </a:lnTo>
                    <a:lnTo>
                      <a:pt x="3" y="15"/>
                    </a:lnTo>
                    <a:lnTo>
                      <a:pt x="16" y="16"/>
                    </a:lnTo>
                    <a:lnTo>
                      <a:pt x="28" y="20"/>
                    </a:lnTo>
                    <a:lnTo>
                      <a:pt x="40" y="26"/>
                    </a:lnTo>
                    <a:lnTo>
                      <a:pt x="49" y="33"/>
                    </a:lnTo>
                    <a:lnTo>
                      <a:pt x="57" y="43"/>
                    </a:lnTo>
                    <a:lnTo>
                      <a:pt x="63" y="56"/>
                    </a:lnTo>
                    <a:lnTo>
                      <a:pt x="68" y="68"/>
                    </a:lnTo>
                    <a:lnTo>
                      <a:pt x="69" y="80"/>
                    </a:lnTo>
                    <a:lnTo>
                      <a:pt x="69" y="80"/>
                    </a:lnTo>
                    <a:lnTo>
                      <a:pt x="68" y="94"/>
                    </a:lnTo>
                    <a:lnTo>
                      <a:pt x="63" y="106"/>
                    </a:lnTo>
                    <a:lnTo>
                      <a:pt x="57" y="119"/>
                    </a:lnTo>
                    <a:lnTo>
                      <a:pt x="49" y="128"/>
                    </a:lnTo>
                    <a:lnTo>
                      <a:pt x="40" y="136"/>
                    </a:lnTo>
                    <a:lnTo>
                      <a:pt x="28" y="142"/>
                    </a:lnTo>
                    <a:lnTo>
                      <a:pt x="16" y="146"/>
                    </a:lnTo>
                    <a:lnTo>
                      <a:pt x="3" y="147"/>
                    </a:lnTo>
                    <a:lnTo>
                      <a:pt x="3" y="147"/>
                    </a:lnTo>
                    <a:lnTo>
                      <a:pt x="0" y="147"/>
                    </a:lnTo>
                    <a:lnTo>
                      <a:pt x="0" y="162"/>
                    </a:lnTo>
                    <a:lnTo>
                      <a:pt x="0" y="162"/>
                    </a:lnTo>
                    <a:lnTo>
                      <a:pt x="3" y="162"/>
                    </a:lnTo>
                    <a:lnTo>
                      <a:pt x="3" y="162"/>
                    </a:lnTo>
                    <a:lnTo>
                      <a:pt x="10" y="162"/>
                    </a:lnTo>
                    <a:lnTo>
                      <a:pt x="19" y="161"/>
                    </a:lnTo>
                    <a:lnTo>
                      <a:pt x="26" y="158"/>
                    </a:lnTo>
                    <a:lnTo>
                      <a:pt x="33" y="156"/>
                    </a:lnTo>
                    <a:lnTo>
                      <a:pt x="41" y="152"/>
                    </a:lnTo>
                    <a:lnTo>
                      <a:pt x="47" y="148"/>
                    </a:lnTo>
                    <a:lnTo>
                      <a:pt x="54" y="143"/>
                    </a:lnTo>
                    <a:lnTo>
                      <a:pt x="59" y="138"/>
                    </a:lnTo>
                    <a:lnTo>
                      <a:pt x="64" y="132"/>
                    </a:lnTo>
                    <a:lnTo>
                      <a:pt x="69" y="126"/>
                    </a:lnTo>
                    <a:lnTo>
                      <a:pt x="73" y="120"/>
                    </a:lnTo>
                    <a:lnTo>
                      <a:pt x="77" y="112"/>
                    </a:lnTo>
                    <a:lnTo>
                      <a:pt x="79" y="105"/>
                    </a:lnTo>
                    <a:lnTo>
                      <a:pt x="81" y="98"/>
                    </a:lnTo>
                    <a:lnTo>
                      <a:pt x="83" y="89"/>
                    </a:lnTo>
                    <a:lnTo>
                      <a:pt x="83" y="82"/>
                    </a:lnTo>
                    <a:lnTo>
                      <a:pt x="83" y="82"/>
                    </a:lnTo>
                    <a:lnTo>
                      <a:pt x="83" y="73"/>
                    </a:lnTo>
                    <a:lnTo>
                      <a:pt x="81" y="64"/>
                    </a:lnTo>
                    <a:lnTo>
                      <a:pt x="79" y="57"/>
                    </a:lnTo>
                    <a:lnTo>
                      <a:pt x="77" y="50"/>
                    </a:lnTo>
                    <a:lnTo>
                      <a:pt x="73" y="42"/>
                    </a:lnTo>
                    <a:lnTo>
                      <a:pt x="69" y="36"/>
                    </a:lnTo>
                    <a:lnTo>
                      <a:pt x="64" y="30"/>
                    </a:lnTo>
                    <a:lnTo>
                      <a:pt x="59" y="24"/>
                    </a:lnTo>
                    <a:lnTo>
                      <a:pt x="54" y="19"/>
                    </a:lnTo>
                    <a:lnTo>
                      <a:pt x="47" y="14"/>
                    </a:lnTo>
                    <a:lnTo>
                      <a:pt x="41" y="10"/>
                    </a:lnTo>
                    <a:lnTo>
                      <a:pt x="33" y="6"/>
                    </a:lnTo>
                    <a:lnTo>
                      <a:pt x="26" y="4"/>
                    </a:lnTo>
                    <a:lnTo>
                      <a:pt x="19" y="1"/>
                    </a:lnTo>
                    <a:lnTo>
                      <a:pt x="10" y="0"/>
                    </a:lnTo>
                    <a:lnTo>
                      <a:pt x="3" y="0"/>
                    </a:lnTo>
                    <a:lnTo>
                      <a:pt x="3" y="0"/>
                    </a:ln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grpSp>
      </p:grpSp>
      <p:grpSp>
        <p:nvGrpSpPr>
          <p:cNvPr id="1098" name="Group 1097"/>
          <p:cNvGrpSpPr/>
          <p:nvPr/>
        </p:nvGrpSpPr>
        <p:grpSpPr>
          <a:xfrm>
            <a:off x="6585035" y="3591082"/>
            <a:ext cx="1675594" cy="474489"/>
            <a:chOff x="1241589" y="3626622"/>
            <a:chExt cx="1675594" cy="474489"/>
          </a:xfrm>
        </p:grpSpPr>
        <p:sp>
          <p:nvSpPr>
            <p:cNvPr id="1099" name="object 15"/>
            <p:cNvSpPr txBox="1"/>
            <p:nvPr/>
          </p:nvSpPr>
          <p:spPr>
            <a:xfrm>
              <a:off x="1581834" y="3626622"/>
              <a:ext cx="1335349" cy="474489"/>
            </a:xfrm>
            <a:prstGeom prst="rect">
              <a:avLst/>
            </a:prstGeom>
          </p:spPr>
          <p:txBody>
            <a:bodyPr vert="horz" wrap="square" lIns="0" tIns="12700" rIns="0" bIns="0" rtlCol="0">
              <a:spAutoFit/>
            </a:bodyPr>
            <a:lstStyle/>
            <a:p>
              <a:pPr>
                <a:lnSpc>
                  <a:spcPct val="100000"/>
                </a:lnSpc>
                <a:spcBef>
                  <a:spcPts val="100"/>
                </a:spcBef>
              </a:pPr>
              <a:r>
                <a:rPr lang="en-US" sz="1000" b="1" spc="-5" dirty="0">
                  <a:solidFill>
                    <a:srgbClr val="FFFFFF"/>
                  </a:solidFill>
                  <a:cs typeface="Arial"/>
                </a:rPr>
                <a:t>Security by design across platform and applications</a:t>
              </a:r>
            </a:p>
          </p:txBody>
        </p:sp>
        <p:grpSp>
          <p:nvGrpSpPr>
            <p:cNvPr id="1100" name="Group 1099"/>
            <p:cNvGrpSpPr/>
            <p:nvPr/>
          </p:nvGrpSpPr>
          <p:grpSpPr>
            <a:xfrm>
              <a:off x="1241589" y="3769844"/>
              <a:ext cx="268634" cy="188044"/>
              <a:chOff x="5079208" y="2454276"/>
              <a:chExt cx="496888" cy="331787"/>
            </a:xfrm>
            <a:solidFill>
              <a:schemeClr val="bg1"/>
            </a:solidFill>
          </p:grpSpPr>
          <p:sp>
            <p:nvSpPr>
              <p:cNvPr id="1101" name="Rectangle 1100"/>
              <p:cNvSpPr>
                <a:spLocks noChangeArrowheads="1"/>
              </p:cNvSpPr>
              <p:nvPr/>
            </p:nvSpPr>
            <p:spPr bwMode="auto">
              <a:xfrm>
                <a:off x="5079208" y="2751138"/>
                <a:ext cx="484188" cy="34925"/>
              </a:xfrm>
              <a:prstGeom prst="rect">
                <a:avLst/>
              </a:prstGeom>
              <a:grpFill/>
              <a:ln>
                <a:noFill/>
              </a:ln>
            </p:spPr>
            <p:txBody>
              <a:bodyPr vert="horz" wrap="square" lIns="68580" tIns="34290" rIns="68580" bIns="34290" numCol="1" anchor="t" anchorCtr="0" compatLnSpc="1">
                <a:prstTxWarp prst="textNoShape">
                  <a:avLst/>
                </a:prstTxWarp>
              </a:bodyPr>
              <a:lstStyle/>
              <a:p>
                <a:endParaRPr lang="en-US" sz="1000" dirty="0"/>
              </a:p>
            </p:txBody>
          </p:sp>
          <p:sp>
            <p:nvSpPr>
              <p:cNvPr id="1102" name="Freeform 19"/>
              <p:cNvSpPr>
                <a:spLocks noEditPoints="1"/>
              </p:cNvSpPr>
              <p:nvPr/>
            </p:nvSpPr>
            <p:spPr bwMode="auto">
              <a:xfrm>
                <a:off x="5434808" y="2570163"/>
                <a:ext cx="141288" cy="104775"/>
              </a:xfrm>
              <a:custGeom>
                <a:avLst/>
                <a:gdLst>
                  <a:gd name="T0" fmla="*/ 40 w 43"/>
                  <a:gd name="T1" fmla="*/ 0 h 32"/>
                  <a:gd name="T2" fmla="*/ 3 w 43"/>
                  <a:gd name="T3" fmla="*/ 0 h 32"/>
                  <a:gd name="T4" fmla="*/ 0 w 43"/>
                  <a:gd name="T5" fmla="*/ 3 h 32"/>
                  <a:gd name="T6" fmla="*/ 0 w 43"/>
                  <a:gd name="T7" fmla="*/ 28 h 32"/>
                  <a:gd name="T8" fmla="*/ 3 w 43"/>
                  <a:gd name="T9" fmla="*/ 32 h 32"/>
                  <a:gd name="T10" fmla="*/ 40 w 43"/>
                  <a:gd name="T11" fmla="*/ 32 h 32"/>
                  <a:gd name="T12" fmla="*/ 43 w 43"/>
                  <a:gd name="T13" fmla="*/ 28 h 32"/>
                  <a:gd name="T14" fmla="*/ 43 w 43"/>
                  <a:gd name="T15" fmla="*/ 3 h 32"/>
                  <a:gd name="T16" fmla="*/ 40 w 43"/>
                  <a:gd name="T17" fmla="*/ 0 h 32"/>
                  <a:gd name="T18" fmla="*/ 26 w 43"/>
                  <a:gd name="T19" fmla="*/ 25 h 32"/>
                  <a:gd name="T20" fmla="*/ 17 w 43"/>
                  <a:gd name="T21" fmla="*/ 25 h 32"/>
                  <a:gd name="T22" fmla="*/ 19 w 43"/>
                  <a:gd name="T23" fmla="*/ 16 h 32"/>
                  <a:gd name="T24" fmla="*/ 17 w 43"/>
                  <a:gd name="T25" fmla="*/ 13 h 32"/>
                  <a:gd name="T26" fmla="*/ 22 w 43"/>
                  <a:gd name="T27" fmla="*/ 9 h 32"/>
                  <a:gd name="T28" fmla="*/ 26 w 43"/>
                  <a:gd name="T29" fmla="*/ 13 h 32"/>
                  <a:gd name="T30" fmla="*/ 24 w 43"/>
                  <a:gd name="T31" fmla="*/ 16 h 32"/>
                  <a:gd name="T32" fmla="*/ 26 w 43"/>
                  <a:gd name="T33" fmla="*/ 2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32">
                    <a:moveTo>
                      <a:pt x="40" y="0"/>
                    </a:moveTo>
                    <a:cubicBezTo>
                      <a:pt x="3" y="0"/>
                      <a:pt x="3" y="0"/>
                      <a:pt x="3" y="0"/>
                    </a:cubicBezTo>
                    <a:cubicBezTo>
                      <a:pt x="2" y="0"/>
                      <a:pt x="0" y="1"/>
                      <a:pt x="0" y="3"/>
                    </a:cubicBezTo>
                    <a:cubicBezTo>
                      <a:pt x="0" y="28"/>
                      <a:pt x="0" y="28"/>
                      <a:pt x="0" y="28"/>
                    </a:cubicBezTo>
                    <a:cubicBezTo>
                      <a:pt x="0" y="30"/>
                      <a:pt x="2" y="32"/>
                      <a:pt x="3" y="32"/>
                    </a:cubicBezTo>
                    <a:cubicBezTo>
                      <a:pt x="40" y="32"/>
                      <a:pt x="40" y="32"/>
                      <a:pt x="40" y="32"/>
                    </a:cubicBezTo>
                    <a:cubicBezTo>
                      <a:pt x="42" y="32"/>
                      <a:pt x="43" y="30"/>
                      <a:pt x="43" y="28"/>
                    </a:cubicBezTo>
                    <a:cubicBezTo>
                      <a:pt x="43" y="3"/>
                      <a:pt x="43" y="3"/>
                      <a:pt x="43" y="3"/>
                    </a:cubicBezTo>
                    <a:cubicBezTo>
                      <a:pt x="43" y="1"/>
                      <a:pt x="42" y="0"/>
                      <a:pt x="40" y="0"/>
                    </a:cubicBezTo>
                    <a:moveTo>
                      <a:pt x="26" y="25"/>
                    </a:moveTo>
                    <a:cubicBezTo>
                      <a:pt x="17" y="25"/>
                      <a:pt x="17" y="25"/>
                      <a:pt x="17" y="25"/>
                    </a:cubicBezTo>
                    <a:cubicBezTo>
                      <a:pt x="19" y="16"/>
                      <a:pt x="19" y="16"/>
                      <a:pt x="19" y="16"/>
                    </a:cubicBezTo>
                    <a:cubicBezTo>
                      <a:pt x="18" y="16"/>
                      <a:pt x="17" y="14"/>
                      <a:pt x="17" y="13"/>
                    </a:cubicBezTo>
                    <a:cubicBezTo>
                      <a:pt x="17" y="10"/>
                      <a:pt x="19" y="9"/>
                      <a:pt x="22" y="9"/>
                    </a:cubicBezTo>
                    <a:cubicBezTo>
                      <a:pt x="24" y="9"/>
                      <a:pt x="26" y="10"/>
                      <a:pt x="26" y="13"/>
                    </a:cubicBezTo>
                    <a:cubicBezTo>
                      <a:pt x="26" y="14"/>
                      <a:pt x="25" y="16"/>
                      <a:pt x="24" y="16"/>
                    </a:cubicBezTo>
                    <a:lnTo>
                      <a:pt x="26" y="25"/>
                    </a:lnTo>
                    <a:close/>
                  </a:path>
                </a:pathLst>
              </a:custGeom>
              <a:grpFill/>
              <a:ln>
                <a:noFill/>
              </a:ln>
            </p:spPr>
            <p:txBody>
              <a:bodyPr vert="horz" wrap="square" lIns="68580" tIns="34290" rIns="68580" bIns="34290" numCol="1" anchor="t" anchorCtr="0" compatLnSpc="1">
                <a:prstTxWarp prst="textNoShape">
                  <a:avLst/>
                </a:prstTxWarp>
              </a:bodyPr>
              <a:lstStyle/>
              <a:p>
                <a:endParaRPr lang="en-US" sz="1000" dirty="0"/>
              </a:p>
            </p:txBody>
          </p:sp>
          <p:sp>
            <p:nvSpPr>
              <p:cNvPr id="1103" name="Freeform 20"/>
              <p:cNvSpPr>
                <a:spLocks/>
              </p:cNvSpPr>
              <p:nvPr/>
            </p:nvSpPr>
            <p:spPr bwMode="auto">
              <a:xfrm>
                <a:off x="5450683" y="2497138"/>
                <a:ext cx="109538" cy="63500"/>
              </a:xfrm>
              <a:custGeom>
                <a:avLst/>
                <a:gdLst>
                  <a:gd name="T0" fmla="*/ 26 w 33"/>
                  <a:gd name="T1" fmla="*/ 19 h 19"/>
                  <a:gd name="T2" fmla="*/ 26 w 33"/>
                  <a:gd name="T3" fmla="*/ 15 h 19"/>
                  <a:gd name="T4" fmla="*/ 16 w 33"/>
                  <a:gd name="T5" fmla="*/ 6 h 19"/>
                  <a:gd name="T6" fmla="*/ 7 w 33"/>
                  <a:gd name="T7" fmla="*/ 15 h 19"/>
                  <a:gd name="T8" fmla="*/ 7 w 33"/>
                  <a:gd name="T9" fmla="*/ 19 h 19"/>
                  <a:gd name="T10" fmla="*/ 0 w 33"/>
                  <a:gd name="T11" fmla="*/ 19 h 19"/>
                  <a:gd name="T12" fmla="*/ 0 w 33"/>
                  <a:gd name="T13" fmla="*/ 15 h 19"/>
                  <a:gd name="T14" fmla="*/ 16 w 33"/>
                  <a:gd name="T15" fmla="*/ 0 h 19"/>
                  <a:gd name="T16" fmla="*/ 33 w 33"/>
                  <a:gd name="T17" fmla="*/ 15 h 19"/>
                  <a:gd name="T18" fmla="*/ 33 w 33"/>
                  <a:gd name="T19" fmla="*/ 19 h 19"/>
                  <a:gd name="T20" fmla="*/ 26 w 33"/>
                  <a:gd name="T2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19">
                    <a:moveTo>
                      <a:pt x="26" y="19"/>
                    </a:moveTo>
                    <a:cubicBezTo>
                      <a:pt x="26" y="15"/>
                      <a:pt x="26" y="15"/>
                      <a:pt x="26" y="15"/>
                    </a:cubicBezTo>
                    <a:cubicBezTo>
                      <a:pt x="26" y="10"/>
                      <a:pt x="22" y="6"/>
                      <a:pt x="16" y="6"/>
                    </a:cubicBezTo>
                    <a:cubicBezTo>
                      <a:pt x="11" y="6"/>
                      <a:pt x="7" y="10"/>
                      <a:pt x="7" y="15"/>
                    </a:cubicBezTo>
                    <a:cubicBezTo>
                      <a:pt x="7" y="19"/>
                      <a:pt x="7" y="19"/>
                      <a:pt x="7" y="19"/>
                    </a:cubicBezTo>
                    <a:cubicBezTo>
                      <a:pt x="0" y="19"/>
                      <a:pt x="0" y="19"/>
                      <a:pt x="0" y="19"/>
                    </a:cubicBezTo>
                    <a:cubicBezTo>
                      <a:pt x="0" y="15"/>
                      <a:pt x="0" y="15"/>
                      <a:pt x="0" y="15"/>
                    </a:cubicBezTo>
                    <a:cubicBezTo>
                      <a:pt x="0" y="7"/>
                      <a:pt x="8" y="0"/>
                      <a:pt x="16" y="0"/>
                    </a:cubicBezTo>
                    <a:cubicBezTo>
                      <a:pt x="26" y="0"/>
                      <a:pt x="33" y="7"/>
                      <a:pt x="33" y="15"/>
                    </a:cubicBezTo>
                    <a:cubicBezTo>
                      <a:pt x="33" y="19"/>
                      <a:pt x="33" y="19"/>
                      <a:pt x="33" y="19"/>
                    </a:cubicBezTo>
                    <a:lnTo>
                      <a:pt x="26" y="19"/>
                    </a:lnTo>
                    <a:close/>
                  </a:path>
                </a:pathLst>
              </a:custGeom>
              <a:grpFill/>
              <a:ln>
                <a:noFill/>
              </a:ln>
            </p:spPr>
            <p:txBody>
              <a:bodyPr vert="horz" wrap="square" lIns="68580" tIns="34290" rIns="68580" bIns="34290" numCol="1" anchor="t" anchorCtr="0" compatLnSpc="1">
                <a:prstTxWarp prst="textNoShape">
                  <a:avLst/>
                </a:prstTxWarp>
              </a:bodyPr>
              <a:lstStyle/>
              <a:p>
                <a:endParaRPr lang="en-US" sz="1000" dirty="0"/>
              </a:p>
            </p:txBody>
          </p:sp>
          <p:sp>
            <p:nvSpPr>
              <p:cNvPr id="1104" name="Freeform 21"/>
              <p:cNvSpPr>
                <a:spLocks/>
              </p:cNvSpPr>
              <p:nvPr/>
            </p:nvSpPr>
            <p:spPr bwMode="auto">
              <a:xfrm>
                <a:off x="5112545" y="2454276"/>
                <a:ext cx="404813" cy="300038"/>
              </a:xfrm>
              <a:custGeom>
                <a:avLst/>
                <a:gdLst>
                  <a:gd name="T0" fmla="*/ 238 w 255"/>
                  <a:gd name="T1" fmla="*/ 151 h 189"/>
                  <a:gd name="T2" fmla="*/ 238 w 255"/>
                  <a:gd name="T3" fmla="*/ 172 h 189"/>
                  <a:gd name="T4" fmla="*/ 16 w 255"/>
                  <a:gd name="T5" fmla="*/ 172 h 189"/>
                  <a:gd name="T6" fmla="*/ 16 w 255"/>
                  <a:gd name="T7" fmla="*/ 17 h 189"/>
                  <a:gd name="T8" fmla="*/ 246 w 255"/>
                  <a:gd name="T9" fmla="*/ 17 h 189"/>
                  <a:gd name="T10" fmla="*/ 246 w 255"/>
                  <a:gd name="T11" fmla="*/ 0 h 189"/>
                  <a:gd name="T12" fmla="*/ 0 w 255"/>
                  <a:gd name="T13" fmla="*/ 0 h 189"/>
                  <a:gd name="T14" fmla="*/ 0 w 255"/>
                  <a:gd name="T15" fmla="*/ 189 h 189"/>
                  <a:gd name="T16" fmla="*/ 255 w 255"/>
                  <a:gd name="T17" fmla="*/ 189 h 189"/>
                  <a:gd name="T18" fmla="*/ 255 w 255"/>
                  <a:gd name="T19" fmla="*/ 151 h 189"/>
                  <a:gd name="T20" fmla="*/ 238 w 255"/>
                  <a:gd name="T21" fmla="*/ 15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5" h="189">
                    <a:moveTo>
                      <a:pt x="238" y="151"/>
                    </a:moveTo>
                    <a:lnTo>
                      <a:pt x="238" y="172"/>
                    </a:lnTo>
                    <a:lnTo>
                      <a:pt x="16" y="172"/>
                    </a:lnTo>
                    <a:lnTo>
                      <a:pt x="16" y="17"/>
                    </a:lnTo>
                    <a:lnTo>
                      <a:pt x="246" y="17"/>
                    </a:lnTo>
                    <a:lnTo>
                      <a:pt x="246" y="0"/>
                    </a:lnTo>
                    <a:lnTo>
                      <a:pt x="0" y="0"/>
                    </a:lnTo>
                    <a:lnTo>
                      <a:pt x="0" y="189"/>
                    </a:lnTo>
                    <a:lnTo>
                      <a:pt x="255" y="189"/>
                    </a:lnTo>
                    <a:lnTo>
                      <a:pt x="255" y="151"/>
                    </a:lnTo>
                    <a:lnTo>
                      <a:pt x="238" y="151"/>
                    </a:lnTo>
                    <a:close/>
                  </a:path>
                </a:pathLst>
              </a:custGeom>
              <a:grpFill/>
              <a:ln>
                <a:noFill/>
              </a:ln>
            </p:spPr>
            <p:txBody>
              <a:bodyPr vert="horz" wrap="square" lIns="68580" tIns="34290" rIns="68580" bIns="34290" numCol="1" anchor="t" anchorCtr="0" compatLnSpc="1">
                <a:prstTxWarp prst="textNoShape">
                  <a:avLst/>
                </a:prstTxWarp>
              </a:bodyPr>
              <a:lstStyle/>
              <a:p>
                <a:endParaRPr lang="en-US" sz="1000" dirty="0"/>
              </a:p>
            </p:txBody>
          </p:sp>
        </p:grpSp>
      </p:grpSp>
      <p:grpSp>
        <p:nvGrpSpPr>
          <p:cNvPr id="1105" name="Group 1104"/>
          <p:cNvGrpSpPr/>
          <p:nvPr/>
        </p:nvGrpSpPr>
        <p:grpSpPr>
          <a:xfrm>
            <a:off x="6586597" y="2825323"/>
            <a:ext cx="1792827" cy="474489"/>
            <a:chOff x="1243151" y="3050290"/>
            <a:chExt cx="1792827" cy="474489"/>
          </a:xfrm>
        </p:grpSpPr>
        <p:sp>
          <p:nvSpPr>
            <p:cNvPr id="1106" name="object 15"/>
            <p:cNvSpPr txBox="1"/>
            <p:nvPr/>
          </p:nvSpPr>
          <p:spPr>
            <a:xfrm>
              <a:off x="1596355" y="3050290"/>
              <a:ext cx="1439623" cy="474489"/>
            </a:xfrm>
            <a:prstGeom prst="rect">
              <a:avLst/>
            </a:prstGeom>
          </p:spPr>
          <p:txBody>
            <a:bodyPr vert="horz" wrap="square" lIns="0" tIns="12700" rIns="0" bIns="0" rtlCol="0">
              <a:spAutoFit/>
            </a:bodyPr>
            <a:lstStyle/>
            <a:p>
              <a:pPr>
                <a:lnSpc>
                  <a:spcPct val="100000"/>
                </a:lnSpc>
              </a:pPr>
              <a:r>
                <a:rPr lang="en-US" sz="1000" b="1" spc="-5" dirty="0">
                  <a:solidFill>
                    <a:srgbClr val="FFFFFF"/>
                  </a:solidFill>
                  <a:cs typeface="Arial"/>
                </a:rPr>
                <a:t>Security as a standards, governance and technology problem</a:t>
              </a:r>
            </a:p>
          </p:txBody>
        </p:sp>
        <p:grpSp>
          <p:nvGrpSpPr>
            <p:cNvPr id="1107" name="Group 1106"/>
            <p:cNvGrpSpPr/>
            <p:nvPr/>
          </p:nvGrpSpPr>
          <p:grpSpPr>
            <a:xfrm>
              <a:off x="1243151" y="3107614"/>
              <a:ext cx="179089" cy="205953"/>
              <a:chOff x="10435086" y="2426469"/>
              <a:chExt cx="269840" cy="368168"/>
            </a:xfrm>
          </p:grpSpPr>
          <p:sp>
            <p:nvSpPr>
              <p:cNvPr id="1108" name="Freeform 1255"/>
              <p:cNvSpPr>
                <a:spLocks/>
              </p:cNvSpPr>
              <p:nvPr/>
            </p:nvSpPr>
            <p:spPr bwMode="auto">
              <a:xfrm>
                <a:off x="10435086" y="2475491"/>
                <a:ext cx="63599" cy="263120"/>
              </a:xfrm>
              <a:custGeom>
                <a:avLst/>
                <a:gdLst>
                  <a:gd name="T0" fmla="*/ 7 w 70"/>
                  <a:gd name="T1" fmla="*/ 0 h 263"/>
                  <a:gd name="T2" fmla="*/ 7 w 70"/>
                  <a:gd name="T3" fmla="*/ 0 h 263"/>
                  <a:gd name="T4" fmla="*/ 0 w 70"/>
                  <a:gd name="T5" fmla="*/ 0 h 263"/>
                  <a:gd name="T6" fmla="*/ 0 w 70"/>
                  <a:gd name="T7" fmla="*/ 87 h 263"/>
                  <a:gd name="T8" fmla="*/ 0 w 70"/>
                  <a:gd name="T9" fmla="*/ 87 h 263"/>
                  <a:gd name="T10" fmla="*/ 1 w 70"/>
                  <a:gd name="T11" fmla="*/ 112 h 263"/>
                  <a:gd name="T12" fmla="*/ 4 w 70"/>
                  <a:gd name="T13" fmla="*/ 136 h 263"/>
                  <a:gd name="T14" fmla="*/ 10 w 70"/>
                  <a:gd name="T15" fmla="*/ 160 h 263"/>
                  <a:gd name="T16" fmla="*/ 18 w 70"/>
                  <a:gd name="T17" fmla="*/ 182 h 263"/>
                  <a:gd name="T18" fmla="*/ 28 w 70"/>
                  <a:gd name="T19" fmla="*/ 204 h 263"/>
                  <a:gd name="T20" fmla="*/ 39 w 70"/>
                  <a:gd name="T21" fmla="*/ 225 h 263"/>
                  <a:gd name="T22" fmla="*/ 53 w 70"/>
                  <a:gd name="T23" fmla="*/ 243 h 263"/>
                  <a:gd name="T24" fmla="*/ 69 w 70"/>
                  <a:gd name="T25" fmla="*/ 262 h 263"/>
                  <a:gd name="T26" fmla="*/ 69 w 70"/>
                  <a:gd name="T27" fmla="*/ 262 h 263"/>
                  <a:gd name="T28" fmla="*/ 70 w 70"/>
                  <a:gd name="T29" fmla="*/ 263 h 263"/>
                  <a:gd name="T30" fmla="*/ 70 w 70"/>
                  <a:gd name="T31" fmla="*/ 263 h 263"/>
                  <a:gd name="T32" fmla="*/ 54 w 70"/>
                  <a:gd name="T33" fmla="*/ 246 h 263"/>
                  <a:gd name="T34" fmla="*/ 40 w 70"/>
                  <a:gd name="T35" fmla="*/ 226 h 263"/>
                  <a:gd name="T36" fmla="*/ 28 w 70"/>
                  <a:gd name="T37" fmla="*/ 205 h 263"/>
                  <a:gd name="T38" fmla="*/ 18 w 70"/>
                  <a:gd name="T39" fmla="*/ 183 h 263"/>
                  <a:gd name="T40" fmla="*/ 10 w 70"/>
                  <a:gd name="T41" fmla="*/ 161 h 263"/>
                  <a:gd name="T42" fmla="*/ 5 w 70"/>
                  <a:gd name="T43" fmla="*/ 136 h 263"/>
                  <a:gd name="T44" fmla="*/ 1 w 70"/>
                  <a:gd name="T45" fmla="*/ 112 h 263"/>
                  <a:gd name="T46" fmla="*/ 0 w 70"/>
                  <a:gd name="T47" fmla="*/ 87 h 263"/>
                  <a:gd name="T48" fmla="*/ 0 w 70"/>
                  <a:gd name="T49" fmla="*/ 0 h 263"/>
                  <a:gd name="T50" fmla="*/ 0 w 70"/>
                  <a:gd name="T51" fmla="*/ 0 h 263"/>
                  <a:gd name="T52" fmla="*/ 0 w 70"/>
                  <a:gd name="T53" fmla="*/ 0 h 263"/>
                  <a:gd name="T54" fmla="*/ 7 w 70"/>
                  <a:gd name="T55"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263">
                    <a:moveTo>
                      <a:pt x="7" y="0"/>
                    </a:moveTo>
                    <a:lnTo>
                      <a:pt x="7" y="0"/>
                    </a:lnTo>
                    <a:lnTo>
                      <a:pt x="0" y="0"/>
                    </a:lnTo>
                    <a:lnTo>
                      <a:pt x="0" y="87"/>
                    </a:lnTo>
                    <a:lnTo>
                      <a:pt x="0" y="87"/>
                    </a:lnTo>
                    <a:lnTo>
                      <a:pt x="1" y="112"/>
                    </a:lnTo>
                    <a:lnTo>
                      <a:pt x="4" y="136"/>
                    </a:lnTo>
                    <a:lnTo>
                      <a:pt x="10" y="160"/>
                    </a:lnTo>
                    <a:lnTo>
                      <a:pt x="18" y="182"/>
                    </a:lnTo>
                    <a:lnTo>
                      <a:pt x="28" y="204"/>
                    </a:lnTo>
                    <a:lnTo>
                      <a:pt x="39" y="225"/>
                    </a:lnTo>
                    <a:lnTo>
                      <a:pt x="53" y="243"/>
                    </a:lnTo>
                    <a:lnTo>
                      <a:pt x="69" y="262"/>
                    </a:lnTo>
                    <a:lnTo>
                      <a:pt x="69" y="262"/>
                    </a:lnTo>
                    <a:lnTo>
                      <a:pt x="70" y="263"/>
                    </a:lnTo>
                    <a:lnTo>
                      <a:pt x="70" y="263"/>
                    </a:lnTo>
                    <a:lnTo>
                      <a:pt x="54" y="246"/>
                    </a:lnTo>
                    <a:lnTo>
                      <a:pt x="40" y="226"/>
                    </a:lnTo>
                    <a:lnTo>
                      <a:pt x="28" y="205"/>
                    </a:lnTo>
                    <a:lnTo>
                      <a:pt x="18" y="183"/>
                    </a:lnTo>
                    <a:lnTo>
                      <a:pt x="10" y="161"/>
                    </a:lnTo>
                    <a:lnTo>
                      <a:pt x="5" y="136"/>
                    </a:lnTo>
                    <a:lnTo>
                      <a:pt x="1" y="112"/>
                    </a:lnTo>
                    <a:lnTo>
                      <a:pt x="0" y="87"/>
                    </a:lnTo>
                    <a:lnTo>
                      <a:pt x="0" y="0"/>
                    </a:lnTo>
                    <a:lnTo>
                      <a:pt x="0" y="0"/>
                    </a:lnTo>
                    <a:lnTo>
                      <a:pt x="0" y="0"/>
                    </a:lnTo>
                    <a:lnTo>
                      <a:pt x="7" y="0"/>
                    </a:lnTo>
                    <a:close/>
                  </a:path>
                </a:pathLst>
              </a:custGeom>
              <a:solidFill>
                <a:srgbClr val="ED74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109" name="Freeform 1256"/>
              <p:cNvSpPr>
                <a:spLocks/>
              </p:cNvSpPr>
              <p:nvPr/>
            </p:nvSpPr>
            <p:spPr bwMode="auto">
              <a:xfrm>
                <a:off x="10435086" y="2475491"/>
                <a:ext cx="63599" cy="263120"/>
              </a:xfrm>
              <a:custGeom>
                <a:avLst/>
                <a:gdLst>
                  <a:gd name="T0" fmla="*/ 7 w 70"/>
                  <a:gd name="T1" fmla="*/ 0 h 263"/>
                  <a:gd name="T2" fmla="*/ 7 w 70"/>
                  <a:gd name="T3" fmla="*/ 0 h 263"/>
                  <a:gd name="T4" fmla="*/ 0 w 70"/>
                  <a:gd name="T5" fmla="*/ 0 h 263"/>
                  <a:gd name="T6" fmla="*/ 0 w 70"/>
                  <a:gd name="T7" fmla="*/ 87 h 263"/>
                  <a:gd name="T8" fmla="*/ 0 w 70"/>
                  <a:gd name="T9" fmla="*/ 87 h 263"/>
                  <a:gd name="T10" fmla="*/ 1 w 70"/>
                  <a:gd name="T11" fmla="*/ 112 h 263"/>
                  <a:gd name="T12" fmla="*/ 4 w 70"/>
                  <a:gd name="T13" fmla="*/ 136 h 263"/>
                  <a:gd name="T14" fmla="*/ 10 w 70"/>
                  <a:gd name="T15" fmla="*/ 160 h 263"/>
                  <a:gd name="T16" fmla="*/ 18 w 70"/>
                  <a:gd name="T17" fmla="*/ 182 h 263"/>
                  <a:gd name="T18" fmla="*/ 28 w 70"/>
                  <a:gd name="T19" fmla="*/ 204 h 263"/>
                  <a:gd name="T20" fmla="*/ 39 w 70"/>
                  <a:gd name="T21" fmla="*/ 225 h 263"/>
                  <a:gd name="T22" fmla="*/ 53 w 70"/>
                  <a:gd name="T23" fmla="*/ 243 h 263"/>
                  <a:gd name="T24" fmla="*/ 69 w 70"/>
                  <a:gd name="T25" fmla="*/ 262 h 263"/>
                  <a:gd name="T26" fmla="*/ 69 w 70"/>
                  <a:gd name="T27" fmla="*/ 262 h 263"/>
                  <a:gd name="T28" fmla="*/ 70 w 70"/>
                  <a:gd name="T29" fmla="*/ 263 h 263"/>
                  <a:gd name="T30" fmla="*/ 70 w 70"/>
                  <a:gd name="T31" fmla="*/ 263 h 263"/>
                  <a:gd name="T32" fmla="*/ 54 w 70"/>
                  <a:gd name="T33" fmla="*/ 246 h 263"/>
                  <a:gd name="T34" fmla="*/ 40 w 70"/>
                  <a:gd name="T35" fmla="*/ 226 h 263"/>
                  <a:gd name="T36" fmla="*/ 28 w 70"/>
                  <a:gd name="T37" fmla="*/ 205 h 263"/>
                  <a:gd name="T38" fmla="*/ 18 w 70"/>
                  <a:gd name="T39" fmla="*/ 183 h 263"/>
                  <a:gd name="T40" fmla="*/ 10 w 70"/>
                  <a:gd name="T41" fmla="*/ 161 h 263"/>
                  <a:gd name="T42" fmla="*/ 5 w 70"/>
                  <a:gd name="T43" fmla="*/ 136 h 263"/>
                  <a:gd name="T44" fmla="*/ 1 w 70"/>
                  <a:gd name="T45" fmla="*/ 112 h 263"/>
                  <a:gd name="T46" fmla="*/ 0 w 70"/>
                  <a:gd name="T47" fmla="*/ 87 h 263"/>
                  <a:gd name="T48" fmla="*/ 0 w 70"/>
                  <a:gd name="T49" fmla="*/ 0 h 263"/>
                  <a:gd name="T50" fmla="*/ 0 w 70"/>
                  <a:gd name="T51" fmla="*/ 0 h 263"/>
                  <a:gd name="T52" fmla="*/ 0 w 70"/>
                  <a:gd name="T53" fmla="*/ 0 h 263"/>
                  <a:gd name="T54" fmla="*/ 7 w 70"/>
                  <a:gd name="T55"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263">
                    <a:moveTo>
                      <a:pt x="7" y="0"/>
                    </a:moveTo>
                    <a:lnTo>
                      <a:pt x="7" y="0"/>
                    </a:lnTo>
                    <a:lnTo>
                      <a:pt x="0" y="0"/>
                    </a:lnTo>
                    <a:lnTo>
                      <a:pt x="0" y="87"/>
                    </a:lnTo>
                    <a:lnTo>
                      <a:pt x="0" y="87"/>
                    </a:lnTo>
                    <a:lnTo>
                      <a:pt x="1" y="112"/>
                    </a:lnTo>
                    <a:lnTo>
                      <a:pt x="4" y="136"/>
                    </a:lnTo>
                    <a:lnTo>
                      <a:pt x="10" y="160"/>
                    </a:lnTo>
                    <a:lnTo>
                      <a:pt x="18" y="182"/>
                    </a:lnTo>
                    <a:lnTo>
                      <a:pt x="28" y="204"/>
                    </a:lnTo>
                    <a:lnTo>
                      <a:pt x="39" y="225"/>
                    </a:lnTo>
                    <a:lnTo>
                      <a:pt x="53" y="243"/>
                    </a:lnTo>
                    <a:lnTo>
                      <a:pt x="69" y="262"/>
                    </a:lnTo>
                    <a:lnTo>
                      <a:pt x="69" y="262"/>
                    </a:lnTo>
                    <a:lnTo>
                      <a:pt x="70" y="263"/>
                    </a:lnTo>
                    <a:lnTo>
                      <a:pt x="70" y="263"/>
                    </a:lnTo>
                    <a:lnTo>
                      <a:pt x="54" y="246"/>
                    </a:lnTo>
                    <a:lnTo>
                      <a:pt x="40" y="226"/>
                    </a:lnTo>
                    <a:lnTo>
                      <a:pt x="28" y="205"/>
                    </a:lnTo>
                    <a:lnTo>
                      <a:pt x="18" y="183"/>
                    </a:lnTo>
                    <a:lnTo>
                      <a:pt x="10" y="161"/>
                    </a:lnTo>
                    <a:lnTo>
                      <a:pt x="5" y="136"/>
                    </a:lnTo>
                    <a:lnTo>
                      <a:pt x="1" y="112"/>
                    </a:lnTo>
                    <a:lnTo>
                      <a:pt x="0" y="87"/>
                    </a:lnTo>
                    <a:lnTo>
                      <a:pt x="0" y="0"/>
                    </a:lnTo>
                    <a:lnTo>
                      <a:pt x="0" y="0"/>
                    </a:lnTo>
                    <a:lnTo>
                      <a:pt x="0" y="0"/>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110" name="Freeform 1257"/>
              <p:cNvSpPr>
                <a:spLocks/>
              </p:cNvSpPr>
              <p:nvPr/>
            </p:nvSpPr>
            <p:spPr bwMode="auto">
              <a:xfrm>
                <a:off x="10701291" y="2475491"/>
                <a:ext cx="3634" cy="0"/>
              </a:xfrm>
              <a:custGeom>
                <a:avLst/>
                <a:gdLst>
                  <a:gd name="T0" fmla="*/ 0 w 4"/>
                  <a:gd name="T1" fmla="*/ 0 w 4"/>
                  <a:gd name="T2" fmla="*/ 4 w 4"/>
                  <a:gd name="T3" fmla="*/ 4 w 4"/>
                  <a:gd name="T4" fmla="*/ 4 w 4"/>
                  <a:gd name="T5" fmla="*/ 4 w 4"/>
                  <a:gd name="T6" fmla="*/ 4 w 4"/>
                  <a:gd name="T7" fmla="*/ 0 w 4"/>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4">
                    <a:moveTo>
                      <a:pt x="0" y="0"/>
                    </a:moveTo>
                    <a:lnTo>
                      <a:pt x="0" y="0"/>
                    </a:lnTo>
                    <a:lnTo>
                      <a:pt x="4" y="0"/>
                    </a:lnTo>
                    <a:lnTo>
                      <a:pt x="4" y="0"/>
                    </a:lnTo>
                    <a:lnTo>
                      <a:pt x="4" y="0"/>
                    </a:lnTo>
                    <a:lnTo>
                      <a:pt x="4" y="0"/>
                    </a:lnTo>
                    <a:lnTo>
                      <a:pt x="4" y="0"/>
                    </a:lnTo>
                    <a:lnTo>
                      <a:pt x="0" y="0"/>
                    </a:lnTo>
                    <a:close/>
                  </a:path>
                </a:pathLst>
              </a:custGeom>
              <a:solidFill>
                <a:srgbClr val="ED74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111" name="Freeform 1258"/>
              <p:cNvSpPr>
                <a:spLocks/>
              </p:cNvSpPr>
              <p:nvPr/>
            </p:nvSpPr>
            <p:spPr bwMode="auto">
              <a:xfrm>
                <a:off x="10701291" y="2475491"/>
                <a:ext cx="3634" cy="0"/>
              </a:xfrm>
              <a:custGeom>
                <a:avLst/>
                <a:gdLst>
                  <a:gd name="T0" fmla="*/ 0 w 4"/>
                  <a:gd name="T1" fmla="*/ 0 w 4"/>
                  <a:gd name="T2" fmla="*/ 4 w 4"/>
                  <a:gd name="T3" fmla="*/ 4 w 4"/>
                  <a:gd name="T4" fmla="*/ 4 w 4"/>
                  <a:gd name="T5" fmla="*/ 4 w 4"/>
                  <a:gd name="T6" fmla="*/ 4 w 4"/>
                  <a:gd name="T7" fmla="*/ 0 w 4"/>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4">
                    <a:moveTo>
                      <a:pt x="0" y="0"/>
                    </a:moveTo>
                    <a:lnTo>
                      <a:pt x="0" y="0"/>
                    </a:lnTo>
                    <a:lnTo>
                      <a:pt x="4" y="0"/>
                    </a:lnTo>
                    <a:lnTo>
                      <a:pt x="4" y="0"/>
                    </a:lnTo>
                    <a:lnTo>
                      <a:pt x="4" y="0"/>
                    </a:lnTo>
                    <a:lnTo>
                      <a:pt x="4" y="0"/>
                    </a:lnTo>
                    <a:lnTo>
                      <a:pt x="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112" name="Freeform 1261"/>
              <p:cNvSpPr>
                <a:spLocks/>
              </p:cNvSpPr>
              <p:nvPr/>
            </p:nvSpPr>
            <p:spPr bwMode="auto">
              <a:xfrm>
                <a:off x="10435086" y="2426469"/>
                <a:ext cx="269840" cy="368168"/>
              </a:xfrm>
              <a:custGeom>
                <a:avLst/>
                <a:gdLst>
                  <a:gd name="T0" fmla="*/ 148 w 297"/>
                  <a:gd name="T1" fmla="*/ 0 h 368"/>
                  <a:gd name="T2" fmla="*/ 148 w 297"/>
                  <a:gd name="T3" fmla="*/ 0 h 368"/>
                  <a:gd name="T4" fmla="*/ 132 w 297"/>
                  <a:gd name="T5" fmla="*/ 11 h 368"/>
                  <a:gd name="T6" fmla="*/ 115 w 297"/>
                  <a:gd name="T7" fmla="*/ 21 h 368"/>
                  <a:gd name="T8" fmla="*/ 98 w 297"/>
                  <a:gd name="T9" fmla="*/ 30 h 368"/>
                  <a:gd name="T10" fmla="*/ 80 w 297"/>
                  <a:gd name="T11" fmla="*/ 36 h 368"/>
                  <a:gd name="T12" fmla="*/ 60 w 297"/>
                  <a:gd name="T13" fmla="*/ 42 h 368"/>
                  <a:gd name="T14" fmla="*/ 40 w 297"/>
                  <a:gd name="T15" fmla="*/ 46 h 368"/>
                  <a:gd name="T16" fmla="*/ 20 w 297"/>
                  <a:gd name="T17" fmla="*/ 48 h 368"/>
                  <a:gd name="T18" fmla="*/ 0 w 297"/>
                  <a:gd name="T19" fmla="*/ 49 h 368"/>
                  <a:gd name="T20" fmla="*/ 0 w 297"/>
                  <a:gd name="T21" fmla="*/ 136 h 368"/>
                  <a:gd name="T22" fmla="*/ 0 w 297"/>
                  <a:gd name="T23" fmla="*/ 136 h 368"/>
                  <a:gd name="T24" fmla="*/ 0 w 297"/>
                  <a:gd name="T25" fmla="*/ 155 h 368"/>
                  <a:gd name="T26" fmla="*/ 2 w 297"/>
                  <a:gd name="T27" fmla="*/ 173 h 368"/>
                  <a:gd name="T28" fmla="*/ 6 w 297"/>
                  <a:gd name="T29" fmla="*/ 192 h 368"/>
                  <a:gd name="T30" fmla="*/ 10 w 297"/>
                  <a:gd name="T31" fmla="*/ 210 h 368"/>
                  <a:gd name="T32" fmla="*/ 16 w 297"/>
                  <a:gd name="T33" fmla="*/ 227 h 368"/>
                  <a:gd name="T34" fmla="*/ 23 w 297"/>
                  <a:gd name="T35" fmla="*/ 244 h 368"/>
                  <a:gd name="T36" fmla="*/ 32 w 297"/>
                  <a:gd name="T37" fmla="*/ 260 h 368"/>
                  <a:gd name="T38" fmla="*/ 40 w 297"/>
                  <a:gd name="T39" fmla="*/ 275 h 368"/>
                  <a:gd name="T40" fmla="*/ 51 w 297"/>
                  <a:gd name="T41" fmla="*/ 290 h 368"/>
                  <a:gd name="T42" fmla="*/ 62 w 297"/>
                  <a:gd name="T43" fmla="*/ 304 h 368"/>
                  <a:gd name="T44" fmla="*/ 75 w 297"/>
                  <a:gd name="T45" fmla="*/ 317 h 368"/>
                  <a:gd name="T46" fmla="*/ 88 w 297"/>
                  <a:gd name="T47" fmla="*/ 329 h 368"/>
                  <a:gd name="T48" fmla="*/ 102 w 297"/>
                  <a:gd name="T49" fmla="*/ 340 h 368"/>
                  <a:gd name="T50" fmla="*/ 116 w 297"/>
                  <a:gd name="T51" fmla="*/ 351 h 368"/>
                  <a:gd name="T52" fmla="*/ 132 w 297"/>
                  <a:gd name="T53" fmla="*/ 360 h 368"/>
                  <a:gd name="T54" fmla="*/ 148 w 297"/>
                  <a:gd name="T55" fmla="*/ 368 h 368"/>
                  <a:gd name="T56" fmla="*/ 148 w 297"/>
                  <a:gd name="T57" fmla="*/ 368 h 368"/>
                  <a:gd name="T58" fmla="*/ 164 w 297"/>
                  <a:gd name="T59" fmla="*/ 360 h 368"/>
                  <a:gd name="T60" fmla="*/ 180 w 297"/>
                  <a:gd name="T61" fmla="*/ 351 h 368"/>
                  <a:gd name="T62" fmla="*/ 195 w 297"/>
                  <a:gd name="T63" fmla="*/ 340 h 368"/>
                  <a:gd name="T64" fmla="*/ 209 w 297"/>
                  <a:gd name="T65" fmla="*/ 329 h 368"/>
                  <a:gd name="T66" fmla="*/ 222 w 297"/>
                  <a:gd name="T67" fmla="*/ 317 h 368"/>
                  <a:gd name="T68" fmla="*/ 234 w 297"/>
                  <a:gd name="T69" fmla="*/ 304 h 368"/>
                  <a:gd name="T70" fmla="*/ 245 w 297"/>
                  <a:gd name="T71" fmla="*/ 290 h 368"/>
                  <a:gd name="T72" fmla="*/ 256 w 297"/>
                  <a:gd name="T73" fmla="*/ 275 h 368"/>
                  <a:gd name="T74" fmla="*/ 265 w 297"/>
                  <a:gd name="T75" fmla="*/ 260 h 368"/>
                  <a:gd name="T76" fmla="*/ 274 w 297"/>
                  <a:gd name="T77" fmla="*/ 244 h 368"/>
                  <a:gd name="T78" fmla="*/ 281 w 297"/>
                  <a:gd name="T79" fmla="*/ 227 h 368"/>
                  <a:gd name="T80" fmla="*/ 287 w 297"/>
                  <a:gd name="T81" fmla="*/ 210 h 368"/>
                  <a:gd name="T82" fmla="*/ 291 w 297"/>
                  <a:gd name="T83" fmla="*/ 192 h 368"/>
                  <a:gd name="T84" fmla="*/ 294 w 297"/>
                  <a:gd name="T85" fmla="*/ 173 h 368"/>
                  <a:gd name="T86" fmla="*/ 297 w 297"/>
                  <a:gd name="T87" fmla="*/ 155 h 368"/>
                  <a:gd name="T88" fmla="*/ 297 w 297"/>
                  <a:gd name="T89" fmla="*/ 136 h 368"/>
                  <a:gd name="T90" fmla="*/ 297 w 297"/>
                  <a:gd name="T91" fmla="*/ 49 h 368"/>
                  <a:gd name="T92" fmla="*/ 297 w 297"/>
                  <a:gd name="T93" fmla="*/ 49 h 368"/>
                  <a:gd name="T94" fmla="*/ 277 w 297"/>
                  <a:gd name="T95" fmla="*/ 48 h 368"/>
                  <a:gd name="T96" fmla="*/ 256 w 297"/>
                  <a:gd name="T97" fmla="*/ 46 h 368"/>
                  <a:gd name="T98" fmla="*/ 237 w 297"/>
                  <a:gd name="T99" fmla="*/ 42 h 368"/>
                  <a:gd name="T100" fmla="*/ 217 w 297"/>
                  <a:gd name="T101" fmla="*/ 36 h 368"/>
                  <a:gd name="T102" fmla="*/ 199 w 297"/>
                  <a:gd name="T103" fmla="*/ 30 h 368"/>
                  <a:gd name="T104" fmla="*/ 182 w 297"/>
                  <a:gd name="T105" fmla="*/ 21 h 368"/>
                  <a:gd name="T106" fmla="*/ 164 w 297"/>
                  <a:gd name="T107" fmla="*/ 11 h 368"/>
                  <a:gd name="T108" fmla="*/ 148 w 297"/>
                  <a:gd name="T109" fmla="*/ 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97" h="368">
                    <a:moveTo>
                      <a:pt x="148" y="0"/>
                    </a:moveTo>
                    <a:lnTo>
                      <a:pt x="148" y="0"/>
                    </a:lnTo>
                    <a:lnTo>
                      <a:pt x="132" y="11"/>
                    </a:lnTo>
                    <a:lnTo>
                      <a:pt x="115" y="21"/>
                    </a:lnTo>
                    <a:lnTo>
                      <a:pt x="98" y="30"/>
                    </a:lnTo>
                    <a:lnTo>
                      <a:pt x="80" y="36"/>
                    </a:lnTo>
                    <a:lnTo>
                      <a:pt x="60" y="42"/>
                    </a:lnTo>
                    <a:lnTo>
                      <a:pt x="40" y="46"/>
                    </a:lnTo>
                    <a:lnTo>
                      <a:pt x="20" y="48"/>
                    </a:lnTo>
                    <a:lnTo>
                      <a:pt x="0" y="49"/>
                    </a:lnTo>
                    <a:lnTo>
                      <a:pt x="0" y="136"/>
                    </a:lnTo>
                    <a:lnTo>
                      <a:pt x="0" y="136"/>
                    </a:lnTo>
                    <a:lnTo>
                      <a:pt x="0" y="155"/>
                    </a:lnTo>
                    <a:lnTo>
                      <a:pt x="2" y="173"/>
                    </a:lnTo>
                    <a:lnTo>
                      <a:pt x="6" y="192"/>
                    </a:lnTo>
                    <a:lnTo>
                      <a:pt x="10" y="210"/>
                    </a:lnTo>
                    <a:lnTo>
                      <a:pt x="16" y="227"/>
                    </a:lnTo>
                    <a:lnTo>
                      <a:pt x="23" y="244"/>
                    </a:lnTo>
                    <a:lnTo>
                      <a:pt x="32" y="260"/>
                    </a:lnTo>
                    <a:lnTo>
                      <a:pt x="40" y="275"/>
                    </a:lnTo>
                    <a:lnTo>
                      <a:pt x="51" y="290"/>
                    </a:lnTo>
                    <a:lnTo>
                      <a:pt x="62" y="304"/>
                    </a:lnTo>
                    <a:lnTo>
                      <a:pt x="75" y="317"/>
                    </a:lnTo>
                    <a:lnTo>
                      <a:pt x="88" y="329"/>
                    </a:lnTo>
                    <a:lnTo>
                      <a:pt x="102" y="340"/>
                    </a:lnTo>
                    <a:lnTo>
                      <a:pt x="116" y="351"/>
                    </a:lnTo>
                    <a:lnTo>
                      <a:pt x="132" y="360"/>
                    </a:lnTo>
                    <a:lnTo>
                      <a:pt x="148" y="368"/>
                    </a:lnTo>
                    <a:lnTo>
                      <a:pt x="148" y="368"/>
                    </a:lnTo>
                    <a:lnTo>
                      <a:pt x="164" y="360"/>
                    </a:lnTo>
                    <a:lnTo>
                      <a:pt x="180" y="351"/>
                    </a:lnTo>
                    <a:lnTo>
                      <a:pt x="195" y="340"/>
                    </a:lnTo>
                    <a:lnTo>
                      <a:pt x="209" y="329"/>
                    </a:lnTo>
                    <a:lnTo>
                      <a:pt x="222" y="317"/>
                    </a:lnTo>
                    <a:lnTo>
                      <a:pt x="234" y="304"/>
                    </a:lnTo>
                    <a:lnTo>
                      <a:pt x="245" y="290"/>
                    </a:lnTo>
                    <a:lnTo>
                      <a:pt x="256" y="275"/>
                    </a:lnTo>
                    <a:lnTo>
                      <a:pt x="265" y="260"/>
                    </a:lnTo>
                    <a:lnTo>
                      <a:pt x="274" y="244"/>
                    </a:lnTo>
                    <a:lnTo>
                      <a:pt x="281" y="227"/>
                    </a:lnTo>
                    <a:lnTo>
                      <a:pt x="287" y="210"/>
                    </a:lnTo>
                    <a:lnTo>
                      <a:pt x="291" y="192"/>
                    </a:lnTo>
                    <a:lnTo>
                      <a:pt x="294" y="173"/>
                    </a:lnTo>
                    <a:lnTo>
                      <a:pt x="297" y="155"/>
                    </a:lnTo>
                    <a:lnTo>
                      <a:pt x="297" y="136"/>
                    </a:lnTo>
                    <a:lnTo>
                      <a:pt x="297" y="49"/>
                    </a:lnTo>
                    <a:lnTo>
                      <a:pt x="297" y="49"/>
                    </a:lnTo>
                    <a:lnTo>
                      <a:pt x="277" y="48"/>
                    </a:lnTo>
                    <a:lnTo>
                      <a:pt x="256" y="46"/>
                    </a:lnTo>
                    <a:lnTo>
                      <a:pt x="237" y="42"/>
                    </a:lnTo>
                    <a:lnTo>
                      <a:pt x="217" y="36"/>
                    </a:lnTo>
                    <a:lnTo>
                      <a:pt x="199" y="30"/>
                    </a:lnTo>
                    <a:lnTo>
                      <a:pt x="182" y="21"/>
                    </a:lnTo>
                    <a:lnTo>
                      <a:pt x="164" y="11"/>
                    </a:lnTo>
                    <a:lnTo>
                      <a:pt x="148" y="0"/>
                    </a:lnTo>
                    <a:close/>
                  </a:path>
                </a:pathLst>
              </a:custGeom>
              <a:solidFill>
                <a:srgbClr val="CEE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113" name="Freeform 1262"/>
              <p:cNvSpPr>
                <a:spLocks/>
              </p:cNvSpPr>
              <p:nvPr/>
            </p:nvSpPr>
            <p:spPr bwMode="auto">
              <a:xfrm>
                <a:off x="10435086" y="2426469"/>
                <a:ext cx="269840" cy="368168"/>
              </a:xfrm>
              <a:custGeom>
                <a:avLst/>
                <a:gdLst>
                  <a:gd name="T0" fmla="*/ 148 w 297"/>
                  <a:gd name="T1" fmla="*/ 0 h 368"/>
                  <a:gd name="T2" fmla="*/ 148 w 297"/>
                  <a:gd name="T3" fmla="*/ 0 h 368"/>
                  <a:gd name="T4" fmla="*/ 132 w 297"/>
                  <a:gd name="T5" fmla="*/ 11 h 368"/>
                  <a:gd name="T6" fmla="*/ 115 w 297"/>
                  <a:gd name="T7" fmla="*/ 21 h 368"/>
                  <a:gd name="T8" fmla="*/ 98 w 297"/>
                  <a:gd name="T9" fmla="*/ 30 h 368"/>
                  <a:gd name="T10" fmla="*/ 80 w 297"/>
                  <a:gd name="T11" fmla="*/ 36 h 368"/>
                  <a:gd name="T12" fmla="*/ 60 w 297"/>
                  <a:gd name="T13" fmla="*/ 42 h 368"/>
                  <a:gd name="T14" fmla="*/ 40 w 297"/>
                  <a:gd name="T15" fmla="*/ 46 h 368"/>
                  <a:gd name="T16" fmla="*/ 20 w 297"/>
                  <a:gd name="T17" fmla="*/ 48 h 368"/>
                  <a:gd name="T18" fmla="*/ 0 w 297"/>
                  <a:gd name="T19" fmla="*/ 49 h 368"/>
                  <a:gd name="T20" fmla="*/ 0 w 297"/>
                  <a:gd name="T21" fmla="*/ 136 h 368"/>
                  <a:gd name="T22" fmla="*/ 0 w 297"/>
                  <a:gd name="T23" fmla="*/ 136 h 368"/>
                  <a:gd name="T24" fmla="*/ 0 w 297"/>
                  <a:gd name="T25" fmla="*/ 155 h 368"/>
                  <a:gd name="T26" fmla="*/ 2 w 297"/>
                  <a:gd name="T27" fmla="*/ 173 h 368"/>
                  <a:gd name="T28" fmla="*/ 6 w 297"/>
                  <a:gd name="T29" fmla="*/ 192 h 368"/>
                  <a:gd name="T30" fmla="*/ 10 w 297"/>
                  <a:gd name="T31" fmla="*/ 210 h 368"/>
                  <a:gd name="T32" fmla="*/ 16 w 297"/>
                  <a:gd name="T33" fmla="*/ 227 h 368"/>
                  <a:gd name="T34" fmla="*/ 23 w 297"/>
                  <a:gd name="T35" fmla="*/ 244 h 368"/>
                  <a:gd name="T36" fmla="*/ 32 w 297"/>
                  <a:gd name="T37" fmla="*/ 260 h 368"/>
                  <a:gd name="T38" fmla="*/ 40 w 297"/>
                  <a:gd name="T39" fmla="*/ 275 h 368"/>
                  <a:gd name="T40" fmla="*/ 51 w 297"/>
                  <a:gd name="T41" fmla="*/ 290 h 368"/>
                  <a:gd name="T42" fmla="*/ 62 w 297"/>
                  <a:gd name="T43" fmla="*/ 304 h 368"/>
                  <a:gd name="T44" fmla="*/ 75 w 297"/>
                  <a:gd name="T45" fmla="*/ 317 h 368"/>
                  <a:gd name="T46" fmla="*/ 88 w 297"/>
                  <a:gd name="T47" fmla="*/ 329 h 368"/>
                  <a:gd name="T48" fmla="*/ 102 w 297"/>
                  <a:gd name="T49" fmla="*/ 340 h 368"/>
                  <a:gd name="T50" fmla="*/ 116 w 297"/>
                  <a:gd name="T51" fmla="*/ 351 h 368"/>
                  <a:gd name="T52" fmla="*/ 132 w 297"/>
                  <a:gd name="T53" fmla="*/ 360 h 368"/>
                  <a:gd name="T54" fmla="*/ 148 w 297"/>
                  <a:gd name="T55" fmla="*/ 368 h 368"/>
                  <a:gd name="T56" fmla="*/ 148 w 297"/>
                  <a:gd name="T57" fmla="*/ 368 h 368"/>
                  <a:gd name="T58" fmla="*/ 164 w 297"/>
                  <a:gd name="T59" fmla="*/ 360 h 368"/>
                  <a:gd name="T60" fmla="*/ 180 w 297"/>
                  <a:gd name="T61" fmla="*/ 351 h 368"/>
                  <a:gd name="T62" fmla="*/ 195 w 297"/>
                  <a:gd name="T63" fmla="*/ 340 h 368"/>
                  <a:gd name="T64" fmla="*/ 209 w 297"/>
                  <a:gd name="T65" fmla="*/ 329 h 368"/>
                  <a:gd name="T66" fmla="*/ 222 w 297"/>
                  <a:gd name="T67" fmla="*/ 317 h 368"/>
                  <a:gd name="T68" fmla="*/ 234 w 297"/>
                  <a:gd name="T69" fmla="*/ 304 h 368"/>
                  <a:gd name="T70" fmla="*/ 245 w 297"/>
                  <a:gd name="T71" fmla="*/ 290 h 368"/>
                  <a:gd name="T72" fmla="*/ 256 w 297"/>
                  <a:gd name="T73" fmla="*/ 275 h 368"/>
                  <a:gd name="T74" fmla="*/ 265 w 297"/>
                  <a:gd name="T75" fmla="*/ 260 h 368"/>
                  <a:gd name="T76" fmla="*/ 274 w 297"/>
                  <a:gd name="T77" fmla="*/ 244 h 368"/>
                  <a:gd name="T78" fmla="*/ 281 w 297"/>
                  <a:gd name="T79" fmla="*/ 227 h 368"/>
                  <a:gd name="T80" fmla="*/ 287 w 297"/>
                  <a:gd name="T81" fmla="*/ 210 h 368"/>
                  <a:gd name="T82" fmla="*/ 291 w 297"/>
                  <a:gd name="T83" fmla="*/ 192 h 368"/>
                  <a:gd name="T84" fmla="*/ 294 w 297"/>
                  <a:gd name="T85" fmla="*/ 173 h 368"/>
                  <a:gd name="T86" fmla="*/ 297 w 297"/>
                  <a:gd name="T87" fmla="*/ 155 h 368"/>
                  <a:gd name="T88" fmla="*/ 297 w 297"/>
                  <a:gd name="T89" fmla="*/ 136 h 368"/>
                  <a:gd name="T90" fmla="*/ 297 w 297"/>
                  <a:gd name="T91" fmla="*/ 49 h 368"/>
                  <a:gd name="T92" fmla="*/ 297 w 297"/>
                  <a:gd name="T93" fmla="*/ 49 h 368"/>
                  <a:gd name="T94" fmla="*/ 277 w 297"/>
                  <a:gd name="T95" fmla="*/ 48 h 368"/>
                  <a:gd name="T96" fmla="*/ 256 w 297"/>
                  <a:gd name="T97" fmla="*/ 46 h 368"/>
                  <a:gd name="T98" fmla="*/ 237 w 297"/>
                  <a:gd name="T99" fmla="*/ 42 h 368"/>
                  <a:gd name="T100" fmla="*/ 217 w 297"/>
                  <a:gd name="T101" fmla="*/ 36 h 368"/>
                  <a:gd name="T102" fmla="*/ 199 w 297"/>
                  <a:gd name="T103" fmla="*/ 30 h 368"/>
                  <a:gd name="T104" fmla="*/ 182 w 297"/>
                  <a:gd name="T105" fmla="*/ 21 h 368"/>
                  <a:gd name="T106" fmla="*/ 164 w 297"/>
                  <a:gd name="T107" fmla="*/ 11 h 368"/>
                  <a:gd name="T108" fmla="*/ 148 w 297"/>
                  <a:gd name="T109" fmla="*/ 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97" h="368">
                    <a:moveTo>
                      <a:pt x="148" y="0"/>
                    </a:moveTo>
                    <a:lnTo>
                      <a:pt x="148" y="0"/>
                    </a:lnTo>
                    <a:lnTo>
                      <a:pt x="132" y="11"/>
                    </a:lnTo>
                    <a:lnTo>
                      <a:pt x="115" y="21"/>
                    </a:lnTo>
                    <a:lnTo>
                      <a:pt x="98" y="30"/>
                    </a:lnTo>
                    <a:lnTo>
                      <a:pt x="80" y="36"/>
                    </a:lnTo>
                    <a:lnTo>
                      <a:pt x="60" y="42"/>
                    </a:lnTo>
                    <a:lnTo>
                      <a:pt x="40" y="46"/>
                    </a:lnTo>
                    <a:lnTo>
                      <a:pt x="20" y="48"/>
                    </a:lnTo>
                    <a:lnTo>
                      <a:pt x="0" y="49"/>
                    </a:lnTo>
                    <a:lnTo>
                      <a:pt x="0" y="136"/>
                    </a:lnTo>
                    <a:lnTo>
                      <a:pt x="0" y="136"/>
                    </a:lnTo>
                    <a:lnTo>
                      <a:pt x="0" y="155"/>
                    </a:lnTo>
                    <a:lnTo>
                      <a:pt x="2" y="173"/>
                    </a:lnTo>
                    <a:lnTo>
                      <a:pt x="6" y="192"/>
                    </a:lnTo>
                    <a:lnTo>
                      <a:pt x="10" y="210"/>
                    </a:lnTo>
                    <a:lnTo>
                      <a:pt x="16" y="227"/>
                    </a:lnTo>
                    <a:lnTo>
                      <a:pt x="23" y="244"/>
                    </a:lnTo>
                    <a:lnTo>
                      <a:pt x="32" y="260"/>
                    </a:lnTo>
                    <a:lnTo>
                      <a:pt x="40" y="275"/>
                    </a:lnTo>
                    <a:lnTo>
                      <a:pt x="51" y="290"/>
                    </a:lnTo>
                    <a:lnTo>
                      <a:pt x="62" y="304"/>
                    </a:lnTo>
                    <a:lnTo>
                      <a:pt x="75" y="317"/>
                    </a:lnTo>
                    <a:lnTo>
                      <a:pt x="88" y="329"/>
                    </a:lnTo>
                    <a:lnTo>
                      <a:pt x="102" y="340"/>
                    </a:lnTo>
                    <a:lnTo>
                      <a:pt x="116" y="351"/>
                    </a:lnTo>
                    <a:lnTo>
                      <a:pt x="132" y="360"/>
                    </a:lnTo>
                    <a:lnTo>
                      <a:pt x="148" y="368"/>
                    </a:lnTo>
                    <a:lnTo>
                      <a:pt x="148" y="368"/>
                    </a:lnTo>
                    <a:lnTo>
                      <a:pt x="164" y="360"/>
                    </a:lnTo>
                    <a:lnTo>
                      <a:pt x="180" y="351"/>
                    </a:lnTo>
                    <a:lnTo>
                      <a:pt x="195" y="340"/>
                    </a:lnTo>
                    <a:lnTo>
                      <a:pt x="209" y="329"/>
                    </a:lnTo>
                    <a:lnTo>
                      <a:pt x="222" y="317"/>
                    </a:lnTo>
                    <a:lnTo>
                      <a:pt x="234" y="304"/>
                    </a:lnTo>
                    <a:lnTo>
                      <a:pt x="245" y="290"/>
                    </a:lnTo>
                    <a:lnTo>
                      <a:pt x="256" y="275"/>
                    </a:lnTo>
                    <a:lnTo>
                      <a:pt x="265" y="260"/>
                    </a:lnTo>
                    <a:lnTo>
                      <a:pt x="274" y="244"/>
                    </a:lnTo>
                    <a:lnTo>
                      <a:pt x="281" y="227"/>
                    </a:lnTo>
                    <a:lnTo>
                      <a:pt x="287" y="210"/>
                    </a:lnTo>
                    <a:lnTo>
                      <a:pt x="291" y="192"/>
                    </a:lnTo>
                    <a:lnTo>
                      <a:pt x="294" y="173"/>
                    </a:lnTo>
                    <a:lnTo>
                      <a:pt x="297" y="155"/>
                    </a:lnTo>
                    <a:lnTo>
                      <a:pt x="297" y="136"/>
                    </a:lnTo>
                    <a:lnTo>
                      <a:pt x="297" y="49"/>
                    </a:lnTo>
                    <a:lnTo>
                      <a:pt x="297" y="49"/>
                    </a:lnTo>
                    <a:lnTo>
                      <a:pt x="277" y="48"/>
                    </a:lnTo>
                    <a:lnTo>
                      <a:pt x="256" y="46"/>
                    </a:lnTo>
                    <a:lnTo>
                      <a:pt x="237" y="42"/>
                    </a:lnTo>
                    <a:lnTo>
                      <a:pt x="217" y="36"/>
                    </a:lnTo>
                    <a:lnTo>
                      <a:pt x="199" y="30"/>
                    </a:lnTo>
                    <a:lnTo>
                      <a:pt x="182" y="21"/>
                    </a:lnTo>
                    <a:lnTo>
                      <a:pt x="164" y="11"/>
                    </a:lnTo>
                    <a:lnTo>
                      <a:pt x="14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114" name="Freeform 1263"/>
              <p:cNvSpPr>
                <a:spLocks/>
              </p:cNvSpPr>
              <p:nvPr/>
            </p:nvSpPr>
            <p:spPr bwMode="auto">
              <a:xfrm>
                <a:off x="10435086" y="2426469"/>
                <a:ext cx="134465" cy="368168"/>
              </a:xfrm>
              <a:custGeom>
                <a:avLst/>
                <a:gdLst>
                  <a:gd name="T0" fmla="*/ 148 w 148"/>
                  <a:gd name="T1" fmla="*/ 0 h 368"/>
                  <a:gd name="T2" fmla="*/ 148 w 148"/>
                  <a:gd name="T3" fmla="*/ 0 h 368"/>
                  <a:gd name="T4" fmla="*/ 132 w 148"/>
                  <a:gd name="T5" fmla="*/ 11 h 368"/>
                  <a:gd name="T6" fmla="*/ 115 w 148"/>
                  <a:gd name="T7" fmla="*/ 21 h 368"/>
                  <a:gd name="T8" fmla="*/ 98 w 148"/>
                  <a:gd name="T9" fmla="*/ 30 h 368"/>
                  <a:gd name="T10" fmla="*/ 80 w 148"/>
                  <a:gd name="T11" fmla="*/ 36 h 368"/>
                  <a:gd name="T12" fmla="*/ 60 w 148"/>
                  <a:gd name="T13" fmla="*/ 42 h 368"/>
                  <a:gd name="T14" fmla="*/ 40 w 148"/>
                  <a:gd name="T15" fmla="*/ 46 h 368"/>
                  <a:gd name="T16" fmla="*/ 20 w 148"/>
                  <a:gd name="T17" fmla="*/ 48 h 368"/>
                  <a:gd name="T18" fmla="*/ 0 w 148"/>
                  <a:gd name="T19" fmla="*/ 49 h 368"/>
                  <a:gd name="T20" fmla="*/ 0 w 148"/>
                  <a:gd name="T21" fmla="*/ 136 h 368"/>
                  <a:gd name="T22" fmla="*/ 0 w 148"/>
                  <a:gd name="T23" fmla="*/ 136 h 368"/>
                  <a:gd name="T24" fmla="*/ 0 w 148"/>
                  <a:gd name="T25" fmla="*/ 155 h 368"/>
                  <a:gd name="T26" fmla="*/ 2 w 148"/>
                  <a:gd name="T27" fmla="*/ 173 h 368"/>
                  <a:gd name="T28" fmla="*/ 6 w 148"/>
                  <a:gd name="T29" fmla="*/ 192 h 368"/>
                  <a:gd name="T30" fmla="*/ 10 w 148"/>
                  <a:gd name="T31" fmla="*/ 210 h 368"/>
                  <a:gd name="T32" fmla="*/ 16 w 148"/>
                  <a:gd name="T33" fmla="*/ 227 h 368"/>
                  <a:gd name="T34" fmla="*/ 23 w 148"/>
                  <a:gd name="T35" fmla="*/ 244 h 368"/>
                  <a:gd name="T36" fmla="*/ 32 w 148"/>
                  <a:gd name="T37" fmla="*/ 260 h 368"/>
                  <a:gd name="T38" fmla="*/ 40 w 148"/>
                  <a:gd name="T39" fmla="*/ 275 h 368"/>
                  <a:gd name="T40" fmla="*/ 51 w 148"/>
                  <a:gd name="T41" fmla="*/ 290 h 368"/>
                  <a:gd name="T42" fmla="*/ 62 w 148"/>
                  <a:gd name="T43" fmla="*/ 304 h 368"/>
                  <a:gd name="T44" fmla="*/ 75 w 148"/>
                  <a:gd name="T45" fmla="*/ 317 h 368"/>
                  <a:gd name="T46" fmla="*/ 88 w 148"/>
                  <a:gd name="T47" fmla="*/ 329 h 368"/>
                  <a:gd name="T48" fmla="*/ 102 w 148"/>
                  <a:gd name="T49" fmla="*/ 340 h 368"/>
                  <a:gd name="T50" fmla="*/ 116 w 148"/>
                  <a:gd name="T51" fmla="*/ 351 h 368"/>
                  <a:gd name="T52" fmla="*/ 132 w 148"/>
                  <a:gd name="T53" fmla="*/ 360 h 368"/>
                  <a:gd name="T54" fmla="*/ 148 w 148"/>
                  <a:gd name="T55" fmla="*/ 368 h 368"/>
                  <a:gd name="T56" fmla="*/ 148 w 148"/>
                  <a:gd name="T57" fmla="*/ 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8" h="368">
                    <a:moveTo>
                      <a:pt x="148" y="0"/>
                    </a:moveTo>
                    <a:lnTo>
                      <a:pt x="148" y="0"/>
                    </a:lnTo>
                    <a:lnTo>
                      <a:pt x="132" y="11"/>
                    </a:lnTo>
                    <a:lnTo>
                      <a:pt x="115" y="21"/>
                    </a:lnTo>
                    <a:lnTo>
                      <a:pt x="98" y="30"/>
                    </a:lnTo>
                    <a:lnTo>
                      <a:pt x="80" y="36"/>
                    </a:lnTo>
                    <a:lnTo>
                      <a:pt x="60" y="42"/>
                    </a:lnTo>
                    <a:lnTo>
                      <a:pt x="40" y="46"/>
                    </a:lnTo>
                    <a:lnTo>
                      <a:pt x="20" y="48"/>
                    </a:lnTo>
                    <a:lnTo>
                      <a:pt x="0" y="49"/>
                    </a:lnTo>
                    <a:lnTo>
                      <a:pt x="0" y="136"/>
                    </a:lnTo>
                    <a:lnTo>
                      <a:pt x="0" y="136"/>
                    </a:lnTo>
                    <a:lnTo>
                      <a:pt x="0" y="155"/>
                    </a:lnTo>
                    <a:lnTo>
                      <a:pt x="2" y="173"/>
                    </a:lnTo>
                    <a:lnTo>
                      <a:pt x="6" y="192"/>
                    </a:lnTo>
                    <a:lnTo>
                      <a:pt x="10" y="210"/>
                    </a:lnTo>
                    <a:lnTo>
                      <a:pt x="16" y="227"/>
                    </a:lnTo>
                    <a:lnTo>
                      <a:pt x="23" y="244"/>
                    </a:lnTo>
                    <a:lnTo>
                      <a:pt x="32" y="260"/>
                    </a:lnTo>
                    <a:lnTo>
                      <a:pt x="40" y="275"/>
                    </a:lnTo>
                    <a:lnTo>
                      <a:pt x="51" y="290"/>
                    </a:lnTo>
                    <a:lnTo>
                      <a:pt x="62" y="304"/>
                    </a:lnTo>
                    <a:lnTo>
                      <a:pt x="75" y="317"/>
                    </a:lnTo>
                    <a:lnTo>
                      <a:pt x="88" y="329"/>
                    </a:lnTo>
                    <a:lnTo>
                      <a:pt x="102" y="340"/>
                    </a:lnTo>
                    <a:lnTo>
                      <a:pt x="116" y="351"/>
                    </a:lnTo>
                    <a:lnTo>
                      <a:pt x="132" y="360"/>
                    </a:lnTo>
                    <a:lnTo>
                      <a:pt x="148" y="368"/>
                    </a:lnTo>
                    <a:lnTo>
                      <a:pt x="1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115" name="Freeform 1264"/>
              <p:cNvSpPr>
                <a:spLocks/>
              </p:cNvSpPr>
              <p:nvPr/>
            </p:nvSpPr>
            <p:spPr bwMode="auto">
              <a:xfrm>
                <a:off x="10435086" y="2426469"/>
                <a:ext cx="134465" cy="368168"/>
              </a:xfrm>
              <a:custGeom>
                <a:avLst/>
                <a:gdLst>
                  <a:gd name="T0" fmla="*/ 148 w 148"/>
                  <a:gd name="T1" fmla="*/ 0 h 368"/>
                  <a:gd name="T2" fmla="*/ 148 w 148"/>
                  <a:gd name="T3" fmla="*/ 0 h 368"/>
                  <a:gd name="T4" fmla="*/ 132 w 148"/>
                  <a:gd name="T5" fmla="*/ 11 h 368"/>
                  <a:gd name="T6" fmla="*/ 115 w 148"/>
                  <a:gd name="T7" fmla="*/ 21 h 368"/>
                  <a:gd name="T8" fmla="*/ 98 w 148"/>
                  <a:gd name="T9" fmla="*/ 30 h 368"/>
                  <a:gd name="T10" fmla="*/ 80 w 148"/>
                  <a:gd name="T11" fmla="*/ 36 h 368"/>
                  <a:gd name="T12" fmla="*/ 60 w 148"/>
                  <a:gd name="T13" fmla="*/ 42 h 368"/>
                  <a:gd name="T14" fmla="*/ 40 w 148"/>
                  <a:gd name="T15" fmla="*/ 46 h 368"/>
                  <a:gd name="T16" fmla="*/ 20 w 148"/>
                  <a:gd name="T17" fmla="*/ 48 h 368"/>
                  <a:gd name="T18" fmla="*/ 0 w 148"/>
                  <a:gd name="T19" fmla="*/ 49 h 368"/>
                  <a:gd name="T20" fmla="*/ 0 w 148"/>
                  <a:gd name="T21" fmla="*/ 136 h 368"/>
                  <a:gd name="T22" fmla="*/ 0 w 148"/>
                  <a:gd name="T23" fmla="*/ 136 h 368"/>
                  <a:gd name="T24" fmla="*/ 0 w 148"/>
                  <a:gd name="T25" fmla="*/ 155 h 368"/>
                  <a:gd name="T26" fmla="*/ 2 w 148"/>
                  <a:gd name="T27" fmla="*/ 173 h 368"/>
                  <a:gd name="T28" fmla="*/ 6 w 148"/>
                  <a:gd name="T29" fmla="*/ 192 h 368"/>
                  <a:gd name="T30" fmla="*/ 10 w 148"/>
                  <a:gd name="T31" fmla="*/ 210 h 368"/>
                  <a:gd name="T32" fmla="*/ 16 w 148"/>
                  <a:gd name="T33" fmla="*/ 227 h 368"/>
                  <a:gd name="T34" fmla="*/ 23 w 148"/>
                  <a:gd name="T35" fmla="*/ 244 h 368"/>
                  <a:gd name="T36" fmla="*/ 32 w 148"/>
                  <a:gd name="T37" fmla="*/ 260 h 368"/>
                  <a:gd name="T38" fmla="*/ 40 w 148"/>
                  <a:gd name="T39" fmla="*/ 275 h 368"/>
                  <a:gd name="T40" fmla="*/ 51 w 148"/>
                  <a:gd name="T41" fmla="*/ 290 h 368"/>
                  <a:gd name="T42" fmla="*/ 62 w 148"/>
                  <a:gd name="T43" fmla="*/ 304 h 368"/>
                  <a:gd name="T44" fmla="*/ 75 w 148"/>
                  <a:gd name="T45" fmla="*/ 317 h 368"/>
                  <a:gd name="T46" fmla="*/ 88 w 148"/>
                  <a:gd name="T47" fmla="*/ 329 h 368"/>
                  <a:gd name="T48" fmla="*/ 102 w 148"/>
                  <a:gd name="T49" fmla="*/ 340 h 368"/>
                  <a:gd name="T50" fmla="*/ 116 w 148"/>
                  <a:gd name="T51" fmla="*/ 351 h 368"/>
                  <a:gd name="T52" fmla="*/ 132 w 148"/>
                  <a:gd name="T53" fmla="*/ 360 h 368"/>
                  <a:gd name="T54" fmla="*/ 148 w 148"/>
                  <a:gd name="T55" fmla="*/ 368 h 368"/>
                  <a:gd name="T56" fmla="*/ 148 w 148"/>
                  <a:gd name="T57" fmla="*/ 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8" h="368">
                    <a:moveTo>
                      <a:pt x="148" y="0"/>
                    </a:moveTo>
                    <a:lnTo>
                      <a:pt x="148" y="0"/>
                    </a:lnTo>
                    <a:lnTo>
                      <a:pt x="132" y="11"/>
                    </a:lnTo>
                    <a:lnTo>
                      <a:pt x="115" y="21"/>
                    </a:lnTo>
                    <a:lnTo>
                      <a:pt x="98" y="30"/>
                    </a:lnTo>
                    <a:lnTo>
                      <a:pt x="80" y="36"/>
                    </a:lnTo>
                    <a:lnTo>
                      <a:pt x="60" y="42"/>
                    </a:lnTo>
                    <a:lnTo>
                      <a:pt x="40" y="46"/>
                    </a:lnTo>
                    <a:lnTo>
                      <a:pt x="20" y="48"/>
                    </a:lnTo>
                    <a:lnTo>
                      <a:pt x="0" y="49"/>
                    </a:lnTo>
                    <a:lnTo>
                      <a:pt x="0" y="136"/>
                    </a:lnTo>
                    <a:lnTo>
                      <a:pt x="0" y="136"/>
                    </a:lnTo>
                    <a:lnTo>
                      <a:pt x="0" y="155"/>
                    </a:lnTo>
                    <a:lnTo>
                      <a:pt x="2" y="173"/>
                    </a:lnTo>
                    <a:lnTo>
                      <a:pt x="6" y="192"/>
                    </a:lnTo>
                    <a:lnTo>
                      <a:pt x="10" y="210"/>
                    </a:lnTo>
                    <a:lnTo>
                      <a:pt x="16" y="227"/>
                    </a:lnTo>
                    <a:lnTo>
                      <a:pt x="23" y="244"/>
                    </a:lnTo>
                    <a:lnTo>
                      <a:pt x="32" y="260"/>
                    </a:lnTo>
                    <a:lnTo>
                      <a:pt x="40" y="275"/>
                    </a:lnTo>
                    <a:lnTo>
                      <a:pt x="51" y="290"/>
                    </a:lnTo>
                    <a:lnTo>
                      <a:pt x="62" y="304"/>
                    </a:lnTo>
                    <a:lnTo>
                      <a:pt x="75" y="317"/>
                    </a:lnTo>
                    <a:lnTo>
                      <a:pt x="88" y="329"/>
                    </a:lnTo>
                    <a:lnTo>
                      <a:pt x="102" y="340"/>
                    </a:lnTo>
                    <a:lnTo>
                      <a:pt x="116" y="351"/>
                    </a:lnTo>
                    <a:lnTo>
                      <a:pt x="132" y="360"/>
                    </a:lnTo>
                    <a:lnTo>
                      <a:pt x="148" y="368"/>
                    </a:lnTo>
                    <a:lnTo>
                      <a:pt x="14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116" name="Freeform 1265"/>
              <p:cNvSpPr>
                <a:spLocks/>
              </p:cNvSpPr>
              <p:nvPr/>
            </p:nvSpPr>
            <p:spPr bwMode="auto">
              <a:xfrm>
                <a:off x="10453254" y="2451480"/>
                <a:ext cx="233498" cy="321147"/>
              </a:xfrm>
              <a:custGeom>
                <a:avLst/>
                <a:gdLst>
                  <a:gd name="T0" fmla="*/ 128 w 257"/>
                  <a:gd name="T1" fmla="*/ 0 h 321"/>
                  <a:gd name="T2" fmla="*/ 128 w 257"/>
                  <a:gd name="T3" fmla="*/ 0 h 321"/>
                  <a:gd name="T4" fmla="*/ 114 w 257"/>
                  <a:gd name="T5" fmla="*/ 9 h 321"/>
                  <a:gd name="T6" fmla="*/ 99 w 257"/>
                  <a:gd name="T7" fmla="*/ 17 h 321"/>
                  <a:gd name="T8" fmla="*/ 83 w 257"/>
                  <a:gd name="T9" fmla="*/ 24 h 321"/>
                  <a:gd name="T10" fmla="*/ 67 w 257"/>
                  <a:gd name="T11" fmla="*/ 30 h 321"/>
                  <a:gd name="T12" fmla="*/ 51 w 257"/>
                  <a:gd name="T13" fmla="*/ 35 h 321"/>
                  <a:gd name="T14" fmla="*/ 34 w 257"/>
                  <a:gd name="T15" fmla="*/ 39 h 321"/>
                  <a:gd name="T16" fmla="*/ 17 w 257"/>
                  <a:gd name="T17" fmla="*/ 43 h 321"/>
                  <a:gd name="T18" fmla="*/ 0 w 257"/>
                  <a:gd name="T19" fmla="*/ 44 h 321"/>
                  <a:gd name="T20" fmla="*/ 0 w 257"/>
                  <a:gd name="T21" fmla="*/ 111 h 321"/>
                  <a:gd name="T22" fmla="*/ 0 w 257"/>
                  <a:gd name="T23" fmla="*/ 111 h 321"/>
                  <a:gd name="T24" fmla="*/ 1 w 257"/>
                  <a:gd name="T25" fmla="*/ 127 h 321"/>
                  <a:gd name="T26" fmla="*/ 2 w 257"/>
                  <a:gd name="T27" fmla="*/ 143 h 321"/>
                  <a:gd name="T28" fmla="*/ 4 w 257"/>
                  <a:gd name="T29" fmla="*/ 159 h 321"/>
                  <a:gd name="T30" fmla="*/ 9 w 257"/>
                  <a:gd name="T31" fmla="*/ 175 h 321"/>
                  <a:gd name="T32" fmla="*/ 14 w 257"/>
                  <a:gd name="T33" fmla="*/ 191 h 321"/>
                  <a:gd name="T34" fmla="*/ 20 w 257"/>
                  <a:gd name="T35" fmla="*/ 206 h 321"/>
                  <a:gd name="T36" fmla="*/ 27 w 257"/>
                  <a:gd name="T37" fmla="*/ 219 h 321"/>
                  <a:gd name="T38" fmla="*/ 35 w 257"/>
                  <a:gd name="T39" fmla="*/ 234 h 321"/>
                  <a:gd name="T40" fmla="*/ 44 w 257"/>
                  <a:gd name="T41" fmla="*/ 248 h 321"/>
                  <a:gd name="T42" fmla="*/ 54 w 257"/>
                  <a:gd name="T43" fmla="*/ 260 h 321"/>
                  <a:gd name="T44" fmla="*/ 63 w 257"/>
                  <a:gd name="T45" fmla="*/ 272 h 321"/>
                  <a:gd name="T46" fmla="*/ 76 w 257"/>
                  <a:gd name="T47" fmla="*/ 283 h 321"/>
                  <a:gd name="T48" fmla="*/ 88 w 257"/>
                  <a:gd name="T49" fmla="*/ 294 h 321"/>
                  <a:gd name="T50" fmla="*/ 100 w 257"/>
                  <a:gd name="T51" fmla="*/ 304 h 321"/>
                  <a:gd name="T52" fmla="*/ 114 w 257"/>
                  <a:gd name="T53" fmla="*/ 313 h 321"/>
                  <a:gd name="T54" fmla="*/ 128 w 257"/>
                  <a:gd name="T55" fmla="*/ 321 h 321"/>
                  <a:gd name="T56" fmla="*/ 128 w 257"/>
                  <a:gd name="T57" fmla="*/ 321 h 321"/>
                  <a:gd name="T58" fmla="*/ 143 w 257"/>
                  <a:gd name="T59" fmla="*/ 313 h 321"/>
                  <a:gd name="T60" fmla="*/ 157 w 257"/>
                  <a:gd name="T61" fmla="*/ 304 h 321"/>
                  <a:gd name="T62" fmla="*/ 169 w 257"/>
                  <a:gd name="T63" fmla="*/ 294 h 321"/>
                  <a:gd name="T64" fmla="*/ 181 w 257"/>
                  <a:gd name="T65" fmla="*/ 283 h 321"/>
                  <a:gd name="T66" fmla="*/ 193 w 257"/>
                  <a:gd name="T67" fmla="*/ 272 h 321"/>
                  <a:gd name="T68" fmla="*/ 203 w 257"/>
                  <a:gd name="T69" fmla="*/ 260 h 321"/>
                  <a:gd name="T70" fmla="*/ 213 w 257"/>
                  <a:gd name="T71" fmla="*/ 248 h 321"/>
                  <a:gd name="T72" fmla="*/ 222 w 257"/>
                  <a:gd name="T73" fmla="*/ 234 h 321"/>
                  <a:gd name="T74" fmla="*/ 230 w 257"/>
                  <a:gd name="T75" fmla="*/ 219 h 321"/>
                  <a:gd name="T76" fmla="*/ 236 w 257"/>
                  <a:gd name="T77" fmla="*/ 206 h 321"/>
                  <a:gd name="T78" fmla="*/ 243 w 257"/>
                  <a:gd name="T79" fmla="*/ 191 h 321"/>
                  <a:gd name="T80" fmla="*/ 247 w 257"/>
                  <a:gd name="T81" fmla="*/ 175 h 321"/>
                  <a:gd name="T82" fmla="*/ 252 w 257"/>
                  <a:gd name="T83" fmla="*/ 159 h 321"/>
                  <a:gd name="T84" fmla="*/ 255 w 257"/>
                  <a:gd name="T85" fmla="*/ 143 h 321"/>
                  <a:gd name="T86" fmla="*/ 256 w 257"/>
                  <a:gd name="T87" fmla="*/ 127 h 321"/>
                  <a:gd name="T88" fmla="*/ 257 w 257"/>
                  <a:gd name="T89" fmla="*/ 111 h 321"/>
                  <a:gd name="T90" fmla="*/ 257 w 257"/>
                  <a:gd name="T91" fmla="*/ 44 h 321"/>
                  <a:gd name="T92" fmla="*/ 257 w 257"/>
                  <a:gd name="T93" fmla="*/ 44 h 321"/>
                  <a:gd name="T94" fmla="*/ 240 w 257"/>
                  <a:gd name="T95" fmla="*/ 43 h 321"/>
                  <a:gd name="T96" fmla="*/ 223 w 257"/>
                  <a:gd name="T97" fmla="*/ 39 h 321"/>
                  <a:gd name="T98" fmla="*/ 206 w 257"/>
                  <a:gd name="T99" fmla="*/ 35 h 321"/>
                  <a:gd name="T100" fmla="*/ 190 w 257"/>
                  <a:gd name="T101" fmla="*/ 30 h 321"/>
                  <a:gd name="T102" fmla="*/ 174 w 257"/>
                  <a:gd name="T103" fmla="*/ 24 h 321"/>
                  <a:gd name="T104" fmla="*/ 158 w 257"/>
                  <a:gd name="T105" fmla="*/ 17 h 321"/>
                  <a:gd name="T106" fmla="*/ 143 w 257"/>
                  <a:gd name="T107" fmla="*/ 9 h 321"/>
                  <a:gd name="T108" fmla="*/ 128 w 257"/>
                  <a:gd name="T109"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7" h="321">
                    <a:moveTo>
                      <a:pt x="128" y="0"/>
                    </a:moveTo>
                    <a:lnTo>
                      <a:pt x="128" y="0"/>
                    </a:lnTo>
                    <a:lnTo>
                      <a:pt x="114" y="9"/>
                    </a:lnTo>
                    <a:lnTo>
                      <a:pt x="99" y="17"/>
                    </a:lnTo>
                    <a:lnTo>
                      <a:pt x="83" y="24"/>
                    </a:lnTo>
                    <a:lnTo>
                      <a:pt x="67" y="30"/>
                    </a:lnTo>
                    <a:lnTo>
                      <a:pt x="51" y="35"/>
                    </a:lnTo>
                    <a:lnTo>
                      <a:pt x="34" y="39"/>
                    </a:lnTo>
                    <a:lnTo>
                      <a:pt x="17" y="43"/>
                    </a:lnTo>
                    <a:lnTo>
                      <a:pt x="0" y="44"/>
                    </a:lnTo>
                    <a:lnTo>
                      <a:pt x="0" y="111"/>
                    </a:lnTo>
                    <a:lnTo>
                      <a:pt x="0" y="111"/>
                    </a:lnTo>
                    <a:lnTo>
                      <a:pt x="1" y="127"/>
                    </a:lnTo>
                    <a:lnTo>
                      <a:pt x="2" y="143"/>
                    </a:lnTo>
                    <a:lnTo>
                      <a:pt x="4" y="159"/>
                    </a:lnTo>
                    <a:lnTo>
                      <a:pt x="9" y="175"/>
                    </a:lnTo>
                    <a:lnTo>
                      <a:pt x="14" y="191"/>
                    </a:lnTo>
                    <a:lnTo>
                      <a:pt x="20" y="206"/>
                    </a:lnTo>
                    <a:lnTo>
                      <a:pt x="27" y="219"/>
                    </a:lnTo>
                    <a:lnTo>
                      <a:pt x="35" y="234"/>
                    </a:lnTo>
                    <a:lnTo>
                      <a:pt x="44" y="248"/>
                    </a:lnTo>
                    <a:lnTo>
                      <a:pt x="54" y="260"/>
                    </a:lnTo>
                    <a:lnTo>
                      <a:pt x="63" y="272"/>
                    </a:lnTo>
                    <a:lnTo>
                      <a:pt x="76" y="283"/>
                    </a:lnTo>
                    <a:lnTo>
                      <a:pt x="88" y="294"/>
                    </a:lnTo>
                    <a:lnTo>
                      <a:pt x="100" y="304"/>
                    </a:lnTo>
                    <a:lnTo>
                      <a:pt x="114" y="313"/>
                    </a:lnTo>
                    <a:lnTo>
                      <a:pt x="128" y="321"/>
                    </a:lnTo>
                    <a:lnTo>
                      <a:pt x="128" y="321"/>
                    </a:lnTo>
                    <a:lnTo>
                      <a:pt x="143" y="313"/>
                    </a:lnTo>
                    <a:lnTo>
                      <a:pt x="157" y="304"/>
                    </a:lnTo>
                    <a:lnTo>
                      <a:pt x="169" y="294"/>
                    </a:lnTo>
                    <a:lnTo>
                      <a:pt x="181" y="283"/>
                    </a:lnTo>
                    <a:lnTo>
                      <a:pt x="193" y="272"/>
                    </a:lnTo>
                    <a:lnTo>
                      <a:pt x="203" y="260"/>
                    </a:lnTo>
                    <a:lnTo>
                      <a:pt x="213" y="248"/>
                    </a:lnTo>
                    <a:lnTo>
                      <a:pt x="222" y="234"/>
                    </a:lnTo>
                    <a:lnTo>
                      <a:pt x="230" y="219"/>
                    </a:lnTo>
                    <a:lnTo>
                      <a:pt x="236" y="206"/>
                    </a:lnTo>
                    <a:lnTo>
                      <a:pt x="243" y="191"/>
                    </a:lnTo>
                    <a:lnTo>
                      <a:pt x="247" y="175"/>
                    </a:lnTo>
                    <a:lnTo>
                      <a:pt x="252" y="159"/>
                    </a:lnTo>
                    <a:lnTo>
                      <a:pt x="255" y="143"/>
                    </a:lnTo>
                    <a:lnTo>
                      <a:pt x="256" y="127"/>
                    </a:lnTo>
                    <a:lnTo>
                      <a:pt x="257" y="111"/>
                    </a:lnTo>
                    <a:lnTo>
                      <a:pt x="257" y="44"/>
                    </a:lnTo>
                    <a:lnTo>
                      <a:pt x="257" y="44"/>
                    </a:lnTo>
                    <a:lnTo>
                      <a:pt x="240" y="43"/>
                    </a:lnTo>
                    <a:lnTo>
                      <a:pt x="223" y="39"/>
                    </a:lnTo>
                    <a:lnTo>
                      <a:pt x="206" y="35"/>
                    </a:lnTo>
                    <a:lnTo>
                      <a:pt x="190" y="30"/>
                    </a:lnTo>
                    <a:lnTo>
                      <a:pt x="174" y="24"/>
                    </a:lnTo>
                    <a:lnTo>
                      <a:pt x="158" y="17"/>
                    </a:lnTo>
                    <a:lnTo>
                      <a:pt x="143" y="9"/>
                    </a:lnTo>
                    <a:lnTo>
                      <a:pt x="128"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117" name="Freeform 1266"/>
              <p:cNvSpPr>
                <a:spLocks/>
              </p:cNvSpPr>
              <p:nvPr/>
            </p:nvSpPr>
            <p:spPr bwMode="auto">
              <a:xfrm>
                <a:off x="10453257" y="2451480"/>
                <a:ext cx="233498" cy="321147"/>
              </a:xfrm>
              <a:custGeom>
                <a:avLst/>
                <a:gdLst>
                  <a:gd name="T0" fmla="*/ 128 w 257"/>
                  <a:gd name="T1" fmla="*/ 0 h 321"/>
                  <a:gd name="T2" fmla="*/ 128 w 257"/>
                  <a:gd name="T3" fmla="*/ 0 h 321"/>
                  <a:gd name="T4" fmla="*/ 114 w 257"/>
                  <a:gd name="T5" fmla="*/ 9 h 321"/>
                  <a:gd name="T6" fmla="*/ 99 w 257"/>
                  <a:gd name="T7" fmla="*/ 17 h 321"/>
                  <a:gd name="T8" fmla="*/ 83 w 257"/>
                  <a:gd name="T9" fmla="*/ 24 h 321"/>
                  <a:gd name="T10" fmla="*/ 67 w 257"/>
                  <a:gd name="T11" fmla="*/ 30 h 321"/>
                  <a:gd name="T12" fmla="*/ 51 w 257"/>
                  <a:gd name="T13" fmla="*/ 35 h 321"/>
                  <a:gd name="T14" fmla="*/ 34 w 257"/>
                  <a:gd name="T15" fmla="*/ 39 h 321"/>
                  <a:gd name="T16" fmla="*/ 17 w 257"/>
                  <a:gd name="T17" fmla="*/ 43 h 321"/>
                  <a:gd name="T18" fmla="*/ 0 w 257"/>
                  <a:gd name="T19" fmla="*/ 44 h 321"/>
                  <a:gd name="T20" fmla="*/ 0 w 257"/>
                  <a:gd name="T21" fmla="*/ 111 h 321"/>
                  <a:gd name="T22" fmla="*/ 0 w 257"/>
                  <a:gd name="T23" fmla="*/ 111 h 321"/>
                  <a:gd name="T24" fmla="*/ 1 w 257"/>
                  <a:gd name="T25" fmla="*/ 127 h 321"/>
                  <a:gd name="T26" fmla="*/ 2 w 257"/>
                  <a:gd name="T27" fmla="*/ 143 h 321"/>
                  <a:gd name="T28" fmla="*/ 4 w 257"/>
                  <a:gd name="T29" fmla="*/ 159 h 321"/>
                  <a:gd name="T30" fmla="*/ 9 w 257"/>
                  <a:gd name="T31" fmla="*/ 175 h 321"/>
                  <a:gd name="T32" fmla="*/ 14 w 257"/>
                  <a:gd name="T33" fmla="*/ 191 h 321"/>
                  <a:gd name="T34" fmla="*/ 20 w 257"/>
                  <a:gd name="T35" fmla="*/ 206 h 321"/>
                  <a:gd name="T36" fmla="*/ 27 w 257"/>
                  <a:gd name="T37" fmla="*/ 219 h 321"/>
                  <a:gd name="T38" fmla="*/ 35 w 257"/>
                  <a:gd name="T39" fmla="*/ 234 h 321"/>
                  <a:gd name="T40" fmla="*/ 44 w 257"/>
                  <a:gd name="T41" fmla="*/ 248 h 321"/>
                  <a:gd name="T42" fmla="*/ 54 w 257"/>
                  <a:gd name="T43" fmla="*/ 260 h 321"/>
                  <a:gd name="T44" fmla="*/ 63 w 257"/>
                  <a:gd name="T45" fmla="*/ 272 h 321"/>
                  <a:gd name="T46" fmla="*/ 76 w 257"/>
                  <a:gd name="T47" fmla="*/ 283 h 321"/>
                  <a:gd name="T48" fmla="*/ 88 w 257"/>
                  <a:gd name="T49" fmla="*/ 294 h 321"/>
                  <a:gd name="T50" fmla="*/ 100 w 257"/>
                  <a:gd name="T51" fmla="*/ 304 h 321"/>
                  <a:gd name="T52" fmla="*/ 114 w 257"/>
                  <a:gd name="T53" fmla="*/ 313 h 321"/>
                  <a:gd name="T54" fmla="*/ 128 w 257"/>
                  <a:gd name="T55" fmla="*/ 321 h 321"/>
                  <a:gd name="T56" fmla="*/ 128 w 257"/>
                  <a:gd name="T57" fmla="*/ 321 h 321"/>
                  <a:gd name="T58" fmla="*/ 143 w 257"/>
                  <a:gd name="T59" fmla="*/ 313 h 321"/>
                  <a:gd name="T60" fmla="*/ 157 w 257"/>
                  <a:gd name="T61" fmla="*/ 304 h 321"/>
                  <a:gd name="T62" fmla="*/ 169 w 257"/>
                  <a:gd name="T63" fmla="*/ 294 h 321"/>
                  <a:gd name="T64" fmla="*/ 181 w 257"/>
                  <a:gd name="T65" fmla="*/ 283 h 321"/>
                  <a:gd name="T66" fmla="*/ 193 w 257"/>
                  <a:gd name="T67" fmla="*/ 272 h 321"/>
                  <a:gd name="T68" fmla="*/ 203 w 257"/>
                  <a:gd name="T69" fmla="*/ 260 h 321"/>
                  <a:gd name="T70" fmla="*/ 213 w 257"/>
                  <a:gd name="T71" fmla="*/ 248 h 321"/>
                  <a:gd name="T72" fmla="*/ 222 w 257"/>
                  <a:gd name="T73" fmla="*/ 234 h 321"/>
                  <a:gd name="T74" fmla="*/ 230 w 257"/>
                  <a:gd name="T75" fmla="*/ 219 h 321"/>
                  <a:gd name="T76" fmla="*/ 236 w 257"/>
                  <a:gd name="T77" fmla="*/ 206 h 321"/>
                  <a:gd name="T78" fmla="*/ 243 w 257"/>
                  <a:gd name="T79" fmla="*/ 191 h 321"/>
                  <a:gd name="T80" fmla="*/ 247 w 257"/>
                  <a:gd name="T81" fmla="*/ 175 h 321"/>
                  <a:gd name="T82" fmla="*/ 252 w 257"/>
                  <a:gd name="T83" fmla="*/ 159 h 321"/>
                  <a:gd name="T84" fmla="*/ 255 w 257"/>
                  <a:gd name="T85" fmla="*/ 143 h 321"/>
                  <a:gd name="T86" fmla="*/ 256 w 257"/>
                  <a:gd name="T87" fmla="*/ 127 h 321"/>
                  <a:gd name="T88" fmla="*/ 257 w 257"/>
                  <a:gd name="T89" fmla="*/ 111 h 321"/>
                  <a:gd name="T90" fmla="*/ 257 w 257"/>
                  <a:gd name="T91" fmla="*/ 44 h 321"/>
                  <a:gd name="T92" fmla="*/ 257 w 257"/>
                  <a:gd name="T93" fmla="*/ 44 h 321"/>
                  <a:gd name="T94" fmla="*/ 240 w 257"/>
                  <a:gd name="T95" fmla="*/ 43 h 321"/>
                  <a:gd name="T96" fmla="*/ 223 w 257"/>
                  <a:gd name="T97" fmla="*/ 39 h 321"/>
                  <a:gd name="T98" fmla="*/ 206 w 257"/>
                  <a:gd name="T99" fmla="*/ 35 h 321"/>
                  <a:gd name="T100" fmla="*/ 190 w 257"/>
                  <a:gd name="T101" fmla="*/ 30 h 321"/>
                  <a:gd name="T102" fmla="*/ 174 w 257"/>
                  <a:gd name="T103" fmla="*/ 24 h 321"/>
                  <a:gd name="T104" fmla="*/ 158 w 257"/>
                  <a:gd name="T105" fmla="*/ 17 h 321"/>
                  <a:gd name="T106" fmla="*/ 143 w 257"/>
                  <a:gd name="T107" fmla="*/ 9 h 321"/>
                  <a:gd name="T108" fmla="*/ 128 w 257"/>
                  <a:gd name="T109"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7" h="321">
                    <a:moveTo>
                      <a:pt x="128" y="0"/>
                    </a:moveTo>
                    <a:lnTo>
                      <a:pt x="128" y="0"/>
                    </a:lnTo>
                    <a:lnTo>
                      <a:pt x="114" y="9"/>
                    </a:lnTo>
                    <a:lnTo>
                      <a:pt x="99" y="17"/>
                    </a:lnTo>
                    <a:lnTo>
                      <a:pt x="83" y="24"/>
                    </a:lnTo>
                    <a:lnTo>
                      <a:pt x="67" y="30"/>
                    </a:lnTo>
                    <a:lnTo>
                      <a:pt x="51" y="35"/>
                    </a:lnTo>
                    <a:lnTo>
                      <a:pt x="34" y="39"/>
                    </a:lnTo>
                    <a:lnTo>
                      <a:pt x="17" y="43"/>
                    </a:lnTo>
                    <a:lnTo>
                      <a:pt x="0" y="44"/>
                    </a:lnTo>
                    <a:lnTo>
                      <a:pt x="0" y="111"/>
                    </a:lnTo>
                    <a:lnTo>
                      <a:pt x="0" y="111"/>
                    </a:lnTo>
                    <a:lnTo>
                      <a:pt x="1" y="127"/>
                    </a:lnTo>
                    <a:lnTo>
                      <a:pt x="2" y="143"/>
                    </a:lnTo>
                    <a:lnTo>
                      <a:pt x="4" y="159"/>
                    </a:lnTo>
                    <a:lnTo>
                      <a:pt x="9" y="175"/>
                    </a:lnTo>
                    <a:lnTo>
                      <a:pt x="14" y="191"/>
                    </a:lnTo>
                    <a:lnTo>
                      <a:pt x="20" y="206"/>
                    </a:lnTo>
                    <a:lnTo>
                      <a:pt x="27" y="219"/>
                    </a:lnTo>
                    <a:lnTo>
                      <a:pt x="35" y="234"/>
                    </a:lnTo>
                    <a:lnTo>
                      <a:pt x="44" y="248"/>
                    </a:lnTo>
                    <a:lnTo>
                      <a:pt x="54" y="260"/>
                    </a:lnTo>
                    <a:lnTo>
                      <a:pt x="63" y="272"/>
                    </a:lnTo>
                    <a:lnTo>
                      <a:pt x="76" y="283"/>
                    </a:lnTo>
                    <a:lnTo>
                      <a:pt x="88" y="294"/>
                    </a:lnTo>
                    <a:lnTo>
                      <a:pt x="100" y="304"/>
                    </a:lnTo>
                    <a:lnTo>
                      <a:pt x="114" y="313"/>
                    </a:lnTo>
                    <a:lnTo>
                      <a:pt x="128" y="321"/>
                    </a:lnTo>
                    <a:lnTo>
                      <a:pt x="128" y="321"/>
                    </a:lnTo>
                    <a:lnTo>
                      <a:pt x="143" y="313"/>
                    </a:lnTo>
                    <a:lnTo>
                      <a:pt x="157" y="304"/>
                    </a:lnTo>
                    <a:lnTo>
                      <a:pt x="169" y="294"/>
                    </a:lnTo>
                    <a:lnTo>
                      <a:pt x="181" y="283"/>
                    </a:lnTo>
                    <a:lnTo>
                      <a:pt x="193" y="272"/>
                    </a:lnTo>
                    <a:lnTo>
                      <a:pt x="203" y="260"/>
                    </a:lnTo>
                    <a:lnTo>
                      <a:pt x="213" y="248"/>
                    </a:lnTo>
                    <a:lnTo>
                      <a:pt x="222" y="234"/>
                    </a:lnTo>
                    <a:lnTo>
                      <a:pt x="230" y="219"/>
                    </a:lnTo>
                    <a:lnTo>
                      <a:pt x="236" y="206"/>
                    </a:lnTo>
                    <a:lnTo>
                      <a:pt x="243" y="191"/>
                    </a:lnTo>
                    <a:lnTo>
                      <a:pt x="247" y="175"/>
                    </a:lnTo>
                    <a:lnTo>
                      <a:pt x="252" y="159"/>
                    </a:lnTo>
                    <a:lnTo>
                      <a:pt x="255" y="143"/>
                    </a:lnTo>
                    <a:lnTo>
                      <a:pt x="256" y="127"/>
                    </a:lnTo>
                    <a:lnTo>
                      <a:pt x="257" y="111"/>
                    </a:lnTo>
                    <a:lnTo>
                      <a:pt x="257" y="44"/>
                    </a:lnTo>
                    <a:lnTo>
                      <a:pt x="257" y="44"/>
                    </a:lnTo>
                    <a:lnTo>
                      <a:pt x="240" y="43"/>
                    </a:lnTo>
                    <a:lnTo>
                      <a:pt x="223" y="39"/>
                    </a:lnTo>
                    <a:lnTo>
                      <a:pt x="206" y="35"/>
                    </a:lnTo>
                    <a:lnTo>
                      <a:pt x="190" y="30"/>
                    </a:lnTo>
                    <a:lnTo>
                      <a:pt x="174" y="24"/>
                    </a:lnTo>
                    <a:lnTo>
                      <a:pt x="158" y="17"/>
                    </a:lnTo>
                    <a:lnTo>
                      <a:pt x="143" y="9"/>
                    </a:lnTo>
                    <a:lnTo>
                      <a:pt x="1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118" name="Freeform 1267"/>
              <p:cNvSpPr>
                <a:spLocks/>
              </p:cNvSpPr>
              <p:nvPr/>
            </p:nvSpPr>
            <p:spPr bwMode="auto">
              <a:xfrm>
                <a:off x="10458708" y="2611553"/>
                <a:ext cx="110843" cy="161074"/>
              </a:xfrm>
              <a:custGeom>
                <a:avLst/>
                <a:gdLst>
                  <a:gd name="T0" fmla="*/ 0 w 122"/>
                  <a:gd name="T1" fmla="*/ 0 h 161"/>
                  <a:gd name="T2" fmla="*/ 0 w 122"/>
                  <a:gd name="T3" fmla="*/ 0 h 161"/>
                  <a:gd name="T4" fmla="*/ 6 w 122"/>
                  <a:gd name="T5" fmla="*/ 25 h 161"/>
                  <a:gd name="T6" fmla="*/ 16 w 122"/>
                  <a:gd name="T7" fmla="*/ 50 h 161"/>
                  <a:gd name="T8" fmla="*/ 28 w 122"/>
                  <a:gd name="T9" fmla="*/ 73 h 161"/>
                  <a:gd name="T10" fmla="*/ 43 w 122"/>
                  <a:gd name="T11" fmla="*/ 94 h 161"/>
                  <a:gd name="T12" fmla="*/ 60 w 122"/>
                  <a:gd name="T13" fmla="*/ 113 h 161"/>
                  <a:gd name="T14" fmla="*/ 78 w 122"/>
                  <a:gd name="T15" fmla="*/ 132 h 161"/>
                  <a:gd name="T16" fmla="*/ 89 w 122"/>
                  <a:gd name="T17" fmla="*/ 139 h 161"/>
                  <a:gd name="T18" fmla="*/ 99 w 122"/>
                  <a:gd name="T19" fmla="*/ 148 h 161"/>
                  <a:gd name="T20" fmla="*/ 110 w 122"/>
                  <a:gd name="T21" fmla="*/ 154 h 161"/>
                  <a:gd name="T22" fmla="*/ 122 w 122"/>
                  <a:gd name="T23" fmla="*/ 161 h 161"/>
                  <a:gd name="T24" fmla="*/ 122 w 122"/>
                  <a:gd name="T25" fmla="*/ 0 h 161"/>
                  <a:gd name="T26" fmla="*/ 0 w 122"/>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2" h="161">
                    <a:moveTo>
                      <a:pt x="0" y="0"/>
                    </a:moveTo>
                    <a:lnTo>
                      <a:pt x="0" y="0"/>
                    </a:lnTo>
                    <a:lnTo>
                      <a:pt x="6" y="25"/>
                    </a:lnTo>
                    <a:lnTo>
                      <a:pt x="16" y="50"/>
                    </a:lnTo>
                    <a:lnTo>
                      <a:pt x="28" y="73"/>
                    </a:lnTo>
                    <a:lnTo>
                      <a:pt x="43" y="94"/>
                    </a:lnTo>
                    <a:lnTo>
                      <a:pt x="60" y="113"/>
                    </a:lnTo>
                    <a:lnTo>
                      <a:pt x="78" y="132"/>
                    </a:lnTo>
                    <a:lnTo>
                      <a:pt x="89" y="139"/>
                    </a:lnTo>
                    <a:lnTo>
                      <a:pt x="99" y="148"/>
                    </a:lnTo>
                    <a:lnTo>
                      <a:pt x="110" y="154"/>
                    </a:lnTo>
                    <a:lnTo>
                      <a:pt x="122" y="161"/>
                    </a:lnTo>
                    <a:lnTo>
                      <a:pt x="122" y="0"/>
                    </a:lnTo>
                    <a:lnTo>
                      <a:pt x="0" y="0"/>
                    </a:ln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119" name="Freeform 1268"/>
              <p:cNvSpPr>
                <a:spLocks/>
              </p:cNvSpPr>
              <p:nvPr/>
            </p:nvSpPr>
            <p:spPr bwMode="auto">
              <a:xfrm>
                <a:off x="10458708" y="2611553"/>
                <a:ext cx="110843" cy="161074"/>
              </a:xfrm>
              <a:custGeom>
                <a:avLst/>
                <a:gdLst>
                  <a:gd name="T0" fmla="*/ 0 w 122"/>
                  <a:gd name="T1" fmla="*/ 0 h 161"/>
                  <a:gd name="T2" fmla="*/ 0 w 122"/>
                  <a:gd name="T3" fmla="*/ 0 h 161"/>
                  <a:gd name="T4" fmla="*/ 6 w 122"/>
                  <a:gd name="T5" fmla="*/ 25 h 161"/>
                  <a:gd name="T6" fmla="*/ 16 w 122"/>
                  <a:gd name="T7" fmla="*/ 50 h 161"/>
                  <a:gd name="T8" fmla="*/ 28 w 122"/>
                  <a:gd name="T9" fmla="*/ 73 h 161"/>
                  <a:gd name="T10" fmla="*/ 43 w 122"/>
                  <a:gd name="T11" fmla="*/ 94 h 161"/>
                  <a:gd name="T12" fmla="*/ 60 w 122"/>
                  <a:gd name="T13" fmla="*/ 113 h 161"/>
                  <a:gd name="T14" fmla="*/ 78 w 122"/>
                  <a:gd name="T15" fmla="*/ 132 h 161"/>
                  <a:gd name="T16" fmla="*/ 89 w 122"/>
                  <a:gd name="T17" fmla="*/ 139 h 161"/>
                  <a:gd name="T18" fmla="*/ 99 w 122"/>
                  <a:gd name="T19" fmla="*/ 148 h 161"/>
                  <a:gd name="T20" fmla="*/ 110 w 122"/>
                  <a:gd name="T21" fmla="*/ 154 h 161"/>
                  <a:gd name="T22" fmla="*/ 122 w 122"/>
                  <a:gd name="T23" fmla="*/ 161 h 161"/>
                  <a:gd name="T24" fmla="*/ 122 w 122"/>
                  <a:gd name="T25" fmla="*/ 0 h 161"/>
                  <a:gd name="T26" fmla="*/ 0 w 122"/>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2" h="161">
                    <a:moveTo>
                      <a:pt x="0" y="0"/>
                    </a:moveTo>
                    <a:lnTo>
                      <a:pt x="0" y="0"/>
                    </a:lnTo>
                    <a:lnTo>
                      <a:pt x="6" y="25"/>
                    </a:lnTo>
                    <a:lnTo>
                      <a:pt x="16" y="50"/>
                    </a:lnTo>
                    <a:lnTo>
                      <a:pt x="28" y="73"/>
                    </a:lnTo>
                    <a:lnTo>
                      <a:pt x="43" y="94"/>
                    </a:lnTo>
                    <a:lnTo>
                      <a:pt x="60" y="113"/>
                    </a:lnTo>
                    <a:lnTo>
                      <a:pt x="78" y="132"/>
                    </a:lnTo>
                    <a:lnTo>
                      <a:pt x="89" y="139"/>
                    </a:lnTo>
                    <a:lnTo>
                      <a:pt x="99" y="148"/>
                    </a:lnTo>
                    <a:lnTo>
                      <a:pt x="110" y="154"/>
                    </a:lnTo>
                    <a:lnTo>
                      <a:pt x="122" y="161"/>
                    </a:lnTo>
                    <a:lnTo>
                      <a:pt x="12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120" name="Freeform 1269"/>
              <p:cNvSpPr>
                <a:spLocks/>
              </p:cNvSpPr>
              <p:nvPr/>
            </p:nvSpPr>
            <p:spPr bwMode="auto">
              <a:xfrm>
                <a:off x="10569551" y="2451480"/>
                <a:ext cx="117203" cy="160073"/>
              </a:xfrm>
              <a:custGeom>
                <a:avLst/>
                <a:gdLst>
                  <a:gd name="T0" fmla="*/ 123 w 129"/>
                  <a:gd name="T1" fmla="*/ 160 h 160"/>
                  <a:gd name="T2" fmla="*/ 123 w 129"/>
                  <a:gd name="T3" fmla="*/ 160 h 160"/>
                  <a:gd name="T4" fmla="*/ 128 w 129"/>
                  <a:gd name="T5" fmla="*/ 136 h 160"/>
                  <a:gd name="T6" fmla="*/ 129 w 129"/>
                  <a:gd name="T7" fmla="*/ 111 h 160"/>
                  <a:gd name="T8" fmla="*/ 129 w 129"/>
                  <a:gd name="T9" fmla="*/ 44 h 160"/>
                  <a:gd name="T10" fmla="*/ 129 w 129"/>
                  <a:gd name="T11" fmla="*/ 44 h 160"/>
                  <a:gd name="T12" fmla="*/ 112 w 129"/>
                  <a:gd name="T13" fmla="*/ 43 h 160"/>
                  <a:gd name="T14" fmla="*/ 95 w 129"/>
                  <a:gd name="T15" fmla="*/ 39 h 160"/>
                  <a:gd name="T16" fmla="*/ 78 w 129"/>
                  <a:gd name="T17" fmla="*/ 35 h 160"/>
                  <a:gd name="T18" fmla="*/ 62 w 129"/>
                  <a:gd name="T19" fmla="*/ 30 h 160"/>
                  <a:gd name="T20" fmla="*/ 46 w 129"/>
                  <a:gd name="T21" fmla="*/ 24 h 160"/>
                  <a:gd name="T22" fmla="*/ 30 w 129"/>
                  <a:gd name="T23" fmla="*/ 17 h 160"/>
                  <a:gd name="T24" fmla="*/ 15 w 129"/>
                  <a:gd name="T25" fmla="*/ 9 h 160"/>
                  <a:gd name="T26" fmla="*/ 0 w 129"/>
                  <a:gd name="T27" fmla="*/ 0 h 160"/>
                  <a:gd name="T28" fmla="*/ 0 w 129"/>
                  <a:gd name="T29" fmla="*/ 160 h 160"/>
                  <a:gd name="T30" fmla="*/ 123 w 129"/>
                  <a:gd name="T31"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160">
                    <a:moveTo>
                      <a:pt x="123" y="160"/>
                    </a:moveTo>
                    <a:lnTo>
                      <a:pt x="123" y="160"/>
                    </a:lnTo>
                    <a:lnTo>
                      <a:pt x="128" y="136"/>
                    </a:lnTo>
                    <a:lnTo>
                      <a:pt x="129" y="111"/>
                    </a:lnTo>
                    <a:lnTo>
                      <a:pt x="129" y="44"/>
                    </a:lnTo>
                    <a:lnTo>
                      <a:pt x="129" y="44"/>
                    </a:lnTo>
                    <a:lnTo>
                      <a:pt x="112" y="43"/>
                    </a:lnTo>
                    <a:lnTo>
                      <a:pt x="95" y="39"/>
                    </a:lnTo>
                    <a:lnTo>
                      <a:pt x="78" y="35"/>
                    </a:lnTo>
                    <a:lnTo>
                      <a:pt x="62" y="30"/>
                    </a:lnTo>
                    <a:lnTo>
                      <a:pt x="46" y="24"/>
                    </a:lnTo>
                    <a:lnTo>
                      <a:pt x="30" y="17"/>
                    </a:lnTo>
                    <a:lnTo>
                      <a:pt x="15" y="9"/>
                    </a:lnTo>
                    <a:lnTo>
                      <a:pt x="0" y="0"/>
                    </a:lnTo>
                    <a:lnTo>
                      <a:pt x="0" y="160"/>
                    </a:lnTo>
                    <a:lnTo>
                      <a:pt x="123" y="160"/>
                    </a:ln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121" name="Freeform 1270"/>
              <p:cNvSpPr>
                <a:spLocks/>
              </p:cNvSpPr>
              <p:nvPr/>
            </p:nvSpPr>
            <p:spPr bwMode="auto">
              <a:xfrm>
                <a:off x="10569551" y="2451480"/>
                <a:ext cx="117203" cy="160073"/>
              </a:xfrm>
              <a:custGeom>
                <a:avLst/>
                <a:gdLst>
                  <a:gd name="T0" fmla="*/ 123 w 129"/>
                  <a:gd name="T1" fmla="*/ 160 h 160"/>
                  <a:gd name="T2" fmla="*/ 123 w 129"/>
                  <a:gd name="T3" fmla="*/ 160 h 160"/>
                  <a:gd name="T4" fmla="*/ 128 w 129"/>
                  <a:gd name="T5" fmla="*/ 136 h 160"/>
                  <a:gd name="T6" fmla="*/ 129 w 129"/>
                  <a:gd name="T7" fmla="*/ 111 h 160"/>
                  <a:gd name="T8" fmla="*/ 129 w 129"/>
                  <a:gd name="T9" fmla="*/ 44 h 160"/>
                  <a:gd name="T10" fmla="*/ 129 w 129"/>
                  <a:gd name="T11" fmla="*/ 44 h 160"/>
                  <a:gd name="T12" fmla="*/ 112 w 129"/>
                  <a:gd name="T13" fmla="*/ 43 h 160"/>
                  <a:gd name="T14" fmla="*/ 95 w 129"/>
                  <a:gd name="T15" fmla="*/ 39 h 160"/>
                  <a:gd name="T16" fmla="*/ 78 w 129"/>
                  <a:gd name="T17" fmla="*/ 35 h 160"/>
                  <a:gd name="T18" fmla="*/ 62 w 129"/>
                  <a:gd name="T19" fmla="*/ 30 h 160"/>
                  <a:gd name="T20" fmla="*/ 46 w 129"/>
                  <a:gd name="T21" fmla="*/ 24 h 160"/>
                  <a:gd name="T22" fmla="*/ 30 w 129"/>
                  <a:gd name="T23" fmla="*/ 17 h 160"/>
                  <a:gd name="T24" fmla="*/ 15 w 129"/>
                  <a:gd name="T25" fmla="*/ 9 h 160"/>
                  <a:gd name="T26" fmla="*/ 0 w 129"/>
                  <a:gd name="T27" fmla="*/ 0 h 160"/>
                  <a:gd name="T28" fmla="*/ 0 w 129"/>
                  <a:gd name="T29" fmla="*/ 160 h 160"/>
                  <a:gd name="T30" fmla="*/ 123 w 129"/>
                  <a:gd name="T31"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160">
                    <a:moveTo>
                      <a:pt x="123" y="160"/>
                    </a:moveTo>
                    <a:lnTo>
                      <a:pt x="123" y="160"/>
                    </a:lnTo>
                    <a:lnTo>
                      <a:pt x="128" y="136"/>
                    </a:lnTo>
                    <a:lnTo>
                      <a:pt x="129" y="111"/>
                    </a:lnTo>
                    <a:lnTo>
                      <a:pt x="129" y="44"/>
                    </a:lnTo>
                    <a:lnTo>
                      <a:pt x="129" y="44"/>
                    </a:lnTo>
                    <a:lnTo>
                      <a:pt x="112" y="43"/>
                    </a:lnTo>
                    <a:lnTo>
                      <a:pt x="95" y="39"/>
                    </a:lnTo>
                    <a:lnTo>
                      <a:pt x="78" y="35"/>
                    </a:lnTo>
                    <a:lnTo>
                      <a:pt x="62" y="30"/>
                    </a:lnTo>
                    <a:lnTo>
                      <a:pt x="46" y="24"/>
                    </a:lnTo>
                    <a:lnTo>
                      <a:pt x="30" y="17"/>
                    </a:lnTo>
                    <a:lnTo>
                      <a:pt x="15" y="9"/>
                    </a:lnTo>
                    <a:lnTo>
                      <a:pt x="0" y="0"/>
                    </a:lnTo>
                    <a:lnTo>
                      <a:pt x="0" y="160"/>
                    </a:lnTo>
                    <a:lnTo>
                      <a:pt x="123" y="16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122" name="Freeform 1271"/>
              <p:cNvSpPr>
                <a:spLocks noEditPoints="1"/>
              </p:cNvSpPr>
              <p:nvPr/>
            </p:nvSpPr>
            <p:spPr bwMode="auto">
              <a:xfrm>
                <a:off x="10453257" y="2451480"/>
                <a:ext cx="228046" cy="321147"/>
              </a:xfrm>
              <a:custGeom>
                <a:avLst/>
                <a:gdLst>
                  <a:gd name="T0" fmla="*/ 128 w 251"/>
                  <a:gd name="T1" fmla="*/ 320 h 321"/>
                  <a:gd name="T2" fmla="*/ 128 w 251"/>
                  <a:gd name="T3" fmla="*/ 320 h 321"/>
                  <a:gd name="T4" fmla="*/ 127 w 251"/>
                  <a:gd name="T5" fmla="*/ 320 h 321"/>
                  <a:gd name="T6" fmla="*/ 127 w 251"/>
                  <a:gd name="T7" fmla="*/ 320 h 321"/>
                  <a:gd name="T8" fmla="*/ 127 w 251"/>
                  <a:gd name="T9" fmla="*/ 320 h 321"/>
                  <a:gd name="T10" fmla="*/ 127 w 251"/>
                  <a:gd name="T11" fmla="*/ 320 h 321"/>
                  <a:gd name="T12" fmla="*/ 127 w 251"/>
                  <a:gd name="T13" fmla="*/ 320 h 321"/>
                  <a:gd name="T14" fmla="*/ 94 w 251"/>
                  <a:gd name="T15" fmla="*/ 299 h 321"/>
                  <a:gd name="T16" fmla="*/ 94 w 251"/>
                  <a:gd name="T17" fmla="*/ 299 h 321"/>
                  <a:gd name="T18" fmla="*/ 94 w 251"/>
                  <a:gd name="T19" fmla="*/ 299 h 321"/>
                  <a:gd name="T20" fmla="*/ 94 w 251"/>
                  <a:gd name="T21" fmla="*/ 299 h 321"/>
                  <a:gd name="T22" fmla="*/ 94 w 251"/>
                  <a:gd name="T23" fmla="*/ 299 h 321"/>
                  <a:gd name="T24" fmla="*/ 94 w 251"/>
                  <a:gd name="T25" fmla="*/ 299 h 321"/>
                  <a:gd name="T26" fmla="*/ 94 w 251"/>
                  <a:gd name="T27" fmla="*/ 299 h 321"/>
                  <a:gd name="T28" fmla="*/ 94 w 251"/>
                  <a:gd name="T29" fmla="*/ 299 h 321"/>
                  <a:gd name="T30" fmla="*/ 93 w 251"/>
                  <a:gd name="T31" fmla="*/ 299 h 321"/>
                  <a:gd name="T32" fmla="*/ 94 w 251"/>
                  <a:gd name="T33" fmla="*/ 299 h 321"/>
                  <a:gd name="T34" fmla="*/ 93 w 251"/>
                  <a:gd name="T35" fmla="*/ 298 h 321"/>
                  <a:gd name="T36" fmla="*/ 93 w 251"/>
                  <a:gd name="T37" fmla="*/ 298 h 321"/>
                  <a:gd name="T38" fmla="*/ 93 w 251"/>
                  <a:gd name="T39" fmla="*/ 298 h 321"/>
                  <a:gd name="T40" fmla="*/ 93 w 251"/>
                  <a:gd name="T41" fmla="*/ 298 h 321"/>
                  <a:gd name="T42" fmla="*/ 93 w 251"/>
                  <a:gd name="T43" fmla="*/ 298 h 321"/>
                  <a:gd name="T44" fmla="*/ 251 w 251"/>
                  <a:gd name="T45" fmla="*/ 160 h 321"/>
                  <a:gd name="T46" fmla="*/ 243 w 251"/>
                  <a:gd name="T47" fmla="*/ 160 h 321"/>
                  <a:gd name="T48" fmla="*/ 227 w 251"/>
                  <a:gd name="T49" fmla="*/ 206 h 321"/>
                  <a:gd name="T50" fmla="*/ 202 w 251"/>
                  <a:gd name="T51" fmla="*/ 248 h 321"/>
                  <a:gd name="T52" fmla="*/ 169 w 251"/>
                  <a:gd name="T53" fmla="*/ 282 h 321"/>
                  <a:gd name="T54" fmla="*/ 128 w 251"/>
                  <a:gd name="T55" fmla="*/ 310 h 321"/>
                  <a:gd name="T56" fmla="*/ 128 w 251"/>
                  <a:gd name="T57" fmla="*/ 321 h 321"/>
                  <a:gd name="T58" fmla="*/ 128 w 251"/>
                  <a:gd name="T59" fmla="*/ 321 h 321"/>
                  <a:gd name="T60" fmla="*/ 152 w 251"/>
                  <a:gd name="T61" fmla="*/ 308 h 321"/>
                  <a:gd name="T62" fmla="*/ 173 w 251"/>
                  <a:gd name="T63" fmla="*/ 292 h 321"/>
                  <a:gd name="T64" fmla="*/ 208 w 251"/>
                  <a:gd name="T65" fmla="*/ 254 h 321"/>
                  <a:gd name="T66" fmla="*/ 235 w 251"/>
                  <a:gd name="T67" fmla="*/ 210 h 321"/>
                  <a:gd name="T68" fmla="*/ 251 w 251"/>
                  <a:gd name="T69" fmla="*/ 160 h 321"/>
                  <a:gd name="T70" fmla="*/ 128 w 251"/>
                  <a:gd name="T71" fmla="*/ 0 h 321"/>
                  <a:gd name="T72" fmla="*/ 114 w 251"/>
                  <a:gd name="T73" fmla="*/ 9 h 321"/>
                  <a:gd name="T74" fmla="*/ 83 w 251"/>
                  <a:gd name="T75" fmla="*/ 24 h 321"/>
                  <a:gd name="T76" fmla="*/ 51 w 251"/>
                  <a:gd name="T77" fmla="*/ 35 h 321"/>
                  <a:gd name="T78" fmla="*/ 17 w 251"/>
                  <a:gd name="T79" fmla="*/ 43 h 321"/>
                  <a:gd name="T80" fmla="*/ 0 w 251"/>
                  <a:gd name="T81" fmla="*/ 111 h 321"/>
                  <a:gd name="T82" fmla="*/ 1 w 251"/>
                  <a:gd name="T83" fmla="*/ 125 h 321"/>
                  <a:gd name="T84" fmla="*/ 3 w 251"/>
                  <a:gd name="T85" fmla="*/ 152 h 321"/>
                  <a:gd name="T86" fmla="*/ 9 w 251"/>
                  <a:gd name="T87" fmla="*/ 178 h 321"/>
                  <a:gd name="T88" fmla="*/ 19 w 251"/>
                  <a:gd name="T89" fmla="*/ 203 h 321"/>
                  <a:gd name="T90" fmla="*/ 31 w 251"/>
                  <a:gd name="T91" fmla="*/ 228 h 321"/>
                  <a:gd name="T92" fmla="*/ 45 w 251"/>
                  <a:gd name="T93" fmla="*/ 250 h 321"/>
                  <a:gd name="T94" fmla="*/ 62 w 251"/>
                  <a:gd name="T95" fmla="*/ 271 h 321"/>
                  <a:gd name="T96" fmla="*/ 82 w 251"/>
                  <a:gd name="T97" fmla="*/ 289 h 321"/>
                  <a:gd name="T98" fmla="*/ 93 w 251"/>
                  <a:gd name="T99" fmla="*/ 298 h 321"/>
                  <a:gd name="T100" fmla="*/ 62 w 251"/>
                  <a:gd name="T101" fmla="*/ 270 h 321"/>
                  <a:gd name="T102" fmla="*/ 36 w 251"/>
                  <a:gd name="T103" fmla="*/ 237 h 321"/>
                  <a:gd name="T104" fmla="*/ 18 w 251"/>
                  <a:gd name="T105" fmla="*/ 200 h 321"/>
                  <a:gd name="T106" fmla="*/ 6 w 251"/>
                  <a:gd name="T107" fmla="*/ 160 h 321"/>
                  <a:gd name="T108" fmla="*/ 14 w 251"/>
                  <a:gd name="T109" fmla="*/ 160 h 321"/>
                  <a:gd name="T110" fmla="*/ 9 w 251"/>
                  <a:gd name="T111" fmla="*/ 111 h 321"/>
                  <a:gd name="T112" fmla="*/ 9 w 251"/>
                  <a:gd name="T113" fmla="*/ 52 h 321"/>
                  <a:gd name="T114" fmla="*/ 40 w 251"/>
                  <a:gd name="T115" fmla="*/ 48 h 321"/>
                  <a:gd name="T116" fmla="*/ 71 w 251"/>
                  <a:gd name="T117" fmla="*/ 38 h 321"/>
                  <a:gd name="T118" fmla="*/ 100 w 251"/>
                  <a:gd name="T119" fmla="*/ 27 h 321"/>
                  <a:gd name="T120" fmla="*/ 128 w 251"/>
                  <a:gd name="T121" fmla="*/ 11 h 321"/>
                  <a:gd name="T122" fmla="*/ 128 w 251"/>
                  <a:gd name="T123"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1" h="321">
                    <a:moveTo>
                      <a:pt x="128" y="320"/>
                    </a:moveTo>
                    <a:lnTo>
                      <a:pt x="128" y="320"/>
                    </a:lnTo>
                    <a:lnTo>
                      <a:pt x="128" y="320"/>
                    </a:lnTo>
                    <a:lnTo>
                      <a:pt x="128" y="320"/>
                    </a:lnTo>
                    <a:lnTo>
                      <a:pt x="128" y="320"/>
                    </a:lnTo>
                    <a:close/>
                    <a:moveTo>
                      <a:pt x="127" y="320"/>
                    </a:moveTo>
                    <a:lnTo>
                      <a:pt x="127" y="320"/>
                    </a:lnTo>
                    <a:lnTo>
                      <a:pt x="127" y="320"/>
                    </a:lnTo>
                    <a:lnTo>
                      <a:pt x="127" y="320"/>
                    </a:lnTo>
                    <a:lnTo>
                      <a:pt x="127" y="320"/>
                    </a:lnTo>
                    <a:close/>
                    <a:moveTo>
                      <a:pt x="127" y="320"/>
                    </a:moveTo>
                    <a:lnTo>
                      <a:pt x="127" y="320"/>
                    </a:lnTo>
                    <a:lnTo>
                      <a:pt x="127" y="320"/>
                    </a:lnTo>
                    <a:lnTo>
                      <a:pt x="127" y="320"/>
                    </a:lnTo>
                    <a:lnTo>
                      <a:pt x="127" y="320"/>
                    </a:lnTo>
                    <a:close/>
                    <a:moveTo>
                      <a:pt x="94" y="299"/>
                    </a:moveTo>
                    <a:lnTo>
                      <a:pt x="94" y="299"/>
                    </a:lnTo>
                    <a:lnTo>
                      <a:pt x="94" y="299"/>
                    </a:lnTo>
                    <a:lnTo>
                      <a:pt x="94" y="299"/>
                    </a:lnTo>
                    <a:lnTo>
                      <a:pt x="94" y="299"/>
                    </a:lnTo>
                    <a:close/>
                    <a:moveTo>
                      <a:pt x="94" y="299"/>
                    </a:moveTo>
                    <a:lnTo>
                      <a:pt x="94" y="299"/>
                    </a:lnTo>
                    <a:lnTo>
                      <a:pt x="94" y="299"/>
                    </a:lnTo>
                    <a:lnTo>
                      <a:pt x="94" y="299"/>
                    </a:lnTo>
                    <a:lnTo>
                      <a:pt x="94" y="299"/>
                    </a:lnTo>
                    <a:close/>
                    <a:moveTo>
                      <a:pt x="94" y="299"/>
                    </a:moveTo>
                    <a:lnTo>
                      <a:pt x="94" y="299"/>
                    </a:lnTo>
                    <a:lnTo>
                      <a:pt x="94" y="299"/>
                    </a:lnTo>
                    <a:lnTo>
                      <a:pt x="94" y="299"/>
                    </a:lnTo>
                    <a:lnTo>
                      <a:pt x="94" y="299"/>
                    </a:lnTo>
                    <a:close/>
                    <a:moveTo>
                      <a:pt x="93" y="299"/>
                    </a:moveTo>
                    <a:lnTo>
                      <a:pt x="93" y="299"/>
                    </a:lnTo>
                    <a:lnTo>
                      <a:pt x="94" y="299"/>
                    </a:lnTo>
                    <a:lnTo>
                      <a:pt x="94" y="299"/>
                    </a:lnTo>
                    <a:lnTo>
                      <a:pt x="93" y="299"/>
                    </a:lnTo>
                    <a:close/>
                    <a:moveTo>
                      <a:pt x="93" y="298"/>
                    </a:moveTo>
                    <a:lnTo>
                      <a:pt x="93" y="298"/>
                    </a:lnTo>
                    <a:lnTo>
                      <a:pt x="93" y="298"/>
                    </a:lnTo>
                    <a:lnTo>
                      <a:pt x="93" y="298"/>
                    </a:lnTo>
                    <a:lnTo>
                      <a:pt x="93" y="298"/>
                    </a:lnTo>
                    <a:close/>
                    <a:moveTo>
                      <a:pt x="93" y="298"/>
                    </a:moveTo>
                    <a:lnTo>
                      <a:pt x="93" y="298"/>
                    </a:lnTo>
                    <a:lnTo>
                      <a:pt x="93" y="298"/>
                    </a:lnTo>
                    <a:lnTo>
                      <a:pt x="93" y="298"/>
                    </a:lnTo>
                    <a:lnTo>
                      <a:pt x="93" y="298"/>
                    </a:lnTo>
                    <a:close/>
                    <a:moveTo>
                      <a:pt x="251" y="160"/>
                    </a:moveTo>
                    <a:lnTo>
                      <a:pt x="243" y="160"/>
                    </a:lnTo>
                    <a:lnTo>
                      <a:pt x="243" y="160"/>
                    </a:lnTo>
                    <a:lnTo>
                      <a:pt x="235" y="184"/>
                    </a:lnTo>
                    <a:lnTo>
                      <a:pt x="227" y="206"/>
                    </a:lnTo>
                    <a:lnTo>
                      <a:pt x="216" y="227"/>
                    </a:lnTo>
                    <a:lnTo>
                      <a:pt x="202" y="248"/>
                    </a:lnTo>
                    <a:lnTo>
                      <a:pt x="186" y="266"/>
                    </a:lnTo>
                    <a:lnTo>
                      <a:pt x="169" y="282"/>
                    </a:lnTo>
                    <a:lnTo>
                      <a:pt x="149" y="298"/>
                    </a:lnTo>
                    <a:lnTo>
                      <a:pt x="128" y="310"/>
                    </a:lnTo>
                    <a:lnTo>
                      <a:pt x="128" y="310"/>
                    </a:lnTo>
                    <a:lnTo>
                      <a:pt x="128" y="321"/>
                    </a:lnTo>
                    <a:lnTo>
                      <a:pt x="128" y="321"/>
                    </a:lnTo>
                    <a:lnTo>
                      <a:pt x="128" y="321"/>
                    </a:lnTo>
                    <a:lnTo>
                      <a:pt x="141" y="314"/>
                    </a:lnTo>
                    <a:lnTo>
                      <a:pt x="152" y="308"/>
                    </a:lnTo>
                    <a:lnTo>
                      <a:pt x="162" y="299"/>
                    </a:lnTo>
                    <a:lnTo>
                      <a:pt x="173" y="292"/>
                    </a:lnTo>
                    <a:lnTo>
                      <a:pt x="191" y="273"/>
                    </a:lnTo>
                    <a:lnTo>
                      <a:pt x="208" y="254"/>
                    </a:lnTo>
                    <a:lnTo>
                      <a:pt x="223" y="233"/>
                    </a:lnTo>
                    <a:lnTo>
                      <a:pt x="235" y="210"/>
                    </a:lnTo>
                    <a:lnTo>
                      <a:pt x="245" y="185"/>
                    </a:lnTo>
                    <a:lnTo>
                      <a:pt x="251" y="160"/>
                    </a:lnTo>
                    <a:close/>
                    <a:moveTo>
                      <a:pt x="128" y="0"/>
                    </a:moveTo>
                    <a:lnTo>
                      <a:pt x="128" y="0"/>
                    </a:lnTo>
                    <a:lnTo>
                      <a:pt x="128" y="0"/>
                    </a:lnTo>
                    <a:lnTo>
                      <a:pt x="114" y="9"/>
                    </a:lnTo>
                    <a:lnTo>
                      <a:pt x="99" y="17"/>
                    </a:lnTo>
                    <a:lnTo>
                      <a:pt x="83" y="24"/>
                    </a:lnTo>
                    <a:lnTo>
                      <a:pt x="67" y="30"/>
                    </a:lnTo>
                    <a:lnTo>
                      <a:pt x="51" y="35"/>
                    </a:lnTo>
                    <a:lnTo>
                      <a:pt x="34" y="39"/>
                    </a:lnTo>
                    <a:lnTo>
                      <a:pt x="17" y="43"/>
                    </a:lnTo>
                    <a:lnTo>
                      <a:pt x="0" y="44"/>
                    </a:lnTo>
                    <a:lnTo>
                      <a:pt x="0" y="111"/>
                    </a:lnTo>
                    <a:lnTo>
                      <a:pt x="0" y="111"/>
                    </a:lnTo>
                    <a:lnTo>
                      <a:pt x="1" y="125"/>
                    </a:lnTo>
                    <a:lnTo>
                      <a:pt x="2" y="138"/>
                    </a:lnTo>
                    <a:lnTo>
                      <a:pt x="3" y="152"/>
                    </a:lnTo>
                    <a:lnTo>
                      <a:pt x="6" y="165"/>
                    </a:lnTo>
                    <a:lnTo>
                      <a:pt x="9" y="178"/>
                    </a:lnTo>
                    <a:lnTo>
                      <a:pt x="14" y="191"/>
                    </a:lnTo>
                    <a:lnTo>
                      <a:pt x="19" y="203"/>
                    </a:lnTo>
                    <a:lnTo>
                      <a:pt x="24" y="216"/>
                    </a:lnTo>
                    <a:lnTo>
                      <a:pt x="31" y="228"/>
                    </a:lnTo>
                    <a:lnTo>
                      <a:pt x="38" y="239"/>
                    </a:lnTo>
                    <a:lnTo>
                      <a:pt x="45" y="250"/>
                    </a:lnTo>
                    <a:lnTo>
                      <a:pt x="54" y="260"/>
                    </a:lnTo>
                    <a:lnTo>
                      <a:pt x="62" y="271"/>
                    </a:lnTo>
                    <a:lnTo>
                      <a:pt x="72" y="281"/>
                    </a:lnTo>
                    <a:lnTo>
                      <a:pt x="82" y="289"/>
                    </a:lnTo>
                    <a:lnTo>
                      <a:pt x="93" y="298"/>
                    </a:lnTo>
                    <a:lnTo>
                      <a:pt x="93" y="298"/>
                    </a:lnTo>
                    <a:lnTo>
                      <a:pt x="77" y="284"/>
                    </a:lnTo>
                    <a:lnTo>
                      <a:pt x="62" y="270"/>
                    </a:lnTo>
                    <a:lnTo>
                      <a:pt x="49" y="254"/>
                    </a:lnTo>
                    <a:lnTo>
                      <a:pt x="36" y="237"/>
                    </a:lnTo>
                    <a:lnTo>
                      <a:pt x="27" y="219"/>
                    </a:lnTo>
                    <a:lnTo>
                      <a:pt x="18" y="200"/>
                    </a:lnTo>
                    <a:lnTo>
                      <a:pt x="11" y="180"/>
                    </a:lnTo>
                    <a:lnTo>
                      <a:pt x="6" y="160"/>
                    </a:lnTo>
                    <a:lnTo>
                      <a:pt x="14" y="160"/>
                    </a:lnTo>
                    <a:lnTo>
                      <a:pt x="14" y="160"/>
                    </a:lnTo>
                    <a:lnTo>
                      <a:pt x="11" y="136"/>
                    </a:lnTo>
                    <a:lnTo>
                      <a:pt x="9" y="111"/>
                    </a:lnTo>
                    <a:lnTo>
                      <a:pt x="9" y="52"/>
                    </a:lnTo>
                    <a:lnTo>
                      <a:pt x="9" y="52"/>
                    </a:lnTo>
                    <a:lnTo>
                      <a:pt x="25" y="50"/>
                    </a:lnTo>
                    <a:lnTo>
                      <a:pt x="40" y="48"/>
                    </a:lnTo>
                    <a:lnTo>
                      <a:pt x="56" y="43"/>
                    </a:lnTo>
                    <a:lnTo>
                      <a:pt x="71" y="38"/>
                    </a:lnTo>
                    <a:lnTo>
                      <a:pt x="85" y="33"/>
                    </a:lnTo>
                    <a:lnTo>
                      <a:pt x="100" y="27"/>
                    </a:lnTo>
                    <a:lnTo>
                      <a:pt x="115" y="19"/>
                    </a:lnTo>
                    <a:lnTo>
                      <a:pt x="128" y="11"/>
                    </a:lnTo>
                    <a:lnTo>
                      <a:pt x="128" y="0"/>
                    </a:lnTo>
                    <a:lnTo>
                      <a:pt x="128" y="0"/>
                    </a:lnTo>
                    <a:close/>
                  </a:path>
                </a:pathLst>
              </a:custGeom>
              <a:solidFill>
                <a:srgbClr val="AABC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123" name="Rectangle 1272"/>
              <p:cNvSpPr>
                <a:spLocks noChangeArrowheads="1"/>
              </p:cNvSpPr>
              <p:nvPr/>
            </p:nvSpPr>
            <p:spPr bwMode="auto">
              <a:xfrm>
                <a:off x="10569551" y="2771626"/>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124" name="Rectangle 1273"/>
              <p:cNvSpPr>
                <a:spLocks noChangeArrowheads="1"/>
              </p:cNvSpPr>
              <p:nvPr/>
            </p:nvSpPr>
            <p:spPr bwMode="auto">
              <a:xfrm>
                <a:off x="10568642" y="2771626"/>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125" name="Rectangle 1274"/>
              <p:cNvSpPr>
                <a:spLocks noChangeArrowheads="1"/>
              </p:cNvSpPr>
              <p:nvPr/>
            </p:nvSpPr>
            <p:spPr bwMode="auto">
              <a:xfrm>
                <a:off x="10568642" y="2771626"/>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126" name="Rectangle 1275"/>
              <p:cNvSpPr>
                <a:spLocks noChangeArrowheads="1"/>
              </p:cNvSpPr>
              <p:nvPr/>
            </p:nvSpPr>
            <p:spPr bwMode="auto">
              <a:xfrm>
                <a:off x="10538660" y="2750617"/>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127" name="Rectangle 1276"/>
              <p:cNvSpPr>
                <a:spLocks noChangeArrowheads="1"/>
              </p:cNvSpPr>
              <p:nvPr/>
            </p:nvSpPr>
            <p:spPr bwMode="auto">
              <a:xfrm>
                <a:off x="10538660" y="2750617"/>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128" name="Rectangle 1277"/>
              <p:cNvSpPr>
                <a:spLocks noChangeArrowheads="1"/>
              </p:cNvSpPr>
              <p:nvPr/>
            </p:nvSpPr>
            <p:spPr bwMode="auto">
              <a:xfrm>
                <a:off x="10538660" y="2750617"/>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129" name="Rectangle 1278"/>
              <p:cNvSpPr>
                <a:spLocks noChangeArrowheads="1"/>
              </p:cNvSpPr>
              <p:nvPr/>
            </p:nvSpPr>
            <p:spPr bwMode="auto">
              <a:xfrm>
                <a:off x="10537752" y="2750617"/>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130" name="Rectangle 1279"/>
              <p:cNvSpPr>
                <a:spLocks noChangeArrowheads="1"/>
              </p:cNvSpPr>
              <p:nvPr/>
            </p:nvSpPr>
            <p:spPr bwMode="auto">
              <a:xfrm>
                <a:off x="10537752" y="2749616"/>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131" name="Rectangle 1280"/>
              <p:cNvSpPr>
                <a:spLocks noChangeArrowheads="1"/>
              </p:cNvSpPr>
              <p:nvPr/>
            </p:nvSpPr>
            <p:spPr bwMode="auto">
              <a:xfrm>
                <a:off x="10537752" y="2749616"/>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132" name="Freeform 1281"/>
              <p:cNvSpPr>
                <a:spLocks/>
              </p:cNvSpPr>
              <p:nvPr/>
            </p:nvSpPr>
            <p:spPr bwMode="auto">
              <a:xfrm>
                <a:off x="10569551" y="2611553"/>
                <a:ext cx="111752" cy="161074"/>
              </a:xfrm>
              <a:custGeom>
                <a:avLst/>
                <a:gdLst>
                  <a:gd name="T0" fmla="*/ 123 w 123"/>
                  <a:gd name="T1" fmla="*/ 0 h 161"/>
                  <a:gd name="T2" fmla="*/ 115 w 123"/>
                  <a:gd name="T3" fmla="*/ 0 h 161"/>
                  <a:gd name="T4" fmla="*/ 115 w 123"/>
                  <a:gd name="T5" fmla="*/ 0 h 161"/>
                  <a:gd name="T6" fmla="*/ 107 w 123"/>
                  <a:gd name="T7" fmla="*/ 24 h 161"/>
                  <a:gd name="T8" fmla="*/ 99 w 123"/>
                  <a:gd name="T9" fmla="*/ 46 h 161"/>
                  <a:gd name="T10" fmla="*/ 88 w 123"/>
                  <a:gd name="T11" fmla="*/ 67 h 161"/>
                  <a:gd name="T12" fmla="*/ 74 w 123"/>
                  <a:gd name="T13" fmla="*/ 88 h 161"/>
                  <a:gd name="T14" fmla="*/ 58 w 123"/>
                  <a:gd name="T15" fmla="*/ 106 h 161"/>
                  <a:gd name="T16" fmla="*/ 41 w 123"/>
                  <a:gd name="T17" fmla="*/ 122 h 161"/>
                  <a:gd name="T18" fmla="*/ 21 w 123"/>
                  <a:gd name="T19" fmla="*/ 138 h 161"/>
                  <a:gd name="T20" fmla="*/ 0 w 123"/>
                  <a:gd name="T21" fmla="*/ 150 h 161"/>
                  <a:gd name="T22" fmla="*/ 0 w 123"/>
                  <a:gd name="T23" fmla="*/ 150 h 161"/>
                  <a:gd name="T24" fmla="*/ 0 w 123"/>
                  <a:gd name="T25" fmla="*/ 161 h 161"/>
                  <a:gd name="T26" fmla="*/ 0 w 123"/>
                  <a:gd name="T27" fmla="*/ 161 h 161"/>
                  <a:gd name="T28" fmla="*/ 0 w 123"/>
                  <a:gd name="T29" fmla="*/ 161 h 161"/>
                  <a:gd name="T30" fmla="*/ 13 w 123"/>
                  <a:gd name="T31" fmla="*/ 154 h 161"/>
                  <a:gd name="T32" fmla="*/ 24 w 123"/>
                  <a:gd name="T33" fmla="*/ 148 h 161"/>
                  <a:gd name="T34" fmla="*/ 34 w 123"/>
                  <a:gd name="T35" fmla="*/ 139 h 161"/>
                  <a:gd name="T36" fmla="*/ 45 w 123"/>
                  <a:gd name="T37" fmla="*/ 132 h 161"/>
                  <a:gd name="T38" fmla="*/ 63 w 123"/>
                  <a:gd name="T39" fmla="*/ 113 h 161"/>
                  <a:gd name="T40" fmla="*/ 80 w 123"/>
                  <a:gd name="T41" fmla="*/ 94 h 161"/>
                  <a:gd name="T42" fmla="*/ 95 w 123"/>
                  <a:gd name="T43" fmla="*/ 73 h 161"/>
                  <a:gd name="T44" fmla="*/ 107 w 123"/>
                  <a:gd name="T45" fmla="*/ 50 h 161"/>
                  <a:gd name="T46" fmla="*/ 117 w 123"/>
                  <a:gd name="T47" fmla="*/ 25 h 161"/>
                  <a:gd name="T48" fmla="*/ 123 w 123"/>
                  <a:gd name="T4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3" h="161">
                    <a:moveTo>
                      <a:pt x="123" y="0"/>
                    </a:moveTo>
                    <a:lnTo>
                      <a:pt x="115" y="0"/>
                    </a:lnTo>
                    <a:lnTo>
                      <a:pt x="115" y="0"/>
                    </a:lnTo>
                    <a:lnTo>
                      <a:pt x="107" y="24"/>
                    </a:lnTo>
                    <a:lnTo>
                      <a:pt x="99" y="46"/>
                    </a:lnTo>
                    <a:lnTo>
                      <a:pt x="88" y="67"/>
                    </a:lnTo>
                    <a:lnTo>
                      <a:pt x="74" y="88"/>
                    </a:lnTo>
                    <a:lnTo>
                      <a:pt x="58" y="106"/>
                    </a:lnTo>
                    <a:lnTo>
                      <a:pt x="41" y="122"/>
                    </a:lnTo>
                    <a:lnTo>
                      <a:pt x="21" y="138"/>
                    </a:lnTo>
                    <a:lnTo>
                      <a:pt x="0" y="150"/>
                    </a:lnTo>
                    <a:lnTo>
                      <a:pt x="0" y="150"/>
                    </a:lnTo>
                    <a:lnTo>
                      <a:pt x="0" y="161"/>
                    </a:lnTo>
                    <a:lnTo>
                      <a:pt x="0" y="161"/>
                    </a:lnTo>
                    <a:lnTo>
                      <a:pt x="0" y="161"/>
                    </a:lnTo>
                    <a:lnTo>
                      <a:pt x="13" y="154"/>
                    </a:lnTo>
                    <a:lnTo>
                      <a:pt x="24" y="148"/>
                    </a:lnTo>
                    <a:lnTo>
                      <a:pt x="34" y="139"/>
                    </a:lnTo>
                    <a:lnTo>
                      <a:pt x="45" y="132"/>
                    </a:lnTo>
                    <a:lnTo>
                      <a:pt x="63" y="113"/>
                    </a:lnTo>
                    <a:lnTo>
                      <a:pt x="80" y="94"/>
                    </a:lnTo>
                    <a:lnTo>
                      <a:pt x="95" y="73"/>
                    </a:lnTo>
                    <a:lnTo>
                      <a:pt x="107" y="50"/>
                    </a:lnTo>
                    <a:lnTo>
                      <a:pt x="117" y="25"/>
                    </a:lnTo>
                    <a:lnTo>
                      <a:pt x="1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133" name="Freeform 1282"/>
              <p:cNvSpPr>
                <a:spLocks/>
              </p:cNvSpPr>
              <p:nvPr/>
            </p:nvSpPr>
            <p:spPr bwMode="auto">
              <a:xfrm>
                <a:off x="10453257" y="2451480"/>
                <a:ext cx="116294" cy="298136"/>
              </a:xfrm>
              <a:custGeom>
                <a:avLst/>
                <a:gdLst>
                  <a:gd name="T0" fmla="*/ 128 w 128"/>
                  <a:gd name="T1" fmla="*/ 0 h 298"/>
                  <a:gd name="T2" fmla="*/ 128 w 128"/>
                  <a:gd name="T3" fmla="*/ 0 h 298"/>
                  <a:gd name="T4" fmla="*/ 128 w 128"/>
                  <a:gd name="T5" fmla="*/ 0 h 298"/>
                  <a:gd name="T6" fmla="*/ 114 w 128"/>
                  <a:gd name="T7" fmla="*/ 9 h 298"/>
                  <a:gd name="T8" fmla="*/ 99 w 128"/>
                  <a:gd name="T9" fmla="*/ 17 h 298"/>
                  <a:gd name="T10" fmla="*/ 83 w 128"/>
                  <a:gd name="T11" fmla="*/ 24 h 298"/>
                  <a:gd name="T12" fmla="*/ 67 w 128"/>
                  <a:gd name="T13" fmla="*/ 30 h 298"/>
                  <a:gd name="T14" fmla="*/ 51 w 128"/>
                  <a:gd name="T15" fmla="*/ 35 h 298"/>
                  <a:gd name="T16" fmla="*/ 34 w 128"/>
                  <a:gd name="T17" fmla="*/ 39 h 298"/>
                  <a:gd name="T18" fmla="*/ 17 w 128"/>
                  <a:gd name="T19" fmla="*/ 43 h 298"/>
                  <a:gd name="T20" fmla="*/ 0 w 128"/>
                  <a:gd name="T21" fmla="*/ 44 h 298"/>
                  <a:gd name="T22" fmla="*/ 0 w 128"/>
                  <a:gd name="T23" fmla="*/ 111 h 298"/>
                  <a:gd name="T24" fmla="*/ 0 w 128"/>
                  <a:gd name="T25" fmla="*/ 111 h 298"/>
                  <a:gd name="T26" fmla="*/ 1 w 128"/>
                  <a:gd name="T27" fmla="*/ 125 h 298"/>
                  <a:gd name="T28" fmla="*/ 2 w 128"/>
                  <a:gd name="T29" fmla="*/ 138 h 298"/>
                  <a:gd name="T30" fmla="*/ 3 w 128"/>
                  <a:gd name="T31" fmla="*/ 152 h 298"/>
                  <a:gd name="T32" fmla="*/ 6 w 128"/>
                  <a:gd name="T33" fmla="*/ 165 h 298"/>
                  <a:gd name="T34" fmla="*/ 9 w 128"/>
                  <a:gd name="T35" fmla="*/ 178 h 298"/>
                  <a:gd name="T36" fmla="*/ 14 w 128"/>
                  <a:gd name="T37" fmla="*/ 191 h 298"/>
                  <a:gd name="T38" fmla="*/ 19 w 128"/>
                  <a:gd name="T39" fmla="*/ 203 h 298"/>
                  <a:gd name="T40" fmla="*/ 24 w 128"/>
                  <a:gd name="T41" fmla="*/ 216 h 298"/>
                  <a:gd name="T42" fmla="*/ 31 w 128"/>
                  <a:gd name="T43" fmla="*/ 228 h 298"/>
                  <a:gd name="T44" fmla="*/ 38 w 128"/>
                  <a:gd name="T45" fmla="*/ 239 h 298"/>
                  <a:gd name="T46" fmla="*/ 45 w 128"/>
                  <a:gd name="T47" fmla="*/ 250 h 298"/>
                  <a:gd name="T48" fmla="*/ 54 w 128"/>
                  <a:gd name="T49" fmla="*/ 260 h 298"/>
                  <a:gd name="T50" fmla="*/ 62 w 128"/>
                  <a:gd name="T51" fmla="*/ 271 h 298"/>
                  <a:gd name="T52" fmla="*/ 72 w 128"/>
                  <a:gd name="T53" fmla="*/ 281 h 298"/>
                  <a:gd name="T54" fmla="*/ 82 w 128"/>
                  <a:gd name="T55" fmla="*/ 289 h 298"/>
                  <a:gd name="T56" fmla="*/ 93 w 128"/>
                  <a:gd name="T57" fmla="*/ 298 h 298"/>
                  <a:gd name="T58" fmla="*/ 93 w 128"/>
                  <a:gd name="T59" fmla="*/ 298 h 298"/>
                  <a:gd name="T60" fmla="*/ 77 w 128"/>
                  <a:gd name="T61" fmla="*/ 284 h 298"/>
                  <a:gd name="T62" fmla="*/ 62 w 128"/>
                  <a:gd name="T63" fmla="*/ 270 h 298"/>
                  <a:gd name="T64" fmla="*/ 49 w 128"/>
                  <a:gd name="T65" fmla="*/ 254 h 298"/>
                  <a:gd name="T66" fmla="*/ 36 w 128"/>
                  <a:gd name="T67" fmla="*/ 237 h 298"/>
                  <a:gd name="T68" fmla="*/ 27 w 128"/>
                  <a:gd name="T69" fmla="*/ 219 h 298"/>
                  <a:gd name="T70" fmla="*/ 18 w 128"/>
                  <a:gd name="T71" fmla="*/ 200 h 298"/>
                  <a:gd name="T72" fmla="*/ 11 w 128"/>
                  <a:gd name="T73" fmla="*/ 180 h 298"/>
                  <a:gd name="T74" fmla="*/ 6 w 128"/>
                  <a:gd name="T75" fmla="*/ 160 h 298"/>
                  <a:gd name="T76" fmla="*/ 14 w 128"/>
                  <a:gd name="T77" fmla="*/ 160 h 298"/>
                  <a:gd name="T78" fmla="*/ 14 w 128"/>
                  <a:gd name="T79" fmla="*/ 160 h 298"/>
                  <a:gd name="T80" fmla="*/ 11 w 128"/>
                  <a:gd name="T81" fmla="*/ 136 h 298"/>
                  <a:gd name="T82" fmla="*/ 9 w 128"/>
                  <a:gd name="T83" fmla="*/ 111 h 298"/>
                  <a:gd name="T84" fmla="*/ 9 w 128"/>
                  <a:gd name="T85" fmla="*/ 52 h 298"/>
                  <a:gd name="T86" fmla="*/ 9 w 128"/>
                  <a:gd name="T87" fmla="*/ 52 h 298"/>
                  <a:gd name="T88" fmla="*/ 25 w 128"/>
                  <a:gd name="T89" fmla="*/ 50 h 298"/>
                  <a:gd name="T90" fmla="*/ 40 w 128"/>
                  <a:gd name="T91" fmla="*/ 48 h 298"/>
                  <a:gd name="T92" fmla="*/ 56 w 128"/>
                  <a:gd name="T93" fmla="*/ 43 h 298"/>
                  <a:gd name="T94" fmla="*/ 71 w 128"/>
                  <a:gd name="T95" fmla="*/ 38 h 298"/>
                  <a:gd name="T96" fmla="*/ 85 w 128"/>
                  <a:gd name="T97" fmla="*/ 33 h 298"/>
                  <a:gd name="T98" fmla="*/ 100 w 128"/>
                  <a:gd name="T99" fmla="*/ 27 h 298"/>
                  <a:gd name="T100" fmla="*/ 115 w 128"/>
                  <a:gd name="T101" fmla="*/ 19 h 298"/>
                  <a:gd name="T102" fmla="*/ 128 w 128"/>
                  <a:gd name="T103" fmla="*/ 11 h 298"/>
                  <a:gd name="T104" fmla="*/ 128 w 128"/>
                  <a:gd name="T105" fmla="*/ 0 h 298"/>
                  <a:gd name="T106" fmla="*/ 128 w 128"/>
                  <a:gd name="T107"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8" h="298">
                    <a:moveTo>
                      <a:pt x="128" y="0"/>
                    </a:moveTo>
                    <a:lnTo>
                      <a:pt x="128" y="0"/>
                    </a:lnTo>
                    <a:lnTo>
                      <a:pt x="128" y="0"/>
                    </a:lnTo>
                    <a:lnTo>
                      <a:pt x="114" y="9"/>
                    </a:lnTo>
                    <a:lnTo>
                      <a:pt x="99" y="17"/>
                    </a:lnTo>
                    <a:lnTo>
                      <a:pt x="83" y="24"/>
                    </a:lnTo>
                    <a:lnTo>
                      <a:pt x="67" y="30"/>
                    </a:lnTo>
                    <a:lnTo>
                      <a:pt x="51" y="35"/>
                    </a:lnTo>
                    <a:lnTo>
                      <a:pt x="34" y="39"/>
                    </a:lnTo>
                    <a:lnTo>
                      <a:pt x="17" y="43"/>
                    </a:lnTo>
                    <a:lnTo>
                      <a:pt x="0" y="44"/>
                    </a:lnTo>
                    <a:lnTo>
                      <a:pt x="0" y="111"/>
                    </a:lnTo>
                    <a:lnTo>
                      <a:pt x="0" y="111"/>
                    </a:lnTo>
                    <a:lnTo>
                      <a:pt x="1" y="125"/>
                    </a:lnTo>
                    <a:lnTo>
                      <a:pt x="2" y="138"/>
                    </a:lnTo>
                    <a:lnTo>
                      <a:pt x="3" y="152"/>
                    </a:lnTo>
                    <a:lnTo>
                      <a:pt x="6" y="165"/>
                    </a:lnTo>
                    <a:lnTo>
                      <a:pt x="9" y="178"/>
                    </a:lnTo>
                    <a:lnTo>
                      <a:pt x="14" y="191"/>
                    </a:lnTo>
                    <a:lnTo>
                      <a:pt x="19" y="203"/>
                    </a:lnTo>
                    <a:lnTo>
                      <a:pt x="24" y="216"/>
                    </a:lnTo>
                    <a:lnTo>
                      <a:pt x="31" y="228"/>
                    </a:lnTo>
                    <a:lnTo>
                      <a:pt x="38" y="239"/>
                    </a:lnTo>
                    <a:lnTo>
                      <a:pt x="45" y="250"/>
                    </a:lnTo>
                    <a:lnTo>
                      <a:pt x="54" y="260"/>
                    </a:lnTo>
                    <a:lnTo>
                      <a:pt x="62" y="271"/>
                    </a:lnTo>
                    <a:lnTo>
                      <a:pt x="72" y="281"/>
                    </a:lnTo>
                    <a:lnTo>
                      <a:pt x="82" y="289"/>
                    </a:lnTo>
                    <a:lnTo>
                      <a:pt x="93" y="298"/>
                    </a:lnTo>
                    <a:lnTo>
                      <a:pt x="93" y="298"/>
                    </a:lnTo>
                    <a:lnTo>
                      <a:pt x="77" y="284"/>
                    </a:lnTo>
                    <a:lnTo>
                      <a:pt x="62" y="270"/>
                    </a:lnTo>
                    <a:lnTo>
                      <a:pt x="49" y="254"/>
                    </a:lnTo>
                    <a:lnTo>
                      <a:pt x="36" y="237"/>
                    </a:lnTo>
                    <a:lnTo>
                      <a:pt x="27" y="219"/>
                    </a:lnTo>
                    <a:lnTo>
                      <a:pt x="18" y="200"/>
                    </a:lnTo>
                    <a:lnTo>
                      <a:pt x="11" y="180"/>
                    </a:lnTo>
                    <a:lnTo>
                      <a:pt x="6" y="160"/>
                    </a:lnTo>
                    <a:lnTo>
                      <a:pt x="14" y="160"/>
                    </a:lnTo>
                    <a:lnTo>
                      <a:pt x="14" y="160"/>
                    </a:lnTo>
                    <a:lnTo>
                      <a:pt x="11" y="136"/>
                    </a:lnTo>
                    <a:lnTo>
                      <a:pt x="9" y="111"/>
                    </a:lnTo>
                    <a:lnTo>
                      <a:pt x="9" y="52"/>
                    </a:lnTo>
                    <a:lnTo>
                      <a:pt x="9" y="52"/>
                    </a:lnTo>
                    <a:lnTo>
                      <a:pt x="25" y="50"/>
                    </a:lnTo>
                    <a:lnTo>
                      <a:pt x="40" y="48"/>
                    </a:lnTo>
                    <a:lnTo>
                      <a:pt x="56" y="43"/>
                    </a:lnTo>
                    <a:lnTo>
                      <a:pt x="71" y="38"/>
                    </a:lnTo>
                    <a:lnTo>
                      <a:pt x="85" y="33"/>
                    </a:lnTo>
                    <a:lnTo>
                      <a:pt x="100" y="27"/>
                    </a:lnTo>
                    <a:lnTo>
                      <a:pt x="115" y="19"/>
                    </a:lnTo>
                    <a:lnTo>
                      <a:pt x="128" y="11"/>
                    </a:lnTo>
                    <a:lnTo>
                      <a:pt x="128" y="0"/>
                    </a:lnTo>
                    <a:lnTo>
                      <a:pt x="1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134" name="Freeform 1283"/>
              <p:cNvSpPr>
                <a:spLocks/>
              </p:cNvSpPr>
              <p:nvPr/>
            </p:nvSpPr>
            <p:spPr bwMode="auto">
              <a:xfrm>
                <a:off x="10458708" y="2611553"/>
                <a:ext cx="110843" cy="161074"/>
              </a:xfrm>
              <a:custGeom>
                <a:avLst/>
                <a:gdLst>
                  <a:gd name="T0" fmla="*/ 8 w 122"/>
                  <a:gd name="T1" fmla="*/ 0 h 161"/>
                  <a:gd name="T2" fmla="*/ 0 w 122"/>
                  <a:gd name="T3" fmla="*/ 0 h 161"/>
                  <a:gd name="T4" fmla="*/ 0 w 122"/>
                  <a:gd name="T5" fmla="*/ 0 h 161"/>
                  <a:gd name="T6" fmla="*/ 5 w 122"/>
                  <a:gd name="T7" fmla="*/ 20 h 161"/>
                  <a:gd name="T8" fmla="*/ 12 w 122"/>
                  <a:gd name="T9" fmla="*/ 40 h 161"/>
                  <a:gd name="T10" fmla="*/ 21 w 122"/>
                  <a:gd name="T11" fmla="*/ 59 h 161"/>
                  <a:gd name="T12" fmla="*/ 30 w 122"/>
                  <a:gd name="T13" fmla="*/ 77 h 161"/>
                  <a:gd name="T14" fmla="*/ 43 w 122"/>
                  <a:gd name="T15" fmla="*/ 94 h 161"/>
                  <a:gd name="T16" fmla="*/ 56 w 122"/>
                  <a:gd name="T17" fmla="*/ 110 h 161"/>
                  <a:gd name="T18" fmla="*/ 71 w 122"/>
                  <a:gd name="T19" fmla="*/ 124 h 161"/>
                  <a:gd name="T20" fmla="*/ 87 w 122"/>
                  <a:gd name="T21" fmla="*/ 138 h 161"/>
                  <a:gd name="T22" fmla="*/ 87 w 122"/>
                  <a:gd name="T23" fmla="*/ 138 h 161"/>
                  <a:gd name="T24" fmla="*/ 87 w 122"/>
                  <a:gd name="T25" fmla="*/ 138 h 161"/>
                  <a:gd name="T26" fmla="*/ 87 w 122"/>
                  <a:gd name="T27" fmla="*/ 138 h 161"/>
                  <a:gd name="T28" fmla="*/ 87 w 122"/>
                  <a:gd name="T29" fmla="*/ 138 h 161"/>
                  <a:gd name="T30" fmla="*/ 87 w 122"/>
                  <a:gd name="T31" fmla="*/ 138 h 161"/>
                  <a:gd name="T32" fmla="*/ 87 w 122"/>
                  <a:gd name="T33" fmla="*/ 138 h 161"/>
                  <a:gd name="T34" fmla="*/ 87 w 122"/>
                  <a:gd name="T35" fmla="*/ 138 h 161"/>
                  <a:gd name="T36" fmla="*/ 87 w 122"/>
                  <a:gd name="T37" fmla="*/ 138 h 161"/>
                  <a:gd name="T38" fmla="*/ 87 w 122"/>
                  <a:gd name="T39" fmla="*/ 138 h 161"/>
                  <a:gd name="T40" fmla="*/ 87 w 122"/>
                  <a:gd name="T41" fmla="*/ 139 h 161"/>
                  <a:gd name="T42" fmla="*/ 87 w 122"/>
                  <a:gd name="T43" fmla="*/ 139 h 161"/>
                  <a:gd name="T44" fmla="*/ 88 w 122"/>
                  <a:gd name="T45" fmla="*/ 139 h 161"/>
                  <a:gd name="T46" fmla="*/ 88 w 122"/>
                  <a:gd name="T47" fmla="*/ 139 h 161"/>
                  <a:gd name="T48" fmla="*/ 88 w 122"/>
                  <a:gd name="T49" fmla="*/ 139 h 161"/>
                  <a:gd name="T50" fmla="*/ 88 w 122"/>
                  <a:gd name="T51" fmla="*/ 139 h 161"/>
                  <a:gd name="T52" fmla="*/ 88 w 122"/>
                  <a:gd name="T53" fmla="*/ 139 h 161"/>
                  <a:gd name="T54" fmla="*/ 88 w 122"/>
                  <a:gd name="T55" fmla="*/ 139 h 161"/>
                  <a:gd name="T56" fmla="*/ 88 w 122"/>
                  <a:gd name="T57" fmla="*/ 139 h 161"/>
                  <a:gd name="T58" fmla="*/ 88 w 122"/>
                  <a:gd name="T59" fmla="*/ 139 h 161"/>
                  <a:gd name="T60" fmla="*/ 88 w 122"/>
                  <a:gd name="T61" fmla="*/ 139 h 161"/>
                  <a:gd name="T62" fmla="*/ 88 w 122"/>
                  <a:gd name="T63" fmla="*/ 139 h 161"/>
                  <a:gd name="T64" fmla="*/ 88 w 122"/>
                  <a:gd name="T65" fmla="*/ 139 h 161"/>
                  <a:gd name="T66" fmla="*/ 88 w 122"/>
                  <a:gd name="T67" fmla="*/ 139 h 161"/>
                  <a:gd name="T68" fmla="*/ 88 w 122"/>
                  <a:gd name="T69" fmla="*/ 139 h 161"/>
                  <a:gd name="T70" fmla="*/ 88 w 122"/>
                  <a:gd name="T71" fmla="*/ 139 h 161"/>
                  <a:gd name="T72" fmla="*/ 104 w 122"/>
                  <a:gd name="T73" fmla="*/ 150 h 161"/>
                  <a:gd name="T74" fmla="*/ 121 w 122"/>
                  <a:gd name="T75" fmla="*/ 160 h 161"/>
                  <a:gd name="T76" fmla="*/ 121 w 122"/>
                  <a:gd name="T77" fmla="*/ 160 h 161"/>
                  <a:gd name="T78" fmla="*/ 121 w 122"/>
                  <a:gd name="T79" fmla="*/ 160 h 161"/>
                  <a:gd name="T80" fmla="*/ 121 w 122"/>
                  <a:gd name="T81" fmla="*/ 160 h 161"/>
                  <a:gd name="T82" fmla="*/ 121 w 122"/>
                  <a:gd name="T83" fmla="*/ 160 h 161"/>
                  <a:gd name="T84" fmla="*/ 121 w 122"/>
                  <a:gd name="T85" fmla="*/ 160 h 161"/>
                  <a:gd name="T86" fmla="*/ 121 w 122"/>
                  <a:gd name="T87" fmla="*/ 160 h 161"/>
                  <a:gd name="T88" fmla="*/ 121 w 122"/>
                  <a:gd name="T89" fmla="*/ 160 h 161"/>
                  <a:gd name="T90" fmla="*/ 122 w 122"/>
                  <a:gd name="T91" fmla="*/ 160 h 161"/>
                  <a:gd name="T92" fmla="*/ 122 w 122"/>
                  <a:gd name="T93" fmla="*/ 160 h 161"/>
                  <a:gd name="T94" fmla="*/ 122 w 122"/>
                  <a:gd name="T95" fmla="*/ 160 h 161"/>
                  <a:gd name="T96" fmla="*/ 122 w 122"/>
                  <a:gd name="T97" fmla="*/ 160 h 161"/>
                  <a:gd name="T98" fmla="*/ 122 w 122"/>
                  <a:gd name="T99" fmla="*/ 161 h 161"/>
                  <a:gd name="T100" fmla="*/ 122 w 122"/>
                  <a:gd name="T101" fmla="*/ 150 h 161"/>
                  <a:gd name="T102" fmla="*/ 122 w 122"/>
                  <a:gd name="T103" fmla="*/ 150 h 161"/>
                  <a:gd name="T104" fmla="*/ 102 w 122"/>
                  <a:gd name="T105" fmla="*/ 138 h 161"/>
                  <a:gd name="T106" fmla="*/ 82 w 122"/>
                  <a:gd name="T107" fmla="*/ 122 h 161"/>
                  <a:gd name="T108" fmla="*/ 65 w 122"/>
                  <a:gd name="T109" fmla="*/ 106 h 161"/>
                  <a:gd name="T110" fmla="*/ 49 w 122"/>
                  <a:gd name="T111" fmla="*/ 88 h 161"/>
                  <a:gd name="T112" fmla="*/ 35 w 122"/>
                  <a:gd name="T113" fmla="*/ 67 h 161"/>
                  <a:gd name="T114" fmla="*/ 24 w 122"/>
                  <a:gd name="T115" fmla="*/ 46 h 161"/>
                  <a:gd name="T116" fmla="*/ 16 w 122"/>
                  <a:gd name="T117" fmla="*/ 24 h 161"/>
                  <a:gd name="T118" fmla="*/ 8 w 122"/>
                  <a:gd name="T11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2" h="161">
                    <a:moveTo>
                      <a:pt x="8" y="0"/>
                    </a:moveTo>
                    <a:lnTo>
                      <a:pt x="0" y="0"/>
                    </a:lnTo>
                    <a:lnTo>
                      <a:pt x="0" y="0"/>
                    </a:lnTo>
                    <a:lnTo>
                      <a:pt x="5" y="20"/>
                    </a:lnTo>
                    <a:lnTo>
                      <a:pt x="12" y="40"/>
                    </a:lnTo>
                    <a:lnTo>
                      <a:pt x="21" y="59"/>
                    </a:lnTo>
                    <a:lnTo>
                      <a:pt x="30" y="77"/>
                    </a:lnTo>
                    <a:lnTo>
                      <a:pt x="43" y="94"/>
                    </a:lnTo>
                    <a:lnTo>
                      <a:pt x="56" y="110"/>
                    </a:lnTo>
                    <a:lnTo>
                      <a:pt x="71" y="124"/>
                    </a:lnTo>
                    <a:lnTo>
                      <a:pt x="87" y="138"/>
                    </a:lnTo>
                    <a:lnTo>
                      <a:pt x="87" y="138"/>
                    </a:lnTo>
                    <a:lnTo>
                      <a:pt x="87" y="138"/>
                    </a:lnTo>
                    <a:lnTo>
                      <a:pt x="87" y="138"/>
                    </a:lnTo>
                    <a:lnTo>
                      <a:pt x="87" y="138"/>
                    </a:lnTo>
                    <a:lnTo>
                      <a:pt x="87" y="138"/>
                    </a:lnTo>
                    <a:lnTo>
                      <a:pt x="87" y="138"/>
                    </a:lnTo>
                    <a:lnTo>
                      <a:pt x="87" y="138"/>
                    </a:lnTo>
                    <a:lnTo>
                      <a:pt x="87" y="138"/>
                    </a:lnTo>
                    <a:lnTo>
                      <a:pt x="87" y="138"/>
                    </a:lnTo>
                    <a:lnTo>
                      <a:pt x="87" y="139"/>
                    </a:lnTo>
                    <a:lnTo>
                      <a:pt x="87"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104" y="150"/>
                    </a:lnTo>
                    <a:lnTo>
                      <a:pt x="121" y="160"/>
                    </a:lnTo>
                    <a:lnTo>
                      <a:pt x="121" y="160"/>
                    </a:lnTo>
                    <a:lnTo>
                      <a:pt x="121" y="160"/>
                    </a:lnTo>
                    <a:lnTo>
                      <a:pt x="121" y="160"/>
                    </a:lnTo>
                    <a:lnTo>
                      <a:pt x="121" y="160"/>
                    </a:lnTo>
                    <a:lnTo>
                      <a:pt x="121" y="160"/>
                    </a:lnTo>
                    <a:lnTo>
                      <a:pt x="121" y="160"/>
                    </a:lnTo>
                    <a:lnTo>
                      <a:pt x="121" y="160"/>
                    </a:lnTo>
                    <a:lnTo>
                      <a:pt x="122" y="160"/>
                    </a:lnTo>
                    <a:lnTo>
                      <a:pt x="122" y="160"/>
                    </a:lnTo>
                    <a:lnTo>
                      <a:pt x="122" y="160"/>
                    </a:lnTo>
                    <a:lnTo>
                      <a:pt x="122" y="160"/>
                    </a:lnTo>
                    <a:lnTo>
                      <a:pt x="122" y="161"/>
                    </a:lnTo>
                    <a:lnTo>
                      <a:pt x="122" y="150"/>
                    </a:lnTo>
                    <a:lnTo>
                      <a:pt x="122" y="150"/>
                    </a:lnTo>
                    <a:lnTo>
                      <a:pt x="102" y="138"/>
                    </a:lnTo>
                    <a:lnTo>
                      <a:pt x="82" y="122"/>
                    </a:lnTo>
                    <a:lnTo>
                      <a:pt x="65" y="106"/>
                    </a:lnTo>
                    <a:lnTo>
                      <a:pt x="49" y="88"/>
                    </a:lnTo>
                    <a:lnTo>
                      <a:pt x="35" y="67"/>
                    </a:lnTo>
                    <a:lnTo>
                      <a:pt x="24" y="46"/>
                    </a:lnTo>
                    <a:lnTo>
                      <a:pt x="16" y="24"/>
                    </a:lnTo>
                    <a:lnTo>
                      <a:pt x="8" y="0"/>
                    </a:lnTo>
                    <a:close/>
                  </a:path>
                </a:pathLst>
              </a:custGeom>
              <a:solidFill>
                <a:srgbClr val="879A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135" name="Freeform 1284"/>
              <p:cNvSpPr>
                <a:spLocks/>
              </p:cNvSpPr>
              <p:nvPr/>
            </p:nvSpPr>
            <p:spPr bwMode="auto">
              <a:xfrm>
                <a:off x="10458708" y="2611553"/>
                <a:ext cx="110843" cy="161074"/>
              </a:xfrm>
              <a:custGeom>
                <a:avLst/>
                <a:gdLst>
                  <a:gd name="T0" fmla="*/ 8 w 122"/>
                  <a:gd name="T1" fmla="*/ 0 h 161"/>
                  <a:gd name="T2" fmla="*/ 0 w 122"/>
                  <a:gd name="T3" fmla="*/ 0 h 161"/>
                  <a:gd name="T4" fmla="*/ 0 w 122"/>
                  <a:gd name="T5" fmla="*/ 0 h 161"/>
                  <a:gd name="T6" fmla="*/ 5 w 122"/>
                  <a:gd name="T7" fmla="*/ 20 h 161"/>
                  <a:gd name="T8" fmla="*/ 12 w 122"/>
                  <a:gd name="T9" fmla="*/ 40 h 161"/>
                  <a:gd name="T10" fmla="*/ 21 w 122"/>
                  <a:gd name="T11" fmla="*/ 59 h 161"/>
                  <a:gd name="T12" fmla="*/ 30 w 122"/>
                  <a:gd name="T13" fmla="*/ 77 h 161"/>
                  <a:gd name="T14" fmla="*/ 43 w 122"/>
                  <a:gd name="T15" fmla="*/ 94 h 161"/>
                  <a:gd name="T16" fmla="*/ 56 w 122"/>
                  <a:gd name="T17" fmla="*/ 110 h 161"/>
                  <a:gd name="T18" fmla="*/ 71 w 122"/>
                  <a:gd name="T19" fmla="*/ 124 h 161"/>
                  <a:gd name="T20" fmla="*/ 87 w 122"/>
                  <a:gd name="T21" fmla="*/ 138 h 161"/>
                  <a:gd name="T22" fmla="*/ 87 w 122"/>
                  <a:gd name="T23" fmla="*/ 138 h 161"/>
                  <a:gd name="T24" fmla="*/ 87 w 122"/>
                  <a:gd name="T25" fmla="*/ 138 h 161"/>
                  <a:gd name="T26" fmla="*/ 87 w 122"/>
                  <a:gd name="T27" fmla="*/ 138 h 161"/>
                  <a:gd name="T28" fmla="*/ 87 w 122"/>
                  <a:gd name="T29" fmla="*/ 138 h 161"/>
                  <a:gd name="T30" fmla="*/ 87 w 122"/>
                  <a:gd name="T31" fmla="*/ 138 h 161"/>
                  <a:gd name="T32" fmla="*/ 87 w 122"/>
                  <a:gd name="T33" fmla="*/ 138 h 161"/>
                  <a:gd name="T34" fmla="*/ 87 w 122"/>
                  <a:gd name="T35" fmla="*/ 138 h 161"/>
                  <a:gd name="T36" fmla="*/ 87 w 122"/>
                  <a:gd name="T37" fmla="*/ 138 h 161"/>
                  <a:gd name="T38" fmla="*/ 87 w 122"/>
                  <a:gd name="T39" fmla="*/ 138 h 161"/>
                  <a:gd name="T40" fmla="*/ 87 w 122"/>
                  <a:gd name="T41" fmla="*/ 139 h 161"/>
                  <a:gd name="T42" fmla="*/ 87 w 122"/>
                  <a:gd name="T43" fmla="*/ 139 h 161"/>
                  <a:gd name="T44" fmla="*/ 88 w 122"/>
                  <a:gd name="T45" fmla="*/ 139 h 161"/>
                  <a:gd name="T46" fmla="*/ 88 w 122"/>
                  <a:gd name="T47" fmla="*/ 139 h 161"/>
                  <a:gd name="T48" fmla="*/ 88 w 122"/>
                  <a:gd name="T49" fmla="*/ 139 h 161"/>
                  <a:gd name="T50" fmla="*/ 88 w 122"/>
                  <a:gd name="T51" fmla="*/ 139 h 161"/>
                  <a:gd name="T52" fmla="*/ 88 w 122"/>
                  <a:gd name="T53" fmla="*/ 139 h 161"/>
                  <a:gd name="T54" fmla="*/ 88 w 122"/>
                  <a:gd name="T55" fmla="*/ 139 h 161"/>
                  <a:gd name="T56" fmla="*/ 88 w 122"/>
                  <a:gd name="T57" fmla="*/ 139 h 161"/>
                  <a:gd name="T58" fmla="*/ 88 w 122"/>
                  <a:gd name="T59" fmla="*/ 139 h 161"/>
                  <a:gd name="T60" fmla="*/ 88 w 122"/>
                  <a:gd name="T61" fmla="*/ 139 h 161"/>
                  <a:gd name="T62" fmla="*/ 88 w 122"/>
                  <a:gd name="T63" fmla="*/ 139 h 161"/>
                  <a:gd name="T64" fmla="*/ 88 w 122"/>
                  <a:gd name="T65" fmla="*/ 139 h 161"/>
                  <a:gd name="T66" fmla="*/ 88 w 122"/>
                  <a:gd name="T67" fmla="*/ 139 h 161"/>
                  <a:gd name="T68" fmla="*/ 88 w 122"/>
                  <a:gd name="T69" fmla="*/ 139 h 161"/>
                  <a:gd name="T70" fmla="*/ 88 w 122"/>
                  <a:gd name="T71" fmla="*/ 139 h 161"/>
                  <a:gd name="T72" fmla="*/ 104 w 122"/>
                  <a:gd name="T73" fmla="*/ 150 h 161"/>
                  <a:gd name="T74" fmla="*/ 121 w 122"/>
                  <a:gd name="T75" fmla="*/ 160 h 161"/>
                  <a:gd name="T76" fmla="*/ 121 w 122"/>
                  <a:gd name="T77" fmla="*/ 160 h 161"/>
                  <a:gd name="T78" fmla="*/ 121 w 122"/>
                  <a:gd name="T79" fmla="*/ 160 h 161"/>
                  <a:gd name="T80" fmla="*/ 121 w 122"/>
                  <a:gd name="T81" fmla="*/ 160 h 161"/>
                  <a:gd name="T82" fmla="*/ 121 w 122"/>
                  <a:gd name="T83" fmla="*/ 160 h 161"/>
                  <a:gd name="T84" fmla="*/ 121 w 122"/>
                  <a:gd name="T85" fmla="*/ 160 h 161"/>
                  <a:gd name="T86" fmla="*/ 121 w 122"/>
                  <a:gd name="T87" fmla="*/ 160 h 161"/>
                  <a:gd name="T88" fmla="*/ 121 w 122"/>
                  <a:gd name="T89" fmla="*/ 160 h 161"/>
                  <a:gd name="T90" fmla="*/ 122 w 122"/>
                  <a:gd name="T91" fmla="*/ 160 h 161"/>
                  <a:gd name="T92" fmla="*/ 122 w 122"/>
                  <a:gd name="T93" fmla="*/ 160 h 161"/>
                  <a:gd name="T94" fmla="*/ 122 w 122"/>
                  <a:gd name="T95" fmla="*/ 160 h 161"/>
                  <a:gd name="T96" fmla="*/ 122 w 122"/>
                  <a:gd name="T97" fmla="*/ 160 h 161"/>
                  <a:gd name="T98" fmla="*/ 122 w 122"/>
                  <a:gd name="T99" fmla="*/ 161 h 161"/>
                  <a:gd name="T100" fmla="*/ 122 w 122"/>
                  <a:gd name="T101" fmla="*/ 150 h 161"/>
                  <a:gd name="T102" fmla="*/ 122 w 122"/>
                  <a:gd name="T103" fmla="*/ 150 h 161"/>
                  <a:gd name="T104" fmla="*/ 102 w 122"/>
                  <a:gd name="T105" fmla="*/ 138 h 161"/>
                  <a:gd name="T106" fmla="*/ 82 w 122"/>
                  <a:gd name="T107" fmla="*/ 122 h 161"/>
                  <a:gd name="T108" fmla="*/ 65 w 122"/>
                  <a:gd name="T109" fmla="*/ 106 h 161"/>
                  <a:gd name="T110" fmla="*/ 49 w 122"/>
                  <a:gd name="T111" fmla="*/ 88 h 161"/>
                  <a:gd name="T112" fmla="*/ 35 w 122"/>
                  <a:gd name="T113" fmla="*/ 67 h 161"/>
                  <a:gd name="T114" fmla="*/ 24 w 122"/>
                  <a:gd name="T115" fmla="*/ 46 h 161"/>
                  <a:gd name="T116" fmla="*/ 16 w 122"/>
                  <a:gd name="T117" fmla="*/ 24 h 161"/>
                  <a:gd name="T118" fmla="*/ 8 w 122"/>
                  <a:gd name="T11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2" h="161">
                    <a:moveTo>
                      <a:pt x="8" y="0"/>
                    </a:moveTo>
                    <a:lnTo>
                      <a:pt x="0" y="0"/>
                    </a:lnTo>
                    <a:lnTo>
                      <a:pt x="0" y="0"/>
                    </a:lnTo>
                    <a:lnTo>
                      <a:pt x="5" y="20"/>
                    </a:lnTo>
                    <a:lnTo>
                      <a:pt x="12" y="40"/>
                    </a:lnTo>
                    <a:lnTo>
                      <a:pt x="21" y="59"/>
                    </a:lnTo>
                    <a:lnTo>
                      <a:pt x="30" y="77"/>
                    </a:lnTo>
                    <a:lnTo>
                      <a:pt x="43" y="94"/>
                    </a:lnTo>
                    <a:lnTo>
                      <a:pt x="56" y="110"/>
                    </a:lnTo>
                    <a:lnTo>
                      <a:pt x="71" y="124"/>
                    </a:lnTo>
                    <a:lnTo>
                      <a:pt x="87" y="138"/>
                    </a:lnTo>
                    <a:lnTo>
                      <a:pt x="87" y="138"/>
                    </a:lnTo>
                    <a:lnTo>
                      <a:pt x="87" y="138"/>
                    </a:lnTo>
                    <a:lnTo>
                      <a:pt x="87" y="138"/>
                    </a:lnTo>
                    <a:lnTo>
                      <a:pt x="87" y="138"/>
                    </a:lnTo>
                    <a:lnTo>
                      <a:pt x="87" y="138"/>
                    </a:lnTo>
                    <a:lnTo>
                      <a:pt x="87" y="138"/>
                    </a:lnTo>
                    <a:lnTo>
                      <a:pt x="87" y="138"/>
                    </a:lnTo>
                    <a:lnTo>
                      <a:pt x="87" y="138"/>
                    </a:lnTo>
                    <a:lnTo>
                      <a:pt x="87" y="138"/>
                    </a:lnTo>
                    <a:lnTo>
                      <a:pt x="87" y="139"/>
                    </a:lnTo>
                    <a:lnTo>
                      <a:pt x="87"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104" y="150"/>
                    </a:lnTo>
                    <a:lnTo>
                      <a:pt x="121" y="160"/>
                    </a:lnTo>
                    <a:lnTo>
                      <a:pt x="121" y="160"/>
                    </a:lnTo>
                    <a:lnTo>
                      <a:pt x="121" y="160"/>
                    </a:lnTo>
                    <a:lnTo>
                      <a:pt x="121" y="160"/>
                    </a:lnTo>
                    <a:lnTo>
                      <a:pt x="121" y="160"/>
                    </a:lnTo>
                    <a:lnTo>
                      <a:pt x="121" y="160"/>
                    </a:lnTo>
                    <a:lnTo>
                      <a:pt x="121" y="160"/>
                    </a:lnTo>
                    <a:lnTo>
                      <a:pt x="121" y="160"/>
                    </a:lnTo>
                    <a:lnTo>
                      <a:pt x="122" y="160"/>
                    </a:lnTo>
                    <a:lnTo>
                      <a:pt x="122" y="160"/>
                    </a:lnTo>
                    <a:lnTo>
                      <a:pt x="122" y="160"/>
                    </a:lnTo>
                    <a:lnTo>
                      <a:pt x="122" y="160"/>
                    </a:lnTo>
                    <a:lnTo>
                      <a:pt x="122" y="161"/>
                    </a:lnTo>
                    <a:lnTo>
                      <a:pt x="122" y="150"/>
                    </a:lnTo>
                    <a:lnTo>
                      <a:pt x="122" y="150"/>
                    </a:lnTo>
                    <a:lnTo>
                      <a:pt x="102" y="138"/>
                    </a:lnTo>
                    <a:lnTo>
                      <a:pt x="82" y="122"/>
                    </a:lnTo>
                    <a:lnTo>
                      <a:pt x="65" y="106"/>
                    </a:lnTo>
                    <a:lnTo>
                      <a:pt x="49" y="88"/>
                    </a:lnTo>
                    <a:lnTo>
                      <a:pt x="35" y="67"/>
                    </a:lnTo>
                    <a:lnTo>
                      <a:pt x="24" y="46"/>
                    </a:lnTo>
                    <a:lnTo>
                      <a:pt x="16" y="24"/>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136" name="Freeform 1285"/>
              <p:cNvSpPr>
                <a:spLocks noEditPoints="1"/>
              </p:cNvSpPr>
              <p:nvPr/>
            </p:nvSpPr>
            <p:spPr bwMode="auto">
              <a:xfrm>
                <a:off x="10682211" y="2562531"/>
                <a:ext cx="4543" cy="46021"/>
              </a:xfrm>
              <a:custGeom>
                <a:avLst/>
                <a:gdLst>
                  <a:gd name="T0" fmla="*/ 5 w 5"/>
                  <a:gd name="T1" fmla="*/ 3 h 46"/>
                  <a:gd name="T2" fmla="*/ 5 w 5"/>
                  <a:gd name="T3" fmla="*/ 3 h 46"/>
                  <a:gd name="T4" fmla="*/ 4 w 5"/>
                  <a:gd name="T5" fmla="*/ 25 h 46"/>
                  <a:gd name="T6" fmla="*/ 0 w 5"/>
                  <a:gd name="T7" fmla="*/ 46 h 46"/>
                  <a:gd name="T8" fmla="*/ 0 w 5"/>
                  <a:gd name="T9" fmla="*/ 46 h 46"/>
                  <a:gd name="T10" fmla="*/ 4 w 5"/>
                  <a:gd name="T11" fmla="*/ 25 h 46"/>
                  <a:gd name="T12" fmla="*/ 5 w 5"/>
                  <a:gd name="T13" fmla="*/ 3 h 46"/>
                  <a:gd name="T14" fmla="*/ 5 w 5"/>
                  <a:gd name="T15" fmla="*/ 2 h 46"/>
                  <a:gd name="T16" fmla="*/ 5 w 5"/>
                  <a:gd name="T17" fmla="*/ 2 h 46"/>
                  <a:gd name="T18" fmla="*/ 5 w 5"/>
                  <a:gd name="T19" fmla="*/ 3 h 46"/>
                  <a:gd name="T20" fmla="*/ 5 w 5"/>
                  <a:gd name="T21" fmla="*/ 3 h 46"/>
                  <a:gd name="T22" fmla="*/ 5 w 5"/>
                  <a:gd name="T23" fmla="*/ 2 h 46"/>
                  <a:gd name="T24" fmla="*/ 5 w 5"/>
                  <a:gd name="T25" fmla="*/ 2 h 46"/>
                  <a:gd name="T26" fmla="*/ 5 w 5"/>
                  <a:gd name="T27" fmla="*/ 2 h 46"/>
                  <a:gd name="T28" fmla="*/ 5 w 5"/>
                  <a:gd name="T29" fmla="*/ 2 h 46"/>
                  <a:gd name="T30" fmla="*/ 5 w 5"/>
                  <a:gd name="T31" fmla="*/ 2 h 46"/>
                  <a:gd name="T32" fmla="*/ 5 w 5"/>
                  <a:gd name="T33" fmla="*/ 2 h 46"/>
                  <a:gd name="T34" fmla="*/ 5 w 5"/>
                  <a:gd name="T35" fmla="*/ 2 h 46"/>
                  <a:gd name="T36" fmla="*/ 5 w 5"/>
                  <a:gd name="T37" fmla="*/ 2 h 46"/>
                  <a:gd name="T38" fmla="*/ 5 w 5"/>
                  <a:gd name="T39" fmla="*/ 2 h 46"/>
                  <a:gd name="T40" fmla="*/ 5 w 5"/>
                  <a:gd name="T41" fmla="*/ 2 h 46"/>
                  <a:gd name="T42" fmla="*/ 5 w 5"/>
                  <a:gd name="T43" fmla="*/ 2 h 46"/>
                  <a:gd name="T44" fmla="*/ 5 w 5"/>
                  <a:gd name="T45" fmla="*/ 0 h 46"/>
                  <a:gd name="T46" fmla="*/ 5 w 5"/>
                  <a:gd name="T47" fmla="*/ 0 h 46"/>
                  <a:gd name="T48" fmla="*/ 5 w 5"/>
                  <a:gd name="T49" fmla="*/ 0 h 46"/>
                  <a:gd name="T50" fmla="*/ 5 w 5"/>
                  <a:gd name="T51" fmla="*/ 0 h 46"/>
                  <a:gd name="T52" fmla="*/ 5 w 5"/>
                  <a:gd name="T53" fmla="*/ 0 h 46"/>
                  <a:gd name="T54" fmla="*/ 5 w 5"/>
                  <a:gd name="T55" fmla="*/ 0 h 46"/>
                  <a:gd name="T56" fmla="*/ 5 w 5"/>
                  <a:gd name="T57" fmla="*/ 0 h 46"/>
                  <a:gd name="T58" fmla="*/ 5 w 5"/>
                  <a:gd name="T59" fmla="*/ 0 h 46"/>
                  <a:gd name="T60" fmla="*/ 5 w 5"/>
                  <a:gd name="T61" fmla="*/ 0 h 46"/>
                  <a:gd name="T62" fmla="*/ 5 w 5"/>
                  <a:gd name="T6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 h="46">
                    <a:moveTo>
                      <a:pt x="5" y="3"/>
                    </a:moveTo>
                    <a:lnTo>
                      <a:pt x="5" y="3"/>
                    </a:lnTo>
                    <a:lnTo>
                      <a:pt x="4" y="25"/>
                    </a:lnTo>
                    <a:lnTo>
                      <a:pt x="0" y="46"/>
                    </a:lnTo>
                    <a:lnTo>
                      <a:pt x="0" y="46"/>
                    </a:lnTo>
                    <a:lnTo>
                      <a:pt x="4" y="25"/>
                    </a:lnTo>
                    <a:lnTo>
                      <a:pt x="5" y="3"/>
                    </a:lnTo>
                    <a:close/>
                    <a:moveTo>
                      <a:pt x="5" y="2"/>
                    </a:moveTo>
                    <a:lnTo>
                      <a:pt x="5" y="2"/>
                    </a:lnTo>
                    <a:lnTo>
                      <a:pt x="5" y="3"/>
                    </a:lnTo>
                    <a:lnTo>
                      <a:pt x="5" y="3"/>
                    </a:lnTo>
                    <a:lnTo>
                      <a:pt x="5" y="2"/>
                    </a:lnTo>
                    <a:close/>
                    <a:moveTo>
                      <a:pt x="5" y="2"/>
                    </a:moveTo>
                    <a:lnTo>
                      <a:pt x="5" y="2"/>
                    </a:lnTo>
                    <a:lnTo>
                      <a:pt x="5" y="2"/>
                    </a:lnTo>
                    <a:lnTo>
                      <a:pt x="5" y="2"/>
                    </a:lnTo>
                    <a:lnTo>
                      <a:pt x="5" y="2"/>
                    </a:lnTo>
                    <a:close/>
                    <a:moveTo>
                      <a:pt x="5" y="2"/>
                    </a:moveTo>
                    <a:lnTo>
                      <a:pt x="5" y="2"/>
                    </a:lnTo>
                    <a:lnTo>
                      <a:pt x="5" y="2"/>
                    </a:lnTo>
                    <a:lnTo>
                      <a:pt x="5" y="2"/>
                    </a:lnTo>
                    <a:lnTo>
                      <a:pt x="5" y="2"/>
                    </a:lnTo>
                    <a:close/>
                    <a:moveTo>
                      <a:pt x="5" y="0"/>
                    </a:moveTo>
                    <a:lnTo>
                      <a:pt x="5" y="0"/>
                    </a:lnTo>
                    <a:lnTo>
                      <a:pt x="5" y="0"/>
                    </a:lnTo>
                    <a:lnTo>
                      <a:pt x="5" y="0"/>
                    </a:lnTo>
                    <a:lnTo>
                      <a:pt x="5" y="0"/>
                    </a:lnTo>
                    <a:close/>
                    <a:moveTo>
                      <a:pt x="5" y="0"/>
                    </a:moveTo>
                    <a:lnTo>
                      <a:pt x="5" y="0"/>
                    </a:lnTo>
                    <a:lnTo>
                      <a:pt x="5" y="0"/>
                    </a:lnTo>
                    <a:lnTo>
                      <a:pt x="5" y="0"/>
                    </a:lnTo>
                    <a:lnTo>
                      <a:pt x="5" y="0"/>
                    </a:lnTo>
                    <a:close/>
                  </a:path>
                </a:pathLst>
              </a:custGeom>
              <a:solidFill>
                <a:srgbClr val="AABC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137" name="Freeform 1286"/>
              <p:cNvSpPr>
                <a:spLocks/>
              </p:cNvSpPr>
              <p:nvPr/>
            </p:nvSpPr>
            <p:spPr bwMode="auto">
              <a:xfrm>
                <a:off x="10682211" y="2565532"/>
                <a:ext cx="4543" cy="43020"/>
              </a:xfrm>
              <a:custGeom>
                <a:avLst/>
                <a:gdLst>
                  <a:gd name="T0" fmla="*/ 5 w 5"/>
                  <a:gd name="T1" fmla="*/ 0 h 43"/>
                  <a:gd name="T2" fmla="*/ 5 w 5"/>
                  <a:gd name="T3" fmla="*/ 0 h 43"/>
                  <a:gd name="T4" fmla="*/ 4 w 5"/>
                  <a:gd name="T5" fmla="*/ 22 h 43"/>
                  <a:gd name="T6" fmla="*/ 0 w 5"/>
                  <a:gd name="T7" fmla="*/ 43 h 43"/>
                  <a:gd name="T8" fmla="*/ 0 w 5"/>
                  <a:gd name="T9" fmla="*/ 43 h 43"/>
                  <a:gd name="T10" fmla="*/ 4 w 5"/>
                  <a:gd name="T11" fmla="*/ 22 h 43"/>
                  <a:gd name="T12" fmla="*/ 5 w 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5" h="43">
                    <a:moveTo>
                      <a:pt x="5" y="0"/>
                    </a:moveTo>
                    <a:lnTo>
                      <a:pt x="5" y="0"/>
                    </a:lnTo>
                    <a:lnTo>
                      <a:pt x="4" y="22"/>
                    </a:lnTo>
                    <a:lnTo>
                      <a:pt x="0" y="43"/>
                    </a:lnTo>
                    <a:lnTo>
                      <a:pt x="0" y="43"/>
                    </a:lnTo>
                    <a:lnTo>
                      <a:pt x="4" y="22"/>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138" name="Rectangle 1287"/>
              <p:cNvSpPr>
                <a:spLocks noChangeArrowheads="1"/>
              </p:cNvSpPr>
              <p:nvPr/>
            </p:nvSpPr>
            <p:spPr bwMode="auto">
              <a:xfrm>
                <a:off x="10686754" y="2564532"/>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139" name="Rectangle 1288"/>
              <p:cNvSpPr>
                <a:spLocks noChangeArrowheads="1"/>
              </p:cNvSpPr>
              <p:nvPr/>
            </p:nvSpPr>
            <p:spPr bwMode="auto">
              <a:xfrm>
                <a:off x="10686754" y="2564532"/>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140" name="Rectangle 1289"/>
              <p:cNvSpPr>
                <a:spLocks noChangeArrowheads="1"/>
              </p:cNvSpPr>
              <p:nvPr/>
            </p:nvSpPr>
            <p:spPr bwMode="auto">
              <a:xfrm>
                <a:off x="10686754" y="2564532"/>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141" name="Rectangle 1290"/>
              <p:cNvSpPr>
                <a:spLocks noChangeArrowheads="1"/>
              </p:cNvSpPr>
              <p:nvPr/>
            </p:nvSpPr>
            <p:spPr bwMode="auto">
              <a:xfrm>
                <a:off x="10686754" y="2562531"/>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142" name="Rectangle 1291"/>
              <p:cNvSpPr>
                <a:spLocks noChangeArrowheads="1"/>
              </p:cNvSpPr>
              <p:nvPr/>
            </p:nvSpPr>
            <p:spPr bwMode="auto">
              <a:xfrm>
                <a:off x="10686754" y="2562531"/>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143" name="Freeform 1293"/>
              <p:cNvSpPr>
                <a:spLocks/>
              </p:cNvSpPr>
              <p:nvPr/>
            </p:nvSpPr>
            <p:spPr bwMode="auto">
              <a:xfrm>
                <a:off x="10569551" y="2451480"/>
                <a:ext cx="117203" cy="160073"/>
              </a:xfrm>
              <a:custGeom>
                <a:avLst/>
                <a:gdLst>
                  <a:gd name="T0" fmla="*/ 0 w 129"/>
                  <a:gd name="T1" fmla="*/ 0 h 160"/>
                  <a:gd name="T2" fmla="*/ 0 w 129"/>
                  <a:gd name="T3" fmla="*/ 0 h 160"/>
                  <a:gd name="T4" fmla="*/ 0 w 129"/>
                  <a:gd name="T5" fmla="*/ 11 h 160"/>
                  <a:gd name="T6" fmla="*/ 0 w 129"/>
                  <a:gd name="T7" fmla="*/ 11 h 160"/>
                  <a:gd name="T8" fmla="*/ 0 w 129"/>
                  <a:gd name="T9" fmla="*/ 11 h 160"/>
                  <a:gd name="T10" fmla="*/ 14 w 129"/>
                  <a:gd name="T11" fmla="*/ 19 h 160"/>
                  <a:gd name="T12" fmla="*/ 29 w 129"/>
                  <a:gd name="T13" fmla="*/ 27 h 160"/>
                  <a:gd name="T14" fmla="*/ 43 w 129"/>
                  <a:gd name="T15" fmla="*/ 33 h 160"/>
                  <a:gd name="T16" fmla="*/ 58 w 129"/>
                  <a:gd name="T17" fmla="*/ 38 h 160"/>
                  <a:gd name="T18" fmla="*/ 73 w 129"/>
                  <a:gd name="T19" fmla="*/ 43 h 160"/>
                  <a:gd name="T20" fmla="*/ 89 w 129"/>
                  <a:gd name="T21" fmla="*/ 48 h 160"/>
                  <a:gd name="T22" fmla="*/ 103 w 129"/>
                  <a:gd name="T23" fmla="*/ 50 h 160"/>
                  <a:gd name="T24" fmla="*/ 119 w 129"/>
                  <a:gd name="T25" fmla="*/ 52 h 160"/>
                  <a:gd name="T26" fmla="*/ 119 w 129"/>
                  <a:gd name="T27" fmla="*/ 111 h 160"/>
                  <a:gd name="T28" fmla="*/ 119 w 129"/>
                  <a:gd name="T29" fmla="*/ 111 h 160"/>
                  <a:gd name="T30" fmla="*/ 118 w 129"/>
                  <a:gd name="T31" fmla="*/ 136 h 160"/>
                  <a:gd name="T32" fmla="*/ 115 w 129"/>
                  <a:gd name="T33" fmla="*/ 160 h 160"/>
                  <a:gd name="T34" fmla="*/ 123 w 129"/>
                  <a:gd name="T35" fmla="*/ 160 h 160"/>
                  <a:gd name="T36" fmla="*/ 123 w 129"/>
                  <a:gd name="T37" fmla="*/ 160 h 160"/>
                  <a:gd name="T38" fmla="*/ 124 w 129"/>
                  <a:gd name="T39" fmla="*/ 157 h 160"/>
                  <a:gd name="T40" fmla="*/ 124 w 129"/>
                  <a:gd name="T41" fmla="*/ 157 h 160"/>
                  <a:gd name="T42" fmla="*/ 128 w 129"/>
                  <a:gd name="T43" fmla="*/ 136 h 160"/>
                  <a:gd name="T44" fmla="*/ 129 w 129"/>
                  <a:gd name="T45" fmla="*/ 114 h 160"/>
                  <a:gd name="T46" fmla="*/ 129 w 129"/>
                  <a:gd name="T47" fmla="*/ 114 h 160"/>
                  <a:gd name="T48" fmla="*/ 129 w 129"/>
                  <a:gd name="T49" fmla="*/ 114 h 160"/>
                  <a:gd name="T50" fmla="*/ 129 w 129"/>
                  <a:gd name="T51" fmla="*/ 114 h 160"/>
                  <a:gd name="T52" fmla="*/ 129 w 129"/>
                  <a:gd name="T53" fmla="*/ 113 h 160"/>
                  <a:gd name="T54" fmla="*/ 129 w 129"/>
                  <a:gd name="T55" fmla="*/ 113 h 160"/>
                  <a:gd name="T56" fmla="*/ 129 w 129"/>
                  <a:gd name="T57" fmla="*/ 113 h 160"/>
                  <a:gd name="T58" fmla="*/ 129 w 129"/>
                  <a:gd name="T59" fmla="*/ 113 h 160"/>
                  <a:gd name="T60" fmla="*/ 129 w 129"/>
                  <a:gd name="T61" fmla="*/ 113 h 160"/>
                  <a:gd name="T62" fmla="*/ 129 w 129"/>
                  <a:gd name="T63" fmla="*/ 113 h 160"/>
                  <a:gd name="T64" fmla="*/ 129 w 129"/>
                  <a:gd name="T65" fmla="*/ 113 h 160"/>
                  <a:gd name="T66" fmla="*/ 129 w 129"/>
                  <a:gd name="T67" fmla="*/ 113 h 160"/>
                  <a:gd name="T68" fmla="*/ 129 w 129"/>
                  <a:gd name="T69" fmla="*/ 113 h 160"/>
                  <a:gd name="T70" fmla="*/ 129 w 129"/>
                  <a:gd name="T71" fmla="*/ 113 h 160"/>
                  <a:gd name="T72" fmla="*/ 129 w 129"/>
                  <a:gd name="T73" fmla="*/ 111 h 160"/>
                  <a:gd name="T74" fmla="*/ 129 w 129"/>
                  <a:gd name="T75" fmla="*/ 111 h 160"/>
                  <a:gd name="T76" fmla="*/ 129 w 129"/>
                  <a:gd name="T77" fmla="*/ 111 h 160"/>
                  <a:gd name="T78" fmla="*/ 129 w 129"/>
                  <a:gd name="T79" fmla="*/ 111 h 160"/>
                  <a:gd name="T80" fmla="*/ 129 w 129"/>
                  <a:gd name="T81" fmla="*/ 111 h 160"/>
                  <a:gd name="T82" fmla="*/ 129 w 129"/>
                  <a:gd name="T83" fmla="*/ 111 h 160"/>
                  <a:gd name="T84" fmla="*/ 129 w 129"/>
                  <a:gd name="T85" fmla="*/ 111 h 160"/>
                  <a:gd name="T86" fmla="*/ 129 w 129"/>
                  <a:gd name="T87" fmla="*/ 111 h 160"/>
                  <a:gd name="T88" fmla="*/ 129 w 129"/>
                  <a:gd name="T89" fmla="*/ 111 h 160"/>
                  <a:gd name="T90" fmla="*/ 129 w 129"/>
                  <a:gd name="T91" fmla="*/ 44 h 160"/>
                  <a:gd name="T92" fmla="*/ 129 w 129"/>
                  <a:gd name="T93" fmla="*/ 44 h 160"/>
                  <a:gd name="T94" fmla="*/ 112 w 129"/>
                  <a:gd name="T95" fmla="*/ 43 h 160"/>
                  <a:gd name="T96" fmla="*/ 95 w 129"/>
                  <a:gd name="T97" fmla="*/ 39 h 160"/>
                  <a:gd name="T98" fmla="*/ 78 w 129"/>
                  <a:gd name="T99" fmla="*/ 35 h 160"/>
                  <a:gd name="T100" fmla="*/ 62 w 129"/>
                  <a:gd name="T101" fmla="*/ 30 h 160"/>
                  <a:gd name="T102" fmla="*/ 46 w 129"/>
                  <a:gd name="T103" fmla="*/ 24 h 160"/>
                  <a:gd name="T104" fmla="*/ 30 w 129"/>
                  <a:gd name="T105" fmla="*/ 17 h 160"/>
                  <a:gd name="T106" fmla="*/ 15 w 129"/>
                  <a:gd name="T107" fmla="*/ 9 h 160"/>
                  <a:gd name="T108" fmla="*/ 0 w 129"/>
                  <a:gd name="T10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9" h="160">
                    <a:moveTo>
                      <a:pt x="0" y="0"/>
                    </a:moveTo>
                    <a:lnTo>
                      <a:pt x="0" y="0"/>
                    </a:lnTo>
                    <a:lnTo>
                      <a:pt x="0" y="11"/>
                    </a:lnTo>
                    <a:lnTo>
                      <a:pt x="0" y="11"/>
                    </a:lnTo>
                    <a:lnTo>
                      <a:pt x="0" y="11"/>
                    </a:lnTo>
                    <a:lnTo>
                      <a:pt x="14" y="19"/>
                    </a:lnTo>
                    <a:lnTo>
                      <a:pt x="29" y="27"/>
                    </a:lnTo>
                    <a:lnTo>
                      <a:pt x="43" y="33"/>
                    </a:lnTo>
                    <a:lnTo>
                      <a:pt x="58" y="38"/>
                    </a:lnTo>
                    <a:lnTo>
                      <a:pt x="73" y="43"/>
                    </a:lnTo>
                    <a:lnTo>
                      <a:pt x="89" y="48"/>
                    </a:lnTo>
                    <a:lnTo>
                      <a:pt x="103" y="50"/>
                    </a:lnTo>
                    <a:lnTo>
                      <a:pt x="119" y="52"/>
                    </a:lnTo>
                    <a:lnTo>
                      <a:pt x="119" y="111"/>
                    </a:lnTo>
                    <a:lnTo>
                      <a:pt x="119" y="111"/>
                    </a:lnTo>
                    <a:lnTo>
                      <a:pt x="118" y="136"/>
                    </a:lnTo>
                    <a:lnTo>
                      <a:pt x="115" y="160"/>
                    </a:lnTo>
                    <a:lnTo>
                      <a:pt x="123" y="160"/>
                    </a:lnTo>
                    <a:lnTo>
                      <a:pt x="123" y="160"/>
                    </a:lnTo>
                    <a:lnTo>
                      <a:pt x="124" y="157"/>
                    </a:lnTo>
                    <a:lnTo>
                      <a:pt x="124" y="157"/>
                    </a:lnTo>
                    <a:lnTo>
                      <a:pt x="128" y="136"/>
                    </a:lnTo>
                    <a:lnTo>
                      <a:pt x="129" y="114"/>
                    </a:lnTo>
                    <a:lnTo>
                      <a:pt x="129" y="114"/>
                    </a:lnTo>
                    <a:lnTo>
                      <a:pt x="129" y="114"/>
                    </a:lnTo>
                    <a:lnTo>
                      <a:pt x="129" y="114"/>
                    </a:lnTo>
                    <a:lnTo>
                      <a:pt x="129" y="113"/>
                    </a:lnTo>
                    <a:lnTo>
                      <a:pt x="129" y="113"/>
                    </a:lnTo>
                    <a:lnTo>
                      <a:pt x="129" y="113"/>
                    </a:lnTo>
                    <a:lnTo>
                      <a:pt x="129" y="113"/>
                    </a:lnTo>
                    <a:lnTo>
                      <a:pt x="129" y="113"/>
                    </a:lnTo>
                    <a:lnTo>
                      <a:pt x="129" y="113"/>
                    </a:lnTo>
                    <a:lnTo>
                      <a:pt x="129" y="113"/>
                    </a:lnTo>
                    <a:lnTo>
                      <a:pt x="129" y="113"/>
                    </a:lnTo>
                    <a:lnTo>
                      <a:pt x="129" y="113"/>
                    </a:lnTo>
                    <a:lnTo>
                      <a:pt x="129" y="113"/>
                    </a:lnTo>
                    <a:lnTo>
                      <a:pt x="129" y="111"/>
                    </a:lnTo>
                    <a:lnTo>
                      <a:pt x="129" y="111"/>
                    </a:lnTo>
                    <a:lnTo>
                      <a:pt x="129" y="111"/>
                    </a:lnTo>
                    <a:lnTo>
                      <a:pt x="129" y="111"/>
                    </a:lnTo>
                    <a:lnTo>
                      <a:pt x="129" y="111"/>
                    </a:lnTo>
                    <a:lnTo>
                      <a:pt x="129" y="111"/>
                    </a:lnTo>
                    <a:lnTo>
                      <a:pt x="129" y="111"/>
                    </a:lnTo>
                    <a:lnTo>
                      <a:pt x="129" y="111"/>
                    </a:lnTo>
                    <a:lnTo>
                      <a:pt x="129" y="111"/>
                    </a:lnTo>
                    <a:lnTo>
                      <a:pt x="129" y="44"/>
                    </a:lnTo>
                    <a:lnTo>
                      <a:pt x="129" y="44"/>
                    </a:lnTo>
                    <a:lnTo>
                      <a:pt x="112" y="43"/>
                    </a:lnTo>
                    <a:lnTo>
                      <a:pt x="95" y="39"/>
                    </a:lnTo>
                    <a:lnTo>
                      <a:pt x="78" y="35"/>
                    </a:lnTo>
                    <a:lnTo>
                      <a:pt x="62" y="30"/>
                    </a:lnTo>
                    <a:lnTo>
                      <a:pt x="46" y="24"/>
                    </a:lnTo>
                    <a:lnTo>
                      <a:pt x="30" y="17"/>
                    </a:lnTo>
                    <a:lnTo>
                      <a:pt x="15" y="9"/>
                    </a:lnTo>
                    <a:lnTo>
                      <a:pt x="0" y="0"/>
                    </a:lnTo>
                    <a:close/>
                  </a:path>
                </a:pathLst>
              </a:custGeom>
              <a:solidFill>
                <a:srgbClr val="879A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sp>
            <p:nvSpPr>
              <p:cNvPr id="1144" name="Freeform 1294"/>
              <p:cNvSpPr>
                <a:spLocks/>
              </p:cNvSpPr>
              <p:nvPr/>
            </p:nvSpPr>
            <p:spPr bwMode="auto">
              <a:xfrm>
                <a:off x="10569551" y="2451480"/>
                <a:ext cx="117203" cy="160073"/>
              </a:xfrm>
              <a:custGeom>
                <a:avLst/>
                <a:gdLst>
                  <a:gd name="T0" fmla="*/ 0 w 129"/>
                  <a:gd name="T1" fmla="*/ 0 h 160"/>
                  <a:gd name="T2" fmla="*/ 0 w 129"/>
                  <a:gd name="T3" fmla="*/ 0 h 160"/>
                  <a:gd name="T4" fmla="*/ 0 w 129"/>
                  <a:gd name="T5" fmla="*/ 11 h 160"/>
                  <a:gd name="T6" fmla="*/ 0 w 129"/>
                  <a:gd name="T7" fmla="*/ 11 h 160"/>
                  <a:gd name="T8" fmla="*/ 0 w 129"/>
                  <a:gd name="T9" fmla="*/ 11 h 160"/>
                  <a:gd name="T10" fmla="*/ 14 w 129"/>
                  <a:gd name="T11" fmla="*/ 19 h 160"/>
                  <a:gd name="T12" fmla="*/ 29 w 129"/>
                  <a:gd name="T13" fmla="*/ 27 h 160"/>
                  <a:gd name="T14" fmla="*/ 43 w 129"/>
                  <a:gd name="T15" fmla="*/ 33 h 160"/>
                  <a:gd name="T16" fmla="*/ 58 w 129"/>
                  <a:gd name="T17" fmla="*/ 38 h 160"/>
                  <a:gd name="T18" fmla="*/ 73 w 129"/>
                  <a:gd name="T19" fmla="*/ 43 h 160"/>
                  <a:gd name="T20" fmla="*/ 89 w 129"/>
                  <a:gd name="T21" fmla="*/ 48 h 160"/>
                  <a:gd name="T22" fmla="*/ 103 w 129"/>
                  <a:gd name="T23" fmla="*/ 50 h 160"/>
                  <a:gd name="T24" fmla="*/ 119 w 129"/>
                  <a:gd name="T25" fmla="*/ 52 h 160"/>
                  <a:gd name="T26" fmla="*/ 119 w 129"/>
                  <a:gd name="T27" fmla="*/ 111 h 160"/>
                  <a:gd name="T28" fmla="*/ 119 w 129"/>
                  <a:gd name="T29" fmla="*/ 111 h 160"/>
                  <a:gd name="T30" fmla="*/ 118 w 129"/>
                  <a:gd name="T31" fmla="*/ 136 h 160"/>
                  <a:gd name="T32" fmla="*/ 115 w 129"/>
                  <a:gd name="T33" fmla="*/ 160 h 160"/>
                  <a:gd name="T34" fmla="*/ 123 w 129"/>
                  <a:gd name="T35" fmla="*/ 160 h 160"/>
                  <a:gd name="T36" fmla="*/ 123 w 129"/>
                  <a:gd name="T37" fmla="*/ 160 h 160"/>
                  <a:gd name="T38" fmla="*/ 124 w 129"/>
                  <a:gd name="T39" fmla="*/ 157 h 160"/>
                  <a:gd name="T40" fmla="*/ 124 w 129"/>
                  <a:gd name="T41" fmla="*/ 157 h 160"/>
                  <a:gd name="T42" fmla="*/ 128 w 129"/>
                  <a:gd name="T43" fmla="*/ 136 h 160"/>
                  <a:gd name="T44" fmla="*/ 129 w 129"/>
                  <a:gd name="T45" fmla="*/ 114 h 160"/>
                  <a:gd name="T46" fmla="*/ 129 w 129"/>
                  <a:gd name="T47" fmla="*/ 114 h 160"/>
                  <a:gd name="T48" fmla="*/ 129 w 129"/>
                  <a:gd name="T49" fmla="*/ 114 h 160"/>
                  <a:gd name="T50" fmla="*/ 129 w 129"/>
                  <a:gd name="T51" fmla="*/ 114 h 160"/>
                  <a:gd name="T52" fmla="*/ 129 w 129"/>
                  <a:gd name="T53" fmla="*/ 113 h 160"/>
                  <a:gd name="T54" fmla="*/ 129 w 129"/>
                  <a:gd name="T55" fmla="*/ 113 h 160"/>
                  <a:gd name="T56" fmla="*/ 129 w 129"/>
                  <a:gd name="T57" fmla="*/ 113 h 160"/>
                  <a:gd name="T58" fmla="*/ 129 w 129"/>
                  <a:gd name="T59" fmla="*/ 113 h 160"/>
                  <a:gd name="T60" fmla="*/ 129 w 129"/>
                  <a:gd name="T61" fmla="*/ 113 h 160"/>
                  <a:gd name="T62" fmla="*/ 129 w 129"/>
                  <a:gd name="T63" fmla="*/ 113 h 160"/>
                  <a:gd name="T64" fmla="*/ 129 w 129"/>
                  <a:gd name="T65" fmla="*/ 113 h 160"/>
                  <a:gd name="T66" fmla="*/ 129 w 129"/>
                  <a:gd name="T67" fmla="*/ 113 h 160"/>
                  <a:gd name="T68" fmla="*/ 129 w 129"/>
                  <a:gd name="T69" fmla="*/ 113 h 160"/>
                  <a:gd name="T70" fmla="*/ 129 w 129"/>
                  <a:gd name="T71" fmla="*/ 113 h 160"/>
                  <a:gd name="T72" fmla="*/ 129 w 129"/>
                  <a:gd name="T73" fmla="*/ 111 h 160"/>
                  <a:gd name="T74" fmla="*/ 129 w 129"/>
                  <a:gd name="T75" fmla="*/ 111 h 160"/>
                  <a:gd name="T76" fmla="*/ 129 w 129"/>
                  <a:gd name="T77" fmla="*/ 111 h 160"/>
                  <a:gd name="T78" fmla="*/ 129 w 129"/>
                  <a:gd name="T79" fmla="*/ 111 h 160"/>
                  <a:gd name="T80" fmla="*/ 129 w 129"/>
                  <a:gd name="T81" fmla="*/ 111 h 160"/>
                  <a:gd name="T82" fmla="*/ 129 w 129"/>
                  <a:gd name="T83" fmla="*/ 111 h 160"/>
                  <a:gd name="T84" fmla="*/ 129 w 129"/>
                  <a:gd name="T85" fmla="*/ 111 h 160"/>
                  <a:gd name="T86" fmla="*/ 129 w 129"/>
                  <a:gd name="T87" fmla="*/ 111 h 160"/>
                  <a:gd name="T88" fmla="*/ 129 w 129"/>
                  <a:gd name="T89" fmla="*/ 111 h 160"/>
                  <a:gd name="T90" fmla="*/ 129 w 129"/>
                  <a:gd name="T91" fmla="*/ 44 h 160"/>
                  <a:gd name="T92" fmla="*/ 129 w 129"/>
                  <a:gd name="T93" fmla="*/ 44 h 160"/>
                  <a:gd name="T94" fmla="*/ 112 w 129"/>
                  <a:gd name="T95" fmla="*/ 43 h 160"/>
                  <a:gd name="T96" fmla="*/ 95 w 129"/>
                  <a:gd name="T97" fmla="*/ 39 h 160"/>
                  <a:gd name="T98" fmla="*/ 78 w 129"/>
                  <a:gd name="T99" fmla="*/ 35 h 160"/>
                  <a:gd name="T100" fmla="*/ 62 w 129"/>
                  <a:gd name="T101" fmla="*/ 30 h 160"/>
                  <a:gd name="T102" fmla="*/ 46 w 129"/>
                  <a:gd name="T103" fmla="*/ 24 h 160"/>
                  <a:gd name="T104" fmla="*/ 30 w 129"/>
                  <a:gd name="T105" fmla="*/ 17 h 160"/>
                  <a:gd name="T106" fmla="*/ 15 w 129"/>
                  <a:gd name="T107" fmla="*/ 9 h 160"/>
                  <a:gd name="T108" fmla="*/ 0 w 129"/>
                  <a:gd name="T10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9" h="160">
                    <a:moveTo>
                      <a:pt x="0" y="0"/>
                    </a:moveTo>
                    <a:lnTo>
                      <a:pt x="0" y="0"/>
                    </a:lnTo>
                    <a:lnTo>
                      <a:pt x="0" y="11"/>
                    </a:lnTo>
                    <a:lnTo>
                      <a:pt x="0" y="11"/>
                    </a:lnTo>
                    <a:lnTo>
                      <a:pt x="0" y="11"/>
                    </a:lnTo>
                    <a:lnTo>
                      <a:pt x="14" y="19"/>
                    </a:lnTo>
                    <a:lnTo>
                      <a:pt x="29" y="27"/>
                    </a:lnTo>
                    <a:lnTo>
                      <a:pt x="43" y="33"/>
                    </a:lnTo>
                    <a:lnTo>
                      <a:pt x="58" y="38"/>
                    </a:lnTo>
                    <a:lnTo>
                      <a:pt x="73" y="43"/>
                    </a:lnTo>
                    <a:lnTo>
                      <a:pt x="89" y="48"/>
                    </a:lnTo>
                    <a:lnTo>
                      <a:pt x="103" y="50"/>
                    </a:lnTo>
                    <a:lnTo>
                      <a:pt x="119" y="52"/>
                    </a:lnTo>
                    <a:lnTo>
                      <a:pt x="119" y="111"/>
                    </a:lnTo>
                    <a:lnTo>
                      <a:pt x="119" y="111"/>
                    </a:lnTo>
                    <a:lnTo>
                      <a:pt x="118" y="136"/>
                    </a:lnTo>
                    <a:lnTo>
                      <a:pt x="115" y="160"/>
                    </a:lnTo>
                    <a:lnTo>
                      <a:pt x="123" y="160"/>
                    </a:lnTo>
                    <a:lnTo>
                      <a:pt x="123" y="160"/>
                    </a:lnTo>
                    <a:lnTo>
                      <a:pt x="124" y="157"/>
                    </a:lnTo>
                    <a:lnTo>
                      <a:pt x="124" y="157"/>
                    </a:lnTo>
                    <a:lnTo>
                      <a:pt x="128" y="136"/>
                    </a:lnTo>
                    <a:lnTo>
                      <a:pt x="129" y="114"/>
                    </a:lnTo>
                    <a:lnTo>
                      <a:pt x="129" y="114"/>
                    </a:lnTo>
                    <a:lnTo>
                      <a:pt x="129" y="114"/>
                    </a:lnTo>
                    <a:lnTo>
                      <a:pt x="129" y="114"/>
                    </a:lnTo>
                    <a:lnTo>
                      <a:pt x="129" y="113"/>
                    </a:lnTo>
                    <a:lnTo>
                      <a:pt x="129" y="113"/>
                    </a:lnTo>
                    <a:lnTo>
                      <a:pt x="129" y="113"/>
                    </a:lnTo>
                    <a:lnTo>
                      <a:pt x="129" y="113"/>
                    </a:lnTo>
                    <a:lnTo>
                      <a:pt x="129" y="113"/>
                    </a:lnTo>
                    <a:lnTo>
                      <a:pt x="129" y="113"/>
                    </a:lnTo>
                    <a:lnTo>
                      <a:pt x="129" y="113"/>
                    </a:lnTo>
                    <a:lnTo>
                      <a:pt x="129" y="113"/>
                    </a:lnTo>
                    <a:lnTo>
                      <a:pt x="129" y="113"/>
                    </a:lnTo>
                    <a:lnTo>
                      <a:pt x="129" y="113"/>
                    </a:lnTo>
                    <a:lnTo>
                      <a:pt x="129" y="111"/>
                    </a:lnTo>
                    <a:lnTo>
                      <a:pt x="129" y="111"/>
                    </a:lnTo>
                    <a:lnTo>
                      <a:pt x="129" y="111"/>
                    </a:lnTo>
                    <a:lnTo>
                      <a:pt x="129" y="111"/>
                    </a:lnTo>
                    <a:lnTo>
                      <a:pt x="129" y="111"/>
                    </a:lnTo>
                    <a:lnTo>
                      <a:pt x="129" y="111"/>
                    </a:lnTo>
                    <a:lnTo>
                      <a:pt x="129" y="111"/>
                    </a:lnTo>
                    <a:lnTo>
                      <a:pt x="129" y="111"/>
                    </a:lnTo>
                    <a:lnTo>
                      <a:pt x="129" y="111"/>
                    </a:lnTo>
                    <a:lnTo>
                      <a:pt x="129" y="44"/>
                    </a:lnTo>
                    <a:lnTo>
                      <a:pt x="129" y="44"/>
                    </a:lnTo>
                    <a:lnTo>
                      <a:pt x="112" y="43"/>
                    </a:lnTo>
                    <a:lnTo>
                      <a:pt x="95" y="39"/>
                    </a:lnTo>
                    <a:lnTo>
                      <a:pt x="78" y="35"/>
                    </a:lnTo>
                    <a:lnTo>
                      <a:pt x="62" y="30"/>
                    </a:lnTo>
                    <a:lnTo>
                      <a:pt x="46" y="24"/>
                    </a:lnTo>
                    <a:lnTo>
                      <a:pt x="30" y="17"/>
                    </a:lnTo>
                    <a:lnTo>
                      <a:pt x="15" y="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p>
            </p:txBody>
          </p:sp>
        </p:grpSp>
      </p:grpSp>
      <p:grpSp>
        <p:nvGrpSpPr>
          <p:cNvPr id="1145" name="Group 1144"/>
          <p:cNvGrpSpPr/>
          <p:nvPr/>
        </p:nvGrpSpPr>
        <p:grpSpPr>
          <a:xfrm>
            <a:off x="6585035" y="4356842"/>
            <a:ext cx="1885643" cy="474489"/>
            <a:chOff x="1241589" y="4356842"/>
            <a:chExt cx="1885643" cy="474489"/>
          </a:xfrm>
        </p:grpSpPr>
        <p:sp>
          <p:nvSpPr>
            <p:cNvPr id="1146" name="object 15"/>
            <p:cNvSpPr txBox="1"/>
            <p:nvPr/>
          </p:nvSpPr>
          <p:spPr>
            <a:xfrm>
              <a:off x="1596355" y="4356842"/>
              <a:ext cx="1530877" cy="474489"/>
            </a:xfrm>
            <a:prstGeom prst="rect">
              <a:avLst/>
            </a:prstGeom>
          </p:spPr>
          <p:txBody>
            <a:bodyPr vert="horz" wrap="square" lIns="0" tIns="12700" rIns="0" bIns="0" rtlCol="0">
              <a:spAutoFit/>
            </a:bodyPr>
            <a:lstStyle/>
            <a:p>
              <a:pPr>
                <a:lnSpc>
                  <a:spcPct val="100000"/>
                </a:lnSpc>
              </a:pPr>
              <a:r>
                <a:rPr lang="en-US" sz="1000" b="1" spc="-5" dirty="0">
                  <a:solidFill>
                    <a:srgbClr val="FFFFFF"/>
                  </a:solidFill>
                  <a:cs typeface="Arial"/>
                </a:rPr>
                <a:t>Continuous integration and deployment is </a:t>
              </a:r>
              <a:br>
                <a:rPr lang="en-US" sz="1000" b="1" spc="-5" dirty="0">
                  <a:solidFill>
                    <a:srgbClr val="FFFFFF"/>
                  </a:solidFill>
                  <a:cs typeface="Arial"/>
                </a:rPr>
              </a:br>
              <a:r>
                <a:rPr lang="en-US" sz="1000" b="1" spc="-5" dirty="0">
                  <a:solidFill>
                    <a:srgbClr val="FFFFFF"/>
                  </a:solidFill>
                  <a:cs typeface="Arial"/>
                </a:rPr>
                <a:t>non-negotiable </a:t>
              </a:r>
            </a:p>
          </p:txBody>
        </p:sp>
        <p:grpSp>
          <p:nvGrpSpPr>
            <p:cNvPr id="1147" name="Group 1146"/>
            <p:cNvGrpSpPr/>
            <p:nvPr/>
          </p:nvGrpSpPr>
          <p:grpSpPr>
            <a:xfrm>
              <a:off x="1241589" y="4504542"/>
              <a:ext cx="232816" cy="179089"/>
              <a:chOff x="9846188" y="2193798"/>
              <a:chExt cx="276225" cy="251460"/>
            </a:xfrm>
          </p:grpSpPr>
          <p:sp>
            <p:nvSpPr>
              <p:cNvPr id="1148" name="object 78"/>
              <p:cNvSpPr/>
              <p:nvPr/>
            </p:nvSpPr>
            <p:spPr>
              <a:xfrm>
                <a:off x="9884278" y="2286761"/>
                <a:ext cx="198123" cy="97536"/>
              </a:xfrm>
              <a:prstGeom prst="rect">
                <a:avLst/>
              </a:prstGeom>
              <a:blipFill>
                <a:blip r:embed="rId2" cstate="print"/>
                <a:stretch>
                  <a:fillRect/>
                </a:stretch>
              </a:blipFill>
            </p:spPr>
            <p:txBody>
              <a:bodyPr wrap="square" lIns="0" tIns="0" rIns="0" bIns="0" rtlCol="0"/>
              <a:lstStyle/>
              <a:p>
                <a:endParaRPr sz="1000"/>
              </a:p>
            </p:txBody>
          </p:sp>
          <p:sp>
            <p:nvSpPr>
              <p:cNvPr id="1149" name="object 79"/>
              <p:cNvSpPr/>
              <p:nvPr/>
            </p:nvSpPr>
            <p:spPr>
              <a:xfrm>
                <a:off x="9846188" y="2193798"/>
                <a:ext cx="276225" cy="251460"/>
              </a:xfrm>
              <a:custGeom>
                <a:avLst/>
                <a:gdLst/>
                <a:ahLst/>
                <a:cxnLst/>
                <a:rect l="l" t="t" r="r" b="b"/>
                <a:pathLst>
                  <a:path w="276225" h="251460">
                    <a:moveTo>
                      <a:pt x="252971" y="0"/>
                    </a:moveTo>
                    <a:lnTo>
                      <a:pt x="22859" y="0"/>
                    </a:lnTo>
                    <a:lnTo>
                      <a:pt x="13962" y="1803"/>
                    </a:lnTo>
                    <a:lnTo>
                      <a:pt x="6696" y="6718"/>
                    </a:lnTo>
                    <a:lnTo>
                      <a:pt x="1796" y="14005"/>
                    </a:lnTo>
                    <a:lnTo>
                      <a:pt x="94" y="22453"/>
                    </a:lnTo>
                    <a:lnTo>
                      <a:pt x="0" y="228536"/>
                    </a:lnTo>
                    <a:lnTo>
                      <a:pt x="1796" y="237454"/>
                    </a:lnTo>
                    <a:lnTo>
                      <a:pt x="6696" y="244741"/>
                    </a:lnTo>
                    <a:lnTo>
                      <a:pt x="13962" y="249656"/>
                    </a:lnTo>
                    <a:lnTo>
                      <a:pt x="22859" y="251460"/>
                    </a:lnTo>
                    <a:lnTo>
                      <a:pt x="252971" y="251460"/>
                    </a:lnTo>
                    <a:lnTo>
                      <a:pt x="261870" y="249656"/>
                    </a:lnTo>
                    <a:lnTo>
                      <a:pt x="269141" y="244741"/>
                    </a:lnTo>
                    <a:lnTo>
                      <a:pt x="274045" y="237454"/>
                    </a:lnTo>
                    <a:lnTo>
                      <a:pt x="275843" y="228536"/>
                    </a:lnTo>
                    <a:lnTo>
                      <a:pt x="22859" y="228536"/>
                    </a:lnTo>
                    <a:lnTo>
                      <a:pt x="22859" y="54203"/>
                    </a:lnTo>
                    <a:lnTo>
                      <a:pt x="275843" y="54203"/>
                    </a:lnTo>
                    <a:lnTo>
                      <a:pt x="275843" y="38214"/>
                    </a:lnTo>
                    <a:lnTo>
                      <a:pt x="30010" y="38214"/>
                    </a:lnTo>
                    <a:lnTo>
                      <a:pt x="26441" y="34632"/>
                    </a:lnTo>
                    <a:lnTo>
                      <a:pt x="26441" y="26034"/>
                    </a:lnTo>
                    <a:lnTo>
                      <a:pt x="30010" y="22453"/>
                    </a:lnTo>
                    <a:lnTo>
                      <a:pt x="275749" y="22453"/>
                    </a:lnTo>
                    <a:lnTo>
                      <a:pt x="274045" y="14005"/>
                    </a:lnTo>
                    <a:lnTo>
                      <a:pt x="269141" y="6718"/>
                    </a:lnTo>
                    <a:lnTo>
                      <a:pt x="261870" y="1803"/>
                    </a:lnTo>
                    <a:lnTo>
                      <a:pt x="252971" y="0"/>
                    </a:lnTo>
                    <a:close/>
                  </a:path>
                  <a:path w="276225" h="251460">
                    <a:moveTo>
                      <a:pt x="275843" y="54203"/>
                    </a:moveTo>
                    <a:lnTo>
                      <a:pt x="252971" y="54203"/>
                    </a:lnTo>
                    <a:lnTo>
                      <a:pt x="252971" y="228536"/>
                    </a:lnTo>
                    <a:lnTo>
                      <a:pt x="275843" y="228536"/>
                    </a:lnTo>
                    <a:lnTo>
                      <a:pt x="275843" y="54203"/>
                    </a:lnTo>
                    <a:close/>
                  </a:path>
                  <a:path w="276225" h="251460">
                    <a:moveTo>
                      <a:pt x="57645" y="22453"/>
                    </a:moveTo>
                    <a:lnTo>
                      <a:pt x="38582" y="22453"/>
                    </a:lnTo>
                    <a:lnTo>
                      <a:pt x="42163" y="26034"/>
                    </a:lnTo>
                    <a:lnTo>
                      <a:pt x="42163" y="34632"/>
                    </a:lnTo>
                    <a:lnTo>
                      <a:pt x="38582" y="38214"/>
                    </a:lnTo>
                    <a:lnTo>
                      <a:pt x="57645" y="38214"/>
                    </a:lnTo>
                    <a:lnTo>
                      <a:pt x="54305" y="34632"/>
                    </a:lnTo>
                    <a:lnTo>
                      <a:pt x="54305" y="26034"/>
                    </a:lnTo>
                    <a:lnTo>
                      <a:pt x="57645" y="22453"/>
                    </a:lnTo>
                    <a:close/>
                  </a:path>
                  <a:path w="276225" h="251460">
                    <a:moveTo>
                      <a:pt x="85509" y="22453"/>
                    </a:moveTo>
                    <a:lnTo>
                      <a:pt x="66459" y="22453"/>
                    </a:lnTo>
                    <a:lnTo>
                      <a:pt x="69786" y="26034"/>
                    </a:lnTo>
                    <a:lnTo>
                      <a:pt x="69786" y="34632"/>
                    </a:lnTo>
                    <a:lnTo>
                      <a:pt x="66459" y="38214"/>
                    </a:lnTo>
                    <a:lnTo>
                      <a:pt x="85509" y="38214"/>
                    </a:lnTo>
                    <a:lnTo>
                      <a:pt x="81940" y="34632"/>
                    </a:lnTo>
                    <a:lnTo>
                      <a:pt x="81940" y="26034"/>
                    </a:lnTo>
                    <a:lnTo>
                      <a:pt x="85509" y="22453"/>
                    </a:lnTo>
                    <a:close/>
                  </a:path>
                  <a:path w="276225" h="251460">
                    <a:moveTo>
                      <a:pt x="275749" y="22453"/>
                    </a:moveTo>
                    <a:lnTo>
                      <a:pt x="94081" y="22453"/>
                    </a:lnTo>
                    <a:lnTo>
                      <a:pt x="97662" y="26034"/>
                    </a:lnTo>
                    <a:lnTo>
                      <a:pt x="97662" y="34632"/>
                    </a:lnTo>
                    <a:lnTo>
                      <a:pt x="94081" y="38214"/>
                    </a:lnTo>
                    <a:lnTo>
                      <a:pt x="275843" y="38214"/>
                    </a:lnTo>
                    <a:lnTo>
                      <a:pt x="275749" y="22453"/>
                    </a:lnTo>
                    <a:close/>
                  </a:path>
                </a:pathLst>
              </a:custGeom>
              <a:solidFill>
                <a:srgbClr val="FFFFFF"/>
              </a:solidFill>
            </p:spPr>
            <p:txBody>
              <a:bodyPr wrap="square" lIns="0" tIns="0" rIns="0" bIns="0" rtlCol="0"/>
              <a:lstStyle/>
              <a:p>
                <a:endParaRPr sz="1000"/>
              </a:p>
            </p:txBody>
          </p:sp>
        </p:grpSp>
      </p:grpSp>
      <p:grpSp>
        <p:nvGrpSpPr>
          <p:cNvPr id="1150" name="Group 1149"/>
          <p:cNvGrpSpPr/>
          <p:nvPr/>
        </p:nvGrpSpPr>
        <p:grpSpPr>
          <a:xfrm>
            <a:off x="6593116" y="2136508"/>
            <a:ext cx="1845350" cy="397545"/>
            <a:chOff x="1249670" y="2136508"/>
            <a:chExt cx="1845350" cy="397545"/>
          </a:xfrm>
        </p:grpSpPr>
        <p:sp>
          <p:nvSpPr>
            <p:cNvPr id="1151" name="object 15"/>
            <p:cNvSpPr txBox="1"/>
            <p:nvPr/>
          </p:nvSpPr>
          <p:spPr>
            <a:xfrm>
              <a:off x="1606207" y="2136508"/>
              <a:ext cx="1488813" cy="397545"/>
            </a:xfrm>
            <a:prstGeom prst="rect">
              <a:avLst/>
            </a:prstGeom>
          </p:spPr>
          <p:txBody>
            <a:bodyPr vert="horz" wrap="square" lIns="0" tIns="12700" rIns="0" bIns="0" rtlCol="0">
              <a:spAutoFit/>
            </a:bodyPr>
            <a:lstStyle/>
            <a:p>
              <a:pPr>
                <a:lnSpc>
                  <a:spcPct val="100000"/>
                </a:lnSpc>
                <a:spcAft>
                  <a:spcPts val="600"/>
                </a:spcAft>
              </a:pPr>
              <a:r>
                <a:rPr lang="en-US" sz="1000" b="1" spc="-5" dirty="0">
                  <a:solidFill>
                    <a:srgbClr val="FFFFFF"/>
                  </a:solidFill>
                  <a:cs typeface="Arial"/>
                </a:rPr>
                <a:t>Multi Cloud</a:t>
              </a:r>
            </a:p>
            <a:p>
              <a:pPr>
                <a:lnSpc>
                  <a:spcPct val="100000"/>
                </a:lnSpc>
                <a:spcAft>
                  <a:spcPts val="600"/>
                </a:spcAft>
              </a:pPr>
              <a:r>
                <a:rPr lang="en-US" sz="1000" spc="-5" dirty="0">
                  <a:solidFill>
                    <a:srgbClr val="FFFFFF"/>
                  </a:solidFill>
                  <a:cs typeface="Arial"/>
                </a:rPr>
                <a:t>Build and secure natively</a:t>
              </a:r>
            </a:p>
          </p:txBody>
        </p:sp>
        <p:grpSp>
          <p:nvGrpSpPr>
            <p:cNvPr id="1152" name="Group 1151"/>
            <p:cNvGrpSpPr/>
            <p:nvPr/>
          </p:nvGrpSpPr>
          <p:grpSpPr>
            <a:xfrm>
              <a:off x="1249670" y="2242931"/>
              <a:ext cx="161180" cy="238159"/>
              <a:chOff x="5434807" y="2497138"/>
              <a:chExt cx="134459" cy="177800"/>
            </a:xfrm>
            <a:solidFill>
              <a:schemeClr val="bg1"/>
            </a:solidFill>
          </p:grpSpPr>
          <p:sp>
            <p:nvSpPr>
              <p:cNvPr id="1153" name="Freeform 19"/>
              <p:cNvSpPr>
                <a:spLocks noEditPoints="1"/>
              </p:cNvSpPr>
              <p:nvPr/>
            </p:nvSpPr>
            <p:spPr bwMode="auto">
              <a:xfrm>
                <a:off x="5434807" y="2570163"/>
                <a:ext cx="134459" cy="104775"/>
              </a:xfrm>
              <a:custGeom>
                <a:avLst/>
                <a:gdLst>
                  <a:gd name="T0" fmla="*/ 40 w 43"/>
                  <a:gd name="T1" fmla="*/ 0 h 32"/>
                  <a:gd name="T2" fmla="*/ 3 w 43"/>
                  <a:gd name="T3" fmla="*/ 0 h 32"/>
                  <a:gd name="T4" fmla="*/ 0 w 43"/>
                  <a:gd name="T5" fmla="*/ 3 h 32"/>
                  <a:gd name="T6" fmla="*/ 0 w 43"/>
                  <a:gd name="T7" fmla="*/ 28 h 32"/>
                  <a:gd name="T8" fmla="*/ 3 w 43"/>
                  <a:gd name="T9" fmla="*/ 32 h 32"/>
                  <a:gd name="T10" fmla="*/ 40 w 43"/>
                  <a:gd name="T11" fmla="*/ 32 h 32"/>
                  <a:gd name="T12" fmla="*/ 43 w 43"/>
                  <a:gd name="T13" fmla="*/ 28 h 32"/>
                  <a:gd name="T14" fmla="*/ 43 w 43"/>
                  <a:gd name="T15" fmla="*/ 3 h 32"/>
                  <a:gd name="T16" fmla="*/ 40 w 43"/>
                  <a:gd name="T17" fmla="*/ 0 h 32"/>
                  <a:gd name="T18" fmla="*/ 26 w 43"/>
                  <a:gd name="T19" fmla="*/ 25 h 32"/>
                  <a:gd name="T20" fmla="*/ 17 w 43"/>
                  <a:gd name="T21" fmla="*/ 25 h 32"/>
                  <a:gd name="T22" fmla="*/ 19 w 43"/>
                  <a:gd name="T23" fmla="*/ 16 h 32"/>
                  <a:gd name="T24" fmla="*/ 17 w 43"/>
                  <a:gd name="T25" fmla="*/ 13 h 32"/>
                  <a:gd name="T26" fmla="*/ 22 w 43"/>
                  <a:gd name="T27" fmla="*/ 9 h 32"/>
                  <a:gd name="T28" fmla="*/ 26 w 43"/>
                  <a:gd name="T29" fmla="*/ 13 h 32"/>
                  <a:gd name="T30" fmla="*/ 24 w 43"/>
                  <a:gd name="T31" fmla="*/ 16 h 32"/>
                  <a:gd name="T32" fmla="*/ 26 w 43"/>
                  <a:gd name="T33" fmla="*/ 2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32">
                    <a:moveTo>
                      <a:pt x="40" y="0"/>
                    </a:moveTo>
                    <a:cubicBezTo>
                      <a:pt x="3" y="0"/>
                      <a:pt x="3" y="0"/>
                      <a:pt x="3" y="0"/>
                    </a:cubicBezTo>
                    <a:cubicBezTo>
                      <a:pt x="2" y="0"/>
                      <a:pt x="0" y="1"/>
                      <a:pt x="0" y="3"/>
                    </a:cubicBezTo>
                    <a:cubicBezTo>
                      <a:pt x="0" y="28"/>
                      <a:pt x="0" y="28"/>
                      <a:pt x="0" y="28"/>
                    </a:cubicBezTo>
                    <a:cubicBezTo>
                      <a:pt x="0" y="30"/>
                      <a:pt x="2" y="32"/>
                      <a:pt x="3" y="32"/>
                    </a:cubicBezTo>
                    <a:cubicBezTo>
                      <a:pt x="40" y="32"/>
                      <a:pt x="40" y="32"/>
                      <a:pt x="40" y="32"/>
                    </a:cubicBezTo>
                    <a:cubicBezTo>
                      <a:pt x="42" y="32"/>
                      <a:pt x="43" y="30"/>
                      <a:pt x="43" y="28"/>
                    </a:cubicBezTo>
                    <a:cubicBezTo>
                      <a:pt x="43" y="3"/>
                      <a:pt x="43" y="3"/>
                      <a:pt x="43" y="3"/>
                    </a:cubicBezTo>
                    <a:cubicBezTo>
                      <a:pt x="43" y="1"/>
                      <a:pt x="42" y="0"/>
                      <a:pt x="40" y="0"/>
                    </a:cubicBezTo>
                    <a:moveTo>
                      <a:pt x="26" y="25"/>
                    </a:moveTo>
                    <a:cubicBezTo>
                      <a:pt x="17" y="25"/>
                      <a:pt x="17" y="25"/>
                      <a:pt x="17" y="25"/>
                    </a:cubicBezTo>
                    <a:cubicBezTo>
                      <a:pt x="19" y="16"/>
                      <a:pt x="19" y="16"/>
                      <a:pt x="19" y="16"/>
                    </a:cubicBezTo>
                    <a:cubicBezTo>
                      <a:pt x="18" y="16"/>
                      <a:pt x="17" y="14"/>
                      <a:pt x="17" y="13"/>
                    </a:cubicBezTo>
                    <a:cubicBezTo>
                      <a:pt x="17" y="10"/>
                      <a:pt x="19" y="9"/>
                      <a:pt x="22" y="9"/>
                    </a:cubicBezTo>
                    <a:cubicBezTo>
                      <a:pt x="24" y="9"/>
                      <a:pt x="26" y="10"/>
                      <a:pt x="26" y="13"/>
                    </a:cubicBezTo>
                    <a:cubicBezTo>
                      <a:pt x="26" y="14"/>
                      <a:pt x="25" y="16"/>
                      <a:pt x="24" y="16"/>
                    </a:cubicBezTo>
                    <a:lnTo>
                      <a:pt x="26" y="25"/>
                    </a:lnTo>
                    <a:close/>
                  </a:path>
                </a:pathLst>
              </a:custGeom>
              <a:grpFill/>
              <a:ln>
                <a:noFill/>
              </a:ln>
            </p:spPr>
            <p:txBody>
              <a:bodyPr vert="horz" wrap="square" lIns="68580" tIns="34290" rIns="68580" bIns="34290" numCol="1" anchor="t" anchorCtr="0" compatLnSpc="1">
                <a:prstTxWarp prst="textNoShape">
                  <a:avLst/>
                </a:prstTxWarp>
              </a:bodyPr>
              <a:lstStyle/>
              <a:p>
                <a:endParaRPr lang="en-US" sz="1000" dirty="0"/>
              </a:p>
            </p:txBody>
          </p:sp>
          <p:sp>
            <p:nvSpPr>
              <p:cNvPr id="1154" name="Freeform 20"/>
              <p:cNvSpPr>
                <a:spLocks/>
              </p:cNvSpPr>
              <p:nvPr/>
            </p:nvSpPr>
            <p:spPr bwMode="auto">
              <a:xfrm>
                <a:off x="5450683" y="2497138"/>
                <a:ext cx="109538" cy="63500"/>
              </a:xfrm>
              <a:custGeom>
                <a:avLst/>
                <a:gdLst>
                  <a:gd name="T0" fmla="*/ 26 w 33"/>
                  <a:gd name="T1" fmla="*/ 19 h 19"/>
                  <a:gd name="T2" fmla="*/ 26 w 33"/>
                  <a:gd name="T3" fmla="*/ 15 h 19"/>
                  <a:gd name="T4" fmla="*/ 16 w 33"/>
                  <a:gd name="T5" fmla="*/ 6 h 19"/>
                  <a:gd name="T6" fmla="*/ 7 w 33"/>
                  <a:gd name="T7" fmla="*/ 15 h 19"/>
                  <a:gd name="T8" fmla="*/ 7 w 33"/>
                  <a:gd name="T9" fmla="*/ 19 h 19"/>
                  <a:gd name="T10" fmla="*/ 0 w 33"/>
                  <a:gd name="T11" fmla="*/ 19 h 19"/>
                  <a:gd name="T12" fmla="*/ 0 w 33"/>
                  <a:gd name="T13" fmla="*/ 15 h 19"/>
                  <a:gd name="T14" fmla="*/ 16 w 33"/>
                  <a:gd name="T15" fmla="*/ 0 h 19"/>
                  <a:gd name="T16" fmla="*/ 33 w 33"/>
                  <a:gd name="T17" fmla="*/ 15 h 19"/>
                  <a:gd name="T18" fmla="*/ 33 w 33"/>
                  <a:gd name="T19" fmla="*/ 19 h 19"/>
                  <a:gd name="T20" fmla="*/ 26 w 33"/>
                  <a:gd name="T2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19">
                    <a:moveTo>
                      <a:pt x="26" y="19"/>
                    </a:moveTo>
                    <a:cubicBezTo>
                      <a:pt x="26" y="15"/>
                      <a:pt x="26" y="15"/>
                      <a:pt x="26" y="15"/>
                    </a:cubicBezTo>
                    <a:cubicBezTo>
                      <a:pt x="26" y="10"/>
                      <a:pt x="22" y="6"/>
                      <a:pt x="16" y="6"/>
                    </a:cubicBezTo>
                    <a:cubicBezTo>
                      <a:pt x="11" y="6"/>
                      <a:pt x="7" y="10"/>
                      <a:pt x="7" y="15"/>
                    </a:cubicBezTo>
                    <a:cubicBezTo>
                      <a:pt x="7" y="19"/>
                      <a:pt x="7" y="19"/>
                      <a:pt x="7" y="19"/>
                    </a:cubicBezTo>
                    <a:cubicBezTo>
                      <a:pt x="0" y="19"/>
                      <a:pt x="0" y="19"/>
                      <a:pt x="0" y="19"/>
                    </a:cubicBezTo>
                    <a:cubicBezTo>
                      <a:pt x="0" y="15"/>
                      <a:pt x="0" y="15"/>
                      <a:pt x="0" y="15"/>
                    </a:cubicBezTo>
                    <a:cubicBezTo>
                      <a:pt x="0" y="7"/>
                      <a:pt x="8" y="0"/>
                      <a:pt x="16" y="0"/>
                    </a:cubicBezTo>
                    <a:cubicBezTo>
                      <a:pt x="26" y="0"/>
                      <a:pt x="33" y="7"/>
                      <a:pt x="33" y="15"/>
                    </a:cubicBezTo>
                    <a:cubicBezTo>
                      <a:pt x="33" y="19"/>
                      <a:pt x="33" y="19"/>
                      <a:pt x="33" y="19"/>
                    </a:cubicBezTo>
                    <a:lnTo>
                      <a:pt x="26" y="19"/>
                    </a:lnTo>
                    <a:close/>
                  </a:path>
                </a:pathLst>
              </a:custGeom>
              <a:grpFill/>
              <a:ln>
                <a:noFill/>
              </a:ln>
            </p:spPr>
            <p:txBody>
              <a:bodyPr vert="horz" wrap="square" lIns="68580" tIns="34290" rIns="68580" bIns="34290" numCol="1" anchor="t" anchorCtr="0" compatLnSpc="1">
                <a:prstTxWarp prst="textNoShape">
                  <a:avLst/>
                </a:prstTxWarp>
              </a:bodyPr>
              <a:lstStyle/>
              <a:p>
                <a:endParaRPr lang="en-US" sz="1000" dirty="0"/>
              </a:p>
            </p:txBody>
          </p:sp>
        </p:grpSp>
      </p:grpSp>
      <p:grpSp>
        <p:nvGrpSpPr>
          <p:cNvPr id="1155" name="Group 1154"/>
          <p:cNvGrpSpPr/>
          <p:nvPr/>
        </p:nvGrpSpPr>
        <p:grpSpPr>
          <a:xfrm>
            <a:off x="8656476" y="2968022"/>
            <a:ext cx="1781724" cy="474489"/>
            <a:chOff x="3313030" y="2899813"/>
            <a:chExt cx="1781724" cy="474489"/>
          </a:xfrm>
        </p:grpSpPr>
        <p:sp>
          <p:nvSpPr>
            <p:cNvPr id="1156" name="object 15"/>
            <p:cNvSpPr txBox="1"/>
            <p:nvPr/>
          </p:nvSpPr>
          <p:spPr>
            <a:xfrm>
              <a:off x="3781681" y="2899813"/>
              <a:ext cx="1313073" cy="474489"/>
            </a:xfrm>
            <a:prstGeom prst="rect">
              <a:avLst/>
            </a:prstGeom>
          </p:spPr>
          <p:txBody>
            <a:bodyPr vert="horz" wrap="square" lIns="0" tIns="12700" rIns="0" bIns="0" rtlCol="0">
              <a:spAutoFit/>
            </a:bodyPr>
            <a:lstStyle/>
            <a:p>
              <a:pPr>
                <a:lnSpc>
                  <a:spcPct val="100000"/>
                </a:lnSpc>
                <a:spcBef>
                  <a:spcPts val="100"/>
                </a:spcBef>
              </a:pPr>
              <a:r>
                <a:rPr lang="en-US" sz="1000" b="1" spc="-5" dirty="0">
                  <a:solidFill>
                    <a:srgbClr val="FFFFFF"/>
                  </a:solidFill>
                  <a:cs typeface="Arial"/>
                </a:rPr>
                <a:t>Cloud security requires cross-team involvement</a:t>
              </a:r>
            </a:p>
          </p:txBody>
        </p:sp>
        <p:grpSp>
          <p:nvGrpSpPr>
            <p:cNvPr id="1157" name="Group 10">
              <a:extLst>
                <a:ext uri="{FF2B5EF4-FFF2-40B4-BE49-F238E27FC236}">
                  <a16:creationId xmlns:a16="http://schemas.microsoft.com/office/drawing/2014/main" id="{AFA61032-1389-440A-AEBF-CE1EF206C899}"/>
                </a:ext>
              </a:extLst>
            </p:cNvPr>
            <p:cNvGrpSpPr>
              <a:grpSpLocks noChangeAspect="1"/>
            </p:cNvGrpSpPr>
            <p:nvPr/>
          </p:nvGrpSpPr>
          <p:grpSpPr bwMode="auto">
            <a:xfrm>
              <a:off x="3313030" y="2961714"/>
              <a:ext cx="322361" cy="196798"/>
              <a:chOff x="1934" y="1588"/>
              <a:chExt cx="1869" cy="1141"/>
            </a:xfrm>
            <a:solidFill>
              <a:schemeClr val="bg1"/>
            </a:solidFill>
          </p:grpSpPr>
          <p:sp>
            <p:nvSpPr>
              <p:cNvPr id="1158" name="Freeform 11">
                <a:extLst>
                  <a:ext uri="{FF2B5EF4-FFF2-40B4-BE49-F238E27FC236}">
                    <a16:creationId xmlns:a16="http://schemas.microsoft.com/office/drawing/2014/main" id="{04A9016F-D977-44CE-AD4D-BC3A3813E869}"/>
                  </a:ext>
                </a:extLst>
              </p:cNvPr>
              <p:cNvSpPr>
                <a:spLocks/>
              </p:cNvSpPr>
              <p:nvPr/>
            </p:nvSpPr>
            <p:spPr bwMode="auto">
              <a:xfrm>
                <a:off x="1934" y="1631"/>
                <a:ext cx="349" cy="682"/>
              </a:xfrm>
              <a:custGeom>
                <a:avLst/>
                <a:gdLst/>
                <a:ahLst/>
                <a:cxnLst>
                  <a:cxn ang="0">
                    <a:pos x="10" y="243"/>
                  </a:cxn>
                  <a:cxn ang="0">
                    <a:pos x="75" y="30"/>
                  </a:cxn>
                  <a:cxn ang="0">
                    <a:pos x="112" y="13"/>
                  </a:cxn>
                  <a:cxn ang="0">
                    <a:pos x="148" y="32"/>
                  </a:cxn>
                  <a:cxn ang="0">
                    <a:pos x="79" y="289"/>
                  </a:cxn>
                  <a:cxn ang="0">
                    <a:pos x="28" y="279"/>
                  </a:cxn>
                  <a:cxn ang="0">
                    <a:pos x="10" y="243"/>
                  </a:cxn>
                </a:cxnLst>
                <a:rect l="0" t="0" r="r" b="b"/>
                <a:pathLst>
                  <a:path w="148" h="289">
                    <a:moveTo>
                      <a:pt x="10" y="243"/>
                    </a:moveTo>
                    <a:cubicBezTo>
                      <a:pt x="75" y="30"/>
                      <a:pt x="75" y="30"/>
                      <a:pt x="75" y="30"/>
                    </a:cubicBezTo>
                    <a:cubicBezTo>
                      <a:pt x="75" y="30"/>
                      <a:pt x="87" y="0"/>
                      <a:pt x="112" y="13"/>
                    </a:cubicBezTo>
                    <a:cubicBezTo>
                      <a:pt x="137" y="25"/>
                      <a:pt x="148" y="32"/>
                      <a:pt x="148" y="32"/>
                    </a:cubicBezTo>
                    <a:cubicBezTo>
                      <a:pt x="148" y="32"/>
                      <a:pt x="76" y="144"/>
                      <a:pt x="79" y="289"/>
                    </a:cubicBezTo>
                    <a:cubicBezTo>
                      <a:pt x="28" y="279"/>
                      <a:pt x="28" y="279"/>
                      <a:pt x="28" y="279"/>
                    </a:cubicBezTo>
                    <a:cubicBezTo>
                      <a:pt x="28" y="279"/>
                      <a:pt x="0" y="275"/>
                      <a:pt x="10" y="2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159" name="Freeform 12">
                <a:extLst>
                  <a:ext uri="{FF2B5EF4-FFF2-40B4-BE49-F238E27FC236}">
                    <a16:creationId xmlns:a16="http://schemas.microsoft.com/office/drawing/2014/main" id="{BF41BDB9-C64D-462E-8B50-97310902BBF2}"/>
                  </a:ext>
                </a:extLst>
              </p:cNvPr>
              <p:cNvSpPr>
                <a:spLocks/>
              </p:cNvSpPr>
              <p:nvPr/>
            </p:nvSpPr>
            <p:spPr bwMode="auto">
              <a:xfrm>
                <a:off x="3519" y="1685"/>
                <a:ext cx="284" cy="633"/>
              </a:xfrm>
              <a:custGeom>
                <a:avLst/>
                <a:gdLst/>
                <a:ahLst/>
                <a:cxnLst>
                  <a:cxn ang="0">
                    <a:pos x="0" y="28"/>
                  </a:cxn>
                  <a:cxn ang="0">
                    <a:pos x="66" y="10"/>
                  </a:cxn>
                  <a:cxn ang="0">
                    <a:pos x="96" y="43"/>
                  </a:cxn>
                  <a:cxn ang="0">
                    <a:pos x="120" y="244"/>
                  </a:cxn>
                  <a:cxn ang="0">
                    <a:pos x="99" y="268"/>
                  </a:cxn>
                  <a:cxn ang="0">
                    <a:pos x="60" y="268"/>
                  </a:cxn>
                  <a:cxn ang="0">
                    <a:pos x="0" y="28"/>
                  </a:cxn>
                </a:cxnLst>
                <a:rect l="0" t="0" r="r" b="b"/>
                <a:pathLst>
                  <a:path w="120" h="268">
                    <a:moveTo>
                      <a:pt x="0" y="28"/>
                    </a:moveTo>
                    <a:cubicBezTo>
                      <a:pt x="66" y="10"/>
                      <a:pt x="66" y="10"/>
                      <a:pt x="66" y="10"/>
                    </a:cubicBezTo>
                    <a:cubicBezTo>
                      <a:pt x="66" y="10"/>
                      <a:pt x="96" y="0"/>
                      <a:pt x="96" y="43"/>
                    </a:cubicBezTo>
                    <a:cubicBezTo>
                      <a:pt x="100" y="87"/>
                      <a:pt x="120" y="244"/>
                      <a:pt x="120" y="244"/>
                    </a:cubicBezTo>
                    <a:cubicBezTo>
                      <a:pt x="120" y="244"/>
                      <a:pt x="114" y="268"/>
                      <a:pt x="99" y="268"/>
                    </a:cubicBezTo>
                    <a:cubicBezTo>
                      <a:pt x="84" y="268"/>
                      <a:pt x="60" y="268"/>
                      <a:pt x="60" y="268"/>
                    </a:cubicBezTo>
                    <a:cubicBezTo>
                      <a:pt x="60" y="268"/>
                      <a:pt x="88" y="123"/>
                      <a:pt x="0" y="2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160" name="Freeform 13">
                <a:extLst>
                  <a:ext uri="{FF2B5EF4-FFF2-40B4-BE49-F238E27FC236}">
                    <a16:creationId xmlns:a16="http://schemas.microsoft.com/office/drawing/2014/main" id="{DA163D8A-4A55-4DAB-8F96-4DB617D4E75C}"/>
                  </a:ext>
                </a:extLst>
              </p:cNvPr>
              <p:cNvSpPr>
                <a:spLocks/>
              </p:cNvSpPr>
              <p:nvPr/>
            </p:nvSpPr>
            <p:spPr bwMode="auto">
              <a:xfrm>
                <a:off x="2227" y="2290"/>
                <a:ext cx="595" cy="439"/>
              </a:xfrm>
              <a:custGeom>
                <a:avLst/>
                <a:gdLst/>
                <a:ahLst/>
                <a:cxnLst>
                  <a:cxn ang="0">
                    <a:pos x="222" y="57"/>
                  </a:cxn>
                  <a:cxn ang="0">
                    <a:pos x="200" y="63"/>
                  </a:cxn>
                  <a:cxn ang="0">
                    <a:pos x="202" y="53"/>
                  </a:cxn>
                  <a:cxn ang="0">
                    <a:pos x="175" y="13"/>
                  </a:cxn>
                  <a:cxn ang="0">
                    <a:pos x="133" y="39"/>
                  </a:cxn>
                  <a:cxn ang="0">
                    <a:pos x="132" y="41"/>
                  </a:cxn>
                  <a:cxn ang="0">
                    <a:pos x="132" y="41"/>
                  </a:cxn>
                  <a:cxn ang="0">
                    <a:pos x="103" y="2"/>
                  </a:cxn>
                  <a:cxn ang="0">
                    <a:pos x="66" y="28"/>
                  </a:cxn>
                  <a:cxn ang="0">
                    <a:pos x="31" y="1"/>
                  </a:cxn>
                  <a:cxn ang="0">
                    <a:pos x="2" y="37"/>
                  </a:cxn>
                  <a:cxn ang="0">
                    <a:pos x="7" y="80"/>
                  </a:cxn>
                  <a:cxn ang="0">
                    <a:pos x="39" y="108"/>
                  </a:cxn>
                  <a:cxn ang="0">
                    <a:pos x="42" y="108"/>
                  </a:cxn>
                  <a:cxn ang="0">
                    <a:pos x="59" y="101"/>
                  </a:cxn>
                  <a:cxn ang="0">
                    <a:pos x="87" y="130"/>
                  </a:cxn>
                  <a:cxn ang="0">
                    <a:pos x="91" y="131"/>
                  </a:cxn>
                  <a:cxn ang="0">
                    <a:pos x="114" y="120"/>
                  </a:cxn>
                  <a:cxn ang="0">
                    <a:pos x="142" y="155"/>
                  </a:cxn>
                  <a:cxn ang="0">
                    <a:pos x="150" y="155"/>
                  </a:cxn>
                  <a:cxn ang="0">
                    <a:pos x="180" y="140"/>
                  </a:cxn>
                  <a:cxn ang="0">
                    <a:pos x="179" y="150"/>
                  </a:cxn>
                  <a:cxn ang="0">
                    <a:pos x="207" y="186"/>
                  </a:cxn>
                  <a:cxn ang="0">
                    <a:pos x="211" y="186"/>
                  </a:cxn>
                  <a:cxn ang="0">
                    <a:pos x="242" y="158"/>
                  </a:cxn>
                  <a:cxn ang="0">
                    <a:pos x="250" y="93"/>
                  </a:cxn>
                  <a:cxn ang="0">
                    <a:pos x="222" y="57"/>
                  </a:cxn>
                </a:cxnLst>
                <a:rect l="0" t="0" r="r" b="b"/>
                <a:pathLst>
                  <a:path w="252" h="186">
                    <a:moveTo>
                      <a:pt x="222" y="57"/>
                    </a:moveTo>
                    <a:cubicBezTo>
                      <a:pt x="214" y="56"/>
                      <a:pt x="206" y="58"/>
                      <a:pt x="200" y="63"/>
                    </a:cubicBezTo>
                    <a:cubicBezTo>
                      <a:pt x="202" y="53"/>
                      <a:pt x="202" y="53"/>
                      <a:pt x="202" y="53"/>
                    </a:cubicBezTo>
                    <a:cubicBezTo>
                      <a:pt x="207" y="35"/>
                      <a:pt x="194" y="17"/>
                      <a:pt x="175" y="13"/>
                    </a:cubicBezTo>
                    <a:cubicBezTo>
                      <a:pt x="156" y="9"/>
                      <a:pt x="137" y="20"/>
                      <a:pt x="133" y="39"/>
                    </a:cubicBezTo>
                    <a:cubicBezTo>
                      <a:pt x="132" y="41"/>
                      <a:pt x="132" y="41"/>
                      <a:pt x="132" y="41"/>
                    </a:cubicBezTo>
                    <a:cubicBezTo>
                      <a:pt x="132" y="41"/>
                      <a:pt x="132" y="41"/>
                      <a:pt x="132" y="41"/>
                    </a:cubicBezTo>
                    <a:cubicBezTo>
                      <a:pt x="134" y="23"/>
                      <a:pt x="120" y="4"/>
                      <a:pt x="103" y="2"/>
                    </a:cubicBezTo>
                    <a:cubicBezTo>
                      <a:pt x="86" y="0"/>
                      <a:pt x="70" y="12"/>
                      <a:pt x="66" y="28"/>
                    </a:cubicBezTo>
                    <a:cubicBezTo>
                      <a:pt x="63" y="12"/>
                      <a:pt x="48" y="0"/>
                      <a:pt x="31" y="1"/>
                    </a:cubicBezTo>
                    <a:cubicBezTo>
                      <a:pt x="13" y="3"/>
                      <a:pt x="0" y="19"/>
                      <a:pt x="2" y="37"/>
                    </a:cubicBezTo>
                    <a:cubicBezTo>
                      <a:pt x="7" y="80"/>
                      <a:pt x="7" y="80"/>
                      <a:pt x="7" y="80"/>
                    </a:cubicBezTo>
                    <a:cubicBezTo>
                      <a:pt x="9" y="96"/>
                      <a:pt x="23" y="108"/>
                      <a:pt x="39" y="108"/>
                    </a:cubicBezTo>
                    <a:cubicBezTo>
                      <a:pt x="40" y="108"/>
                      <a:pt x="41" y="108"/>
                      <a:pt x="42" y="108"/>
                    </a:cubicBezTo>
                    <a:cubicBezTo>
                      <a:pt x="49" y="108"/>
                      <a:pt x="54" y="105"/>
                      <a:pt x="59" y="101"/>
                    </a:cubicBezTo>
                    <a:cubicBezTo>
                      <a:pt x="60" y="116"/>
                      <a:pt x="71" y="129"/>
                      <a:pt x="87" y="130"/>
                    </a:cubicBezTo>
                    <a:cubicBezTo>
                      <a:pt x="88" y="131"/>
                      <a:pt x="89" y="131"/>
                      <a:pt x="91" y="131"/>
                    </a:cubicBezTo>
                    <a:cubicBezTo>
                      <a:pt x="100" y="131"/>
                      <a:pt x="108" y="127"/>
                      <a:pt x="114" y="120"/>
                    </a:cubicBezTo>
                    <a:cubicBezTo>
                      <a:pt x="114" y="136"/>
                      <a:pt x="125" y="151"/>
                      <a:pt x="142" y="155"/>
                    </a:cubicBezTo>
                    <a:cubicBezTo>
                      <a:pt x="145" y="155"/>
                      <a:pt x="147" y="155"/>
                      <a:pt x="150" y="155"/>
                    </a:cubicBezTo>
                    <a:cubicBezTo>
                      <a:pt x="162" y="155"/>
                      <a:pt x="174" y="149"/>
                      <a:pt x="180" y="140"/>
                    </a:cubicBezTo>
                    <a:cubicBezTo>
                      <a:pt x="179" y="150"/>
                      <a:pt x="179" y="150"/>
                      <a:pt x="179" y="150"/>
                    </a:cubicBezTo>
                    <a:cubicBezTo>
                      <a:pt x="177" y="168"/>
                      <a:pt x="189" y="184"/>
                      <a:pt x="207" y="186"/>
                    </a:cubicBezTo>
                    <a:cubicBezTo>
                      <a:pt x="208" y="186"/>
                      <a:pt x="209" y="186"/>
                      <a:pt x="211" y="186"/>
                    </a:cubicBezTo>
                    <a:cubicBezTo>
                      <a:pt x="226" y="186"/>
                      <a:pt x="240" y="174"/>
                      <a:pt x="242" y="158"/>
                    </a:cubicBezTo>
                    <a:cubicBezTo>
                      <a:pt x="250" y="93"/>
                      <a:pt x="250" y="93"/>
                      <a:pt x="250" y="93"/>
                    </a:cubicBezTo>
                    <a:cubicBezTo>
                      <a:pt x="252" y="75"/>
                      <a:pt x="240" y="59"/>
                      <a:pt x="222" y="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161" name="Freeform 14">
                <a:extLst>
                  <a:ext uri="{FF2B5EF4-FFF2-40B4-BE49-F238E27FC236}">
                    <a16:creationId xmlns:a16="http://schemas.microsoft.com/office/drawing/2014/main" id="{85824556-5560-43CA-A034-C0FF16EE9E87}"/>
                  </a:ext>
                </a:extLst>
              </p:cNvPr>
              <p:cNvSpPr>
                <a:spLocks/>
              </p:cNvSpPr>
              <p:nvPr/>
            </p:nvSpPr>
            <p:spPr bwMode="auto">
              <a:xfrm>
                <a:off x="2373" y="1588"/>
                <a:ext cx="1267" cy="725"/>
              </a:xfrm>
              <a:custGeom>
                <a:avLst/>
                <a:gdLst/>
                <a:ahLst/>
                <a:cxnLst>
                  <a:cxn ang="0">
                    <a:pos x="466" y="90"/>
                  </a:cxn>
                  <a:cxn ang="0">
                    <a:pos x="374" y="95"/>
                  </a:cxn>
                  <a:cxn ang="0">
                    <a:pos x="193" y="6"/>
                  </a:cxn>
                  <a:cxn ang="0">
                    <a:pos x="153" y="7"/>
                  </a:cxn>
                  <a:cxn ang="0">
                    <a:pos x="20" y="80"/>
                  </a:cxn>
                  <a:cxn ang="0">
                    <a:pos x="15" y="138"/>
                  </a:cxn>
                  <a:cxn ang="0">
                    <a:pos x="72" y="152"/>
                  </a:cxn>
                  <a:cxn ang="0">
                    <a:pos x="172" y="93"/>
                  </a:cxn>
                  <a:cxn ang="0">
                    <a:pos x="241" y="127"/>
                  </a:cxn>
                  <a:cxn ang="0">
                    <a:pos x="484" y="307"/>
                  </a:cxn>
                  <a:cxn ang="0">
                    <a:pos x="524" y="298"/>
                  </a:cxn>
                  <a:cxn ang="0">
                    <a:pos x="466" y="90"/>
                  </a:cxn>
                </a:cxnLst>
                <a:rect l="0" t="0" r="r" b="b"/>
                <a:pathLst>
                  <a:path w="536" h="307">
                    <a:moveTo>
                      <a:pt x="466" y="90"/>
                    </a:moveTo>
                    <a:cubicBezTo>
                      <a:pt x="374" y="95"/>
                      <a:pt x="374" y="95"/>
                      <a:pt x="374" y="95"/>
                    </a:cubicBezTo>
                    <a:cubicBezTo>
                      <a:pt x="193" y="6"/>
                      <a:pt x="193" y="6"/>
                      <a:pt x="193" y="6"/>
                    </a:cubicBezTo>
                    <a:cubicBezTo>
                      <a:pt x="180" y="0"/>
                      <a:pt x="165" y="0"/>
                      <a:pt x="153" y="7"/>
                    </a:cubicBezTo>
                    <a:cubicBezTo>
                      <a:pt x="20" y="80"/>
                      <a:pt x="20" y="80"/>
                      <a:pt x="20" y="80"/>
                    </a:cubicBezTo>
                    <a:cubicBezTo>
                      <a:pt x="0" y="92"/>
                      <a:pt x="3" y="118"/>
                      <a:pt x="15" y="138"/>
                    </a:cubicBezTo>
                    <a:cubicBezTo>
                      <a:pt x="26" y="158"/>
                      <a:pt x="52" y="164"/>
                      <a:pt x="72" y="152"/>
                    </a:cubicBezTo>
                    <a:cubicBezTo>
                      <a:pt x="172" y="93"/>
                      <a:pt x="172" y="93"/>
                      <a:pt x="172" y="93"/>
                    </a:cubicBezTo>
                    <a:cubicBezTo>
                      <a:pt x="241" y="127"/>
                      <a:pt x="241" y="127"/>
                      <a:pt x="241" y="127"/>
                    </a:cubicBezTo>
                    <a:cubicBezTo>
                      <a:pt x="484" y="307"/>
                      <a:pt x="484" y="307"/>
                      <a:pt x="484" y="307"/>
                    </a:cubicBezTo>
                    <a:cubicBezTo>
                      <a:pt x="524" y="298"/>
                      <a:pt x="524" y="298"/>
                      <a:pt x="524" y="298"/>
                    </a:cubicBezTo>
                    <a:cubicBezTo>
                      <a:pt x="536" y="159"/>
                      <a:pt x="466" y="90"/>
                      <a:pt x="466" y="9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162" name="Freeform 15">
                <a:extLst>
                  <a:ext uri="{FF2B5EF4-FFF2-40B4-BE49-F238E27FC236}">
                    <a16:creationId xmlns:a16="http://schemas.microsoft.com/office/drawing/2014/main" id="{75B9CF6D-A6C8-4E87-9839-250C2F254525}"/>
                  </a:ext>
                </a:extLst>
              </p:cNvPr>
              <p:cNvSpPr>
                <a:spLocks/>
              </p:cNvSpPr>
              <p:nvPr/>
            </p:nvSpPr>
            <p:spPr bwMode="auto">
              <a:xfrm>
                <a:off x="3006" y="2368"/>
                <a:ext cx="1" cy="1"/>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163" name="Freeform 16">
                <a:extLst>
                  <a:ext uri="{FF2B5EF4-FFF2-40B4-BE49-F238E27FC236}">
                    <a16:creationId xmlns:a16="http://schemas.microsoft.com/office/drawing/2014/main" id="{70B59F1C-B2BC-41C0-A8B3-0AF008BB92BD}"/>
                  </a:ext>
                </a:extLst>
              </p:cNvPr>
              <p:cNvSpPr>
                <a:spLocks/>
              </p:cNvSpPr>
              <p:nvPr/>
            </p:nvSpPr>
            <p:spPr bwMode="auto">
              <a:xfrm>
                <a:off x="3122" y="2292"/>
                <a:ext cx="1" cy="3"/>
              </a:xfrm>
              <a:custGeom>
                <a:avLst/>
                <a:gdLst/>
                <a:ahLst/>
                <a:cxnLst>
                  <a:cxn ang="0">
                    <a:pos x="0" y="0"/>
                  </a:cxn>
                  <a:cxn ang="0">
                    <a:pos x="0" y="1"/>
                  </a:cxn>
                  <a:cxn ang="0">
                    <a:pos x="0" y="0"/>
                  </a:cxn>
                </a:cxnLst>
                <a:rect l="0" t="0" r="r" b="b"/>
                <a:pathLst>
                  <a:path h="1">
                    <a:moveTo>
                      <a:pt x="0" y="0"/>
                    </a:moveTo>
                    <a:cubicBezTo>
                      <a:pt x="0" y="1"/>
                      <a:pt x="0" y="1"/>
                      <a:pt x="0" y="1"/>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164" name="Freeform 17">
                <a:extLst>
                  <a:ext uri="{FF2B5EF4-FFF2-40B4-BE49-F238E27FC236}">
                    <a16:creationId xmlns:a16="http://schemas.microsoft.com/office/drawing/2014/main" id="{CFB0AB67-EFE3-4F53-9B38-99C571B74C4C}"/>
                  </a:ext>
                </a:extLst>
              </p:cNvPr>
              <p:cNvSpPr>
                <a:spLocks/>
              </p:cNvSpPr>
              <p:nvPr/>
            </p:nvSpPr>
            <p:spPr bwMode="auto">
              <a:xfrm>
                <a:off x="2936" y="2550"/>
                <a:ext cx="30" cy="23"/>
              </a:xfrm>
              <a:custGeom>
                <a:avLst/>
                <a:gdLst/>
                <a:ahLst/>
                <a:cxnLst>
                  <a:cxn ang="0">
                    <a:pos x="0" y="1"/>
                  </a:cxn>
                  <a:cxn ang="0">
                    <a:pos x="13" y="10"/>
                  </a:cxn>
                  <a:cxn ang="0">
                    <a:pos x="0" y="0"/>
                  </a:cxn>
                  <a:cxn ang="0">
                    <a:pos x="0" y="1"/>
                  </a:cxn>
                </a:cxnLst>
                <a:rect l="0" t="0" r="r" b="b"/>
                <a:pathLst>
                  <a:path w="13" h="10">
                    <a:moveTo>
                      <a:pt x="0" y="1"/>
                    </a:moveTo>
                    <a:cubicBezTo>
                      <a:pt x="13" y="10"/>
                      <a:pt x="13" y="10"/>
                      <a:pt x="13" y="10"/>
                    </a:cubicBezTo>
                    <a:cubicBezTo>
                      <a:pt x="0" y="0"/>
                      <a:pt x="0" y="0"/>
                      <a:pt x="0"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165" name="Freeform 18">
                <a:extLst>
                  <a:ext uri="{FF2B5EF4-FFF2-40B4-BE49-F238E27FC236}">
                    <a16:creationId xmlns:a16="http://schemas.microsoft.com/office/drawing/2014/main" id="{2BBF5431-8875-40A3-BABD-EF7E6F0AE22D}"/>
                  </a:ext>
                </a:extLst>
              </p:cNvPr>
              <p:cNvSpPr>
                <a:spLocks/>
              </p:cNvSpPr>
              <p:nvPr/>
            </p:nvSpPr>
            <p:spPr bwMode="auto">
              <a:xfrm>
                <a:off x="3151" y="2271"/>
                <a:ext cx="139" cy="99"/>
              </a:xfrm>
              <a:custGeom>
                <a:avLst/>
                <a:gdLst/>
                <a:ahLst/>
                <a:cxnLst>
                  <a:cxn ang="0">
                    <a:pos x="59" y="42"/>
                  </a:cxn>
                  <a:cxn ang="0">
                    <a:pos x="0" y="0"/>
                  </a:cxn>
                  <a:cxn ang="0">
                    <a:pos x="0" y="0"/>
                  </a:cxn>
                  <a:cxn ang="0">
                    <a:pos x="0" y="0"/>
                  </a:cxn>
                  <a:cxn ang="0">
                    <a:pos x="59" y="42"/>
                  </a:cxn>
                </a:cxnLst>
                <a:rect l="0" t="0" r="r" b="b"/>
                <a:pathLst>
                  <a:path w="59" h="42">
                    <a:moveTo>
                      <a:pt x="59" y="42"/>
                    </a:moveTo>
                    <a:cubicBezTo>
                      <a:pt x="0" y="0"/>
                      <a:pt x="0" y="0"/>
                      <a:pt x="0" y="0"/>
                    </a:cubicBezTo>
                    <a:cubicBezTo>
                      <a:pt x="0" y="0"/>
                      <a:pt x="0" y="0"/>
                      <a:pt x="0" y="0"/>
                    </a:cubicBezTo>
                    <a:cubicBezTo>
                      <a:pt x="0" y="0"/>
                      <a:pt x="0" y="0"/>
                      <a:pt x="0" y="0"/>
                    </a:cubicBezTo>
                    <a:lnTo>
                      <a:pt x="59" y="4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166" name="Freeform 19">
                <a:extLst>
                  <a:ext uri="{FF2B5EF4-FFF2-40B4-BE49-F238E27FC236}">
                    <a16:creationId xmlns:a16="http://schemas.microsoft.com/office/drawing/2014/main" id="{A18E8D99-A7CE-40EC-A91D-8EF7F3A344DA}"/>
                  </a:ext>
                </a:extLst>
              </p:cNvPr>
              <p:cNvSpPr>
                <a:spLocks/>
              </p:cNvSpPr>
              <p:nvPr/>
            </p:nvSpPr>
            <p:spPr bwMode="auto">
              <a:xfrm>
                <a:off x="2165" y="1735"/>
                <a:ext cx="1359" cy="987"/>
              </a:xfrm>
              <a:custGeom>
                <a:avLst/>
                <a:gdLst/>
                <a:ahLst/>
                <a:cxnLst>
                  <a:cxn ang="0">
                    <a:pos x="451" y="186"/>
                  </a:cxn>
                  <a:cxn ang="0">
                    <a:pos x="265" y="60"/>
                  </a:cxn>
                  <a:cxn ang="0">
                    <a:pos x="188" y="100"/>
                  </a:cxn>
                  <a:cxn ang="0">
                    <a:pos x="96" y="3"/>
                  </a:cxn>
                  <a:cxn ang="0">
                    <a:pos x="94" y="0"/>
                  </a:cxn>
                  <a:cxn ang="0">
                    <a:pos x="3" y="244"/>
                  </a:cxn>
                  <a:cxn ang="0">
                    <a:pos x="13" y="239"/>
                  </a:cxn>
                  <a:cxn ang="0">
                    <a:pos x="54" y="213"/>
                  </a:cxn>
                  <a:cxn ang="0">
                    <a:pos x="93" y="229"/>
                  </a:cxn>
                  <a:cxn ang="0">
                    <a:pos x="165" y="237"/>
                  </a:cxn>
                  <a:cxn ang="0">
                    <a:pos x="206" y="224"/>
                  </a:cxn>
                  <a:cxn ang="0">
                    <a:pos x="252" y="268"/>
                  </a:cxn>
                  <a:cxn ang="0">
                    <a:pos x="300" y="329"/>
                  </a:cxn>
                  <a:cxn ang="0">
                    <a:pos x="300" y="334"/>
                  </a:cxn>
                  <a:cxn ang="0">
                    <a:pos x="340" y="413"/>
                  </a:cxn>
                  <a:cxn ang="0">
                    <a:pos x="373" y="407"/>
                  </a:cxn>
                  <a:cxn ang="0">
                    <a:pos x="339" y="355"/>
                  </a:cxn>
                  <a:cxn ang="0">
                    <a:pos x="326" y="345"/>
                  </a:cxn>
                  <a:cxn ang="0">
                    <a:pos x="324" y="334"/>
                  </a:cxn>
                  <a:cxn ang="0">
                    <a:pos x="338" y="334"/>
                  </a:cxn>
                  <a:cxn ang="0">
                    <a:pos x="408" y="383"/>
                  </a:cxn>
                  <a:cxn ang="0">
                    <a:pos x="441" y="376"/>
                  </a:cxn>
                  <a:cxn ang="0">
                    <a:pos x="426" y="336"/>
                  </a:cxn>
                  <a:cxn ang="0">
                    <a:pos x="349" y="271"/>
                  </a:cxn>
                  <a:cxn ang="0">
                    <a:pos x="356" y="268"/>
                  </a:cxn>
                  <a:cxn ang="0">
                    <a:pos x="361" y="269"/>
                  </a:cxn>
                  <a:cxn ang="0">
                    <a:pos x="477" y="353"/>
                  </a:cxn>
                  <a:cxn ang="0">
                    <a:pos x="515" y="347"/>
                  </a:cxn>
                  <a:cxn ang="0">
                    <a:pos x="483" y="294"/>
                  </a:cxn>
                  <a:cxn ang="0">
                    <a:pos x="405" y="237"/>
                  </a:cxn>
                  <a:cxn ang="0">
                    <a:pos x="405" y="236"/>
                  </a:cxn>
                  <a:cxn ang="0">
                    <a:pos x="417" y="227"/>
                  </a:cxn>
                  <a:cxn ang="0">
                    <a:pos x="476" y="269"/>
                  </a:cxn>
                  <a:cxn ang="0">
                    <a:pos x="544" y="312"/>
                  </a:cxn>
                  <a:cxn ang="0">
                    <a:pos x="560" y="261"/>
                  </a:cxn>
                </a:cxnLst>
                <a:rect l="0" t="0" r="r" b="b"/>
                <a:pathLst>
                  <a:path w="575" h="418">
                    <a:moveTo>
                      <a:pt x="560" y="261"/>
                    </a:moveTo>
                    <a:cubicBezTo>
                      <a:pt x="451" y="186"/>
                      <a:pt x="451" y="186"/>
                      <a:pt x="451" y="186"/>
                    </a:cubicBezTo>
                    <a:cubicBezTo>
                      <a:pt x="320" y="88"/>
                      <a:pt x="320" y="88"/>
                      <a:pt x="320" y="88"/>
                    </a:cubicBezTo>
                    <a:cubicBezTo>
                      <a:pt x="265" y="60"/>
                      <a:pt x="265" y="60"/>
                      <a:pt x="265" y="60"/>
                    </a:cubicBezTo>
                    <a:cubicBezTo>
                      <a:pt x="262" y="58"/>
                      <a:pt x="262" y="58"/>
                      <a:pt x="262" y="58"/>
                    </a:cubicBezTo>
                    <a:cubicBezTo>
                      <a:pt x="188" y="100"/>
                      <a:pt x="188" y="100"/>
                      <a:pt x="188" y="100"/>
                    </a:cubicBezTo>
                    <a:cubicBezTo>
                      <a:pt x="152" y="122"/>
                      <a:pt x="116" y="126"/>
                      <a:pt x="91" y="99"/>
                    </a:cubicBezTo>
                    <a:cubicBezTo>
                      <a:pt x="66" y="72"/>
                      <a:pt x="68" y="29"/>
                      <a:pt x="96" y="3"/>
                    </a:cubicBezTo>
                    <a:cubicBezTo>
                      <a:pt x="99" y="0"/>
                      <a:pt x="99" y="0"/>
                      <a:pt x="99" y="0"/>
                    </a:cubicBezTo>
                    <a:cubicBezTo>
                      <a:pt x="94" y="0"/>
                      <a:pt x="94" y="0"/>
                      <a:pt x="94" y="0"/>
                    </a:cubicBezTo>
                    <a:cubicBezTo>
                      <a:pt x="63" y="0"/>
                      <a:pt x="63" y="0"/>
                      <a:pt x="63" y="0"/>
                    </a:cubicBezTo>
                    <a:cubicBezTo>
                      <a:pt x="0" y="107"/>
                      <a:pt x="3" y="244"/>
                      <a:pt x="3" y="244"/>
                    </a:cubicBezTo>
                    <a:cubicBezTo>
                      <a:pt x="3" y="244"/>
                      <a:pt x="3" y="244"/>
                      <a:pt x="9" y="245"/>
                    </a:cubicBezTo>
                    <a:cubicBezTo>
                      <a:pt x="9" y="242"/>
                      <a:pt x="10" y="241"/>
                      <a:pt x="13" y="239"/>
                    </a:cubicBezTo>
                    <a:cubicBezTo>
                      <a:pt x="14" y="237"/>
                      <a:pt x="15" y="235"/>
                      <a:pt x="16" y="233"/>
                    </a:cubicBezTo>
                    <a:cubicBezTo>
                      <a:pt x="26" y="222"/>
                      <a:pt x="39" y="214"/>
                      <a:pt x="54" y="213"/>
                    </a:cubicBezTo>
                    <a:cubicBezTo>
                      <a:pt x="56" y="212"/>
                      <a:pt x="58" y="212"/>
                      <a:pt x="60" y="212"/>
                    </a:cubicBezTo>
                    <a:cubicBezTo>
                      <a:pt x="72" y="212"/>
                      <a:pt x="84" y="223"/>
                      <a:pt x="93" y="229"/>
                    </a:cubicBezTo>
                    <a:cubicBezTo>
                      <a:pt x="104" y="222"/>
                      <a:pt x="118" y="218"/>
                      <a:pt x="131" y="219"/>
                    </a:cubicBezTo>
                    <a:cubicBezTo>
                      <a:pt x="144" y="221"/>
                      <a:pt x="156" y="227"/>
                      <a:pt x="165" y="237"/>
                    </a:cubicBezTo>
                    <a:cubicBezTo>
                      <a:pt x="173" y="232"/>
                      <a:pt x="183" y="223"/>
                      <a:pt x="193" y="223"/>
                    </a:cubicBezTo>
                    <a:cubicBezTo>
                      <a:pt x="198" y="223"/>
                      <a:pt x="202" y="223"/>
                      <a:pt x="206" y="224"/>
                    </a:cubicBezTo>
                    <a:cubicBezTo>
                      <a:pt x="222" y="228"/>
                      <a:pt x="236" y="237"/>
                      <a:pt x="244" y="250"/>
                    </a:cubicBezTo>
                    <a:cubicBezTo>
                      <a:pt x="248" y="256"/>
                      <a:pt x="250" y="262"/>
                      <a:pt x="252" y="268"/>
                    </a:cubicBezTo>
                    <a:cubicBezTo>
                      <a:pt x="273" y="271"/>
                      <a:pt x="291" y="286"/>
                      <a:pt x="297" y="306"/>
                    </a:cubicBezTo>
                    <a:cubicBezTo>
                      <a:pt x="299" y="311"/>
                      <a:pt x="300" y="318"/>
                      <a:pt x="300" y="329"/>
                    </a:cubicBezTo>
                    <a:cubicBezTo>
                      <a:pt x="300" y="329"/>
                      <a:pt x="300" y="329"/>
                      <a:pt x="300" y="329"/>
                    </a:cubicBezTo>
                    <a:cubicBezTo>
                      <a:pt x="300" y="330"/>
                      <a:pt x="300" y="332"/>
                      <a:pt x="300" y="334"/>
                    </a:cubicBezTo>
                    <a:cubicBezTo>
                      <a:pt x="295" y="382"/>
                      <a:pt x="295" y="382"/>
                      <a:pt x="295" y="382"/>
                    </a:cubicBezTo>
                    <a:cubicBezTo>
                      <a:pt x="340" y="413"/>
                      <a:pt x="340" y="413"/>
                      <a:pt x="340" y="413"/>
                    </a:cubicBezTo>
                    <a:cubicBezTo>
                      <a:pt x="344" y="416"/>
                      <a:pt x="349" y="418"/>
                      <a:pt x="353" y="418"/>
                    </a:cubicBezTo>
                    <a:cubicBezTo>
                      <a:pt x="361" y="418"/>
                      <a:pt x="368" y="414"/>
                      <a:pt x="373" y="407"/>
                    </a:cubicBezTo>
                    <a:cubicBezTo>
                      <a:pt x="380" y="398"/>
                      <a:pt x="379" y="386"/>
                      <a:pt x="372" y="378"/>
                    </a:cubicBezTo>
                    <a:cubicBezTo>
                      <a:pt x="339" y="355"/>
                      <a:pt x="339" y="355"/>
                      <a:pt x="339" y="355"/>
                    </a:cubicBezTo>
                    <a:cubicBezTo>
                      <a:pt x="326" y="346"/>
                      <a:pt x="326" y="346"/>
                      <a:pt x="326" y="346"/>
                    </a:cubicBezTo>
                    <a:cubicBezTo>
                      <a:pt x="326" y="346"/>
                      <a:pt x="326" y="345"/>
                      <a:pt x="326" y="345"/>
                    </a:cubicBezTo>
                    <a:cubicBezTo>
                      <a:pt x="326" y="345"/>
                      <a:pt x="326" y="345"/>
                      <a:pt x="326" y="345"/>
                    </a:cubicBezTo>
                    <a:cubicBezTo>
                      <a:pt x="322" y="342"/>
                      <a:pt x="321" y="337"/>
                      <a:pt x="324" y="334"/>
                    </a:cubicBezTo>
                    <a:cubicBezTo>
                      <a:pt x="326" y="330"/>
                      <a:pt x="331" y="329"/>
                      <a:pt x="335" y="332"/>
                    </a:cubicBezTo>
                    <a:cubicBezTo>
                      <a:pt x="338" y="334"/>
                      <a:pt x="338" y="334"/>
                      <a:pt x="338" y="334"/>
                    </a:cubicBezTo>
                    <a:cubicBezTo>
                      <a:pt x="338" y="334"/>
                      <a:pt x="338" y="334"/>
                      <a:pt x="338" y="334"/>
                    </a:cubicBezTo>
                    <a:cubicBezTo>
                      <a:pt x="408" y="383"/>
                      <a:pt x="408" y="383"/>
                      <a:pt x="408" y="383"/>
                    </a:cubicBezTo>
                    <a:cubicBezTo>
                      <a:pt x="412" y="385"/>
                      <a:pt x="417" y="387"/>
                      <a:pt x="421" y="387"/>
                    </a:cubicBezTo>
                    <a:cubicBezTo>
                      <a:pt x="429" y="387"/>
                      <a:pt x="436" y="383"/>
                      <a:pt x="441" y="376"/>
                    </a:cubicBezTo>
                    <a:cubicBezTo>
                      <a:pt x="449" y="366"/>
                      <a:pt x="446" y="351"/>
                      <a:pt x="435" y="343"/>
                    </a:cubicBezTo>
                    <a:cubicBezTo>
                      <a:pt x="426" y="336"/>
                      <a:pt x="426" y="336"/>
                      <a:pt x="426" y="336"/>
                    </a:cubicBezTo>
                    <a:cubicBezTo>
                      <a:pt x="351" y="282"/>
                      <a:pt x="351" y="282"/>
                      <a:pt x="351" y="282"/>
                    </a:cubicBezTo>
                    <a:cubicBezTo>
                      <a:pt x="348" y="280"/>
                      <a:pt x="347" y="275"/>
                      <a:pt x="349" y="271"/>
                    </a:cubicBezTo>
                    <a:cubicBezTo>
                      <a:pt x="351" y="269"/>
                      <a:pt x="353" y="268"/>
                      <a:pt x="356" y="268"/>
                    </a:cubicBezTo>
                    <a:cubicBezTo>
                      <a:pt x="356" y="268"/>
                      <a:pt x="356" y="268"/>
                      <a:pt x="356" y="268"/>
                    </a:cubicBezTo>
                    <a:cubicBezTo>
                      <a:pt x="356" y="268"/>
                      <a:pt x="356" y="268"/>
                      <a:pt x="356" y="268"/>
                    </a:cubicBezTo>
                    <a:cubicBezTo>
                      <a:pt x="358" y="268"/>
                      <a:pt x="359" y="268"/>
                      <a:pt x="361" y="269"/>
                    </a:cubicBezTo>
                    <a:cubicBezTo>
                      <a:pt x="455" y="337"/>
                      <a:pt x="455" y="337"/>
                      <a:pt x="455" y="337"/>
                    </a:cubicBezTo>
                    <a:cubicBezTo>
                      <a:pt x="477" y="353"/>
                      <a:pt x="477" y="353"/>
                      <a:pt x="477" y="353"/>
                    </a:cubicBezTo>
                    <a:cubicBezTo>
                      <a:pt x="481" y="356"/>
                      <a:pt x="490" y="357"/>
                      <a:pt x="495" y="357"/>
                    </a:cubicBezTo>
                    <a:cubicBezTo>
                      <a:pt x="502" y="357"/>
                      <a:pt x="510" y="353"/>
                      <a:pt x="515" y="347"/>
                    </a:cubicBezTo>
                    <a:cubicBezTo>
                      <a:pt x="522" y="336"/>
                      <a:pt x="519" y="321"/>
                      <a:pt x="509" y="313"/>
                    </a:cubicBezTo>
                    <a:cubicBezTo>
                      <a:pt x="483" y="294"/>
                      <a:pt x="483" y="294"/>
                      <a:pt x="483" y="294"/>
                    </a:cubicBezTo>
                    <a:cubicBezTo>
                      <a:pt x="408" y="240"/>
                      <a:pt x="408" y="240"/>
                      <a:pt x="408" y="240"/>
                    </a:cubicBezTo>
                    <a:cubicBezTo>
                      <a:pt x="407" y="239"/>
                      <a:pt x="406" y="238"/>
                      <a:pt x="405" y="237"/>
                    </a:cubicBezTo>
                    <a:cubicBezTo>
                      <a:pt x="405" y="236"/>
                      <a:pt x="405" y="236"/>
                      <a:pt x="405" y="236"/>
                    </a:cubicBezTo>
                    <a:cubicBezTo>
                      <a:pt x="405" y="236"/>
                      <a:pt x="405" y="236"/>
                      <a:pt x="405" y="236"/>
                    </a:cubicBezTo>
                    <a:cubicBezTo>
                      <a:pt x="404" y="234"/>
                      <a:pt x="405" y="231"/>
                      <a:pt x="406" y="229"/>
                    </a:cubicBezTo>
                    <a:cubicBezTo>
                      <a:pt x="409" y="226"/>
                      <a:pt x="413" y="225"/>
                      <a:pt x="417" y="227"/>
                    </a:cubicBezTo>
                    <a:cubicBezTo>
                      <a:pt x="417" y="227"/>
                      <a:pt x="417" y="227"/>
                      <a:pt x="417" y="227"/>
                    </a:cubicBezTo>
                    <a:cubicBezTo>
                      <a:pt x="476" y="269"/>
                      <a:pt x="476" y="269"/>
                      <a:pt x="476" y="269"/>
                    </a:cubicBezTo>
                    <a:cubicBezTo>
                      <a:pt x="530" y="309"/>
                      <a:pt x="530" y="309"/>
                      <a:pt x="530" y="309"/>
                    </a:cubicBezTo>
                    <a:cubicBezTo>
                      <a:pt x="535" y="311"/>
                      <a:pt x="539" y="312"/>
                      <a:pt x="544" y="312"/>
                    </a:cubicBezTo>
                    <a:cubicBezTo>
                      <a:pt x="552" y="312"/>
                      <a:pt x="561" y="308"/>
                      <a:pt x="567" y="300"/>
                    </a:cubicBezTo>
                    <a:cubicBezTo>
                      <a:pt x="575" y="287"/>
                      <a:pt x="572" y="270"/>
                      <a:pt x="560" y="26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grpSp>
      </p:grpSp>
    </p:spTree>
    <p:extLst>
      <p:ext uri="{BB962C8B-B14F-4D97-AF65-F5344CB8AC3E}">
        <p14:creationId xmlns:p14="http://schemas.microsoft.com/office/powerpoint/2010/main" val="3351136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ext Placeholder 211"/>
          <p:cNvSpPr>
            <a:spLocks noGrp="1"/>
          </p:cNvSpPr>
          <p:nvPr>
            <p:ph type="body" sz="quarter" idx="10"/>
          </p:nvPr>
        </p:nvSpPr>
        <p:spPr>
          <a:xfrm>
            <a:off x="998400" y="1330126"/>
            <a:ext cx="10195200" cy="307777"/>
          </a:xfrm>
        </p:spPr>
        <p:txBody>
          <a:bodyPr>
            <a:spAutoFit/>
          </a:bodyPr>
          <a:lstStyle/>
          <a:p>
            <a:r>
              <a:rPr lang="en-US" sz="1000" i="1" dirty="0"/>
              <a:t>KPMG’s Cloud Security Capability framework provides a tool-agnostic and leading-practice model to help organizations assess, design, build, deploy, test, operate &amp; monitor secure workloads across multi-cloud environments.</a:t>
            </a:r>
          </a:p>
        </p:txBody>
      </p:sp>
      <p:sp>
        <p:nvSpPr>
          <p:cNvPr id="2" name="Title 1">
            <a:extLst>
              <a:ext uri="{FF2B5EF4-FFF2-40B4-BE49-F238E27FC236}">
                <a16:creationId xmlns:a16="http://schemas.microsoft.com/office/drawing/2014/main" id="{E3AC985B-396C-4632-BAFD-683634FFED57}"/>
              </a:ext>
            </a:extLst>
          </p:cNvPr>
          <p:cNvSpPr>
            <a:spLocks noGrp="1"/>
          </p:cNvSpPr>
          <p:nvPr>
            <p:ph type="title"/>
          </p:nvPr>
        </p:nvSpPr>
        <p:spPr/>
        <p:txBody>
          <a:bodyPr/>
          <a:lstStyle/>
          <a:p>
            <a:r>
              <a:rPr lang="en-US" dirty="0"/>
              <a:t>KPMG’s Cloud Security Capability Framework</a:t>
            </a:r>
          </a:p>
        </p:txBody>
      </p:sp>
      <p:grpSp>
        <p:nvGrpSpPr>
          <p:cNvPr id="5" name="Group 4">
            <a:extLst>
              <a:ext uri="{FF2B5EF4-FFF2-40B4-BE49-F238E27FC236}">
                <a16:creationId xmlns:a16="http://schemas.microsoft.com/office/drawing/2014/main" id="{96F179AF-E035-43D9-84F5-B96593D77FFF}"/>
              </a:ext>
            </a:extLst>
          </p:cNvPr>
          <p:cNvGrpSpPr/>
          <p:nvPr/>
        </p:nvGrpSpPr>
        <p:grpSpPr>
          <a:xfrm>
            <a:off x="992189" y="1690231"/>
            <a:ext cx="10209211" cy="4419996"/>
            <a:chOff x="992189" y="1664831"/>
            <a:chExt cx="10209211" cy="4419996"/>
          </a:xfrm>
        </p:grpSpPr>
        <p:grpSp>
          <p:nvGrpSpPr>
            <p:cNvPr id="7" name="Group 6">
              <a:extLst>
                <a:ext uri="{FF2B5EF4-FFF2-40B4-BE49-F238E27FC236}">
                  <a16:creationId xmlns:a16="http://schemas.microsoft.com/office/drawing/2014/main" id="{00AD5199-F8E0-4F04-BA90-7311A3AE7B8B}"/>
                </a:ext>
              </a:extLst>
            </p:cNvPr>
            <p:cNvGrpSpPr/>
            <p:nvPr/>
          </p:nvGrpSpPr>
          <p:grpSpPr>
            <a:xfrm>
              <a:off x="4435558" y="1949380"/>
              <a:ext cx="3322474" cy="2793326"/>
              <a:chOff x="4419446" y="2040820"/>
              <a:chExt cx="3206054" cy="2695448"/>
            </a:xfrm>
          </p:grpSpPr>
          <p:sp>
            <p:nvSpPr>
              <p:cNvPr id="187" name="Isosceles Triangle 186">
                <a:extLst>
                  <a:ext uri="{FF2B5EF4-FFF2-40B4-BE49-F238E27FC236}">
                    <a16:creationId xmlns:a16="http://schemas.microsoft.com/office/drawing/2014/main" id="{C20EC909-F319-40D8-AB6F-06F92223BA40}"/>
                  </a:ext>
                </a:extLst>
              </p:cNvPr>
              <p:cNvSpPr/>
              <p:nvPr/>
            </p:nvSpPr>
            <p:spPr>
              <a:xfrm>
                <a:off x="4871590" y="4011914"/>
                <a:ext cx="2260302" cy="724354"/>
              </a:xfrm>
              <a:prstGeom prst="triangle">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400" dirty="0">
                  <a:solidFill>
                    <a:schemeClr val="bg1"/>
                  </a:solidFill>
                </a:endParaRPr>
              </a:p>
            </p:txBody>
          </p:sp>
          <p:sp>
            <p:nvSpPr>
              <p:cNvPr id="188" name="Isosceles Triangle 187">
                <a:extLst>
                  <a:ext uri="{FF2B5EF4-FFF2-40B4-BE49-F238E27FC236}">
                    <a16:creationId xmlns:a16="http://schemas.microsoft.com/office/drawing/2014/main" id="{C44AC162-4C23-4695-BDEE-32E587ED5EC7}"/>
                  </a:ext>
                </a:extLst>
              </p:cNvPr>
              <p:cNvSpPr/>
              <p:nvPr/>
            </p:nvSpPr>
            <p:spPr>
              <a:xfrm rot="5400000">
                <a:off x="3984792" y="2720166"/>
                <a:ext cx="1577358" cy="708049"/>
              </a:xfrm>
              <a:prstGeom prst="triangl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400" dirty="0">
                  <a:solidFill>
                    <a:schemeClr val="bg1"/>
                  </a:solidFill>
                </a:endParaRPr>
              </a:p>
            </p:txBody>
          </p:sp>
          <p:sp>
            <p:nvSpPr>
              <p:cNvPr id="189" name="Isosceles Triangle 188">
                <a:extLst>
                  <a:ext uri="{FF2B5EF4-FFF2-40B4-BE49-F238E27FC236}">
                    <a16:creationId xmlns:a16="http://schemas.microsoft.com/office/drawing/2014/main" id="{93AC6BFC-AABF-4A6A-9A0B-EE8CA03C444E}"/>
                  </a:ext>
                </a:extLst>
              </p:cNvPr>
              <p:cNvSpPr/>
              <p:nvPr/>
            </p:nvSpPr>
            <p:spPr>
              <a:xfrm rot="16200000">
                <a:off x="6502979" y="2720165"/>
                <a:ext cx="1536993" cy="708049"/>
              </a:xfrm>
              <a:prstGeom prst="triangl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400" dirty="0">
                  <a:solidFill>
                    <a:schemeClr val="bg1"/>
                  </a:solidFill>
                </a:endParaRPr>
              </a:p>
            </p:txBody>
          </p:sp>
          <p:grpSp>
            <p:nvGrpSpPr>
              <p:cNvPr id="190" name="Group 189">
                <a:extLst>
                  <a:ext uri="{FF2B5EF4-FFF2-40B4-BE49-F238E27FC236}">
                    <a16:creationId xmlns:a16="http://schemas.microsoft.com/office/drawing/2014/main" id="{3DD41CE0-A70A-4E87-B236-5E0C4A15A897}"/>
                  </a:ext>
                </a:extLst>
              </p:cNvPr>
              <p:cNvGrpSpPr/>
              <p:nvPr/>
            </p:nvGrpSpPr>
            <p:grpSpPr>
              <a:xfrm>
                <a:off x="4916117" y="2040820"/>
                <a:ext cx="2212713" cy="2155576"/>
                <a:chOff x="4635571" y="1407666"/>
                <a:chExt cx="3064547" cy="2985416"/>
              </a:xfrm>
            </p:grpSpPr>
            <p:grpSp>
              <p:nvGrpSpPr>
                <p:cNvPr id="191" name="Group 190">
                  <a:extLst>
                    <a:ext uri="{FF2B5EF4-FFF2-40B4-BE49-F238E27FC236}">
                      <a16:creationId xmlns:a16="http://schemas.microsoft.com/office/drawing/2014/main" id="{5C0D947F-008E-4988-AED5-5DB2332AC746}"/>
                    </a:ext>
                  </a:extLst>
                </p:cNvPr>
                <p:cNvGrpSpPr/>
                <p:nvPr/>
              </p:nvGrpSpPr>
              <p:grpSpPr>
                <a:xfrm>
                  <a:off x="4635571" y="1407666"/>
                  <a:ext cx="3064547" cy="2985416"/>
                  <a:chOff x="3444270" y="790108"/>
                  <a:chExt cx="5303458" cy="5277494"/>
                </a:xfrm>
              </p:grpSpPr>
              <p:sp>
                <p:nvSpPr>
                  <p:cNvPr id="204" name="Freeform 8">
                    <a:extLst>
                      <a:ext uri="{FF2B5EF4-FFF2-40B4-BE49-F238E27FC236}">
                        <a16:creationId xmlns:a16="http://schemas.microsoft.com/office/drawing/2014/main" id="{7519EC9C-EBF7-41D8-AF0D-D3995D43CBFA}"/>
                      </a:ext>
                    </a:extLst>
                  </p:cNvPr>
                  <p:cNvSpPr/>
                  <p:nvPr/>
                </p:nvSpPr>
                <p:spPr>
                  <a:xfrm>
                    <a:off x="3913902" y="1071879"/>
                    <a:ext cx="4551680" cy="4551680"/>
                  </a:xfrm>
                  <a:custGeom>
                    <a:avLst/>
                    <a:gdLst>
                      <a:gd name="connsiteX0" fmla="*/ 2275840 w 4551680"/>
                      <a:gd name="connsiteY0" fmla="*/ 0 h 4551680"/>
                      <a:gd name="connsiteX1" fmla="*/ 4246775 w 4551680"/>
                      <a:gd name="connsiteY1" fmla="*/ 1137920 h 4551680"/>
                      <a:gd name="connsiteX2" fmla="*/ 4246775 w 4551680"/>
                      <a:gd name="connsiteY2" fmla="*/ 3413760 h 4551680"/>
                      <a:gd name="connsiteX3" fmla="*/ 2275840 w 4551680"/>
                      <a:gd name="connsiteY3" fmla="*/ 2275840 h 4551680"/>
                      <a:gd name="connsiteX4" fmla="*/ 2275840 w 4551680"/>
                      <a:gd name="connsiteY4" fmla="*/ 0 h 455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1680" h="4551680">
                        <a:moveTo>
                          <a:pt x="2275840" y="0"/>
                        </a:moveTo>
                        <a:cubicBezTo>
                          <a:pt x="3088919" y="0"/>
                          <a:pt x="3840236" y="433773"/>
                          <a:pt x="4246775" y="1137920"/>
                        </a:cubicBezTo>
                        <a:cubicBezTo>
                          <a:pt x="4653315" y="1842067"/>
                          <a:pt x="4653315" y="2709613"/>
                          <a:pt x="4246775" y="3413760"/>
                        </a:cubicBezTo>
                        <a:lnTo>
                          <a:pt x="2275840" y="2275840"/>
                        </a:lnTo>
                        <a:lnTo>
                          <a:pt x="2275840" y="0"/>
                        </a:lnTo>
                        <a:close/>
                      </a:path>
                    </a:pathLst>
                  </a:custGeom>
                  <a:solidFill>
                    <a:srgbClr val="0091D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864" tIns="54864" rIns="54864" bIns="54864" numCol="1" spcCol="1270" anchor="ctr" anchorCtr="0">
                    <a:noAutofit/>
                  </a:bodyPr>
                  <a:lstStyle/>
                  <a:p>
                    <a:pPr lvl="0" algn="ctr" defTabSz="2178050">
                      <a:lnSpc>
                        <a:spcPct val="90000"/>
                      </a:lnSpc>
                      <a:spcBef>
                        <a:spcPct val="0"/>
                      </a:spcBef>
                      <a:spcAft>
                        <a:spcPct val="35000"/>
                      </a:spcAft>
                    </a:pPr>
                    <a:endParaRPr lang="en-US" sz="800" kern="1200" dirty="0"/>
                  </a:p>
                </p:txBody>
              </p:sp>
              <p:sp>
                <p:nvSpPr>
                  <p:cNvPr id="205" name="Freeform 9">
                    <a:extLst>
                      <a:ext uri="{FF2B5EF4-FFF2-40B4-BE49-F238E27FC236}">
                        <a16:creationId xmlns:a16="http://schemas.microsoft.com/office/drawing/2014/main" id="{44B77312-218E-4CA3-8D33-EADB796CBEBF}"/>
                      </a:ext>
                    </a:extLst>
                  </p:cNvPr>
                  <p:cNvSpPr/>
                  <p:nvPr/>
                </p:nvSpPr>
                <p:spPr>
                  <a:xfrm>
                    <a:off x="3820158" y="1234439"/>
                    <a:ext cx="4551680" cy="4551680"/>
                  </a:xfrm>
                  <a:custGeom>
                    <a:avLst/>
                    <a:gdLst>
                      <a:gd name="connsiteX0" fmla="*/ 4246775 w 4551680"/>
                      <a:gd name="connsiteY0" fmla="*/ 3413760 h 4551680"/>
                      <a:gd name="connsiteX1" fmla="*/ 2275840 w 4551680"/>
                      <a:gd name="connsiteY1" fmla="*/ 4551680 h 4551680"/>
                      <a:gd name="connsiteX2" fmla="*/ 304905 w 4551680"/>
                      <a:gd name="connsiteY2" fmla="*/ 3413760 h 4551680"/>
                      <a:gd name="connsiteX3" fmla="*/ 2275840 w 4551680"/>
                      <a:gd name="connsiteY3" fmla="*/ 2275840 h 4551680"/>
                      <a:gd name="connsiteX4" fmla="*/ 4246775 w 4551680"/>
                      <a:gd name="connsiteY4" fmla="*/ 3413760 h 455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1680" h="4551680">
                        <a:moveTo>
                          <a:pt x="4246775" y="3413760"/>
                        </a:moveTo>
                        <a:cubicBezTo>
                          <a:pt x="3840235" y="4117907"/>
                          <a:pt x="3088919" y="4551680"/>
                          <a:pt x="2275840" y="4551680"/>
                        </a:cubicBezTo>
                        <a:cubicBezTo>
                          <a:pt x="1462761" y="4551680"/>
                          <a:pt x="711444" y="4117907"/>
                          <a:pt x="304905" y="3413760"/>
                        </a:cubicBezTo>
                        <a:lnTo>
                          <a:pt x="2275840" y="2275840"/>
                        </a:lnTo>
                        <a:lnTo>
                          <a:pt x="4246775" y="3413760"/>
                        </a:lnTo>
                        <a:close/>
                      </a:path>
                    </a:pathLst>
                  </a:custGeom>
                  <a:solidFill>
                    <a:srgbClr val="00338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864" tIns="54864" rIns="54864" bIns="54864" numCol="1" spcCol="1270" anchor="ctr" anchorCtr="0">
                    <a:noAutofit/>
                  </a:bodyPr>
                  <a:lstStyle/>
                  <a:p>
                    <a:pPr lvl="0" algn="ctr" defTabSz="2889250">
                      <a:lnSpc>
                        <a:spcPct val="90000"/>
                      </a:lnSpc>
                      <a:spcBef>
                        <a:spcPct val="0"/>
                      </a:spcBef>
                      <a:spcAft>
                        <a:spcPct val="35000"/>
                      </a:spcAft>
                    </a:pPr>
                    <a:endParaRPr lang="en-US" sz="800" kern="1200" dirty="0"/>
                  </a:p>
                </p:txBody>
              </p:sp>
              <p:sp>
                <p:nvSpPr>
                  <p:cNvPr id="206" name="Freeform 10">
                    <a:extLst>
                      <a:ext uri="{FF2B5EF4-FFF2-40B4-BE49-F238E27FC236}">
                        <a16:creationId xmlns:a16="http://schemas.microsoft.com/office/drawing/2014/main" id="{23A73B81-AD06-4767-9DB6-A4CF96EA4AF9}"/>
                      </a:ext>
                    </a:extLst>
                  </p:cNvPr>
                  <p:cNvSpPr/>
                  <p:nvPr/>
                </p:nvSpPr>
                <p:spPr>
                  <a:xfrm>
                    <a:off x="3726416" y="1071879"/>
                    <a:ext cx="4551680" cy="4551680"/>
                  </a:xfrm>
                  <a:custGeom>
                    <a:avLst/>
                    <a:gdLst>
                      <a:gd name="connsiteX0" fmla="*/ 304905 w 4551680"/>
                      <a:gd name="connsiteY0" fmla="*/ 3413760 h 4551680"/>
                      <a:gd name="connsiteX1" fmla="*/ 304905 w 4551680"/>
                      <a:gd name="connsiteY1" fmla="*/ 1137920 h 4551680"/>
                      <a:gd name="connsiteX2" fmla="*/ 2275840 w 4551680"/>
                      <a:gd name="connsiteY2" fmla="*/ 0 h 4551680"/>
                      <a:gd name="connsiteX3" fmla="*/ 2275840 w 4551680"/>
                      <a:gd name="connsiteY3" fmla="*/ 2275840 h 4551680"/>
                      <a:gd name="connsiteX4" fmla="*/ 304905 w 4551680"/>
                      <a:gd name="connsiteY4" fmla="*/ 3413760 h 455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1680" h="4551680">
                        <a:moveTo>
                          <a:pt x="304905" y="3413760"/>
                        </a:moveTo>
                        <a:cubicBezTo>
                          <a:pt x="-101635" y="2709613"/>
                          <a:pt x="-101635" y="1842067"/>
                          <a:pt x="304905" y="1137920"/>
                        </a:cubicBezTo>
                        <a:cubicBezTo>
                          <a:pt x="711445" y="433773"/>
                          <a:pt x="1462761" y="0"/>
                          <a:pt x="2275840" y="0"/>
                        </a:cubicBezTo>
                        <a:lnTo>
                          <a:pt x="2275840" y="2275840"/>
                        </a:lnTo>
                        <a:lnTo>
                          <a:pt x="304905" y="3413760"/>
                        </a:lnTo>
                        <a:close/>
                      </a:path>
                    </a:pathLst>
                  </a:custGeom>
                  <a:solidFill>
                    <a:srgbClr val="6D2077"/>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864" tIns="54864" rIns="54864" bIns="54864" numCol="1" spcCol="1270" anchor="ctr" anchorCtr="0">
                    <a:noAutofit/>
                  </a:bodyPr>
                  <a:lstStyle/>
                  <a:p>
                    <a:pPr lvl="0" algn="ctr" defTabSz="2178050">
                      <a:lnSpc>
                        <a:spcPct val="90000"/>
                      </a:lnSpc>
                      <a:spcBef>
                        <a:spcPct val="0"/>
                      </a:spcBef>
                      <a:spcAft>
                        <a:spcPct val="35000"/>
                      </a:spcAft>
                    </a:pPr>
                    <a:endParaRPr lang="en-US" sz="800" kern="1200" dirty="0"/>
                  </a:p>
                </p:txBody>
              </p:sp>
              <p:sp>
                <p:nvSpPr>
                  <p:cNvPr id="207" name="Circular Arrow 11">
                    <a:extLst>
                      <a:ext uri="{FF2B5EF4-FFF2-40B4-BE49-F238E27FC236}">
                        <a16:creationId xmlns:a16="http://schemas.microsoft.com/office/drawing/2014/main" id="{7BD0A939-7F97-40F7-B525-F033FC1D4DFF}"/>
                      </a:ext>
                    </a:extLst>
                  </p:cNvPr>
                  <p:cNvSpPr/>
                  <p:nvPr/>
                </p:nvSpPr>
                <p:spPr>
                  <a:xfrm>
                    <a:off x="3632507" y="790108"/>
                    <a:ext cx="5115221" cy="5115221"/>
                  </a:xfrm>
                  <a:prstGeom prst="circularArrow">
                    <a:avLst>
                      <a:gd name="adj1" fmla="val 5085"/>
                      <a:gd name="adj2" fmla="val 493725"/>
                      <a:gd name="adj3" fmla="val 1472472"/>
                      <a:gd name="adj4" fmla="val 16199432"/>
                      <a:gd name="adj5" fmla="val 5932"/>
                    </a:avLst>
                  </a:prstGeom>
                  <a:solidFill>
                    <a:srgbClr val="005EB8"/>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sz="800" dirty="0"/>
                  </a:p>
                </p:txBody>
              </p:sp>
              <p:sp>
                <p:nvSpPr>
                  <p:cNvPr id="208" name="Circular Arrow 12">
                    <a:extLst>
                      <a:ext uri="{FF2B5EF4-FFF2-40B4-BE49-F238E27FC236}">
                        <a16:creationId xmlns:a16="http://schemas.microsoft.com/office/drawing/2014/main" id="{0426F5D9-6A97-4268-949F-50BB9F740C58}"/>
                      </a:ext>
                    </a:extLst>
                  </p:cNvPr>
                  <p:cNvSpPr/>
                  <p:nvPr/>
                </p:nvSpPr>
                <p:spPr>
                  <a:xfrm>
                    <a:off x="3538390" y="952380"/>
                    <a:ext cx="5115221" cy="5115222"/>
                  </a:xfrm>
                  <a:prstGeom prst="circularArrow">
                    <a:avLst>
                      <a:gd name="adj1" fmla="val 5085"/>
                      <a:gd name="adj2" fmla="val 481403"/>
                      <a:gd name="adj3" fmla="val 8671970"/>
                      <a:gd name="adj4" fmla="val 1800502"/>
                      <a:gd name="adj5" fmla="val 5932"/>
                    </a:avLst>
                  </a:prstGeom>
                  <a:solidFill>
                    <a:srgbClr val="0091DA"/>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9" name="Circular Arrow 13">
                    <a:extLst>
                      <a:ext uri="{FF2B5EF4-FFF2-40B4-BE49-F238E27FC236}">
                        <a16:creationId xmlns:a16="http://schemas.microsoft.com/office/drawing/2014/main" id="{50DA00D4-31C4-49D0-A2A0-AA89B0245C7E}"/>
                      </a:ext>
                    </a:extLst>
                  </p:cNvPr>
                  <p:cNvSpPr/>
                  <p:nvPr/>
                </p:nvSpPr>
                <p:spPr>
                  <a:xfrm>
                    <a:off x="3444270" y="790108"/>
                    <a:ext cx="5115221" cy="5115221"/>
                  </a:xfrm>
                  <a:prstGeom prst="circularArrow">
                    <a:avLst>
                      <a:gd name="adj1" fmla="val 5085"/>
                      <a:gd name="adj2" fmla="val 481895"/>
                      <a:gd name="adj3" fmla="val 15873039"/>
                      <a:gd name="adj4" fmla="val 9000000"/>
                      <a:gd name="adj5" fmla="val 5932"/>
                    </a:avLst>
                  </a:prstGeom>
                  <a:solidFill>
                    <a:srgbClr val="470A68"/>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lIns="54864" tIns="54864" rIns="54864" bIns="54864">
                    <a:noAutofit/>
                  </a:bodyPr>
                  <a:lstStyle/>
                  <a:p>
                    <a:r>
                      <a:rPr lang="en-US" sz="800" dirty="0"/>
                      <a:t> </a:t>
                    </a:r>
                  </a:p>
                </p:txBody>
              </p:sp>
            </p:grpSp>
            <p:sp>
              <p:nvSpPr>
                <p:cNvPr id="192" name="TextBox 191">
                  <a:extLst>
                    <a:ext uri="{FF2B5EF4-FFF2-40B4-BE49-F238E27FC236}">
                      <a16:creationId xmlns:a16="http://schemas.microsoft.com/office/drawing/2014/main" id="{008A9CDC-C7F2-4655-9594-B89DD787A45F}"/>
                    </a:ext>
                  </a:extLst>
                </p:cNvPr>
                <p:cNvSpPr txBox="1"/>
                <p:nvPr/>
              </p:nvSpPr>
              <p:spPr>
                <a:xfrm>
                  <a:off x="4936323" y="2573007"/>
                  <a:ext cx="995798" cy="296540"/>
                </a:xfrm>
                <a:prstGeom prst="rect">
                  <a:avLst/>
                </a:prstGeom>
                <a:noFill/>
              </p:spPr>
              <p:txBody>
                <a:bodyPr wrap="square" lIns="0" tIns="0" rIns="0" bIns="0" rtlCol="0">
                  <a:noAutofit/>
                </a:bodyPr>
                <a:lstStyle/>
                <a:p>
                  <a:pPr algn="ctr"/>
                  <a:r>
                    <a:rPr lang="en-US" sz="700" b="1" dirty="0">
                      <a:solidFill>
                        <a:srgbClr val="FFFFFF"/>
                      </a:solidFill>
                    </a:rPr>
                    <a:t>Secure Cloud Development</a:t>
                  </a:r>
                </a:p>
              </p:txBody>
            </p:sp>
            <p:sp>
              <p:nvSpPr>
                <p:cNvPr id="193" name="TextBox 192">
                  <a:extLst>
                    <a:ext uri="{FF2B5EF4-FFF2-40B4-BE49-F238E27FC236}">
                      <a16:creationId xmlns:a16="http://schemas.microsoft.com/office/drawing/2014/main" id="{3701F5ED-CA2E-4708-B88F-6BABA374725B}"/>
                    </a:ext>
                  </a:extLst>
                </p:cNvPr>
                <p:cNvSpPr txBox="1"/>
                <p:nvPr/>
              </p:nvSpPr>
              <p:spPr>
                <a:xfrm>
                  <a:off x="6340721" y="2573007"/>
                  <a:ext cx="1101507" cy="328589"/>
                </a:xfrm>
                <a:prstGeom prst="rect">
                  <a:avLst/>
                </a:prstGeom>
                <a:noFill/>
              </p:spPr>
              <p:txBody>
                <a:bodyPr wrap="square" lIns="0" tIns="0" rIns="0" bIns="0" rtlCol="0">
                  <a:noAutofit/>
                </a:bodyPr>
                <a:lstStyle/>
                <a:p>
                  <a:pPr algn="ctr"/>
                  <a:r>
                    <a:rPr lang="en-US" sz="700" b="1" dirty="0">
                      <a:solidFill>
                        <a:srgbClr val="FFFFFF"/>
                      </a:solidFill>
                    </a:rPr>
                    <a:t>Secure Cloud Platform</a:t>
                  </a:r>
                </a:p>
              </p:txBody>
            </p:sp>
            <p:sp>
              <p:nvSpPr>
                <p:cNvPr id="194" name="TextBox 193">
                  <a:extLst>
                    <a:ext uri="{FF2B5EF4-FFF2-40B4-BE49-F238E27FC236}">
                      <a16:creationId xmlns:a16="http://schemas.microsoft.com/office/drawing/2014/main" id="{1B200A37-AFC6-4535-9B42-658256D3D546}"/>
                    </a:ext>
                  </a:extLst>
                </p:cNvPr>
                <p:cNvSpPr txBox="1"/>
                <p:nvPr/>
              </p:nvSpPr>
              <p:spPr>
                <a:xfrm>
                  <a:off x="5639106" y="3707217"/>
                  <a:ext cx="1077811" cy="312263"/>
                </a:xfrm>
                <a:prstGeom prst="rect">
                  <a:avLst/>
                </a:prstGeom>
                <a:noFill/>
              </p:spPr>
              <p:txBody>
                <a:bodyPr wrap="square" lIns="0" tIns="0" rIns="0" bIns="0" rtlCol="0">
                  <a:noAutofit/>
                </a:bodyPr>
                <a:lstStyle/>
                <a:p>
                  <a:pPr algn="ctr"/>
                  <a:r>
                    <a:rPr lang="en-US" sz="700" b="1" dirty="0">
                      <a:solidFill>
                        <a:srgbClr val="FFFFFF"/>
                      </a:solidFill>
                    </a:rPr>
                    <a:t>Secure Cloud Operations</a:t>
                  </a:r>
                </a:p>
              </p:txBody>
            </p:sp>
            <p:grpSp>
              <p:nvGrpSpPr>
                <p:cNvPr id="195" name="Group 19">
                  <a:extLst>
                    <a:ext uri="{FF2B5EF4-FFF2-40B4-BE49-F238E27FC236}">
                      <a16:creationId xmlns:a16="http://schemas.microsoft.com/office/drawing/2014/main" id="{B70D7E6A-1D02-4CED-B1C1-3C63A72ECE28}"/>
                    </a:ext>
                  </a:extLst>
                </p:cNvPr>
                <p:cNvGrpSpPr>
                  <a:grpSpLocks noChangeAspect="1"/>
                </p:cNvGrpSpPr>
                <p:nvPr/>
              </p:nvGrpSpPr>
              <p:grpSpPr bwMode="auto">
                <a:xfrm>
                  <a:off x="5296708" y="1965040"/>
                  <a:ext cx="592042" cy="512371"/>
                  <a:chOff x="3374" y="2168"/>
                  <a:chExt cx="1940" cy="1715"/>
                </a:xfrm>
                <a:solidFill>
                  <a:srgbClr val="FFFFFF"/>
                </a:solidFill>
              </p:grpSpPr>
              <p:sp>
                <p:nvSpPr>
                  <p:cNvPr id="198" name="Freeform 20">
                    <a:extLst>
                      <a:ext uri="{FF2B5EF4-FFF2-40B4-BE49-F238E27FC236}">
                        <a16:creationId xmlns:a16="http://schemas.microsoft.com/office/drawing/2014/main" id="{D00DB1C5-C8E5-4251-8359-469B23659E72}"/>
                      </a:ext>
                    </a:extLst>
                  </p:cNvPr>
                  <p:cNvSpPr>
                    <a:spLocks/>
                  </p:cNvSpPr>
                  <p:nvPr/>
                </p:nvSpPr>
                <p:spPr bwMode="auto">
                  <a:xfrm>
                    <a:off x="3903" y="2168"/>
                    <a:ext cx="1411" cy="789"/>
                  </a:xfrm>
                  <a:custGeom>
                    <a:avLst/>
                    <a:gdLst/>
                    <a:ahLst/>
                    <a:cxnLst>
                      <a:cxn ang="0">
                        <a:pos x="597" y="236"/>
                      </a:cxn>
                      <a:cxn ang="0">
                        <a:pos x="566" y="334"/>
                      </a:cxn>
                      <a:cxn ang="0">
                        <a:pos x="449" y="334"/>
                      </a:cxn>
                      <a:cxn ang="0">
                        <a:pos x="449" y="293"/>
                      </a:cxn>
                      <a:cxn ang="0">
                        <a:pos x="365" y="293"/>
                      </a:cxn>
                      <a:cxn ang="0">
                        <a:pos x="365" y="334"/>
                      </a:cxn>
                      <a:cxn ang="0">
                        <a:pos x="32" y="334"/>
                      </a:cxn>
                      <a:cxn ang="0">
                        <a:pos x="0" y="242"/>
                      </a:cxn>
                      <a:cxn ang="0">
                        <a:pos x="110" y="108"/>
                      </a:cxn>
                      <a:cxn ang="0">
                        <a:pos x="140" y="92"/>
                      </a:cxn>
                      <a:cxn ang="0">
                        <a:pos x="279" y="0"/>
                      </a:cxn>
                      <a:cxn ang="0">
                        <a:pos x="417" y="90"/>
                      </a:cxn>
                      <a:cxn ang="0">
                        <a:pos x="463" y="81"/>
                      </a:cxn>
                      <a:cxn ang="0">
                        <a:pos x="597" y="236"/>
                      </a:cxn>
                    </a:cxnLst>
                    <a:rect l="0" t="0" r="r" b="b"/>
                    <a:pathLst>
                      <a:path w="597" h="334">
                        <a:moveTo>
                          <a:pt x="597" y="236"/>
                        </a:moveTo>
                        <a:cubicBezTo>
                          <a:pt x="597" y="273"/>
                          <a:pt x="585" y="308"/>
                          <a:pt x="566" y="334"/>
                        </a:cubicBezTo>
                        <a:cubicBezTo>
                          <a:pt x="449" y="334"/>
                          <a:pt x="449" y="334"/>
                          <a:pt x="449" y="334"/>
                        </a:cubicBezTo>
                        <a:cubicBezTo>
                          <a:pt x="449" y="293"/>
                          <a:pt x="449" y="293"/>
                          <a:pt x="449" y="293"/>
                        </a:cubicBezTo>
                        <a:cubicBezTo>
                          <a:pt x="365" y="293"/>
                          <a:pt x="365" y="293"/>
                          <a:pt x="365" y="293"/>
                        </a:cubicBezTo>
                        <a:cubicBezTo>
                          <a:pt x="365" y="334"/>
                          <a:pt x="365" y="334"/>
                          <a:pt x="365" y="334"/>
                        </a:cubicBezTo>
                        <a:cubicBezTo>
                          <a:pt x="32" y="334"/>
                          <a:pt x="32" y="334"/>
                          <a:pt x="32" y="334"/>
                        </a:cubicBezTo>
                        <a:cubicBezTo>
                          <a:pt x="12" y="310"/>
                          <a:pt x="0" y="278"/>
                          <a:pt x="0" y="242"/>
                        </a:cubicBezTo>
                        <a:cubicBezTo>
                          <a:pt x="0" y="171"/>
                          <a:pt x="49" y="112"/>
                          <a:pt x="110" y="108"/>
                        </a:cubicBezTo>
                        <a:cubicBezTo>
                          <a:pt x="117" y="98"/>
                          <a:pt x="128" y="92"/>
                          <a:pt x="140" y="92"/>
                        </a:cubicBezTo>
                        <a:cubicBezTo>
                          <a:pt x="168" y="37"/>
                          <a:pt x="219" y="0"/>
                          <a:pt x="279" y="0"/>
                        </a:cubicBezTo>
                        <a:cubicBezTo>
                          <a:pt x="338" y="0"/>
                          <a:pt x="389" y="36"/>
                          <a:pt x="417" y="90"/>
                        </a:cubicBezTo>
                        <a:cubicBezTo>
                          <a:pt x="432" y="85"/>
                          <a:pt x="447" y="81"/>
                          <a:pt x="463" y="81"/>
                        </a:cubicBezTo>
                        <a:cubicBezTo>
                          <a:pt x="537" y="81"/>
                          <a:pt x="597" y="150"/>
                          <a:pt x="597" y="236"/>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199" name="Freeform 21">
                    <a:extLst>
                      <a:ext uri="{FF2B5EF4-FFF2-40B4-BE49-F238E27FC236}">
                        <a16:creationId xmlns:a16="http://schemas.microsoft.com/office/drawing/2014/main" id="{C98EFD06-9B87-4B3F-A2B1-4759F420DE9D}"/>
                      </a:ext>
                    </a:extLst>
                  </p:cNvPr>
                  <p:cNvSpPr>
                    <a:spLocks/>
                  </p:cNvSpPr>
                  <p:nvPr/>
                </p:nvSpPr>
                <p:spPr bwMode="auto">
                  <a:xfrm>
                    <a:off x="4444" y="2896"/>
                    <a:ext cx="475" cy="397"/>
                  </a:xfrm>
                  <a:custGeom>
                    <a:avLst/>
                    <a:gdLst/>
                    <a:ahLst/>
                    <a:cxnLst>
                      <a:cxn ang="0">
                        <a:pos x="475" y="376"/>
                      </a:cxn>
                      <a:cxn ang="0">
                        <a:pos x="475" y="397"/>
                      </a:cxn>
                      <a:cxn ang="0">
                        <a:pos x="0" y="397"/>
                      </a:cxn>
                      <a:cxn ang="0">
                        <a:pos x="0" y="283"/>
                      </a:cxn>
                      <a:cxn ang="0">
                        <a:pos x="359" y="283"/>
                      </a:cxn>
                      <a:cxn ang="0">
                        <a:pos x="359" y="0"/>
                      </a:cxn>
                      <a:cxn ang="0">
                        <a:pos x="475" y="0"/>
                      </a:cxn>
                      <a:cxn ang="0">
                        <a:pos x="475" y="283"/>
                      </a:cxn>
                      <a:cxn ang="0">
                        <a:pos x="475" y="376"/>
                      </a:cxn>
                    </a:cxnLst>
                    <a:rect l="0" t="0" r="r" b="b"/>
                    <a:pathLst>
                      <a:path w="475" h="397">
                        <a:moveTo>
                          <a:pt x="475" y="376"/>
                        </a:moveTo>
                        <a:lnTo>
                          <a:pt x="475" y="397"/>
                        </a:lnTo>
                        <a:lnTo>
                          <a:pt x="0" y="397"/>
                        </a:lnTo>
                        <a:lnTo>
                          <a:pt x="0" y="283"/>
                        </a:lnTo>
                        <a:lnTo>
                          <a:pt x="359" y="283"/>
                        </a:lnTo>
                        <a:lnTo>
                          <a:pt x="359" y="0"/>
                        </a:lnTo>
                        <a:lnTo>
                          <a:pt x="475" y="0"/>
                        </a:lnTo>
                        <a:lnTo>
                          <a:pt x="475" y="283"/>
                        </a:lnTo>
                        <a:lnTo>
                          <a:pt x="475" y="376"/>
                        </a:ln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200" name="Freeform 22">
                    <a:extLst>
                      <a:ext uri="{FF2B5EF4-FFF2-40B4-BE49-F238E27FC236}">
                        <a16:creationId xmlns:a16="http://schemas.microsoft.com/office/drawing/2014/main" id="{736FBB42-DAC4-45B5-BBC5-74BE362257F1}"/>
                      </a:ext>
                    </a:extLst>
                  </p:cNvPr>
                  <p:cNvSpPr>
                    <a:spLocks noEditPoints="1"/>
                  </p:cNvSpPr>
                  <p:nvPr/>
                </p:nvSpPr>
                <p:spPr bwMode="auto">
                  <a:xfrm>
                    <a:off x="3374" y="2657"/>
                    <a:ext cx="1259" cy="936"/>
                  </a:xfrm>
                  <a:custGeom>
                    <a:avLst/>
                    <a:gdLst/>
                    <a:ahLst/>
                    <a:cxnLst>
                      <a:cxn ang="0">
                        <a:pos x="235" y="389"/>
                      </a:cxn>
                      <a:cxn ang="0">
                        <a:pos x="298" y="389"/>
                      </a:cxn>
                      <a:cxn ang="0">
                        <a:pos x="298" y="373"/>
                      </a:cxn>
                      <a:cxn ang="0">
                        <a:pos x="235" y="373"/>
                      </a:cxn>
                      <a:cxn ang="0">
                        <a:pos x="235" y="389"/>
                      </a:cxn>
                      <a:cxn ang="0">
                        <a:pos x="500" y="396"/>
                      </a:cxn>
                      <a:cxn ang="0">
                        <a:pos x="34" y="396"/>
                      </a:cxn>
                      <a:cxn ang="0">
                        <a:pos x="0" y="367"/>
                      </a:cxn>
                      <a:cxn ang="0">
                        <a:pos x="0" y="30"/>
                      </a:cxn>
                      <a:cxn ang="0">
                        <a:pos x="34" y="0"/>
                      </a:cxn>
                      <a:cxn ang="0">
                        <a:pos x="207" y="0"/>
                      </a:cxn>
                      <a:cxn ang="0">
                        <a:pos x="205" y="19"/>
                      </a:cxn>
                      <a:cxn ang="0">
                        <a:pos x="21" y="19"/>
                      </a:cxn>
                      <a:cxn ang="0">
                        <a:pos x="21" y="349"/>
                      </a:cxn>
                      <a:cxn ang="0">
                        <a:pos x="512" y="349"/>
                      </a:cxn>
                      <a:cxn ang="0">
                        <a:pos x="512" y="292"/>
                      </a:cxn>
                      <a:cxn ang="0">
                        <a:pos x="533" y="292"/>
                      </a:cxn>
                      <a:cxn ang="0">
                        <a:pos x="533" y="367"/>
                      </a:cxn>
                      <a:cxn ang="0">
                        <a:pos x="500" y="396"/>
                      </a:cxn>
                    </a:cxnLst>
                    <a:rect l="0" t="0" r="r" b="b"/>
                    <a:pathLst>
                      <a:path w="533" h="396">
                        <a:moveTo>
                          <a:pt x="235" y="389"/>
                        </a:moveTo>
                        <a:cubicBezTo>
                          <a:pt x="298" y="389"/>
                          <a:pt x="298" y="389"/>
                          <a:pt x="298" y="389"/>
                        </a:cubicBezTo>
                        <a:cubicBezTo>
                          <a:pt x="298" y="373"/>
                          <a:pt x="298" y="373"/>
                          <a:pt x="298" y="373"/>
                        </a:cubicBezTo>
                        <a:cubicBezTo>
                          <a:pt x="235" y="373"/>
                          <a:pt x="235" y="373"/>
                          <a:pt x="235" y="373"/>
                        </a:cubicBezTo>
                        <a:lnTo>
                          <a:pt x="235" y="389"/>
                        </a:lnTo>
                        <a:close/>
                        <a:moveTo>
                          <a:pt x="500" y="396"/>
                        </a:moveTo>
                        <a:cubicBezTo>
                          <a:pt x="34" y="396"/>
                          <a:pt x="34" y="396"/>
                          <a:pt x="34" y="396"/>
                        </a:cubicBezTo>
                        <a:cubicBezTo>
                          <a:pt x="15" y="396"/>
                          <a:pt x="0" y="383"/>
                          <a:pt x="0" y="367"/>
                        </a:cubicBezTo>
                        <a:cubicBezTo>
                          <a:pt x="0" y="30"/>
                          <a:pt x="0" y="30"/>
                          <a:pt x="0" y="30"/>
                        </a:cubicBezTo>
                        <a:cubicBezTo>
                          <a:pt x="0" y="14"/>
                          <a:pt x="15" y="0"/>
                          <a:pt x="34" y="0"/>
                        </a:cubicBezTo>
                        <a:cubicBezTo>
                          <a:pt x="207" y="0"/>
                          <a:pt x="207" y="0"/>
                          <a:pt x="207" y="0"/>
                        </a:cubicBezTo>
                        <a:cubicBezTo>
                          <a:pt x="206" y="7"/>
                          <a:pt x="205" y="13"/>
                          <a:pt x="205" y="19"/>
                        </a:cubicBezTo>
                        <a:cubicBezTo>
                          <a:pt x="21" y="19"/>
                          <a:pt x="21" y="19"/>
                          <a:pt x="21" y="19"/>
                        </a:cubicBezTo>
                        <a:cubicBezTo>
                          <a:pt x="21" y="349"/>
                          <a:pt x="21" y="349"/>
                          <a:pt x="21" y="349"/>
                        </a:cubicBezTo>
                        <a:cubicBezTo>
                          <a:pt x="512" y="349"/>
                          <a:pt x="512" y="349"/>
                          <a:pt x="512" y="349"/>
                        </a:cubicBezTo>
                        <a:cubicBezTo>
                          <a:pt x="512" y="292"/>
                          <a:pt x="512" y="292"/>
                          <a:pt x="512" y="292"/>
                        </a:cubicBezTo>
                        <a:cubicBezTo>
                          <a:pt x="533" y="292"/>
                          <a:pt x="533" y="292"/>
                          <a:pt x="533" y="292"/>
                        </a:cubicBezTo>
                        <a:cubicBezTo>
                          <a:pt x="533" y="367"/>
                          <a:pt x="533" y="367"/>
                          <a:pt x="533" y="367"/>
                        </a:cubicBezTo>
                        <a:cubicBezTo>
                          <a:pt x="533" y="383"/>
                          <a:pt x="518" y="396"/>
                          <a:pt x="500" y="396"/>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201" name="Rectangle 23">
                    <a:extLst>
                      <a:ext uri="{FF2B5EF4-FFF2-40B4-BE49-F238E27FC236}">
                        <a16:creationId xmlns:a16="http://schemas.microsoft.com/office/drawing/2014/main" id="{507DFCF9-A94F-4D96-B1B6-F5C5F639ABA3}"/>
                      </a:ext>
                    </a:extLst>
                  </p:cNvPr>
                  <p:cNvSpPr>
                    <a:spLocks noChangeArrowheads="1"/>
                  </p:cNvSpPr>
                  <p:nvPr/>
                </p:nvSpPr>
                <p:spPr bwMode="auto">
                  <a:xfrm>
                    <a:off x="4584" y="2998"/>
                    <a:ext cx="49" cy="127"/>
                  </a:xfrm>
                  <a:prstGeom prst="rect">
                    <a:avLst/>
                  </a:prstGeom>
                  <a:grpFill/>
                  <a:ln w="9525">
                    <a:noFill/>
                    <a:miter lim="800000"/>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202" name="Freeform 24">
                    <a:extLst>
                      <a:ext uri="{FF2B5EF4-FFF2-40B4-BE49-F238E27FC236}">
                        <a16:creationId xmlns:a16="http://schemas.microsoft.com/office/drawing/2014/main" id="{A748D5D2-583D-47CD-9D5E-130CDA38E204}"/>
                      </a:ext>
                    </a:extLst>
                  </p:cNvPr>
                  <p:cNvSpPr>
                    <a:spLocks/>
                  </p:cNvSpPr>
                  <p:nvPr/>
                </p:nvSpPr>
                <p:spPr bwMode="auto">
                  <a:xfrm>
                    <a:off x="3745" y="3787"/>
                    <a:ext cx="517" cy="96"/>
                  </a:xfrm>
                  <a:custGeom>
                    <a:avLst/>
                    <a:gdLst/>
                    <a:ahLst/>
                    <a:cxnLst>
                      <a:cxn ang="0">
                        <a:pos x="219" y="28"/>
                      </a:cxn>
                      <a:cxn ang="0">
                        <a:pos x="219" y="41"/>
                      </a:cxn>
                      <a:cxn ang="0">
                        <a:pos x="0" y="41"/>
                      </a:cxn>
                      <a:cxn ang="0">
                        <a:pos x="0" y="28"/>
                      </a:cxn>
                      <a:cxn ang="0">
                        <a:pos x="28" y="0"/>
                      </a:cxn>
                      <a:cxn ang="0">
                        <a:pos x="191" y="0"/>
                      </a:cxn>
                      <a:cxn ang="0">
                        <a:pos x="219" y="28"/>
                      </a:cxn>
                    </a:cxnLst>
                    <a:rect l="0" t="0" r="r" b="b"/>
                    <a:pathLst>
                      <a:path w="219" h="41">
                        <a:moveTo>
                          <a:pt x="219" y="28"/>
                        </a:moveTo>
                        <a:cubicBezTo>
                          <a:pt x="219" y="41"/>
                          <a:pt x="219" y="41"/>
                          <a:pt x="219" y="41"/>
                        </a:cubicBezTo>
                        <a:cubicBezTo>
                          <a:pt x="0" y="41"/>
                          <a:pt x="0" y="41"/>
                          <a:pt x="0" y="41"/>
                        </a:cubicBezTo>
                        <a:cubicBezTo>
                          <a:pt x="0" y="28"/>
                          <a:pt x="0" y="28"/>
                          <a:pt x="0" y="28"/>
                        </a:cubicBezTo>
                        <a:cubicBezTo>
                          <a:pt x="0" y="12"/>
                          <a:pt x="13" y="0"/>
                          <a:pt x="28" y="0"/>
                        </a:cubicBezTo>
                        <a:cubicBezTo>
                          <a:pt x="191" y="0"/>
                          <a:pt x="191" y="0"/>
                          <a:pt x="191" y="0"/>
                        </a:cubicBezTo>
                        <a:cubicBezTo>
                          <a:pt x="207" y="0"/>
                          <a:pt x="219" y="12"/>
                          <a:pt x="219" y="28"/>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203" name="Rectangle 25">
                    <a:extLst>
                      <a:ext uri="{FF2B5EF4-FFF2-40B4-BE49-F238E27FC236}">
                        <a16:creationId xmlns:a16="http://schemas.microsoft.com/office/drawing/2014/main" id="{12C1B94A-37AE-48A6-813B-60E0EBF81B2C}"/>
                      </a:ext>
                    </a:extLst>
                  </p:cNvPr>
                  <p:cNvSpPr>
                    <a:spLocks noChangeArrowheads="1"/>
                  </p:cNvSpPr>
                  <p:nvPr/>
                </p:nvSpPr>
                <p:spPr bwMode="auto">
                  <a:xfrm>
                    <a:off x="3951" y="3609"/>
                    <a:ext cx="106" cy="154"/>
                  </a:xfrm>
                  <a:prstGeom prst="rect">
                    <a:avLst/>
                  </a:prstGeom>
                  <a:grpFill/>
                  <a:ln w="9525">
                    <a:noFill/>
                    <a:miter lim="800000"/>
                    <a:headEnd/>
                    <a:tailEnd/>
                  </a:ln>
                </p:spPr>
                <p:txBody>
                  <a:bodyPr vert="horz" wrap="square" lIns="54864" tIns="54864" rIns="54864" bIns="54864" numCol="1" anchor="t" anchorCtr="0" compatLnSpc="1">
                    <a:prstTxWarp prst="textNoShape">
                      <a:avLst/>
                    </a:prstTxWarp>
                    <a:noAutofit/>
                  </a:bodyPr>
                  <a:lstStyle/>
                  <a:p>
                    <a:endParaRPr lang="en-US" sz="800" dirty="0"/>
                  </a:p>
                </p:txBody>
              </p:sp>
            </p:grpSp>
            <p:sp>
              <p:nvSpPr>
                <p:cNvPr id="196" name="Freeform 6">
                  <a:extLst>
                    <a:ext uri="{FF2B5EF4-FFF2-40B4-BE49-F238E27FC236}">
                      <a16:creationId xmlns:a16="http://schemas.microsoft.com/office/drawing/2014/main" id="{02DF84E8-66CF-4B2D-B944-6AD97D3DF4D5}"/>
                    </a:ext>
                  </a:extLst>
                </p:cNvPr>
                <p:cNvSpPr>
                  <a:spLocks/>
                </p:cNvSpPr>
                <p:nvPr/>
              </p:nvSpPr>
              <p:spPr bwMode="auto">
                <a:xfrm>
                  <a:off x="6441164" y="2052062"/>
                  <a:ext cx="589815" cy="392373"/>
                </a:xfrm>
                <a:custGeom>
                  <a:avLst/>
                  <a:gdLst/>
                  <a:ahLst/>
                  <a:cxnLst>
                    <a:cxn ang="0">
                      <a:pos x="1513" y="518"/>
                    </a:cxn>
                    <a:cxn ang="0">
                      <a:pos x="1526" y="413"/>
                    </a:cxn>
                    <a:cxn ang="0">
                      <a:pos x="1113" y="0"/>
                    </a:cxn>
                    <a:cxn ang="0">
                      <a:pos x="731" y="253"/>
                    </a:cxn>
                    <a:cxn ang="0">
                      <a:pos x="508" y="150"/>
                    </a:cxn>
                    <a:cxn ang="0">
                      <a:pos x="215" y="443"/>
                    </a:cxn>
                    <a:cxn ang="0">
                      <a:pos x="227" y="523"/>
                    </a:cxn>
                    <a:cxn ang="0">
                      <a:pos x="0" y="847"/>
                    </a:cxn>
                    <a:cxn ang="0">
                      <a:pos x="345" y="1192"/>
                    </a:cxn>
                    <a:cxn ang="0">
                      <a:pos x="796" y="1192"/>
                    </a:cxn>
                    <a:cxn ang="0">
                      <a:pos x="796" y="901"/>
                    </a:cxn>
                    <a:cxn ang="0">
                      <a:pos x="610" y="901"/>
                    </a:cxn>
                    <a:cxn ang="0">
                      <a:pos x="895" y="556"/>
                    </a:cxn>
                    <a:cxn ang="0">
                      <a:pos x="1180" y="901"/>
                    </a:cxn>
                    <a:cxn ang="0">
                      <a:pos x="994" y="901"/>
                    </a:cxn>
                    <a:cxn ang="0">
                      <a:pos x="994" y="1192"/>
                    </a:cxn>
                    <a:cxn ang="0">
                      <a:pos x="1409" y="1192"/>
                    </a:cxn>
                    <a:cxn ang="0">
                      <a:pos x="1754" y="847"/>
                    </a:cxn>
                    <a:cxn ang="0">
                      <a:pos x="1513" y="518"/>
                    </a:cxn>
                  </a:cxnLst>
                  <a:rect l="0" t="0" r="r" b="b"/>
                  <a:pathLst>
                    <a:path w="1754" h="1192">
                      <a:moveTo>
                        <a:pt x="1513" y="518"/>
                      </a:moveTo>
                      <a:cubicBezTo>
                        <a:pt x="1522" y="484"/>
                        <a:pt x="1526" y="449"/>
                        <a:pt x="1526" y="413"/>
                      </a:cubicBezTo>
                      <a:cubicBezTo>
                        <a:pt x="1526" y="185"/>
                        <a:pt x="1341" y="0"/>
                        <a:pt x="1113" y="0"/>
                      </a:cubicBezTo>
                      <a:cubicBezTo>
                        <a:pt x="941" y="0"/>
                        <a:pt x="794" y="104"/>
                        <a:pt x="731" y="253"/>
                      </a:cubicBezTo>
                      <a:cubicBezTo>
                        <a:pt x="677" y="190"/>
                        <a:pt x="597" y="150"/>
                        <a:pt x="508" y="150"/>
                      </a:cubicBezTo>
                      <a:cubicBezTo>
                        <a:pt x="346" y="150"/>
                        <a:pt x="215" y="281"/>
                        <a:pt x="215" y="443"/>
                      </a:cubicBezTo>
                      <a:cubicBezTo>
                        <a:pt x="215" y="471"/>
                        <a:pt x="219" y="498"/>
                        <a:pt x="227" y="523"/>
                      </a:cubicBezTo>
                      <a:cubicBezTo>
                        <a:pt x="94" y="571"/>
                        <a:pt x="0" y="698"/>
                        <a:pt x="0" y="847"/>
                      </a:cubicBezTo>
                      <a:cubicBezTo>
                        <a:pt x="0" y="1038"/>
                        <a:pt x="155" y="1192"/>
                        <a:pt x="345" y="1192"/>
                      </a:cubicBezTo>
                      <a:cubicBezTo>
                        <a:pt x="796" y="1192"/>
                        <a:pt x="796" y="1192"/>
                        <a:pt x="796" y="1192"/>
                      </a:cubicBezTo>
                      <a:cubicBezTo>
                        <a:pt x="796" y="901"/>
                        <a:pt x="796" y="901"/>
                        <a:pt x="796" y="901"/>
                      </a:cubicBezTo>
                      <a:cubicBezTo>
                        <a:pt x="610" y="901"/>
                        <a:pt x="610" y="901"/>
                        <a:pt x="610" y="901"/>
                      </a:cubicBezTo>
                      <a:cubicBezTo>
                        <a:pt x="895" y="556"/>
                        <a:pt x="895" y="556"/>
                        <a:pt x="895" y="556"/>
                      </a:cubicBezTo>
                      <a:cubicBezTo>
                        <a:pt x="1180" y="901"/>
                        <a:pt x="1180" y="901"/>
                        <a:pt x="1180" y="901"/>
                      </a:cubicBezTo>
                      <a:cubicBezTo>
                        <a:pt x="994" y="901"/>
                        <a:pt x="994" y="901"/>
                        <a:pt x="994" y="901"/>
                      </a:cubicBezTo>
                      <a:cubicBezTo>
                        <a:pt x="994" y="1192"/>
                        <a:pt x="994" y="1192"/>
                        <a:pt x="994" y="1192"/>
                      </a:cubicBezTo>
                      <a:cubicBezTo>
                        <a:pt x="1409" y="1192"/>
                        <a:pt x="1409" y="1192"/>
                        <a:pt x="1409" y="1192"/>
                      </a:cubicBezTo>
                      <a:cubicBezTo>
                        <a:pt x="1600" y="1192"/>
                        <a:pt x="1754" y="1038"/>
                        <a:pt x="1754" y="847"/>
                      </a:cubicBezTo>
                      <a:cubicBezTo>
                        <a:pt x="1754" y="693"/>
                        <a:pt x="1653" y="562"/>
                        <a:pt x="1513" y="518"/>
                      </a:cubicBezTo>
                      <a:close/>
                    </a:path>
                  </a:pathLst>
                </a:custGeom>
                <a:solidFill>
                  <a:srgbClr val="FFFFFF"/>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197" name="Freeform 5">
                  <a:extLst>
                    <a:ext uri="{FF2B5EF4-FFF2-40B4-BE49-F238E27FC236}">
                      <a16:creationId xmlns:a16="http://schemas.microsoft.com/office/drawing/2014/main" id="{17B5B064-1790-49DF-A980-99955F330C96}"/>
                    </a:ext>
                  </a:extLst>
                </p:cNvPr>
                <p:cNvSpPr>
                  <a:spLocks noEditPoints="1"/>
                </p:cNvSpPr>
                <p:nvPr/>
              </p:nvSpPr>
              <p:spPr bwMode="auto">
                <a:xfrm>
                  <a:off x="5943599" y="3104781"/>
                  <a:ext cx="468825" cy="528636"/>
                </a:xfrm>
                <a:custGeom>
                  <a:avLst/>
                  <a:gdLst/>
                  <a:ahLst/>
                  <a:cxnLst>
                    <a:cxn ang="0">
                      <a:pos x="320" y="0"/>
                    </a:cxn>
                    <a:cxn ang="0">
                      <a:pos x="513" y="130"/>
                    </a:cxn>
                    <a:cxn ang="0">
                      <a:pos x="521" y="130"/>
                    </a:cxn>
                    <a:cxn ang="0">
                      <a:pos x="683" y="292"/>
                    </a:cxn>
                    <a:cxn ang="0">
                      <a:pos x="521" y="454"/>
                    </a:cxn>
                    <a:cxn ang="0">
                      <a:pos x="463" y="454"/>
                    </a:cxn>
                    <a:cxn ang="0">
                      <a:pos x="345" y="335"/>
                    </a:cxn>
                    <a:cxn ang="0">
                      <a:pos x="226" y="454"/>
                    </a:cxn>
                    <a:cxn ang="0">
                      <a:pos x="135" y="454"/>
                    </a:cxn>
                    <a:cxn ang="0">
                      <a:pos x="0" y="319"/>
                    </a:cxn>
                    <a:cxn ang="0">
                      <a:pos x="113" y="186"/>
                    </a:cxn>
                    <a:cxn ang="0">
                      <a:pos x="320" y="0"/>
                    </a:cxn>
                    <a:cxn ang="0">
                      <a:pos x="530" y="635"/>
                    </a:cxn>
                    <a:cxn ang="0">
                      <a:pos x="546" y="658"/>
                    </a:cxn>
                    <a:cxn ang="0">
                      <a:pos x="573" y="696"/>
                    </a:cxn>
                    <a:cxn ang="0">
                      <a:pos x="345" y="787"/>
                    </a:cxn>
                    <a:cxn ang="0">
                      <a:pos x="117" y="696"/>
                    </a:cxn>
                    <a:cxn ang="0">
                      <a:pos x="143" y="658"/>
                    </a:cxn>
                    <a:cxn ang="0">
                      <a:pos x="159" y="635"/>
                    </a:cxn>
                    <a:cxn ang="0">
                      <a:pos x="163" y="639"/>
                    </a:cxn>
                    <a:cxn ang="0">
                      <a:pos x="345" y="714"/>
                    </a:cxn>
                    <a:cxn ang="0">
                      <a:pos x="526" y="639"/>
                    </a:cxn>
                    <a:cxn ang="0">
                      <a:pos x="530" y="635"/>
                    </a:cxn>
                    <a:cxn ang="0">
                      <a:pos x="345" y="647"/>
                    </a:cxn>
                    <a:cxn ang="0">
                      <a:pos x="479" y="592"/>
                    </a:cxn>
                    <a:cxn ang="0">
                      <a:pos x="492" y="578"/>
                    </a:cxn>
                    <a:cxn ang="0">
                      <a:pos x="447" y="514"/>
                    </a:cxn>
                    <a:cxn ang="0">
                      <a:pos x="428" y="540"/>
                    </a:cxn>
                    <a:cxn ang="0">
                      <a:pos x="345" y="574"/>
                    </a:cxn>
                    <a:cxn ang="0">
                      <a:pos x="261" y="540"/>
                    </a:cxn>
                    <a:cxn ang="0">
                      <a:pos x="242" y="514"/>
                    </a:cxn>
                    <a:cxn ang="0">
                      <a:pos x="198" y="578"/>
                    </a:cxn>
                    <a:cxn ang="0">
                      <a:pos x="210" y="592"/>
                    </a:cxn>
                    <a:cxn ang="0">
                      <a:pos x="345" y="647"/>
                    </a:cxn>
                    <a:cxn ang="0">
                      <a:pos x="345" y="394"/>
                    </a:cxn>
                    <a:cxn ang="0">
                      <a:pos x="404" y="454"/>
                    </a:cxn>
                    <a:cxn ang="0">
                      <a:pos x="345" y="514"/>
                    </a:cxn>
                    <a:cxn ang="0">
                      <a:pos x="285" y="454"/>
                    </a:cxn>
                    <a:cxn ang="0">
                      <a:pos x="345" y="394"/>
                    </a:cxn>
                  </a:cxnLst>
                  <a:rect l="0" t="0" r="r" b="b"/>
                  <a:pathLst>
                    <a:path w="683" h="787">
                      <a:moveTo>
                        <a:pt x="320" y="0"/>
                      </a:moveTo>
                      <a:cubicBezTo>
                        <a:pt x="407" y="0"/>
                        <a:pt x="482" y="54"/>
                        <a:pt x="513" y="130"/>
                      </a:cubicBezTo>
                      <a:cubicBezTo>
                        <a:pt x="515" y="130"/>
                        <a:pt x="518" y="130"/>
                        <a:pt x="521" y="130"/>
                      </a:cubicBezTo>
                      <a:cubicBezTo>
                        <a:pt x="610" y="130"/>
                        <a:pt x="683" y="202"/>
                        <a:pt x="683" y="292"/>
                      </a:cubicBezTo>
                      <a:cubicBezTo>
                        <a:pt x="683" y="382"/>
                        <a:pt x="610" y="454"/>
                        <a:pt x="521" y="454"/>
                      </a:cubicBezTo>
                      <a:cubicBezTo>
                        <a:pt x="463" y="454"/>
                        <a:pt x="463" y="454"/>
                        <a:pt x="463" y="454"/>
                      </a:cubicBezTo>
                      <a:cubicBezTo>
                        <a:pt x="463" y="389"/>
                        <a:pt x="410" y="335"/>
                        <a:pt x="345" y="335"/>
                      </a:cubicBezTo>
                      <a:cubicBezTo>
                        <a:pt x="279" y="335"/>
                        <a:pt x="226" y="389"/>
                        <a:pt x="226" y="454"/>
                      </a:cubicBezTo>
                      <a:cubicBezTo>
                        <a:pt x="135" y="454"/>
                        <a:pt x="135" y="454"/>
                        <a:pt x="135" y="454"/>
                      </a:cubicBezTo>
                      <a:cubicBezTo>
                        <a:pt x="61" y="454"/>
                        <a:pt x="0" y="394"/>
                        <a:pt x="0" y="319"/>
                      </a:cubicBezTo>
                      <a:cubicBezTo>
                        <a:pt x="0" y="252"/>
                        <a:pt x="49" y="196"/>
                        <a:pt x="113" y="186"/>
                      </a:cubicBezTo>
                      <a:cubicBezTo>
                        <a:pt x="124" y="81"/>
                        <a:pt x="213" y="0"/>
                        <a:pt x="320" y="0"/>
                      </a:cubicBezTo>
                      <a:moveTo>
                        <a:pt x="530" y="635"/>
                      </a:moveTo>
                      <a:cubicBezTo>
                        <a:pt x="546" y="658"/>
                        <a:pt x="546" y="658"/>
                        <a:pt x="546" y="658"/>
                      </a:cubicBezTo>
                      <a:cubicBezTo>
                        <a:pt x="573" y="696"/>
                        <a:pt x="573" y="696"/>
                        <a:pt x="573" y="696"/>
                      </a:cubicBezTo>
                      <a:cubicBezTo>
                        <a:pt x="513" y="752"/>
                        <a:pt x="433" y="787"/>
                        <a:pt x="345" y="787"/>
                      </a:cubicBezTo>
                      <a:cubicBezTo>
                        <a:pt x="256" y="787"/>
                        <a:pt x="176" y="752"/>
                        <a:pt x="117" y="696"/>
                      </a:cubicBezTo>
                      <a:cubicBezTo>
                        <a:pt x="143" y="658"/>
                        <a:pt x="143" y="658"/>
                        <a:pt x="143" y="658"/>
                      </a:cubicBezTo>
                      <a:cubicBezTo>
                        <a:pt x="159" y="635"/>
                        <a:pt x="159" y="635"/>
                        <a:pt x="159" y="635"/>
                      </a:cubicBezTo>
                      <a:cubicBezTo>
                        <a:pt x="160" y="636"/>
                        <a:pt x="161" y="637"/>
                        <a:pt x="163" y="639"/>
                      </a:cubicBezTo>
                      <a:cubicBezTo>
                        <a:pt x="209" y="685"/>
                        <a:pt x="274" y="714"/>
                        <a:pt x="345" y="714"/>
                      </a:cubicBezTo>
                      <a:cubicBezTo>
                        <a:pt x="416" y="714"/>
                        <a:pt x="480" y="685"/>
                        <a:pt x="526" y="639"/>
                      </a:cubicBezTo>
                      <a:cubicBezTo>
                        <a:pt x="528" y="637"/>
                        <a:pt x="529" y="636"/>
                        <a:pt x="530" y="635"/>
                      </a:cubicBezTo>
                      <a:moveTo>
                        <a:pt x="345" y="647"/>
                      </a:moveTo>
                      <a:cubicBezTo>
                        <a:pt x="397" y="647"/>
                        <a:pt x="445" y="626"/>
                        <a:pt x="479" y="592"/>
                      </a:cubicBezTo>
                      <a:cubicBezTo>
                        <a:pt x="484" y="587"/>
                        <a:pt x="488" y="583"/>
                        <a:pt x="492" y="578"/>
                      </a:cubicBezTo>
                      <a:cubicBezTo>
                        <a:pt x="447" y="514"/>
                        <a:pt x="447" y="514"/>
                        <a:pt x="447" y="514"/>
                      </a:cubicBezTo>
                      <a:cubicBezTo>
                        <a:pt x="442" y="524"/>
                        <a:pt x="435" y="532"/>
                        <a:pt x="428" y="540"/>
                      </a:cubicBezTo>
                      <a:cubicBezTo>
                        <a:pt x="406" y="561"/>
                        <a:pt x="377" y="574"/>
                        <a:pt x="345" y="574"/>
                      </a:cubicBezTo>
                      <a:cubicBezTo>
                        <a:pt x="312" y="574"/>
                        <a:pt x="283" y="561"/>
                        <a:pt x="261" y="540"/>
                      </a:cubicBezTo>
                      <a:cubicBezTo>
                        <a:pt x="254" y="532"/>
                        <a:pt x="247" y="524"/>
                        <a:pt x="242" y="514"/>
                      </a:cubicBezTo>
                      <a:cubicBezTo>
                        <a:pt x="198" y="578"/>
                        <a:pt x="198" y="578"/>
                        <a:pt x="198" y="578"/>
                      </a:cubicBezTo>
                      <a:cubicBezTo>
                        <a:pt x="201" y="583"/>
                        <a:pt x="206" y="587"/>
                        <a:pt x="210" y="592"/>
                      </a:cubicBezTo>
                      <a:cubicBezTo>
                        <a:pt x="244" y="626"/>
                        <a:pt x="292" y="647"/>
                        <a:pt x="345" y="647"/>
                      </a:cubicBezTo>
                      <a:moveTo>
                        <a:pt x="345" y="394"/>
                      </a:moveTo>
                      <a:cubicBezTo>
                        <a:pt x="378" y="394"/>
                        <a:pt x="404" y="421"/>
                        <a:pt x="404" y="454"/>
                      </a:cubicBezTo>
                      <a:cubicBezTo>
                        <a:pt x="404" y="487"/>
                        <a:pt x="378" y="514"/>
                        <a:pt x="345" y="514"/>
                      </a:cubicBezTo>
                      <a:cubicBezTo>
                        <a:pt x="312" y="514"/>
                        <a:pt x="285" y="487"/>
                        <a:pt x="285" y="454"/>
                      </a:cubicBezTo>
                      <a:cubicBezTo>
                        <a:pt x="285" y="421"/>
                        <a:pt x="312" y="394"/>
                        <a:pt x="345" y="394"/>
                      </a:cubicBezTo>
                    </a:path>
                  </a:pathLst>
                </a:custGeom>
                <a:solidFill>
                  <a:srgbClr val="FFFFFF"/>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grpSp>
        </p:grpSp>
        <p:sp>
          <p:nvSpPr>
            <p:cNvPr id="8" name="Rectangle 7">
              <a:extLst>
                <a:ext uri="{FF2B5EF4-FFF2-40B4-BE49-F238E27FC236}">
                  <a16:creationId xmlns:a16="http://schemas.microsoft.com/office/drawing/2014/main" id="{164CF0D5-CE1E-41C5-8356-EE3D280681FB}"/>
                </a:ext>
              </a:extLst>
            </p:cNvPr>
            <p:cNvSpPr/>
            <p:nvPr/>
          </p:nvSpPr>
          <p:spPr>
            <a:xfrm>
              <a:off x="992189" y="1976956"/>
              <a:ext cx="3464669" cy="2703629"/>
            </a:xfrm>
            <a:prstGeom prst="rect">
              <a:avLst/>
            </a:prstGeom>
            <a:solidFill>
              <a:srgbClr val="6D2077"/>
            </a:solidFill>
            <a:ln w="6350">
              <a:solidFill>
                <a:srgbClr val="00338D"/>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nvGrpSpPr>
            <p:cNvPr id="9" name="Group 8">
              <a:extLst>
                <a:ext uri="{FF2B5EF4-FFF2-40B4-BE49-F238E27FC236}">
                  <a16:creationId xmlns:a16="http://schemas.microsoft.com/office/drawing/2014/main" id="{4317DFD4-CF27-402B-9876-478BBD3241FE}"/>
                </a:ext>
              </a:extLst>
            </p:cNvPr>
            <p:cNvGrpSpPr/>
            <p:nvPr/>
          </p:nvGrpSpPr>
          <p:grpSpPr>
            <a:xfrm>
              <a:off x="1033733" y="2007267"/>
              <a:ext cx="3381580" cy="865326"/>
              <a:chOff x="1033733" y="2060607"/>
              <a:chExt cx="3381580" cy="865326"/>
            </a:xfrm>
          </p:grpSpPr>
          <p:grpSp>
            <p:nvGrpSpPr>
              <p:cNvPr id="175" name="Group 174">
                <a:extLst>
                  <a:ext uri="{FF2B5EF4-FFF2-40B4-BE49-F238E27FC236}">
                    <a16:creationId xmlns:a16="http://schemas.microsoft.com/office/drawing/2014/main" id="{229166C5-B833-4AAD-91EA-7C62238A0AB0}"/>
                  </a:ext>
                </a:extLst>
              </p:cNvPr>
              <p:cNvGrpSpPr/>
              <p:nvPr/>
            </p:nvGrpSpPr>
            <p:grpSpPr>
              <a:xfrm>
                <a:off x="1400423" y="2325325"/>
                <a:ext cx="2648200" cy="600608"/>
                <a:chOff x="1237953" y="2458675"/>
                <a:chExt cx="2648200" cy="600608"/>
              </a:xfrm>
            </p:grpSpPr>
            <p:sp>
              <p:nvSpPr>
                <p:cNvPr id="183" name="Rectangle 182">
                  <a:extLst>
                    <a:ext uri="{FF2B5EF4-FFF2-40B4-BE49-F238E27FC236}">
                      <a16:creationId xmlns:a16="http://schemas.microsoft.com/office/drawing/2014/main" id="{E080FC76-5BD7-4C10-8895-716B856BF11B}"/>
                    </a:ext>
                  </a:extLst>
                </p:cNvPr>
                <p:cNvSpPr/>
                <p:nvPr/>
              </p:nvSpPr>
              <p:spPr>
                <a:xfrm>
                  <a:off x="1237953"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Code Repository &amp; Integrity</a:t>
                  </a:r>
                </a:p>
              </p:txBody>
            </p:sp>
            <p:sp>
              <p:nvSpPr>
                <p:cNvPr id="184" name="Rectangle 183">
                  <a:extLst>
                    <a:ext uri="{FF2B5EF4-FFF2-40B4-BE49-F238E27FC236}">
                      <a16:creationId xmlns:a16="http://schemas.microsoft.com/office/drawing/2014/main" id="{0BD173A5-FE65-425D-B144-4DD98D6F9CEC}"/>
                    </a:ext>
                  </a:extLst>
                </p:cNvPr>
                <p:cNvSpPr/>
                <p:nvPr/>
              </p:nvSpPr>
              <p:spPr>
                <a:xfrm>
                  <a:off x="1237953" y="2794169"/>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Threat Modeling</a:t>
                  </a:r>
                </a:p>
              </p:txBody>
            </p:sp>
            <p:sp>
              <p:nvSpPr>
                <p:cNvPr id="185" name="Rectangle 184">
                  <a:extLst>
                    <a:ext uri="{FF2B5EF4-FFF2-40B4-BE49-F238E27FC236}">
                      <a16:creationId xmlns:a16="http://schemas.microsoft.com/office/drawing/2014/main" id="{240314FE-32E4-4B91-A6DB-0686ED713F29}"/>
                    </a:ext>
                  </a:extLst>
                </p:cNvPr>
                <p:cNvSpPr/>
                <p:nvPr/>
              </p:nvSpPr>
              <p:spPr>
                <a:xfrm>
                  <a:off x="2597297"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Secure SDKs</a:t>
                  </a:r>
                </a:p>
              </p:txBody>
            </p:sp>
            <p:sp>
              <p:nvSpPr>
                <p:cNvPr id="186" name="Rectangle 185">
                  <a:extLst>
                    <a:ext uri="{FF2B5EF4-FFF2-40B4-BE49-F238E27FC236}">
                      <a16:creationId xmlns:a16="http://schemas.microsoft.com/office/drawing/2014/main" id="{AD46E4A1-A915-46C4-A02F-2C1580673FE1}"/>
                    </a:ext>
                  </a:extLst>
                </p:cNvPr>
                <p:cNvSpPr/>
                <p:nvPr/>
              </p:nvSpPr>
              <p:spPr>
                <a:xfrm>
                  <a:off x="2598177" y="2793630"/>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Secure Code Review</a:t>
                  </a:r>
                </a:p>
              </p:txBody>
            </p:sp>
          </p:grpSp>
          <p:grpSp>
            <p:nvGrpSpPr>
              <p:cNvPr id="176" name="Group 175">
                <a:extLst>
                  <a:ext uri="{FF2B5EF4-FFF2-40B4-BE49-F238E27FC236}">
                    <a16:creationId xmlns:a16="http://schemas.microsoft.com/office/drawing/2014/main" id="{B4FD88B2-B374-42A7-9330-93165D6F3CF6}"/>
                  </a:ext>
                </a:extLst>
              </p:cNvPr>
              <p:cNvGrpSpPr/>
              <p:nvPr/>
            </p:nvGrpSpPr>
            <p:grpSpPr>
              <a:xfrm>
                <a:off x="1033733" y="2060607"/>
                <a:ext cx="3381580" cy="249847"/>
                <a:chOff x="1033258" y="2060607"/>
                <a:chExt cx="3381580" cy="249847"/>
              </a:xfrm>
            </p:grpSpPr>
            <p:grpSp>
              <p:nvGrpSpPr>
                <p:cNvPr id="177" name="Group 176">
                  <a:extLst>
                    <a:ext uri="{FF2B5EF4-FFF2-40B4-BE49-F238E27FC236}">
                      <a16:creationId xmlns:a16="http://schemas.microsoft.com/office/drawing/2014/main" id="{BE838DAB-62D0-4215-9655-913A7433D6B2}"/>
                    </a:ext>
                  </a:extLst>
                </p:cNvPr>
                <p:cNvGrpSpPr/>
                <p:nvPr/>
              </p:nvGrpSpPr>
              <p:grpSpPr>
                <a:xfrm>
                  <a:off x="1216521" y="2107616"/>
                  <a:ext cx="3198317" cy="155828"/>
                  <a:chOff x="1237953" y="2110188"/>
                  <a:chExt cx="3198317" cy="155828"/>
                </a:xfrm>
              </p:grpSpPr>
              <p:cxnSp>
                <p:nvCxnSpPr>
                  <p:cNvPr id="181" name="Straight Connector 180">
                    <a:extLst>
                      <a:ext uri="{FF2B5EF4-FFF2-40B4-BE49-F238E27FC236}">
                        <a16:creationId xmlns:a16="http://schemas.microsoft.com/office/drawing/2014/main" id="{486E9C17-3DE6-4519-93A3-6A4A8AC03F03}"/>
                      </a:ext>
                    </a:extLst>
                  </p:cNvPr>
                  <p:cNvCxnSpPr>
                    <a:cxnSpLocks/>
                  </p:cNvCxnSpPr>
                  <p:nvPr/>
                </p:nvCxnSpPr>
                <p:spPr>
                  <a:xfrm>
                    <a:off x="1237953" y="2188102"/>
                    <a:ext cx="319831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82" name="Rectangle 181">
                    <a:extLst>
                      <a:ext uri="{FF2B5EF4-FFF2-40B4-BE49-F238E27FC236}">
                        <a16:creationId xmlns:a16="http://schemas.microsoft.com/office/drawing/2014/main" id="{D34262F6-6B31-42CC-A495-B9AA0DAC0917}"/>
                      </a:ext>
                    </a:extLst>
                  </p:cNvPr>
                  <p:cNvSpPr/>
                  <p:nvPr/>
                </p:nvSpPr>
                <p:spPr>
                  <a:xfrm>
                    <a:off x="2401527" y="2110188"/>
                    <a:ext cx="645993" cy="155828"/>
                  </a:xfrm>
                  <a:prstGeom prst="rect">
                    <a:avLst/>
                  </a:prstGeom>
                  <a:solidFill>
                    <a:srgbClr val="6D207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Engineering </a:t>
                    </a:r>
                  </a:p>
                </p:txBody>
              </p:sp>
            </p:grpSp>
            <p:grpSp>
              <p:nvGrpSpPr>
                <p:cNvPr id="178" name="Group 177">
                  <a:extLst>
                    <a:ext uri="{FF2B5EF4-FFF2-40B4-BE49-F238E27FC236}">
                      <a16:creationId xmlns:a16="http://schemas.microsoft.com/office/drawing/2014/main" id="{B82F7AEC-C65D-4D7F-AC4F-686CC5CA3439}"/>
                    </a:ext>
                  </a:extLst>
                </p:cNvPr>
                <p:cNvGrpSpPr/>
                <p:nvPr/>
              </p:nvGrpSpPr>
              <p:grpSpPr>
                <a:xfrm>
                  <a:off x="1033258" y="2060607"/>
                  <a:ext cx="204991" cy="249847"/>
                  <a:chOff x="1202188" y="2945815"/>
                  <a:chExt cx="223177" cy="272726"/>
                </a:xfrm>
              </p:grpSpPr>
              <p:sp>
                <p:nvSpPr>
                  <p:cNvPr id="179" name="Oval 12">
                    <a:extLst>
                      <a:ext uri="{FF2B5EF4-FFF2-40B4-BE49-F238E27FC236}">
                        <a16:creationId xmlns:a16="http://schemas.microsoft.com/office/drawing/2014/main" id="{60A5B3BB-E854-4336-9981-09DC3E2C954C}"/>
                      </a:ext>
                    </a:extLst>
                  </p:cNvPr>
                  <p:cNvSpPr>
                    <a:spLocks noChangeArrowheads="1"/>
                  </p:cNvSpPr>
                  <p:nvPr/>
                </p:nvSpPr>
                <p:spPr bwMode="auto">
                  <a:xfrm>
                    <a:off x="1289373" y="3045336"/>
                    <a:ext cx="49653" cy="49548"/>
                  </a:xfrm>
                  <a:prstGeom prst="ellipse">
                    <a:avLst/>
                  </a:pr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80" name="Freeform 13">
                    <a:extLst>
                      <a:ext uri="{FF2B5EF4-FFF2-40B4-BE49-F238E27FC236}">
                        <a16:creationId xmlns:a16="http://schemas.microsoft.com/office/drawing/2014/main" id="{C05EF271-25F1-4B6C-BA62-E309A22B03AB}"/>
                      </a:ext>
                    </a:extLst>
                  </p:cNvPr>
                  <p:cNvSpPr>
                    <a:spLocks noEditPoints="1"/>
                  </p:cNvSpPr>
                  <p:nvPr/>
                </p:nvSpPr>
                <p:spPr bwMode="auto">
                  <a:xfrm>
                    <a:off x="1202188" y="2945815"/>
                    <a:ext cx="223177" cy="272726"/>
                  </a:xfrm>
                  <a:custGeom>
                    <a:avLst/>
                    <a:gdLst/>
                    <a:ahLst/>
                    <a:cxnLst>
                      <a:cxn ang="0">
                        <a:pos x="448" y="0"/>
                      </a:cxn>
                      <a:cxn ang="0">
                        <a:pos x="0" y="149"/>
                      </a:cxn>
                      <a:cxn ang="0">
                        <a:pos x="0" y="448"/>
                      </a:cxn>
                      <a:cxn ang="0">
                        <a:pos x="448" y="1095"/>
                      </a:cxn>
                      <a:cxn ang="0">
                        <a:pos x="896" y="448"/>
                      </a:cxn>
                      <a:cxn ang="0">
                        <a:pos x="896" y="149"/>
                      </a:cxn>
                      <a:cxn ang="0">
                        <a:pos x="448" y="0"/>
                      </a:cxn>
                      <a:cxn ang="0">
                        <a:pos x="747" y="547"/>
                      </a:cxn>
                      <a:cxn ang="0">
                        <a:pos x="666" y="547"/>
                      </a:cxn>
                      <a:cxn ang="0">
                        <a:pos x="638" y="617"/>
                      </a:cxn>
                      <a:cxn ang="0">
                        <a:pos x="695" y="674"/>
                      </a:cxn>
                      <a:cxn ang="0">
                        <a:pos x="624" y="744"/>
                      </a:cxn>
                      <a:cxn ang="0">
                        <a:pos x="567" y="687"/>
                      </a:cxn>
                      <a:cxn ang="0">
                        <a:pos x="498" y="716"/>
                      </a:cxn>
                      <a:cxn ang="0">
                        <a:pos x="498" y="796"/>
                      </a:cxn>
                      <a:cxn ang="0">
                        <a:pos x="398" y="796"/>
                      </a:cxn>
                      <a:cxn ang="0">
                        <a:pos x="398" y="716"/>
                      </a:cxn>
                      <a:cxn ang="0">
                        <a:pos x="329" y="687"/>
                      </a:cxn>
                      <a:cxn ang="0">
                        <a:pos x="272" y="744"/>
                      </a:cxn>
                      <a:cxn ang="0">
                        <a:pos x="202" y="674"/>
                      </a:cxn>
                      <a:cxn ang="0">
                        <a:pos x="259" y="617"/>
                      </a:cxn>
                      <a:cxn ang="0">
                        <a:pos x="230" y="547"/>
                      </a:cxn>
                      <a:cxn ang="0">
                        <a:pos x="149" y="547"/>
                      </a:cxn>
                      <a:cxn ang="0">
                        <a:pos x="149" y="448"/>
                      </a:cxn>
                      <a:cxn ang="0">
                        <a:pos x="230" y="448"/>
                      </a:cxn>
                      <a:cxn ang="0">
                        <a:pos x="259" y="378"/>
                      </a:cxn>
                      <a:cxn ang="0">
                        <a:pos x="202" y="322"/>
                      </a:cxn>
                      <a:cxn ang="0">
                        <a:pos x="272" y="251"/>
                      </a:cxn>
                      <a:cxn ang="0">
                        <a:pos x="329" y="308"/>
                      </a:cxn>
                      <a:cxn ang="0">
                        <a:pos x="398" y="279"/>
                      </a:cxn>
                      <a:cxn ang="0">
                        <a:pos x="398" y="199"/>
                      </a:cxn>
                      <a:cxn ang="0">
                        <a:pos x="498" y="199"/>
                      </a:cxn>
                      <a:cxn ang="0">
                        <a:pos x="498" y="279"/>
                      </a:cxn>
                      <a:cxn ang="0">
                        <a:pos x="567" y="308"/>
                      </a:cxn>
                      <a:cxn ang="0">
                        <a:pos x="624" y="251"/>
                      </a:cxn>
                      <a:cxn ang="0">
                        <a:pos x="695" y="322"/>
                      </a:cxn>
                      <a:cxn ang="0">
                        <a:pos x="638" y="378"/>
                      </a:cxn>
                      <a:cxn ang="0">
                        <a:pos x="666" y="448"/>
                      </a:cxn>
                      <a:cxn ang="0">
                        <a:pos x="747" y="448"/>
                      </a:cxn>
                      <a:cxn ang="0">
                        <a:pos x="747" y="547"/>
                      </a:cxn>
                    </a:cxnLst>
                    <a:rect l="0" t="0" r="r" b="b"/>
                    <a:pathLst>
                      <a:path w="896" h="1095">
                        <a:moveTo>
                          <a:pt x="448" y="0"/>
                        </a:moveTo>
                        <a:cubicBezTo>
                          <a:pt x="274" y="124"/>
                          <a:pt x="0" y="149"/>
                          <a:pt x="0" y="149"/>
                        </a:cubicBezTo>
                        <a:cubicBezTo>
                          <a:pt x="0" y="448"/>
                          <a:pt x="0" y="448"/>
                          <a:pt x="0" y="448"/>
                        </a:cubicBezTo>
                        <a:cubicBezTo>
                          <a:pt x="0" y="896"/>
                          <a:pt x="448" y="1095"/>
                          <a:pt x="448" y="1095"/>
                        </a:cubicBezTo>
                        <a:cubicBezTo>
                          <a:pt x="448" y="1095"/>
                          <a:pt x="896" y="896"/>
                          <a:pt x="896" y="448"/>
                        </a:cubicBezTo>
                        <a:cubicBezTo>
                          <a:pt x="896" y="149"/>
                          <a:pt x="896" y="149"/>
                          <a:pt x="896" y="149"/>
                        </a:cubicBezTo>
                        <a:cubicBezTo>
                          <a:pt x="896" y="149"/>
                          <a:pt x="622" y="124"/>
                          <a:pt x="448" y="0"/>
                        </a:cubicBezTo>
                        <a:moveTo>
                          <a:pt x="747" y="547"/>
                        </a:moveTo>
                        <a:cubicBezTo>
                          <a:pt x="666" y="547"/>
                          <a:pt x="666" y="547"/>
                          <a:pt x="666" y="547"/>
                        </a:cubicBezTo>
                        <a:cubicBezTo>
                          <a:pt x="661" y="572"/>
                          <a:pt x="651" y="596"/>
                          <a:pt x="638" y="617"/>
                        </a:cubicBezTo>
                        <a:cubicBezTo>
                          <a:pt x="695" y="674"/>
                          <a:pt x="695" y="674"/>
                          <a:pt x="695" y="674"/>
                        </a:cubicBezTo>
                        <a:cubicBezTo>
                          <a:pt x="624" y="744"/>
                          <a:pt x="624" y="744"/>
                          <a:pt x="624" y="744"/>
                        </a:cubicBezTo>
                        <a:cubicBezTo>
                          <a:pt x="567" y="687"/>
                          <a:pt x="567" y="687"/>
                          <a:pt x="567" y="687"/>
                        </a:cubicBezTo>
                        <a:cubicBezTo>
                          <a:pt x="546" y="700"/>
                          <a:pt x="523" y="710"/>
                          <a:pt x="498" y="716"/>
                        </a:cubicBezTo>
                        <a:cubicBezTo>
                          <a:pt x="498" y="796"/>
                          <a:pt x="498" y="796"/>
                          <a:pt x="498" y="796"/>
                        </a:cubicBezTo>
                        <a:cubicBezTo>
                          <a:pt x="398" y="796"/>
                          <a:pt x="398" y="796"/>
                          <a:pt x="398" y="796"/>
                        </a:cubicBezTo>
                        <a:cubicBezTo>
                          <a:pt x="398" y="716"/>
                          <a:pt x="398" y="716"/>
                          <a:pt x="398" y="716"/>
                        </a:cubicBezTo>
                        <a:cubicBezTo>
                          <a:pt x="373" y="710"/>
                          <a:pt x="350" y="700"/>
                          <a:pt x="329" y="687"/>
                        </a:cubicBezTo>
                        <a:cubicBezTo>
                          <a:pt x="272" y="744"/>
                          <a:pt x="272" y="744"/>
                          <a:pt x="272" y="744"/>
                        </a:cubicBezTo>
                        <a:cubicBezTo>
                          <a:pt x="202" y="674"/>
                          <a:pt x="202" y="674"/>
                          <a:pt x="202" y="674"/>
                        </a:cubicBezTo>
                        <a:cubicBezTo>
                          <a:pt x="259" y="617"/>
                          <a:pt x="259" y="617"/>
                          <a:pt x="259" y="617"/>
                        </a:cubicBezTo>
                        <a:cubicBezTo>
                          <a:pt x="245" y="596"/>
                          <a:pt x="235" y="572"/>
                          <a:pt x="230" y="547"/>
                        </a:cubicBezTo>
                        <a:cubicBezTo>
                          <a:pt x="149" y="547"/>
                          <a:pt x="149" y="547"/>
                          <a:pt x="149" y="547"/>
                        </a:cubicBezTo>
                        <a:cubicBezTo>
                          <a:pt x="149" y="448"/>
                          <a:pt x="149" y="448"/>
                          <a:pt x="149" y="448"/>
                        </a:cubicBezTo>
                        <a:cubicBezTo>
                          <a:pt x="230" y="448"/>
                          <a:pt x="230" y="448"/>
                          <a:pt x="230" y="448"/>
                        </a:cubicBezTo>
                        <a:cubicBezTo>
                          <a:pt x="235" y="423"/>
                          <a:pt x="245" y="399"/>
                          <a:pt x="259" y="378"/>
                        </a:cubicBezTo>
                        <a:cubicBezTo>
                          <a:pt x="202" y="322"/>
                          <a:pt x="202" y="322"/>
                          <a:pt x="202" y="322"/>
                        </a:cubicBezTo>
                        <a:cubicBezTo>
                          <a:pt x="272" y="251"/>
                          <a:pt x="272" y="251"/>
                          <a:pt x="272" y="251"/>
                        </a:cubicBezTo>
                        <a:cubicBezTo>
                          <a:pt x="329" y="308"/>
                          <a:pt x="329" y="308"/>
                          <a:pt x="329" y="308"/>
                        </a:cubicBezTo>
                        <a:cubicBezTo>
                          <a:pt x="350" y="295"/>
                          <a:pt x="373" y="285"/>
                          <a:pt x="398" y="279"/>
                        </a:cubicBezTo>
                        <a:cubicBezTo>
                          <a:pt x="398" y="199"/>
                          <a:pt x="398" y="199"/>
                          <a:pt x="398" y="199"/>
                        </a:cubicBezTo>
                        <a:cubicBezTo>
                          <a:pt x="498" y="199"/>
                          <a:pt x="498" y="199"/>
                          <a:pt x="498" y="199"/>
                        </a:cubicBezTo>
                        <a:cubicBezTo>
                          <a:pt x="498" y="279"/>
                          <a:pt x="498" y="279"/>
                          <a:pt x="498" y="279"/>
                        </a:cubicBezTo>
                        <a:cubicBezTo>
                          <a:pt x="523" y="285"/>
                          <a:pt x="546" y="295"/>
                          <a:pt x="567" y="308"/>
                        </a:cubicBezTo>
                        <a:cubicBezTo>
                          <a:pt x="624" y="251"/>
                          <a:pt x="624" y="251"/>
                          <a:pt x="624" y="251"/>
                        </a:cubicBezTo>
                        <a:cubicBezTo>
                          <a:pt x="695" y="322"/>
                          <a:pt x="695" y="322"/>
                          <a:pt x="695" y="322"/>
                        </a:cubicBezTo>
                        <a:cubicBezTo>
                          <a:pt x="638" y="378"/>
                          <a:pt x="638" y="378"/>
                          <a:pt x="638" y="378"/>
                        </a:cubicBezTo>
                        <a:cubicBezTo>
                          <a:pt x="651" y="399"/>
                          <a:pt x="661" y="423"/>
                          <a:pt x="666" y="448"/>
                        </a:cubicBezTo>
                        <a:cubicBezTo>
                          <a:pt x="747" y="448"/>
                          <a:pt x="747" y="448"/>
                          <a:pt x="747" y="448"/>
                        </a:cubicBezTo>
                        <a:lnTo>
                          <a:pt x="747" y="54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grpSp>
          </p:grpSp>
        </p:grpSp>
        <p:grpSp>
          <p:nvGrpSpPr>
            <p:cNvPr id="10" name="Group 9">
              <a:extLst>
                <a:ext uri="{FF2B5EF4-FFF2-40B4-BE49-F238E27FC236}">
                  <a16:creationId xmlns:a16="http://schemas.microsoft.com/office/drawing/2014/main" id="{9908F3E6-C0EC-473E-AF60-3750D11881EC}"/>
                </a:ext>
              </a:extLst>
            </p:cNvPr>
            <p:cNvGrpSpPr/>
            <p:nvPr/>
          </p:nvGrpSpPr>
          <p:grpSpPr>
            <a:xfrm>
              <a:off x="1033733" y="2908766"/>
              <a:ext cx="3381580" cy="529832"/>
              <a:chOff x="1033733" y="2962106"/>
              <a:chExt cx="3381580" cy="529832"/>
            </a:xfrm>
          </p:grpSpPr>
          <p:grpSp>
            <p:nvGrpSpPr>
              <p:cNvPr id="167" name="Group 166">
                <a:extLst>
                  <a:ext uri="{FF2B5EF4-FFF2-40B4-BE49-F238E27FC236}">
                    <a16:creationId xmlns:a16="http://schemas.microsoft.com/office/drawing/2014/main" id="{7B20611A-1AE6-4FCF-A569-E72151595878}"/>
                  </a:ext>
                </a:extLst>
              </p:cNvPr>
              <p:cNvGrpSpPr/>
              <p:nvPr/>
            </p:nvGrpSpPr>
            <p:grpSpPr>
              <a:xfrm>
                <a:off x="1400423" y="3226824"/>
                <a:ext cx="2647320" cy="265114"/>
                <a:chOff x="1237953" y="2458675"/>
                <a:chExt cx="2647320" cy="265114"/>
              </a:xfrm>
            </p:grpSpPr>
            <p:sp>
              <p:nvSpPr>
                <p:cNvPr id="173" name="Rectangle 172">
                  <a:extLst>
                    <a:ext uri="{FF2B5EF4-FFF2-40B4-BE49-F238E27FC236}">
                      <a16:creationId xmlns:a16="http://schemas.microsoft.com/office/drawing/2014/main" id="{C0D0F37B-F95F-428F-AD34-1FC5FD32A2A8}"/>
                    </a:ext>
                  </a:extLst>
                </p:cNvPr>
                <p:cNvSpPr/>
                <p:nvPr/>
              </p:nvSpPr>
              <p:spPr>
                <a:xfrm>
                  <a:off x="1237953"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SAST &amp; DAST Analysis</a:t>
                  </a:r>
                </a:p>
              </p:txBody>
            </p:sp>
            <p:sp>
              <p:nvSpPr>
                <p:cNvPr id="174" name="Rectangle 173">
                  <a:extLst>
                    <a:ext uri="{FF2B5EF4-FFF2-40B4-BE49-F238E27FC236}">
                      <a16:creationId xmlns:a16="http://schemas.microsoft.com/office/drawing/2014/main" id="{6511C964-145A-4633-9B2C-BF7BF88B201D}"/>
                    </a:ext>
                  </a:extLst>
                </p:cNvPr>
                <p:cNvSpPr/>
                <p:nvPr/>
              </p:nvSpPr>
              <p:spPr>
                <a:xfrm>
                  <a:off x="2597297"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Penetration Testing</a:t>
                  </a:r>
                </a:p>
              </p:txBody>
            </p:sp>
          </p:grpSp>
          <p:grpSp>
            <p:nvGrpSpPr>
              <p:cNvPr id="168" name="Group 167">
                <a:extLst>
                  <a:ext uri="{FF2B5EF4-FFF2-40B4-BE49-F238E27FC236}">
                    <a16:creationId xmlns:a16="http://schemas.microsoft.com/office/drawing/2014/main" id="{179986A6-086C-4D42-86C8-D8306484D401}"/>
                  </a:ext>
                </a:extLst>
              </p:cNvPr>
              <p:cNvGrpSpPr/>
              <p:nvPr/>
            </p:nvGrpSpPr>
            <p:grpSpPr>
              <a:xfrm>
                <a:off x="1033733" y="2962106"/>
                <a:ext cx="3381580" cy="251307"/>
                <a:chOff x="1033733" y="2962106"/>
                <a:chExt cx="3381580" cy="251307"/>
              </a:xfrm>
            </p:grpSpPr>
            <p:grpSp>
              <p:nvGrpSpPr>
                <p:cNvPr id="169" name="Group 168">
                  <a:extLst>
                    <a:ext uri="{FF2B5EF4-FFF2-40B4-BE49-F238E27FC236}">
                      <a16:creationId xmlns:a16="http://schemas.microsoft.com/office/drawing/2014/main" id="{75338848-D860-4159-841B-BA8C69A2D3A5}"/>
                    </a:ext>
                  </a:extLst>
                </p:cNvPr>
                <p:cNvGrpSpPr/>
                <p:nvPr/>
              </p:nvGrpSpPr>
              <p:grpSpPr>
                <a:xfrm>
                  <a:off x="1216996" y="3009115"/>
                  <a:ext cx="3198317" cy="155828"/>
                  <a:chOff x="1237953" y="2110188"/>
                  <a:chExt cx="3198317" cy="155828"/>
                </a:xfrm>
              </p:grpSpPr>
              <p:cxnSp>
                <p:nvCxnSpPr>
                  <p:cNvPr id="171" name="Straight Connector 170">
                    <a:extLst>
                      <a:ext uri="{FF2B5EF4-FFF2-40B4-BE49-F238E27FC236}">
                        <a16:creationId xmlns:a16="http://schemas.microsoft.com/office/drawing/2014/main" id="{9ED65B05-E517-4DBC-B443-D5E7A21D2630}"/>
                      </a:ext>
                    </a:extLst>
                  </p:cNvPr>
                  <p:cNvCxnSpPr>
                    <a:cxnSpLocks/>
                  </p:cNvCxnSpPr>
                  <p:nvPr/>
                </p:nvCxnSpPr>
                <p:spPr>
                  <a:xfrm>
                    <a:off x="1237953" y="2188102"/>
                    <a:ext cx="319831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72" name="Rectangle 171">
                    <a:extLst>
                      <a:ext uri="{FF2B5EF4-FFF2-40B4-BE49-F238E27FC236}">
                        <a16:creationId xmlns:a16="http://schemas.microsoft.com/office/drawing/2014/main" id="{CF08290C-F9F8-4E7E-A1DE-100EB7E771D1}"/>
                      </a:ext>
                    </a:extLst>
                  </p:cNvPr>
                  <p:cNvSpPr/>
                  <p:nvPr/>
                </p:nvSpPr>
                <p:spPr>
                  <a:xfrm>
                    <a:off x="2401527" y="2110188"/>
                    <a:ext cx="645993" cy="155828"/>
                  </a:xfrm>
                  <a:prstGeom prst="rect">
                    <a:avLst/>
                  </a:prstGeom>
                  <a:solidFill>
                    <a:srgbClr val="6D207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Testing</a:t>
                    </a:r>
                  </a:p>
                </p:txBody>
              </p:sp>
            </p:grpSp>
            <p:sp>
              <p:nvSpPr>
                <p:cNvPr id="170" name="Freeform 46">
                  <a:extLst>
                    <a:ext uri="{FF2B5EF4-FFF2-40B4-BE49-F238E27FC236}">
                      <a16:creationId xmlns:a16="http://schemas.microsoft.com/office/drawing/2014/main" id="{964F7DDF-C6FC-45DC-B011-AE352D8314FE}"/>
                    </a:ext>
                  </a:extLst>
                </p:cNvPr>
                <p:cNvSpPr>
                  <a:spLocks noEditPoints="1"/>
                </p:cNvSpPr>
                <p:nvPr/>
              </p:nvSpPr>
              <p:spPr bwMode="auto">
                <a:xfrm>
                  <a:off x="1033733" y="2962106"/>
                  <a:ext cx="231045" cy="251307"/>
                </a:xfrm>
                <a:custGeom>
                  <a:avLst/>
                  <a:gdLst/>
                  <a:ahLst/>
                  <a:cxnLst>
                    <a:cxn ang="0">
                      <a:pos x="73" y="0"/>
                    </a:cxn>
                    <a:cxn ang="0">
                      <a:pos x="74" y="1"/>
                    </a:cxn>
                    <a:cxn ang="0">
                      <a:pos x="143" y="28"/>
                    </a:cxn>
                    <a:cxn ang="0">
                      <a:pos x="74" y="166"/>
                    </a:cxn>
                    <a:cxn ang="0">
                      <a:pos x="73" y="166"/>
                    </a:cxn>
                    <a:cxn ang="0">
                      <a:pos x="4" y="28"/>
                    </a:cxn>
                    <a:cxn ang="0">
                      <a:pos x="73" y="1"/>
                    </a:cxn>
                    <a:cxn ang="0">
                      <a:pos x="73" y="0"/>
                    </a:cxn>
                    <a:cxn ang="0">
                      <a:pos x="73" y="15"/>
                    </a:cxn>
                    <a:cxn ang="0">
                      <a:pos x="17" y="39"/>
                    </a:cxn>
                    <a:cxn ang="0">
                      <a:pos x="24" y="75"/>
                    </a:cxn>
                    <a:cxn ang="0">
                      <a:pos x="73" y="150"/>
                    </a:cxn>
                    <a:cxn ang="0">
                      <a:pos x="123" y="75"/>
                    </a:cxn>
                    <a:cxn ang="0">
                      <a:pos x="130" y="39"/>
                    </a:cxn>
                    <a:cxn ang="0">
                      <a:pos x="73" y="15"/>
                    </a:cxn>
                    <a:cxn ang="0">
                      <a:pos x="67" y="102"/>
                    </a:cxn>
                    <a:cxn ang="0">
                      <a:pos x="72" y="104"/>
                    </a:cxn>
                    <a:cxn ang="0">
                      <a:pos x="72" y="104"/>
                    </a:cxn>
                    <a:cxn ang="0">
                      <a:pos x="72" y="104"/>
                    </a:cxn>
                    <a:cxn ang="0">
                      <a:pos x="72" y="104"/>
                    </a:cxn>
                    <a:cxn ang="0">
                      <a:pos x="77" y="101"/>
                    </a:cxn>
                    <a:cxn ang="0">
                      <a:pos x="112" y="59"/>
                    </a:cxn>
                    <a:cxn ang="0">
                      <a:pos x="112" y="59"/>
                    </a:cxn>
                    <a:cxn ang="0">
                      <a:pos x="111" y="50"/>
                    </a:cxn>
                    <a:cxn ang="0">
                      <a:pos x="111" y="50"/>
                    </a:cxn>
                    <a:cxn ang="0">
                      <a:pos x="102" y="51"/>
                    </a:cxn>
                    <a:cxn ang="0">
                      <a:pos x="71" y="88"/>
                    </a:cxn>
                    <a:cxn ang="0">
                      <a:pos x="56" y="73"/>
                    </a:cxn>
                    <a:cxn ang="0">
                      <a:pos x="56" y="73"/>
                    </a:cxn>
                    <a:cxn ang="0">
                      <a:pos x="47" y="73"/>
                    </a:cxn>
                    <a:cxn ang="0">
                      <a:pos x="47" y="73"/>
                    </a:cxn>
                    <a:cxn ang="0">
                      <a:pos x="47" y="82"/>
                    </a:cxn>
                    <a:cxn ang="0">
                      <a:pos x="67" y="102"/>
                    </a:cxn>
                  </a:cxnLst>
                  <a:rect l="0" t="0" r="r" b="b"/>
                  <a:pathLst>
                    <a:path w="147" h="166">
                      <a:moveTo>
                        <a:pt x="73" y="0"/>
                      </a:moveTo>
                      <a:cubicBezTo>
                        <a:pt x="74" y="1"/>
                        <a:pt x="74" y="1"/>
                        <a:pt x="74" y="1"/>
                      </a:cubicBezTo>
                      <a:cubicBezTo>
                        <a:pt x="83" y="6"/>
                        <a:pt x="117" y="28"/>
                        <a:pt x="143" y="28"/>
                      </a:cubicBezTo>
                      <a:cubicBezTo>
                        <a:pt x="143" y="28"/>
                        <a:pt x="147" y="113"/>
                        <a:pt x="74" y="166"/>
                      </a:cubicBezTo>
                      <a:cubicBezTo>
                        <a:pt x="73" y="166"/>
                        <a:pt x="73" y="166"/>
                        <a:pt x="73" y="166"/>
                      </a:cubicBezTo>
                      <a:cubicBezTo>
                        <a:pt x="0" y="113"/>
                        <a:pt x="4" y="28"/>
                        <a:pt x="4" y="28"/>
                      </a:cubicBezTo>
                      <a:cubicBezTo>
                        <a:pt x="30" y="28"/>
                        <a:pt x="64" y="6"/>
                        <a:pt x="73" y="1"/>
                      </a:cubicBezTo>
                      <a:cubicBezTo>
                        <a:pt x="73" y="0"/>
                        <a:pt x="73" y="0"/>
                        <a:pt x="73" y="0"/>
                      </a:cubicBezTo>
                      <a:moveTo>
                        <a:pt x="73" y="15"/>
                      </a:moveTo>
                      <a:cubicBezTo>
                        <a:pt x="61" y="23"/>
                        <a:pt x="39" y="35"/>
                        <a:pt x="17" y="39"/>
                      </a:cubicBezTo>
                      <a:cubicBezTo>
                        <a:pt x="18" y="48"/>
                        <a:pt x="20" y="60"/>
                        <a:pt x="24" y="75"/>
                      </a:cubicBezTo>
                      <a:cubicBezTo>
                        <a:pt x="33" y="105"/>
                        <a:pt x="50" y="131"/>
                        <a:pt x="73" y="150"/>
                      </a:cubicBezTo>
                      <a:cubicBezTo>
                        <a:pt x="97" y="131"/>
                        <a:pt x="114" y="105"/>
                        <a:pt x="123" y="75"/>
                      </a:cubicBezTo>
                      <a:cubicBezTo>
                        <a:pt x="127" y="60"/>
                        <a:pt x="129" y="48"/>
                        <a:pt x="130" y="39"/>
                      </a:cubicBezTo>
                      <a:cubicBezTo>
                        <a:pt x="108" y="35"/>
                        <a:pt x="86" y="23"/>
                        <a:pt x="73" y="15"/>
                      </a:cubicBezTo>
                      <a:close/>
                      <a:moveTo>
                        <a:pt x="67" y="102"/>
                      </a:moveTo>
                      <a:cubicBezTo>
                        <a:pt x="69" y="103"/>
                        <a:pt x="70" y="104"/>
                        <a:pt x="72" y="104"/>
                      </a:cubicBezTo>
                      <a:cubicBezTo>
                        <a:pt x="72" y="104"/>
                        <a:pt x="72" y="104"/>
                        <a:pt x="72" y="104"/>
                      </a:cubicBezTo>
                      <a:cubicBezTo>
                        <a:pt x="72" y="104"/>
                        <a:pt x="72" y="104"/>
                        <a:pt x="72" y="104"/>
                      </a:cubicBezTo>
                      <a:cubicBezTo>
                        <a:pt x="72" y="104"/>
                        <a:pt x="72" y="104"/>
                        <a:pt x="72" y="104"/>
                      </a:cubicBezTo>
                      <a:cubicBezTo>
                        <a:pt x="74" y="104"/>
                        <a:pt x="76" y="103"/>
                        <a:pt x="77" y="101"/>
                      </a:cubicBezTo>
                      <a:cubicBezTo>
                        <a:pt x="112" y="59"/>
                        <a:pt x="112" y="59"/>
                        <a:pt x="112" y="59"/>
                      </a:cubicBezTo>
                      <a:cubicBezTo>
                        <a:pt x="112" y="59"/>
                        <a:pt x="112" y="59"/>
                        <a:pt x="112" y="59"/>
                      </a:cubicBezTo>
                      <a:cubicBezTo>
                        <a:pt x="114" y="56"/>
                        <a:pt x="114" y="52"/>
                        <a:pt x="111" y="50"/>
                      </a:cubicBezTo>
                      <a:cubicBezTo>
                        <a:pt x="111" y="50"/>
                        <a:pt x="111" y="50"/>
                        <a:pt x="111" y="50"/>
                      </a:cubicBezTo>
                      <a:cubicBezTo>
                        <a:pt x="108" y="48"/>
                        <a:pt x="104" y="48"/>
                        <a:pt x="102" y="51"/>
                      </a:cubicBezTo>
                      <a:cubicBezTo>
                        <a:pt x="71" y="88"/>
                        <a:pt x="71" y="88"/>
                        <a:pt x="71" y="88"/>
                      </a:cubicBezTo>
                      <a:cubicBezTo>
                        <a:pt x="56" y="73"/>
                        <a:pt x="56" y="73"/>
                        <a:pt x="56" y="73"/>
                      </a:cubicBezTo>
                      <a:cubicBezTo>
                        <a:pt x="56" y="73"/>
                        <a:pt x="56" y="73"/>
                        <a:pt x="56" y="73"/>
                      </a:cubicBezTo>
                      <a:cubicBezTo>
                        <a:pt x="54" y="70"/>
                        <a:pt x="50" y="70"/>
                        <a:pt x="47" y="73"/>
                      </a:cubicBezTo>
                      <a:cubicBezTo>
                        <a:pt x="47" y="73"/>
                        <a:pt x="47" y="73"/>
                        <a:pt x="47" y="73"/>
                      </a:cubicBezTo>
                      <a:cubicBezTo>
                        <a:pt x="45" y="75"/>
                        <a:pt x="45" y="79"/>
                        <a:pt x="47" y="82"/>
                      </a:cubicBezTo>
                      <a:cubicBezTo>
                        <a:pt x="67" y="102"/>
                        <a:pt x="67" y="102"/>
                        <a:pt x="67" y="102"/>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grpSp>
        </p:grpSp>
        <p:grpSp>
          <p:nvGrpSpPr>
            <p:cNvPr id="11" name="Group 10">
              <a:extLst>
                <a:ext uri="{FF2B5EF4-FFF2-40B4-BE49-F238E27FC236}">
                  <a16:creationId xmlns:a16="http://schemas.microsoft.com/office/drawing/2014/main" id="{79670985-2F07-44D1-A829-D8AF0BB234E6}"/>
                </a:ext>
              </a:extLst>
            </p:cNvPr>
            <p:cNvGrpSpPr/>
            <p:nvPr/>
          </p:nvGrpSpPr>
          <p:grpSpPr>
            <a:xfrm>
              <a:off x="1400423" y="3759111"/>
              <a:ext cx="2647320" cy="589036"/>
              <a:chOff x="1237953" y="2458675"/>
              <a:chExt cx="2647320" cy="589036"/>
            </a:xfrm>
          </p:grpSpPr>
          <p:sp>
            <p:nvSpPr>
              <p:cNvPr id="164" name="Rectangle 163">
                <a:extLst>
                  <a:ext uri="{FF2B5EF4-FFF2-40B4-BE49-F238E27FC236}">
                    <a16:creationId xmlns:a16="http://schemas.microsoft.com/office/drawing/2014/main" id="{26C8F410-326C-4617-9F12-1F545B57F6F8}"/>
                  </a:ext>
                </a:extLst>
              </p:cNvPr>
              <p:cNvSpPr/>
              <p:nvPr/>
            </p:nvSpPr>
            <p:spPr>
              <a:xfrm>
                <a:off x="1237953"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Automated Resource Provisioning</a:t>
                </a:r>
              </a:p>
            </p:txBody>
          </p:sp>
          <p:sp>
            <p:nvSpPr>
              <p:cNvPr id="165" name="Rectangle 164">
                <a:extLst>
                  <a:ext uri="{FF2B5EF4-FFF2-40B4-BE49-F238E27FC236}">
                    <a16:creationId xmlns:a16="http://schemas.microsoft.com/office/drawing/2014/main" id="{703A2555-D410-4227-81BF-9EFF9E04BC2E}"/>
                  </a:ext>
                </a:extLst>
              </p:cNvPr>
              <p:cNvSpPr/>
              <p:nvPr/>
            </p:nvSpPr>
            <p:spPr>
              <a:xfrm>
                <a:off x="2597297"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Asset Inventory</a:t>
                </a:r>
              </a:p>
            </p:txBody>
          </p:sp>
          <p:sp>
            <p:nvSpPr>
              <p:cNvPr id="166" name="Rectangle 165">
                <a:extLst>
                  <a:ext uri="{FF2B5EF4-FFF2-40B4-BE49-F238E27FC236}">
                    <a16:creationId xmlns:a16="http://schemas.microsoft.com/office/drawing/2014/main" id="{9C5DC69F-5AAD-4FEB-801F-E0C37C2DAD1F}"/>
                  </a:ext>
                </a:extLst>
              </p:cNvPr>
              <p:cNvSpPr/>
              <p:nvPr/>
            </p:nvSpPr>
            <p:spPr>
              <a:xfrm>
                <a:off x="1917625" y="2782597"/>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Automated Build &amp; Releases</a:t>
                </a:r>
              </a:p>
            </p:txBody>
          </p:sp>
        </p:grpSp>
        <p:grpSp>
          <p:nvGrpSpPr>
            <p:cNvPr id="12" name="Group 11">
              <a:extLst>
                <a:ext uri="{FF2B5EF4-FFF2-40B4-BE49-F238E27FC236}">
                  <a16:creationId xmlns:a16="http://schemas.microsoft.com/office/drawing/2014/main" id="{7C31AB7C-BA1E-4760-A140-54F2B0AE714E}"/>
                </a:ext>
              </a:extLst>
            </p:cNvPr>
            <p:cNvGrpSpPr/>
            <p:nvPr/>
          </p:nvGrpSpPr>
          <p:grpSpPr>
            <a:xfrm>
              <a:off x="1063440" y="3507727"/>
              <a:ext cx="3351873" cy="222196"/>
              <a:chOff x="1063440" y="3533490"/>
              <a:chExt cx="3351873" cy="222196"/>
            </a:xfrm>
          </p:grpSpPr>
          <p:grpSp>
            <p:nvGrpSpPr>
              <p:cNvPr id="157" name="Group 156">
                <a:extLst>
                  <a:ext uri="{FF2B5EF4-FFF2-40B4-BE49-F238E27FC236}">
                    <a16:creationId xmlns:a16="http://schemas.microsoft.com/office/drawing/2014/main" id="{79E0F9E7-DFE3-4429-B89D-B7762860AE1B}"/>
                  </a:ext>
                </a:extLst>
              </p:cNvPr>
              <p:cNvGrpSpPr/>
              <p:nvPr/>
            </p:nvGrpSpPr>
            <p:grpSpPr>
              <a:xfrm>
                <a:off x="1216996" y="3566674"/>
                <a:ext cx="3198317" cy="155828"/>
                <a:chOff x="1237953" y="2110188"/>
                <a:chExt cx="3198317" cy="155828"/>
              </a:xfrm>
            </p:grpSpPr>
            <p:cxnSp>
              <p:nvCxnSpPr>
                <p:cNvPr id="162" name="Straight Connector 161">
                  <a:extLst>
                    <a:ext uri="{FF2B5EF4-FFF2-40B4-BE49-F238E27FC236}">
                      <a16:creationId xmlns:a16="http://schemas.microsoft.com/office/drawing/2014/main" id="{5D0D1F0D-2D79-4DA7-9DC0-E8EE73175AFC}"/>
                    </a:ext>
                  </a:extLst>
                </p:cNvPr>
                <p:cNvCxnSpPr>
                  <a:cxnSpLocks/>
                </p:cNvCxnSpPr>
                <p:nvPr/>
              </p:nvCxnSpPr>
              <p:spPr>
                <a:xfrm>
                  <a:off x="1237953" y="2188102"/>
                  <a:ext cx="319831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63" name="Rectangle 162">
                  <a:extLst>
                    <a:ext uri="{FF2B5EF4-FFF2-40B4-BE49-F238E27FC236}">
                      <a16:creationId xmlns:a16="http://schemas.microsoft.com/office/drawing/2014/main" id="{F8BA6C3F-C6E8-4584-A7BC-8C901274FD3D}"/>
                    </a:ext>
                  </a:extLst>
                </p:cNvPr>
                <p:cNvSpPr/>
                <p:nvPr/>
              </p:nvSpPr>
              <p:spPr>
                <a:xfrm>
                  <a:off x="2401527" y="2110188"/>
                  <a:ext cx="645993" cy="155828"/>
                </a:xfrm>
                <a:prstGeom prst="rect">
                  <a:avLst/>
                </a:prstGeom>
                <a:solidFill>
                  <a:srgbClr val="6D207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Deployment</a:t>
                  </a:r>
                </a:p>
              </p:txBody>
            </p:sp>
          </p:grpSp>
          <p:grpSp>
            <p:nvGrpSpPr>
              <p:cNvPr id="158" name="Group 157">
                <a:extLst>
                  <a:ext uri="{FF2B5EF4-FFF2-40B4-BE49-F238E27FC236}">
                    <a16:creationId xmlns:a16="http://schemas.microsoft.com/office/drawing/2014/main" id="{9D7E63EB-F4A3-4DF7-8ED4-F035F799B0EB}"/>
                  </a:ext>
                </a:extLst>
              </p:cNvPr>
              <p:cNvGrpSpPr>
                <a:grpSpLocks noChangeAspect="1"/>
              </p:cNvGrpSpPr>
              <p:nvPr/>
            </p:nvGrpSpPr>
            <p:grpSpPr bwMode="auto">
              <a:xfrm>
                <a:off x="1063440" y="3533490"/>
                <a:ext cx="171630" cy="222196"/>
                <a:chOff x="2582" y="2723"/>
                <a:chExt cx="659" cy="1047"/>
              </a:xfrm>
              <a:solidFill>
                <a:srgbClr val="00338D"/>
              </a:solidFill>
            </p:grpSpPr>
            <p:sp>
              <p:nvSpPr>
                <p:cNvPr id="159" name="Freeform 16">
                  <a:extLst>
                    <a:ext uri="{FF2B5EF4-FFF2-40B4-BE49-F238E27FC236}">
                      <a16:creationId xmlns:a16="http://schemas.microsoft.com/office/drawing/2014/main" id="{868C080C-92C1-4F0D-85C2-9DDB6A7DEBA3}"/>
                    </a:ext>
                  </a:extLst>
                </p:cNvPr>
                <p:cNvSpPr>
                  <a:spLocks/>
                </p:cNvSpPr>
                <p:nvPr/>
              </p:nvSpPr>
              <p:spPr bwMode="auto">
                <a:xfrm>
                  <a:off x="2582" y="3174"/>
                  <a:ext cx="659" cy="596"/>
                </a:xfrm>
                <a:custGeom>
                  <a:avLst/>
                  <a:gdLst/>
                  <a:ahLst/>
                  <a:cxnLst>
                    <a:cxn ang="0">
                      <a:pos x="29" y="0"/>
                    </a:cxn>
                    <a:cxn ang="0">
                      <a:pos x="251" y="0"/>
                    </a:cxn>
                    <a:cxn ang="0">
                      <a:pos x="279" y="28"/>
                    </a:cxn>
                    <a:cxn ang="0">
                      <a:pos x="279" y="224"/>
                    </a:cxn>
                    <a:cxn ang="0">
                      <a:pos x="251" y="252"/>
                    </a:cxn>
                    <a:cxn ang="0">
                      <a:pos x="29" y="252"/>
                    </a:cxn>
                    <a:cxn ang="0">
                      <a:pos x="0" y="224"/>
                    </a:cxn>
                    <a:cxn ang="0">
                      <a:pos x="0" y="28"/>
                    </a:cxn>
                    <a:cxn ang="0">
                      <a:pos x="29" y="0"/>
                    </a:cxn>
                  </a:cxnLst>
                  <a:rect l="0" t="0" r="r" b="b"/>
                  <a:pathLst>
                    <a:path w="279" h="252">
                      <a:moveTo>
                        <a:pt x="29" y="0"/>
                      </a:moveTo>
                      <a:cubicBezTo>
                        <a:pt x="251" y="0"/>
                        <a:pt x="251" y="0"/>
                        <a:pt x="251" y="0"/>
                      </a:cubicBezTo>
                      <a:cubicBezTo>
                        <a:pt x="266" y="0"/>
                        <a:pt x="279" y="13"/>
                        <a:pt x="279" y="28"/>
                      </a:cubicBezTo>
                      <a:cubicBezTo>
                        <a:pt x="279" y="224"/>
                        <a:pt x="279" y="224"/>
                        <a:pt x="279" y="224"/>
                      </a:cubicBezTo>
                      <a:cubicBezTo>
                        <a:pt x="279" y="239"/>
                        <a:pt x="266" y="252"/>
                        <a:pt x="251" y="252"/>
                      </a:cubicBezTo>
                      <a:cubicBezTo>
                        <a:pt x="29" y="252"/>
                        <a:pt x="29" y="252"/>
                        <a:pt x="29" y="252"/>
                      </a:cubicBezTo>
                      <a:cubicBezTo>
                        <a:pt x="13" y="252"/>
                        <a:pt x="0" y="239"/>
                        <a:pt x="0" y="224"/>
                      </a:cubicBezTo>
                      <a:cubicBezTo>
                        <a:pt x="0" y="28"/>
                        <a:pt x="0" y="28"/>
                        <a:pt x="0" y="28"/>
                      </a:cubicBezTo>
                      <a:cubicBezTo>
                        <a:pt x="0" y="13"/>
                        <a:pt x="13" y="0"/>
                        <a:pt x="29" y="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60" name="Freeform 17">
                  <a:extLst>
                    <a:ext uri="{FF2B5EF4-FFF2-40B4-BE49-F238E27FC236}">
                      <a16:creationId xmlns:a16="http://schemas.microsoft.com/office/drawing/2014/main" id="{E87BFC50-0098-449C-9C5E-ABF104149C74}"/>
                    </a:ext>
                  </a:extLst>
                </p:cNvPr>
                <p:cNvSpPr>
                  <a:spLocks/>
                </p:cNvSpPr>
                <p:nvPr/>
              </p:nvSpPr>
              <p:spPr bwMode="auto">
                <a:xfrm>
                  <a:off x="2655" y="2723"/>
                  <a:ext cx="522" cy="406"/>
                </a:xfrm>
                <a:custGeom>
                  <a:avLst/>
                  <a:gdLst/>
                  <a:ahLst/>
                  <a:cxnLst>
                    <a:cxn ang="0">
                      <a:pos x="110" y="0"/>
                    </a:cxn>
                    <a:cxn ang="0">
                      <a:pos x="110" y="0"/>
                    </a:cxn>
                    <a:cxn ang="0">
                      <a:pos x="188" y="33"/>
                    </a:cxn>
                    <a:cxn ang="0">
                      <a:pos x="221" y="112"/>
                    </a:cxn>
                    <a:cxn ang="0">
                      <a:pos x="221" y="172"/>
                    </a:cxn>
                    <a:cxn ang="0">
                      <a:pos x="220" y="172"/>
                    </a:cxn>
                    <a:cxn ang="0">
                      <a:pos x="165" y="172"/>
                    </a:cxn>
                    <a:cxn ang="0">
                      <a:pos x="165" y="112"/>
                    </a:cxn>
                    <a:cxn ang="0">
                      <a:pos x="149" y="73"/>
                    </a:cxn>
                    <a:cxn ang="0">
                      <a:pos x="110" y="56"/>
                    </a:cxn>
                    <a:cxn ang="0">
                      <a:pos x="72" y="73"/>
                    </a:cxn>
                    <a:cxn ang="0">
                      <a:pos x="55" y="112"/>
                    </a:cxn>
                    <a:cxn ang="0">
                      <a:pos x="55" y="172"/>
                    </a:cxn>
                    <a:cxn ang="0">
                      <a:pos x="0" y="172"/>
                    </a:cxn>
                    <a:cxn ang="0">
                      <a:pos x="0" y="112"/>
                    </a:cxn>
                    <a:cxn ang="0">
                      <a:pos x="32" y="33"/>
                    </a:cxn>
                    <a:cxn ang="0">
                      <a:pos x="110" y="0"/>
                    </a:cxn>
                  </a:cxnLst>
                  <a:rect l="0" t="0" r="r" b="b"/>
                  <a:pathLst>
                    <a:path w="221" h="172">
                      <a:moveTo>
                        <a:pt x="110" y="0"/>
                      </a:moveTo>
                      <a:cubicBezTo>
                        <a:pt x="110" y="0"/>
                        <a:pt x="110" y="0"/>
                        <a:pt x="110" y="0"/>
                      </a:cubicBezTo>
                      <a:cubicBezTo>
                        <a:pt x="141" y="0"/>
                        <a:pt x="168" y="13"/>
                        <a:pt x="188" y="33"/>
                      </a:cubicBezTo>
                      <a:cubicBezTo>
                        <a:pt x="208" y="53"/>
                        <a:pt x="221" y="81"/>
                        <a:pt x="221" y="112"/>
                      </a:cubicBezTo>
                      <a:cubicBezTo>
                        <a:pt x="221" y="172"/>
                        <a:pt x="221" y="172"/>
                        <a:pt x="221" y="172"/>
                      </a:cubicBezTo>
                      <a:cubicBezTo>
                        <a:pt x="220" y="172"/>
                        <a:pt x="220" y="172"/>
                        <a:pt x="220" y="172"/>
                      </a:cubicBezTo>
                      <a:cubicBezTo>
                        <a:pt x="165" y="172"/>
                        <a:pt x="165" y="172"/>
                        <a:pt x="165" y="172"/>
                      </a:cubicBezTo>
                      <a:cubicBezTo>
                        <a:pt x="165" y="112"/>
                        <a:pt x="165" y="112"/>
                        <a:pt x="165" y="112"/>
                      </a:cubicBezTo>
                      <a:cubicBezTo>
                        <a:pt x="165" y="96"/>
                        <a:pt x="159" y="83"/>
                        <a:pt x="149" y="73"/>
                      </a:cubicBezTo>
                      <a:cubicBezTo>
                        <a:pt x="139" y="62"/>
                        <a:pt x="125" y="56"/>
                        <a:pt x="110" y="56"/>
                      </a:cubicBezTo>
                      <a:cubicBezTo>
                        <a:pt x="95" y="56"/>
                        <a:pt x="81" y="62"/>
                        <a:pt x="72" y="73"/>
                      </a:cubicBezTo>
                      <a:cubicBezTo>
                        <a:pt x="62" y="83"/>
                        <a:pt x="55" y="96"/>
                        <a:pt x="55" y="112"/>
                      </a:cubicBezTo>
                      <a:cubicBezTo>
                        <a:pt x="55" y="172"/>
                        <a:pt x="55" y="172"/>
                        <a:pt x="55" y="172"/>
                      </a:cubicBezTo>
                      <a:cubicBezTo>
                        <a:pt x="0" y="172"/>
                        <a:pt x="0" y="172"/>
                        <a:pt x="0" y="172"/>
                      </a:cubicBezTo>
                      <a:cubicBezTo>
                        <a:pt x="0" y="112"/>
                        <a:pt x="0" y="112"/>
                        <a:pt x="0" y="112"/>
                      </a:cubicBezTo>
                      <a:cubicBezTo>
                        <a:pt x="0" y="81"/>
                        <a:pt x="12" y="53"/>
                        <a:pt x="32" y="33"/>
                      </a:cubicBezTo>
                      <a:cubicBezTo>
                        <a:pt x="52" y="13"/>
                        <a:pt x="80" y="0"/>
                        <a:pt x="110" y="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61" name="Freeform 18">
                  <a:extLst>
                    <a:ext uri="{FF2B5EF4-FFF2-40B4-BE49-F238E27FC236}">
                      <a16:creationId xmlns:a16="http://schemas.microsoft.com/office/drawing/2014/main" id="{3F7C24F6-B5B8-46E6-8830-68FB1190C233}"/>
                    </a:ext>
                  </a:extLst>
                </p:cNvPr>
                <p:cNvSpPr>
                  <a:spLocks/>
                </p:cNvSpPr>
                <p:nvPr/>
              </p:nvSpPr>
              <p:spPr bwMode="auto">
                <a:xfrm>
                  <a:off x="2854" y="3290"/>
                  <a:ext cx="127" cy="253"/>
                </a:xfrm>
                <a:custGeom>
                  <a:avLst/>
                  <a:gdLst/>
                  <a:ahLst/>
                  <a:cxnLst>
                    <a:cxn ang="0">
                      <a:pos x="27" y="0"/>
                    </a:cxn>
                    <a:cxn ang="0">
                      <a:pos x="0" y="28"/>
                    </a:cxn>
                    <a:cxn ang="0">
                      <a:pos x="16" y="53"/>
                    </a:cxn>
                    <a:cxn ang="0">
                      <a:pos x="7" y="107"/>
                    </a:cxn>
                    <a:cxn ang="0">
                      <a:pos x="27" y="107"/>
                    </a:cxn>
                    <a:cxn ang="0">
                      <a:pos x="47" y="107"/>
                    </a:cxn>
                    <a:cxn ang="0">
                      <a:pos x="38" y="53"/>
                    </a:cxn>
                    <a:cxn ang="0">
                      <a:pos x="54" y="28"/>
                    </a:cxn>
                    <a:cxn ang="0">
                      <a:pos x="27" y="0"/>
                    </a:cxn>
                  </a:cxnLst>
                  <a:rect l="0" t="0" r="r" b="b"/>
                  <a:pathLst>
                    <a:path w="54" h="107">
                      <a:moveTo>
                        <a:pt x="27" y="0"/>
                      </a:moveTo>
                      <a:cubicBezTo>
                        <a:pt x="12" y="0"/>
                        <a:pt x="0" y="13"/>
                        <a:pt x="0" y="28"/>
                      </a:cubicBezTo>
                      <a:cubicBezTo>
                        <a:pt x="0" y="39"/>
                        <a:pt x="7" y="48"/>
                        <a:pt x="16" y="53"/>
                      </a:cubicBezTo>
                      <a:cubicBezTo>
                        <a:pt x="7" y="107"/>
                        <a:pt x="7" y="107"/>
                        <a:pt x="7" y="107"/>
                      </a:cubicBezTo>
                      <a:cubicBezTo>
                        <a:pt x="27" y="107"/>
                        <a:pt x="27" y="107"/>
                        <a:pt x="27" y="107"/>
                      </a:cubicBezTo>
                      <a:cubicBezTo>
                        <a:pt x="47" y="107"/>
                        <a:pt x="47" y="107"/>
                        <a:pt x="47" y="107"/>
                      </a:cubicBezTo>
                      <a:cubicBezTo>
                        <a:pt x="38" y="53"/>
                        <a:pt x="38" y="53"/>
                        <a:pt x="38" y="53"/>
                      </a:cubicBezTo>
                      <a:cubicBezTo>
                        <a:pt x="48" y="49"/>
                        <a:pt x="54" y="39"/>
                        <a:pt x="54" y="28"/>
                      </a:cubicBezTo>
                      <a:cubicBezTo>
                        <a:pt x="54" y="13"/>
                        <a:pt x="42" y="0"/>
                        <a:pt x="27" y="0"/>
                      </a:cubicBezTo>
                    </a:path>
                  </a:pathLst>
                </a:custGeom>
                <a:solidFill>
                  <a:srgbClr val="6D2077"/>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grpSp>
        </p:grpSp>
        <p:sp>
          <p:nvSpPr>
            <p:cNvPr id="13" name="Rectangle 12">
              <a:extLst>
                <a:ext uri="{FF2B5EF4-FFF2-40B4-BE49-F238E27FC236}">
                  <a16:creationId xmlns:a16="http://schemas.microsoft.com/office/drawing/2014/main" id="{60598766-B895-4A4D-A356-2BDE82C702D3}"/>
                </a:ext>
              </a:extLst>
            </p:cNvPr>
            <p:cNvSpPr/>
            <p:nvPr/>
          </p:nvSpPr>
          <p:spPr>
            <a:xfrm>
              <a:off x="7736731" y="1976956"/>
              <a:ext cx="3464669" cy="2703629"/>
            </a:xfrm>
            <a:prstGeom prst="rect">
              <a:avLst/>
            </a:prstGeom>
            <a:solidFill>
              <a:srgbClr val="0091DA"/>
            </a:solidFill>
            <a:ln w="6350">
              <a:solidFill>
                <a:schemeClr val="tx2">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nvGrpSpPr>
            <p:cNvPr id="14" name="Group 13">
              <a:extLst>
                <a:ext uri="{FF2B5EF4-FFF2-40B4-BE49-F238E27FC236}">
                  <a16:creationId xmlns:a16="http://schemas.microsoft.com/office/drawing/2014/main" id="{38519A64-880B-45A7-8546-8CBFC6F8B086}"/>
                </a:ext>
              </a:extLst>
            </p:cNvPr>
            <p:cNvGrpSpPr/>
            <p:nvPr/>
          </p:nvGrpSpPr>
          <p:grpSpPr>
            <a:xfrm>
              <a:off x="7779822" y="2033468"/>
              <a:ext cx="3380033" cy="611940"/>
              <a:chOff x="7779822" y="2124908"/>
              <a:chExt cx="3380033" cy="611940"/>
            </a:xfrm>
          </p:grpSpPr>
          <p:grpSp>
            <p:nvGrpSpPr>
              <p:cNvPr id="142" name="Group 141">
                <a:extLst>
                  <a:ext uri="{FF2B5EF4-FFF2-40B4-BE49-F238E27FC236}">
                    <a16:creationId xmlns:a16="http://schemas.microsoft.com/office/drawing/2014/main" id="{81673157-9ACF-4D04-8AE8-A2C8F9566532}"/>
                  </a:ext>
                </a:extLst>
              </p:cNvPr>
              <p:cNvGrpSpPr/>
              <p:nvPr/>
            </p:nvGrpSpPr>
            <p:grpSpPr>
              <a:xfrm>
                <a:off x="8160840" y="2363423"/>
                <a:ext cx="2616450" cy="373425"/>
                <a:chOff x="1237953" y="2458675"/>
                <a:chExt cx="2616450" cy="580854"/>
              </a:xfrm>
            </p:grpSpPr>
            <p:sp>
              <p:nvSpPr>
                <p:cNvPr id="153" name="Rectangle 152">
                  <a:extLst>
                    <a:ext uri="{FF2B5EF4-FFF2-40B4-BE49-F238E27FC236}">
                      <a16:creationId xmlns:a16="http://schemas.microsoft.com/office/drawing/2014/main" id="{6B4E45CD-AF57-4A62-B8A0-8CBD733709BE}"/>
                    </a:ext>
                  </a:extLst>
                </p:cNvPr>
                <p:cNvSpPr/>
                <p:nvPr/>
              </p:nvSpPr>
              <p:spPr>
                <a:xfrm>
                  <a:off x="1237953"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Encryption &amp; Obfuscation</a:t>
                  </a:r>
                </a:p>
              </p:txBody>
            </p:sp>
            <p:sp>
              <p:nvSpPr>
                <p:cNvPr id="154" name="Rectangle 153">
                  <a:extLst>
                    <a:ext uri="{FF2B5EF4-FFF2-40B4-BE49-F238E27FC236}">
                      <a16:creationId xmlns:a16="http://schemas.microsoft.com/office/drawing/2014/main" id="{2347FD0E-0742-45F0-BC40-A53C7E800C34}"/>
                    </a:ext>
                  </a:extLst>
                </p:cNvPr>
                <p:cNvSpPr/>
                <p:nvPr/>
              </p:nvSpPr>
              <p:spPr>
                <a:xfrm>
                  <a:off x="1237953" y="277441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Data Lifecycle Management</a:t>
                  </a:r>
                </a:p>
              </p:txBody>
            </p:sp>
            <p:sp>
              <p:nvSpPr>
                <p:cNvPr id="155" name="Rectangle 154">
                  <a:extLst>
                    <a:ext uri="{FF2B5EF4-FFF2-40B4-BE49-F238E27FC236}">
                      <a16:creationId xmlns:a16="http://schemas.microsoft.com/office/drawing/2014/main" id="{21B7E130-23D3-44B2-89D1-F1AB8A372116}"/>
                    </a:ext>
                  </a:extLst>
                </p:cNvPr>
                <p:cNvSpPr/>
                <p:nvPr/>
              </p:nvSpPr>
              <p:spPr>
                <a:xfrm>
                  <a:off x="2565547"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Secrets &amp; Key Management</a:t>
                  </a:r>
                </a:p>
              </p:txBody>
            </p:sp>
            <p:sp>
              <p:nvSpPr>
                <p:cNvPr id="156" name="Rectangle 155">
                  <a:extLst>
                    <a:ext uri="{FF2B5EF4-FFF2-40B4-BE49-F238E27FC236}">
                      <a16:creationId xmlns:a16="http://schemas.microsoft.com/office/drawing/2014/main" id="{68B53F92-18A4-447D-A276-EE8200525BC4}"/>
                    </a:ext>
                  </a:extLst>
                </p:cNvPr>
                <p:cNvSpPr/>
                <p:nvPr/>
              </p:nvSpPr>
              <p:spPr>
                <a:xfrm>
                  <a:off x="2566427" y="2773882"/>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Data Discovery</a:t>
                  </a:r>
                </a:p>
              </p:txBody>
            </p:sp>
          </p:grpSp>
          <p:grpSp>
            <p:nvGrpSpPr>
              <p:cNvPr id="143" name="Group 142">
                <a:extLst>
                  <a:ext uri="{FF2B5EF4-FFF2-40B4-BE49-F238E27FC236}">
                    <a16:creationId xmlns:a16="http://schemas.microsoft.com/office/drawing/2014/main" id="{1791920B-F7F3-436F-A41C-4563AE8D334C}"/>
                  </a:ext>
                </a:extLst>
              </p:cNvPr>
              <p:cNvGrpSpPr/>
              <p:nvPr/>
            </p:nvGrpSpPr>
            <p:grpSpPr>
              <a:xfrm>
                <a:off x="7779822" y="2124908"/>
                <a:ext cx="3380033" cy="194796"/>
                <a:chOff x="7779822" y="2124908"/>
                <a:chExt cx="3380033" cy="194796"/>
              </a:xfrm>
            </p:grpSpPr>
            <p:grpSp>
              <p:nvGrpSpPr>
                <p:cNvPr id="144" name="Group 143">
                  <a:extLst>
                    <a:ext uri="{FF2B5EF4-FFF2-40B4-BE49-F238E27FC236}">
                      <a16:creationId xmlns:a16="http://schemas.microsoft.com/office/drawing/2014/main" id="{C4C47CBA-EE83-4653-BC57-5C6334B87440}"/>
                    </a:ext>
                  </a:extLst>
                </p:cNvPr>
                <p:cNvGrpSpPr/>
                <p:nvPr/>
              </p:nvGrpSpPr>
              <p:grpSpPr>
                <a:xfrm>
                  <a:off x="8020293" y="2144392"/>
                  <a:ext cx="3139562" cy="155828"/>
                  <a:chOff x="1296708" y="2110188"/>
                  <a:chExt cx="3139562" cy="155828"/>
                </a:xfrm>
              </p:grpSpPr>
              <p:cxnSp>
                <p:nvCxnSpPr>
                  <p:cNvPr id="151" name="Straight Connector 150">
                    <a:extLst>
                      <a:ext uri="{FF2B5EF4-FFF2-40B4-BE49-F238E27FC236}">
                        <a16:creationId xmlns:a16="http://schemas.microsoft.com/office/drawing/2014/main" id="{5DDBDFD5-828E-4737-90BA-C8590E04D1B5}"/>
                      </a:ext>
                    </a:extLst>
                  </p:cNvPr>
                  <p:cNvCxnSpPr>
                    <a:cxnSpLocks/>
                  </p:cNvCxnSpPr>
                  <p:nvPr/>
                </p:nvCxnSpPr>
                <p:spPr>
                  <a:xfrm>
                    <a:off x="1296708" y="2188102"/>
                    <a:ext cx="3139562"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52" name="Rectangle 151">
                    <a:extLst>
                      <a:ext uri="{FF2B5EF4-FFF2-40B4-BE49-F238E27FC236}">
                        <a16:creationId xmlns:a16="http://schemas.microsoft.com/office/drawing/2014/main" id="{0A8EC75A-7BC9-4048-B4A4-7FE343C1133B}"/>
                      </a:ext>
                    </a:extLst>
                  </p:cNvPr>
                  <p:cNvSpPr/>
                  <p:nvPr/>
                </p:nvSpPr>
                <p:spPr>
                  <a:xfrm>
                    <a:off x="2401527" y="2110188"/>
                    <a:ext cx="645993" cy="155828"/>
                  </a:xfrm>
                  <a:prstGeom prst="rect">
                    <a:avLst/>
                  </a:prstGeom>
                  <a:solidFill>
                    <a:srgbClr val="0091D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Data</a:t>
                    </a:r>
                  </a:p>
                </p:txBody>
              </p:sp>
            </p:grpSp>
            <p:grpSp>
              <p:nvGrpSpPr>
                <p:cNvPr id="145" name="Group 32">
                  <a:extLst>
                    <a:ext uri="{FF2B5EF4-FFF2-40B4-BE49-F238E27FC236}">
                      <a16:creationId xmlns:a16="http://schemas.microsoft.com/office/drawing/2014/main" id="{8D317483-7924-48C9-9C29-161594BB35D5}"/>
                    </a:ext>
                  </a:extLst>
                </p:cNvPr>
                <p:cNvGrpSpPr>
                  <a:grpSpLocks noChangeAspect="1"/>
                </p:cNvGrpSpPr>
                <p:nvPr/>
              </p:nvGrpSpPr>
              <p:grpSpPr bwMode="auto">
                <a:xfrm>
                  <a:off x="7779822" y="2124908"/>
                  <a:ext cx="240471" cy="194796"/>
                  <a:chOff x="2212" y="1568"/>
                  <a:chExt cx="1339" cy="1184"/>
                </a:xfrm>
                <a:solidFill>
                  <a:schemeClr val="bg1"/>
                </a:solidFill>
              </p:grpSpPr>
              <p:sp>
                <p:nvSpPr>
                  <p:cNvPr id="146" name="Freeform 33">
                    <a:extLst>
                      <a:ext uri="{FF2B5EF4-FFF2-40B4-BE49-F238E27FC236}">
                        <a16:creationId xmlns:a16="http://schemas.microsoft.com/office/drawing/2014/main" id="{698F0743-B25E-4CE6-96B3-797B47B7C5E8}"/>
                      </a:ext>
                    </a:extLst>
                  </p:cNvPr>
                  <p:cNvSpPr>
                    <a:spLocks noEditPoints="1"/>
                  </p:cNvSpPr>
                  <p:nvPr/>
                </p:nvSpPr>
                <p:spPr bwMode="auto">
                  <a:xfrm>
                    <a:off x="2212" y="1568"/>
                    <a:ext cx="1339" cy="1059"/>
                  </a:xfrm>
                  <a:custGeom>
                    <a:avLst/>
                    <a:gdLst/>
                    <a:ahLst/>
                    <a:cxnLst>
                      <a:cxn ang="0">
                        <a:pos x="504" y="0"/>
                      </a:cxn>
                      <a:cxn ang="0">
                        <a:pos x="63" y="0"/>
                      </a:cxn>
                      <a:cxn ang="0">
                        <a:pos x="0" y="62"/>
                      </a:cxn>
                      <a:cxn ang="0">
                        <a:pos x="0" y="385"/>
                      </a:cxn>
                      <a:cxn ang="0">
                        <a:pos x="63" y="448"/>
                      </a:cxn>
                      <a:cxn ang="0">
                        <a:pos x="504" y="448"/>
                      </a:cxn>
                      <a:cxn ang="0">
                        <a:pos x="567" y="385"/>
                      </a:cxn>
                      <a:cxn ang="0">
                        <a:pos x="567" y="62"/>
                      </a:cxn>
                      <a:cxn ang="0">
                        <a:pos x="504" y="0"/>
                      </a:cxn>
                      <a:cxn ang="0">
                        <a:pos x="534" y="385"/>
                      </a:cxn>
                      <a:cxn ang="0">
                        <a:pos x="504" y="416"/>
                      </a:cxn>
                      <a:cxn ang="0">
                        <a:pos x="63" y="416"/>
                      </a:cxn>
                      <a:cxn ang="0">
                        <a:pos x="32" y="385"/>
                      </a:cxn>
                      <a:cxn ang="0">
                        <a:pos x="32" y="62"/>
                      </a:cxn>
                      <a:cxn ang="0">
                        <a:pos x="63" y="32"/>
                      </a:cxn>
                      <a:cxn ang="0">
                        <a:pos x="504" y="32"/>
                      </a:cxn>
                      <a:cxn ang="0">
                        <a:pos x="534" y="62"/>
                      </a:cxn>
                      <a:cxn ang="0">
                        <a:pos x="534" y="385"/>
                      </a:cxn>
                    </a:cxnLst>
                    <a:rect l="0" t="0" r="r" b="b"/>
                    <a:pathLst>
                      <a:path w="567" h="448">
                        <a:moveTo>
                          <a:pt x="504" y="0"/>
                        </a:moveTo>
                        <a:cubicBezTo>
                          <a:pt x="63" y="0"/>
                          <a:pt x="63" y="0"/>
                          <a:pt x="63" y="0"/>
                        </a:cubicBezTo>
                        <a:cubicBezTo>
                          <a:pt x="28" y="0"/>
                          <a:pt x="0" y="28"/>
                          <a:pt x="0" y="62"/>
                        </a:cubicBezTo>
                        <a:cubicBezTo>
                          <a:pt x="0" y="385"/>
                          <a:pt x="0" y="385"/>
                          <a:pt x="0" y="385"/>
                        </a:cubicBezTo>
                        <a:cubicBezTo>
                          <a:pt x="0" y="420"/>
                          <a:pt x="28" y="448"/>
                          <a:pt x="63" y="448"/>
                        </a:cubicBezTo>
                        <a:cubicBezTo>
                          <a:pt x="504" y="448"/>
                          <a:pt x="504" y="448"/>
                          <a:pt x="504" y="448"/>
                        </a:cubicBezTo>
                        <a:cubicBezTo>
                          <a:pt x="539" y="448"/>
                          <a:pt x="567" y="420"/>
                          <a:pt x="567" y="385"/>
                        </a:cubicBezTo>
                        <a:cubicBezTo>
                          <a:pt x="567" y="62"/>
                          <a:pt x="567" y="62"/>
                          <a:pt x="567" y="62"/>
                        </a:cubicBezTo>
                        <a:cubicBezTo>
                          <a:pt x="567" y="28"/>
                          <a:pt x="539" y="0"/>
                          <a:pt x="504" y="0"/>
                        </a:cubicBezTo>
                        <a:moveTo>
                          <a:pt x="534" y="385"/>
                        </a:moveTo>
                        <a:cubicBezTo>
                          <a:pt x="534" y="402"/>
                          <a:pt x="521" y="416"/>
                          <a:pt x="504" y="416"/>
                        </a:cubicBezTo>
                        <a:cubicBezTo>
                          <a:pt x="63" y="416"/>
                          <a:pt x="63" y="416"/>
                          <a:pt x="63" y="416"/>
                        </a:cubicBezTo>
                        <a:cubicBezTo>
                          <a:pt x="46" y="416"/>
                          <a:pt x="32" y="402"/>
                          <a:pt x="32" y="385"/>
                        </a:cubicBezTo>
                        <a:cubicBezTo>
                          <a:pt x="32" y="62"/>
                          <a:pt x="32" y="62"/>
                          <a:pt x="32" y="62"/>
                        </a:cubicBezTo>
                        <a:cubicBezTo>
                          <a:pt x="32" y="46"/>
                          <a:pt x="46" y="32"/>
                          <a:pt x="63" y="32"/>
                        </a:cubicBezTo>
                        <a:cubicBezTo>
                          <a:pt x="504" y="32"/>
                          <a:pt x="504" y="32"/>
                          <a:pt x="504" y="32"/>
                        </a:cubicBezTo>
                        <a:cubicBezTo>
                          <a:pt x="521" y="32"/>
                          <a:pt x="534" y="46"/>
                          <a:pt x="534" y="62"/>
                        </a:cubicBezTo>
                        <a:lnTo>
                          <a:pt x="534" y="38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47" name="Freeform 34">
                    <a:extLst>
                      <a:ext uri="{FF2B5EF4-FFF2-40B4-BE49-F238E27FC236}">
                        <a16:creationId xmlns:a16="http://schemas.microsoft.com/office/drawing/2014/main" id="{91ABFD3A-37B4-4898-98F5-AE2E640DCF2B}"/>
                      </a:ext>
                    </a:extLst>
                  </p:cNvPr>
                  <p:cNvSpPr>
                    <a:spLocks/>
                  </p:cNvSpPr>
                  <p:nvPr/>
                </p:nvSpPr>
                <p:spPr bwMode="auto">
                  <a:xfrm>
                    <a:off x="2370" y="1731"/>
                    <a:ext cx="1023" cy="733"/>
                  </a:xfrm>
                  <a:custGeom>
                    <a:avLst/>
                    <a:gdLst/>
                    <a:ahLst/>
                    <a:cxnLst>
                      <a:cxn ang="0">
                        <a:pos x="414" y="0"/>
                      </a:cxn>
                      <a:cxn ang="0">
                        <a:pos x="19" y="0"/>
                      </a:cxn>
                      <a:cxn ang="0">
                        <a:pos x="0" y="18"/>
                      </a:cxn>
                      <a:cxn ang="0">
                        <a:pos x="0" y="291"/>
                      </a:cxn>
                      <a:cxn ang="0">
                        <a:pos x="19" y="310"/>
                      </a:cxn>
                      <a:cxn ang="0">
                        <a:pos x="414" y="310"/>
                      </a:cxn>
                      <a:cxn ang="0">
                        <a:pos x="433" y="291"/>
                      </a:cxn>
                      <a:cxn ang="0">
                        <a:pos x="433" y="18"/>
                      </a:cxn>
                      <a:cxn ang="0">
                        <a:pos x="414" y="0"/>
                      </a:cxn>
                    </a:cxnLst>
                    <a:rect l="0" t="0" r="r" b="b"/>
                    <a:pathLst>
                      <a:path w="433" h="310">
                        <a:moveTo>
                          <a:pt x="414" y="0"/>
                        </a:moveTo>
                        <a:cubicBezTo>
                          <a:pt x="19" y="0"/>
                          <a:pt x="19" y="0"/>
                          <a:pt x="19" y="0"/>
                        </a:cubicBezTo>
                        <a:cubicBezTo>
                          <a:pt x="9" y="0"/>
                          <a:pt x="0" y="8"/>
                          <a:pt x="0" y="18"/>
                        </a:cubicBezTo>
                        <a:cubicBezTo>
                          <a:pt x="0" y="291"/>
                          <a:pt x="0" y="291"/>
                          <a:pt x="0" y="291"/>
                        </a:cubicBezTo>
                        <a:cubicBezTo>
                          <a:pt x="0" y="302"/>
                          <a:pt x="9" y="310"/>
                          <a:pt x="19" y="310"/>
                        </a:cubicBezTo>
                        <a:cubicBezTo>
                          <a:pt x="414" y="310"/>
                          <a:pt x="414" y="310"/>
                          <a:pt x="414" y="310"/>
                        </a:cubicBezTo>
                        <a:cubicBezTo>
                          <a:pt x="424" y="310"/>
                          <a:pt x="433" y="302"/>
                          <a:pt x="433" y="291"/>
                        </a:cubicBezTo>
                        <a:cubicBezTo>
                          <a:pt x="433" y="18"/>
                          <a:pt x="433" y="18"/>
                          <a:pt x="433" y="18"/>
                        </a:cubicBezTo>
                        <a:cubicBezTo>
                          <a:pt x="433" y="8"/>
                          <a:pt x="424" y="0"/>
                          <a:pt x="414"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48" name="Freeform 35">
                    <a:extLst>
                      <a:ext uri="{FF2B5EF4-FFF2-40B4-BE49-F238E27FC236}">
                        <a16:creationId xmlns:a16="http://schemas.microsoft.com/office/drawing/2014/main" id="{E62FF12C-A0DA-4261-834F-69646FAF9A21}"/>
                      </a:ext>
                    </a:extLst>
                  </p:cNvPr>
                  <p:cNvSpPr>
                    <a:spLocks/>
                  </p:cNvSpPr>
                  <p:nvPr/>
                </p:nvSpPr>
                <p:spPr bwMode="auto">
                  <a:xfrm>
                    <a:off x="2668" y="2674"/>
                    <a:ext cx="468" cy="78"/>
                  </a:xfrm>
                  <a:custGeom>
                    <a:avLst/>
                    <a:gdLst/>
                    <a:ahLst/>
                    <a:cxnLst>
                      <a:cxn ang="0">
                        <a:pos x="182" y="0"/>
                      </a:cxn>
                      <a:cxn ang="0">
                        <a:pos x="17" y="0"/>
                      </a:cxn>
                      <a:cxn ang="0">
                        <a:pos x="0" y="16"/>
                      </a:cxn>
                      <a:cxn ang="0">
                        <a:pos x="17" y="33"/>
                      </a:cxn>
                      <a:cxn ang="0">
                        <a:pos x="182" y="33"/>
                      </a:cxn>
                      <a:cxn ang="0">
                        <a:pos x="198" y="16"/>
                      </a:cxn>
                      <a:cxn ang="0">
                        <a:pos x="182" y="0"/>
                      </a:cxn>
                    </a:cxnLst>
                    <a:rect l="0" t="0" r="r" b="b"/>
                    <a:pathLst>
                      <a:path w="198" h="33">
                        <a:moveTo>
                          <a:pt x="182" y="0"/>
                        </a:moveTo>
                        <a:cubicBezTo>
                          <a:pt x="17" y="0"/>
                          <a:pt x="17" y="0"/>
                          <a:pt x="17" y="0"/>
                        </a:cubicBezTo>
                        <a:cubicBezTo>
                          <a:pt x="8" y="0"/>
                          <a:pt x="0" y="7"/>
                          <a:pt x="0" y="16"/>
                        </a:cubicBezTo>
                        <a:cubicBezTo>
                          <a:pt x="0" y="25"/>
                          <a:pt x="8" y="33"/>
                          <a:pt x="17" y="33"/>
                        </a:cubicBezTo>
                        <a:cubicBezTo>
                          <a:pt x="182" y="33"/>
                          <a:pt x="182" y="33"/>
                          <a:pt x="182" y="33"/>
                        </a:cubicBezTo>
                        <a:cubicBezTo>
                          <a:pt x="191" y="33"/>
                          <a:pt x="198" y="25"/>
                          <a:pt x="198" y="16"/>
                        </a:cubicBezTo>
                        <a:cubicBezTo>
                          <a:pt x="198" y="7"/>
                          <a:pt x="191" y="0"/>
                          <a:pt x="182"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49" name="Freeform 36">
                    <a:extLst>
                      <a:ext uri="{FF2B5EF4-FFF2-40B4-BE49-F238E27FC236}">
                        <a16:creationId xmlns:a16="http://schemas.microsoft.com/office/drawing/2014/main" id="{DE02D042-9499-48AD-9CEE-F3BF4D647070}"/>
                      </a:ext>
                    </a:extLst>
                  </p:cNvPr>
                  <p:cNvSpPr>
                    <a:spLocks/>
                  </p:cNvSpPr>
                  <p:nvPr/>
                </p:nvSpPr>
                <p:spPr bwMode="auto">
                  <a:xfrm>
                    <a:off x="2786" y="1904"/>
                    <a:ext cx="194" cy="94"/>
                  </a:xfrm>
                  <a:custGeom>
                    <a:avLst/>
                    <a:gdLst/>
                    <a:ahLst/>
                    <a:cxnLst>
                      <a:cxn ang="0">
                        <a:pos x="11" y="40"/>
                      </a:cxn>
                      <a:cxn ang="0">
                        <a:pos x="11" y="20"/>
                      </a:cxn>
                      <a:cxn ang="0">
                        <a:pos x="20" y="12"/>
                      </a:cxn>
                      <a:cxn ang="0">
                        <a:pos x="62" y="12"/>
                      </a:cxn>
                      <a:cxn ang="0">
                        <a:pos x="70" y="20"/>
                      </a:cxn>
                      <a:cxn ang="0">
                        <a:pos x="70" y="40"/>
                      </a:cxn>
                      <a:cxn ang="0">
                        <a:pos x="82" y="40"/>
                      </a:cxn>
                      <a:cxn ang="0">
                        <a:pos x="82" y="20"/>
                      </a:cxn>
                      <a:cxn ang="0">
                        <a:pos x="62" y="0"/>
                      </a:cxn>
                      <a:cxn ang="0">
                        <a:pos x="20" y="0"/>
                      </a:cxn>
                      <a:cxn ang="0">
                        <a:pos x="0" y="20"/>
                      </a:cxn>
                      <a:cxn ang="0">
                        <a:pos x="0" y="40"/>
                      </a:cxn>
                      <a:cxn ang="0">
                        <a:pos x="11" y="40"/>
                      </a:cxn>
                    </a:cxnLst>
                    <a:rect l="0" t="0" r="r" b="b"/>
                    <a:pathLst>
                      <a:path w="82" h="40">
                        <a:moveTo>
                          <a:pt x="11" y="40"/>
                        </a:moveTo>
                        <a:cubicBezTo>
                          <a:pt x="11" y="20"/>
                          <a:pt x="11" y="20"/>
                          <a:pt x="11" y="20"/>
                        </a:cubicBezTo>
                        <a:cubicBezTo>
                          <a:pt x="11" y="15"/>
                          <a:pt x="15" y="12"/>
                          <a:pt x="20" y="12"/>
                        </a:cubicBezTo>
                        <a:cubicBezTo>
                          <a:pt x="62" y="12"/>
                          <a:pt x="62" y="12"/>
                          <a:pt x="62" y="12"/>
                        </a:cubicBezTo>
                        <a:cubicBezTo>
                          <a:pt x="67" y="12"/>
                          <a:pt x="70" y="15"/>
                          <a:pt x="70" y="20"/>
                        </a:cubicBezTo>
                        <a:cubicBezTo>
                          <a:pt x="70" y="40"/>
                          <a:pt x="70" y="40"/>
                          <a:pt x="70" y="40"/>
                        </a:cubicBezTo>
                        <a:cubicBezTo>
                          <a:pt x="82" y="40"/>
                          <a:pt x="82" y="40"/>
                          <a:pt x="82" y="40"/>
                        </a:cubicBezTo>
                        <a:cubicBezTo>
                          <a:pt x="82" y="20"/>
                          <a:pt x="82" y="20"/>
                          <a:pt x="82" y="20"/>
                        </a:cubicBezTo>
                        <a:cubicBezTo>
                          <a:pt x="82" y="9"/>
                          <a:pt x="73" y="0"/>
                          <a:pt x="62" y="0"/>
                        </a:cubicBezTo>
                        <a:cubicBezTo>
                          <a:pt x="20" y="0"/>
                          <a:pt x="20" y="0"/>
                          <a:pt x="20" y="0"/>
                        </a:cubicBezTo>
                        <a:cubicBezTo>
                          <a:pt x="9" y="0"/>
                          <a:pt x="0" y="9"/>
                          <a:pt x="0" y="20"/>
                        </a:cubicBezTo>
                        <a:cubicBezTo>
                          <a:pt x="0" y="40"/>
                          <a:pt x="0" y="40"/>
                          <a:pt x="0" y="40"/>
                        </a:cubicBezTo>
                        <a:lnTo>
                          <a:pt x="11" y="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50" name="Freeform 37">
                    <a:extLst>
                      <a:ext uri="{FF2B5EF4-FFF2-40B4-BE49-F238E27FC236}">
                        <a16:creationId xmlns:a16="http://schemas.microsoft.com/office/drawing/2014/main" id="{36E1EDFC-3A4B-4163-92F2-B3B9753E4D52}"/>
                      </a:ext>
                    </a:extLst>
                  </p:cNvPr>
                  <p:cNvSpPr>
                    <a:spLocks noEditPoints="1"/>
                  </p:cNvSpPr>
                  <p:nvPr/>
                </p:nvSpPr>
                <p:spPr bwMode="auto">
                  <a:xfrm>
                    <a:off x="2751" y="2012"/>
                    <a:ext cx="262" cy="263"/>
                  </a:xfrm>
                  <a:custGeom>
                    <a:avLst/>
                    <a:gdLst/>
                    <a:ahLst/>
                    <a:cxnLst>
                      <a:cxn ang="0">
                        <a:pos x="97" y="0"/>
                      </a:cxn>
                      <a:cxn ang="0">
                        <a:pos x="14" y="0"/>
                      </a:cxn>
                      <a:cxn ang="0">
                        <a:pos x="0" y="14"/>
                      </a:cxn>
                      <a:cxn ang="0">
                        <a:pos x="0" y="97"/>
                      </a:cxn>
                      <a:cxn ang="0">
                        <a:pos x="14" y="111"/>
                      </a:cxn>
                      <a:cxn ang="0">
                        <a:pos x="97" y="111"/>
                      </a:cxn>
                      <a:cxn ang="0">
                        <a:pos x="111" y="97"/>
                      </a:cxn>
                      <a:cxn ang="0">
                        <a:pos x="111" y="14"/>
                      </a:cxn>
                      <a:cxn ang="0">
                        <a:pos x="97" y="0"/>
                      </a:cxn>
                      <a:cxn ang="0">
                        <a:pos x="66" y="66"/>
                      </a:cxn>
                      <a:cxn ang="0">
                        <a:pos x="66" y="74"/>
                      </a:cxn>
                      <a:cxn ang="0">
                        <a:pos x="56" y="83"/>
                      </a:cxn>
                      <a:cxn ang="0">
                        <a:pos x="54" y="83"/>
                      </a:cxn>
                      <a:cxn ang="0">
                        <a:pos x="45" y="74"/>
                      </a:cxn>
                      <a:cxn ang="0">
                        <a:pos x="45" y="66"/>
                      </a:cxn>
                      <a:cxn ang="0">
                        <a:pos x="38" y="52"/>
                      </a:cxn>
                      <a:cxn ang="0">
                        <a:pos x="55" y="34"/>
                      </a:cxn>
                      <a:cxn ang="0">
                        <a:pos x="73" y="52"/>
                      </a:cxn>
                      <a:cxn ang="0">
                        <a:pos x="66" y="66"/>
                      </a:cxn>
                    </a:cxnLst>
                    <a:rect l="0" t="0" r="r" b="b"/>
                    <a:pathLst>
                      <a:path w="111" h="111">
                        <a:moveTo>
                          <a:pt x="97" y="0"/>
                        </a:moveTo>
                        <a:cubicBezTo>
                          <a:pt x="14" y="0"/>
                          <a:pt x="14" y="0"/>
                          <a:pt x="14" y="0"/>
                        </a:cubicBezTo>
                        <a:cubicBezTo>
                          <a:pt x="6" y="0"/>
                          <a:pt x="0" y="7"/>
                          <a:pt x="0" y="14"/>
                        </a:cubicBezTo>
                        <a:cubicBezTo>
                          <a:pt x="0" y="97"/>
                          <a:pt x="0" y="97"/>
                          <a:pt x="0" y="97"/>
                        </a:cubicBezTo>
                        <a:cubicBezTo>
                          <a:pt x="0" y="105"/>
                          <a:pt x="6" y="111"/>
                          <a:pt x="14" y="111"/>
                        </a:cubicBezTo>
                        <a:cubicBezTo>
                          <a:pt x="97" y="111"/>
                          <a:pt x="97" y="111"/>
                          <a:pt x="97" y="111"/>
                        </a:cubicBezTo>
                        <a:cubicBezTo>
                          <a:pt x="104" y="111"/>
                          <a:pt x="111" y="105"/>
                          <a:pt x="111" y="97"/>
                        </a:cubicBezTo>
                        <a:cubicBezTo>
                          <a:pt x="111" y="14"/>
                          <a:pt x="111" y="14"/>
                          <a:pt x="111" y="14"/>
                        </a:cubicBezTo>
                        <a:cubicBezTo>
                          <a:pt x="111" y="7"/>
                          <a:pt x="104" y="0"/>
                          <a:pt x="97" y="0"/>
                        </a:cubicBezTo>
                        <a:moveTo>
                          <a:pt x="66" y="66"/>
                        </a:moveTo>
                        <a:cubicBezTo>
                          <a:pt x="66" y="74"/>
                          <a:pt x="66" y="74"/>
                          <a:pt x="66" y="74"/>
                        </a:cubicBezTo>
                        <a:cubicBezTo>
                          <a:pt x="66" y="79"/>
                          <a:pt x="62" y="83"/>
                          <a:pt x="56" y="83"/>
                        </a:cubicBezTo>
                        <a:cubicBezTo>
                          <a:pt x="54" y="83"/>
                          <a:pt x="54" y="83"/>
                          <a:pt x="54" y="83"/>
                        </a:cubicBezTo>
                        <a:cubicBezTo>
                          <a:pt x="49" y="83"/>
                          <a:pt x="45" y="79"/>
                          <a:pt x="45" y="74"/>
                        </a:cubicBezTo>
                        <a:cubicBezTo>
                          <a:pt x="45" y="66"/>
                          <a:pt x="45" y="66"/>
                          <a:pt x="45" y="66"/>
                        </a:cubicBezTo>
                        <a:cubicBezTo>
                          <a:pt x="41" y="63"/>
                          <a:pt x="38" y="58"/>
                          <a:pt x="38" y="52"/>
                        </a:cubicBezTo>
                        <a:cubicBezTo>
                          <a:pt x="38" y="42"/>
                          <a:pt x="46" y="34"/>
                          <a:pt x="55" y="34"/>
                        </a:cubicBezTo>
                        <a:cubicBezTo>
                          <a:pt x="65" y="34"/>
                          <a:pt x="73" y="42"/>
                          <a:pt x="73" y="52"/>
                        </a:cubicBezTo>
                        <a:cubicBezTo>
                          <a:pt x="73" y="58"/>
                          <a:pt x="70" y="63"/>
                          <a:pt x="66" y="66"/>
                        </a:cubicBezTo>
                      </a:path>
                    </a:pathLst>
                  </a:custGeom>
                  <a:solidFill>
                    <a:srgbClr val="0091DA"/>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grpSp>
          </p:grpSp>
        </p:grpSp>
        <p:grpSp>
          <p:nvGrpSpPr>
            <p:cNvPr id="15" name="Group 14">
              <a:extLst>
                <a:ext uri="{FF2B5EF4-FFF2-40B4-BE49-F238E27FC236}">
                  <a16:creationId xmlns:a16="http://schemas.microsoft.com/office/drawing/2014/main" id="{D5E8840D-BC00-486C-B06A-FF9596E2979A}"/>
                </a:ext>
              </a:extLst>
            </p:cNvPr>
            <p:cNvGrpSpPr/>
            <p:nvPr/>
          </p:nvGrpSpPr>
          <p:grpSpPr>
            <a:xfrm>
              <a:off x="8160840" y="2917793"/>
              <a:ext cx="2616450" cy="373425"/>
              <a:chOff x="1237953" y="2458675"/>
              <a:chExt cx="2616450" cy="580854"/>
            </a:xfrm>
          </p:grpSpPr>
          <p:sp>
            <p:nvSpPr>
              <p:cNvPr id="138" name="Rectangle 137">
                <a:extLst>
                  <a:ext uri="{FF2B5EF4-FFF2-40B4-BE49-F238E27FC236}">
                    <a16:creationId xmlns:a16="http://schemas.microsoft.com/office/drawing/2014/main" id="{B25733F5-FDD2-4E3A-8E8A-5DC01825116A}"/>
                  </a:ext>
                </a:extLst>
              </p:cNvPr>
              <p:cNvSpPr/>
              <p:nvPr/>
            </p:nvSpPr>
            <p:spPr>
              <a:xfrm>
                <a:off x="1237953"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Certificate Lifecycle</a:t>
                </a:r>
              </a:p>
            </p:txBody>
          </p:sp>
          <p:sp>
            <p:nvSpPr>
              <p:cNvPr id="139" name="Rectangle 138">
                <a:extLst>
                  <a:ext uri="{FF2B5EF4-FFF2-40B4-BE49-F238E27FC236}">
                    <a16:creationId xmlns:a16="http://schemas.microsoft.com/office/drawing/2014/main" id="{37A78A40-B6EE-4EAF-B000-27B3507A40ED}"/>
                  </a:ext>
                </a:extLst>
              </p:cNvPr>
              <p:cNvSpPr/>
              <p:nvPr/>
            </p:nvSpPr>
            <p:spPr>
              <a:xfrm>
                <a:off x="1237953" y="277441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Web Application Scanning</a:t>
                </a:r>
              </a:p>
            </p:txBody>
          </p:sp>
          <p:sp>
            <p:nvSpPr>
              <p:cNvPr id="140" name="Rectangle 139">
                <a:extLst>
                  <a:ext uri="{FF2B5EF4-FFF2-40B4-BE49-F238E27FC236}">
                    <a16:creationId xmlns:a16="http://schemas.microsoft.com/office/drawing/2014/main" id="{287F8EAF-66A2-4608-8C62-39ACAA2674EA}"/>
                  </a:ext>
                </a:extLst>
              </p:cNvPr>
              <p:cNvSpPr/>
              <p:nvPr/>
            </p:nvSpPr>
            <p:spPr>
              <a:xfrm>
                <a:off x="2565547"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Web Application Firewall</a:t>
                </a:r>
              </a:p>
            </p:txBody>
          </p:sp>
          <p:sp>
            <p:nvSpPr>
              <p:cNvPr id="141" name="Rectangle 140">
                <a:extLst>
                  <a:ext uri="{FF2B5EF4-FFF2-40B4-BE49-F238E27FC236}">
                    <a16:creationId xmlns:a16="http://schemas.microsoft.com/office/drawing/2014/main" id="{FA821C35-828D-4958-912A-226E643D3075}"/>
                  </a:ext>
                </a:extLst>
              </p:cNvPr>
              <p:cNvSpPr/>
              <p:nvPr/>
            </p:nvSpPr>
            <p:spPr>
              <a:xfrm>
                <a:off x="2566427" y="2773882"/>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API Security</a:t>
                </a:r>
              </a:p>
            </p:txBody>
          </p:sp>
        </p:grpSp>
        <p:grpSp>
          <p:nvGrpSpPr>
            <p:cNvPr id="16" name="Group 15">
              <a:extLst>
                <a:ext uri="{FF2B5EF4-FFF2-40B4-BE49-F238E27FC236}">
                  <a16:creationId xmlns:a16="http://schemas.microsoft.com/office/drawing/2014/main" id="{90314DCB-90DE-4BF9-8FA0-C7149C9C6724}"/>
                </a:ext>
              </a:extLst>
            </p:cNvPr>
            <p:cNvGrpSpPr/>
            <p:nvPr/>
          </p:nvGrpSpPr>
          <p:grpSpPr>
            <a:xfrm>
              <a:off x="8160840" y="3560602"/>
              <a:ext cx="2616450" cy="373425"/>
              <a:chOff x="1237953" y="2458675"/>
              <a:chExt cx="2616450" cy="580854"/>
            </a:xfrm>
          </p:grpSpPr>
          <p:sp>
            <p:nvSpPr>
              <p:cNvPr id="134" name="Rectangle 133">
                <a:extLst>
                  <a:ext uri="{FF2B5EF4-FFF2-40B4-BE49-F238E27FC236}">
                    <a16:creationId xmlns:a16="http://schemas.microsoft.com/office/drawing/2014/main" id="{9BF4AD21-28C4-45B7-BF18-5011F95EC20D}"/>
                  </a:ext>
                </a:extLst>
              </p:cNvPr>
              <p:cNvSpPr/>
              <p:nvPr/>
            </p:nvSpPr>
            <p:spPr>
              <a:xfrm>
                <a:off x="1237953"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Anti-malware Protection</a:t>
                </a:r>
              </a:p>
            </p:txBody>
          </p:sp>
          <p:sp>
            <p:nvSpPr>
              <p:cNvPr id="135" name="Rectangle 134">
                <a:extLst>
                  <a:ext uri="{FF2B5EF4-FFF2-40B4-BE49-F238E27FC236}">
                    <a16:creationId xmlns:a16="http://schemas.microsoft.com/office/drawing/2014/main" id="{A94A375B-3236-4432-A39B-E42B8B3D67EF}"/>
                  </a:ext>
                </a:extLst>
              </p:cNvPr>
              <p:cNvSpPr/>
              <p:nvPr/>
            </p:nvSpPr>
            <p:spPr>
              <a:xfrm>
                <a:off x="1237953" y="277441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Virtual Machine Integrity</a:t>
                </a:r>
              </a:p>
            </p:txBody>
          </p:sp>
          <p:sp>
            <p:nvSpPr>
              <p:cNvPr id="136" name="Rectangle 135">
                <a:extLst>
                  <a:ext uri="{FF2B5EF4-FFF2-40B4-BE49-F238E27FC236}">
                    <a16:creationId xmlns:a16="http://schemas.microsoft.com/office/drawing/2014/main" id="{C8B9151A-7D22-43DB-A93A-4AC3A381A40A}"/>
                  </a:ext>
                </a:extLst>
              </p:cNvPr>
              <p:cNvSpPr/>
              <p:nvPr/>
            </p:nvSpPr>
            <p:spPr>
              <a:xfrm>
                <a:off x="2565547"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Container Security</a:t>
                </a:r>
              </a:p>
            </p:txBody>
          </p:sp>
          <p:sp>
            <p:nvSpPr>
              <p:cNvPr id="137" name="Rectangle 136">
                <a:extLst>
                  <a:ext uri="{FF2B5EF4-FFF2-40B4-BE49-F238E27FC236}">
                    <a16:creationId xmlns:a16="http://schemas.microsoft.com/office/drawing/2014/main" id="{21100D41-9AFC-4CD3-8057-5E9F26E8C676}"/>
                  </a:ext>
                </a:extLst>
              </p:cNvPr>
              <p:cNvSpPr/>
              <p:nvPr/>
            </p:nvSpPr>
            <p:spPr>
              <a:xfrm>
                <a:off x="2566427" y="2773882"/>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Virtual Machine Access</a:t>
                </a:r>
              </a:p>
            </p:txBody>
          </p:sp>
        </p:grpSp>
        <p:grpSp>
          <p:nvGrpSpPr>
            <p:cNvPr id="17" name="Group 16">
              <a:extLst>
                <a:ext uri="{FF2B5EF4-FFF2-40B4-BE49-F238E27FC236}">
                  <a16:creationId xmlns:a16="http://schemas.microsoft.com/office/drawing/2014/main" id="{61F5EA27-9C7D-49E6-85AD-B8BB981359FB}"/>
                </a:ext>
              </a:extLst>
            </p:cNvPr>
            <p:cNvGrpSpPr/>
            <p:nvPr/>
          </p:nvGrpSpPr>
          <p:grpSpPr>
            <a:xfrm>
              <a:off x="8160840" y="4215152"/>
              <a:ext cx="2616450" cy="373425"/>
              <a:chOff x="1237953" y="2458675"/>
              <a:chExt cx="2616450" cy="580854"/>
            </a:xfrm>
          </p:grpSpPr>
          <p:sp>
            <p:nvSpPr>
              <p:cNvPr id="130" name="Rectangle 129">
                <a:extLst>
                  <a:ext uri="{FF2B5EF4-FFF2-40B4-BE49-F238E27FC236}">
                    <a16:creationId xmlns:a16="http://schemas.microsoft.com/office/drawing/2014/main" id="{AA1687F8-6AA1-4157-A22A-2C11B07A6E88}"/>
                  </a:ext>
                </a:extLst>
              </p:cNvPr>
              <p:cNvSpPr/>
              <p:nvPr/>
            </p:nvSpPr>
            <p:spPr>
              <a:xfrm>
                <a:off x="1237953"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DDOS Mitigation</a:t>
                </a:r>
              </a:p>
            </p:txBody>
          </p:sp>
          <p:sp>
            <p:nvSpPr>
              <p:cNvPr id="131" name="Rectangle 130">
                <a:extLst>
                  <a:ext uri="{FF2B5EF4-FFF2-40B4-BE49-F238E27FC236}">
                    <a16:creationId xmlns:a16="http://schemas.microsoft.com/office/drawing/2014/main" id="{CC8A1669-2DFB-49A6-A1EF-6C96E03155CB}"/>
                  </a:ext>
                </a:extLst>
              </p:cNvPr>
              <p:cNvSpPr/>
              <p:nvPr/>
            </p:nvSpPr>
            <p:spPr>
              <a:xfrm>
                <a:off x="1237953" y="277441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Perimeter Security</a:t>
                </a:r>
              </a:p>
            </p:txBody>
          </p:sp>
          <p:sp>
            <p:nvSpPr>
              <p:cNvPr id="132" name="Rectangle 131">
                <a:extLst>
                  <a:ext uri="{FF2B5EF4-FFF2-40B4-BE49-F238E27FC236}">
                    <a16:creationId xmlns:a16="http://schemas.microsoft.com/office/drawing/2014/main" id="{B8426648-F42F-4E66-A300-3B00D925B403}"/>
                  </a:ext>
                </a:extLst>
              </p:cNvPr>
              <p:cNvSpPr/>
              <p:nvPr/>
            </p:nvSpPr>
            <p:spPr>
              <a:xfrm>
                <a:off x="2565547"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54864" rIns="0" bIns="54864" rtlCol="0" anchor="ctr">
                <a:noAutofit/>
              </a:bodyPr>
              <a:lstStyle/>
              <a:p>
                <a:pPr algn="ctr"/>
                <a:r>
                  <a:rPr lang="en-US" sz="700" b="1" dirty="0">
                    <a:solidFill>
                      <a:schemeClr val="bg1"/>
                    </a:solidFill>
                  </a:rPr>
                  <a:t>Network Traffic Management</a:t>
                </a:r>
              </a:p>
            </p:txBody>
          </p:sp>
          <p:sp>
            <p:nvSpPr>
              <p:cNvPr id="133" name="Rectangle 132">
                <a:extLst>
                  <a:ext uri="{FF2B5EF4-FFF2-40B4-BE49-F238E27FC236}">
                    <a16:creationId xmlns:a16="http://schemas.microsoft.com/office/drawing/2014/main" id="{091F7294-D89B-43DF-AEFC-DE71C4D89B0D}"/>
                  </a:ext>
                </a:extLst>
              </p:cNvPr>
              <p:cNvSpPr/>
              <p:nvPr/>
            </p:nvSpPr>
            <p:spPr>
              <a:xfrm>
                <a:off x="2566427" y="2773882"/>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VPN</a:t>
                </a:r>
              </a:p>
            </p:txBody>
          </p:sp>
        </p:grpSp>
        <p:sp>
          <p:nvSpPr>
            <p:cNvPr id="18" name="Rectangle 17">
              <a:extLst>
                <a:ext uri="{FF2B5EF4-FFF2-40B4-BE49-F238E27FC236}">
                  <a16:creationId xmlns:a16="http://schemas.microsoft.com/office/drawing/2014/main" id="{409635D5-AD08-4D1F-AB0C-CB7EA629D45F}"/>
                </a:ext>
              </a:extLst>
            </p:cNvPr>
            <p:cNvSpPr/>
            <p:nvPr/>
          </p:nvSpPr>
          <p:spPr>
            <a:xfrm>
              <a:off x="992189" y="4715390"/>
              <a:ext cx="10207624" cy="787470"/>
            </a:xfrm>
            <a:prstGeom prst="rect">
              <a:avLst/>
            </a:prstGeom>
            <a:solidFill>
              <a:srgbClr val="00338D"/>
            </a:solidFill>
            <a:ln w="6350">
              <a:solidFill>
                <a:srgbClr val="470A68"/>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nvGrpSpPr>
            <p:cNvPr id="19" name="Group 18">
              <a:extLst>
                <a:ext uri="{FF2B5EF4-FFF2-40B4-BE49-F238E27FC236}">
                  <a16:creationId xmlns:a16="http://schemas.microsoft.com/office/drawing/2014/main" id="{96EA76D7-A9B8-458E-B0CD-2C83614F5CAB}"/>
                </a:ext>
              </a:extLst>
            </p:cNvPr>
            <p:cNvGrpSpPr/>
            <p:nvPr/>
          </p:nvGrpSpPr>
          <p:grpSpPr>
            <a:xfrm>
              <a:off x="7771124" y="2666027"/>
              <a:ext cx="3388731" cy="219105"/>
              <a:chOff x="7771124" y="2661265"/>
              <a:chExt cx="3388731" cy="219105"/>
            </a:xfrm>
          </p:grpSpPr>
          <p:grpSp>
            <p:nvGrpSpPr>
              <p:cNvPr id="116" name="Group 115">
                <a:extLst>
                  <a:ext uri="{FF2B5EF4-FFF2-40B4-BE49-F238E27FC236}">
                    <a16:creationId xmlns:a16="http://schemas.microsoft.com/office/drawing/2014/main" id="{12155116-D9C4-4349-ABD9-777D87FF215D}"/>
                  </a:ext>
                </a:extLst>
              </p:cNvPr>
              <p:cNvGrpSpPr/>
              <p:nvPr/>
            </p:nvGrpSpPr>
            <p:grpSpPr>
              <a:xfrm>
                <a:off x="8020293" y="2692903"/>
                <a:ext cx="3139562" cy="155828"/>
                <a:chOff x="1296708" y="2110188"/>
                <a:chExt cx="3139562" cy="155828"/>
              </a:xfrm>
            </p:grpSpPr>
            <p:cxnSp>
              <p:nvCxnSpPr>
                <p:cNvPr id="128" name="Straight Connector 127">
                  <a:extLst>
                    <a:ext uri="{FF2B5EF4-FFF2-40B4-BE49-F238E27FC236}">
                      <a16:creationId xmlns:a16="http://schemas.microsoft.com/office/drawing/2014/main" id="{5C25B378-622A-47CF-AE99-E4E791A77843}"/>
                    </a:ext>
                  </a:extLst>
                </p:cNvPr>
                <p:cNvCxnSpPr>
                  <a:cxnSpLocks/>
                </p:cNvCxnSpPr>
                <p:nvPr/>
              </p:nvCxnSpPr>
              <p:spPr>
                <a:xfrm>
                  <a:off x="1296708" y="2188102"/>
                  <a:ext cx="3139562"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29" name="Rectangle 128">
                  <a:extLst>
                    <a:ext uri="{FF2B5EF4-FFF2-40B4-BE49-F238E27FC236}">
                      <a16:creationId xmlns:a16="http://schemas.microsoft.com/office/drawing/2014/main" id="{C3B5754E-353E-45FE-AC8B-759A7BB712E2}"/>
                    </a:ext>
                  </a:extLst>
                </p:cNvPr>
                <p:cNvSpPr/>
                <p:nvPr/>
              </p:nvSpPr>
              <p:spPr>
                <a:xfrm>
                  <a:off x="2401527" y="2110188"/>
                  <a:ext cx="645993" cy="155828"/>
                </a:xfrm>
                <a:prstGeom prst="rect">
                  <a:avLst/>
                </a:prstGeom>
                <a:solidFill>
                  <a:srgbClr val="0091D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Application</a:t>
                  </a:r>
                </a:p>
              </p:txBody>
            </p:sp>
          </p:grpSp>
          <p:grpSp>
            <p:nvGrpSpPr>
              <p:cNvPr id="117" name="Group 41">
                <a:extLst>
                  <a:ext uri="{FF2B5EF4-FFF2-40B4-BE49-F238E27FC236}">
                    <a16:creationId xmlns:a16="http://schemas.microsoft.com/office/drawing/2014/main" id="{31FA327C-79B6-4BE1-8F1D-910BA1619008}"/>
                  </a:ext>
                </a:extLst>
              </p:cNvPr>
              <p:cNvGrpSpPr>
                <a:grpSpLocks noChangeAspect="1"/>
              </p:cNvGrpSpPr>
              <p:nvPr/>
            </p:nvGrpSpPr>
            <p:grpSpPr bwMode="auto">
              <a:xfrm>
                <a:off x="7771124" y="2661265"/>
                <a:ext cx="256070" cy="219105"/>
                <a:chOff x="-1213" y="1301"/>
                <a:chExt cx="987" cy="737"/>
              </a:xfrm>
              <a:solidFill>
                <a:schemeClr val="bg1"/>
              </a:solidFill>
            </p:grpSpPr>
            <p:sp>
              <p:nvSpPr>
                <p:cNvPr id="118" name="Freeform 42">
                  <a:extLst>
                    <a:ext uri="{FF2B5EF4-FFF2-40B4-BE49-F238E27FC236}">
                      <a16:creationId xmlns:a16="http://schemas.microsoft.com/office/drawing/2014/main" id="{0C12F0B8-6D84-4864-BF7F-BC24BBB9BF11}"/>
                    </a:ext>
                  </a:extLst>
                </p:cNvPr>
                <p:cNvSpPr>
                  <a:spLocks noEditPoints="1"/>
                </p:cNvSpPr>
                <p:nvPr/>
              </p:nvSpPr>
              <p:spPr bwMode="auto">
                <a:xfrm>
                  <a:off x="-504" y="1454"/>
                  <a:ext cx="278" cy="222"/>
                </a:xfrm>
                <a:custGeom>
                  <a:avLst/>
                  <a:gdLst/>
                  <a:ahLst/>
                  <a:cxnLst>
                    <a:cxn ang="0">
                      <a:pos x="108" y="0"/>
                    </a:cxn>
                    <a:cxn ang="0">
                      <a:pos x="10" y="0"/>
                    </a:cxn>
                    <a:cxn ang="0">
                      <a:pos x="0" y="10"/>
                    </a:cxn>
                    <a:cxn ang="0">
                      <a:pos x="0" y="84"/>
                    </a:cxn>
                    <a:cxn ang="0">
                      <a:pos x="10" y="94"/>
                    </a:cxn>
                    <a:cxn ang="0">
                      <a:pos x="108" y="94"/>
                    </a:cxn>
                    <a:cxn ang="0">
                      <a:pos x="118" y="84"/>
                    </a:cxn>
                    <a:cxn ang="0">
                      <a:pos x="118" y="10"/>
                    </a:cxn>
                    <a:cxn ang="0">
                      <a:pos x="108" y="0"/>
                    </a:cxn>
                    <a:cxn ang="0">
                      <a:pos x="70" y="74"/>
                    </a:cxn>
                    <a:cxn ang="0">
                      <a:pos x="48" y="74"/>
                    </a:cxn>
                    <a:cxn ang="0">
                      <a:pos x="53" y="49"/>
                    </a:cxn>
                    <a:cxn ang="0">
                      <a:pos x="47" y="38"/>
                    </a:cxn>
                    <a:cxn ang="0">
                      <a:pos x="59" y="26"/>
                    </a:cxn>
                    <a:cxn ang="0">
                      <a:pos x="71" y="38"/>
                    </a:cxn>
                    <a:cxn ang="0">
                      <a:pos x="65" y="49"/>
                    </a:cxn>
                    <a:cxn ang="0">
                      <a:pos x="70" y="74"/>
                    </a:cxn>
                  </a:cxnLst>
                  <a:rect l="0" t="0" r="r" b="b"/>
                  <a:pathLst>
                    <a:path w="118" h="94">
                      <a:moveTo>
                        <a:pt x="108" y="0"/>
                      </a:moveTo>
                      <a:cubicBezTo>
                        <a:pt x="10" y="0"/>
                        <a:pt x="10" y="0"/>
                        <a:pt x="10" y="0"/>
                      </a:cubicBezTo>
                      <a:cubicBezTo>
                        <a:pt x="5" y="0"/>
                        <a:pt x="0" y="4"/>
                        <a:pt x="0" y="10"/>
                      </a:cubicBezTo>
                      <a:cubicBezTo>
                        <a:pt x="0" y="84"/>
                        <a:pt x="0" y="84"/>
                        <a:pt x="0" y="84"/>
                      </a:cubicBezTo>
                      <a:cubicBezTo>
                        <a:pt x="0" y="89"/>
                        <a:pt x="5" y="94"/>
                        <a:pt x="10" y="94"/>
                      </a:cubicBezTo>
                      <a:cubicBezTo>
                        <a:pt x="108" y="94"/>
                        <a:pt x="108" y="94"/>
                        <a:pt x="108" y="94"/>
                      </a:cubicBezTo>
                      <a:cubicBezTo>
                        <a:pt x="114" y="94"/>
                        <a:pt x="118" y="89"/>
                        <a:pt x="118" y="84"/>
                      </a:cubicBezTo>
                      <a:cubicBezTo>
                        <a:pt x="118" y="10"/>
                        <a:pt x="118" y="10"/>
                        <a:pt x="118" y="10"/>
                      </a:cubicBezTo>
                      <a:cubicBezTo>
                        <a:pt x="118" y="4"/>
                        <a:pt x="114" y="0"/>
                        <a:pt x="108" y="0"/>
                      </a:cubicBezTo>
                      <a:moveTo>
                        <a:pt x="70" y="74"/>
                      </a:moveTo>
                      <a:cubicBezTo>
                        <a:pt x="48" y="74"/>
                        <a:pt x="48" y="74"/>
                        <a:pt x="48" y="74"/>
                      </a:cubicBezTo>
                      <a:cubicBezTo>
                        <a:pt x="53" y="49"/>
                        <a:pt x="53" y="49"/>
                        <a:pt x="53" y="49"/>
                      </a:cubicBezTo>
                      <a:cubicBezTo>
                        <a:pt x="50" y="47"/>
                        <a:pt x="47" y="43"/>
                        <a:pt x="47" y="38"/>
                      </a:cubicBezTo>
                      <a:cubicBezTo>
                        <a:pt x="47" y="31"/>
                        <a:pt x="52" y="26"/>
                        <a:pt x="59" y="26"/>
                      </a:cubicBezTo>
                      <a:cubicBezTo>
                        <a:pt x="66" y="26"/>
                        <a:pt x="71" y="31"/>
                        <a:pt x="71" y="38"/>
                      </a:cubicBezTo>
                      <a:cubicBezTo>
                        <a:pt x="71" y="43"/>
                        <a:pt x="69" y="47"/>
                        <a:pt x="65" y="49"/>
                      </a:cubicBezTo>
                      <a:lnTo>
                        <a:pt x="70" y="7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19" name="Freeform 43">
                  <a:extLst>
                    <a:ext uri="{FF2B5EF4-FFF2-40B4-BE49-F238E27FC236}">
                      <a16:creationId xmlns:a16="http://schemas.microsoft.com/office/drawing/2014/main" id="{5E075E8C-2AD7-4E9D-984B-791B27E6956A}"/>
                    </a:ext>
                  </a:extLst>
                </p:cNvPr>
                <p:cNvSpPr>
                  <a:spLocks/>
                </p:cNvSpPr>
                <p:nvPr/>
              </p:nvSpPr>
              <p:spPr bwMode="auto">
                <a:xfrm>
                  <a:off x="-469" y="1301"/>
                  <a:ext cx="210" cy="130"/>
                </a:xfrm>
                <a:custGeom>
                  <a:avLst/>
                  <a:gdLst/>
                  <a:ahLst/>
                  <a:cxnLst>
                    <a:cxn ang="0">
                      <a:pos x="70" y="55"/>
                    </a:cxn>
                    <a:cxn ang="0">
                      <a:pos x="70" y="45"/>
                    </a:cxn>
                    <a:cxn ang="0">
                      <a:pos x="44" y="19"/>
                    </a:cxn>
                    <a:cxn ang="0">
                      <a:pos x="19" y="45"/>
                    </a:cxn>
                    <a:cxn ang="0">
                      <a:pos x="19" y="55"/>
                    </a:cxn>
                    <a:cxn ang="0">
                      <a:pos x="0" y="55"/>
                    </a:cxn>
                    <a:cxn ang="0">
                      <a:pos x="0" y="45"/>
                    </a:cxn>
                    <a:cxn ang="0">
                      <a:pos x="44" y="0"/>
                    </a:cxn>
                    <a:cxn ang="0">
                      <a:pos x="89" y="45"/>
                    </a:cxn>
                    <a:cxn ang="0">
                      <a:pos x="89" y="55"/>
                    </a:cxn>
                    <a:cxn ang="0">
                      <a:pos x="70" y="55"/>
                    </a:cxn>
                  </a:cxnLst>
                  <a:rect l="0" t="0" r="r" b="b"/>
                  <a:pathLst>
                    <a:path w="89" h="55">
                      <a:moveTo>
                        <a:pt x="70" y="55"/>
                      </a:moveTo>
                      <a:cubicBezTo>
                        <a:pt x="70" y="45"/>
                        <a:pt x="70" y="45"/>
                        <a:pt x="70" y="45"/>
                      </a:cubicBezTo>
                      <a:cubicBezTo>
                        <a:pt x="70" y="31"/>
                        <a:pt x="58" y="19"/>
                        <a:pt x="44" y="19"/>
                      </a:cubicBezTo>
                      <a:cubicBezTo>
                        <a:pt x="30" y="19"/>
                        <a:pt x="19" y="31"/>
                        <a:pt x="19" y="45"/>
                      </a:cubicBezTo>
                      <a:cubicBezTo>
                        <a:pt x="19" y="55"/>
                        <a:pt x="19" y="55"/>
                        <a:pt x="19" y="55"/>
                      </a:cubicBezTo>
                      <a:cubicBezTo>
                        <a:pt x="0" y="55"/>
                        <a:pt x="0" y="55"/>
                        <a:pt x="0" y="55"/>
                      </a:cubicBezTo>
                      <a:cubicBezTo>
                        <a:pt x="0" y="45"/>
                        <a:pt x="0" y="45"/>
                        <a:pt x="0" y="45"/>
                      </a:cubicBezTo>
                      <a:cubicBezTo>
                        <a:pt x="0" y="20"/>
                        <a:pt x="20" y="0"/>
                        <a:pt x="44" y="0"/>
                      </a:cubicBezTo>
                      <a:cubicBezTo>
                        <a:pt x="69" y="0"/>
                        <a:pt x="89" y="20"/>
                        <a:pt x="89" y="45"/>
                      </a:cubicBezTo>
                      <a:cubicBezTo>
                        <a:pt x="89" y="55"/>
                        <a:pt x="89" y="55"/>
                        <a:pt x="89" y="55"/>
                      </a:cubicBezTo>
                      <a:lnTo>
                        <a:pt x="70" y="5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0" name="Freeform 44">
                  <a:extLst>
                    <a:ext uri="{FF2B5EF4-FFF2-40B4-BE49-F238E27FC236}">
                      <a16:creationId xmlns:a16="http://schemas.microsoft.com/office/drawing/2014/main" id="{47666D68-D65D-478E-83B0-C3D1966EE280}"/>
                    </a:ext>
                  </a:extLst>
                </p:cNvPr>
                <p:cNvSpPr>
                  <a:spLocks noEditPoints="1"/>
                </p:cNvSpPr>
                <p:nvPr/>
              </p:nvSpPr>
              <p:spPr bwMode="auto">
                <a:xfrm>
                  <a:off x="-1213" y="1511"/>
                  <a:ext cx="614" cy="527"/>
                </a:xfrm>
                <a:custGeom>
                  <a:avLst/>
                  <a:gdLst/>
                  <a:ahLst/>
                  <a:cxnLst>
                    <a:cxn ang="0">
                      <a:pos x="242" y="182"/>
                    </a:cxn>
                    <a:cxn ang="0">
                      <a:pos x="242" y="204"/>
                    </a:cxn>
                    <a:cxn ang="0">
                      <a:pos x="19" y="204"/>
                    </a:cxn>
                    <a:cxn ang="0">
                      <a:pos x="19" y="47"/>
                    </a:cxn>
                    <a:cxn ang="0">
                      <a:pos x="109" y="47"/>
                    </a:cxn>
                    <a:cxn ang="0">
                      <a:pos x="109" y="0"/>
                    </a:cxn>
                    <a:cxn ang="0">
                      <a:pos x="19" y="0"/>
                    </a:cxn>
                    <a:cxn ang="0">
                      <a:pos x="0" y="19"/>
                    </a:cxn>
                    <a:cxn ang="0">
                      <a:pos x="0" y="204"/>
                    </a:cxn>
                    <a:cxn ang="0">
                      <a:pos x="19" y="223"/>
                    </a:cxn>
                    <a:cxn ang="0">
                      <a:pos x="242" y="223"/>
                    </a:cxn>
                    <a:cxn ang="0">
                      <a:pos x="260" y="204"/>
                    </a:cxn>
                    <a:cxn ang="0">
                      <a:pos x="260" y="182"/>
                    </a:cxn>
                    <a:cxn ang="0">
                      <a:pos x="242" y="182"/>
                    </a:cxn>
                    <a:cxn ang="0">
                      <a:pos x="89" y="14"/>
                    </a:cxn>
                    <a:cxn ang="0">
                      <a:pos x="98" y="23"/>
                    </a:cxn>
                    <a:cxn ang="0">
                      <a:pos x="89" y="33"/>
                    </a:cxn>
                    <a:cxn ang="0">
                      <a:pos x="80" y="23"/>
                    </a:cxn>
                    <a:cxn ang="0">
                      <a:pos x="89" y="14"/>
                    </a:cxn>
                    <a:cxn ang="0">
                      <a:pos x="61" y="14"/>
                    </a:cxn>
                    <a:cxn ang="0">
                      <a:pos x="70" y="23"/>
                    </a:cxn>
                    <a:cxn ang="0">
                      <a:pos x="61" y="33"/>
                    </a:cxn>
                    <a:cxn ang="0">
                      <a:pos x="51" y="23"/>
                    </a:cxn>
                    <a:cxn ang="0">
                      <a:pos x="61" y="14"/>
                    </a:cxn>
                    <a:cxn ang="0">
                      <a:pos x="33" y="14"/>
                    </a:cxn>
                    <a:cxn ang="0">
                      <a:pos x="42" y="23"/>
                    </a:cxn>
                    <a:cxn ang="0">
                      <a:pos x="33" y="33"/>
                    </a:cxn>
                    <a:cxn ang="0">
                      <a:pos x="23" y="23"/>
                    </a:cxn>
                    <a:cxn ang="0">
                      <a:pos x="33" y="14"/>
                    </a:cxn>
                  </a:cxnLst>
                  <a:rect l="0" t="0" r="r" b="b"/>
                  <a:pathLst>
                    <a:path w="260" h="223">
                      <a:moveTo>
                        <a:pt x="242" y="182"/>
                      </a:moveTo>
                      <a:cubicBezTo>
                        <a:pt x="242" y="204"/>
                        <a:pt x="242" y="204"/>
                        <a:pt x="242" y="204"/>
                      </a:cubicBezTo>
                      <a:cubicBezTo>
                        <a:pt x="19" y="204"/>
                        <a:pt x="19" y="204"/>
                        <a:pt x="19" y="204"/>
                      </a:cubicBezTo>
                      <a:cubicBezTo>
                        <a:pt x="19" y="47"/>
                        <a:pt x="19" y="47"/>
                        <a:pt x="19" y="47"/>
                      </a:cubicBezTo>
                      <a:cubicBezTo>
                        <a:pt x="109" y="47"/>
                        <a:pt x="109" y="47"/>
                        <a:pt x="109" y="47"/>
                      </a:cubicBezTo>
                      <a:cubicBezTo>
                        <a:pt x="109" y="0"/>
                        <a:pt x="109" y="0"/>
                        <a:pt x="109" y="0"/>
                      </a:cubicBezTo>
                      <a:cubicBezTo>
                        <a:pt x="19" y="0"/>
                        <a:pt x="19" y="0"/>
                        <a:pt x="19" y="0"/>
                      </a:cubicBezTo>
                      <a:cubicBezTo>
                        <a:pt x="8" y="0"/>
                        <a:pt x="0" y="8"/>
                        <a:pt x="0" y="19"/>
                      </a:cubicBezTo>
                      <a:cubicBezTo>
                        <a:pt x="0" y="204"/>
                        <a:pt x="0" y="204"/>
                        <a:pt x="0" y="204"/>
                      </a:cubicBezTo>
                      <a:cubicBezTo>
                        <a:pt x="0" y="215"/>
                        <a:pt x="8" y="223"/>
                        <a:pt x="19" y="223"/>
                      </a:cubicBezTo>
                      <a:cubicBezTo>
                        <a:pt x="242" y="223"/>
                        <a:pt x="242" y="223"/>
                        <a:pt x="242" y="223"/>
                      </a:cubicBezTo>
                      <a:cubicBezTo>
                        <a:pt x="252" y="223"/>
                        <a:pt x="260" y="215"/>
                        <a:pt x="260" y="204"/>
                      </a:cubicBezTo>
                      <a:cubicBezTo>
                        <a:pt x="260" y="182"/>
                        <a:pt x="260" y="182"/>
                        <a:pt x="260" y="182"/>
                      </a:cubicBezTo>
                      <a:lnTo>
                        <a:pt x="242" y="182"/>
                      </a:lnTo>
                      <a:close/>
                      <a:moveTo>
                        <a:pt x="89" y="14"/>
                      </a:moveTo>
                      <a:cubicBezTo>
                        <a:pt x="94" y="14"/>
                        <a:pt x="98" y="18"/>
                        <a:pt x="98" y="23"/>
                      </a:cubicBezTo>
                      <a:cubicBezTo>
                        <a:pt x="98" y="28"/>
                        <a:pt x="94" y="33"/>
                        <a:pt x="89" y="33"/>
                      </a:cubicBezTo>
                      <a:cubicBezTo>
                        <a:pt x="84" y="33"/>
                        <a:pt x="80" y="28"/>
                        <a:pt x="80" y="23"/>
                      </a:cubicBezTo>
                      <a:cubicBezTo>
                        <a:pt x="80" y="18"/>
                        <a:pt x="84" y="14"/>
                        <a:pt x="89" y="14"/>
                      </a:cubicBezTo>
                      <a:moveTo>
                        <a:pt x="61" y="14"/>
                      </a:moveTo>
                      <a:cubicBezTo>
                        <a:pt x="66" y="14"/>
                        <a:pt x="70" y="18"/>
                        <a:pt x="70" y="23"/>
                      </a:cubicBezTo>
                      <a:cubicBezTo>
                        <a:pt x="70" y="28"/>
                        <a:pt x="66" y="33"/>
                        <a:pt x="61" y="33"/>
                      </a:cubicBezTo>
                      <a:cubicBezTo>
                        <a:pt x="55" y="33"/>
                        <a:pt x="51" y="28"/>
                        <a:pt x="51" y="23"/>
                      </a:cubicBezTo>
                      <a:cubicBezTo>
                        <a:pt x="51" y="18"/>
                        <a:pt x="55" y="14"/>
                        <a:pt x="61" y="14"/>
                      </a:cubicBezTo>
                      <a:moveTo>
                        <a:pt x="33" y="14"/>
                      </a:moveTo>
                      <a:cubicBezTo>
                        <a:pt x="38" y="14"/>
                        <a:pt x="42" y="18"/>
                        <a:pt x="42" y="23"/>
                      </a:cubicBezTo>
                      <a:cubicBezTo>
                        <a:pt x="42" y="28"/>
                        <a:pt x="38" y="33"/>
                        <a:pt x="33" y="33"/>
                      </a:cubicBezTo>
                      <a:cubicBezTo>
                        <a:pt x="28" y="33"/>
                        <a:pt x="23" y="28"/>
                        <a:pt x="23" y="23"/>
                      </a:cubicBezTo>
                      <a:cubicBezTo>
                        <a:pt x="23" y="18"/>
                        <a:pt x="28" y="14"/>
                        <a:pt x="33" y="1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1" name="Freeform 45">
                  <a:extLst>
                    <a:ext uri="{FF2B5EF4-FFF2-40B4-BE49-F238E27FC236}">
                      <a16:creationId xmlns:a16="http://schemas.microsoft.com/office/drawing/2014/main" id="{0AAAFC4F-E3DE-462B-BB18-C6BBE2227B04}"/>
                    </a:ext>
                  </a:extLst>
                </p:cNvPr>
                <p:cNvSpPr>
                  <a:spLocks noEditPoints="1"/>
                </p:cNvSpPr>
                <p:nvPr/>
              </p:nvSpPr>
              <p:spPr bwMode="auto">
                <a:xfrm>
                  <a:off x="-927" y="1388"/>
                  <a:ext cx="614" cy="527"/>
                </a:xfrm>
                <a:custGeom>
                  <a:avLst/>
                  <a:gdLst/>
                  <a:ahLst/>
                  <a:cxnLst>
                    <a:cxn ang="0">
                      <a:pos x="242" y="132"/>
                    </a:cxn>
                    <a:cxn ang="0">
                      <a:pos x="242" y="205"/>
                    </a:cxn>
                    <a:cxn ang="0">
                      <a:pos x="19" y="205"/>
                    </a:cxn>
                    <a:cxn ang="0">
                      <a:pos x="19" y="47"/>
                    </a:cxn>
                    <a:cxn ang="0">
                      <a:pos x="169" y="47"/>
                    </a:cxn>
                    <a:cxn ang="0">
                      <a:pos x="169" y="38"/>
                    </a:cxn>
                    <a:cxn ang="0">
                      <a:pos x="172" y="28"/>
                    </a:cxn>
                    <a:cxn ang="0">
                      <a:pos x="112" y="28"/>
                    </a:cxn>
                    <a:cxn ang="0">
                      <a:pos x="112" y="19"/>
                    </a:cxn>
                    <a:cxn ang="0">
                      <a:pos x="183" y="19"/>
                    </a:cxn>
                    <a:cxn ang="0">
                      <a:pos x="183" y="18"/>
                    </a:cxn>
                    <a:cxn ang="0">
                      <a:pos x="183" y="8"/>
                    </a:cxn>
                    <a:cxn ang="0">
                      <a:pos x="184" y="0"/>
                    </a:cxn>
                    <a:cxn ang="0">
                      <a:pos x="19" y="0"/>
                    </a:cxn>
                    <a:cxn ang="0">
                      <a:pos x="0" y="19"/>
                    </a:cxn>
                    <a:cxn ang="0">
                      <a:pos x="0" y="205"/>
                    </a:cxn>
                    <a:cxn ang="0">
                      <a:pos x="19" y="223"/>
                    </a:cxn>
                    <a:cxn ang="0">
                      <a:pos x="242" y="223"/>
                    </a:cxn>
                    <a:cxn ang="0">
                      <a:pos x="260" y="205"/>
                    </a:cxn>
                    <a:cxn ang="0">
                      <a:pos x="260" y="132"/>
                    </a:cxn>
                    <a:cxn ang="0">
                      <a:pos x="242" y="132"/>
                    </a:cxn>
                    <a:cxn ang="0">
                      <a:pos x="89" y="14"/>
                    </a:cxn>
                    <a:cxn ang="0">
                      <a:pos x="98" y="23"/>
                    </a:cxn>
                    <a:cxn ang="0">
                      <a:pos x="89" y="33"/>
                    </a:cxn>
                    <a:cxn ang="0">
                      <a:pos x="80" y="23"/>
                    </a:cxn>
                    <a:cxn ang="0">
                      <a:pos x="89" y="14"/>
                    </a:cxn>
                    <a:cxn ang="0">
                      <a:pos x="61" y="14"/>
                    </a:cxn>
                    <a:cxn ang="0">
                      <a:pos x="70" y="23"/>
                    </a:cxn>
                    <a:cxn ang="0">
                      <a:pos x="61" y="33"/>
                    </a:cxn>
                    <a:cxn ang="0">
                      <a:pos x="51" y="23"/>
                    </a:cxn>
                    <a:cxn ang="0">
                      <a:pos x="61" y="14"/>
                    </a:cxn>
                    <a:cxn ang="0">
                      <a:pos x="33" y="14"/>
                    </a:cxn>
                    <a:cxn ang="0">
                      <a:pos x="42" y="23"/>
                    </a:cxn>
                    <a:cxn ang="0">
                      <a:pos x="33" y="33"/>
                    </a:cxn>
                    <a:cxn ang="0">
                      <a:pos x="24" y="23"/>
                    </a:cxn>
                    <a:cxn ang="0">
                      <a:pos x="33" y="14"/>
                    </a:cxn>
                  </a:cxnLst>
                  <a:rect l="0" t="0" r="r" b="b"/>
                  <a:pathLst>
                    <a:path w="260" h="223">
                      <a:moveTo>
                        <a:pt x="242" y="132"/>
                      </a:moveTo>
                      <a:cubicBezTo>
                        <a:pt x="242" y="205"/>
                        <a:pt x="242" y="205"/>
                        <a:pt x="242" y="205"/>
                      </a:cubicBezTo>
                      <a:cubicBezTo>
                        <a:pt x="19" y="205"/>
                        <a:pt x="19" y="205"/>
                        <a:pt x="19" y="205"/>
                      </a:cubicBezTo>
                      <a:cubicBezTo>
                        <a:pt x="19" y="47"/>
                        <a:pt x="19" y="47"/>
                        <a:pt x="19" y="47"/>
                      </a:cubicBezTo>
                      <a:cubicBezTo>
                        <a:pt x="169" y="47"/>
                        <a:pt x="169" y="47"/>
                        <a:pt x="169" y="47"/>
                      </a:cubicBezTo>
                      <a:cubicBezTo>
                        <a:pt x="169" y="38"/>
                        <a:pt x="169" y="38"/>
                        <a:pt x="169" y="38"/>
                      </a:cubicBezTo>
                      <a:cubicBezTo>
                        <a:pt x="169" y="34"/>
                        <a:pt x="170" y="31"/>
                        <a:pt x="172" y="28"/>
                      </a:cubicBezTo>
                      <a:cubicBezTo>
                        <a:pt x="112" y="28"/>
                        <a:pt x="112" y="28"/>
                        <a:pt x="112" y="28"/>
                      </a:cubicBezTo>
                      <a:cubicBezTo>
                        <a:pt x="112" y="19"/>
                        <a:pt x="112" y="19"/>
                        <a:pt x="112" y="19"/>
                      </a:cubicBezTo>
                      <a:cubicBezTo>
                        <a:pt x="183" y="19"/>
                        <a:pt x="183" y="19"/>
                        <a:pt x="183" y="19"/>
                      </a:cubicBezTo>
                      <a:cubicBezTo>
                        <a:pt x="183" y="18"/>
                        <a:pt x="183" y="18"/>
                        <a:pt x="183" y="18"/>
                      </a:cubicBezTo>
                      <a:cubicBezTo>
                        <a:pt x="183" y="8"/>
                        <a:pt x="183" y="8"/>
                        <a:pt x="183" y="8"/>
                      </a:cubicBezTo>
                      <a:cubicBezTo>
                        <a:pt x="183" y="5"/>
                        <a:pt x="183" y="3"/>
                        <a:pt x="184" y="0"/>
                      </a:cubicBezTo>
                      <a:cubicBezTo>
                        <a:pt x="19" y="0"/>
                        <a:pt x="19" y="0"/>
                        <a:pt x="19" y="0"/>
                      </a:cubicBezTo>
                      <a:cubicBezTo>
                        <a:pt x="9" y="0"/>
                        <a:pt x="0" y="9"/>
                        <a:pt x="0" y="19"/>
                      </a:cubicBezTo>
                      <a:cubicBezTo>
                        <a:pt x="0" y="205"/>
                        <a:pt x="0" y="205"/>
                        <a:pt x="0" y="205"/>
                      </a:cubicBezTo>
                      <a:cubicBezTo>
                        <a:pt x="0" y="215"/>
                        <a:pt x="9" y="223"/>
                        <a:pt x="19" y="223"/>
                      </a:cubicBezTo>
                      <a:cubicBezTo>
                        <a:pt x="242" y="223"/>
                        <a:pt x="242" y="223"/>
                        <a:pt x="242" y="223"/>
                      </a:cubicBezTo>
                      <a:cubicBezTo>
                        <a:pt x="252" y="223"/>
                        <a:pt x="260" y="215"/>
                        <a:pt x="260" y="205"/>
                      </a:cubicBezTo>
                      <a:cubicBezTo>
                        <a:pt x="260" y="132"/>
                        <a:pt x="260" y="132"/>
                        <a:pt x="260" y="132"/>
                      </a:cubicBezTo>
                      <a:lnTo>
                        <a:pt x="242" y="132"/>
                      </a:lnTo>
                      <a:close/>
                      <a:moveTo>
                        <a:pt x="89" y="14"/>
                      </a:moveTo>
                      <a:cubicBezTo>
                        <a:pt x="94" y="14"/>
                        <a:pt x="98" y="18"/>
                        <a:pt x="98" y="23"/>
                      </a:cubicBezTo>
                      <a:cubicBezTo>
                        <a:pt x="98" y="29"/>
                        <a:pt x="94" y="33"/>
                        <a:pt x="89" y="33"/>
                      </a:cubicBezTo>
                      <a:cubicBezTo>
                        <a:pt x="84" y="33"/>
                        <a:pt x="80" y="29"/>
                        <a:pt x="80" y="23"/>
                      </a:cubicBezTo>
                      <a:cubicBezTo>
                        <a:pt x="80" y="18"/>
                        <a:pt x="84" y="14"/>
                        <a:pt x="89" y="14"/>
                      </a:cubicBezTo>
                      <a:moveTo>
                        <a:pt x="61" y="14"/>
                      </a:moveTo>
                      <a:cubicBezTo>
                        <a:pt x="66" y="14"/>
                        <a:pt x="70" y="18"/>
                        <a:pt x="70" y="23"/>
                      </a:cubicBezTo>
                      <a:cubicBezTo>
                        <a:pt x="70" y="29"/>
                        <a:pt x="66" y="33"/>
                        <a:pt x="61" y="33"/>
                      </a:cubicBezTo>
                      <a:cubicBezTo>
                        <a:pt x="56" y="33"/>
                        <a:pt x="51" y="29"/>
                        <a:pt x="51" y="23"/>
                      </a:cubicBezTo>
                      <a:cubicBezTo>
                        <a:pt x="51" y="18"/>
                        <a:pt x="56" y="14"/>
                        <a:pt x="61" y="14"/>
                      </a:cubicBezTo>
                      <a:moveTo>
                        <a:pt x="33" y="14"/>
                      </a:moveTo>
                      <a:cubicBezTo>
                        <a:pt x="38" y="14"/>
                        <a:pt x="42" y="18"/>
                        <a:pt x="42" y="23"/>
                      </a:cubicBezTo>
                      <a:cubicBezTo>
                        <a:pt x="42" y="29"/>
                        <a:pt x="38" y="33"/>
                        <a:pt x="33" y="33"/>
                      </a:cubicBezTo>
                      <a:cubicBezTo>
                        <a:pt x="28" y="33"/>
                        <a:pt x="24" y="29"/>
                        <a:pt x="24" y="23"/>
                      </a:cubicBezTo>
                      <a:cubicBezTo>
                        <a:pt x="24" y="18"/>
                        <a:pt x="28" y="14"/>
                        <a:pt x="33" y="1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2" name="Rectangle 46">
                  <a:extLst>
                    <a:ext uri="{FF2B5EF4-FFF2-40B4-BE49-F238E27FC236}">
                      <a16:creationId xmlns:a16="http://schemas.microsoft.com/office/drawing/2014/main" id="{F41BE6DF-14E3-4F5F-B4F0-C67311B23B31}"/>
                    </a:ext>
                  </a:extLst>
                </p:cNvPr>
                <p:cNvSpPr>
                  <a:spLocks noChangeArrowheads="1"/>
                </p:cNvSpPr>
                <p:nvPr/>
              </p:nvSpPr>
              <p:spPr bwMode="auto">
                <a:xfrm>
                  <a:off x="-1119" y="1719"/>
                  <a:ext cx="145" cy="2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3" name="Rectangle 47">
                  <a:extLst>
                    <a:ext uri="{FF2B5EF4-FFF2-40B4-BE49-F238E27FC236}">
                      <a16:creationId xmlns:a16="http://schemas.microsoft.com/office/drawing/2014/main" id="{779C046D-337F-4035-B9E2-31106A807D58}"/>
                    </a:ext>
                  </a:extLst>
                </p:cNvPr>
                <p:cNvSpPr>
                  <a:spLocks noChangeArrowheads="1"/>
                </p:cNvSpPr>
                <p:nvPr/>
              </p:nvSpPr>
              <p:spPr bwMode="auto">
                <a:xfrm>
                  <a:off x="-1119" y="1785"/>
                  <a:ext cx="145" cy="2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4" name="Rectangle 48">
                  <a:extLst>
                    <a:ext uri="{FF2B5EF4-FFF2-40B4-BE49-F238E27FC236}">
                      <a16:creationId xmlns:a16="http://schemas.microsoft.com/office/drawing/2014/main" id="{62EA30F2-3BA4-4688-A23E-8240B06B5C4A}"/>
                    </a:ext>
                  </a:extLst>
                </p:cNvPr>
                <p:cNvSpPr>
                  <a:spLocks noChangeArrowheads="1"/>
                </p:cNvSpPr>
                <p:nvPr/>
              </p:nvSpPr>
              <p:spPr bwMode="auto">
                <a:xfrm>
                  <a:off x="-1119" y="1851"/>
                  <a:ext cx="145" cy="2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5" name="Rectangle 49">
                  <a:extLst>
                    <a:ext uri="{FF2B5EF4-FFF2-40B4-BE49-F238E27FC236}">
                      <a16:creationId xmlns:a16="http://schemas.microsoft.com/office/drawing/2014/main" id="{DDBB0CE5-B55F-4E40-9E52-A69F97B9C8E1}"/>
                    </a:ext>
                  </a:extLst>
                </p:cNvPr>
                <p:cNvSpPr>
                  <a:spLocks noChangeArrowheads="1"/>
                </p:cNvSpPr>
                <p:nvPr/>
              </p:nvSpPr>
              <p:spPr bwMode="auto">
                <a:xfrm>
                  <a:off x="-833" y="1596"/>
                  <a:ext cx="293" cy="2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6" name="Rectangle 50">
                  <a:extLst>
                    <a:ext uri="{FF2B5EF4-FFF2-40B4-BE49-F238E27FC236}">
                      <a16:creationId xmlns:a16="http://schemas.microsoft.com/office/drawing/2014/main" id="{BFB9B453-AEBF-40EF-88F3-B7C536DE53AA}"/>
                    </a:ext>
                  </a:extLst>
                </p:cNvPr>
                <p:cNvSpPr>
                  <a:spLocks noChangeArrowheads="1"/>
                </p:cNvSpPr>
                <p:nvPr/>
              </p:nvSpPr>
              <p:spPr bwMode="auto">
                <a:xfrm>
                  <a:off x="-833" y="1662"/>
                  <a:ext cx="293" cy="2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7" name="Rectangle 51">
                  <a:extLst>
                    <a:ext uri="{FF2B5EF4-FFF2-40B4-BE49-F238E27FC236}">
                      <a16:creationId xmlns:a16="http://schemas.microsoft.com/office/drawing/2014/main" id="{7B648CBD-B4D6-4D42-AE2D-559D641B563B}"/>
                    </a:ext>
                  </a:extLst>
                </p:cNvPr>
                <p:cNvSpPr>
                  <a:spLocks noChangeArrowheads="1"/>
                </p:cNvSpPr>
                <p:nvPr/>
              </p:nvSpPr>
              <p:spPr bwMode="auto">
                <a:xfrm>
                  <a:off x="-833" y="1728"/>
                  <a:ext cx="418" cy="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grpSp>
        </p:grpSp>
        <p:grpSp>
          <p:nvGrpSpPr>
            <p:cNvPr id="20" name="Group 19">
              <a:extLst>
                <a:ext uri="{FF2B5EF4-FFF2-40B4-BE49-F238E27FC236}">
                  <a16:creationId xmlns:a16="http://schemas.microsoft.com/office/drawing/2014/main" id="{BCC9E458-0156-46BC-AE73-03E8B489B476}"/>
                </a:ext>
              </a:extLst>
            </p:cNvPr>
            <p:cNvGrpSpPr/>
            <p:nvPr/>
          </p:nvGrpSpPr>
          <p:grpSpPr>
            <a:xfrm>
              <a:off x="7810889" y="3299063"/>
              <a:ext cx="3348966" cy="228217"/>
              <a:chOff x="7810889" y="3299063"/>
              <a:chExt cx="3348966" cy="228217"/>
            </a:xfrm>
          </p:grpSpPr>
          <p:grpSp>
            <p:nvGrpSpPr>
              <p:cNvPr id="107" name="Group 106">
                <a:extLst>
                  <a:ext uri="{FF2B5EF4-FFF2-40B4-BE49-F238E27FC236}">
                    <a16:creationId xmlns:a16="http://schemas.microsoft.com/office/drawing/2014/main" id="{CA6850D3-B9B4-4679-A708-19034F6FDB8E}"/>
                  </a:ext>
                </a:extLst>
              </p:cNvPr>
              <p:cNvGrpSpPr/>
              <p:nvPr/>
            </p:nvGrpSpPr>
            <p:grpSpPr>
              <a:xfrm>
                <a:off x="7978159" y="3341571"/>
                <a:ext cx="3181696" cy="155828"/>
                <a:chOff x="1254574" y="2110188"/>
                <a:chExt cx="3181696" cy="155828"/>
              </a:xfrm>
            </p:grpSpPr>
            <p:cxnSp>
              <p:nvCxnSpPr>
                <p:cNvPr id="114" name="Straight Connector 113">
                  <a:extLst>
                    <a:ext uri="{FF2B5EF4-FFF2-40B4-BE49-F238E27FC236}">
                      <a16:creationId xmlns:a16="http://schemas.microsoft.com/office/drawing/2014/main" id="{79FB3FEE-E65E-4882-A291-3FDEC187AA1E}"/>
                    </a:ext>
                  </a:extLst>
                </p:cNvPr>
                <p:cNvCxnSpPr>
                  <a:cxnSpLocks/>
                </p:cNvCxnSpPr>
                <p:nvPr/>
              </p:nvCxnSpPr>
              <p:spPr>
                <a:xfrm>
                  <a:off x="1254574" y="2188102"/>
                  <a:ext cx="3181696"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15" name="Rectangle 114">
                  <a:extLst>
                    <a:ext uri="{FF2B5EF4-FFF2-40B4-BE49-F238E27FC236}">
                      <a16:creationId xmlns:a16="http://schemas.microsoft.com/office/drawing/2014/main" id="{3D38171E-4350-49DB-899F-84B494930640}"/>
                    </a:ext>
                  </a:extLst>
                </p:cNvPr>
                <p:cNvSpPr/>
                <p:nvPr/>
              </p:nvSpPr>
              <p:spPr>
                <a:xfrm>
                  <a:off x="2401527" y="2110188"/>
                  <a:ext cx="645993" cy="155828"/>
                </a:xfrm>
                <a:prstGeom prst="rect">
                  <a:avLst/>
                </a:prstGeom>
                <a:solidFill>
                  <a:srgbClr val="0091D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Host</a:t>
                  </a:r>
                </a:p>
              </p:txBody>
            </p:sp>
          </p:grpSp>
          <p:grpSp>
            <p:nvGrpSpPr>
              <p:cNvPr id="108" name="Group 13">
                <a:extLst>
                  <a:ext uri="{FF2B5EF4-FFF2-40B4-BE49-F238E27FC236}">
                    <a16:creationId xmlns:a16="http://schemas.microsoft.com/office/drawing/2014/main" id="{A32FACA9-A4D5-4CA1-9549-9B9F60DC2FC3}"/>
                  </a:ext>
                </a:extLst>
              </p:cNvPr>
              <p:cNvGrpSpPr>
                <a:grpSpLocks noChangeAspect="1"/>
              </p:cNvGrpSpPr>
              <p:nvPr/>
            </p:nvGrpSpPr>
            <p:grpSpPr bwMode="auto">
              <a:xfrm>
                <a:off x="7810889" y="3299063"/>
                <a:ext cx="167270" cy="228217"/>
                <a:chOff x="2692" y="1882"/>
                <a:chExt cx="374" cy="557"/>
              </a:xfrm>
              <a:solidFill>
                <a:schemeClr val="bg1"/>
              </a:solidFill>
            </p:grpSpPr>
            <p:sp>
              <p:nvSpPr>
                <p:cNvPr id="109" name="Freeform 14">
                  <a:extLst>
                    <a:ext uri="{FF2B5EF4-FFF2-40B4-BE49-F238E27FC236}">
                      <a16:creationId xmlns:a16="http://schemas.microsoft.com/office/drawing/2014/main" id="{ACA9B721-25A2-461F-85C5-E7855C4148BA}"/>
                    </a:ext>
                  </a:extLst>
                </p:cNvPr>
                <p:cNvSpPr>
                  <a:spLocks/>
                </p:cNvSpPr>
                <p:nvPr/>
              </p:nvSpPr>
              <p:spPr bwMode="auto">
                <a:xfrm>
                  <a:off x="2888" y="2071"/>
                  <a:ext cx="178" cy="269"/>
                </a:xfrm>
                <a:custGeom>
                  <a:avLst/>
                  <a:gdLst/>
                  <a:ahLst/>
                  <a:cxnLst>
                    <a:cxn ang="0">
                      <a:pos x="75" y="45"/>
                    </a:cxn>
                    <a:cxn ang="0">
                      <a:pos x="75" y="93"/>
                    </a:cxn>
                    <a:cxn ang="0">
                      <a:pos x="17" y="114"/>
                    </a:cxn>
                    <a:cxn ang="0">
                      <a:pos x="5" y="114"/>
                    </a:cxn>
                    <a:cxn ang="0">
                      <a:pos x="0" y="114"/>
                    </a:cxn>
                    <a:cxn ang="0">
                      <a:pos x="0" y="76"/>
                    </a:cxn>
                    <a:cxn ang="0">
                      <a:pos x="4" y="74"/>
                    </a:cxn>
                    <a:cxn ang="0">
                      <a:pos x="11" y="84"/>
                    </a:cxn>
                    <a:cxn ang="0">
                      <a:pos x="26" y="62"/>
                    </a:cxn>
                    <a:cxn ang="0">
                      <a:pos x="11" y="7"/>
                    </a:cxn>
                    <a:cxn ang="0">
                      <a:pos x="11" y="7"/>
                    </a:cxn>
                    <a:cxn ang="0">
                      <a:pos x="30" y="0"/>
                    </a:cxn>
                    <a:cxn ang="0">
                      <a:pos x="30" y="0"/>
                    </a:cxn>
                    <a:cxn ang="0">
                      <a:pos x="75" y="45"/>
                    </a:cxn>
                  </a:cxnLst>
                  <a:rect l="0" t="0" r="r" b="b"/>
                  <a:pathLst>
                    <a:path w="75" h="114">
                      <a:moveTo>
                        <a:pt x="75" y="45"/>
                      </a:moveTo>
                      <a:cubicBezTo>
                        <a:pt x="75" y="86"/>
                        <a:pt x="75" y="93"/>
                        <a:pt x="75" y="93"/>
                      </a:cubicBezTo>
                      <a:cubicBezTo>
                        <a:pt x="75" y="93"/>
                        <a:pt x="73" y="114"/>
                        <a:pt x="17" y="114"/>
                      </a:cubicBezTo>
                      <a:cubicBezTo>
                        <a:pt x="5" y="114"/>
                        <a:pt x="5" y="114"/>
                        <a:pt x="5" y="114"/>
                      </a:cubicBezTo>
                      <a:cubicBezTo>
                        <a:pt x="3" y="114"/>
                        <a:pt x="1" y="114"/>
                        <a:pt x="0" y="114"/>
                      </a:cubicBezTo>
                      <a:cubicBezTo>
                        <a:pt x="0" y="76"/>
                        <a:pt x="0" y="76"/>
                        <a:pt x="0" y="76"/>
                      </a:cubicBezTo>
                      <a:cubicBezTo>
                        <a:pt x="4" y="74"/>
                        <a:pt x="4" y="74"/>
                        <a:pt x="4" y="74"/>
                      </a:cubicBezTo>
                      <a:cubicBezTo>
                        <a:pt x="11" y="84"/>
                        <a:pt x="11" y="84"/>
                        <a:pt x="11" y="84"/>
                      </a:cubicBezTo>
                      <a:cubicBezTo>
                        <a:pt x="26" y="62"/>
                        <a:pt x="26" y="62"/>
                        <a:pt x="26" y="62"/>
                      </a:cubicBezTo>
                      <a:cubicBezTo>
                        <a:pt x="11" y="7"/>
                        <a:pt x="11" y="7"/>
                        <a:pt x="11" y="7"/>
                      </a:cubicBezTo>
                      <a:cubicBezTo>
                        <a:pt x="11" y="7"/>
                        <a:pt x="11" y="7"/>
                        <a:pt x="11" y="7"/>
                      </a:cubicBezTo>
                      <a:cubicBezTo>
                        <a:pt x="30" y="0"/>
                        <a:pt x="30" y="0"/>
                        <a:pt x="30" y="0"/>
                      </a:cubicBezTo>
                      <a:cubicBezTo>
                        <a:pt x="30" y="0"/>
                        <a:pt x="30" y="0"/>
                        <a:pt x="30" y="0"/>
                      </a:cubicBezTo>
                      <a:cubicBezTo>
                        <a:pt x="47" y="5"/>
                        <a:pt x="75" y="17"/>
                        <a:pt x="75"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10" name="Oval 15">
                  <a:extLst>
                    <a:ext uri="{FF2B5EF4-FFF2-40B4-BE49-F238E27FC236}">
                      <a16:creationId xmlns:a16="http://schemas.microsoft.com/office/drawing/2014/main" id="{8EEB9546-AE73-496B-A4C6-E1EF7B6A6DBF}"/>
                    </a:ext>
                  </a:extLst>
                </p:cNvPr>
                <p:cNvSpPr>
                  <a:spLocks noChangeArrowheads="1"/>
                </p:cNvSpPr>
                <p:nvPr/>
              </p:nvSpPr>
              <p:spPr bwMode="auto">
                <a:xfrm>
                  <a:off x="2839" y="1882"/>
                  <a:ext cx="151" cy="17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11" name="Freeform 16">
                  <a:extLst>
                    <a:ext uri="{FF2B5EF4-FFF2-40B4-BE49-F238E27FC236}">
                      <a16:creationId xmlns:a16="http://schemas.microsoft.com/office/drawing/2014/main" id="{A2367D6E-6C2E-4823-8562-AE8A8141DE3C}"/>
                    </a:ext>
                  </a:extLst>
                </p:cNvPr>
                <p:cNvSpPr>
                  <a:spLocks/>
                </p:cNvSpPr>
                <p:nvPr/>
              </p:nvSpPr>
              <p:spPr bwMode="auto">
                <a:xfrm>
                  <a:off x="2763" y="2071"/>
                  <a:ext cx="151" cy="179"/>
                </a:xfrm>
                <a:custGeom>
                  <a:avLst/>
                  <a:gdLst/>
                  <a:ahLst/>
                  <a:cxnLst>
                    <a:cxn ang="0">
                      <a:pos x="64" y="7"/>
                    </a:cxn>
                    <a:cxn ang="0">
                      <a:pos x="64" y="7"/>
                    </a:cxn>
                    <a:cxn ang="0">
                      <a:pos x="49" y="62"/>
                    </a:cxn>
                    <a:cxn ang="0">
                      <a:pos x="57" y="74"/>
                    </a:cxn>
                    <a:cxn ang="0">
                      <a:pos x="53" y="76"/>
                    </a:cxn>
                    <a:cxn ang="0">
                      <a:pos x="10" y="47"/>
                    </a:cxn>
                    <a:cxn ang="0">
                      <a:pos x="4" y="47"/>
                    </a:cxn>
                    <a:cxn ang="0">
                      <a:pos x="0" y="55"/>
                    </a:cxn>
                    <a:cxn ang="0">
                      <a:pos x="0" y="45"/>
                    </a:cxn>
                    <a:cxn ang="0">
                      <a:pos x="45" y="0"/>
                    </a:cxn>
                    <a:cxn ang="0">
                      <a:pos x="64" y="7"/>
                    </a:cxn>
                  </a:cxnLst>
                  <a:rect l="0" t="0" r="r" b="b"/>
                  <a:pathLst>
                    <a:path w="64" h="76">
                      <a:moveTo>
                        <a:pt x="64" y="7"/>
                      </a:moveTo>
                      <a:cubicBezTo>
                        <a:pt x="64" y="7"/>
                        <a:pt x="64" y="7"/>
                        <a:pt x="64" y="7"/>
                      </a:cubicBezTo>
                      <a:cubicBezTo>
                        <a:pt x="49" y="62"/>
                        <a:pt x="49" y="62"/>
                        <a:pt x="49" y="62"/>
                      </a:cubicBezTo>
                      <a:cubicBezTo>
                        <a:pt x="57" y="74"/>
                        <a:pt x="57" y="74"/>
                        <a:pt x="57" y="74"/>
                      </a:cubicBezTo>
                      <a:cubicBezTo>
                        <a:pt x="53" y="76"/>
                        <a:pt x="53" y="76"/>
                        <a:pt x="53" y="76"/>
                      </a:cubicBezTo>
                      <a:cubicBezTo>
                        <a:pt x="19" y="76"/>
                        <a:pt x="10" y="47"/>
                        <a:pt x="10" y="47"/>
                      </a:cubicBezTo>
                      <a:cubicBezTo>
                        <a:pt x="4" y="47"/>
                        <a:pt x="4" y="47"/>
                        <a:pt x="4" y="47"/>
                      </a:cubicBezTo>
                      <a:cubicBezTo>
                        <a:pt x="4" y="47"/>
                        <a:pt x="3" y="50"/>
                        <a:pt x="0" y="55"/>
                      </a:cubicBezTo>
                      <a:cubicBezTo>
                        <a:pt x="0" y="52"/>
                        <a:pt x="0" y="48"/>
                        <a:pt x="0" y="45"/>
                      </a:cubicBezTo>
                      <a:cubicBezTo>
                        <a:pt x="0" y="17"/>
                        <a:pt x="28" y="5"/>
                        <a:pt x="45" y="0"/>
                      </a:cubicBezTo>
                      <a:lnTo>
                        <a:pt x="64" y="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12" name="Freeform 17">
                  <a:extLst>
                    <a:ext uri="{FF2B5EF4-FFF2-40B4-BE49-F238E27FC236}">
                      <a16:creationId xmlns:a16="http://schemas.microsoft.com/office/drawing/2014/main" id="{6A20547E-967C-4BEF-B1B7-B76A038E41E8}"/>
                    </a:ext>
                  </a:extLst>
                </p:cNvPr>
                <p:cNvSpPr>
                  <a:spLocks/>
                </p:cNvSpPr>
                <p:nvPr/>
              </p:nvSpPr>
              <p:spPr bwMode="auto">
                <a:xfrm>
                  <a:off x="2739" y="2290"/>
                  <a:ext cx="83" cy="86"/>
                </a:xfrm>
                <a:custGeom>
                  <a:avLst/>
                  <a:gdLst/>
                  <a:ahLst/>
                  <a:cxnLst>
                    <a:cxn ang="0">
                      <a:pos x="17" y="0"/>
                    </a:cxn>
                    <a:cxn ang="0">
                      <a:pos x="11" y="2"/>
                    </a:cxn>
                    <a:cxn ang="0">
                      <a:pos x="0" y="18"/>
                    </a:cxn>
                    <a:cxn ang="0">
                      <a:pos x="17" y="36"/>
                    </a:cxn>
                    <a:cxn ang="0">
                      <a:pos x="35" y="18"/>
                    </a:cxn>
                    <a:cxn ang="0">
                      <a:pos x="35" y="18"/>
                    </a:cxn>
                    <a:cxn ang="0">
                      <a:pos x="17" y="0"/>
                    </a:cxn>
                  </a:cxnLst>
                  <a:rect l="0" t="0" r="r" b="b"/>
                  <a:pathLst>
                    <a:path w="35" h="36">
                      <a:moveTo>
                        <a:pt x="17" y="0"/>
                      </a:moveTo>
                      <a:cubicBezTo>
                        <a:pt x="15" y="0"/>
                        <a:pt x="13" y="1"/>
                        <a:pt x="11" y="2"/>
                      </a:cubicBezTo>
                      <a:cubicBezTo>
                        <a:pt x="4" y="4"/>
                        <a:pt x="0" y="11"/>
                        <a:pt x="0" y="18"/>
                      </a:cubicBezTo>
                      <a:cubicBezTo>
                        <a:pt x="0" y="28"/>
                        <a:pt x="8" y="36"/>
                        <a:pt x="17" y="36"/>
                      </a:cubicBezTo>
                      <a:cubicBezTo>
                        <a:pt x="27" y="36"/>
                        <a:pt x="35" y="28"/>
                        <a:pt x="35" y="18"/>
                      </a:cubicBezTo>
                      <a:cubicBezTo>
                        <a:pt x="35" y="18"/>
                        <a:pt x="35" y="18"/>
                        <a:pt x="35" y="18"/>
                      </a:cubicBezTo>
                      <a:cubicBezTo>
                        <a:pt x="35" y="8"/>
                        <a:pt x="27" y="0"/>
                        <a:pt x="17"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13" name="Freeform 18">
                  <a:extLst>
                    <a:ext uri="{FF2B5EF4-FFF2-40B4-BE49-F238E27FC236}">
                      <a16:creationId xmlns:a16="http://schemas.microsoft.com/office/drawing/2014/main" id="{EAD76B7D-1093-4994-94C2-82F1C1835F29}"/>
                    </a:ext>
                  </a:extLst>
                </p:cNvPr>
                <p:cNvSpPr>
                  <a:spLocks noEditPoints="1"/>
                </p:cNvSpPr>
                <p:nvPr/>
              </p:nvSpPr>
              <p:spPr bwMode="auto">
                <a:xfrm>
                  <a:off x="2692" y="2203"/>
                  <a:ext cx="177" cy="236"/>
                </a:xfrm>
                <a:custGeom>
                  <a:avLst/>
                  <a:gdLst/>
                  <a:ahLst/>
                  <a:cxnLst>
                    <a:cxn ang="0">
                      <a:pos x="37" y="0"/>
                    </a:cxn>
                    <a:cxn ang="0">
                      <a:pos x="30" y="10"/>
                    </a:cxn>
                    <a:cxn ang="0">
                      <a:pos x="0" y="27"/>
                    </a:cxn>
                    <a:cxn ang="0">
                      <a:pos x="0" y="65"/>
                    </a:cxn>
                    <a:cxn ang="0">
                      <a:pos x="37" y="100"/>
                    </a:cxn>
                    <a:cxn ang="0">
                      <a:pos x="75" y="65"/>
                    </a:cxn>
                    <a:cxn ang="0">
                      <a:pos x="75" y="58"/>
                    </a:cxn>
                    <a:cxn ang="0">
                      <a:pos x="75" y="27"/>
                    </a:cxn>
                    <a:cxn ang="0">
                      <a:pos x="37" y="0"/>
                    </a:cxn>
                    <a:cxn ang="0">
                      <a:pos x="37" y="78"/>
                    </a:cxn>
                    <a:cxn ang="0">
                      <a:pos x="15" y="55"/>
                    </a:cxn>
                    <a:cxn ang="0">
                      <a:pos x="30" y="34"/>
                    </a:cxn>
                    <a:cxn ang="0">
                      <a:pos x="37" y="33"/>
                    </a:cxn>
                    <a:cxn ang="0">
                      <a:pos x="60" y="55"/>
                    </a:cxn>
                    <a:cxn ang="0">
                      <a:pos x="60" y="56"/>
                    </a:cxn>
                    <a:cxn ang="0">
                      <a:pos x="37" y="78"/>
                    </a:cxn>
                  </a:cxnLst>
                  <a:rect l="0" t="0" r="r" b="b"/>
                  <a:pathLst>
                    <a:path w="75" h="100">
                      <a:moveTo>
                        <a:pt x="37" y="0"/>
                      </a:moveTo>
                      <a:cubicBezTo>
                        <a:pt x="37" y="0"/>
                        <a:pt x="35" y="5"/>
                        <a:pt x="30" y="10"/>
                      </a:cubicBezTo>
                      <a:cubicBezTo>
                        <a:pt x="25" y="17"/>
                        <a:pt x="15" y="25"/>
                        <a:pt x="0" y="27"/>
                      </a:cubicBezTo>
                      <a:cubicBezTo>
                        <a:pt x="0" y="65"/>
                        <a:pt x="0" y="65"/>
                        <a:pt x="0" y="65"/>
                      </a:cubicBezTo>
                      <a:cubicBezTo>
                        <a:pt x="0" y="86"/>
                        <a:pt x="37" y="100"/>
                        <a:pt x="37" y="100"/>
                      </a:cubicBezTo>
                      <a:cubicBezTo>
                        <a:pt x="69" y="92"/>
                        <a:pt x="75" y="65"/>
                        <a:pt x="75" y="65"/>
                      </a:cubicBezTo>
                      <a:cubicBezTo>
                        <a:pt x="75" y="58"/>
                        <a:pt x="75" y="58"/>
                        <a:pt x="75" y="58"/>
                      </a:cubicBezTo>
                      <a:cubicBezTo>
                        <a:pt x="75" y="27"/>
                        <a:pt x="75" y="27"/>
                        <a:pt x="75" y="27"/>
                      </a:cubicBezTo>
                      <a:cubicBezTo>
                        <a:pt x="45" y="25"/>
                        <a:pt x="37" y="0"/>
                        <a:pt x="37" y="0"/>
                      </a:cubicBezTo>
                      <a:close/>
                      <a:moveTo>
                        <a:pt x="37" y="78"/>
                      </a:moveTo>
                      <a:cubicBezTo>
                        <a:pt x="25" y="78"/>
                        <a:pt x="15" y="68"/>
                        <a:pt x="15" y="55"/>
                      </a:cubicBezTo>
                      <a:cubicBezTo>
                        <a:pt x="15" y="45"/>
                        <a:pt x="21" y="37"/>
                        <a:pt x="30" y="34"/>
                      </a:cubicBezTo>
                      <a:cubicBezTo>
                        <a:pt x="33" y="33"/>
                        <a:pt x="35" y="33"/>
                        <a:pt x="37" y="33"/>
                      </a:cubicBezTo>
                      <a:cubicBezTo>
                        <a:pt x="50" y="33"/>
                        <a:pt x="60" y="43"/>
                        <a:pt x="60" y="55"/>
                      </a:cubicBezTo>
                      <a:cubicBezTo>
                        <a:pt x="60" y="55"/>
                        <a:pt x="60" y="56"/>
                        <a:pt x="60" y="56"/>
                      </a:cubicBezTo>
                      <a:cubicBezTo>
                        <a:pt x="60" y="68"/>
                        <a:pt x="50" y="78"/>
                        <a:pt x="37" y="7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grpSp>
        </p:grpSp>
        <p:grpSp>
          <p:nvGrpSpPr>
            <p:cNvPr id="21" name="Group 20">
              <a:extLst>
                <a:ext uri="{FF2B5EF4-FFF2-40B4-BE49-F238E27FC236}">
                  <a16:creationId xmlns:a16="http://schemas.microsoft.com/office/drawing/2014/main" id="{D0EDE1B8-68F1-4D0F-8E7A-5016C543C68D}"/>
                </a:ext>
              </a:extLst>
            </p:cNvPr>
            <p:cNvGrpSpPr/>
            <p:nvPr/>
          </p:nvGrpSpPr>
          <p:grpSpPr>
            <a:xfrm>
              <a:off x="7792769" y="3976340"/>
              <a:ext cx="3367086" cy="192786"/>
              <a:chOff x="7792769" y="3976340"/>
              <a:chExt cx="3367086" cy="192786"/>
            </a:xfrm>
          </p:grpSpPr>
          <p:grpSp>
            <p:nvGrpSpPr>
              <p:cNvPr id="101" name="Group 100">
                <a:extLst>
                  <a:ext uri="{FF2B5EF4-FFF2-40B4-BE49-F238E27FC236}">
                    <a16:creationId xmlns:a16="http://schemas.microsoft.com/office/drawing/2014/main" id="{82025C70-24C6-4C4C-9C95-644DB0A2A6CC}"/>
                  </a:ext>
                </a:extLst>
              </p:cNvPr>
              <p:cNvGrpSpPr/>
              <p:nvPr/>
            </p:nvGrpSpPr>
            <p:grpSpPr>
              <a:xfrm>
                <a:off x="8020293" y="3996121"/>
                <a:ext cx="3139562" cy="155828"/>
                <a:chOff x="1296708" y="2110188"/>
                <a:chExt cx="3139562" cy="155828"/>
              </a:xfrm>
            </p:grpSpPr>
            <p:cxnSp>
              <p:nvCxnSpPr>
                <p:cNvPr id="105" name="Straight Connector 104">
                  <a:extLst>
                    <a:ext uri="{FF2B5EF4-FFF2-40B4-BE49-F238E27FC236}">
                      <a16:creationId xmlns:a16="http://schemas.microsoft.com/office/drawing/2014/main" id="{A4F39FF7-6ED6-4951-98BF-FF3F02071E92}"/>
                    </a:ext>
                  </a:extLst>
                </p:cNvPr>
                <p:cNvCxnSpPr>
                  <a:cxnSpLocks/>
                </p:cNvCxnSpPr>
                <p:nvPr/>
              </p:nvCxnSpPr>
              <p:spPr>
                <a:xfrm>
                  <a:off x="1296708" y="2188102"/>
                  <a:ext cx="3139562"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06" name="Rectangle 105">
                  <a:extLst>
                    <a:ext uri="{FF2B5EF4-FFF2-40B4-BE49-F238E27FC236}">
                      <a16:creationId xmlns:a16="http://schemas.microsoft.com/office/drawing/2014/main" id="{DB3CDDDE-6A7B-451C-8609-475F2A5F188B}"/>
                    </a:ext>
                  </a:extLst>
                </p:cNvPr>
                <p:cNvSpPr/>
                <p:nvPr/>
              </p:nvSpPr>
              <p:spPr>
                <a:xfrm>
                  <a:off x="2401527" y="2110188"/>
                  <a:ext cx="645993" cy="155828"/>
                </a:xfrm>
                <a:prstGeom prst="rect">
                  <a:avLst/>
                </a:prstGeom>
                <a:solidFill>
                  <a:srgbClr val="0091D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Network</a:t>
                  </a:r>
                </a:p>
              </p:txBody>
            </p:sp>
          </p:grpSp>
          <p:grpSp>
            <p:nvGrpSpPr>
              <p:cNvPr id="102" name="Group 101">
                <a:extLst>
                  <a:ext uri="{FF2B5EF4-FFF2-40B4-BE49-F238E27FC236}">
                    <a16:creationId xmlns:a16="http://schemas.microsoft.com/office/drawing/2014/main" id="{E677750C-3059-4C48-A8F0-D44767325C26}"/>
                  </a:ext>
                </a:extLst>
              </p:cNvPr>
              <p:cNvGrpSpPr/>
              <p:nvPr/>
            </p:nvGrpSpPr>
            <p:grpSpPr>
              <a:xfrm>
                <a:off x="7792769" y="3976340"/>
                <a:ext cx="225863" cy="192786"/>
                <a:chOff x="5715000" y="3984106"/>
                <a:chExt cx="663575" cy="580140"/>
              </a:xfrm>
              <a:solidFill>
                <a:schemeClr val="bg1"/>
              </a:solidFill>
            </p:grpSpPr>
            <p:sp>
              <p:nvSpPr>
                <p:cNvPr id="103" name="Freeform 77">
                  <a:extLst>
                    <a:ext uri="{FF2B5EF4-FFF2-40B4-BE49-F238E27FC236}">
                      <a16:creationId xmlns:a16="http://schemas.microsoft.com/office/drawing/2014/main" id="{9E987DCD-0105-44FF-A315-0644615D8508}"/>
                    </a:ext>
                  </a:extLst>
                </p:cNvPr>
                <p:cNvSpPr>
                  <a:spLocks noEditPoints="1"/>
                </p:cNvSpPr>
                <p:nvPr/>
              </p:nvSpPr>
              <p:spPr bwMode="auto">
                <a:xfrm>
                  <a:off x="5903913" y="4208646"/>
                  <a:ext cx="285750" cy="355600"/>
                </a:xfrm>
                <a:custGeom>
                  <a:avLst/>
                  <a:gdLst/>
                  <a:ahLst/>
                  <a:cxnLst>
                    <a:cxn ang="0">
                      <a:pos x="38" y="0"/>
                    </a:cxn>
                    <a:cxn ang="0">
                      <a:pos x="65" y="27"/>
                    </a:cxn>
                    <a:cxn ang="0">
                      <a:pos x="65" y="28"/>
                    </a:cxn>
                    <a:cxn ang="0">
                      <a:pos x="65" y="35"/>
                    </a:cxn>
                    <a:cxn ang="0">
                      <a:pos x="76" y="47"/>
                    </a:cxn>
                    <a:cxn ang="0">
                      <a:pos x="76" y="83"/>
                    </a:cxn>
                    <a:cxn ang="0">
                      <a:pos x="64" y="95"/>
                    </a:cxn>
                    <a:cxn ang="0">
                      <a:pos x="12" y="95"/>
                    </a:cxn>
                    <a:cxn ang="0">
                      <a:pos x="0" y="83"/>
                    </a:cxn>
                    <a:cxn ang="0">
                      <a:pos x="0" y="47"/>
                    </a:cxn>
                    <a:cxn ang="0">
                      <a:pos x="11" y="35"/>
                    </a:cxn>
                    <a:cxn ang="0">
                      <a:pos x="11" y="28"/>
                    </a:cxn>
                    <a:cxn ang="0">
                      <a:pos x="38" y="0"/>
                    </a:cxn>
                    <a:cxn ang="0">
                      <a:pos x="52" y="35"/>
                    </a:cxn>
                    <a:cxn ang="0">
                      <a:pos x="52" y="28"/>
                    </a:cxn>
                    <a:cxn ang="0">
                      <a:pos x="52" y="27"/>
                    </a:cxn>
                    <a:cxn ang="0">
                      <a:pos x="38" y="14"/>
                    </a:cxn>
                    <a:cxn ang="0">
                      <a:pos x="24" y="28"/>
                    </a:cxn>
                    <a:cxn ang="0">
                      <a:pos x="24" y="35"/>
                    </a:cxn>
                    <a:cxn ang="0">
                      <a:pos x="30" y="35"/>
                    </a:cxn>
                    <a:cxn ang="0">
                      <a:pos x="52" y="35"/>
                    </a:cxn>
                    <a:cxn ang="0">
                      <a:pos x="38" y="47"/>
                    </a:cxn>
                    <a:cxn ang="0">
                      <a:pos x="50" y="59"/>
                    </a:cxn>
                    <a:cxn ang="0">
                      <a:pos x="44" y="69"/>
                    </a:cxn>
                    <a:cxn ang="0">
                      <a:pos x="44" y="77"/>
                    </a:cxn>
                    <a:cxn ang="0">
                      <a:pos x="32" y="77"/>
                    </a:cxn>
                    <a:cxn ang="0">
                      <a:pos x="32" y="69"/>
                    </a:cxn>
                    <a:cxn ang="0">
                      <a:pos x="26" y="59"/>
                    </a:cxn>
                    <a:cxn ang="0">
                      <a:pos x="38" y="47"/>
                    </a:cxn>
                  </a:cxnLst>
                  <a:rect l="0" t="0" r="r" b="b"/>
                  <a:pathLst>
                    <a:path w="76" h="95">
                      <a:moveTo>
                        <a:pt x="38" y="0"/>
                      </a:moveTo>
                      <a:cubicBezTo>
                        <a:pt x="53" y="0"/>
                        <a:pt x="65" y="12"/>
                        <a:pt x="65" y="27"/>
                      </a:cubicBezTo>
                      <a:cubicBezTo>
                        <a:pt x="65" y="27"/>
                        <a:pt x="65" y="28"/>
                        <a:pt x="65" y="28"/>
                      </a:cubicBezTo>
                      <a:cubicBezTo>
                        <a:pt x="65" y="35"/>
                        <a:pt x="65" y="35"/>
                        <a:pt x="65" y="35"/>
                      </a:cubicBezTo>
                      <a:cubicBezTo>
                        <a:pt x="71" y="36"/>
                        <a:pt x="76" y="41"/>
                        <a:pt x="76" y="47"/>
                      </a:cubicBezTo>
                      <a:cubicBezTo>
                        <a:pt x="76" y="83"/>
                        <a:pt x="76" y="83"/>
                        <a:pt x="76" y="83"/>
                      </a:cubicBezTo>
                      <a:cubicBezTo>
                        <a:pt x="76" y="89"/>
                        <a:pt x="71" y="95"/>
                        <a:pt x="64" y="95"/>
                      </a:cubicBezTo>
                      <a:cubicBezTo>
                        <a:pt x="12" y="95"/>
                        <a:pt x="12" y="95"/>
                        <a:pt x="12" y="95"/>
                      </a:cubicBezTo>
                      <a:cubicBezTo>
                        <a:pt x="5" y="95"/>
                        <a:pt x="0" y="89"/>
                        <a:pt x="0" y="83"/>
                      </a:cubicBezTo>
                      <a:cubicBezTo>
                        <a:pt x="0" y="47"/>
                        <a:pt x="0" y="47"/>
                        <a:pt x="0" y="47"/>
                      </a:cubicBezTo>
                      <a:cubicBezTo>
                        <a:pt x="0" y="41"/>
                        <a:pt x="5" y="36"/>
                        <a:pt x="11" y="35"/>
                      </a:cubicBezTo>
                      <a:cubicBezTo>
                        <a:pt x="11" y="28"/>
                        <a:pt x="11" y="28"/>
                        <a:pt x="11" y="28"/>
                      </a:cubicBezTo>
                      <a:cubicBezTo>
                        <a:pt x="11" y="13"/>
                        <a:pt x="23" y="0"/>
                        <a:pt x="38" y="0"/>
                      </a:cubicBezTo>
                      <a:moveTo>
                        <a:pt x="52" y="35"/>
                      </a:moveTo>
                      <a:cubicBezTo>
                        <a:pt x="52" y="28"/>
                        <a:pt x="52" y="28"/>
                        <a:pt x="52" y="28"/>
                      </a:cubicBezTo>
                      <a:cubicBezTo>
                        <a:pt x="52" y="27"/>
                        <a:pt x="52" y="27"/>
                        <a:pt x="52" y="27"/>
                      </a:cubicBezTo>
                      <a:cubicBezTo>
                        <a:pt x="52" y="20"/>
                        <a:pt x="46" y="14"/>
                        <a:pt x="38" y="14"/>
                      </a:cubicBezTo>
                      <a:cubicBezTo>
                        <a:pt x="30" y="14"/>
                        <a:pt x="24" y="20"/>
                        <a:pt x="24" y="28"/>
                      </a:cubicBezTo>
                      <a:cubicBezTo>
                        <a:pt x="24" y="35"/>
                        <a:pt x="24" y="35"/>
                        <a:pt x="24" y="35"/>
                      </a:cubicBezTo>
                      <a:cubicBezTo>
                        <a:pt x="30" y="35"/>
                        <a:pt x="30" y="35"/>
                        <a:pt x="30" y="35"/>
                      </a:cubicBezTo>
                      <a:lnTo>
                        <a:pt x="52" y="35"/>
                      </a:lnTo>
                      <a:close/>
                      <a:moveTo>
                        <a:pt x="38" y="47"/>
                      </a:moveTo>
                      <a:cubicBezTo>
                        <a:pt x="45" y="47"/>
                        <a:pt x="50" y="53"/>
                        <a:pt x="50" y="59"/>
                      </a:cubicBezTo>
                      <a:cubicBezTo>
                        <a:pt x="50" y="64"/>
                        <a:pt x="48" y="67"/>
                        <a:pt x="44" y="69"/>
                      </a:cubicBezTo>
                      <a:cubicBezTo>
                        <a:pt x="44" y="77"/>
                        <a:pt x="44" y="77"/>
                        <a:pt x="44" y="77"/>
                      </a:cubicBezTo>
                      <a:cubicBezTo>
                        <a:pt x="44" y="85"/>
                        <a:pt x="32" y="85"/>
                        <a:pt x="32" y="77"/>
                      </a:cubicBezTo>
                      <a:cubicBezTo>
                        <a:pt x="32" y="74"/>
                        <a:pt x="32" y="72"/>
                        <a:pt x="32" y="69"/>
                      </a:cubicBezTo>
                      <a:cubicBezTo>
                        <a:pt x="29" y="67"/>
                        <a:pt x="26" y="63"/>
                        <a:pt x="26" y="59"/>
                      </a:cubicBezTo>
                      <a:cubicBezTo>
                        <a:pt x="26" y="52"/>
                        <a:pt x="32" y="47"/>
                        <a:pt x="38" y="47"/>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04" name="Freeform 5">
                  <a:extLst>
                    <a:ext uri="{FF2B5EF4-FFF2-40B4-BE49-F238E27FC236}">
                      <a16:creationId xmlns:a16="http://schemas.microsoft.com/office/drawing/2014/main" id="{6EE307F9-CDE5-48AD-AADF-A96243D69D13}"/>
                    </a:ext>
                  </a:extLst>
                </p:cNvPr>
                <p:cNvSpPr>
                  <a:spLocks/>
                </p:cNvSpPr>
                <p:nvPr/>
              </p:nvSpPr>
              <p:spPr bwMode="auto">
                <a:xfrm>
                  <a:off x="5715000" y="3984106"/>
                  <a:ext cx="663575" cy="379413"/>
                </a:xfrm>
                <a:custGeom>
                  <a:avLst/>
                  <a:gdLst/>
                  <a:ahLst/>
                  <a:cxnLst>
                    <a:cxn ang="0">
                      <a:pos x="152" y="52"/>
                    </a:cxn>
                    <a:cxn ang="0">
                      <a:pos x="151" y="52"/>
                    </a:cxn>
                    <a:cxn ang="0">
                      <a:pos x="117" y="20"/>
                    </a:cxn>
                    <a:cxn ang="0">
                      <a:pos x="101" y="24"/>
                    </a:cxn>
                    <a:cxn ang="0">
                      <a:pos x="63" y="0"/>
                    </a:cxn>
                    <a:cxn ang="0">
                      <a:pos x="22" y="41"/>
                    </a:cxn>
                    <a:cxn ang="0">
                      <a:pos x="22" y="48"/>
                    </a:cxn>
                    <a:cxn ang="0">
                      <a:pos x="0" y="74"/>
                    </a:cxn>
                    <a:cxn ang="0">
                      <a:pos x="26" y="101"/>
                    </a:cxn>
                    <a:cxn ang="0">
                      <a:pos x="45" y="101"/>
                    </a:cxn>
                    <a:cxn ang="0">
                      <a:pos x="44" y="92"/>
                    </a:cxn>
                    <a:cxn ang="0">
                      <a:pos x="57" y="61"/>
                    </a:cxn>
                    <a:cxn ang="0">
                      <a:pos x="88" y="48"/>
                    </a:cxn>
                    <a:cxn ang="0">
                      <a:pos x="119" y="61"/>
                    </a:cxn>
                    <a:cxn ang="0">
                      <a:pos x="132" y="92"/>
                    </a:cxn>
                    <a:cxn ang="0">
                      <a:pos x="131" y="101"/>
                    </a:cxn>
                    <a:cxn ang="0">
                      <a:pos x="152" y="101"/>
                    </a:cxn>
                    <a:cxn ang="0">
                      <a:pos x="177" y="76"/>
                    </a:cxn>
                    <a:cxn ang="0">
                      <a:pos x="152" y="52"/>
                    </a:cxn>
                  </a:cxnLst>
                  <a:rect l="0" t="0" r="r" b="b"/>
                  <a:pathLst>
                    <a:path w="177" h="101">
                      <a:moveTo>
                        <a:pt x="152" y="52"/>
                      </a:moveTo>
                      <a:cubicBezTo>
                        <a:pt x="152" y="52"/>
                        <a:pt x="151" y="52"/>
                        <a:pt x="151" y="52"/>
                      </a:cubicBezTo>
                      <a:cubicBezTo>
                        <a:pt x="150" y="34"/>
                        <a:pt x="135" y="20"/>
                        <a:pt x="117" y="20"/>
                      </a:cubicBezTo>
                      <a:cubicBezTo>
                        <a:pt x="111" y="20"/>
                        <a:pt x="106" y="22"/>
                        <a:pt x="101" y="24"/>
                      </a:cubicBezTo>
                      <a:cubicBezTo>
                        <a:pt x="95" y="10"/>
                        <a:pt x="80" y="0"/>
                        <a:pt x="63" y="0"/>
                      </a:cubicBezTo>
                      <a:cubicBezTo>
                        <a:pt x="40" y="0"/>
                        <a:pt x="22" y="18"/>
                        <a:pt x="22" y="41"/>
                      </a:cubicBezTo>
                      <a:cubicBezTo>
                        <a:pt x="22" y="43"/>
                        <a:pt x="22" y="46"/>
                        <a:pt x="22" y="48"/>
                      </a:cubicBezTo>
                      <a:cubicBezTo>
                        <a:pt x="10" y="50"/>
                        <a:pt x="0" y="61"/>
                        <a:pt x="0" y="74"/>
                      </a:cubicBezTo>
                      <a:cubicBezTo>
                        <a:pt x="0" y="89"/>
                        <a:pt x="12" y="101"/>
                        <a:pt x="26" y="101"/>
                      </a:cubicBezTo>
                      <a:cubicBezTo>
                        <a:pt x="45" y="101"/>
                        <a:pt x="45" y="101"/>
                        <a:pt x="45" y="101"/>
                      </a:cubicBezTo>
                      <a:cubicBezTo>
                        <a:pt x="44" y="98"/>
                        <a:pt x="44" y="95"/>
                        <a:pt x="44" y="92"/>
                      </a:cubicBezTo>
                      <a:cubicBezTo>
                        <a:pt x="44" y="81"/>
                        <a:pt x="49" y="69"/>
                        <a:pt x="57" y="61"/>
                      </a:cubicBezTo>
                      <a:cubicBezTo>
                        <a:pt x="65" y="53"/>
                        <a:pt x="76" y="48"/>
                        <a:pt x="88" y="48"/>
                      </a:cubicBezTo>
                      <a:cubicBezTo>
                        <a:pt x="100" y="48"/>
                        <a:pt x="111" y="53"/>
                        <a:pt x="119" y="61"/>
                      </a:cubicBezTo>
                      <a:cubicBezTo>
                        <a:pt x="128" y="69"/>
                        <a:pt x="132" y="80"/>
                        <a:pt x="132" y="92"/>
                      </a:cubicBezTo>
                      <a:cubicBezTo>
                        <a:pt x="132" y="95"/>
                        <a:pt x="132" y="98"/>
                        <a:pt x="131" y="101"/>
                      </a:cubicBezTo>
                      <a:cubicBezTo>
                        <a:pt x="152" y="101"/>
                        <a:pt x="152" y="101"/>
                        <a:pt x="152" y="101"/>
                      </a:cubicBezTo>
                      <a:cubicBezTo>
                        <a:pt x="166" y="101"/>
                        <a:pt x="177" y="90"/>
                        <a:pt x="177" y="76"/>
                      </a:cubicBezTo>
                      <a:cubicBezTo>
                        <a:pt x="177" y="63"/>
                        <a:pt x="166" y="52"/>
                        <a:pt x="152" y="5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grpSp>
        </p:grpSp>
        <p:grpSp>
          <p:nvGrpSpPr>
            <p:cNvPr id="22" name="Group 21">
              <a:extLst>
                <a:ext uri="{FF2B5EF4-FFF2-40B4-BE49-F238E27FC236}">
                  <a16:creationId xmlns:a16="http://schemas.microsoft.com/office/drawing/2014/main" id="{1AB6EB2B-2C04-46BC-B6B9-EBB63FD17EEB}"/>
                </a:ext>
              </a:extLst>
            </p:cNvPr>
            <p:cNvGrpSpPr/>
            <p:nvPr/>
          </p:nvGrpSpPr>
          <p:grpSpPr>
            <a:xfrm>
              <a:off x="1054507" y="4764072"/>
              <a:ext cx="2368143" cy="420674"/>
              <a:chOff x="1054507" y="4764072"/>
              <a:chExt cx="2368143" cy="420674"/>
            </a:xfrm>
          </p:grpSpPr>
          <p:grpSp>
            <p:nvGrpSpPr>
              <p:cNvPr id="93" name="Group 92">
                <a:extLst>
                  <a:ext uri="{FF2B5EF4-FFF2-40B4-BE49-F238E27FC236}">
                    <a16:creationId xmlns:a16="http://schemas.microsoft.com/office/drawing/2014/main" id="{C2B01F9F-8FF7-45E8-BE53-F4EA8CE9909B}"/>
                  </a:ext>
                </a:extLst>
              </p:cNvPr>
              <p:cNvGrpSpPr/>
              <p:nvPr/>
            </p:nvGrpSpPr>
            <p:grpSpPr>
              <a:xfrm>
                <a:off x="1224262" y="4947946"/>
                <a:ext cx="2086621" cy="236800"/>
                <a:chOff x="1224263" y="4947941"/>
                <a:chExt cx="1997719" cy="202187"/>
              </a:xfrm>
            </p:grpSpPr>
            <p:sp>
              <p:nvSpPr>
                <p:cNvPr id="99" name="Rectangle 98">
                  <a:extLst>
                    <a:ext uri="{FF2B5EF4-FFF2-40B4-BE49-F238E27FC236}">
                      <a16:creationId xmlns:a16="http://schemas.microsoft.com/office/drawing/2014/main" id="{3D0221C1-BA0A-4D8D-9C11-5C933D00DA72}"/>
                    </a:ext>
                  </a:extLst>
                </p:cNvPr>
                <p:cNvSpPr/>
                <p:nvPr/>
              </p:nvSpPr>
              <p:spPr>
                <a:xfrm>
                  <a:off x="1224263" y="4947942"/>
                  <a:ext cx="982257" cy="20218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Logging</a:t>
                  </a:r>
                </a:p>
              </p:txBody>
            </p:sp>
            <p:sp>
              <p:nvSpPr>
                <p:cNvPr id="100" name="Rectangle 99">
                  <a:extLst>
                    <a:ext uri="{FF2B5EF4-FFF2-40B4-BE49-F238E27FC236}">
                      <a16:creationId xmlns:a16="http://schemas.microsoft.com/office/drawing/2014/main" id="{35CFB401-3ECC-4F50-A8DA-09EA2E8C7809}"/>
                    </a:ext>
                  </a:extLst>
                </p:cNvPr>
                <p:cNvSpPr/>
                <p:nvPr/>
              </p:nvSpPr>
              <p:spPr>
                <a:xfrm>
                  <a:off x="2239726" y="4947941"/>
                  <a:ext cx="982256" cy="20218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Auditing</a:t>
                  </a:r>
                </a:p>
              </p:txBody>
            </p:sp>
          </p:grpSp>
          <p:grpSp>
            <p:nvGrpSpPr>
              <p:cNvPr id="94" name="Group 93">
                <a:extLst>
                  <a:ext uri="{FF2B5EF4-FFF2-40B4-BE49-F238E27FC236}">
                    <a16:creationId xmlns:a16="http://schemas.microsoft.com/office/drawing/2014/main" id="{5870D39F-00A7-4701-AA5E-06CE039AFF8B}"/>
                  </a:ext>
                </a:extLst>
              </p:cNvPr>
              <p:cNvGrpSpPr/>
              <p:nvPr/>
            </p:nvGrpSpPr>
            <p:grpSpPr>
              <a:xfrm>
                <a:off x="1054507" y="4764072"/>
                <a:ext cx="2368143" cy="153727"/>
                <a:chOff x="1054507" y="4764072"/>
                <a:chExt cx="2368143" cy="153727"/>
              </a:xfrm>
            </p:grpSpPr>
            <p:grpSp>
              <p:nvGrpSpPr>
                <p:cNvPr id="95" name="Group 94">
                  <a:extLst>
                    <a:ext uri="{FF2B5EF4-FFF2-40B4-BE49-F238E27FC236}">
                      <a16:creationId xmlns:a16="http://schemas.microsoft.com/office/drawing/2014/main" id="{DB803299-27FB-4036-BE9F-AB56ED7A5D6F}"/>
                    </a:ext>
                  </a:extLst>
                </p:cNvPr>
                <p:cNvGrpSpPr/>
                <p:nvPr/>
              </p:nvGrpSpPr>
              <p:grpSpPr>
                <a:xfrm>
                  <a:off x="1205240" y="4764072"/>
                  <a:ext cx="2217410" cy="144655"/>
                  <a:chOff x="1237953" y="2049432"/>
                  <a:chExt cx="3198317" cy="208646"/>
                </a:xfrm>
              </p:grpSpPr>
              <p:cxnSp>
                <p:nvCxnSpPr>
                  <p:cNvPr id="97" name="Straight Connector 96">
                    <a:extLst>
                      <a:ext uri="{FF2B5EF4-FFF2-40B4-BE49-F238E27FC236}">
                        <a16:creationId xmlns:a16="http://schemas.microsoft.com/office/drawing/2014/main" id="{748C71C8-084B-4D0F-AE2A-7D3385AC48E3}"/>
                      </a:ext>
                    </a:extLst>
                  </p:cNvPr>
                  <p:cNvCxnSpPr>
                    <a:cxnSpLocks/>
                  </p:cNvCxnSpPr>
                  <p:nvPr/>
                </p:nvCxnSpPr>
                <p:spPr>
                  <a:xfrm>
                    <a:off x="1237953" y="2153756"/>
                    <a:ext cx="319831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6AE16560-94AD-4652-BFC6-58A698C2176D}"/>
                      </a:ext>
                    </a:extLst>
                  </p:cNvPr>
                  <p:cNvSpPr/>
                  <p:nvPr/>
                </p:nvSpPr>
                <p:spPr>
                  <a:xfrm>
                    <a:off x="2032152" y="2049432"/>
                    <a:ext cx="1384744" cy="208646"/>
                  </a:xfrm>
                  <a:prstGeom prst="rect">
                    <a:avLst/>
                  </a:prstGeom>
                  <a:solidFill>
                    <a:srgbClr val="00338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spAutoFit/>
                  </a:bodyPr>
                  <a:lstStyle/>
                  <a:p>
                    <a:pPr algn="ctr"/>
                    <a:r>
                      <a:rPr lang="en-US" sz="700" b="1" dirty="0">
                        <a:solidFill>
                          <a:schemeClr val="bg1"/>
                        </a:solidFill>
                      </a:rPr>
                      <a:t>Logging &amp; Auditing</a:t>
                    </a:r>
                  </a:p>
                </p:txBody>
              </p:sp>
            </p:grpSp>
            <p:sp>
              <p:nvSpPr>
                <p:cNvPr id="96" name="Freeform 24">
                  <a:extLst>
                    <a:ext uri="{FF2B5EF4-FFF2-40B4-BE49-F238E27FC236}">
                      <a16:creationId xmlns:a16="http://schemas.microsoft.com/office/drawing/2014/main" id="{43F387B8-C06B-4D14-BF30-526A0017AEB2}"/>
                    </a:ext>
                  </a:extLst>
                </p:cNvPr>
                <p:cNvSpPr>
                  <a:spLocks noEditPoints="1"/>
                </p:cNvSpPr>
                <p:nvPr/>
              </p:nvSpPr>
              <p:spPr bwMode="auto">
                <a:xfrm>
                  <a:off x="1054507" y="4771258"/>
                  <a:ext cx="157550" cy="146541"/>
                </a:xfrm>
                <a:custGeom>
                  <a:avLst/>
                  <a:gdLst/>
                  <a:ahLst/>
                  <a:cxnLst>
                    <a:cxn ang="0">
                      <a:pos x="141" y="16"/>
                    </a:cxn>
                    <a:cxn ang="0">
                      <a:pos x="145" y="28"/>
                    </a:cxn>
                    <a:cxn ang="0">
                      <a:pos x="25" y="36"/>
                    </a:cxn>
                    <a:cxn ang="0">
                      <a:pos x="0" y="4"/>
                    </a:cxn>
                    <a:cxn ang="0">
                      <a:pos x="50" y="0"/>
                    </a:cxn>
                    <a:cxn ang="0">
                      <a:pos x="57" y="13"/>
                    </a:cxn>
                    <a:cxn ang="0">
                      <a:pos x="36" y="35"/>
                    </a:cxn>
                    <a:cxn ang="0">
                      <a:pos x="176" y="38"/>
                    </a:cxn>
                    <a:cxn ang="0">
                      <a:pos x="151" y="58"/>
                    </a:cxn>
                    <a:cxn ang="0">
                      <a:pos x="108" y="86"/>
                    </a:cxn>
                    <a:cxn ang="0">
                      <a:pos x="104" y="103"/>
                    </a:cxn>
                    <a:cxn ang="0">
                      <a:pos x="3" y="118"/>
                    </a:cxn>
                    <a:cxn ang="0">
                      <a:pos x="31" y="38"/>
                    </a:cxn>
                    <a:cxn ang="0">
                      <a:pos x="155" y="93"/>
                    </a:cxn>
                    <a:cxn ang="0">
                      <a:pos x="133" y="94"/>
                    </a:cxn>
                    <a:cxn ang="0">
                      <a:pos x="137" y="82"/>
                    </a:cxn>
                    <a:cxn ang="0">
                      <a:pos x="155" y="86"/>
                    </a:cxn>
                    <a:cxn ang="0">
                      <a:pos x="137" y="64"/>
                    </a:cxn>
                    <a:cxn ang="0">
                      <a:pos x="173" y="86"/>
                    </a:cxn>
                    <a:cxn ang="0">
                      <a:pos x="161" y="95"/>
                    </a:cxn>
                    <a:cxn ang="0">
                      <a:pos x="151" y="76"/>
                    </a:cxn>
                    <a:cxn ang="0">
                      <a:pos x="127" y="86"/>
                    </a:cxn>
                    <a:cxn ang="0">
                      <a:pos x="115" y="95"/>
                    </a:cxn>
                    <a:cxn ang="0">
                      <a:pos x="137" y="64"/>
                    </a:cxn>
                    <a:cxn ang="0">
                      <a:pos x="150" y="109"/>
                    </a:cxn>
                    <a:cxn ang="0">
                      <a:pos x="147" y="121"/>
                    </a:cxn>
                    <a:cxn ang="0">
                      <a:pos x="140" y="131"/>
                    </a:cxn>
                    <a:cxn ang="0">
                      <a:pos x="137" y="121"/>
                    </a:cxn>
                    <a:cxn ang="0">
                      <a:pos x="113" y="100"/>
                    </a:cxn>
                    <a:cxn ang="0">
                      <a:pos x="177" y="103"/>
                    </a:cxn>
                    <a:cxn ang="0">
                      <a:pos x="174" y="139"/>
                    </a:cxn>
                    <a:cxn ang="0">
                      <a:pos x="111" y="137"/>
                    </a:cxn>
                    <a:cxn ang="0">
                      <a:pos x="113" y="100"/>
                    </a:cxn>
                  </a:cxnLst>
                  <a:rect l="0" t="0" r="r" b="b"/>
                  <a:pathLst>
                    <a:path w="177" h="139">
                      <a:moveTo>
                        <a:pt x="61" y="16"/>
                      </a:moveTo>
                      <a:cubicBezTo>
                        <a:pt x="141" y="16"/>
                        <a:pt x="141" y="16"/>
                        <a:pt x="141" y="16"/>
                      </a:cubicBezTo>
                      <a:cubicBezTo>
                        <a:pt x="143" y="16"/>
                        <a:pt x="145" y="18"/>
                        <a:pt x="145" y="21"/>
                      </a:cubicBezTo>
                      <a:cubicBezTo>
                        <a:pt x="145" y="28"/>
                        <a:pt x="145" y="28"/>
                        <a:pt x="145" y="28"/>
                      </a:cubicBezTo>
                      <a:cubicBezTo>
                        <a:pt x="36" y="28"/>
                        <a:pt x="36" y="28"/>
                        <a:pt x="36" y="28"/>
                      </a:cubicBezTo>
                      <a:cubicBezTo>
                        <a:pt x="31" y="28"/>
                        <a:pt x="26" y="31"/>
                        <a:pt x="25" y="36"/>
                      </a:cubicBezTo>
                      <a:cubicBezTo>
                        <a:pt x="0" y="100"/>
                        <a:pt x="0" y="100"/>
                        <a:pt x="0" y="100"/>
                      </a:cubicBezTo>
                      <a:cubicBezTo>
                        <a:pt x="0" y="4"/>
                        <a:pt x="0" y="4"/>
                        <a:pt x="0" y="4"/>
                      </a:cubicBezTo>
                      <a:cubicBezTo>
                        <a:pt x="0" y="2"/>
                        <a:pt x="2" y="0"/>
                        <a:pt x="4" y="0"/>
                      </a:cubicBezTo>
                      <a:cubicBezTo>
                        <a:pt x="50" y="0"/>
                        <a:pt x="50" y="0"/>
                        <a:pt x="50" y="0"/>
                      </a:cubicBezTo>
                      <a:cubicBezTo>
                        <a:pt x="52" y="0"/>
                        <a:pt x="53" y="2"/>
                        <a:pt x="54" y="4"/>
                      </a:cubicBezTo>
                      <a:cubicBezTo>
                        <a:pt x="57" y="13"/>
                        <a:pt x="57" y="13"/>
                        <a:pt x="57" y="13"/>
                      </a:cubicBezTo>
                      <a:cubicBezTo>
                        <a:pt x="58" y="15"/>
                        <a:pt x="59" y="16"/>
                        <a:pt x="61" y="16"/>
                      </a:cubicBezTo>
                      <a:moveTo>
                        <a:pt x="36" y="35"/>
                      </a:moveTo>
                      <a:cubicBezTo>
                        <a:pt x="174" y="35"/>
                        <a:pt x="174" y="35"/>
                        <a:pt x="174" y="35"/>
                      </a:cubicBezTo>
                      <a:cubicBezTo>
                        <a:pt x="176" y="35"/>
                        <a:pt x="177" y="36"/>
                        <a:pt x="176" y="38"/>
                      </a:cubicBezTo>
                      <a:cubicBezTo>
                        <a:pt x="167" y="62"/>
                        <a:pt x="167" y="62"/>
                        <a:pt x="167" y="62"/>
                      </a:cubicBezTo>
                      <a:cubicBezTo>
                        <a:pt x="162" y="59"/>
                        <a:pt x="157" y="58"/>
                        <a:pt x="151" y="58"/>
                      </a:cubicBezTo>
                      <a:cubicBezTo>
                        <a:pt x="137" y="58"/>
                        <a:pt x="137" y="58"/>
                        <a:pt x="137" y="58"/>
                      </a:cubicBezTo>
                      <a:cubicBezTo>
                        <a:pt x="121" y="58"/>
                        <a:pt x="108" y="70"/>
                        <a:pt x="108" y="86"/>
                      </a:cubicBezTo>
                      <a:cubicBezTo>
                        <a:pt x="108" y="96"/>
                        <a:pt x="108" y="96"/>
                        <a:pt x="108" y="96"/>
                      </a:cubicBezTo>
                      <a:cubicBezTo>
                        <a:pt x="106" y="97"/>
                        <a:pt x="104" y="100"/>
                        <a:pt x="104" y="103"/>
                      </a:cubicBezTo>
                      <a:cubicBezTo>
                        <a:pt x="104" y="118"/>
                        <a:pt x="104" y="118"/>
                        <a:pt x="104" y="118"/>
                      </a:cubicBezTo>
                      <a:cubicBezTo>
                        <a:pt x="3" y="118"/>
                        <a:pt x="3" y="118"/>
                        <a:pt x="3" y="118"/>
                      </a:cubicBezTo>
                      <a:cubicBezTo>
                        <a:pt x="2" y="118"/>
                        <a:pt x="1" y="117"/>
                        <a:pt x="1" y="115"/>
                      </a:cubicBezTo>
                      <a:cubicBezTo>
                        <a:pt x="31" y="38"/>
                        <a:pt x="31" y="38"/>
                        <a:pt x="31" y="38"/>
                      </a:cubicBezTo>
                      <a:cubicBezTo>
                        <a:pt x="32" y="36"/>
                        <a:pt x="34" y="35"/>
                        <a:pt x="36" y="35"/>
                      </a:cubicBezTo>
                      <a:moveTo>
                        <a:pt x="155" y="93"/>
                      </a:moveTo>
                      <a:cubicBezTo>
                        <a:pt x="154" y="94"/>
                        <a:pt x="154" y="94"/>
                        <a:pt x="154" y="94"/>
                      </a:cubicBezTo>
                      <a:cubicBezTo>
                        <a:pt x="133" y="94"/>
                        <a:pt x="133" y="94"/>
                        <a:pt x="133" y="94"/>
                      </a:cubicBezTo>
                      <a:cubicBezTo>
                        <a:pt x="133" y="86"/>
                        <a:pt x="133" y="86"/>
                        <a:pt x="133" y="86"/>
                      </a:cubicBezTo>
                      <a:cubicBezTo>
                        <a:pt x="133" y="84"/>
                        <a:pt x="135" y="82"/>
                        <a:pt x="137" y="82"/>
                      </a:cubicBezTo>
                      <a:cubicBezTo>
                        <a:pt x="151" y="82"/>
                        <a:pt x="151" y="82"/>
                        <a:pt x="151" y="82"/>
                      </a:cubicBezTo>
                      <a:cubicBezTo>
                        <a:pt x="153" y="82"/>
                        <a:pt x="155" y="84"/>
                        <a:pt x="155" y="86"/>
                      </a:cubicBezTo>
                      <a:lnTo>
                        <a:pt x="155" y="93"/>
                      </a:lnTo>
                      <a:close/>
                      <a:moveTo>
                        <a:pt x="137" y="64"/>
                      </a:moveTo>
                      <a:cubicBezTo>
                        <a:pt x="151" y="64"/>
                        <a:pt x="151" y="64"/>
                        <a:pt x="151" y="64"/>
                      </a:cubicBezTo>
                      <a:cubicBezTo>
                        <a:pt x="163" y="64"/>
                        <a:pt x="173" y="74"/>
                        <a:pt x="173" y="86"/>
                      </a:cubicBezTo>
                      <a:cubicBezTo>
                        <a:pt x="173" y="95"/>
                        <a:pt x="173" y="95"/>
                        <a:pt x="173" y="95"/>
                      </a:cubicBezTo>
                      <a:cubicBezTo>
                        <a:pt x="161" y="95"/>
                        <a:pt x="161" y="95"/>
                        <a:pt x="161" y="95"/>
                      </a:cubicBezTo>
                      <a:cubicBezTo>
                        <a:pt x="161" y="86"/>
                        <a:pt x="161" y="86"/>
                        <a:pt x="161" y="86"/>
                      </a:cubicBezTo>
                      <a:cubicBezTo>
                        <a:pt x="161" y="81"/>
                        <a:pt x="156" y="76"/>
                        <a:pt x="151" y="76"/>
                      </a:cubicBezTo>
                      <a:cubicBezTo>
                        <a:pt x="137" y="76"/>
                        <a:pt x="137" y="76"/>
                        <a:pt x="137" y="76"/>
                      </a:cubicBezTo>
                      <a:cubicBezTo>
                        <a:pt x="131" y="76"/>
                        <a:pt x="127" y="81"/>
                        <a:pt x="127" y="86"/>
                      </a:cubicBezTo>
                      <a:cubicBezTo>
                        <a:pt x="127" y="95"/>
                        <a:pt x="127" y="95"/>
                        <a:pt x="127" y="95"/>
                      </a:cubicBezTo>
                      <a:cubicBezTo>
                        <a:pt x="115" y="95"/>
                        <a:pt x="115" y="95"/>
                        <a:pt x="115" y="95"/>
                      </a:cubicBezTo>
                      <a:cubicBezTo>
                        <a:pt x="115" y="86"/>
                        <a:pt x="115" y="86"/>
                        <a:pt x="115" y="86"/>
                      </a:cubicBezTo>
                      <a:cubicBezTo>
                        <a:pt x="115" y="74"/>
                        <a:pt x="125" y="64"/>
                        <a:pt x="137" y="64"/>
                      </a:cubicBezTo>
                      <a:moveTo>
                        <a:pt x="137" y="109"/>
                      </a:moveTo>
                      <a:cubicBezTo>
                        <a:pt x="150" y="109"/>
                        <a:pt x="150" y="109"/>
                        <a:pt x="150" y="109"/>
                      </a:cubicBezTo>
                      <a:cubicBezTo>
                        <a:pt x="150" y="121"/>
                        <a:pt x="150" y="121"/>
                        <a:pt x="150" y="121"/>
                      </a:cubicBezTo>
                      <a:cubicBezTo>
                        <a:pt x="147" y="121"/>
                        <a:pt x="147" y="121"/>
                        <a:pt x="147" y="121"/>
                      </a:cubicBezTo>
                      <a:cubicBezTo>
                        <a:pt x="147" y="131"/>
                        <a:pt x="147" y="131"/>
                        <a:pt x="147" y="131"/>
                      </a:cubicBezTo>
                      <a:cubicBezTo>
                        <a:pt x="140" y="131"/>
                        <a:pt x="140" y="131"/>
                        <a:pt x="140" y="131"/>
                      </a:cubicBezTo>
                      <a:cubicBezTo>
                        <a:pt x="140" y="121"/>
                        <a:pt x="140" y="121"/>
                        <a:pt x="140" y="121"/>
                      </a:cubicBezTo>
                      <a:cubicBezTo>
                        <a:pt x="137" y="121"/>
                        <a:pt x="137" y="121"/>
                        <a:pt x="137" y="121"/>
                      </a:cubicBezTo>
                      <a:lnTo>
                        <a:pt x="137" y="109"/>
                      </a:lnTo>
                      <a:close/>
                      <a:moveTo>
                        <a:pt x="113" y="100"/>
                      </a:moveTo>
                      <a:cubicBezTo>
                        <a:pt x="174" y="100"/>
                        <a:pt x="174" y="100"/>
                        <a:pt x="174" y="100"/>
                      </a:cubicBezTo>
                      <a:cubicBezTo>
                        <a:pt x="176" y="100"/>
                        <a:pt x="177" y="102"/>
                        <a:pt x="177" y="103"/>
                      </a:cubicBezTo>
                      <a:cubicBezTo>
                        <a:pt x="177" y="137"/>
                        <a:pt x="177" y="137"/>
                        <a:pt x="177" y="137"/>
                      </a:cubicBezTo>
                      <a:cubicBezTo>
                        <a:pt x="177" y="138"/>
                        <a:pt x="176" y="139"/>
                        <a:pt x="174" y="139"/>
                      </a:cubicBezTo>
                      <a:cubicBezTo>
                        <a:pt x="113" y="139"/>
                        <a:pt x="113" y="139"/>
                        <a:pt x="113" y="139"/>
                      </a:cubicBezTo>
                      <a:cubicBezTo>
                        <a:pt x="112" y="139"/>
                        <a:pt x="111" y="138"/>
                        <a:pt x="111" y="137"/>
                      </a:cubicBezTo>
                      <a:cubicBezTo>
                        <a:pt x="111" y="103"/>
                        <a:pt x="111" y="103"/>
                        <a:pt x="111" y="103"/>
                      </a:cubicBezTo>
                      <a:cubicBezTo>
                        <a:pt x="111" y="102"/>
                        <a:pt x="112" y="100"/>
                        <a:pt x="113" y="10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900" dirty="0"/>
                </a:p>
              </p:txBody>
            </p:sp>
          </p:grpSp>
        </p:grpSp>
        <p:sp>
          <p:nvSpPr>
            <p:cNvPr id="23" name="Rectangle 22">
              <a:extLst>
                <a:ext uri="{FF2B5EF4-FFF2-40B4-BE49-F238E27FC236}">
                  <a16:creationId xmlns:a16="http://schemas.microsoft.com/office/drawing/2014/main" id="{2259F468-9B5F-440C-B7A5-13CD263A8B8C}"/>
                </a:ext>
              </a:extLst>
            </p:cNvPr>
            <p:cNvSpPr/>
            <p:nvPr/>
          </p:nvSpPr>
          <p:spPr>
            <a:xfrm>
              <a:off x="3780218" y="4947942"/>
              <a:ext cx="1025969" cy="236799"/>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Monitoring &amp; Alerting</a:t>
              </a:r>
            </a:p>
          </p:txBody>
        </p:sp>
        <p:sp>
          <p:nvSpPr>
            <p:cNvPr id="24" name="Rectangle 23">
              <a:extLst>
                <a:ext uri="{FF2B5EF4-FFF2-40B4-BE49-F238E27FC236}">
                  <a16:creationId xmlns:a16="http://schemas.microsoft.com/office/drawing/2014/main" id="{4AFD3E21-9FA8-4464-9040-55D6F68640CC}"/>
                </a:ext>
              </a:extLst>
            </p:cNvPr>
            <p:cNvSpPr/>
            <p:nvPr/>
          </p:nvSpPr>
          <p:spPr>
            <a:xfrm>
              <a:off x="4310545" y="5220361"/>
              <a:ext cx="1025968" cy="236799"/>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UEBA</a:t>
              </a:r>
            </a:p>
          </p:txBody>
        </p:sp>
        <p:sp>
          <p:nvSpPr>
            <p:cNvPr id="25" name="Rectangle 24">
              <a:extLst>
                <a:ext uri="{FF2B5EF4-FFF2-40B4-BE49-F238E27FC236}">
                  <a16:creationId xmlns:a16="http://schemas.microsoft.com/office/drawing/2014/main" id="{0B23FAEA-C77A-4E30-8D92-883154DEC62D}"/>
                </a:ext>
              </a:extLst>
            </p:cNvPr>
            <p:cNvSpPr/>
            <p:nvPr/>
          </p:nvSpPr>
          <p:spPr>
            <a:xfrm>
              <a:off x="4840871" y="4947941"/>
              <a:ext cx="1025968" cy="236799"/>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Threat Intelligence</a:t>
              </a:r>
            </a:p>
          </p:txBody>
        </p:sp>
        <p:grpSp>
          <p:nvGrpSpPr>
            <p:cNvPr id="26" name="Group 25">
              <a:extLst>
                <a:ext uri="{FF2B5EF4-FFF2-40B4-BE49-F238E27FC236}">
                  <a16:creationId xmlns:a16="http://schemas.microsoft.com/office/drawing/2014/main" id="{A953BE81-995E-4049-B28A-4F2C5B101728}"/>
                </a:ext>
              </a:extLst>
            </p:cNvPr>
            <p:cNvGrpSpPr/>
            <p:nvPr/>
          </p:nvGrpSpPr>
          <p:grpSpPr>
            <a:xfrm>
              <a:off x="6336174" y="4947946"/>
              <a:ext cx="2086621" cy="236800"/>
              <a:chOff x="1224263" y="4947941"/>
              <a:chExt cx="1997719" cy="202187"/>
            </a:xfrm>
          </p:grpSpPr>
          <p:sp>
            <p:nvSpPr>
              <p:cNvPr id="91" name="Rectangle 90">
                <a:extLst>
                  <a:ext uri="{FF2B5EF4-FFF2-40B4-BE49-F238E27FC236}">
                    <a16:creationId xmlns:a16="http://schemas.microsoft.com/office/drawing/2014/main" id="{C4F4757C-79B8-4BDD-AD6C-52CB172AC697}"/>
                  </a:ext>
                </a:extLst>
              </p:cNvPr>
              <p:cNvSpPr/>
              <p:nvPr/>
            </p:nvSpPr>
            <p:spPr>
              <a:xfrm>
                <a:off x="1224263" y="4947942"/>
                <a:ext cx="982257" cy="20218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Automated Patch Management</a:t>
                </a:r>
              </a:p>
            </p:txBody>
          </p:sp>
          <p:sp>
            <p:nvSpPr>
              <p:cNvPr id="92" name="Rectangle 91">
                <a:extLst>
                  <a:ext uri="{FF2B5EF4-FFF2-40B4-BE49-F238E27FC236}">
                    <a16:creationId xmlns:a16="http://schemas.microsoft.com/office/drawing/2014/main" id="{650D8E7C-2018-4960-A477-B376B3ABE428}"/>
                  </a:ext>
                </a:extLst>
              </p:cNvPr>
              <p:cNvSpPr/>
              <p:nvPr/>
            </p:nvSpPr>
            <p:spPr>
              <a:xfrm>
                <a:off x="2239726" y="4947941"/>
                <a:ext cx="982256" cy="20218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Vulnerability Remediation</a:t>
                </a:r>
              </a:p>
            </p:txBody>
          </p:sp>
        </p:grpSp>
        <p:grpSp>
          <p:nvGrpSpPr>
            <p:cNvPr id="27" name="Group 26">
              <a:extLst>
                <a:ext uri="{FF2B5EF4-FFF2-40B4-BE49-F238E27FC236}">
                  <a16:creationId xmlns:a16="http://schemas.microsoft.com/office/drawing/2014/main" id="{10D936BB-015C-49E3-9647-D2D92852B0EB}"/>
                </a:ext>
              </a:extLst>
            </p:cNvPr>
            <p:cNvGrpSpPr/>
            <p:nvPr/>
          </p:nvGrpSpPr>
          <p:grpSpPr>
            <a:xfrm>
              <a:off x="8892130" y="4947946"/>
              <a:ext cx="2147345" cy="236800"/>
              <a:chOff x="1224263" y="4947941"/>
              <a:chExt cx="2055856" cy="202187"/>
            </a:xfrm>
          </p:grpSpPr>
          <p:sp>
            <p:nvSpPr>
              <p:cNvPr id="89" name="Rectangle 88">
                <a:extLst>
                  <a:ext uri="{FF2B5EF4-FFF2-40B4-BE49-F238E27FC236}">
                    <a16:creationId xmlns:a16="http://schemas.microsoft.com/office/drawing/2014/main" id="{7DCE0C87-6226-4DC0-AA3B-317785C3BD78}"/>
                  </a:ext>
                </a:extLst>
              </p:cNvPr>
              <p:cNvSpPr/>
              <p:nvPr/>
            </p:nvSpPr>
            <p:spPr>
              <a:xfrm>
                <a:off x="1224263" y="4947942"/>
                <a:ext cx="982257" cy="20218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Policy Orchestration</a:t>
                </a:r>
              </a:p>
            </p:txBody>
          </p:sp>
          <p:sp>
            <p:nvSpPr>
              <p:cNvPr id="90" name="Rectangle 89">
                <a:extLst>
                  <a:ext uri="{FF2B5EF4-FFF2-40B4-BE49-F238E27FC236}">
                    <a16:creationId xmlns:a16="http://schemas.microsoft.com/office/drawing/2014/main" id="{19499537-11D5-40A6-BF52-FE5263E81CB6}"/>
                  </a:ext>
                </a:extLst>
              </p:cNvPr>
              <p:cNvSpPr/>
              <p:nvPr/>
            </p:nvSpPr>
            <p:spPr>
              <a:xfrm>
                <a:off x="2239726" y="4947941"/>
                <a:ext cx="1040393" cy="20218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Change &amp; Configuration Rule Orchestration</a:t>
                </a:r>
              </a:p>
            </p:txBody>
          </p:sp>
        </p:grpSp>
        <p:sp>
          <p:nvSpPr>
            <p:cNvPr id="28" name="Rectangle 27">
              <a:extLst>
                <a:ext uri="{FF2B5EF4-FFF2-40B4-BE49-F238E27FC236}">
                  <a16:creationId xmlns:a16="http://schemas.microsoft.com/office/drawing/2014/main" id="{4843CD10-6C82-4CCE-84F3-8E2FF3399C8E}"/>
                </a:ext>
              </a:extLst>
            </p:cNvPr>
            <p:cNvSpPr/>
            <p:nvPr/>
          </p:nvSpPr>
          <p:spPr>
            <a:xfrm>
              <a:off x="992189" y="5537665"/>
              <a:ext cx="10209211" cy="256178"/>
            </a:xfrm>
            <a:prstGeom prst="rect">
              <a:avLst/>
            </a:prstGeom>
            <a:solidFill>
              <a:srgbClr val="00A3A1"/>
            </a:solidFill>
            <a:ln w="6350">
              <a:solidFill>
                <a:srgbClr val="00A3A1"/>
              </a:solidFill>
              <a:prstDash val="solid"/>
            </a:ln>
          </p:spPr>
          <p:style>
            <a:lnRef idx="2">
              <a:schemeClr val="accent3"/>
            </a:lnRef>
            <a:fillRef idx="1">
              <a:schemeClr val="lt1"/>
            </a:fillRef>
            <a:effectRef idx="0">
              <a:schemeClr val="accent3"/>
            </a:effectRef>
            <a:fontRef idx="minor">
              <a:schemeClr val="dk1"/>
            </a:fontRef>
          </p:style>
          <p:txBody>
            <a:bodyPr lIns="54864" tIns="54864" rIns="54864" bIns="54864" rtlCol="0" anchor="ctr" anchorCtr="0">
              <a:noAutofit/>
            </a:bodyPr>
            <a:lstStyle/>
            <a:p>
              <a:pPr marL="548640"/>
              <a:r>
                <a:rPr lang="en-US" sz="1100" b="1" dirty="0">
                  <a:solidFill>
                    <a:schemeClr val="bg1"/>
                  </a:solidFill>
                </a:rPr>
                <a:t> </a:t>
              </a:r>
              <a:endParaRPr lang="en-US" sz="900" dirty="0">
                <a:solidFill>
                  <a:schemeClr val="bg1"/>
                </a:solidFill>
              </a:endParaRPr>
            </a:p>
          </p:txBody>
        </p:sp>
        <p:sp>
          <p:nvSpPr>
            <p:cNvPr id="29" name="Rectangle 28">
              <a:extLst>
                <a:ext uri="{FF2B5EF4-FFF2-40B4-BE49-F238E27FC236}">
                  <a16:creationId xmlns:a16="http://schemas.microsoft.com/office/drawing/2014/main" id="{ACAEDB96-4D8A-4526-A21B-905D711747DA}"/>
                </a:ext>
              </a:extLst>
            </p:cNvPr>
            <p:cNvSpPr/>
            <p:nvPr/>
          </p:nvSpPr>
          <p:spPr>
            <a:xfrm>
              <a:off x="1469309" y="5588810"/>
              <a:ext cx="1675139" cy="153888"/>
            </a:xfrm>
            <a:prstGeom prst="rect">
              <a:avLst/>
            </a:prstGeom>
          </p:spPr>
          <p:txBody>
            <a:bodyPr wrap="square" lIns="0" tIns="0" rIns="0" bIns="0">
              <a:spAutoFit/>
            </a:bodyPr>
            <a:lstStyle/>
            <a:p>
              <a:r>
                <a:rPr lang="en-US" sz="1000" b="1" dirty="0">
                  <a:solidFill>
                    <a:schemeClr val="bg1"/>
                  </a:solidFill>
                </a:rPr>
                <a:t>Access Management</a:t>
              </a:r>
            </a:p>
          </p:txBody>
        </p:sp>
        <p:sp>
          <p:nvSpPr>
            <p:cNvPr id="30" name="Rectangle 29">
              <a:extLst>
                <a:ext uri="{FF2B5EF4-FFF2-40B4-BE49-F238E27FC236}">
                  <a16:creationId xmlns:a16="http://schemas.microsoft.com/office/drawing/2014/main" id="{D1428BEA-15A5-4516-8BA7-2A5E56A783EE}"/>
                </a:ext>
              </a:extLst>
            </p:cNvPr>
            <p:cNvSpPr/>
            <p:nvPr/>
          </p:nvSpPr>
          <p:spPr>
            <a:xfrm>
              <a:off x="992189" y="5828649"/>
              <a:ext cx="10209211" cy="256178"/>
            </a:xfrm>
            <a:prstGeom prst="rect">
              <a:avLst/>
            </a:prstGeom>
            <a:solidFill>
              <a:srgbClr val="EAAA00"/>
            </a:solidFill>
            <a:ln w="6350">
              <a:solidFill>
                <a:srgbClr val="EAAA00"/>
              </a:solidFill>
              <a:prstDash val="lgDash"/>
            </a:ln>
          </p:spPr>
          <p:style>
            <a:lnRef idx="2">
              <a:schemeClr val="accent3"/>
            </a:lnRef>
            <a:fillRef idx="1">
              <a:schemeClr val="lt1"/>
            </a:fillRef>
            <a:effectRef idx="0">
              <a:schemeClr val="accent3"/>
            </a:effectRef>
            <a:fontRef idx="minor">
              <a:schemeClr val="dk1"/>
            </a:fontRef>
          </p:style>
          <p:txBody>
            <a:bodyPr lIns="54864" tIns="54864" rIns="54864" bIns="54864" rtlCol="0" anchor="ctr" anchorCtr="0">
              <a:noAutofit/>
            </a:bodyPr>
            <a:lstStyle/>
            <a:p>
              <a:pPr marL="548640"/>
              <a:r>
                <a:rPr lang="en-US" sz="1100" b="1" dirty="0">
                  <a:solidFill>
                    <a:schemeClr val="bg1"/>
                  </a:solidFill>
                </a:rPr>
                <a:t> </a:t>
              </a:r>
              <a:endParaRPr lang="en-US" sz="900" dirty="0">
                <a:solidFill>
                  <a:schemeClr val="bg1"/>
                </a:solidFill>
              </a:endParaRPr>
            </a:p>
          </p:txBody>
        </p:sp>
        <p:sp>
          <p:nvSpPr>
            <p:cNvPr id="31" name="Rectangle 30">
              <a:extLst>
                <a:ext uri="{FF2B5EF4-FFF2-40B4-BE49-F238E27FC236}">
                  <a16:creationId xmlns:a16="http://schemas.microsoft.com/office/drawing/2014/main" id="{2BD94271-2D40-40C2-9ED7-8122236DD323}"/>
                </a:ext>
              </a:extLst>
            </p:cNvPr>
            <p:cNvSpPr/>
            <p:nvPr/>
          </p:nvSpPr>
          <p:spPr>
            <a:xfrm>
              <a:off x="1469309" y="5879794"/>
              <a:ext cx="1675139" cy="153888"/>
            </a:xfrm>
            <a:prstGeom prst="rect">
              <a:avLst/>
            </a:prstGeom>
          </p:spPr>
          <p:txBody>
            <a:bodyPr wrap="square" lIns="0" tIns="0" rIns="0" bIns="0">
              <a:spAutoFit/>
            </a:bodyPr>
            <a:lstStyle/>
            <a:p>
              <a:r>
                <a:rPr lang="en-US" sz="1000" b="1" dirty="0">
                  <a:solidFill>
                    <a:schemeClr val="bg1"/>
                  </a:solidFill>
                </a:rPr>
                <a:t>Availability &amp; Scalability</a:t>
              </a:r>
            </a:p>
          </p:txBody>
        </p:sp>
        <p:grpSp>
          <p:nvGrpSpPr>
            <p:cNvPr id="32" name="Group 31">
              <a:extLst>
                <a:ext uri="{FF2B5EF4-FFF2-40B4-BE49-F238E27FC236}">
                  <a16:creationId xmlns:a16="http://schemas.microsoft.com/office/drawing/2014/main" id="{F3787F17-1A2F-4A72-8621-7FB0BFDF2044}"/>
                </a:ext>
              </a:extLst>
            </p:cNvPr>
            <p:cNvGrpSpPr/>
            <p:nvPr/>
          </p:nvGrpSpPr>
          <p:grpSpPr>
            <a:xfrm>
              <a:off x="992189" y="1664831"/>
              <a:ext cx="10209211" cy="256178"/>
              <a:chOff x="992189" y="1664831"/>
              <a:chExt cx="10209211" cy="256178"/>
            </a:xfrm>
          </p:grpSpPr>
          <p:sp>
            <p:nvSpPr>
              <p:cNvPr id="75" name="Rectangle 74">
                <a:extLst>
                  <a:ext uri="{FF2B5EF4-FFF2-40B4-BE49-F238E27FC236}">
                    <a16:creationId xmlns:a16="http://schemas.microsoft.com/office/drawing/2014/main" id="{1F839F98-750E-4D0F-A73C-BD02ACCDC04E}"/>
                  </a:ext>
                </a:extLst>
              </p:cNvPr>
              <p:cNvSpPr/>
              <p:nvPr/>
            </p:nvSpPr>
            <p:spPr>
              <a:xfrm>
                <a:off x="992189" y="1664831"/>
                <a:ext cx="10209211" cy="256178"/>
              </a:xfrm>
              <a:prstGeom prst="rect">
                <a:avLst/>
              </a:prstGeom>
              <a:solidFill>
                <a:srgbClr val="483698"/>
              </a:solidFill>
              <a:ln w="6350">
                <a:solidFill>
                  <a:srgbClr val="483698"/>
                </a:solidFill>
                <a:prstDash val="solid"/>
              </a:ln>
            </p:spPr>
            <p:style>
              <a:lnRef idx="2">
                <a:schemeClr val="accent3"/>
              </a:lnRef>
              <a:fillRef idx="1">
                <a:schemeClr val="lt1"/>
              </a:fillRef>
              <a:effectRef idx="0">
                <a:schemeClr val="accent3"/>
              </a:effectRef>
              <a:fontRef idx="minor">
                <a:schemeClr val="dk1"/>
              </a:fontRef>
            </p:style>
            <p:txBody>
              <a:bodyPr lIns="54864" tIns="54864" rIns="54864" bIns="54864" rtlCol="0" anchor="ctr" anchorCtr="0">
                <a:noAutofit/>
              </a:bodyPr>
              <a:lstStyle/>
              <a:p>
                <a:pPr marL="548640"/>
                <a:r>
                  <a:rPr lang="en-US" sz="1100" b="1" dirty="0">
                    <a:solidFill>
                      <a:schemeClr val="bg1"/>
                    </a:solidFill>
                  </a:rPr>
                  <a:t> </a:t>
                </a:r>
                <a:endParaRPr lang="en-US" sz="900" dirty="0">
                  <a:solidFill>
                    <a:schemeClr val="bg1"/>
                  </a:solidFill>
                </a:endParaRPr>
              </a:p>
            </p:txBody>
          </p:sp>
          <p:grpSp>
            <p:nvGrpSpPr>
              <p:cNvPr id="76" name="Group 5">
                <a:extLst>
                  <a:ext uri="{FF2B5EF4-FFF2-40B4-BE49-F238E27FC236}">
                    <a16:creationId xmlns:a16="http://schemas.microsoft.com/office/drawing/2014/main" id="{8FD6CFB0-F9D1-44A6-A753-55373D0CC80F}"/>
                  </a:ext>
                </a:extLst>
              </p:cNvPr>
              <p:cNvGrpSpPr>
                <a:grpSpLocks noChangeAspect="1"/>
              </p:cNvGrpSpPr>
              <p:nvPr/>
            </p:nvGrpSpPr>
            <p:grpSpPr bwMode="auto">
              <a:xfrm>
                <a:off x="1065991" y="1705564"/>
                <a:ext cx="192525" cy="174712"/>
                <a:chOff x="263" y="675"/>
                <a:chExt cx="733" cy="674"/>
              </a:xfrm>
              <a:solidFill>
                <a:schemeClr val="bg1"/>
              </a:solidFill>
            </p:grpSpPr>
            <p:sp>
              <p:nvSpPr>
                <p:cNvPr id="81" name="Freeform 6">
                  <a:extLst>
                    <a:ext uri="{FF2B5EF4-FFF2-40B4-BE49-F238E27FC236}">
                      <a16:creationId xmlns:a16="http://schemas.microsoft.com/office/drawing/2014/main" id="{631A15C7-A727-498F-B06C-DDD3954739C7}"/>
                    </a:ext>
                  </a:extLst>
                </p:cNvPr>
                <p:cNvSpPr>
                  <a:spLocks/>
                </p:cNvSpPr>
                <p:nvPr/>
              </p:nvSpPr>
              <p:spPr bwMode="auto">
                <a:xfrm>
                  <a:off x="299" y="675"/>
                  <a:ext cx="673" cy="173"/>
                </a:xfrm>
                <a:custGeom>
                  <a:avLst/>
                  <a:gdLst/>
                  <a:ahLst/>
                  <a:cxnLst>
                    <a:cxn ang="0">
                      <a:pos x="0" y="29"/>
                    </a:cxn>
                    <a:cxn ang="0">
                      <a:pos x="1" y="27"/>
                    </a:cxn>
                    <a:cxn ang="0">
                      <a:pos x="54" y="1"/>
                    </a:cxn>
                    <a:cxn ang="0">
                      <a:pos x="59" y="1"/>
                    </a:cxn>
                    <a:cxn ang="0">
                      <a:pos x="111" y="27"/>
                    </a:cxn>
                    <a:cxn ang="0">
                      <a:pos x="111" y="29"/>
                    </a:cxn>
                    <a:cxn ang="0">
                      <a:pos x="0" y="29"/>
                    </a:cxn>
                  </a:cxnLst>
                  <a:rect l="0" t="0" r="r" b="b"/>
                  <a:pathLst>
                    <a:path w="113" h="29">
                      <a:moveTo>
                        <a:pt x="0" y="29"/>
                      </a:moveTo>
                      <a:cubicBezTo>
                        <a:pt x="0" y="29"/>
                        <a:pt x="0" y="28"/>
                        <a:pt x="1" y="27"/>
                      </a:cubicBezTo>
                      <a:cubicBezTo>
                        <a:pt x="2" y="26"/>
                        <a:pt x="54" y="1"/>
                        <a:pt x="54" y="1"/>
                      </a:cubicBezTo>
                      <a:cubicBezTo>
                        <a:pt x="54" y="1"/>
                        <a:pt x="57" y="0"/>
                        <a:pt x="59" y="1"/>
                      </a:cubicBezTo>
                      <a:cubicBezTo>
                        <a:pt x="61" y="3"/>
                        <a:pt x="111" y="27"/>
                        <a:pt x="111" y="27"/>
                      </a:cubicBezTo>
                      <a:cubicBezTo>
                        <a:pt x="111" y="27"/>
                        <a:pt x="113" y="29"/>
                        <a:pt x="111" y="29"/>
                      </a:cubicBezTo>
                      <a:cubicBezTo>
                        <a:pt x="109" y="29"/>
                        <a:pt x="0" y="29"/>
                        <a:pt x="0" y="29"/>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2" name="Freeform 7">
                  <a:extLst>
                    <a:ext uri="{FF2B5EF4-FFF2-40B4-BE49-F238E27FC236}">
                      <a16:creationId xmlns:a16="http://schemas.microsoft.com/office/drawing/2014/main" id="{B982C9B7-1E37-43FC-AC6B-22390D79FA6D}"/>
                    </a:ext>
                  </a:extLst>
                </p:cNvPr>
                <p:cNvSpPr>
                  <a:spLocks/>
                </p:cNvSpPr>
                <p:nvPr/>
              </p:nvSpPr>
              <p:spPr bwMode="auto">
                <a:xfrm>
                  <a:off x="287" y="860"/>
                  <a:ext cx="691" cy="36"/>
                </a:xfrm>
                <a:custGeom>
                  <a:avLst/>
                  <a:gdLst/>
                  <a:ahLst/>
                  <a:cxnLst>
                    <a:cxn ang="0">
                      <a:pos x="2" y="1"/>
                    </a:cxn>
                    <a:cxn ang="0">
                      <a:pos x="115" y="0"/>
                    </a:cxn>
                    <a:cxn ang="0">
                      <a:pos x="110" y="6"/>
                    </a:cxn>
                    <a:cxn ang="0">
                      <a:pos x="6" y="6"/>
                    </a:cxn>
                    <a:cxn ang="0">
                      <a:pos x="2" y="1"/>
                    </a:cxn>
                  </a:cxnLst>
                  <a:rect l="0" t="0" r="r" b="b"/>
                  <a:pathLst>
                    <a:path w="116" h="6">
                      <a:moveTo>
                        <a:pt x="2" y="1"/>
                      </a:moveTo>
                      <a:cubicBezTo>
                        <a:pt x="115" y="0"/>
                        <a:pt x="115" y="0"/>
                        <a:pt x="115" y="0"/>
                      </a:cubicBezTo>
                      <a:cubicBezTo>
                        <a:pt x="115" y="0"/>
                        <a:pt x="116" y="5"/>
                        <a:pt x="110" y="6"/>
                      </a:cubicBezTo>
                      <a:cubicBezTo>
                        <a:pt x="6" y="6"/>
                        <a:pt x="6" y="6"/>
                        <a:pt x="6" y="6"/>
                      </a:cubicBezTo>
                      <a:cubicBezTo>
                        <a:pt x="6" y="6"/>
                        <a:pt x="0" y="6"/>
                        <a:pt x="2" y="1"/>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3" name="Freeform 8">
                  <a:extLst>
                    <a:ext uri="{FF2B5EF4-FFF2-40B4-BE49-F238E27FC236}">
                      <a16:creationId xmlns:a16="http://schemas.microsoft.com/office/drawing/2014/main" id="{110B81B5-0804-41D2-9604-1ABC352774E4}"/>
                    </a:ext>
                  </a:extLst>
                </p:cNvPr>
                <p:cNvSpPr>
                  <a:spLocks/>
                </p:cNvSpPr>
                <p:nvPr/>
              </p:nvSpPr>
              <p:spPr bwMode="auto">
                <a:xfrm>
                  <a:off x="323" y="920"/>
                  <a:ext cx="149" cy="322"/>
                </a:xfrm>
                <a:custGeom>
                  <a:avLst/>
                  <a:gdLst/>
                  <a:ahLst/>
                  <a:cxnLst>
                    <a:cxn ang="0">
                      <a:pos x="2" y="0"/>
                    </a:cxn>
                    <a:cxn ang="0">
                      <a:pos x="23" y="0"/>
                    </a:cxn>
                    <a:cxn ang="0">
                      <a:pos x="24" y="1"/>
                    </a:cxn>
                    <a:cxn ang="0">
                      <a:pos x="20" y="5"/>
                    </a:cxn>
                    <a:cxn ang="0">
                      <a:pos x="20" y="52"/>
                    </a:cxn>
                    <a:cxn ang="0">
                      <a:pos x="18" y="54"/>
                    </a:cxn>
                    <a:cxn ang="0">
                      <a:pos x="6" y="54"/>
                    </a:cxn>
                    <a:cxn ang="0">
                      <a:pos x="4" y="52"/>
                    </a:cxn>
                    <a:cxn ang="0">
                      <a:pos x="5" y="6"/>
                    </a:cxn>
                    <a:cxn ang="0">
                      <a:pos x="1" y="5"/>
                    </a:cxn>
                    <a:cxn ang="0">
                      <a:pos x="2" y="0"/>
                    </a:cxn>
                  </a:cxnLst>
                  <a:rect l="0" t="0" r="r" b="b"/>
                  <a:pathLst>
                    <a:path w="25" h="54">
                      <a:moveTo>
                        <a:pt x="2" y="0"/>
                      </a:moveTo>
                      <a:cubicBezTo>
                        <a:pt x="23" y="0"/>
                        <a:pt x="23" y="0"/>
                        <a:pt x="23" y="0"/>
                      </a:cubicBezTo>
                      <a:cubicBezTo>
                        <a:pt x="23" y="0"/>
                        <a:pt x="24" y="0"/>
                        <a:pt x="24" y="1"/>
                      </a:cubicBezTo>
                      <a:cubicBezTo>
                        <a:pt x="24" y="2"/>
                        <a:pt x="25" y="6"/>
                        <a:pt x="20" y="5"/>
                      </a:cubicBezTo>
                      <a:cubicBezTo>
                        <a:pt x="20" y="52"/>
                        <a:pt x="20" y="52"/>
                        <a:pt x="20" y="52"/>
                      </a:cubicBezTo>
                      <a:cubicBezTo>
                        <a:pt x="20" y="52"/>
                        <a:pt x="20" y="54"/>
                        <a:pt x="18" y="54"/>
                      </a:cubicBezTo>
                      <a:cubicBezTo>
                        <a:pt x="17" y="54"/>
                        <a:pt x="6" y="54"/>
                        <a:pt x="6" y="54"/>
                      </a:cubicBezTo>
                      <a:cubicBezTo>
                        <a:pt x="6" y="54"/>
                        <a:pt x="4" y="54"/>
                        <a:pt x="4" y="52"/>
                      </a:cubicBezTo>
                      <a:cubicBezTo>
                        <a:pt x="4" y="51"/>
                        <a:pt x="5" y="6"/>
                        <a:pt x="5" y="6"/>
                      </a:cubicBezTo>
                      <a:cubicBezTo>
                        <a:pt x="5" y="6"/>
                        <a:pt x="1" y="7"/>
                        <a:pt x="1" y="5"/>
                      </a:cubicBezTo>
                      <a:cubicBezTo>
                        <a:pt x="1" y="2"/>
                        <a:pt x="0" y="1"/>
                        <a:pt x="2" y="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4" name="Freeform 9">
                  <a:extLst>
                    <a:ext uri="{FF2B5EF4-FFF2-40B4-BE49-F238E27FC236}">
                      <a16:creationId xmlns:a16="http://schemas.microsoft.com/office/drawing/2014/main" id="{F120988B-ABFE-4463-9EDA-8CE68AF5F14A}"/>
                    </a:ext>
                  </a:extLst>
                </p:cNvPr>
                <p:cNvSpPr>
                  <a:spLocks/>
                </p:cNvSpPr>
                <p:nvPr/>
              </p:nvSpPr>
              <p:spPr bwMode="auto">
                <a:xfrm>
                  <a:off x="478" y="920"/>
                  <a:ext cx="155" cy="322"/>
                </a:xfrm>
                <a:custGeom>
                  <a:avLst/>
                  <a:gdLst/>
                  <a:ahLst/>
                  <a:cxnLst>
                    <a:cxn ang="0">
                      <a:pos x="2" y="0"/>
                    </a:cxn>
                    <a:cxn ang="0">
                      <a:pos x="23" y="0"/>
                    </a:cxn>
                    <a:cxn ang="0">
                      <a:pos x="25" y="1"/>
                    </a:cxn>
                    <a:cxn ang="0">
                      <a:pos x="21" y="5"/>
                    </a:cxn>
                    <a:cxn ang="0">
                      <a:pos x="21" y="52"/>
                    </a:cxn>
                    <a:cxn ang="0">
                      <a:pos x="19" y="54"/>
                    </a:cxn>
                    <a:cxn ang="0">
                      <a:pos x="7" y="54"/>
                    </a:cxn>
                    <a:cxn ang="0">
                      <a:pos x="5" y="52"/>
                    </a:cxn>
                    <a:cxn ang="0">
                      <a:pos x="5" y="6"/>
                    </a:cxn>
                    <a:cxn ang="0">
                      <a:pos x="1" y="5"/>
                    </a:cxn>
                    <a:cxn ang="0">
                      <a:pos x="2" y="0"/>
                    </a:cxn>
                  </a:cxnLst>
                  <a:rect l="0" t="0" r="r" b="b"/>
                  <a:pathLst>
                    <a:path w="26" h="54">
                      <a:moveTo>
                        <a:pt x="2" y="0"/>
                      </a:moveTo>
                      <a:cubicBezTo>
                        <a:pt x="23" y="0"/>
                        <a:pt x="23" y="0"/>
                        <a:pt x="23" y="0"/>
                      </a:cubicBezTo>
                      <a:cubicBezTo>
                        <a:pt x="23" y="0"/>
                        <a:pt x="25" y="0"/>
                        <a:pt x="25" y="1"/>
                      </a:cubicBezTo>
                      <a:cubicBezTo>
                        <a:pt x="25" y="2"/>
                        <a:pt x="26" y="6"/>
                        <a:pt x="21" y="5"/>
                      </a:cubicBezTo>
                      <a:cubicBezTo>
                        <a:pt x="21" y="52"/>
                        <a:pt x="21" y="52"/>
                        <a:pt x="21" y="52"/>
                      </a:cubicBezTo>
                      <a:cubicBezTo>
                        <a:pt x="21" y="52"/>
                        <a:pt x="21" y="54"/>
                        <a:pt x="19" y="54"/>
                      </a:cubicBezTo>
                      <a:cubicBezTo>
                        <a:pt x="17" y="54"/>
                        <a:pt x="7" y="54"/>
                        <a:pt x="7" y="54"/>
                      </a:cubicBezTo>
                      <a:cubicBezTo>
                        <a:pt x="7" y="54"/>
                        <a:pt x="5" y="54"/>
                        <a:pt x="5" y="52"/>
                      </a:cubicBezTo>
                      <a:cubicBezTo>
                        <a:pt x="5" y="51"/>
                        <a:pt x="5" y="6"/>
                        <a:pt x="5" y="6"/>
                      </a:cubicBezTo>
                      <a:cubicBezTo>
                        <a:pt x="5" y="6"/>
                        <a:pt x="1" y="7"/>
                        <a:pt x="1" y="5"/>
                      </a:cubicBezTo>
                      <a:cubicBezTo>
                        <a:pt x="1" y="2"/>
                        <a:pt x="0" y="1"/>
                        <a:pt x="2" y="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5" name="Freeform 10">
                  <a:extLst>
                    <a:ext uri="{FF2B5EF4-FFF2-40B4-BE49-F238E27FC236}">
                      <a16:creationId xmlns:a16="http://schemas.microsoft.com/office/drawing/2014/main" id="{C204CABD-42F0-4D25-86B3-E6776FA47DCA}"/>
                    </a:ext>
                  </a:extLst>
                </p:cNvPr>
                <p:cNvSpPr>
                  <a:spLocks/>
                </p:cNvSpPr>
                <p:nvPr/>
              </p:nvSpPr>
              <p:spPr bwMode="auto">
                <a:xfrm>
                  <a:off x="639" y="914"/>
                  <a:ext cx="149" cy="328"/>
                </a:xfrm>
                <a:custGeom>
                  <a:avLst/>
                  <a:gdLst/>
                  <a:ahLst/>
                  <a:cxnLst>
                    <a:cxn ang="0">
                      <a:pos x="2" y="0"/>
                    </a:cxn>
                    <a:cxn ang="0">
                      <a:pos x="23" y="0"/>
                    </a:cxn>
                    <a:cxn ang="0">
                      <a:pos x="25" y="2"/>
                    </a:cxn>
                    <a:cxn ang="0">
                      <a:pos x="21" y="6"/>
                    </a:cxn>
                    <a:cxn ang="0">
                      <a:pos x="20" y="53"/>
                    </a:cxn>
                    <a:cxn ang="0">
                      <a:pos x="19" y="55"/>
                    </a:cxn>
                    <a:cxn ang="0">
                      <a:pos x="7" y="55"/>
                    </a:cxn>
                    <a:cxn ang="0">
                      <a:pos x="5" y="53"/>
                    </a:cxn>
                    <a:cxn ang="0">
                      <a:pos x="5" y="7"/>
                    </a:cxn>
                    <a:cxn ang="0">
                      <a:pos x="1" y="5"/>
                    </a:cxn>
                    <a:cxn ang="0">
                      <a:pos x="2" y="0"/>
                    </a:cxn>
                  </a:cxnLst>
                  <a:rect l="0" t="0" r="r" b="b"/>
                  <a:pathLst>
                    <a:path w="25" h="55">
                      <a:moveTo>
                        <a:pt x="2" y="0"/>
                      </a:moveTo>
                      <a:cubicBezTo>
                        <a:pt x="23" y="0"/>
                        <a:pt x="23" y="0"/>
                        <a:pt x="23" y="0"/>
                      </a:cubicBezTo>
                      <a:cubicBezTo>
                        <a:pt x="23" y="0"/>
                        <a:pt x="25" y="1"/>
                        <a:pt x="25" y="2"/>
                      </a:cubicBezTo>
                      <a:cubicBezTo>
                        <a:pt x="25" y="2"/>
                        <a:pt x="25" y="7"/>
                        <a:pt x="21" y="6"/>
                      </a:cubicBezTo>
                      <a:cubicBezTo>
                        <a:pt x="20" y="53"/>
                        <a:pt x="20" y="53"/>
                        <a:pt x="20" y="53"/>
                      </a:cubicBezTo>
                      <a:cubicBezTo>
                        <a:pt x="20" y="53"/>
                        <a:pt x="20" y="55"/>
                        <a:pt x="19" y="55"/>
                      </a:cubicBezTo>
                      <a:cubicBezTo>
                        <a:pt x="17" y="55"/>
                        <a:pt x="7" y="55"/>
                        <a:pt x="7" y="55"/>
                      </a:cubicBezTo>
                      <a:cubicBezTo>
                        <a:pt x="7" y="55"/>
                        <a:pt x="5" y="55"/>
                        <a:pt x="5" y="53"/>
                      </a:cubicBezTo>
                      <a:cubicBezTo>
                        <a:pt x="5" y="52"/>
                        <a:pt x="5" y="7"/>
                        <a:pt x="5" y="7"/>
                      </a:cubicBezTo>
                      <a:cubicBezTo>
                        <a:pt x="5" y="7"/>
                        <a:pt x="1" y="8"/>
                        <a:pt x="1" y="5"/>
                      </a:cubicBezTo>
                      <a:cubicBezTo>
                        <a:pt x="1" y="3"/>
                        <a:pt x="0" y="1"/>
                        <a:pt x="2" y="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6" name="Freeform 11">
                  <a:extLst>
                    <a:ext uri="{FF2B5EF4-FFF2-40B4-BE49-F238E27FC236}">
                      <a16:creationId xmlns:a16="http://schemas.microsoft.com/office/drawing/2014/main" id="{4EEB684A-47DE-43CA-ADBD-785923852643}"/>
                    </a:ext>
                  </a:extLst>
                </p:cNvPr>
                <p:cNvSpPr>
                  <a:spLocks/>
                </p:cNvSpPr>
                <p:nvPr/>
              </p:nvSpPr>
              <p:spPr bwMode="auto">
                <a:xfrm>
                  <a:off x="794" y="914"/>
                  <a:ext cx="149" cy="328"/>
                </a:xfrm>
                <a:custGeom>
                  <a:avLst/>
                  <a:gdLst/>
                  <a:ahLst/>
                  <a:cxnLst>
                    <a:cxn ang="0">
                      <a:pos x="2" y="0"/>
                    </a:cxn>
                    <a:cxn ang="0">
                      <a:pos x="23" y="0"/>
                    </a:cxn>
                    <a:cxn ang="0">
                      <a:pos x="24" y="2"/>
                    </a:cxn>
                    <a:cxn ang="0">
                      <a:pos x="20" y="6"/>
                    </a:cxn>
                    <a:cxn ang="0">
                      <a:pos x="20" y="53"/>
                    </a:cxn>
                    <a:cxn ang="0">
                      <a:pos x="19" y="55"/>
                    </a:cxn>
                    <a:cxn ang="0">
                      <a:pos x="6" y="55"/>
                    </a:cxn>
                    <a:cxn ang="0">
                      <a:pos x="5" y="53"/>
                    </a:cxn>
                    <a:cxn ang="0">
                      <a:pos x="5" y="7"/>
                    </a:cxn>
                    <a:cxn ang="0">
                      <a:pos x="1" y="5"/>
                    </a:cxn>
                    <a:cxn ang="0">
                      <a:pos x="2" y="0"/>
                    </a:cxn>
                  </a:cxnLst>
                  <a:rect l="0" t="0" r="r" b="b"/>
                  <a:pathLst>
                    <a:path w="25" h="55">
                      <a:moveTo>
                        <a:pt x="2" y="0"/>
                      </a:moveTo>
                      <a:cubicBezTo>
                        <a:pt x="23" y="0"/>
                        <a:pt x="23" y="0"/>
                        <a:pt x="23" y="0"/>
                      </a:cubicBezTo>
                      <a:cubicBezTo>
                        <a:pt x="23" y="0"/>
                        <a:pt x="24" y="1"/>
                        <a:pt x="24" y="2"/>
                      </a:cubicBezTo>
                      <a:cubicBezTo>
                        <a:pt x="24" y="2"/>
                        <a:pt x="25" y="7"/>
                        <a:pt x="20" y="6"/>
                      </a:cubicBezTo>
                      <a:cubicBezTo>
                        <a:pt x="20" y="53"/>
                        <a:pt x="20" y="53"/>
                        <a:pt x="20" y="53"/>
                      </a:cubicBezTo>
                      <a:cubicBezTo>
                        <a:pt x="20" y="53"/>
                        <a:pt x="20" y="55"/>
                        <a:pt x="19" y="55"/>
                      </a:cubicBezTo>
                      <a:cubicBezTo>
                        <a:pt x="17" y="55"/>
                        <a:pt x="6" y="55"/>
                        <a:pt x="6" y="55"/>
                      </a:cubicBezTo>
                      <a:cubicBezTo>
                        <a:pt x="6" y="55"/>
                        <a:pt x="5" y="55"/>
                        <a:pt x="5" y="53"/>
                      </a:cubicBezTo>
                      <a:cubicBezTo>
                        <a:pt x="5" y="52"/>
                        <a:pt x="5" y="7"/>
                        <a:pt x="5" y="7"/>
                      </a:cubicBezTo>
                      <a:cubicBezTo>
                        <a:pt x="5" y="7"/>
                        <a:pt x="1" y="8"/>
                        <a:pt x="1" y="5"/>
                      </a:cubicBezTo>
                      <a:cubicBezTo>
                        <a:pt x="1" y="3"/>
                        <a:pt x="0" y="1"/>
                        <a:pt x="2" y="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7" name="Freeform 12">
                  <a:extLst>
                    <a:ext uri="{FF2B5EF4-FFF2-40B4-BE49-F238E27FC236}">
                      <a16:creationId xmlns:a16="http://schemas.microsoft.com/office/drawing/2014/main" id="{3A3BE17E-3A92-4D30-A2D2-6486448C8D5C}"/>
                    </a:ext>
                  </a:extLst>
                </p:cNvPr>
                <p:cNvSpPr>
                  <a:spLocks/>
                </p:cNvSpPr>
                <p:nvPr/>
              </p:nvSpPr>
              <p:spPr bwMode="auto">
                <a:xfrm>
                  <a:off x="299" y="1248"/>
                  <a:ext cx="667" cy="41"/>
                </a:xfrm>
                <a:custGeom>
                  <a:avLst/>
                  <a:gdLst/>
                  <a:ahLst/>
                  <a:cxnLst>
                    <a:cxn ang="0">
                      <a:pos x="112" y="5"/>
                    </a:cxn>
                    <a:cxn ang="0">
                      <a:pos x="110" y="7"/>
                    </a:cxn>
                    <a:cxn ang="0">
                      <a:pos x="2" y="7"/>
                    </a:cxn>
                    <a:cxn ang="0">
                      <a:pos x="0" y="5"/>
                    </a:cxn>
                    <a:cxn ang="0">
                      <a:pos x="0" y="2"/>
                    </a:cxn>
                    <a:cxn ang="0">
                      <a:pos x="2" y="0"/>
                    </a:cxn>
                    <a:cxn ang="0">
                      <a:pos x="110" y="0"/>
                    </a:cxn>
                    <a:cxn ang="0">
                      <a:pos x="112" y="2"/>
                    </a:cxn>
                    <a:cxn ang="0">
                      <a:pos x="112" y="5"/>
                    </a:cxn>
                  </a:cxnLst>
                  <a:rect l="0" t="0" r="r" b="b"/>
                  <a:pathLst>
                    <a:path w="112" h="7">
                      <a:moveTo>
                        <a:pt x="112" y="5"/>
                      </a:moveTo>
                      <a:cubicBezTo>
                        <a:pt x="112" y="6"/>
                        <a:pt x="111" y="7"/>
                        <a:pt x="110" y="7"/>
                      </a:cubicBezTo>
                      <a:cubicBezTo>
                        <a:pt x="2" y="7"/>
                        <a:pt x="2" y="7"/>
                        <a:pt x="2" y="7"/>
                      </a:cubicBezTo>
                      <a:cubicBezTo>
                        <a:pt x="1" y="7"/>
                        <a:pt x="0" y="6"/>
                        <a:pt x="0" y="5"/>
                      </a:cubicBezTo>
                      <a:cubicBezTo>
                        <a:pt x="0" y="2"/>
                        <a:pt x="0" y="2"/>
                        <a:pt x="0" y="2"/>
                      </a:cubicBezTo>
                      <a:cubicBezTo>
                        <a:pt x="0" y="1"/>
                        <a:pt x="1" y="0"/>
                        <a:pt x="2" y="0"/>
                      </a:cubicBezTo>
                      <a:cubicBezTo>
                        <a:pt x="110" y="0"/>
                        <a:pt x="110" y="0"/>
                        <a:pt x="110" y="0"/>
                      </a:cubicBezTo>
                      <a:cubicBezTo>
                        <a:pt x="111" y="0"/>
                        <a:pt x="112" y="1"/>
                        <a:pt x="112" y="2"/>
                      </a:cubicBezTo>
                      <a:lnTo>
                        <a:pt x="112" y="5"/>
                      </a:ln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8" name="Freeform 13">
                  <a:extLst>
                    <a:ext uri="{FF2B5EF4-FFF2-40B4-BE49-F238E27FC236}">
                      <a16:creationId xmlns:a16="http://schemas.microsoft.com/office/drawing/2014/main" id="{B7B373BE-B9B3-492A-B34F-345612E2569D}"/>
                    </a:ext>
                  </a:extLst>
                </p:cNvPr>
                <p:cNvSpPr>
                  <a:spLocks/>
                </p:cNvSpPr>
                <p:nvPr/>
              </p:nvSpPr>
              <p:spPr bwMode="auto">
                <a:xfrm>
                  <a:off x="263" y="1307"/>
                  <a:ext cx="733" cy="42"/>
                </a:xfrm>
                <a:custGeom>
                  <a:avLst/>
                  <a:gdLst/>
                  <a:ahLst/>
                  <a:cxnLst>
                    <a:cxn ang="0">
                      <a:pos x="123" y="5"/>
                    </a:cxn>
                    <a:cxn ang="0">
                      <a:pos x="120" y="7"/>
                    </a:cxn>
                    <a:cxn ang="0">
                      <a:pos x="3" y="7"/>
                    </a:cxn>
                    <a:cxn ang="0">
                      <a:pos x="0" y="5"/>
                    </a:cxn>
                    <a:cxn ang="0">
                      <a:pos x="0" y="2"/>
                    </a:cxn>
                    <a:cxn ang="0">
                      <a:pos x="3" y="0"/>
                    </a:cxn>
                    <a:cxn ang="0">
                      <a:pos x="120" y="0"/>
                    </a:cxn>
                    <a:cxn ang="0">
                      <a:pos x="123" y="2"/>
                    </a:cxn>
                    <a:cxn ang="0">
                      <a:pos x="123" y="5"/>
                    </a:cxn>
                  </a:cxnLst>
                  <a:rect l="0" t="0" r="r" b="b"/>
                  <a:pathLst>
                    <a:path w="123" h="7">
                      <a:moveTo>
                        <a:pt x="123" y="5"/>
                      </a:moveTo>
                      <a:cubicBezTo>
                        <a:pt x="123" y="6"/>
                        <a:pt x="122" y="7"/>
                        <a:pt x="120" y="7"/>
                      </a:cubicBezTo>
                      <a:cubicBezTo>
                        <a:pt x="3" y="7"/>
                        <a:pt x="3" y="7"/>
                        <a:pt x="3" y="7"/>
                      </a:cubicBezTo>
                      <a:cubicBezTo>
                        <a:pt x="1" y="7"/>
                        <a:pt x="0" y="6"/>
                        <a:pt x="0" y="5"/>
                      </a:cubicBezTo>
                      <a:cubicBezTo>
                        <a:pt x="0" y="2"/>
                        <a:pt x="0" y="2"/>
                        <a:pt x="0" y="2"/>
                      </a:cubicBezTo>
                      <a:cubicBezTo>
                        <a:pt x="0" y="1"/>
                        <a:pt x="1" y="0"/>
                        <a:pt x="3" y="0"/>
                      </a:cubicBezTo>
                      <a:cubicBezTo>
                        <a:pt x="120" y="0"/>
                        <a:pt x="120" y="0"/>
                        <a:pt x="120" y="0"/>
                      </a:cubicBezTo>
                      <a:cubicBezTo>
                        <a:pt x="122" y="0"/>
                        <a:pt x="123" y="1"/>
                        <a:pt x="123" y="2"/>
                      </a:cubicBezTo>
                      <a:lnTo>
                        <a:pt x="123" y="5"/>
                      </a:ln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grpSp>
          <p:sp>
            <p:nvSpPr>
              <p:cNvPr id="77" name="Rectangle 76">
                <a:extLst>
                  <a:ext uri="{FF2B5EF4-FFF2-40B4-BE49-F238E27FC236}">
                    <a16:creationId xmlns:a16="http://schemas.microsoft.com/office/drawing/2014/main" id="{295D2371-EE33-42E7-848C-5999C9F56809}"/>
                  </a:ext>
                </a:extLst>
              </p:cNvPr>
              <p:cNvSpPr/>
              <p:nvPr/>
            </p:nvSpPr>
            <p:spPr>
              <a:xfrm>
                <a:off x="1469309" y="1715976"/>
                <a:ext cx="1675139" cy="153888"/>
              </a:xfrm>
              <a:prstGeom prst="rect">
                <a:avLst/>
              </a:prstGeom>
            </p:spPr>
            <p:txBody>
              <a:bodyPr wrap="square" lIns="0" tIns="0" rIns="0" bIns="0">
                <a:spAutoFit/>
              </a:bodyPr>
              <a:lstStyle/>
              <a:p>
                <a:r>
                  <a:rPr lang="en-US" sz="1000" b="1" dirty="0">
                    <a:solidFill>
                      <a:schemeClr val="bg1"/>
                    </a:solidFill>
                  </a:rPr>
                  <a:t>Cloud Security Governance</a:t>
                </a:r>
                <a:endParaRPr lang="en-US" sz="1000" dirty="0">
                  <a:solidFill>
                    <a:schemeClr val="bg1"/>
                  </a:solidFill>
                </a:endParaRPr>
              </a:p>
            </p:txBody>
          </p:sp>
          <p:sp>
            <p:nvSpPr>
              <p:cNvPr id="78" name="Rectangle 77">
                <a:extLst>
                  <a:ext uri="{FF2B5EF4-FFF2-40B4-BE49-F238E27FC236}">
                    <a16:creationId xmlns:a16="http://schemas.microsoft.com/office/drawing/2014/main" id="{735A673B-F8C6-418D-9E5E-2E4506409456}"/>
                  </a:ext>
                </a:extLst>
              </p:cNvPr>
              <p:cNvSpPr/>
              <p:nvPr/>
            </p:nvSpPr>
            <p:spPr>
              <a:xfrm>
                <a:off x="4216882" y="1715006"/>
                <a:ext cx="1384744" cy="15582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Security Compliance</a:t>
                </a:r>
              </a:p>
            </p:txBody>
          </p:sp>
          <p:sp>
            <p:nvSpPr>
              <p:cNvPr id="79" name="Rectangle 78">
                <a:extLst>
                  <a:ext uri="{FF2B5EF4-FFF2-40B4-BE49-F238E27FC236}">
                    <a16:creationId xmlns:a16="http://schemas.microsoft.com/office/drawing/2014/main" id="{F38AE03C-EF66-459B-A2DD-0B2D96194FA9}"/>
                  </a:ext>
                </a:extLst>
              </p:cNvPr>
              <p:cNvSpPr/>
              <p:nvPr/>
            </p:nvSpPr>
            <p:spPr>
              <a:xfrm>
                <a:off x="6614795" y="1715006"/>
                <a:ext cx="1384744" cy="15582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Control Automation</a:t>
                </a:r>
              </a:p>
            </p:txBody>
          </p:sp>
          <p:sp>
            <p:nvSpPr>
              <p:cNvPr id="80" name="Rectangle 79">
                <a:extLst>
                  <a:ext uri="{FF2B5EF4-FFF2-40B4-BE49-F238E27FC236}">
                    <a16:creationId xmlns:a16="http://schemas.microsoft.com/office/drawing/2014/main" id="{F6F0A22F-23D9-4A19-8030-96F846A025D0}"/>
                  </a:ext>
                </a:extLst>
              </p:cNvPr>
              <p:cNvSpPr/>
              <p:nvPr/>
            </p:nvSpPr>
            <p:spPr>
              <a:xfrm>
                <a:off x="9012708" y="1715006"/>
                <a:ext cx="1384744" cy="15582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Reporting</a:t>
                </a:r>
              </a:p>
            </p:txBody>
          </p:sp>
        </p:grpSp>
        <p:grpSp>
          <p:nvGrpSpPr>
            <p:cNvPr id="33" name="Group 32">
              <a:extLst>
                <a:ext uri="{FF2B5EF4-FFF2-40B4-BE49-F238E27FC236}">
                  <a16:creationId xmlns:a16="http://schemas.microsoft.com/office/drawing/2014/main" id="{F982DE39-8140-4CB6-AF94-AB51061540BC}"/>
                </a:ext>
              </a:extLst>
            </p:cNvPr>
            <p:cNvGrpSpPr/>
            <p:nvPr/>
          </p:nvGrpSpPr>
          <p:grpSpPr>
            <a:xfrm>
              <a:off x="3284270" y="5587840"/>
              <a:ext cx="7764730" cy="446812"/>
              <a:chOff x="3465245" y="5587840"/>
              <a:chExt cx="7429176" cy="446812"/>
            </a:xfrm>
          </p:grpSpPr>
          <p:sp>
            <p:nvSpPr>
              <p:cNvPr id="67" name="Rectangle 66">
                <a:extLst>
                  <a:ext uri="{FF2B5EF4-FFF2-40B4-BE49-F238E27FC236}">
                    <a16:creationId xmlns:a16="http://schemas.microsoft.com/office/drawing/2014/main" id="{446B2C88-1C81-4A3A-B599-B561D993C6D3}"/>
                  </a:ext>
                </a:extLst>
              </p:cNvPr>
              <p:cNvSpPr/>
              <p:nvPr/>
            </p:nvSpPr>
            <p:spPr>
              <a:xfrm>
                <a:off x="4976353" y="5587840"/>
                <a:ext cx="1384744" cy="15582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Authorization</a:t>
                </a:r>
              </a:p>
            </p:txBody>
          </p:sp>
          <p:sp>
            <p:nvSpPr>
              <p:cNvPr id="68" name="Rectangle 67">
                <a:extLst>
                  <a:ext uri="{FF2B5EF4-FFF2-40B4-BE49-F238E27FC236}">
                    <a16:creationId xmlns:a16="http://schemas.microsoft.com/office/drawing/2014/main" id="{A0DC204B-E93D-480D-AD03-1689BAC146F3}"/>
                  </a:ext>
                </a:extLst>
              </p:cNvPr>
              <p:cNvSpPr/>
              <p:nvPr/>
            </p:nvSpPr>
            <p:spPr>
              <a:xfrm>
                <a:off x="7998569" y="5587840"/>
                <a:ext cx="1384744" cy="15582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Directory Services</a:t>
                </a:r>
              </a:p>
            </p:txBody>
          </p:sp>
          <p:sp>
            <p:nvSpPr>
              <p:cNvPr id="69" name="Rectangle 68">
                <a:extLst>
                  <a:ext uri="{FF2B5EF4-FFF2-40B4-BE49-F238E27FC236}">
                    <a16:creationId xmlns:a16="http://schemas.microsoft.com/office/drawing/2014/main" id="{151BB3C5-C685-42DD-B634-2011484AFFDC}"/>
                  </a:ext>
                </a:extLst>
              </p:cNvPr>
              <p:cNvSpPr/>
              <p:nvPr/>
            </p:nvSpPr>
            <p:spPr>
              <a:xfrm>
                <a:off x="4220799" y="5878824"/>
                <a:ext cx="1384744" cy="15582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Failover &amp; Redundancy</a:t>
                </a:r>
              </a:p>
            </p:txBody>
          </p:sp>
          <p:sp>
            <p:nvSpPr>
              <p:cNvPr id="70" name="Rectangle 69">
                <a:extLst>
                  <a:ext uri="{FF2B5EF4-FFF2-40B4-BE49-F238E27FC236}">
                    <a16:creationId xmlns:a16="http://schemas.microsoft.com/office/drawing/2014/main" id="{9FD4E2CC-5361-4816-88D0-CF988911B961}"/>
                  </a:ext>
                </a:extLst>
              </p:cNvPr>
              <p:cNvSpPr/>
              <p:nvPr/>
            </p:nvSpPr>
            <p:spPr>
              <a:xfrm>
                <a:off x="6487461" y="5878824"/>
                <a:ext cx="1384744" cy="15582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Backups &amp; Recovery</a:t>
                </a:r>
              </a:p>
            </p:txBody>
          </p:sp>
          <p:sp>
            <p:nvSpPr>
              <p:cNvPr id="71" name="Rectangle 70">
                <a:extLst>
                  <a:ext uri="{FF2B5EF4-FFF2-40B4-BE49-F238E27FC236}">
                    <a16:creationId xmlns:a16="http://schemas.microsoft.com/office/drawing/2014/main" id="{BCC51868-1BEE-4C8D-8F93-5C0E9D8482AB}"/>
                  </a:ext>
                </a:extLst>
              </p:cNvPr>
              <p:cNvSpPr/>
              <p:nvPr/>
            </p:nvSpPr>
            <p:spPr>
              <a:xfrm>
                <a:off x="9509677" y="5587840"/>
                <a:ext cx="1384744" cy="15582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Privileged Access Management</a:t>
                </a:r>
              </a:p>
            </p:txBody>
          </p:sp>
          <p:sp>
            <p:nvSpPr>
              <p:cNvPr id="72" name="Rectangle 71">
                <a:extLst>
                  <a:ext uri="{FF2B5EF4-FFF2-40B4-BE49-F238E27FC236}">
                    <a16:creationId xmlns:a16="http://schemas.microsoft.com/office/drawing/2014/main" id="{E8EE4DA3-45FE-42E7-A235-166BC7C5B47D}"/>
                  </a:ext>
                </a:extLst>
              </p:cNvPr>
              <p:cNvSpPr/>
              <p:nvPr/>
            </p:nvSpPr>
            <p:spPr>
              <a:xfrm>
                <a:off x="8754123" y="5878824"/>
                <a:ext cx="1384744" cy="15582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Auto Scaling</a:t>
                </a:r>
              </a:p>
            </p:txBody>
          </p:sp>
          <p:sp>
            <p:nvSpPr>
              <p:cNvPr id="73" name="Rectangle 72">
                <a:extLst>
                  <a:ext uri="{FF2B5EF4-FFF2-40B4-BE49-F238E27FC236}">
                    <a16:creationId xmlns:a16="http://schemas.microsoft.com/office/drawing/2014/main" id="{0ED28C3D-B25B-4EFF-BEA1-6A162A994599}"/>
                  </a:ext>
                </a:extLst>
              </p:cNvPr>
              <p:cNvSpPr/>
              <p:nvPr/>
            </p:nvSpPr>
            <p:spPr>
              <a:xfrm>
                <a:off x="6487461" y="5587840"/>
                <a:ext cx="1384744" cy="15582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MFA &amp; Adaptive Access</a:t>
                </a:r>
              </a:p>
            </p:txBody>
          </p:sp>
          <p:sp>
            <p:nvSpPr>
              <p:cNvPr id="74" name="Rectangle 73">
                <a:extLst>
                  <a:ext uri="{FF2B5EF4-FFF2-40B4-BE49-F238E27FC236}">
                    <a16:creationId xmlns:a16="http://schemas.microsoft.com/office/drawing/2014/main" id="{D13F66F4-CADD-4357-B093-625A2937B024}"/>
                  </a:ext>
                </a:extLst>
              </p:cNvPr>
              <p:cNvSpPr/>
              <p:nvPr/>
            </p:nvSpPr>
            <p:spPr>
              <a:xfrm>
                <a:off x="3465245" y="5587840"/>
                <a:ext cx="1384744" cy="15582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SSO &amp; Federation</a:t>
                </a:r>
              </a:p>
            </p:txBody>
          </p:sp>
        </p:grpSp>
        <p:grpSp>
          <p:nvGrpSpPr>
            <p:cNvPr id="34" name="Group 110">
              <a:extLst>
                <a:ext uri="{FF2B5EF4-FFF2-40B4-BE49-F238E27FC236}">
                  <a16:creationId xmlns:a16="http://schemas.microsoft.com/office/drawing/2014/main" id="{62AB2562-5726-434A-B03B-E72A20928339}"/>
                </a:ext>
              </a:extLst>
            </p:cNvPr>
            <p:cNvGrpSpPr>
              <a:grpSpLocks noChangeAspect="1"/>
            </p:cNvGrpSpPr>
            <p:nvPr/>
          </p:nvGrpSpPr>
          <p:grpSpPr bwMode="auto">
            <a:xfrm>
              <a:off x="1054746" y="5592691"/>
              <a:ext cx="262163" cy="146127"/>
              <a:chOff x="304" y="3220"/>
              <a:chExt cx="757" cy="359"/>
            </a:xfrm>
            <a:solidFill>
              <a:schemeClr val="bg1"/>
            </a:solidFill>
          </p:grpSpPr>
          <p:sp>
            <p:nvSpPr>
              <p:cNvPr id="61" name="Freeform 111">
                <a:extLst>
                  <a:ext uri="{FF2B5EF4-FFF2-40B4-BE49-F238E27FC236}">
                    <a16:creationId xmlns:a16="http://schemas.microsoft.com/office/drawing/2014/main" id="{A9D7B113-C99E-4A70-ADB8-CC7BCB3A07ED}"/>
                  </a:ext>
                </a:extLst>
              </p:cNvPr>
              <p:cNvSpPr>
                <a:spLocks noEditPoints="1"/>
              </p:cNvSpPr>
              <p:nvPr/>
            </p:nvSpPr>
            <p:spPr bwMode="auto">
              <a:xfrm>
                <a:off x="837" y="3223"/>
                <a:ext cx="149" cy="181"/>
              </a:xfrm>
              <a:custGeom>
                <a:avLst/>
                <a:gdLst/>
                <a:ahLst/>
                <a:cxnLst>
                  <a:cxn ang="0">
                    <a:pos x="1" y="39"/>
                  </a:cxn>
                  <a:cxn ang="0">
                    <a:pos x="3" y="46"/>
                  </a:cxn>
                  <a:cxn ang="0">
                    <a:pos x="6" y="51"/>
                  </a:cxn>
                  <a:cxn ang="0">
                    <a:pos x="7" y="53"/>
                  </a:cxn>
                  <a:cxn ang="0">
                    <a:pos x="13" y="64"/>
                  </a:cxn>
                  <a:cxn ang="0">
                    <a:pos x="15" y="67"/>
                  </a:cxn>
                  <a:cxn ang="0">
                    <a:pos x="31" y="77"/>
                  </a:cxn>
                  <a:cxn ang="0">
                    <a:pos x="47" y="67"/>
                  </a:cxn>
                  <a:cxn ang="0">
                    <a:pos x="50" y="64"/>
                  </a:cxn>
                  <a:cxn ang="0">
                    <a:pos x="56" y="53"/>
                  </a:cxn>
                  <a:cxn ang="0">
                    <a:pos x="57" y="51"/>
                  </a:cxn>
                  <a:cxn ang="0">
                    <a:pos x="60" y="46"/>
                  </a:cxn>
                  <a:cxn ang="0">
                    <a:pos x="62" y="39"/>
                  </a:cxn>
                  <a:cxn ang="0">
                    <a:pos x="63" y="34"/>
                  </a:cxn>
                  <a:cxn ang="0">
                    <a:pos x="63" y="30"/>
                  </a:cxn>
                  <a:cxn ang="0">
                    <a:pos x="61" y="25"/>
                  </a:cxn>
                  <a:cxn ang="0">
                    <a:pos x="60" y="25"/>
                  </a:cxn>
                  <a:cxn ang="0">
                    <a:pos x="59" y="23"/>
                  </a:cxn>
                  <a:cxn ang="0">
                    <a:pos x="58" y="18"/>
                  </a:cxn>
                  <a:cxn ang="0">
                    <a:pos x="53" y="10"/>
                  </a:cxn>
                  <a:cxn ang="0">
                    <a:pos x="31" y="0"/>
                  </a:cxn>
                  <a:cxn ang="0">
                    <a:pos x="9" y="10"/>
                  </a:cxn>
                  <a:cxn ang="0">
                    <a:pos x="4" y="18"/>
                  </a:cxn>
                  <a:cxn ang="0">
                    <a:pos x="3" y="23"/>
                  </a:cxn>
                  <a:cxn ang="0">
                    <a:pos x="3" y="25"/>
                  </a:cxn>
                  <a:cxn ang="0">
                    <a:pos x="1" y="25"/>
                  </a:cxn>
                  <a:cxn ang="0">
                    <a:pos x="0" y="30"/>
                  </a:cxn>
                  <a:cxn ang="0">
                    <a:pos x="0" y="34"/>
                  </a:cxn>
                  <a:cxn ang="0">
                    <a:pos x="1" y="39"/>
                  </a:cxn>
                  <a:cxn ang="0">
                    <a:pos x="4" y="30"/>
                  </a:cxn>
                  <a:cxn ang="0">
                    <a:pos x="12" y="35"/>
                  </a:cxn>
                  <a:cxn ang="0">
                    <a:pos x="31" y="29"/>
                  </a:cxn>
                  <a:cxn ang="0">
                    <a:pos x="46" y="22"/>
                  </a:cxn>
                  <a:cxn ang="0">
                    <a:pos x="52" y="34"/>
                  </a:cxn>
                  <a:cxn ang="0">
                    <a:pos x="59" y="30"/>
                  </a:cxn>
                  <a:cxn ang="0">
                    <a:pos x="60" y="36"/>
                  </a:cxn>
                  <a:cxn ang="0">
                    <a:pos x="59" y="40"/>
                  </a:cxn>
                  <a:cxn ang="0">
                    <a:pos x="53" y="48"/>
                  </a:cxn>
                  <a:cxn ang="0">
                    <a:pos x="54" y="52"/>
                  </a:cxn>
                  <a:cxn ang="0">
                    <a:pos x="48" y="61"/>
                  </a:cxn>
                  <a:cxn ang="0">
                    <a:pos x="31" y="73"/>
                  </a:cxn>
                  <a:cxn ang="0">
                    <a:pos x="14" y="61"/>
                  </a:cxn>
                  <a:cxn ang="0">
                    <a:pos x="9" y="52"/>
                  </a:cxn>
                  <a:cxn ang="0">
                    <a:pos x="9" y="48"/>
                  </a:cxn>
                  <a:cxn ang="0">
                    <a:pos x="3" y="40"/>
                  </a:cxn>
                  <a:cxn ang="0">
                    <a:pos x="3" y="36"/>
                  </a:cxn>
                  <a:cxn ang="0">
                    <a:pos x="4" y="30"/>
                  </a:cxn>
                </a:cxnLst>
                <a:rect l="0" t="0" r="r" b="b"/>
                <a:pathLst>
                  <a:path w="63" h="77">
                    <a:moveTo>
                      <a:pt x="1" y="39"/>
                    </a:moveTo>
                    <a:cubicBezTo>
                      <a:pt x="1" y="41"/>
                      <a:pt x="2" y="44"/>
                      <a:pt x="3" y="46"/>
                    </a:cubicBezTo>
                    <a:cubicBezTo>
                      <a:pt x="3" y="47"/>
                      <a:pt x="5" y="51"/>
                      <a:pt x="6" y="51"/>
                    </a:cubicBezTo>
                    <a:cubicBezTo>
                      <a:pt x="7" y="51"/>
                      <a:pt x="6" y="51"/>
                      <a:pt x="7" y="53"/>
                    </a:cubicBezTo>
                    <a:cubicBezTo>
                      <a:pt x="8" y="57"/>
                      <a:pt x="11" y="61"/>
                      <a:pt x="13" y="64"/>
                    </a:cubicBezTo>
                    <a:cubicBezTo>
                      <a:pt x="14" y="65"/>
                      <a:pt x="15" y="66"/>
                      <a:pt x="15" y="67"/>
                    </a:cubicBezTo>
                    <a:cubicBezTo>
                      <a:pt x="20" y="72"/>
                      <a:pt x="25" y="76"/>
                      <a:pt x="31" y="77"/>
                    </a:cubicBezTo>
                    <a:cubicBezTo>
                      <a:pt x="38" y="76"/>
                      <a:pt x="43" y="72"/>
                      <a:pt x="47" y="67"/>
                    </a:cubicBezTo>
                    <a:cubicBezTo>
                      <a:pt x="48" y="66"/>
                      <a:pt x="49" y="65"/>
                      <a:pt x="50" y="64"/>
                    </a:cubicBezTo>
                    <a:cubicBezTo>
                      <a:pt x="52" y="61"/>
                      <a:pt x="55" y="57"/>
                      <a:pt x="56" y="53"/>
                    </a:cubicBezTo>
                    <a:cubicBezTo>
                      <a:pt x="57" y="51"/>
                      <a:pt x="56" y="51"/>
                      <a:pt x="57" y="51"/>
                    </a:cubicBezTo>
                    <a:cubicBezTo>
                      <a:pt x="58" y="51"/>
                      <a:pt x="59" y="47"/>
                      <a:pt x="60" y="46"/>
                    </a:cubicBezTo>
                    <a:cubicBezTo>
                      <a:pt x="61" y="44"/>
                      <a:pt x="62" y="41"/>
                      <a:pt x="62" y="39"/>
                    </a:cubicBezTo>
                    <a:cubicBezTo>
                      <a:pt x="62" y="37"/>
                      <a:pt x="63" y="36"/>
                      <a:pt x="63" y="34"/>
                    </a:cubicBezTo>
                    <a:cubicBezTo>
                      <a:pt x="63" y="33"/>
                      <a:pt x="63" y="32"/>
                      <a:pt x="63" y="30"/>
                    </a:cubicBezTo>
                    <a:cubicBezTo>
                      <a:pt x="63" y="29"/>
                      <a:pt x="62" y="27"/>
                      <a:pt x="61" y="25"/>
                    </a:cubicBezTo>
                    <a:cubicBezTo>
                      <a:pt x="61" y="25"/>
                      <a:pt x="60" y="25"/>
                      <a:pt x="60" y="25"/>
                    </a:cubicBezTo>
                    <a:cubicBezTo>
                      <a:pt x="59" y="25"/>
                      <a:pt x="60" y="24"/>
                      <a:pt x="59" y="23"/>
                    </a:cubicBezTo>
                    <a:cubicBezTo>
                      <a:pt x="59" y="21"/>
                      <a:pt x="59" y="19"/>
                      <a:pt x="58" y="18"/>
                    </a:cubicBezTo>
                    <a:cubicBezTo>
                      <a:pt x="57" y="15"/>
                      <a:pt x="55" y="12"/>
                      <a:pt x="53" y="10"/>
                    </a:cubicBezTo>
                    <a:cubicBezTo>
                      <a:pt x="48" y="4"/>
                      <a:pt x="40" y="1"/>
                      <a:pt x="31" y="0"/>
                    </a:cubicBezTo>
                    <a:cubicBezTo>
                      <a:pt x="23" y="1"/>
                      <a:pt x="15" y="4"/>
                      <a:pt x="9" y="10"/>
                    </a:cubicBezTo>
                    <a:cubicBezTo>
                      <a:pt x="7" y="12"/>
                      <a:pt x="6" y="15"/>
                      <a:pt x="4" y="18"/>
                    </a:cubicBezTo>
                    <a:cubicBezTo>
                      <a:pt x="4" y="19"/>
                      <a:pt x="3" y="21"/>
                      <a:pt x="3" y="23"/>
                    </a:cubicBezTo>
                    <a:cubicBezTo>
                      <a:pt x="3" y="24"/>
                      <a:pt x="4" y="25"/>
                      <a:pt x="3" y="25"/>
                    </a:cubicBezTo>
                    <a:cubicBezTo>
                      <a:pt x="2" y="25"/>
                      <a:pt x="2" y="25"/>
                      <a:pt x="1" y="25"/>
                    </a:cubicBezTo>
                    <a:cubicBezTo>
                      <a:pt x="0" y="27"/>
                      <a:pt x="0" y="29"/>
                      <a:pt x="0" y="30"/>
                    </a:cubicBezTo>
                    <a:cubicBezTo>
                      <a:pt x="0" y="32"/>
                      <a:pt x="0" y="33"/>
                      <a:pt x="0" y="34"/>
                    </a:cubicBezTo>
                    <a:cubicBezTo>
                      <a:pt x="0" y="36"/>
                      <a:pt x="0" y="37"/>
                      <a:pt x="1" y="39"/>
                    </a:cubicBezTo>
                    <a:close/>
                    <a:moveTo>
                      <a:pt x="4" y="30"/>
                    </a:moveTo>
                    <a:cubicBezTo>
                      <a:pt x="5" y="27"/>
                      <a:pt x="10" y="32"/>
                      <a:pt x="12" y="35"/>
                    </a:cubicBezTo>
                    <a:cubicBezTo>
                      <a:pt x="12" y="35"/>
                      <a:pt x="27" y="30"/>
                      <a:pt x="31" y="29"/>
                    </a:cubicBezTo>
                    <a:cubicBezTo>
                      <a:pt x="35" y="28"/>
                      <a:pt x="46" y="22"/>
                      <a:pt x="46" y="22"/>
                    </a:cubicBezTo>
                    <a:cubicBezTo>
                      <a:pt x="46" y="22"/>
                      <a:pt x="52" y="34"/>
                      <a:pt x="52" y="34"/>
                    </a:cubicBezTo>
                    <a:cubicBezTo>
                      <a:pt x="53" y="34"/>
                      <a:pt x="56" y="27"/>
                      <a:pt x="59" y="30"/>
                    </a:cubicBezTo>
                    <a:cubicBezTo>
                      <a:pt x="61" y="31"/>
                      <a:pt x="60" y="34"/>
                      <a:pt x="60" y="36"/>
                    </a:cubicBezTo>
                    <a:cubicBezTo>
                      <a:pt x="60" y="37"/>
                      <a:pt x="60" y="39"/>
                      <a:pt x="59" y="40"/>
                    </a:cubicBezTo>
                    <a:cubicBezTo>
                      <a:pt x="59" y="43"/>
                      <a:pt x="55" y="48"/>
                      <a:pt x="53" y="48"/>
                    </a:cubicBezTo>
                    <a:cubicBezTo>
                      <a:pt x="53" y="49"/>
                      <a:pt x="54" y="51"/>
                      <a:pt x="54" y="52"/>
                    </a:cubicBezTo>
                    <a:cubicBezTo>
                      <a:pt x="54" y="55"/>
                      <a:pt x="50" y="58"/>
                      <a:pt x="48" y="61"/>
                    </a:cubicBezTo>
                    <a:cubicBezTo>
                      <a:pt x="44" y="66"/>
                      <a:pt x="39" y="72"/>
                      <a:pt x="31" y="73"/>
                    </a:cubicBezTo>
                    <a:cubicBezTo>
                      <a:pt x="24" y="72"/>
                      <a:pt x="19" y="66"/>
                      <a:pt x="14" y="61"/>
                    </a:cubicBezTo>
                    <a:cubicBezTo>
                      <a:pt x="12" y="58"/>
                      <a:pt x="9" y="55"/>
                      <a:pt x="9" y="52"/>
                    </a:cubicBezTo>
                    <a:cubicBezTo>
                      <a:pt x="9" y="51"/>
                      <a:pt x="10" y="49"/>
                      <a:pt x="9" y="48"/>
                    </a:cubicBezTo>
                    <a:cubicBezTo>
                      <a:pt x="8" y="48"/>
                      <a:pt x="4" y="43"/>
                      <a:pt x="3" y="40"/>
                    </a:cubicBezTo>
                    <a:cubicBezTo>
                      <a:pt x="3" y="39"/>
                      <a:pt x="3" y="37"/>
                      <a:pt x="3" y="36"/>
                    </a:cubicBezTo>
                    <a:cubicBezTo>
                      <a:pt x="3" y="34"/>
                      <a:pt x="3" y="32"/>
                      <a:pt x="4" y="3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62" name="Freeform 112">
                <a:extLst>
                  <a:ext uri="{FF2B5EF4-FFF2-40B4-BE49-F238E27FC236}">
                    <a16:creationId xmlns:a16="http://schemas.microsoft.com/office/drawing/2014/main" id="{7E9BD2DA-93D7-49FE-88EF-AE09C054831A}"/>
                  </a:ext>
                </a:extLst>
              </p:cNvPr>
              <p:cNvSpPr>
                <a:spLocks/>
              </p:cNvSpPr>
              <p:nvPr/>
            </p:nvSpPr>
            <p:spPr bwMode="auto">
              <a:xfrm>
                <a:off x="783" y="3395"/>
                <a:ext cx="278" cy="139"/>
              </a:xfrm>
              <a:custGeom>
                <a:avLst/>
                <a:gdLst/>
                <a:ahLst/>
                <a:cxnLst>
                  <a:cxn ang="0">
                    <a:pos x="91" y="7"/>
                  </a:cxn>
                  <a:cxn ang="0">
                    <a:pos x="83" y="4"/>
                  </a:cxn>
                  <a:cxn ang="0">
                    <a:pos x="76" y="0"/>
                  </a:cxn>
                  <a:cxn ang="0">
                    <a:pos x="76" y="0"/>
                  </a:cxn>
                  <a:cxn ang="0">
                    <a:pos x="72" y="0"/>
                  </a:cxn>
                  <a:cxn ang="0">
                    <a:pos x="70" y="2"/>
                  </a:cxn>
                  <a:cxn ang="0">
                    <a:pos x="54" y="12"/>
                  </a:cxn>
                  <a:cxn ang="0">
                    <a:pos x="38" y="2"/>
                  </a:cxn>
                  <a:cxn ang="0">
                    <a:pos x="36" y="0"/>
                  </a:cxn>
                  <a:cxn ang="0">
                    <a:pos x="32" y="0"/>
                  </a:cxn>
                  <a:cxn ang="0">
                    <a:pos x="17" y="7"/>
                  </a:cxn>
                  <a:cxn ang="0">
                    <a:pos x="0" y="20"/>
                  </a:cxn>
                  <a:cxn ang="0">
                    <a:pos x="2" y="20"/>
                  </a:cxn>
                  <a:cxn ang="0">
                    <a:pos x="29" y="54"/>
                  </a:cxn>
                  <a:cxn ang="0">
                    <a:pos x="26" y="55"/>
                  </a:cxn>
                  <a:cxn ang="0">
                    <a:pos x="54" y="59"/>
                  </a:cxn>
                  <a:cxn ang="0">
                    <a:pos x="118" y="39"/>
                  </a:cxn>
                  <a:cxn ang="0">
                    <a:pos x="91" y="7"/>
                  </a:cxn>
                </a:cxnLst>
                <a:rect l="0" t="0" r="r" b="b"/>
                <a:pathLst>
                  <a:path w="118" h="59">
                    <a:moveTo>
                      <a:pt x="91" y="7"/>
                    </a:moveTo>
                    <a:cubicBezTo>
                      <a:pt x="89" y="6"/>
                      <a:pt x="86" y="5"/>
                      <a:pt x="83" y="4"/>
                    </a:cubicBezTo>
                    <a:cubicBezTo>
                      <a:pt x="81" y="3"/>
                      <a:pt x="79" y="2"/>
                      <a:pt x="76" y="0"/>
                    </a:cubicBezTo>
                    <a:cubicBezTo>
                      <a:pt x="76" y="0"/>
                      <a:pt x="76" y="0"/>
                      <a:pt x="76" y="0"/>
                    </a:cubicBezTo>
                    <a:cubicBezTo>
                      <a:pt x="72" y="0"/>
                      <a:pt x="72" y="0"/>
                      <a:pt x="72" y="0"/>
                    </a:cubicBezTo>
                    <a:cubicBezTo>
                      <a:pt x="72" y="1"/>
                      <a:pt x="71" y="1"/>
                      <a:pt x="70" y="2"/>
                    </a:cubicBezTo>
                    <a:cubicBezTo>
                      <a:pt x="66" y="7"/>
                      <a:pt x="61" y="12"/>
                      <a:pt x="54" y="12"/>
                    </a:cubicBezTo>
                    <a:cubicBezTo>
                      <a:pt x="48" y="12"/>
                      <a:pt x="43" y="7"/>
                      <a:pt x="38" y="2"/>
                    </a:cubicBezTo>
                    <a:cubicBezTo>
                      <a:pt x="38" y="1"/>
                      <a:pt x="37" y="1"/>
                      <a:pt x="36" y="0"/>
                    </a:cubicBezTo>
                    <a:cubicBezTo>
                      <a:pt x="32" y="0"/>
                      <a:pt x="32" y="0"/>
                      <a:pt x="32" y="0"/>
                    </a:cubicBezTo>
                    <a:cubicBezTo>
                      <a:pt x="26" y="4"/>
                      <a:pt x="22" y="6"/>
                      <a:pt x="17" y="7"/>
                    </a:cubicBezTo>
                    <a:cubicBezTo>
                      <a:pt x="11" y="8"/>
                      <a:pt x="4" y="13"/>
                      <a:pt x="0" y="20"/>
                    </a:cubicBezTo>
                    <a:cubicBezTo>
                      <a:pt x="1" y="20"/>
                      <a:pt x="1" y="20"/>
                      <a:pt x="2" y="20"/>
                    </a:cubicBezTo>
                    <a:cubicBezTo>
                      <a:pt x="15" y="23"/>
                      <a:pt x="27" y="39"/>
                      <a:pt x="29" y="54"/>
                    </a:cubicBezTo>
                    <a:cubicBezTo>
                      <a:pt x="28" y="54"/>
                      <a:pt x="27" y="55"/>
                      <a:pt x="26" y="55"/>
                    </a:cubicBezTo>
                    <a:cubicBezTo>
                      <a:pt x="35" y="57"/>
                      <a:pt x="45" y="59"/>
                      <a:pt x="54" y="59"/>
                    </a:cubicBezTo>
                    <a:cubicBezTo>
                      <a:pt x="78" y="59"/>
                      <a:pt x="100" y="51"/>
                      <a:pt x="118" y="39"/>
                    </a:cubicBezTo>
                    <a:cubicBezTo>
                      <a:pt x="116" y="25"/>
                      <a:pt x="104" y="9"/>
                      <a:pt x="91" y="7"/>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63" name="Freeform 113">
                <a:extLst>
                  <a:ext uri="{FF2B5EF4-FFF2-40B4-BE49-F238E27FC236}">
                    <a16:creationId xmlns:a16="http://schemas.microsoft.com/office/drawing/2014/main" id="{98EAB3E1-5F52-4D45-8889-4DE04AB0D2B9}"/>
                  </a:ext>
                </a:extLst>
              </p:cNvPr>
              <p:cNvSpPr>
                <a:spLocks/>
              </p:cNvSpPr>
              <p:nvPr/>
            </p:nvSpPr>
            <p:spPr bwMode="auto">
              <a:xfrm>
                <a:off x="304" y="3402"/>
                <a:ext cx="262" cy="132"/>
              </a:xfrm>
              <a:custGeom>
                <a:avLst/>
                <a:gdLst/>
                <a:ahLst/>
                <a:cxnLst>
                  <a:cxn ang="0">
                    <a:pos x="111" y="19"/>
                  </a:cxn>
                  <a:cxn ang="0">
                    <a:pos x="94" y="7"/>
                  </a:cxn>
                  <a:cxn ang="0">
                    <a:pos x="87" y="4"/>
                  </a:cxn>
                  <a:cxn ang="0">
                    <a:pos x="80" y="0"/>
                  </a:cxn>
                  <a:cxn ang="0">
                    <a:pos x="80" y="0"/>
                  </a:cxn>
                  <a:cxn ang="0">
                    <a:pos x="77" y="0"/>
                  </a:cxn>
                  <a:cxn ang="0">
                    <a:pos x="75" y="2"/>
                  </a:cxn>
                  <a:cxn ang="0">
                    <a:pos x="59" y="11"/>
                  </a:cxn>
                  <a:cxn ang="0">
                    <a:pos x="44" y="2"/>
                  </a:cxn>
                  <a:cxn ang="0">
                    <a:pos x="42" y="0"/>
                  </a:cxn>
                  <a:cxn ang="0">
                    <a:pos x="39" y="0"/>
                  </a:cxn>
                  <a:cxn ang="0">
                    <a:pos x="24" y="7"/>
                  </a:cxn>
                  <a:cxn ang="0">
                    <a:pos x="0" y="37"/>
                  </a:cxn>
                  <a:cxn ang="0">
                    <a:pos x="59" y="56"/>
                  </a:cxn>
                  <a:cxn ang="0">
                    <a:pos x="90" y="51"/>
                  </a:cxn>
                  <a:cxn ang="0">
                    <a:pos x="88" y="51"/>
                  </a:cxn>
                  <a:cxn ang="0">
                    <a:pos x="111" y="19"/>
                  </a:cxn>
                </a:cxnLst>
                <a:rect l="0" t="0" r="r" b="b"/>
                <a:pathLst>
                  <a:path w="111" h="56">
                    <a:moveTo>
                      <a:pt x="111" y="19"/>
                    </a:moveTo>
                    <a:cubicBezTo>
                      <a:pt x="107" y="13"/>
                      <a:pt x="101" y="8"/>
                      <a:pt x="94" y="7"/>
                    </a:cubicBezTo>
                    <a:cubicBezTo>
                      <a:pt x="92" y="6"/>
                      <a:pt x="90" y="5"/>
                      <a:pt x="87" y="4"/>
                    </a:cubicBezTo>
                    <a:cubicBezTo>
                      <a:pt x="85" y="3"/>
                      <a:pt x="83" y="2"/>
                      <a:pt x="80" y="0"/>
                    </a:cubicBezTo>
                    <a:cubicBezTo>
                      <a:pt x="80" y="0"/>
                      <a:pt x="80" y="0"/>
                      <a:pt x="80" y="0"/>
                    </a:cubicBezTo>
                    <a:cubicBezTo>
                      <a:pt x="77" y="0"/>
                      <a:pt x="77" y="0"/>
                      <a:pt x="77" y="0"/>
                    </a:cubicBezTo>
                    <a:cubicBezTo>
                      <a:pt x="76" y="1"/>
                      <a:pt x="75" y="2"/>
                      <a:pt x="75" y="2"/>
                    </a:cubicBezTo>
                    <a:cubicBezTo>
                      <a:pt x="71" y="7"/>
                      <a:pt x="66" y="11"/>
                      <a:pt x="59" y="11"/>
                    </a:cubicBezTo>
                    <a:cubicBezTo>
                      <a:pt x="53" y="11"/>
                      <a:pt x="48" y="7"/>
                      <a:pt x="44" y="2"/>
                    </a:cubicBezTo>
                    <a:cubicBezTo>
                      <a:pt x="44" y="2"/>
                      <a:pt x="43" y="1"/>
                      <a:pt x="42" y="0"/>
                    </a:cubicBezTo>
                    <a:cubicBezTo>
                      <a:pt x="39" y="0"/>
                      <a:pt x="39" y="0"/>
                      <a:pt x="39" y="0"/>
                    </a:cubicBezTo>
                    <a:cubicBezTo>
                      <a:pt x="33" y="4"/>
                      <a:pt x="29" y="6"/>
                      <a:pt x="24" y="7"/>
                    </a:cubicBezTo>
                    <a:cubicBezTo>
                      <a:pt x="13" y="9"/>
                      <a:pt x="2" y="24"/>
                      <a:pt x="0" y="37"/>
                    </a:cubicBezTo>
                    <a:cubicBezTo>
                      <a:pt x="16" y="49"/>
                      <a:pt x="37" y="56"/>
                      <a:pt x="59" y="56"/>
                    </a:cubicBezTo>
                    <a:cubicBezTo>
                      <a:pt x="70" y="56"/>
                      <a:pt x="80" y="54"/>
                      <a:pt x="90" y="51"/>
                    </a:cubicBezTo>
                    <a:cubicBezTo>
                      <a:pt x="89" y="51"/>
                      <a:pt x="89" y="51"/>
                      <a:pt x="88" y="51"/>
                    </a:cubicBezTo>
                    <a:cubicBezTo>
                      <a:pt x="90" y="38"/>
                      <a:pt x="100" y="23"/>
                      <a:pt x="111" y="19"/>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64" name="Freeform 114">
                <a:extLst>
                  <a:ext uri="{FF2B5EF4-FFF2-40B4-BE49-F238E27FC236}">
                    <a16:creationId xmlns:a16="http://schemas.microsoft.com/office/drawing/2014/main" id="{FA3BF3EA-3D73-40AE-8588-EAE26375FA46}"/>
                  </a:ext>
                </a:extLst>
              </p:cNvPr>
              <p:cNvSpPr>
                <a:spLocks noEditPoints="1"/>
              </p:cNvSpPr>
              <p:nvPr/>
            </p:nvSpPr>
            <p:spPr bwMode="auto">
              <a:xfrm>
                <a:off x="360" y="3220"/>
                <a:ext cx="168" cy="191"/>
              </a:xfrm>
              <a:custGeom>
                <a:avLst/>
                <a:gdLst/>
                <a:ahLst/>
                <a:cxnLst>
                  <a:cxn ang="0">
                    <a:pos x="7" y="79"/>
                  </a:cxn>
                  <a:cxn ang="0">
                    <a:pos x="20" y="75"/>
                  </a:cxn>
                  <a:cxn ang="0">
                    <a:pos x="20" y="75"/>
                  </a:cxn>
                  <a:cxn ang="0">
                    <a:pos x="21" y="65"/>
                  </a:cxn>
                  <a:cxn ang="0">
                    <a:pos x="21" y="64"/>
                  </a:cxn>
                  <a:cxn ang="0">
                    <a:pos x="35" y="73"/>
                  </a:cxn>
                  <a:cxn ang="0">
                    <a:pos x="50" y="64"/>
                  </a:cxn>
                  <a:cxn ang="0">
                    <a:pos x="50" y="65"/>
                  </a:cxn>
                  <a:cxn ang="0">
                    <a:pos x="51" y="75"/>
                  </a:cxn>
                  <a:cxn ang="0">
                    <a:pos x="51" y="75"/>
                  </a:cxn>
                  <a:cxn ang="0">
                    <a:pos x="64" y="79"/>
                  </a:cxn>
                  <a:cxn ang="0">
                    <a:pos x="71" y="81"/>
                  </a:cxn>
                  <a:cxn ang="0">
                    <a:pos x="69" y="55"/>
                  </a:cxn>
                  <a:cxn ang="0">
                    <a:pos x="65" y="23"/>
                  </a:cxn>
                  <a:cxn ang="0">
                    <a:pos x="56" y="10"/>
                  </a:cxn>
                  <a:cxn ang="0">
                    <a:pos x="35" y="0"/>
                  </a:cxn>
                  <a:cxn ang="0">
                    <a:pos x="15" y="10"/>
                  </a:cxn>
                  <a:cxn ang="0">
                    <a:pos x="6" y="23"/>
                  </a:cxn>
                  <a:cxn ang="0">
                    <a:pos x="2" y="55"/>
                  </a:cxn>
                  <a:cxn ang="0">
                    <a:pos x="0" y="81"/>
                  </a:cxn>
                  <a:cxn ang="0">
                    <a:pos x="7" y="79"/>
                  </a:cxn>
                  <a:cxn ang="0">
                    <a:pos x="14" y="37"/>
                  </a:cxn>
                  <a:cxn ang="0">
                    <a:pos x="35" y="18"/>
                  </a:cxn>
                  <a:cxn ang="0">
                    <a:pos x="57" y="37"/>
                  </a:cxn>
                  <a:cxn ang="0">
                    <a:pos x="58" y="41"/>
                  </a:cxn>
                  <a:cxn ang="0">
                    <a:pos x="57" y="49"/>
                  </a:cxn>
                  <a:cxn ang="0">
                    <a:pos x="52" y="58"/>
                  </a:cxn>
                  <a:cxn ang="0">
                    <a:pos x="35" y="70"/>
                  </a:cxn>
                  <a:cxn ang="0">
                    <a:pos x="19" y="58"/>
                  </a:cxn>
                  <a:cxn ang="0">
                    <a:pos x="14" y="49"/>
                  </a:cxn>
                  <a:cxn ang="0">
                    <a:pos x="13" y="41"/>
                  </a:cxn>
                  <a:cxn ang="0">
                    <a:pos x="14" y="37"/>
                  </a:cxn>
                </a:cxnLst>
                <a:rect l="0" t="0" r="r" b="b"/>
                <a:pathLst>
                  <a:path w="71" h="81">
                    <a:moveTo>
                      <a:pt x="7" y="79"/>
                    </a:moveTo>
                    <a:cubicBezTo>
                      <a:pt x="9" y="78"/>
                      <a:pt x="14" y="72"/>
                      <a:pt x="20" y="75"/>
                    </a:cubicBezTo>
                    <a:cubicBezTo>
                      <a:pt x="20" y="75"/>
                      <a:pt x="20" y="76"/>
                      <a:pt x="20" y="75"/>
                    </a:cubicBezTo>
                    <a:cubicBezTo>
                      <a:pt x="21" y="75"/>
                      <a:pt x="21" y="71"/>
                      <a:pt x="21" y="65"/>
                    </a:cubicBezTo>
                    <a:cubicBezTo>
                      <a:pt x="21" y="65"/>
                      <a:pt x="21" y="65"/>
                      <a:pt x="21" y="64"/>
                    </a:cubicBezTo>
                    <a:cubicBezTo>
                      <a:pt x="25" y="68"/>
                      <a:pt x="30" y="72"/>
                      <a:pt x="35" y="73"/>
                    </a:cubicBezTo>
                    <a:cubicBezTo>
                      <a:pt x="41" y="72"/>
                      <a:pt x="46" y="68"/>
                      <a:pt x="50" y="64"/>
                    </a:cubicBezTo>
                    <a:cubicBezTo>
                      <a:pt x="50" y="65"/>
                      <a:pt x="50" y="65"/>
                      <a:pt x="50" y="65"/>
                    </a:cubicBezTo>
                    <a:cubicBezTo>
                      <a:pt x="50" y="71"/>
                      <a:pt x="50" y="75"/>
                      <a:pt x="51" y="75"/>
                    </a:cubicBezTo>
                    <a:cubicBezTo>
                      <a:pt x="51" y="76"/>
                      <a:pt x="51" y="75"/>
                      <a:pt x="51" y="75"/>
                    </a:cubicBezTo>
                    <a:cubicBezTo>
                      <a:pt x="57" y="72"/>
                      <a:pt x="62" y="78"/>
                      <a:pt x="64" y="79"/>
                    </a:cubicBezTo>
                    <a:cubicBezTo>
                      <a:pt x="66" y="80"/>
                      <a:pt x="71" y="81"/>
                      <a:pt x="71" y="81"/>
                    </a:cubicBezTo>
                    <a:cubicBezTo>
                      <a:pt x="71" y="81"/>
                      <a:pt x="68" y="64"/>
                      <a:pt x="69" y="55"/>
                    </a:cubicBezTo>
                    <a:cubicBezTo>
                      <a:pt x="70" y="46"/>
                      <a:pt x="70" y="37"/>
                      <a:pt x="65" y="23"/>
                    </a:cubicBezTo>
                    <a:cubicBezTo>
                      <a:pt x="63" y="19"/>
                      <a:pt x="58" y="12"/>
                      <a:pt x="56" y="10"/>
                    </a:cubicBezTo>
                    <a:cubicBezTo>
                      <a:pt x="50" y="4"/>
                      <a:pt x="43" y="1"/>
                      <a:pt x="35" y="0"/>
                    </a:cubicBezTo>
                    <a:cubicBezTo>
                      <a:pt x="28" y="1"/>
                      <a:pt x="20" y="4"/>
                      <a:pt x="15" y="10"/>
                    </a:cubicBezTo>
                    <a:cubicBezTo>
                      <a:pt x="13" y="12"/>
                      <a:pt x="8" y="19"/>
                      <a:pt x="6" y="23"/>
                    </a:cubicBezTo>
                    <a:cubicBezTo>
                      <a:pt x="1" y="37"/>
                      <a:pt x="1" y="46"/>
                      <a:pt x="2" y="55"/>
                    </a:cubicBezTo>
                    <a:cubicBezTo>
                      <a:pt x="3" y="64"/>
                      <a:pt x="0" y="81"/>
                      <a:pt x="0" y="81"/>
                    </a:cubicBezTo>
                    <a:cubicBezTo>
                      <a:pt x="0" y="81"/>
                      <a:pt x="5" y="80"/>
                      <a:pt x="7" y="79"/>
                    </a:cubicBezTo>
                    <a:close/>
                    <a:moveTo>
                      <a:pt x="14" y="37"/>
                    </a:moveTo>
                    <a:cubicBezTo>
                      <a:pt x="17" y="32"/>
                      <a:pt x="31" y="29"/>
                      <a:pt x="35" y="18"/>
                    </a:cubicBezTo>
                    <a:cubicBezTo>
                      <a:pt x="40" y="29"/>
                      <a:pt x="54" y="32"/>
                      <a:pt x="57" y="37"/>
                    </a:cubicBezTo>
                    <a:cubicBezTo>
                      <a:pt x="58" y="38"/>
                      <a:pt x="58" y="41"/>
                      <a:pt x="58" y="41"/>
                    </a:cubicBezTo>
                    <a:cubicBezTo>
                      <a:pt x="58" y="44"/>
                      <a:pt x="57" y="48"/>
                      <a:pt x="57" y="49"/>
                    </a:cubicBezTo>
                    <a:cubicBezTo>
                      <a:pt x="56" y="52"/>
                      <a:pt x="53" y="56"/>
                      <a:pt x="52" y="58"/>
                    </a:cubicBezTo>
                    <a:cubicBezTo>
                      <a:pt x="48" y="63"/>
                      <a:pt x="42" y="70"/>
                      <a:pt x="35" y="70"/>
                    </a:cubicBezTo>
                    <a:cubicBezTo>
                      <a:pt x="29" y="70"/>
                      <a:pt x="23" y="63"/>
                      <a:pt x="19" y="58"/>
                    </a:cubicBezTo>
                    <a:cubicBezTo>
                      <a:pt x="18" y="56"/>
                      <a:pt x="15" y="52"/>
                      <a:pt x="14" y="49"/>
                    </a:cubicBezTo>
                    <a:cubicBezTo>
                      <a:pt x="14" y="48"/>
                      <a:pt x="13" y="44"/>
                      <a:pt x="13" y="41"/>
                    </a:cubicBezTo>
                    <a:cubicBezTo>
                      <a:pt x="13" y="41"/>
                      <a:pt x="13" y="38"/>
                      <a:pt x="14" y="37"/>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65" name="Freeform 115">
                <a:extLst>
                  <a:ext uri="{FF2B5EF4-FFF2-40B4-BE49-F238E27FC236}">
                    <a16:creationId xmlns:a16="http://schemas.microsoft.com/office/drawing/2014/main" id="{4D32D357-D02C-4DF6-97FF-00A486AC0AA8}"/>
                  </a:ext>
                </a:extLst>
              </p:cNvPr>
              <p:cNvSpPr>
                <a:spLocks/>
              </p:cNvSpPr>
              <p:nvPr/>
            </p:nvSpPr>
            <p:spPr bwMode="auto">
              <a:xfrm>
                <a:off x="530" y="3437"/>
                <a:ext cx="302" cy="142"/>
              </a:xfrm>
              <a:custGeom>
                <a:avLst/>
                <a:gdLst/>
                <a:ahLst/>
                <a:cxnLst>
                  <a:cxn ang="0">
                    <a:pos x="102" y="8"/>
                  </a:cxn>
                  <a:cxn ang="0">
                    <a:pos x="99" y="7"/>
                  </a:cxn>
                  <a:cxn ang="0">
                    <a:pos x="93" y="5"/>
                  </a:cxn>
                  <a:cxn ang="0">
                    <a:pos x="86" y="0"/>
                  </a:cxn>
                  <a:cxn ang="0">
                    <a:pos x="79" y="22"/>
                  </a:cxn>
                  <a:cxn ang="0">
                    <a:pos x="71" y="34"/>
                  </a:cxn>
                  <a:cxn ang="0">
                    <a:pos x="67" y="21"/>
                  </a:cxn>
                  <a:cxn ang="0">
                    <a:pos x="75" y="15"/>
                  </a:cxn>
                  <a:cxn ang="0">
                    <a:pos x="64" y="8"/>
                  </a:cxn>
                  <a:cxn ang="0">
                    <a:pos x="53" y="15"/>
                  </a:cxn>
                  <a:cxn ang="0">
                    <a:pos x="61" y="21"/>
                  </a:cxn>
                  <a:cxn ang="0">
                    <a:pos x="57" y="34"/>
                  </a:cxn>
                  <a:cxn ang="0">
                    <a:pos x="42" y="0"/>
                  </a:cxn>
                  <a:cxn ang="0">
                    <a:pos x="27" y="8"/>
                  </a:cxn>
                  <a:cxn ang="0">
                    <a:pos x="23" y="9"/>
                  </a:cxn>
                  <a:cxn ang="0">
                    <a:pos x="0" y="41"/>
                  </a:cxn>
                  <a:cxn ang="0">
                    <a:pos x="1" y="41"/>
                  </a:cxn>
                  <a:cxn ang="0">
                    <a:pos x="64" y="60"/>
                  </a:cxn>
                  <a:cxn ang="0">
                    <a:pos x="126" y="42"/>
                  </a:cxn>
                  <a:cxn ang="0">
                    <a:pos x="128" y="41"/>
                  </a:cxn>
                  <a:cxn ang="0">
                    <a:pos x="102" y="8"/>
                  </a:cxn>
                </a:cxnLst>
                <a:rect l="0" t="0" r="r" b="b"/>
                <a:pathLst>
                  <a:path w="128" h="60">
                    <a:moveTo>
                      <a:pt x="102" y="8"/>
                    </a:moveTo>
                    <a:cubicBezTo>
                      <a:pt x="101" y="7"/>
                      <a:pt x="100" y="7"/>
                      <a:pt x="99" y="7"/>
                    </a:cubicBezTo>
                    <a:cubicBezTo>
                      <a:pt x="97" y="6"/>
                      <a:pt x="95" y="6"/>
                      <a:pt x="93" y="5"/>
                    </a:cubicBezTo>
                    <a:cubicBezTo>
                      <a:pt x="91" y="4"/>
                      <a:pt x="89" y="2"/>
                      <a:pt x="86" y="0"/>
                    </a:cubicBezTo>
                    <a:cubicBezTo>
                      <a:pt x="85" y="6"/>
                      <a:pt x="82" y="15"/>
                      <a:pt x="79" y="22"/>
                    </a:cubicBezTo>
                    <a:cubicBezTo>
                      <a:pt x="76" y="27"/>
                      <a:pt x="74" y="32"/>
                      <a:pt x="71" y="34"/>
                    </a:cubicBezTo>
                    <a:cubicBezTo>
                      <a:pt x="67" y="21"/>
                      <a:pt x="67" y="21"/>
                      <a:pt x="67" y="21"/>
                    </a:cubicBezTo>
                    <a:cubicBezTo>
                      <a:pt x="75" y="15"/>
                      <a:pt x="75" y="15"/>
                      <a:pt x="75" y="15"/>
                    </a:cubicBezTo>
                    <a:cubicBezTo>
                      <a:pt x="64" y="8"/>
                      <a:pt x="64" y="8"/>
                      <a:pt x="64" y="8"/>
                    </a:cubicBezTo>
                    <a:cubicBezTo>
                      <a:pt x="53" y="15"/>
                      <a:pt x="53" y="15"/>
                      <a:pt x="53" y="15"/>
                    </a:cubicBezTo>
                    <a:cubicBezTo>
                      <a:pt x="61" y="21"/>
                      <a:pt x="61" y="21"/>
                      <a:pt x="61" y="21"/>
                    </a:cubicBezTo>
                    <a:cubicBezTo>
                      <a:pt x="57" y="34"/>
                      <a:pt x="57" y="34"/>
                      <a:pt x="57" y="34"/>
                    </a:cubicBezTo>
                    <a:cubicBezTo>
                      <a:pt x="50" y="27"/>
                      <a:pt x="44" y="10"/>
                      <a:pt x="42" y="0"/>
                    </a:cubicBezTo>
                    <a:cubicBezTo>
                      <a:pt x="35" y="5"/>
                      <a:pt x="31" y="7"/>
                      <a:pt x="27" y="8"/>
                    </a:cubicBezTo>
                    <a:cubicBezTo>
                      <a:pt x="25" y="8"/>
                      <a:pt x="24" y="8"/>
                      <a:pt x="23" y="9"/>
                    </a:cubicBezTo>
                    <a:cubicBezTo>
                      <a:pt x="12" y="13"/>
                      <a:pt x="2" y="28"/>
                      <a:pt x="0" y="41"/>
                    </a:cubicBezTo>
                    <a:cubicBezTo>
                      <a:pt x="1" y="41"/>
                      <a:pt x="1" y="41"/>
                      <a:pt x="1" y="41"/>
                    </a:cubicBezTo>
                    <a:cubicBezTo>
                      <a:pt x="19" y="53"/>
                      <a:pt x="40" y="60"/>
                      <a:pt x="64" y="60"/>
                    </a:cubicBezTo>
                    <a:cubicBezTo>
                      <a:pt x="87" y="60"/>
                      <a:pt x="109" y="53"/>
                      <a:pt x="126" y="42"/>
                    </a:cubicBezTo>
                    <a:cubicBezTo>
                      <a:pt x="126" y="42"/>
                      <a:pt x="127" y="41"/>
                      <a:pt x="128" y="41"/>
                    </a:cubicBezTo>
                    <a:cubicBezTo>
                      <a:pt x="126" y="26"/>
                      <a:pt x="114" y="10"/>
                      <a:pt x="102" y="8"/>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66" name="Freeform 116">
                <a:extLst>
                  <a:ext uri="{FF2B5EF4-FFF2-40B4-BE49-F238E27FC236}">
                    <a16:creationId xmlns:a16="http://schemas.microsoft.com/office/drawing/2014/main" id="{A2F9689A-76CA-4FD7-ABEC-D24A8CDECF01}"/>
                  </a:ext>
                </a:extLst>
              </p:cNvPr>
              <p:cNvSpPr>
                <a:spLocks noEditPoints="1"/>
              </p:cNvSpPr>
              <p:nvPr/>
            </p:nvSpPr>
            <p:spPr bwMode="auto">
              <a:xfrm>
                <a:off x="606" y="3256"/>
                <a:ext cx="151" cy="181"/>
              </a:xfrm>
              <a:custGeom>
                <a:avLst/>
                <a:gdLst/>
                <a:ahLst/>
                <a:cxnLst>
                  <a:cxn ang="0">
                    <a:pos x="1" y="39"/>
                  </a:cxn>
                  <a:cxn ang="0">
                    <a:pos x="3" y="46"/>
                  </a:cxn>
                  <a:cxn ang="0">
                    <a:pos x="6" y="51"/>
                  </a:cxn>
                  <a:cxn ang="0">
                    <a:pos x="7" y="54"/>
                  </a:cxn>
                  <a:cxn ang="0">
                    <a:pos x="14" y="65"/>
                  </a:cxn>
                  <a:cxn ang="0">
                    <a:pos x="16" y="68"/>
                  </a:cxn>
                  <a:cxn ang="0">
                    <a:pos x="32" y="77"/>
                  </a:cxn>
                  <a:cxn ang="0">
                    <a:pos x="48" y="68"/>
                  </a:cxn>
                  <a:cxn ang="0">
                    <a:pos x="51" y="65"/>
                  </a:cxn>
                  <a:cxn ang="0">
                    <a:pos x="57" y="54"/>
                  </a:cxn>
                  <a:cxn ang="0">
                    <a:pos x="58" y="51"/>
                  </a:cxn>
                  <a:cxn ang="0">
                    <a:pos x="61" y="46"/>
                  </a:cxn>
                  <a:cxn ang="0">
                    <a:pos x="63" y="39"/>
                  </a:cxn>
                  <a:cxn ang="0">
                    <a:pos x="64" y="34"/>
                  </a:cxn>
                  <a:cxn ang="0">
                    <a:pos x="64" y="31"/>
                  </a:cxn>
                  <a:cxn ang="0">
                    <a:pos x="62" y="26"/>
                  </a:cxn>
                  <a:cxn ang="0">
                    <a:pos x="61" y="25"/>
                  </a:cxn>
                  <a:cxn ang="0">
                    <a:pos x="60" y="23"/>
                  </a:cxn>
                  <a:cxn ang="0">
                    <a:pos x="59" y="18"/>
                  </a:cxn>
                  <a:cxn ang="0">
                    <a:pos x="54" y="10"/>
                  </a:cxn>
                  <a:cxn ang="0">
                    <a:pos x="32" y="0"/>
                  </a:cxn>
                  <a:cxn ang="0">
                    <a:pos x="10" y="10"/>
                  </a:cxn>
                  <a:cxn ang="0">
                    <a:pos x="5" y="18"/>
                  </a:cxn>
                  <a:cxn ang="0">
                    <a:pos x="4" y="23"/>
                  </a:cxn>
                  <a:cxn ang="0">
                    <a:pos x="3" y="25"/>
                  </a:cxn>
                  <a:cxn ang="0">
                    <a:pos x="2" y="26"/>
                  </a:cxn>
                  <a:cxn ang="0">
                    <a:pos x="0" y="31"/>
                  </a:cxn>
                  <a:cxn ang="0">
                    <a:pos x="0" y="34"/>
                  </a:cxn>
                  <a:cxn ang="0">
                    <a:pos x="1" y="39"/>
                  </a:cxn>
                  <a:cxn ang="0">
                    <a:pos x="4" y="30"/>
                  </a:cxn>
                  <a:cxn ang="0">
                    <a:pos x="11" y="32"/>
                  </a:cxn>
                  <a:cxn ang="0">
                    <a:pos x="12" y="29"/>
                  </a:cxn>
                  <a:cxn ang="0">
                    <a:pos x="15" y="24"/>
                  </a:cxn>
                  <a:cxn ang="0">
                    <a:pos x="22" y="24"/>
                  </a:cxn>
                  <a:cxn ang="0">
                    <a:pos x="32" y="28"/>
                  </a:cxn>
                  <a:cxn ang="0">
                    <a:pos x="41" y="24"/>
                  </a:cxn>
                  <a:cxn ang="0">
                    <a:pos x="49" y="24"/>
                  </a:cxn>
                  <a:cxn ang="0">
                    <a:pos x="52" y="29"/>
                  </a:cxn>
                  <a:cxn ang="0">
                    <a:pos x="53" y="32"/>
                  </a:cxn>
                  <a:cxn ang="0">
                    <a:pos x="60" y="30"/>
                  </a:cxn>
                  <a:cxn ang="0">
                    <a:pos x="61" y="36"/>
                  </a:cxn>
                  <a:cxn ang="0">
                    <a:pos x="60" y="40"/>
                  </a:cxn>
                  <a:cxn ang="0">
                    <a:pos x="54" y="49"/>
                  </a:cxn>
                  <a:cxn ang="0">
                    <a:pos x="55" y="52"/>
                  </a:cxn>
                  <a:cxn ang="0">
                    <a:pos x="49" y="61"/>
                  </a:cxn>
                  <a:cxn ang="0">
                    <a:pos x="32" y="73"/>
                  </a:cxn>
                  <a:cxn ang="0">
                    <a:pos x="15" y="61"/>
                  </a:cxn>
                  <a:cxn ang="0">
                    <a:pos x="9" y="52"/>
                  </a:cxn>
                  <a:cxn ang="0">
                    <a:pos x="10" y="49"/>
                  </a:cxn>
                  <a:cxn ang="0">
                    <a:pos x="4" y="40"/>
                  </a:cxn>
                  <a:cxn ang="0">
                    <a:pos x="3" y="36"/>
                  </a:cxn>
                  <a:cxn ang="0">
                    <a:pos x="4" y="30"/>
                  </a:cxn>
                </a:cxnLst>
                <a:rect l="0" t="0" r="r" b="b"/>
                <a:pathLst>
                  <a:path w="64" h="77">
                    <a:moveTo>
                      <a:pt x="1" y="39"/>
                    </a:moveTo>
                    <a:cubicBezTo>
                      <a:pt x="1" y="41"/>
                      <a:pt x="2" y="44"/>
                      <a:pt x="3" y="46"/>
                    </a:cubicBezTo>
                    <a:cubicBezTo>
                      <a:pt x="4" y="48"/>
                      <a:pt x="5" y="51"/>
                      <a:pt x="6" y="51"/>
                    </a:cubicBezTo>
                    <a:cubicBezTo>
                      <a:pt x="7" y="51"/>
                      <a:pt x="6" y="52"/>
                      <a:pt x="7" y="54"/>
                    </a:cubicBezTo>
                    <a:cubicBezTo>
                      <a:pt x="8" y="58"/>
                      <a:pt x="11" y="61"/>
                      <a:pt x="14" y="65"/>
                    </a:cubicBezTo>
                    <a:cubicBezTo>
                      <a:pt x="14" y="66"/>
                      <a:pt x="15" y="67"/>
                      <a:pt x="16" y="68"/>
                    </a:cubicBezTo>
                    <a:cubicBezTo>
                      <a:pt x="20" y="73"/>
                      <a:pt x="25" y="77"/>
                      <a:pt x="32" y="77"/>
                    </a:cubicBezTo>
                    <a:cubicBezTo>
                      <a:pt x="39" y="77"/>
                      <a:pt x="44" y="73"/>
                      <a:pt x="48" y="68"/>
                    </a:cubicBezTo>
                    <a:cubicBezTo>
                      <a:pt x="49" y="67"/>
                      <a:pt x="50" y="66"/>
                      <a:pt x="51" y="65"/>
                    </a:cubicBezTo>
                    <a:cubicBezTo>
                      <a:pt x="53" y="61"/>
                      <a:pt x="56" y="58"/>
                      <a:pt x="57" y="54"/>
                    </a:cubicBezTo>
                    <a:cubicBezTo>
                      <a:pt x="58" y="52"/>
                      <a:pt x="57" y="51"/>
                      <a:pt x="58" y="51"/>
                    </a:cubicBezTo>
                    <a:cubicBezTo>
                      <a:pt x="59" y="51"/>
                      <a:pt x="60" y="48"/>
                      <a:pt x="61" y="46"/>
                    </a:cubicBezTo>
                    <a:cubicBezTo>
                      <a:pt x="62" y="44"/>
                      <a:pt x="63" y="41"/>
                      <a:pt x="63" y="39"/>
                    </a:cubicBezTo>
                    <a:cubicBezTo>
                      <a:pt x="63" y="37"/>
                      <a:pt x="64" y="36"/>
                      <a:pt x="64" y="34"/>
                    </a:cubicBezTo>
                    <a:cubicBezTo>
                      <a:pt x="64" y="33"/>
                      <a:pt x="64" y="32"/>
                      <a:pt x="64" y="31"/>
                    </a:cubicBezTo>
                    <a:cubicBezTo>
                      <a:pt x="64" y="29"/>
                      <a:pt x="63" y="27"/>
                      <a:pt x="62" y="26"/>
                    </a:cubicBezTo>
                    <a:cubicBezTo>
                      <a:pt x="62" y="25"/>
                      <a:pt x="61" y="25"/>
                      <a:pt x="61" y="25"/>
                    </a:cubicBezTo>
                    <a:cubicBezTo>
                      <a:pt x="60" y="25"/>
                      <a:pt x="61" y="24"/>
                      <a:pt x="60" y="23"/>
                    </a:cubicBezTo>
                    <a:cubicBezTo>
                      <a:pt x="60" y="21"/>
                      <a:pt x="60" y="20"/>
                      <a:pt x="59" y="18"/>
                    </a:cubicBezTo>
                    <a:cubicBezTo>
                      <a:pt x="58" y="15"/>
                      <a:pt x="56" y="12"/>
                      <a:pt x="54" y="10"/>
                    </a:cubicBezTo>
                    <a:cubicBezTo>
                      <a:pt x="49" y="4"/>
                      <a:pt x="41" y="1"/>
                      <a:pt x="32" y="0"/>
                    </a:cubicBezTo>
                    <a:cubicBezTo>
                      <a:pt x="24" y="1"/>
                      <a:pt x="16" y="4"/>
                      <a:pt x="10" y="10"/>
                    </a:cubicBezTo>
                    <a:cubicBezTo>
                      <a:pt x="8" y="13"/>
                      <a:pt x="6" y="15"/>
                      <a:pt x="5" y="18"/>
                    </a:cubicBezTo>
                    <a:cubicBezTo>
                      <a:pt x="4" y="20"/>
                      <a:pt x="4" y="21"/>
                      <a:pt x="4" y="23"/>
                    </a:cubicBezTo>
                    <a:cubicBezTo>
                      <a:pt x="4" y="24"/>
                      <a:pt x="4" y="25"/>
                      <a:pt x="3" y="25"/>
                    </a:cubicBezTo>
                    <a:cubicBezTo>
                      <a:pt x="3" y="25"/>
                      <a:pt x="2" y="25"/>
                      <a:pt x="2" y="26"/>
                    </a:cubicBezTo>
                    <a:cubicBezTo>
                      <a:pt x="1" y="27"/>
                      <a:pt x="0" y="29"/>
                      <a:pt x="0" y="31"/>
                    </a:cubicBezTo>
                    <a:cubicBezTo>
                      <a:pt x="0" y="32"/>
                      <a:pt x="0" y="33"/>
                      <a:pt x="0" y="34"/>
                    </a:cubicBezTo>
                    <a:cubicBezTo>
                      <a:pt x="1" y="36"/>
                      <a:pt x="1" y="37"/>
                      <a:pt x="1" y="39"/>
                    </a:cubicBezTo>
                    <a:close/>
                    <a:moveTo>
                      <a:pt x="4" y="30"/>
                    </a:moveTo>
                    <a:cubicBezTo>
                      <a:pt x="6" y="28"/>
                      <a:pt x="10" y="32"/>
                      <a:pt x="11" y="32"/>
                    </a:cubicBezTo>
                    <a:cubicBezTo>
                      <a:pt x="11" y="32"/>
                      <a:pt x="12" y="30"/>
                      <a:pt x="12" y="29"/>
                    </a:cubicBezTo>
                    <a:cubicBezTo>
                      <a:pt x="13" y="27"/>
                      <a:pt x="14" y="25"/>
                      <a:pt x="15" y="24"/>
                    </a:cubicBezTo>
                    <a:cubicBezTo>
                      <a:pt x="17" y="22"/>
                      <a:pt x="20" y="22"/>
                      <a:pt x="22" y="24"/>
                    </a:cubicBezTo>
                    <a:cubicBezTo>
                      <a:pt x="25" y="25"/>
                      <a:pt x="28" y="28"/>
                      <a:pt x="32" y="28"/>
                    </a:cubicBezTo>
                    <a:cubicBezTo>
                      <a:pt x="36" y="28"/>
                      <a:pt x="38" y="26"/>
                      <a:pt x="41" y="24"/>
                    </a:cubicBezTo>
                    <a:cubicBezTo>
                      <a:pt x="44" y="23"/>
                      <a:pt x="47" y="21"/>
                      <a:pt x="49" y="24"/>
                    </a:cubicBezTo>
                    <a:cubicBezTo>
                      <a:pt x="50" y="25"/>
                      <a:pt x="51" y="27"/>
                      <a:pt x="52" y="29"/>
                    </a:cubicBezTo>
                    <a:cubicBezTo>
                      <a:pt x="52" y="30"/>
                      <a:pt x="53" y="32"/>
                      <a:pt x="53" y="32"/>
                    </a:cubicBezTo>
                    <a:cubicBezTo>
                      <a:pt x="54" y="32"/>
                      <a:pt x="58" y="28"/>
                      <a:pt x="60" y="30"/>
                    </a:cubicBezTo>
                    <a:cubicBezTo>
                      <a:pt x="61" y="32"/>
                      <a:pt x="61" y="35"/>
                      <a:pt x="61" y="36"/>
                    </a:cubicBezTo>
                    <a:cubicBezTo>
                      <a:pt x="61" y="38"/>
                      <a:pt x="61" y="39"/>
                      <a:pt x="60" y="40"/>
                    </a:cubicBezTo>
                    <a:cubicBezTo>
                      <a:pt x="60" y="43"/>
                      <a:pt x="56" y="48"/>
                      <a:pt x="54" y="49"/>
                    </a:cubicBezTo>
                    <a:cubicBezTo>
                      <a:pt x="54" y="49"/>
                      <a:pt x="55" y="51"/>
                      <a:pt x="55" y="52"/>
                    </a:cubicBezTo>
                    <a:cubicBezTo>
                      <a:pt x="55" y="55"/>
                      <a:pt x="51" y="59"/>
                      <a:pt x="49" y="61"/>
                    </a:cubicBezTo>
                    <a:cubicBezTo>
                      <a:pt x="45" y="67"/>
                      <a:pt x="40" y="73"/>
                      <a:pt x="32" y="73"/>
                    </a:cubicBezTo>
                    <a:cubicBezTo>
                      <a:pt x="25" y="73"/>
                      <a:pt x="19" y="67"/>
                      <a:pt x="15" y="61"/>
                    </a:cubicBezTo>
                    <a:cubicBezTo>
                      <a:pt x="13" y="59"/>
                      <a:pt x="9" y="55"/>
                      <a:pt x="9" y="52"/>
                    </a:cubicBezTo>
                    <a:cubicBezTo>
                      <a:pt x="9" y="51"/>
                      <a:pt x="10" y="49"/>
                      <a:pt x="10" y="49"/>
                    </a:cubicBezTo>
                    <a:cubicBezTo>
                      <a:pt x="8" y="48"/>
                      <a:pt x="4" y="43"/>
                      <a:pt x="4" y="40"/>
                    </a:cubicBezTo>
                    <a:cubicBezTo>
                      <a:pt x="4" y="39"/>
                      <a:pt x="3" y="38"/>
                      <a:pt x="3" y="36"/>
                    </a:cubicBezTo>
                    <a:cubicBezTo>
                      <a:pt x="3" y="35"/>
                      <a:pt x="3" y="32"/>
                      <a:pt x="4" y="3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grpSp>
        <p:grpSp>
          <p:nvGrpSpPr>
            <p:cNvPr id="35" name="Group 135">
              <a:extLst>
                <a:ext uri="{FF2B5EF4-FFF2-40B4-BE49-F238E27FC236}">
                  <a16:creationId xmlns:a16="http://schemas.microsoft.com/office/drawing/2014/main" id="{4A3C9A6A-98B4-4AC1-93D3-094EAA301825}"/>
                </a:ext>
              </a:extLst>
            </p:cNvPr>
            <p:cNvGrpSpPr>
              <a:grpSpLocks noChangeAspect="1"/>
            </p:cNvGrpSpPr>
            <p:nvPr/>
          </p:nvGrpSpPr>
          <p:grpSpPr bwMode="auto">
            <a:xfrm>
              <a:off x="1056157" y="5875098"/>
              <a:ext cx="187552" cy="158256"/>
              <a:chOff x="2644" y="3216"/>
              <a:chExt cx="459" cy="365"/>
            </a:xfrm>
            <a:solidFill>
              <a:schemeClr val="bg1"/>
            </a:solidFill>
          </p:grpSpPr>
          <p:sp>
            <p:nvSpPr>
              <p:cNvPr id="59" name="Freeform 136">
                <a:extLst>
                  <a:ext uri="{FF2B5EF4-FFF2-40B4-BE49-F238E27FC236}">
                    <a16:creationId xmlns:a16="http://schemas.microsoft.com/office/drawing/2014/main" id="{0494AE5D-1AA3-48A0-99CF-7A8B4EDC46F8}"/>
                  </a:ext>
                </a:extLst>
              </p:cNvPr>
              <p:cNvSpPr>
                <a:spLocks/>
              </p:cNvSpPr>
              <p:nvPr/>
            </p:nvSpPr>
            <p:spPr bwMode="auto">
              <a:xfrm>
                <a:off x="2869" y="3216"/>
                <a:ext cx="234" cy="325"/>
              </a:xfrm>
              <a:custGeom>
                <a:avLst/>
                <a:gdLst/>
                <a:ahLst/>
                <a:cxnLst>
                  <a:cxn ang="0">
                    <a:pos x="99" y="57"/>
                  </a:cxn>
                  <a:cxn ang="0">
                    <a:pos x="99" y="9"/>
                  </a:cxn>
                  <a:cxn ang="0">
                    <a:pos x="99" y="8"/>
                  </a:cxn>
                  <a:cxn ang="0">
                    <a:pos x="97" y="4"/>
                  </a:cxn>
                  <a:cxn ang="0">
                    <a:pos x="97" y="3"/>
                  </a:cxn>
                  <a:cxn ang="0">
                    <a:pos x="97" y="3"/>
                  </a:cxn>
                  <a:cxn ang="0">
                    <a:pos x="97" y="3"/>
                  </a:cxn>
                  <a:cxn ang="0">
                    <a:pos x="96" y="2"/>
                  </a:cxn>
                  <a:cxn ang="0">
                    <a:pos x="91" y="0"/>
                  </a:cxn>
                  <a:cxn ang="0">
                    <a:pos x="91" y="0"/>
                  </a:cxn>
                  <a:cxn ang="0">
                    <a:pos x="42" y="0"/>
                  </a:cxn>
                  <a:cxn ang="0">
                    <a:pos x="41" y="0"/>
                  </a:cxn>
                  <a:cxn ang="0">
                    <a:pos x="41" y="0"/>
                  </a:cxn>
                  <a:cxn ang="0">
                    <a:pos x="8" y="0"/>
                  </a:cxn>
                  <a:cxn ang="0">
                    <a:pos x="2" y="3"/>
                  </a:cxn>
                  <a:cxn ang="0">
                    <a:pos x="0" y="9"/>
                  </a:cxn>
                  <a:cxn ang="0">
                    <a:pos x="2" y="15"/>
                  </a:cxn>
                  <a:cxn ang="0">
                    <a:pos x="18" y="30"/>
                  </a:cxn>
                  <a:cxn ang="0">
                    <a:pos x="25" y="30"/>
                  </a:cxn>
                  <a:cxn ang="0">
                    <a:pos x="26" y="28"/>
                  </a:cxn>
                  <a:cxn ang="0">
                    <a:pos x="25" y="23"/>
                  </a:cxn>
                  <a:cxn ang="0">
                    <a:pos x="12" y="10"/>
                  </a:cxn>
                  <a:cxn ang="0">
                    <a:pos x="89" y="10"/>
                  </a:cxn>
                  <a:cxn ang="0">
                    <a:pos x="89" y="57"/>
                  </a:cxn>
                  <a:cxn ang="0">
                    <a:pos x="89" y="87"/>
                  </a:cxn>
                  <a:cxn ang="0">
                    <a:pos x="77" y="75"/>
                  </a:cxn>
                  <a:cxn ang="0">
                    <a:pos x="73" y="73"/>
                  </a:cxn>
                  <a:cxn ang="0">
                    <a:pos x="69" y="75"/>
                  </a:cxn>
                  <a:cxn ang="0">
                    <a:pos x="20" y="124"/>
                  </a:cxn>
                  <a:cxn ang="0">
                    <a:pos x="15" y="129"/>
                  </a:cxn>
                  <a:cxn ang="0">
                    <a:pos x="15" y="136"/>
                  </a:cxn>
                  <a:cxn ang="0">
                    <a:pos x="22" y="136"/>
                  </a:cxn>
                  <a:cxn ang="0">
                    <a:pos x="73" y="85"/>
                  </a:cxn>
                  <a:cxn ang="0">
                    <a:pos x="85" y="97"/>
                  </a:cxn>
                  <a:cxn ang="0">
                    <a:pos x="91" y="100"/>
                  </a:cxn>
                  <a:cxn ang="0">
                    <a:pos x="97" y="97"/>
                  </a:cxn>
                  <a:cxn ang="0">
                    <a:pos x="99" y="91"/>
                  </a:cxn>
                  <a:cxn ang="0">
                    <a:pos x="99" y="59"/>
                  </a:cxn>
                  <a:cxn ang="0">
                    <a:pos x="99" y="59"/>
                  </a:cxn>
                  <a:cxn ang="0">
                    <a:pos x="99" y="57"/>
                  </a:cxn>
                </a:cxnLst>
                <a:rect l="0" t="0" r="r" b="b"/>
                <a:pathLst>
                  <a:path w="99" h="138">
                    <a:moveTo>
                      <a:pt x="99" y="57"/>
                    </a:moveTo>
                    <a:cubicBezTo>
                      <a:pt x="99" y="9"/>
                      <a:pt x="99" y="9"/>
                      <a:pt x="99" y="9"/>
                    </a:cubicBezTo>
                    <a:cubicBezTo>
                      <a:pt x="99" y="9"/>
                      <a:pt x="99" y="8"/>
                      <a:pt x="99" y="8"/>
                    </a:cubicBezTo>
                    <a:cubicBezTo>
                      <a:pt x="99" y="6"/>
                      <a:pt x="98" y="5"/>
                      <a:pt x="97" y="4"/>
                    </a:cubicBezTo>
                    <a:cubicBezTo>
                      <a:pt x="97" y="3"/>
                      <a:pt x="97" y="3"/>
                      <a:pt x="97" y="3"/>
                    </a:cubicBezTo>
                    <a:cubicBezTo>
                      <a:pt x="97" y="3"/>
                      <a:pt x="97" y="3"/>
                      <a:pt x="97" y="3"/>
                    </a:cubicBezTo>
                    <a:cubicBezTo>
                      <a:pt x="97" y="3"/>
                      <a:pt x="97" y="3"/>
                      <a:pt x="97" y="3"/>
                    </a:cubicBezTo>
                    <a:cubicBezTo>
                      <a:pt x="96" y="2"/>
                      <a:pt x="96" y="2"/>
                      <a:pt x="96" y="2"/>
                    </a:cubicBezTo>
                    <a:cubicBezTo>
                      <a:pt x="94" y="1"/>
                      <a:pt x="93" y="0"/>
                      <a:pt x="91" y="0"/>
                    </a:cubicBezTo>
                    <a:cubicBezTo>
                      <a:pt x="91" y="0"/>
                      <a:pt x="91" y="0"/>
                      <a:pt x="91" y="0"/>
                    </a:cubicBezTo>
                    <a:cubicBezTo>
                      <a:pt x="42" y="0"/>
                      <a:pt x="42" y="0"/>
                      <a:pt x="42" y="0"/>
                    </a:cubicBezTo>
                    <a:cubicBezTo>
                      <a:pt x="41" y="0"/>
                      <a:pt x="41" y="0"/>
                      <a:pt x="41" y="0"/>
                    </a:cubicBezTo>
                    <a:cubicBezTo>
                      <a:pt x="41" y="0"/>
                      <a:pt x="41" y="0"/>
                      <a:pt x="41" y="0"/>
                    </a:cubicBezTo>
                    <a:cubicBezTo>
                      <a:pt x="8" y="0"/>
                      <a:pt x="8" y="0"/>
                      <a:pt x="8" y="0"/>
                    </a:cubicBezTo>
                    <a:cubicBezTo>
                      <a:pt x="6" y="0"/>
                      <a:pt x="4" y="1"/>
                      <a:pt x="2" y="3"/>
                    </a:cubicBezTo>
                    <a:cubicBezTo>
                      <a:pt x="1" y="4"/>
                      <a:pt x="0" y="6"/>
                      <a:pt x="0" y="9"/>
                    </a:cubicBezTo>
                    <a:cubicBezTo>
                      <a:pt x="0" y="11"/>
                      <a:pt x="1" y="13"/>
                      <a:pt x="2" y="15"/>
                    </a:cubicBezTo>
                    <a:cubicBezTo>
                      <a:pt x="18" y="30"/>
                      <a:pt x="18" y="30"/>
                      <a:pt x="18" y="30"/>
                    </a:cubicBezTo>
                    <a:cubicBezTo>
                      <a:pt x="20" y="32"/>
                      <a:pt x="23" y="32"/>
                      <a:pt x="25" y="30"/>
                    </a:cubicBezTo>
                    <a:cubicBezTo>
                      <a:pt x="25" y="30"/>
                      <a:pt x="26" y="29"/>
                      <a:pt x="26" y="28"/>
                    </a:cubicBezTo>
                    <a:cubicBezTo>
                      <a:pt x="27" y="27"/>
                      <a:pt x="26" y="24"/>
                      <a:pt x="25" y="23"/>
                    </a:cubicBezTo>
                    <a:cubicBezTo>
                      <a:pt x="12" y="10"/>
                      <a:pt x="12" y="10"/>
                      <a:pt x="12" y="10"/>
                    </a:cubicBezTo>
                    <a:cubicBezTo>
                      <a:pt x="89" y="10"/>
                      <a:pt x="89" y="10"/>
                      <a:pt x="89" y="10"/>
                    </a:cubicBezTo>
                    <a:cubicBezTo>
                      <a:pt x="89" y="57"/>
                      <a:pt x="89" y="57"/>
                      <a:pt x="89" y="57"/>
                    </a:cubicBezTo>
                    <a:cubicBezTo>
                      <a:pt x="89" y="87"/>
                      <a:pt x="89" y="87"/>
                      <a:pt x="89" y="87"/>
                    </a:cubicBezTo>
                    <a:cubicBezTo>
                      <a:pt x="85" y="83"/>
                      <a:pt x="77" y="75"/>
                      <a:pt x="77" y="75"/>
                    </a:cubicBezTo>
                    <a:cubicBezTo>
                      <a:pt x="76" y="74"/>
                      <a:pt x="74" y="73"/>
                      <a:pt x="73" y="73"/>
                    </a:cubicBezTo>
                    <a:cubicBezTo>
                      <a:pt x="72" y="73"/>
                      <a:pt x="70" y="74"/>
                      <a:pt x="69" y="75"/>
                    </a:cubicBezTo>
                    <a:cubicBezTo>
                      <a:pt x="20" y="124"/>
                      <a:pt x="20" y="124"/>
                      <a:pt x="20" y="124"/>
                    </a:cubicBezTo>
                    <a:cubicBezTo>
                      <a:pt x="15" y="129"/>
                      <a:pt x="15" y="129"/>
                      <a:pt x="15" y="129"/>
                    </a:cubicBezTo>
                    <a:cubicBezTo>
                      <a:pt x="13" y="131"/>
                      <a:pt x="13" y="134"/>
                      <a:pt x="15" y="136"/>
                    </a:cubicBezTo>
                    <a:cubicBezTo>
                      <a:pt x="17" y="138"/>
                      <a:pt x="20" y="138"/>
                      <a:pt x="22" y="136"/>
                    </a:cubicBezTo>
                    <a:cubicBezTo>
                      <a:pt x="73" y="85"/>
                      <a:pt x="73" y="85"/>
                      <a:pt x="73" y="85"/>
                    </a:cubicBezTo>
                    <a:cubicBezTo>
                      <a:pt x="85" y="97"/>
                      <a:pt x="85" y="97"/>
                      <a:pt x="85" y="97"/>
                    </a:cubicBezTo>
                    <a:cubicBezTo>
                      <a:pt x="86" y="99"/>
                      <a:pt x="89" y="100"/>
                      <a:pt x="91" y="100"/>
                    </a:cubicBezTo>
                    <a:cubicBezTo>
                      <a:pt x="93" y="100"/>
                      <a:pt x="95" y="99"/>
                      <a:pt x="97" y="97"/>
                    </a:cubicBezTo>
                    <a:cubicBezTo>
                      <a:pt x="98" y="95"/>
                      <a:pt x="99" y="93"/>
                      <a:pt x="99" y="91"/>
                    </a:cubicBezTo>
                    <a:cubicBezTo>
                      <a:pt x="99" y="59"/>
                      <a:pt x="99" y="59"/>
                      <a:pt x="99" y="59"/>
                    </a:cubicBezTo>
                    <a:cubicBezTo>
                      <a:pt x="99" y="59"/>
                      <a:pt x="99" y="59"/>
                      <a:pt x="99" y="59"/>
                    </a:cubicBezTo>
                    <a:lnTo>
                      <a:pt x="99" y="57"/>
                    </a:ln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60" name="Freeform 137">
                <a:extLst>
                  <a:ext uri="{FF2B5EF4-FFF2-40B4-BE49-F238E27FC236}">
                    <a16:creationId xmlns:a16="http://schemas.microsoft.com/office/drawing/2014/main" id="{A8D6594C-12DA-4D6B-8FA2-01C6FB9FB408}"/>
                  </a:ext>
                </a:extLst>
              </p:cNvPr>
              <p:cNvSpPr>
                <a:spLocks/>
              </p:cNvSpPr>
              <p:nvPr/>
            </p:nvSpPr>
            <p:spPr bwMode="auto">
              <a:xfrm>
                <a:off x="2644" y="3277"/>
                <a:ext cx="295" cy="304"/>
              </a:xfrm>
              <a:custGeom>
                <a:avLst/>
                <a:gdLst/>
                <a:ahLst/>
                <a:cxnLst>
                  <a:cxn ang="0">
                    <a:pos x="124" y="45"/>
                  </a:cxn>
                  <a:cxn ang="0">
                    <a:pos x="121" y="40"/>
                  </a:cxn>
                  <a:cxn ang="0">
                    <a:pos x="105" y="24"/>
                  </a:cxn>
                  <a:cxn ang="0">
                    <a:pos x="85" y="4"/>
                  </a:cxn>
                  <a:cxn ang="0">
                    <a:pos x="70" y="4"/>
                  </a:cxn>
                  <a:cxn ang="0">
                    <a:pos x="22" y="52"/>
                  </a:cxn>
                  <a:cxn ang="0">
                    <a:pos x="6" y="36"/>
                  </a:cxn>
                  <a:cxn ang="0">
                    <a:pos x="1" y="36"/>
                  </a:cxn>
                  <a:cxn ang="0">
                    <a:pos x="0" y="39"/>
                  </a:cxn>
                  <a:cxn ang="0">
                    <a:pos x="0" y="125"/>
                  </a:cxn>
                  <a:cxn ang="0">
                    <a:pos x="1" y="128"/>
                  </a:cxn>
                  <a:cxn ang="0">
                    <a:pos x="4" y="129"/>
                  </a:cxn>
                  <a:cxn ang="0">
                    <a:pos x="90" y="129"/>
                  </a:cxn>
                  <a:cxn ang="0">
                    <a:pos x="92" y="128"/>
                  </a:cxn>
                  <a:cxn ang="0">
                    <a:pos x="92" y="123"/>
                  </a:cxn>
                  <a:cxn ang="0">
                    <a:pos x="92" y="123"/>
                  </a:cxn>
                  <a:cxn ang="0">
                    <a:pos x="73" y="104"/>
                  </a:cxn>
                  <a:cxn ang="0">
                    <a:pos x="121" y="56"/>
                  </a:cxn>
                  <a:cxn ang="0">
                    <a:pos x="123" y="54"/>
                  </a:cxn>
                  <a:cxn ang="0">
                    <a:pos x="124" y="45"/>
                  </a:cxn>
                </a:cxnLst>
                <a:rect l="0" t="0" r="r" b="b"/>
                <a:pathLst>
                  <a:path w="125" h="129">
                    <a:moveTo>
                      <a:pt x="124" y="45"/>
                    </a:moveTo>
                    <a:cubicBezTo>
                      <a:pt x="124" y="44"/>
                      <a:pt x="123" y="42"/>
                      <a:pt x="121" y="40"/>
                    </a:cubicBezTo>
                    <a:cubicBezTo>
                      <a:pt x="105" y="24"/>
                      <a:pt x="105" y="24"/>
                      <a:pt x="105" y="24"/>
                    </a:cubicBezTo>
                    <a:cubicBezTo>
                      <a:pt x="85" y="4"/>
                      <a:pt x="85" y="4"/>
                      <a:pt x="85" y="4"/>
                    </a:cubicBezTo>
                    <a:cubicBezTo>
                      <a:pt x="81" y="0"/>
                      <a:pt x="74" y="0"/>
                      <a:pt x="70" y="4"/>
                    </a:cubicBezTo>
                    <a:cubicBezTo>
                      <a:pt x="22" y="52"/>
                      <a:pt x="22" y="52"/>
                      <a:pt x="22" y="52"/>
                    </a:cubicBezTo>
                    <a:cubicBezTo>
                      <a:pt x="6" y="36"/>
                      <a:pt x="6" y="36"/>
                      <a:pt x="6" y="36"/>
                    </a:cubicBezTo>
                    <a:cubicBezTo>
                      <a:pt x="5" y="35"/>
                      <a:pt x="2" y="35"/>
                      <a:pt x="1" y="36"/>
                    </a:cubicBezTo>
                    <a:cubicBezTo>
                      <a:pt x="0" y="37"/>
                      <a:pt x="0" y="38"/>
                      <a:pt x="0" y="39"/>
                    </a:cubicBezTo>
                    <a:cubicBezTo>
                      <a:pt x="0" y="125"/>
                      <a:pt x="0" y="125"/>
                      <a:pt x="0" y="125"/>
                    </a:cubicBezTo>
                    <a:cubicBezTo>
                      <a:pt x="0" y="126"/>
                      <a:pt x="0" y="127"/>
                      <a:pt x="1" y="128"/>
                    </a:cubicBezTo>
                    <a:cubicBezTo>
                      <a:pt x="2" y="128"/>
                      <a:pt x="3" y="129"/>
                      <a:pt x="4" y="129"/>
                    </a:cubicBezTo>
                    <a:cubicBezTo>
                      <a:pt x="90" y="129"/>
                      <a:pt x="90" y="129"/>
                      <a:pt x="90" y="129"/>
                    </a:cubicBezTo>
                    <a:cubicBezTo>
                      <a:pt x="91" y="129"/>
                      <a:pt x="92" y="129"/>
                      <a:pt x="92" y="128"/>
                    </a:cubicBezTo>
                    <a:cubicBezTo>
                      <a:pt x="94" y="126"/>
                      <a:pt x="94" y="124"/>
                      <a:pt x="92" y="123"/>
                    </a:cubicBezTo>
                    <a:cubicBezTo>
                      <a:pt x="92" y="123"/>
                      <a:pt x="92" y="123"/>
                      <a:pt x="92" y="123"/>
                    </a:cubicBezTo>
                    <a:cubicBezTo>
                      <a:pt x="73" y="104"/>
                      <a:pt x="73" y="104"/>
                      <a:pt x="73" y="104"/>
                    </a:cubicBezTo>
                    <a:cubicBezTo>
                      <a:pt x="121" y="56"/>
                      <a:pt x="121" y="56"/>
                      <a:pt x="121" y="56"/>
                    </a:cubicBezTo>
                    <a:cubicBezTo>
                      <a:pt x="122" y="55"/>
                      <a:pt x="122" y="55"/>
                      <a:pt x="123" y="54"/>
                    </a:cubicBezTo>
                    <a:cubicBezTo>
                      <a:pt x="124" y="52"/>
                      <a:pt x="125" y="48"/>
                      <a:pt x="124" y="45"/>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grpSp>
        <p:grpSp>
          <p:nvGrpSpPr>
            <p:cNvPr id="36" name="Group 35">
              <a:extLst>
                <a:ext uri="{FF2B5EF4-FFF2-40B4-BE49-F238E27FC236}">
                  <a16:creationId xmlns:a16="http://schemas.microsoft.com/office/drawing/2014/main" id="{2069F8AF-0274-4A32-AACA-60FA82258108}"/>
                </a:ext>
              </a:extLst>
            </p:cNvPr>
            <p:cNvGrpSpPr/>
            <p:nvPr/>
          </p:nvGrpSpPr>
          <p:grpSpPr>
            <a:xfrm>
              <a:off x="3594931" y="4762797"/>
              <a:ext cx="2383675" cy="145930"/>
              <a:chOff x="3594931" y="4762797"/>
              <a:chExt cx="2383675" cy="145930"/>
            </a:xfrm>
          </p:grpSpPr>
          <p:grpSp>
            <p:nvGrpSpPr>
              <p:cNvPr id="51" name="Group 50">
                <a:extLst>
                  <a:ext uri="{FF2B5EF4-FFF2-40B4-BE49-F238E27FC236}">
                    <a16:creationId xmlns:a16="http://schemas.microsoft.com/office/drawing/2014/main" id="{A09C3E72-A414-4E4C-A393-0E6C70145CA2}"/>
                  </a:ext>
                </a:extLst>
              </p:cNvPr>
              <p:cNvGrpSpPr/>
              <p:nvPr/>
            </p:nvGrpSpPr>
            <p:grpSpPr>
              <a:xfrm>
                <a:off x="3761196" y="4764072"/>
                <a:ext cx="2217410" cy="144655"/>
                <a:chOff x="1237953" y="2049432"/>
                <a:chExt cx="3198317" cy="208646"/>
              </a:xfrm>
            </p:grpSpPr>
            <p:cxnSp>
              <p:nvCxnSpPr>
                <p:cNvPr id="57" name="Straight Connector 56">
                  <a:extLst>
                    <a:ext uri="{FF2B5EF4-FFF2-40B4-BE49-F238E27FC236}">
                      <a16:creationId xmlns:a16="http://schemas.microsoft.com/office/drawing/2014/main" id="{AD7DC027-0971-4DF2-A5A3-77043E4662C3}"/>
                    </a:ext>
                  </a:extLst>
                </p:cNvPr>
                <p:cNvCxnSpPr>
                  <a:cxnSpLocks/>
                </p:cNvCxnSpPr>
                <p:nvPr/>
              </p:nvCxnSpPr>
              <p:spPr>
                <a:xfrm>
                  <a:off x="1237953" y="2153756"/>
                  <a:ext cx="319831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E461B148-7102-4136-8948-F4FEA6D9623D}"/>
                    </a:ext>
                  </a:extLst>
                </p:cNvPr>
                <p:cNvSpPr/>
                <p:nvPr/>
              </p:nvSpPr>
              <p:spPr>
                <a:xfrm>
                  <a:off x="2032152" y="2049432"/>
                  <a:ext cx="1384744" cy="208646"/>
                </a:xfrm>
                <a:prstGeom prst="rect">
                  <a:avLst/>
                </a:prstGeom>
                <a:solidFill>
                  <a:srgbClr val="00338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spAutoFit/>
                </a:bodyPr>
                <a:lstStyle/>
                <a:p>
                  <a:pPr algn="ctr"/>
                  <a:r>
                    <a:rPr lang="en-US" sz="700" b="1" dirty="0">
                      <a:solidFill>
                        <a:schemeClr val="bg1"/>
                      </a:solidFill>
                    </a:rPr>
                    <a:t>Monitoring</a:t>
                  </a:r>
                </a:p>
              </p:txBody>
            </p:sp>
          </p:grpSp>
          <p:grpSp>
            <p:nvGrpSpPr>
              <p:cNvPr id="52" name="Group 66">
                <a:extLst>
                  <a:ext uri="{FF2B5EF4-FFF2-40B4-BE49-F238E27FC236}">
                    <a16:creationId xmlns:a16="http://schemas.microsoft.com/office/drawing/2014/main" id="{1A66BB8A-FBE9-489F-B1EF-763A0018B359}"/>
                  </a:ext>
                </a:extLst>
              </p:cNvPr>
              <p:cNvGrpSpPr>
                <a:grpSpLocks noChangeAspect="1"/>
              </p:cNvGrpSpPr>
              <p:nvPr/>
            </p:nvGrpSpPr>
            <p:grpSpPr bwMode="auto">
              <a:xfrm>
                <a:off x="3594931" y="4762797"/>
                <a:ext cx="188875" cy="144733"/>
                <a:chOff x="520" y="3239"/>
                <a:chExt cx="1091" cy="813"/>
              </a:xfrm>
              <a:solidFill>
                <a:schemeClr val="bg1"/>
              </a:solidFill>
            </p:grpSpPr>
            <p:sp>
              <p:nvSpPr>
                <p:cNvPr id="53" name="Freeform 67">
                  <a:extLst>
                    <a:ext uri="{FF2B5EF4-FFF2-40B4-BE49-F238E27FC236}">
                      <a16:creationId xmlns:a16="http://schemas.microsoft.com/office/drawing/2014/main" id="{48E95B38-2429-427B-967C-F76F24C3C7AF}"/>
                    </a:ext>
                  </a:extLst>
                </p:cNvPr>
                <p:cNvSpPr>
                  <a:spLocks/>
                </p:cNvSpPr>
                <p:nvPr/>
              </p:nvSpPr>
              <p:spPr bwMode="auto">
                <a:xfrm>
                  <a:off x="520" y="3239"/>
                  <a:ext cx="921" cy="780"/>
                </a:xfrm>
                <a:custGeom>
                  <a:avLst/>
                  <a:gdLst/>
                  <a:ahLst/>
                  <a:cxnLst>
                    <a:cxn ang="0">
                      <a:pos x="259" y="257"/>
                    </a:cxn>
                    <a:cxn ang="0">
                      <a:pos x="263" y="257"/>
                    </a:cxn>
                    <a:cxn ang="0">
                      <a:pos x="231" y="227"/>
                    </a:cxn>
                    <a:cxn ang="0">
                      <a:pos x="35" y="227"/>
                    </a:cxn>
                    <a:cxn ang="0">
                      <a:pos x="35" y="30"/>
                    </a:cxn>
                    <a:cxn ang="0">
                      <a:pos x="300" y="30"/>
                    </a:cxn>
                    <a:cxn ang="0">
                      <a:pos x="331" y="26"/>
                    </a:cxn>
                    <a:cxn ang="0">
                      <a:pos x="390" y="41"/>
                    </a:cxn>
                    <a:cxn ang="0">
                      <a:pos x="390" y="10"/>
                    </a:cxn>
                    <a:cxn ang="0">
                      <a:pos x="379" y="0"/>
                    </a:cxn>
                    <a:cxn ang="0">
                      <a:pos x="11" y="0"/>
                    </a:cxn>
                    <a:cxn ang="0">
                      <a:pos x="0" y="10"/>
                    </a:cxn>
                    <a:cxn ang="0">
                      <a:pos x="0" y="246"/>
                    </a:cxn>
                    <a:cxn ang="0">
                      <a:pos x="11" y="257"/>
                    </a:cxn>
                    <a:cxn ang="0">
                      <a:pos x="133" y="257"/>
                    </a:cxn>
                    <a:cxn ang="0">
                      <a:pos x="123" y="313"/>
                    </a:cxn>
                    <a:cxn ang="0">
                      <a:pos x="82" y="313"/>
                    </a:cxn>
                    <a:cxn ang="0">
                      <a:pos x="82" y="330"/>
                    </a:cxn>
                    <a:cxn ang="0">
                      <a:pos x="308" y="330"/>
                    </a:cxn>
                    <a:cxn ang="0">
                      <a:pos x="308" y="313"/>
                    </a:cxn>
                    <a:cxn ang="0">
                      <a:pos x="267" y="313"/>
                    </a:cxn>
                    <a:cxn ang="0">
                      <a:pos x="259" y="257"/>
                    </a:cxn>
                  </a:cxnLst>
                  <a:rect l="0" t="0" r="r" b="b"/>
                  <a:pathLst>
                    <a:path w="390" h="330">
                      <a:moveTo>
                        <a:pt x="259" y="257"/>
                      </a:moveTo>
                      <a:cubicBezTo>
                        <a:pt x="263" y="257"/>
                        <a:pt x="263" y="257"/>
                        <a:pt x="263" y="257"/>
                      </a:cubicBezTo>
                      <a:cubicBezTo>
                        <a:pt x="251" y="249"/>
                        <a:pt x="240" y="239"/>
                        <a:pt x="231" y="227"/>
                      </a:cubicBezTo>
                      <a:cubicBezTo>
                        <a:pt x="35" y="227"/>
                        <a:pt x="35" y="227"/>
                        <a:pt x="35" y="227"/>
                      </a:cubicBezTo>
                      <a:cubicBezTo>
                        <a:pt x="35" y="30"/>
                        <a:pt x="35" y="30"/>
                        <a:pt x="35" y="30"/>
                      </a:cubicBezTo>
                      <a:cubicBezTo>
                        <a:pt x="300" y="30"/>
                        <a:pt x="300" y="30"/>
                        <a:pt x="300" y="30"/>
                      </a:cubicBezTo>
                      <a:cubicBezTo>
                        <a:pt x="310" y="27"/>
                        <a:pt x="320" y="26"/>
                        <a:pt x="331" y="26"/>
                      </a:cubicBezTo>
                      <a:cubicBezTo>
                        <a:pt x="352" y="26"/>
                        <a:pt x="373" y="31"/>
                        <a:pt x="390" y="41"/>
                      </a:cubicBezTo>
                      <a:cubicBezTo>
                        <a:pt x="390" y="10"/>
                        <a:pt x="390" y="10"/>
                        <a:pt x="390" y="10"/>
                      </a:cubicBezTo>
                      <a:cubicBezTo>
                        <a:pt x="390" y="5"/>
                        <a:pt x="386" y="0"/>
                        <a:pt x="379" y="0"/>
                      </a:cubicBezTo>
                      <a:cubicBezTo>
                        <a:pt x="11" y="0"/>
                        <a:pt x="11" y="0"/>
                        <a:pt x="11" y="0"/>
                      </a:cubicBezTo>
                      <a:cubicBezTo>
                        <a:pt x="5" y="0"/>
                        <a:pt x="0" y="5"/>
                        <a:pt x="0" y="10"/>
                      </a:cubicBezTo>
                      <a:cubicBezTo>
                        <a:pt x="0" y="246"/>
                        <a:pt x="0" y="246"/>
                        <a:pt x="0" y="246"/>
                      </a:cubicBezTo>
                      <a:cubicBezTo>
                        <a:pt x="0" y="252"/>
                        <a:pt x="5" y="257"/>
                        <a:pt x="11" y="257"/>
                      </a:cubicBezTo>
                      <a:cubicBezTo>
                        <a:pt x="133" y="257"/>
                        <a:pt x="133" y="257"/>
                        <a:pt x="133" y="257"/>
                      </a:cubicBezTo>
                      <a:cubicBezTo>
                        <a:pt x="123" y="313"/>
                        <a:pt x="123" y="313"/>
                        <a:pt x="123" y="313"/>
                      </a:cubicBezTo>
                      <a:cubicBezTo>
                        <a:pt x="82" y="313"/>
                        <a:pt x="82" y="313"/>
                        <a:pt x="82" y="313"/>
                      </a:cubicBezTo>
                      <a:cubicBezTo>
                        <a:pt x="82" y="330"/>
                        <a:pt x="82" y="330"/>
                        <a:pt x="82" y="330"/>
                      </a:cubicBezTo>
                      <a:cubicBezTo>
                        <a:pt x="308" y="330"/>
                        <a:pt x="308" y="330"/>
                        <a:pt x="308" y="330"/>
                      </a:cubicBezTo>
                      <a:cubicBezTo>
                        <a:pt x="308" y="313"/>
                        <a:pt x="308" y="313"/>
                        <a:pt x="308" y="313"/>
                      </a:cubicBezTo>
                      <a:cubicBezTo>
                        <a:pt x="267" y="313"/>
                        <a:pt x="267" y="313"/>
                        <a:pt x="267" y="313"/>
                      </a:cubicBezTo>
                      <a:lnTo>
                        <a:pt x="259" y="25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68">
                  <a:extLst>
                    <a:ext uri="{FF2B5EF4-FFF2-40B4-BE49-F238E27FC236}">
                      <a16:creationId xmlns:a16="http://schemas.microsoft.com/office/drawing/2014/main" id="{2DF71BCF-A0B7-4D6F-8D44-C3753192D2EE}"/>
                    </a:ext>
                  </a:extLst>
                </p:cNvPr>
                <p:cNvSpPr>
                  <a:spLocks noEditPoints="1"/>
                </p:cNvSpPr>
                <p:nvPr/>
              </p:nvSpPr>
              <p:spPr bwMode="auto">
                <a:xfrm>
                  <a:off x="1021" y="3317"/>
                  <a:ext cx="547" cy="562"/>
                </a:xfrm>
                <a:custGeom>
                  <a:avLst/>
                  <a:gdLst/>
                  <a:ahLst/>
                  <a:cxnLst>
                    <a:cxn ang="0">
                      <a:pos x="205" y="62"/>
                    </a:cxn>
                    <a:cxn ang="0">
                      <a:pos x="188" y="193"/>
                    </a:cxn>
                    <a:cxn ang="0">
                      <a:pos x="203" y="218"/>
                    </a:cxn>
                    <a:cxn ang="0">
                      <a:pos x="172" y="238"/>
                    </a:cxn>
                    <a:cxn ang="0">
                      <a:pos x="156" y="213"/>
                    </a:cxn>
                    <a:cxn ang="0">
                      <a:pos x="31" y="173"/>
                    </a:cxn>
                    <a:cxn ang="0">
                      <a:pos x="62" y="30"/>
                    </a:cxn>
                    <a:cxn ang="0">
                      <a:pos x="205" y="62"/>
                    </a:cxn>
                    <a:cxn ang="0">
                      <a:pos x="156" y="178"/>
                    </a:cxn>
                    <a:cxn ang="0">
                      <a:pos x="178" y="79"/>
                    </a:cxn>
                    <a:cxn ang="0">
                      <a:pos x="79" y="58"/>
                    </a:cxn>
                    <a:cxn ang="0">
                      <a:pos x="58" y="156"/>
                    </a:cxn>
                    <a:cxn ang="0">
                      <a:pos x="156" y="178"/>
                    </a:cxn>
                  </a:cxnLst>
                  <a:rect l="0" t="0" r="r" b="b"/>
                  <a:pathLst>
                    <a:path w="232" h="238">
                      <a:moveTo>
                        <a:pt x="205" y="62"/>
                      </a:moveTo>
                      <a:cubicBezTo>
                        <a:pt x="232" y="105"/>
                        <a:pt x="224" y="160"/>
                        <a:pt x="188" y="193"/>
                      </a:cubicBezTo>
                      <a:cubicBezTo>
                        <a:pt x="203" y="218"/>
                        <a:pt x="203" y="218"/>
                        <a:pt x="203" y="218"/>
                      </a:cubicBezTo>
                      <a:cubicBezTo>
                        <a:pt x="172" y="238"/>
                        <a:pt x="172" y="238"/>
                        <a:pt x="172" y="238"/>
                      </a:cubicBezTo>
                      <a:cubicBezTo>
                        <a:pt x="156" y="213"/>
                        <a:pt x="156" y="213"/>
                        <a:pt x="156" y="213"/>
                      </a:cubicBezTo>
                      <a:cubicBezTo>
                        <a:pt x="111" y="232"/>
                        <a:pt x="58" y="216"/>
                        <a:pt x="31" y="173"/>
                      </a:cubicBezTo>
                      <a:cubicBezTo>
                        <a:pt x="0" y="125"/>
                        <a:pt x="14" y="61"/>
                        <a:pt x="62" y="30"/>
                      </a:cubicBezTo>
                      <a:cubicBezTo>
                        <a:pt x="110" y="0"/>
                        <a:pt x="174" y="14"/>
                        <a:pt x="205" y="62"/>
                      </a:cubicBezTo>
                      <a:moveTo>
                        <a:pt x="156" y="178"/>
                      </a:moveTo>
                      <a:cubicBezTo>
                        <a:pt x="189" y="156"/>
                        <a:pt x="199" y="112"/>
                        <a:pt x="178" y="79"/>
                      </a:cubicBezTo>
                      <a:cubicBezTo>
                        <a:pt x="156" y="46"/>
                        <a:pt x="113" y="36"/>
                        <a:pt x="79" y="58"/>
                      </a:cubicBezTo>
                      <a:cubicBezTo>
                        <a:pt x="46" y="79"/>
                        <a:pt x="37" y="123"/>
                        <a:pt x="58" y="156"/>
                      </a:cubicBezTo>
                      <a:cubicBezTo>
                        <a:pt x="79" y="189"/>
                        <a:pt x="123" y="199"/>
                        <a:pt x="156" y="17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B6F66DD-8344-41A3-934E-022189965DE4}"/>
                    </a:ext>
                  </a:extLst>
                </p:cNvPr>
                <p:cNvSpPr>
                  <a:spLocks/>
                </p:cNvSpPr>
                <p:nvPr/>
              </p:nvSpPr>
              <p:spPr bwMode="auto">
                <a:xfrm>
                  <a:off x="1420" y="3837"/>
                  <a:ext cx="189" cy="196"/>
                </a:xfrm>
                <a:custGeom>
                  <a:avLst/>
                  <a:gdLst/>
                  <a:ahLst/>
                  <a:cxnLst>
                    <a:cxn ang="0">
                      <a:pos x="5" y="22"/>
                    </a:cxn>
                    <a:cxn ang="0">
                      <a:pos x="12" y="47"/>
                    </a:cxn>
                    <a:cxn ang="0">
                      <a:pos x="35" y="83"/>
                    </a:cxn>
                    <a:cxn ang="0">
                      <a:pos x="52" y="72"/>
                    </a:cxn>
                    <a:cxn ang="0">
                      <a:pos x="62" y="65"/>
                    </a:cxn>
                    <a:cxn ang="0">
                      <a:pos x="80" y="54"/>
                    </a:cxn>
                    <a:cxn ang="0">
                      <a:pos x="57" y="18"/>
                    </a:cxn>
                    <a:cxn ang="0">
                      <a:pos x="37" y="2"/>
                    </a:cxn>
                    <a:cxn ang="0">
                      <a:pos x="21" y="12"/>
                    </a:cxn>
                    <a:cxn ang="0">
                      <a:pos x="21" y="12"/>
                    </a:cxn>
                    <a:cxn ang="0">
                      <a:pos x="5" y="22"/>
                    </a:cxn>
                  </a:cxnLst>
                  <a:rect l="0" t="0" r="r" b="b"/>
                  <a:pathLst>
                    <a:path w="80" h="83">
                      <a:moveTo>
                        <a:pt x="5" y="22"/>
                      </a:moveTo>
                      <a:cubicBezTo>
                        <a:pt x="5" y="22"/>
                        <a:pt x="0" y="29"/>
                        <a:pt x="12" y="47"/>
                      </a:cubicBezTo>
                      <a:cubicBezTo>
                        <a:pt x="23" y="64"/>
                        <a:pt x="35" y="83"/>
                        <a:pt x="35" y="83"/>
                      </a:cubicBezTo>
                      <a:cubicBezTo>
                        <a:pt x="52" y="72"/>
                        <a:pt x="52" y="72"/>
                        <a:pt x="52" y="72"/>
                      </a:cubicBezTo>
                      <a:cubicBezTo>
                        <a:pt x="62" y="65"/>
                        <a:pt x="62" y="65"/>
                        <a:pt x="62" y="65"/>
                      </a:cubicBezTo>
                      <a:cubicBezTo>
                        <a:pt x="80" y="54"/>
                        <a:pt x="80" y="54"/>
                        <a:pt x="80" y="54"/>
                      </a:cubicBezTo>
                      <a:cubicBezTo>
                        <a:pt x="80" y="54"/>
                        <a:pt x="68" y="35"/>
                        <a:pt x="57" y="18"/>
                      </a:cubicBezTo>
                      <a:cubicBezTo>
                        <a:pt x="46" y="0"/>
                        <a:pt x="37" y="2"/>
                        <a:pt x="37" y="2"/>
                      </a:cubicBezTo>
                      <a:cubicBezTo>
                        <a:pt x="21" y="12"/>
                        <a:pt x="21" y="12"/>
                        <a:pt x="21" y="12"/>
                      </a:cubicBezTo>
                      <a:cubicBezTo>
                        <a:pt x="21" y="12"/>
                        <a:pt x="21" y="12"/>
                        <a:pt x="21" y="12"/>
                      </a:cubicBezTo>
                      <a:lnTo>
                        <a:pt x="5"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70">
                  <a:extLst>
                    <a:ext uri="{FF2B5EF4-FFF2-40B4-BE49-F238E27FC236}">
                      <a16:creationId xmlns:a16="http://schemas.microsoft.com/office/drawing/2014/main" id="{CF682ABD-C9A2-4E57-841B-406471810189}"/>
                    </a:ext>
                  </a:extLst>
                </p:cNvPr>
                <p:cNvSpPr>
                  <a:spLocks/>
                </p:cNvSpPr>
                <p:nvPr/>
              </p:nvSpPr>
              <p:spPr bwMode="auto">
                <a:xfrm>
                  <a:off x="1514" y="3978"/>
                  <a:ext cx="97" cy="74"/>
                </a:xfrm>
                <a:custGeom>
                  <a:avLst/>
                  <a:gdLst/>
                  <a:ahLst/>
                  <a:cxnLst>
                    <a:cxn ang="0">
                      <a:pos x="39" y="0"/>
                    </a:cxn>
                    <a:cxn ang="0">
                      <a:pos x="0" y="25"/>
                    </a:cxn>
                    <a:cxn ang="0">
                      <a:pos x="28" y="25"/>
                    </a:cxn>
                    <a:cxn ang="0">
                      <a:pos x="39" y="0"/>
                    </a:cxn>
                  </a:cxnLst>
                  <a:rect l="0" t="0" r="r" b="b"/>
                  <a:pathLst>
                    <a:path w="41" h="31">
                      <a:moveTo>
                        <a:pt x="39" y="0"/>
                      </a:moveTo>
                      <a:cubicBezTo>
                        <a:pt x="0" y="25"/>
                        <a:pt x="0" y="25"/>
                        <a:pt x="0" y="25"/>
                      </a:cubicBezTo>
                      <a:cubicBezTo>
                        <a:pt x="8" y="30"/>
                        <a:pt x="19" y="31"/>
                        <a:pt x="28" y="25"/>
                      </a:cubicBezTo>
                      <a:cubicBezTo>
                        <a:pt x="37" y="20"/>
                        <a:pt x="41" y="9"/>
                        <a:pt x="39"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37" name="Group 36">
              <a:extLst>
                <a:ext uri="{FF2B5EF4-FFF2-40B4-BE49-F238E27FC236}">
                  <a16:creationId xmlns:a16="http://schemas.microsoft.com/office/drawing/2014/main" id="{910C2B84-DB18-4456-B6CF-636E446DD498}"/>
                </a:ext>
              </a:extLst>
            </p:cNvPr>
            <p:cNvGrpSpPr/>
            <p:nvPr/>
          </p:nvGrpSpPr>
          <p:grpSpPr>
            <a:xfrm>
              <a:off x="6157610" y="4757396"/>
              <a:ext cx="2376952" cy="159368"/>
              <a:chOff x="6157610" y="4757396"/>
              <a:chExt cx="2376952" cy="159368"/>
            </a:xfrm>
          </p:grpSpPr>
          <p:grpSp>
            <p:nvGrpSpPr>
              <p:cNvPr id="45" name="Group 44">
                <a:extLst>
                  <a:ext uri="{FF2B5EF4-FFF2-40B4-BE49-F238E27FC236}">
                    <a16:creationId xmlns:a16="http://schemas.microsoft.com/office/drawing/2014/main" id="{0F6F29BA-5976-4469-A648-74895F584718}"/>
                  </a:ext>
                </a:extLst>
              </p:cNvPr>
              <p:cNvGrpSpPr/>
              <p:nvPr/>
            </p:nvGrpSpPr>
            <p:grpSpPr>
              <a:xfrm>
                <a:off x="6317152" y="4764072"/>
                <a:ext cx="2217410" cy="144655"/>
                <a:chOff x="1237953" y="2049431"/>
                <a:chExt cx="3198317" cy="208646"/>
              </a:xfrm>
            </p:grpSpPr>
            <p:cxnSp>
              <p:nvCxnSpPr>
                <p:cNvPr id="49" name="Straight Connector 48">
                  <a:extLst>
                    <a:ext uri="{FF2B5EF4-FFF2-40B4-BE49-F238E27FC236}">
                      <a16:creationId xmlns:a16="http://schemas.microsoft.com/office/drawing/2014/main" id="{76725172-454B-4228-9217-CF43F7F6BE34}"/>
                    </a:ext>
                  </a:extLst>
                </p:cNvPr>
                <p:cNvCxnSpPr>
                  <a:cxnSpLocks/>
                </p:cNvCxnSpPr>
                <p:nvPr/>
              </p:nvCxnSpPr>
              <p:spPr>
                <a:xfrm>
                  <a:off x="1237953" y="2153756"/>
                  <a:ext cx="319831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9F8A9A8A-2959-4DA2-90BC-9DBFC1113487}"/>
                    </a:ext>
                  </a:extLst>
                </p:cNvPr>
                <p:cNvSpPr/>
                <p:nvPr/>
              </p:nvSpPr>
              <p:spPr>
                <a:xfrm>
                  <a:off x="1802977" y="2049431"/>
                  <a:ext cx="1843094" cy="208646"/>
                </a:xfrm>
                <a:prstGeom prst="rect">
                  <a:avLst/>
                </a:prstGeom>
                <a:solidFill>
                  <a:srgbClr val="00338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spAutoFit/>
                </a:bodyPr>
                <a:lstStyle/>
                <a:p>
                  <a:pPr algn="ctr"/>
                  <a:r>
                    <a:rPr lang="en-US" sz="700" b="1" dirty="0">
                      <a:solidFill>
                        <a:schemeClr val="bg1"/>
                      </a:solidFill>
                    </a:rPr>
                    <a:t>Vulnerability Management</a:t>
                  </a:r>
                </a:p>
              </p:txBody>
            </p:sp>
          </p:grpSp>
          <p:grpSp>
            <p:nvGrpSpPr>
              <p:cNvPr id="46" name="Group 45">
                <a:extLst>
                  <a:ext uri="{FF2B5EF4-FFF2-40B4-BE49-F238E27FC236}">
                    <a16:creationId xmlns:a16="http://schemas.microsoft.com/office/drawing/2014/main" id="{2EDD27BE-2A39-47B8-A02F-EB63EFB94E95}"/>
                  </a:ext>
                </a:extLst>
              </p:cNvPr>
              <p:cNvGrpSpPr/>
              <p:nvPr/>
            </p:nvGrpSpPr>
            <p:grpSpPr>
              <a:xfrm>
                <a:off x="6157610" y="4757396"/>
                <a:ext cx="159740" cy="159368"/>
                <a:chOff x="6009983" y="4908029"/>
                <a:chExt cx="250446" cy="249863"/>
              </a:xfrm>
            </p:grpSpPr>
            <p:sp>
              <p:nvSpPr>
                <p:cNvPr id="47" name="Freeform 130">
                  <a:extLst>
                    <a:ext uri="{FF2B5EF4-FFF2-40B4-BE49-F238E27FC236}">
                      <a16:creationId xmlns:a16="http://schemas.microsoft.com/office/drawing/2014/main" id="{55969DB3-5B61-449B-90FB-ECE80702F9B9}"/>
                    </a:ext>
                  </a:extLst>
                </p:cNvPr>
                <p:cNvSpPr>
                  <a:spLocks noEditPoints="1"/>
                </p:cNvSpPr>
                <p:nvPr/>
              </p:nvSpPr>
              <p:spPr bwMode="auto">
                <a:xfrm>
                  <a:off x="6104466" y="4985245"/>
                  <a:ext cx="139784" cy="140366"/>
                </a:xfrm>
                <a:custGeom>
                  <a:avLst/>
                  <a:gdLst/>
                  <a:ahLst/>
                  <a:cxnLst>
                    <a:cxn ang="0">
                      <a:pos x="19" y="3"/>
                    </a:cxn>
                    <a:cxn ang="0">
                      <a:pos x="19" y="3"/>
                    </a:cxn>
                    <a:cxn ang="0">
                      <a:pos x="32" y="0"/>
                    </a:cxn>
                    <a:cxn ang="0">
                      <a:pos x="51" y="17"/>
                    </a:cxn>
                    <a:cxn ang="0">
                      <a:pos x="47" y="31"/>
                    </a:cxn>
                    <a:cxn ang="0">
                      <a:pos x="47" y="32"/>
                    </a:cxn>
                    <a:cxn ang="0">
                      <a:pos x="98" y="81"/>
                    </a:cxn>
                    <a:cxn ang="0">
                      <a:pos x="97" y="97"/>
                    </a:cxn>
                    <a:cxn ang="0">
                      <a:pos x="97" y="97"/>
                    </a:cxn>
                    <a:cxn ang="0">
                      <a:pos x="81" y="97"/>
                    </a:cxn>
                    <a:cxn ang="0">
                      <a:pos x="32" y="46"/>
                    </a:cxn>
                    <a:cxn ang="0">
                      <a:pos x="31" y="47"/>
                    </a:cxn>
                    <a:cxn ang="0">
                      <a:pos x="17" y="51"/>
                    </a:cxn>
                    <a:cxn ang="0">
                      <a:pos x="0" y="32"/>
                    </a:cxn>
                    <a:cxn ang="0">
                      <a:pos x="3" y="19"/>
                    </a:cxn>
                    <a:cxn ang="0">
                      <a:pos x="3" y="19"/>
                    </a:cxn>
                    <a:cxn ang="0">
                      <a:pos x="4" y="19"/>
                    </a:cxn>
                    <a:cxn ang="0">
                      <a:pos x="17" y="32"/>
                    </a:cxn>
                    <a:cxn ang="0">
                      <a:pos x="27" y="27"/>
                    </a:cxn>
                    <a:cxn ang="0">
                      <a:pos x="32" y="17"/>
                    </a:cxn>
                    <a:cxn ang="0">
                      <a:pos x="19" y="4"/>
                    </a:cxn>
                    <a:cxn ang="0">
                      <a:pos x="19" y="3"/>
                    </a:cxn>
                    <a:cxn ang="0">
                      <a:pos x="85" y="85"/>
                    </a:cxn>
                    <a:cxn ang="0">
                      <a:pos x="93" y="85"/>
                    </a:cxn>
                    <a:cxn ang="0">
                      <a:pos x="93" y="92"/>
                    </a:cxn>
                    <a:cxn ang="0">
                      <a:pos x="85" y="92"/>
                    </a:cxn>
                    <a:cxn ang="0">
                      <a:pos x="85" y="85"/>
                    </a:cxn>
                  </a:cxnLst>
                  <a:rect l="0" t="0" r="r" b="b"/>
                  <a:pathLst>
                    <a:path w="102" h="102">
                      <a:moveTo>
                        <a:pt x="19" y="3"/>
                      </a:moveTo>
                      <a:cubicBezTo>
                        <a:pt x="19" y="3"/>
                        <a:pt x="19" y="3"/>
                        <a:pt x="19" y="3"/>
                      </a:cubicBezTo>
                      <a:cubicBezTo>
                        <a:pt x="32" y="0"/>
                        <a:pt x="32" y="0"/>
                        <a:pt x="32" y="0"/>
                      </a:cubicBezTo>
                      <a:cubicBezTo>
                        <a:pt x="51" y="17"/>
                        <a:pt x="51" y="17"/>
                        <a:pt x="51" y="17"/>
                      </a:cubicBezTo>
                      <a:cubicBezTo>
                        <a:pt x="47" y="31"/>
                        <a:pt x="47" y="31"/>
                        <a:pt x="47" y="31"/>
                      </a:cubicBezTo>
                      <a:cubicBezTo>
                        <a:pt x="47" y="32"/>
                        <a:pt x="47" y="32"/>
                        <a:pt x="47" y="32"/>
                      </a:cubicBezTo>
                      <a:cubicBezTo>
                        <a:pt x="98" y="81"/>
                        <a:pt x="98" y="81"/>
                        <a:pt x="98" y="81"/>
                      </a:cubicBezTo>
                      <a:cubicBezTo>
                        <a:pt x="102" y="85"/>
                        <a:pt x="102" y="93"/>
                        <a:pt x="97" y="97"/>
                      </a:cubicBezTo>
                      <a:cubicBezTo>
                        <a:pt x="97" y="97"/>
                        <a:pt x="97" y="97"/>
                        <a:pt x="97" y="97"/>
                      </a:cubicBezTo>
                      <a:cubicBezTo>
                        <a:pt x="93" y="101"/>
                        <a:pt x="85" y="102"/>
                        <a:pt x="81" y="97"/>
                      </a:cubicBezTo>
                      <a:cubicBezTo>
                        <a:pt x="32" y="46"/>
                        <a:pt x="32" y="46"/>
                        <a:pt x="32" y="46"/>
                      </a:cubicBezTo>
                      <a:cubicBezTo>
                        <a:pt x="31" y="47"/>
                        <a:pt x="31" y="47"/>
                        <a:pt x="31" y="47"/>
                      </a:cubicBezTo>
                      <a:cubicBezTo>
                        <a:pt x="17" y="51"/>
                        <a:pt x="17" y="51"/>
                        <a:pt x="17" y="51"/>
                      </a:cubicBezTo>
                      <a:cubicBezTo>
                        <a:pt x="0" y="32"/>
                        <a:pt x="0" y="32"/>
                        <a:pt x="0" y="32"/>
                      </a:cubicBezTo>
                      <a:cubicBezTo>
                        <a:pt x="3" y="19"/>
                        <a:pt x="3" y="19"/>
                        <a:pt x="3" y="19"/>
                      </a:cubicBezTo>
                      <a:cubicBezTo>
                        <a:pt x="3" y="19"/>
                        <a:pt x="3" y="19"/>
                        <a:pt x="3" y="19"/>
                      </a:cubicBezTo>
                      <a:cubicBezTo>
                        <a:pt x="4" y="19"/>
                        <a:pt x="4" y="19"/>
                        <a:pt x="4" y="19"/>
                      </a:cubicBezTo>
                      <a:cubicBezTo>
                        <a:pt x="17" y="32"/>
                        <a:pt x="17" y="32"/>
                        <a:pt x="17" y="32"/>
                      </a:cubicBezTo>
                      <a:cubicBezTo>
                        <a:pt x="27" y="27"/>
                        <a:pt x="27" y="27"/>
                        <a:pt x="27" y="27"/>
                      </a:cubicBezTo>
                      <a:cubicBezTo>
                        <a:pt x="32" y="17"/>
                        <a:pt x="32" y="17"/>
                        <a:pt x="32" y="17"/>
                      </a:cubicBezTo>
                      <a:cubicBezTo>
                        <a:pt x="19" y="4"/>
                        <a:pt x="19" y="4"/>
                        <a:pt x="19" y="4"/>
                      </a:cubicBezTo>
                      <a:cubicBezTo>
                        <a:pt x="19" y="3"/>
                        <a:pt x="19" y="3"/>
                        <a:pt x="19" y="3"/>
                      </a:cubicBezTo>
                      <a:close/>
                      <a:moveTo>
                        <a:pt x="85" y="85"/>
                      </a:moveTo>
                      <a:cubicBezTo>
                        <a:pt x="87" y="83"/>
                        <a:pt x="91" y="83"/>
                        <a:pt x="93" y="85"/>
                      </a:cubicBezTo>
                      <a:cubicBezTo>
                        <a:pt x="95" y="87"/>
                        <a:pt x="95" y="90"/>
                        <a:pt x="93" y="92"/>
                      </a:cubicBezTo>
                      <a:cubicBezTo>
                        <a:pt x="91" y="95"/>
                        <a:pt x="87" y="95"/>
                        <a:pt x="85" y="92"/>
                      </a:cubicBezTo>
                      <a:cubicBezTo>
                        <a:pt x="83" y="90"/>
                        <a:pt x="83" y="87"/>
                        <a:pt x="85" y="85"/>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900" dirty="0"/>
                </a:p>
              </p:txBody>
            </p:sp>
            <p:sp>
              <p:nvSpPr>
                <p:cNvPr id="48" name="Freeform 131">
                  <a:extLst>
                    <a:ext uri="{FF2B5EF4-FFF2-40B4-BE49-F238E27FC236}">
                      <a16:creationId xmlns:a16="http://schemas.microsoft.com/office/drawing/2014/main" id="{AE0AE2F1-094F-4C3F-B1F8-E96929582A43}"/>
                    </a:ext>
                  </a:extLst>
                </p:cNvPr>
                <p:cNvSpPr>
                  <a:spLocks/>
                </p:cNvSpPr>
                <p:nvPr/>
              </p:nvSpPr>
              <p:spPr bwMode="auto">
                <a:xfrm>
                  <a:off x="6009983" y="4908029"/>
                  <a:ext cx="250446" cy="249863"/>
                </a:xfrm>
                <a:custGeom>
                  <a:avLst/>
                  <a:gdLst/>
                  <a:ahLst/>
                  <a:cxnLst>
                    <a:cxn ang="0">
                      <a:pos x="104" y="0"/>
                    </a:cxn>
                    <a:cxn ang="0">
                      <a:pos x="108" y="24"/>
                    </a:cxn>
                    <a:cxn ang="0">
                      <a:pos x="126" y="31"/>
                    </a:cxn>
                    <a:cxn ang="0">
                      <a:pos x="146" y="17"/>
                    </a:cxn>
                    <a:cxn ang="0">
                      <a:pos x="165" y="36"/>
                    </a:cxn>
                    <a:cxn ang="0">
                      <a:pos x="151" y="56"/>
                    </a:cxn>
                    <a:cxn ang="0">
                      <a:pos x="158" y="74"/>
                    </a:cxn>
                    <a:cxn ang="0">
                      <a:pos x="182" y="78"/>
                    </a:cxn>
                    <a:cxn ang="0">
                      <a:pos x="182" y="104"/>
                    </a:cxn>
                    <a:cxn ang="0">
                      <a:pos x="158" y="108"/>
                    </a:cxn>
                    <a:cxn ang="0">
                      <a:pos x="153" y="121"/>
                    </a:cxn>
                    <a:cxn ang="0">
                      <a:pos x="137" y="106"/>
                    </a:cxn>
                    <a:cxn ang="0">
                      <a:pos x="139" y="97"/>
                    </a:cxn>
                    <a:cxn ang="0">
                      <a:pos x="98" y="42"/>
                    </a:cxn>
                    <a:cxn ang="0">
                      <a:pos x="42" y="84"/>
                    </a:cxn>
                    <a:cxn ang="0">
                      <a:pos x="84" y="139"/>
                    </a:cxn>
                    <a:cxn ang="0">
                      <a:pos x="107" y="137"/>
                    </a:cxn>
                    <a:cxn ang="0">
                      <a:pos x="121" y="153"/>
                    </a:cxn>
                    <a:cxn ang="0">
                      <a:pos x="108" y="158"/>
                    </a:cxn>
                    <a:cxn ang="0">
                      <a:pos x="104" y="182"/>
                    </a:cxn>
                    <a:cxn ang="0">
                      <a:pos x="78" y="182"/>
                    </a:cxn>
                    <a:cxn ang="0">
                      <a:pos x="74" y="158"/>
                    </a:cxn>
                    <a:cxn ang="0">
                      <a:pos x="55" y="151"/>
                    </a:cxn>
                    <a:cxn ang="0">
                      <a:pos x="36" y="165"/>
                    </a:cxn>
                    <a:cxn ang="0">
                      <a:pos x="17" y="146"/>
                    </a:cxn>
                    <a:cxn ang="0">
                      <a:pos x="31" y="126"/>
                    </a:cxn>
                    <a:cxn ang="0">
                      <a:pos x="23" y="108"/>
                    </a:cxn>
                    <a:cxn ang="0">
                      <a:pos x="0" y="104"/>
                    </a:cxn>
                    <a:cxn ang="0">
                      <a:pos x="0" y="78"/>
                    </a:cxn>
                    <a:cxn ang="0">
                      <a:pos x="24" y="73"/>
                    </a:cxn>
                    <a:cxn ang="0">
                      <a:pos x="31" y="55"/>
                    </a:cxn>
                    <a:cxn ang="0">
                      <a:pos x="17" y="36"/>
                    </a:cxn>
                    <a:cxn ang="0">
                      <a:pos x="36" y="17"/>
                    </a:cxn>
                    <a:cxn ang="0">
                      <a:pos x="56" y="31"/>
                    </a:cxn>
                    <a:cxn ang="0">
                      <a:pos x="74" y="23"/>
                    </a:cxn>
                    <a:cxn ang="0">
                      <a:pos x="78" y="0"/>
                    </a:cxn>
                    <a:cxn ang="0">
                      <a:pos x="104" y="0"/>
                    </a:cxn>
                  </a:cxnLst>
                  <a:rect l="0" t="0" r="r" b="b"/>
                  <a:pathLst>
                    <a:path w="182" h="182">
                      <a:moveTo>
                        <a:pt x="104" y="0"/>
                      </a:moveTo>
                      <a:cubicBezTo>
                        <a:pt x="108" y="24"/>
                        <a:pt x="108" y="24"/>
                        <a:pt x="108" y="24"/>
                      </a:cubicBezTo>
                      <a:cubicBezTo>
                        <a:pt x="126" y="31"/>
                        <a:pt x="126" y="31"/>
                        <a:pt x="126" y="31"/>
                      </a:cubicBezTo>
                      <a:cubicBezTo>
                        <a:pt x="146" y="17"/>
                        <a:pt x="146" y="17"/>
                        <a:pt x="146" y="17"/>
                      </a:cubicBezTo>
                      <a:cubicBezTo>
                        <a:pt x="165" y="36"/>
                        <a:pt x="165" y="36"/>
                        <a:pt x="165" y="36"/>
                      </a:cubicBezTo>
                      <a:cubicBezTo>
                        <a:pt x="151" y="56"/>
                        <a:pt x="151" y="56"/>
                        <a:pt x="151" y="56"/>
                      </a:cubicBezTo>
                      <a:cubicBezTo>
                        <a:pt x="158" y="74"/>
                        <a:pt x="158" y="74"/>
                        <a:pt x="158" y="74"/>
                      </a:cubicBezTo>
                      <a:cubicBezTo>
                        <a:pt x="182" y="78"/>
                        <a:pt x="182" y="78"/>
                        <a:pt x="182" y="78"/>
                      </a:cubicBezTo>
                      <a:cubicBezTo>
                        <a:pt x="182" y="104"/>
                        <a:pt x="182" y="104"/>
                        <a:pt x="182" y="104"/>
                      </a:cubicBezTo>
                      <a:cubicBezTo>
                        <a:pt x="158" y="108"/>
                        <a:pt x="158" y="108"/>
                        <a:pt x="158" y="108"/>
                      </a:cubicBezTo>
                      <a:cubicBezTo>
                        <a:pt x="153" y="121"/>
                        <a:pt x="153" y="121"/>
                        <a:pt x="153" y="121"/>
                      </a:cubicBezTo>
                      <a:cubicBezTo>
                        <a:pt x="137" y="106"/>
                        <a:pt x="137" y="106"/>
                        <a:pt x="137" y="106"/>
                      </a:cubicBezTo>
                      <a:cubicBezTo>
                        <a:pt x="138" y="103"/>
                        <a:pt x="139" y="100"/>
                        <a:pt x="139" y="97"/>
                      </a:cubicBezTo>
                      <a:cubicBezTo>
                        <a:pt x="143" y="71"/>
                        <a:pt x="124" y="46"/>
                        <a:pt x="98" y="42"/>
                      </a:cubicBezTo>
                      <a:cubicBezTo>
                        <a:pt x="71" y="39"/>
                        <a:pt x="46" y="58"/>
                        <a:pt x="42" y="84"/>
                      </a:cubicBezTo>
                      <a:cubicBezTo>
                        <a:pt x="39" y="111"/>
                        <a:pt x="58" y="136"/>
                        <a:pt x="84" y="139"/>
                      </a:cubicBezTo>
                      <a:cubicBezTo>
                        <a:pt x="92" y="140"/>
                        <a:pt x="100" y="139"/>
                        <a:pt x="107" y="137"/>
                      </a:cubicBezTo>
                      <a:cubicBezTo>
                        <a:pt x="121" y="153"/>
                        <a:pt x="121" y="153"/>
                        <a:pt x="121" y="153"/>
                      </a:cubicBezTo>
                      <a:cubicBezTo>
                        <a:pt x="108" y="158"/>
                        <a:pt x="108" y="158"/>
                        <a:pt x="108" y="158"/>
                      </a:cubicBezTo>
                      <a:cubicBezTo>
                        <a:pt x="104" y="182"/>
                        <a:pt x="104" y="182"/>
                        <a:pt x="104" y="182"/>
                      </a:cubicBezTo>
                      <a:cubicBezTo>
                        <a:pt x="78" y="182"/>
                        <a:pt x="78" y="182"/>
                        <a:pt x="78" y="182"/>
                      </a:cubicBezTo>
                      <a:cubicBezTo>
                        <a:pt x="74" y="158"/>
                        <a:pt x="74" y="158"/>
                        <a:pt x="74" y="158"/>
                      </a:cubicBezTo>
                      <a:cubicBezTo>
                        <a:pt x="55" y="151"/>
                        <a:pt x="55" y="151"/>
                        <a:pt x="55" y="151"/>
                      </a:cubicBezTo>
                      <a:cubicBezTo>
                        <a:pt x="36" y="165"/>
                        <a:pt x="36" y="165"/>
                        <a:pt x="36" y="165"/>
                      </a:cubicBezTo>
                      <a:cubicBezTo>
                        <a:pt x="17" y="146"/>
                        <a:pt x="17" y="146"/>
                        <a:pt x="17" y="146"/>
                      </a:cubicBezTo>
                      <a:cubicBezTo>
                        <a:pt x="31" y="126"/>
                        <a:pt x="31" y="126"/>
                        <a:pt x="31" y="126"/>
                      </a:cubicBezTo>
                      <a:cubicBezTo>
                        <a:pt x="23" y="108"/>
                        <a:pt x="23" y="108"/>
                        <a:pt x="23" y="108"/>
                      </a:cubicBezTo>
                      <a:cubicBezTo>
                        <a:pt x="0" y="104"/>
                        <a:pt x="0" y="104"/>
                        <a:pt x="0" y="104"/>
                      </a:cubicBezTo>
                      <a:cubicBezTo>
                        <a:pt x="0" y="78"/>
                        <a:pt x="0" y="78"/>
                        <a:pt x="0" y="78"/>
                      </a:cubicBezTo>
                      <a:cubicBezTo>
                        <a:pt x="24" y="73"/>
                        <a:pt x="24" y="73"/>
                        <a:pt x="24" y="73"/>
                      </a:cubicBezTo>
                      <a:cubicBezTo>
                        <a:pt x="31" y="55"/>
                        <a:pt x="31" y="55"/>
                        <a:pt x="31" y="55"/>
                      </a:cubicBezTo>
                      <a:cubicBezTo>
                        <a:pt x="17" y="36"/>
                        <a:pt x="17" y="36"/>
                        <a:pt x="17" y="36"/>
                      </a:cubicBezTo>
                      <a:cubicBezTo>
                        <a:pt x="36" y="17"/>
                        <a:pt x="36" y="17"/>
                        <a:pt x="36" y="17"/>
                      </a:cubicBezTo>
                      <a:cubicBezTo>
                        <a:pt x="56" y="31"/>
                        <a:pt x="56" y="31"/>
                        <a:pt x="56" y="31"/>
                      </a:cubicBezTo>
                      <a:cubicBezTo>
                        <a:pt x="74" y="23"/>
                        <a:pt x="74" y="23"/>
                        <a:pt x="74" y="23"/>
                      </a:cubicBezTo>
                      <a:cubicBezTo>
                        <a:pt x="78" y="0"/>
                        <a:pt x="78" y="0"/>
                        <a:pt x="78" y="0"/>
                      </a:cubicBezTo>
                      <a:cubicBezTo>
                        <a:pt x="104" y="0"/>
                        <a:pt x="104" y="0"/>
                        <a:pt x="104" y="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900" dirty="0"/>
                </a:p>
              </p:txBody>
            </p:sp>
          </p:grpSp>
        </p:grpSp>
        <p:grpSp>
          <p:nvGrpSpPr>
            <p:cNvPr id="38" name="Group 37">
              <a:extLst>
                <a:ext uri="{FF2B5EF4-FFF2-40B4-BE49-F238E27FC236}">
                  <a16:creationId xmlns:a16="http://schemas.microsoft.com/office/drawing/2014/main" id="{AAB30DA7-E690-41FD-9F9E-2E8136759A55}"/>
                </a:ext>
              </a:extLst>
            </p:cNvPr>
            <p:cNvGrpSpPr/>
            <p:nvPr/>
          </p:nvGrpSpPr>
          <p:grpSpPr>
            <a:xfrm>
              <a:off x="8764565" y="4764072"/>
              <a:ext cx="2325953" cy="166472"/>
              <a:chOff x="8764565" y="4764072"/>
              <a:chExt cx="2325953" cy="166472"/>
            </a:xfrm>
          </p:grpSpPr>
          <p:grpSp>
            <p:nvGrpSpPr>
              <p:cNvPr id="39" name="Group 38">
                <a:extLst>
                  <a:ext uri="{FF2B5EF4-FFF2-40B4-BE49-F238E27FC236}">
                    <a16:creationId xmlns:a16="http://schemas.microsoft.com/office/drawing/2014/main" id="{D96387DD-C35B-461C-9403-8528E38955AD}"/>
                  </a:ext>
                </a:extLst>
              </p:cNvPr>
              <p:cNvGrpSpPr/>
              <p:nvPr/>
            </p:nvGrpSpPr>
            <p:grpSpPr>
              <a:xfrm>
                <a:off x="8873108" y="4764072"/>
                <a:ext cx="2217410" cy="144655"/>
                <a:chOff x="1237953" y="2049432"/>
                <a:chExt cx="3198317" cy="208646"/>
              </a:xfrm>
            </p:grpSpPr>
            <p:cxnSp>
              <p:nvCxnSpPr>
                <p:cNvPr id="43" name="Straight Connector 42">
                  <a:extLst>
                    <a:ext uri="{FF2B5EF4-FFF2-40B4-BE49-F238E27FC236}">
                      <a16:creationId xmlns:a16="http://schemas.microsoft.com/office/drawing/2014/main" id="{1A3BBFB6-6E34-4E43-899E-909FB7252F49}"/>
                    </a:ext>
                  </a:extLst>
                </p:cNvPr>
                <p:cNvCxnSpPr>
                  <a:cxnSpLocks/>
                </p:cNvCxnSpPr>
                <p:nvPr/>
              </p:nvCxnSpPr>
              <p:spPr>
                <a:xfrm>
                  <a:off x="1237953" y="2153756"/>
                  <a:ext cx="319831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18C6D153-504D-4E1D-95B3-C9C3D1C4D6ED}"/>
                    </a:ext>
                  </a:extLst>
                </p:cNvPr>
                <p:cNvSpPr/>
                <p:nvPr/>
              </p:nvSpPr>
              <p:spPr>
                <a:xfrm>
                  <a:off x="1497944" y="2049432"/>
                  <a:ext cx="2453159" cy="208646"/>
                </a:xfrm>
                <a:prstGeom prst="rect">
                  <a:avLst/>
                </a:prstGeom>
                <a:solidFill>
                  <a:srgbClr val="00338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spAutoFit/>
                </a:bodyPr>
                <a:lstStyle/>
                <a:p>
                  <a:pPr algn="ctr"/>
                  <a:r>
                    <a:rPr lang="en-US" sz="700" b="1" dirty="0">
                      <a:solidFill>
                        <a:schemeClr val="bg1"/>
                      </a:solidFill>
                    </a:rPr>
                    <a:t>Change &amp; Configuration Management</a:t>
                  </a:r>
                </a:p>
              </p:txBody>
            </p:sp>
          </p:grpSp>
          <p:grpSp>
            <p:nvGrpSpPr>
              <p:cNvPr id="40" name="Group 39">
                <a:extLst>
                  <a:ext uri="{FF2B5EF4-FFF2-40B4-BE49-F238E27FC236}">
                    <a16:creationId xmlns:a16="http://schemas.microsoft.com/office/drawing/2014/main" id="{6F18A377-5DEC-427F-83A7-3ABE79D3661B}"/>
                  </a:ext>
                </a:extLst>
              </p:cNvPr>
              <p:cNvGrpSpPr/>
              <p:nvPr/>
            </p:nvGrpSpPr>
            <p:grpSpPr>
              <a:xfrm>
                <a:off x="8764565" y="4768466"/>
                <a:ext cx="143935" cy="162078"/>
                <a:chOff x="8418051" y="5566920"/>
                <a:chExt cx="234850" cy="286333"/>
              </a:xfrm>
            </p:grpSpPr>
            <p:sp>
              <p:nvSpPr>
                <p:cNvPr id="41" name="Freeform 21">
                  <a:extLst>
                    <a:ext uri="{FF2B5EF4-FFF2-40B4-BE49-F238E27FC236}">
                      <a16:creationId xmlns:a16="http://schemas.microsoft.com/office/drawing/2014/main" id="{7CC6B78E-9C46-48F0-B6F6-A7B4C12DCA8F}"/>
                    </a:ext>
                  </a:extLst>
                </p:cNvPr>
                <p:cNvSpPr>
                  <a:spLocks noEditPoints="1"/>
                </p:cNvSpPr>
                <p:nvPr/>
              </p:nvSpPr>
              <p:spPr bwMode="auto">
                <a:xfrm>
                  <a:off x="8418051" y="5566920"/>
                  <a:ext cx="190938" cy="238199"/>
                </a:xfrm>
                <a:custGeom>
                  <a:avLst/>
                  <a:gdLst/>
                  <a:ahLst/>
                  <a:cxnLst>
                    <a:cxn ang="0">
                      <a:pos x="126" y="106"/>
                    </a:cxn>
                    <a:cxn ang="0">
                      <a:pos x="64" y="127"/>
                    </a:cxn>
                    <a:cxn ang="0">
                      <a:pos x="3" y="106"/>
                    </a:cxn>
                    <a:cxn ang="0">
                      <a:pos x="0" y="106"/>
                    </a:cxn>
                    <a:cxn ang="0">
                      <a:pos x="0" y="124"/>
                    </a:cxn>
                    <a:cxn ang="0">
                      <a:pos x="64" y="160"/>
                    </a:cxn>
                    <a:cxn ang="0">
                      <a:pos x="128" y="124"/>
                    </a:cxn>
                    <a:cxn ang="0">
                      <a:pos x="128" y="106"/>
                    </a:cxn>
                    <a:cxn ang="0">
                      <a:pos x="126" y="106"/>
                    </a:cxn>
                    <a:cxn ang="0">
                      <a:pos x="126" y="59"/>
                    </a:cxn>
                    <a:cxn ang="0">
                      <a:pos x="64" y="78"/>
                    </a:cxn>
                    <a:cxn ang="0">
                      <a:pos x="3" y="59"/>
                    </a:cxn>
                    <a:cxn ang="0">
                      <a:pos x="0" y="59"/>
                    </a:cxn>
                    <a:cxn ang="0">
                      <a:pos x="0" y="81"/>
                    </a:cxn>
                    <a:cxn ang="0">
                      <a:pos x="64" y="110"/>
                    </a:cxn>
                    <a:cxn ang="0">
                      <a:pos x="128" y="81"/>
                    </a:cxn>
                    <a:cxn ang="0">
                      <a:pos x="128" y="59"/>
                    </a:cxn>
                    <a:cxn ang="0">
                      <a:pos x="126" y="59"/>
                    </a:cxn>
                    <a:cxn ang="0">
                      <a:pos x="64" y="0"/>
                    </a:cxn>
                    <a:cxn ang="0">
                      <a:pos x="0" y="24"/>
                    </a:cxn>
                    <a:cxn ang="0">
                      <a:pos x="0" y="35"/>
                    </a:cxn>
                    <a:cxn ang="0">
                      <a:pos x="64" y="61"/>
                    </a:cxn>
                    <a:cxn ang="0">
                      <a:pos x="128" y="35"/>
                    </a:cxn>
                    <a:cxn ang="0">
                      <a:pos x="128" y="24"/>
                    </a:cxn>
                    <a:cxn ang="0">
                      <a:pos x="64" y="0"/>
                    </a:cxn>
                  </a:cxnLst>
                  <a:rect l="0" t="0" r="r" b="b"/>
                  <a:pathLst>
                    <a:path w="128" h="160">
                      <a:moveTo>
                        <a:pt x="126" y="106"/>
                      </a:moveTo>
                      <a:cubicBezTo>
                        <a:pt x="118" y="118"/>
                        <a:pt x="93" y="127"/>
                        <a:pt x="64" y="127"/>
                      </a:cubicBezTo>
                      <a:cubicBezTo>
                        <a:pt x="35" y="127"/>
                        <a:pt x="11" y="118"/>
                        <a:pt x="3" y="106"/>
                      </a:cubicBezTo>
                      <a:cubicBezTo>
                        <a:pt x="1" y="103"/>
                        <a:pt x="0" y="105"/>
                        <a:pt x="0" y="106"/>
                      </a:cubicBezTo>
                      <a:cubicBezTo>
                        <a:pt x="0" y="107"/>
                        <a:pt x="0" y="124"/>
                        <a:pt x="0" y="124"/>
                      </a:cubicBezTo>
                      <a:cubicBezTo>
                        <a:pt x="0" y="142"/>
                        <a:pt x="29" y="160"/>
                        <a:pt x="64" y="160"/>
                      </a:cubicBezTo>
                      <a:cubicBezTo>
                        <a:pt x="100" y="160"/>
                        <a:pt x="128" y="142"/>
                        <a:pt x="128" y="124"/>
                      </a:cubicBezTo>
                      <a:cubicBezTo>
                        <a:pt x="128" y="124"/>
                        <a:pt x="128" y="107"/>
                        <a:pt x="128" y="106"/>
                      </a:cubicBezTo>
                      <a:cubicBezTo>
                        <a:pt x="128" y="105"/>
                        <a:pt x="127" y="103"/>
                        <a:pt x="126" y="106"/>
                      </a:cubicBezTo>
                      <a:close/>
                      <a:moveTo>
                        <a:pt x="126" y="59"/>
                      </a:moveTo>
                      <a:cubicBezTo>
                        <a:pt x="118" y="70"/>
                        <a:pt x="94" y="78"/>
                        <a:pt x="64" y="78"/>
                      </a:cubicBezTo>
                      <a:cubicBezTo>
                        <a:pt x="35" y="78"/>
                        <a:pt x="10" y="70"/>
                        <a:pt x="3" y="59"/>
                      </a:cubicBezTo>
                      <a:cubicBezTo>
                        <a:pt x="1" y="57"/>
                        <a:pt x="0" y="58"/>
                        <a:pt x="0" y="59"/>
                      </a:cubicBezTo>
                      <a:cubicBezTo>
                        <a:pt x="0" y="60"/>
                        <a:pt x="0" y="81"/>
                        <a:pt x="0" y="81"/>
                      </a:cubicBezTo>
                      <a:cubicBezTo>
                        <a:pt x="0" y="97"/>
                        <a:pt x="29" y="110"/>
                        <a:pt x="64" y="110"/>
                      </a:cubicBezTo>
                      <a:cubicBezTo>
                        <a:pt x="100" y="110"/>
                        <a:pt x="128" y="97"/>
                        <a:pt x="128" y="81"/>
                      </a:cubicBezTo>
                      <a:cubicBezTo>
                        <a:pt x="128" y="81"/>
                        <a:pt x="128" y="60"/>
                        <a:pt x="128" y="59"/>
                      </a:cubicBezTo>
                      <a:cubicBezTo>
                        <a:pt x="128" y="58"/>
                        <a:pt x="127" y="57"/>
                        <a:pt x="126" y="59"/>
                      </a:cubicBezTo>
                      <a:close/>
                      <a:moveTo>
                        <a:pt x="64" y="0"/>
                      </a:moveTo>
                      <a:cubicBezTo>
                        <a:pt x="29" y="0"/>
                        <a:pt x="0" y="10"/>
                        <a:pt x="0" y="24"/>
                      </a:cubicBezTo>
                      <a:cubicBezTo>
                        <a:pt x="0" y="35"/>
                        <a:pt x="0" y="35"/>
                        <a:pt x="0" y="35"/>
                      </a:cubicBezTo>
                      <a:cubicBezTo>
                        <a:pt x="0" y="49"/>
                        <a:pt x="29" y="61"/>
                        <a:pt x="64" y="61"/>
                      </a:cubicBezTo>
                      <a:cubicBezTo>
                        <a:pt x="100" y="61"/>
                        <a:pt x="128" y="49"/>
                        <a:pt x="128" y="35"/>
                      </a:cubicBezTo>
                      <a:cubicBezTo>
                        <a:pt x="128" y="24"/>
                        <a:pt x="128" y="24"/>
                        <a:pt x="128" y="24"/>
                      </a:cubicBezTo>
                      <a:cubicBezTo>
                        <a:pt x="128" y="10"/>
                        <a:pt x="100" y="0"/>
                        <a:pt x="64" y="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900" dirty="0"/>
                </a:p>
              </p:txBody>
            </p:sp>
            <p:sp>
              <p:nvSpPr>
                <p:cNvPr id="42" name="Freeform 6">
                  <a:extLst>
                    <a:ext uri="{FF2B5EF4-FFF2-40B4-BE49-F238E27FC236}">
                      <a16:creationId xmlns:a16="http://schemas.microsoft.com/office/drawing/2014/main" id="{6EAF0CD3-2060-4F69-9E92-9AF98A808788}"/>
                    </a:ext>
                  </a:extLst>
                </p:cNvPr>
                <p:cNvSpPr>
                  <a:spLocks noEditPoints="1"/>
                </p:cNvSpPr>
                <p:nvPr/>
              </p:nvSpPr>
              <p:spPr bwMode="auto">
                <a:xfrm>
                  <a:off x="8541382" y="5742931"/>
                  <a:ext cx="111519" cy="110322"/>
                </a:xfrm>
                <a:custGeom>
                  <a:avLst/>
                  <a:gdLst/>
                  <a:ahLst/>
                  <a:cxnLst>
                    <a:cxn ang="0">
                      <a:pos x="156" y="93"/>
                    </a:cxn>
                    <a:cxn ang="0">
                      <a:pos x="157" y="82"/>
                    </a:cxn>
                    <a:cxn ang="0">
                      <a:pos x="157" y="71"/>
                    </a:cxn>
                    <a:cxn ang="0">
                      <a:pos x="140" y="67"/>
                    </a:cxn>
                    <a:cxn ang="0">
                      <a:pos x="138" y="57"/>
                    </a:cxn>
                    <a:cxn ang="0">
                      <a:pos x="150" y="45"/>
                    </a:cxn>
                    <a:cxn ang="0">
                      <a:pos x="138" y="27"/>
                    </a:cxn>
                    <a:cxn ang="0">
                      <a:pos x="122" y="33"/>
                    </a:cxn>
                    <a:cxn ang="0">
                      <a:pos x="114" y="27"/>
                    </a:cxn>
                    <a:cxn ang="0">
                      <a:pos x="117" y="9"/>
                    </a:cxn>
                    <a:cxn ang="0">
                      <a:pos x="97" y="2"/>
                    </a:cxn>
                    <a:cxn ang="0">
                      <a:pos x="87" y="16"/>
                    </a:cxn>
                    <a:cxn ang="0">
                      <a:pos x="82" y="16"/>
                    </a:cxn>
                    <a:cxn ang="0">
                      <a:pos x="77" y="16"/>
                    </a:cxn>
                    <a:cxn ang="0">
                      <a:pos x="69" y="0"/>
                    </a:cxn>
                    <a:cxn ang="0">
                      <a:pos x="48" y="6"/>
                    </a:cxn>
                    <a:cxn ang="0">
                      <a:pos x="49" y="23"/>
                    </a:cxn>
                    <a:cxn ang="0">
                      <a:pos x="41" y="29"/>
                    </a:cxn>
                    <a:cxn ang="0">
                      <a:pos x="25" y="21"/>
                    </a:cxn>
                    <a:cxn ang="0">
                      <a:pos x="12" y="37"/>
                    </a:cxn>
                    <a:cxn ang="0">
                      <a:pos x="23" y="51"/>
                    </a:cxn>
                    <a:cxn ang="0">
                      <a:pos x="19" y="60"/>
                    </a:cxn>
                    <a:cxn ang="0">
                      <a:pos x="2" y="63"/>
                    </a:cxn>
                    <a:cxn ang="0">
                      <a:pos x="1" y="74"/>
                    </a:cxn>
                    <a:cxn ang="0">
                      <a:pos x="1" y="85"/>
                    </a:cxn>
                    <a:cxn ang="0">
                      <a:pos x="18" y="89"/>
                    </a:cxn>
                    <a:cxn ang="0">
                      <a:pos x="20" y="99"/>
                    </a:cxn>
                    <a:cxn ang="0">
                      <a:pos x="8" y="111"/>
                    </a:cxn>
                    <a:cxn ang="0">
                      <a:pos x="20" y="129"/>
                    </a:cxn>
                    <a:cxn ang="0">
                      <a:pos x="36" y="123"/>
                    </a:cxn>
                    <a:cxn ang="0">
                      <a:pos x="44" y="129"/>
                    </a:cxn>
                    <a:cxn ang="0">
                      <a:pos x="41" y="147"/>
                    </a:cxn>
                    <a:cxn ang="0">
                      <a:pos x="61" y="154"/>
                    </a:cxn>
                    <a:cxn ang="0">
                      <a:pos x="71" y="140"/>
                    </a:cxn>
                    <a:cxn ang="0">
                      <a:pos x="76" y="140"/>
                    </a:cxn>
                    <a:cxn ang="0">
                      <a:pos x="81" y="140"/>
                    </a:cxn>
                    <a:cxn ang="0">
                      <a:pos x="89" y="156"/>
                    </a:cxn>
                    <a:cxn ang="0">
                      <a:pos x="109" y="150"/>
                    </a:cxn>
                    <a:cxn ang="0">
                      <a:pos x="109" y="133"/>
                    </a:cxn>
                    <a:cxn ang="0">
                      <a:pos x="117" y="127"/>
                    </a:cxn>
                    <a:cxn ang="0">
                      <a:pos x="133" y="135"/>
                    </a:cxn>
                    <a:cxn ang="0">
                      <a:pos x="146" y="119"/>
                    </a:cxn>
                    <a:cxn ang="0">
                      <a:pos x="135" y="105"/>
                    </a:cxn>
                    <a:cxn ang="0">
                      <a:pos x="139" y="96"/>
                    </a:cxn>
                    <a:cxn ang="0">
                      <a:pos x="156" y="93"/>
                    </a:cxn>
                    <a:cxn ang="0">
                      <a:pos x="77" y="112"/>
                    </a:cxn>
                    <a:cxn ang="0">
                      <a:pos x="45" y="76"/>
                    </a:cxn>
                    <a:cxn ang="0">
                      <a:pos x="81" y="44"/>
                    </a:cxn>
                    <a:cxn ang="0">
                      <a:pos x="113" y="80"/>
                    </a:cxn>
                    <a:cxn ang="0">
                      <a:pos x="77" y="112"/>
                    </a:cxn>
                  </a:cxnLst>
                  <a:rect l="0" t="0" r="r" b="b"/>
                  <a:pathLst>
                    <a:path w="158" h="156">
                      <a:moveTo>
                        <a:pt x="156" y="93"/>
                      </a:moveTo>
                      <a:cubicBezTo>
                        <a:pt x="157" y="89"/>
                        <a:pt x="157" y="86"/>
                        <a:pt x="157" y="82"/>
                      </a:cubicBezTo>
                      <a:cubicBezTo>
                        <a:pt x="158" y="78"/>
                        <a:pt x="157" y="75"/>
                        <a:pt x="157" y="71"/>
                      </a:cubicBezTo>
                      <a:cubicBezTo>
                        <a:pt x="140" y="67"/>
                        <a:pt x="140" y="67"/>
                        <a:pt x="140" y="67"/>
                      </a:cubicBezTo>
                      <a:cubicBezTo>
                        <a:pt x="140" y="63"/>
                        <a:pt x="139" y="60"/>
                        <a:pt x="138" y="57"/>
                      </a:cubicBezTo>
                      <a:cubicBezTo>
                        <a:pt x="150" y="45"/>
                        <a:pt x="150" y="45"/>
                        <a:pt x="150" y="45"/>
                      </a:cubicBezTo>
                      <a:cubicBezTo>
                        <a:pt x="147" y="38"/>
                        <a:pt x="143" y="32"/>
                        <a:pt x="138" y="27"/>
                      </a:cubicBezTo>
                      <a:cubicBezTo>
                        <a:pt x="122" y="33"/>
                        <a:pt x="122" y="33"/>
                        <a:pt x="122" y="33"/>
                      </a:cubicBezTo>
                      <a:cubicBezTo>
                        <a:pt x="119" y="31"/>
                        <a:pt x="117" y="28"/>
                        <a:pt x="114" y="27"/>
                      </a:cubicBezTo>
                      <a:cubicBezTo>
                        <a:pt x="117" y="9"/>
                        <a:pt x="117" y="9"/>
                        <a:pt x="117" y="9"/>
                      </a:cubicBezTo>
                      <a:cubicBezTo>
                        <a:pt x="111" y="6"/>
                        <a:pt x="104" y="3"/>
                        <a:pt x="97" y="2"/>
                      </a:cubicBezTo>
                      <a:cubicBezTo>
                        <a:pt x="87" y="16"/>
                        <a:pt x="87" y="16"/>
                        <a:pt x="87" y="16"/>
                      </a:cubicBezTo>
                      <a:cubicBezTo>
                        <a:pt x="85" y="16"/>
                        <a:pt x="84" y="16"/>
                        <a:pt x="82" y="16"/>
                      </a:cubicBezTo>
                      <a:cubicBezTo>
                        <a:pt x="80" y="16"/>
                        <a:pt x="79" y="16"/>
                        <a:pt x="77" y="16"/>
                      </a:cubicBezTo>
                      <a:cubicBezTo>
                        <a:pt x="69" y="0"/>
                        <a:pt x="69" y="0"/>
                        <a:pt x="69" y="0"/>
                      </a:cubicBezTo>
                      <a:cubicBezTo>
                        <a:pt x="62" y="1"/>
                        <a:pt x="55" y="3"/>
                        <a:pt x="48" y="6"/>
                      </a:cubicBezTo>
                      <a:cubicBezTo>
                        <a:pt x="49" y="23"/>
                        <a:pt x="49" y="23"/>
                        <a:pt x="49" y="23"/>
                      </a:cubicBezTo>
                      <a:cubicBezTo>
                        <a:pt x="46" y="25"/>
                        <a:pt x="44" y="27"/>
                        <a:pt x="41" y="29"/>
                      </a:cubicBezTo>
                      <a:cubicBezTo>
                        <a:pt x="25" y="21"/>
                        <a:pt x="25" y="21"/>
                        <a:pt x="25" y="21"/>
                      </a:cubicBezTo>
                      <a:cubicBezTo>
                        <a:pt x="20" y="26"/>
                        <a:pt x="15" y="31"/>
                        <a:pt x="12" y="37"/>
                      </a:cubicBezTo>
                      <a:cubicBezTo>
                        <a:pt x="23" y="51"/>
                        <a:pt x="23" y="51"/>
                        <a:pt x="23" y="51"/>
                      </a:cubicBezTo>
                      <a:cubicBezTo>
                        <a:pt x="21" y="54"/>
                        <a:pt x="20" y="57"/>
                        <a:pt x="19" y="60"/>
                      </a:cubicBezTo>
                      <a:cubicBezTo>
                        <a:pt x="2" y="63"/>
                        <a:pt x="2" y="63"/>
                        <a:pt x="2" y="63"/>
                      </a:cubicBezTo>
                      <a:cubicBezTo>
                        <a:pt x="1" y="67"/>
                        <a:pt x="1" y="70"/>
                        <a:pt x="1" y="74"/>
                      </a:cubicBezTo>
                      <a:cubicBezTo>
                        <a:pt x="0" y="78"/>
                        <a:pt x="0" y="81"/>
                        <a:pt x="1" y="85"/>
                      </a:cubicBezTo>
                      <a:cubicBezTo>
                        <a:pt x="18" y="89"/>
                        <a:pt x="18" y="89"/>
                        <a:pt x="18" y="89"/>
                      </a:cubicBezTo>
                      <a:cubicBezTo>
                        <a:pt x="18" y="93"/>
                        <a:pt x="19" y="96"/>
                        <a:pt x="20" y="99"/>
                      </a:cubicBezTo>
                      <a:cubicBezTo>
                        <a:pt x="8" y="111"/>
                        <a:pt x="8" y="111"/>
                        <a:pt x="8" y="111"/>
                      </a:cubicBezTo>
                      <a:cubicBezTo>
                        <a:pt x="11" y="118"/>
                        <a:pt x="15" y="124"/>
                        <a:pt x="20" y="129"/>
                      </a:cubicBezTo>
                      <a:cubicBezTo>
                        <a:pt x="36" y="123"/>
                        <a:pt x="36" y="123"/>
                        <a:pt x="36" y="123"/>
                      </a:cubicBezTo>
                      <a:cubicBezTo>
                        <a:pt x="38" y="126"/>
                        <a:pt x="41" y="128"/>
                        <a:pt x="44" y="129"/>
                      </a:cubicBezTo>
                      <a:cubicBezTo>
                        <a:pt x="41" y="147"/>
                        <a:pt x="41" y="147"/>
                        <a:pt x="41" y="147"/>
                      </a:cubicBezTo>
                      <a:cubicBezTo>
                        <a:pt x="47" y="150"/>
                        <a:pt x="54" y="153"/>
                        <a:pt x="61" y="154"/>
                      </a:cubicBezTo>
                      <a:cubicBezTo>
                        <a:pt x="71" y="140"/>
                        <a:pt x="71" y="140"/>
                        <a:pt x="71" y="140"/>
                      </a:cubicBezTo>
                      <a:cubicBezTo>
                        <a:pt x="72" y="140"/>
                        <a:pt x="74" y="140"/>
                        <a:pt x="76" y="140"/>
                      </a:cubicBezTo>
                      <a:cubicBezTo>
                        <a:pt x="77" y="140"/>
                        <a:pt x="79" y="140"/>
                        <a:pt x="81" y="140"/>
                      </a:cubicBezTo>
                      <a:cubicBezTo>
                        <a:pt x="89" y="156"/>
                        <a:pt x="89" y="156"/>
                        <a:pt x="89" y="156"/>
                      </a:cubicBezTo>
                      <a:cubicBezTo>
                        <a:pt x="96" y="155"/>
                        <a:pt x="103" y="153"/>
                        <a:pt x="109" y="150"/>
                      </a:cubicBezTo>
                      <a:cubicBezTo>
                        <a:pt x="109" y="133"/>
                        <a:pt x="109" y="133"/>
                        <a:pt x="109" y="133"/>
                      </a:cubicBezTo>
                      <a:cubicBezTo>
                        <a:pt x="112" y="131"/>
                        <a:pt x="114" y="129"/>
                        <a:pt x="117" y="127"/>
                      </a:cubicBezTo>
                      <a:cubicBezTo>
                        <a:pt x="133" y="135"/>
                        <a:pt x="133" y="135"/>
                        <a:pt x="133" y="135"/>
                      </a:cubicBezTo>
                      <a:cubicBezTo>
                        <a:pt x="138" y="130"/>
                        <a:pt x="142" y="125"/>
                        <a:pt x="146" y="119"/>
                      </a:cubicBezTo>
                      <a:cubicBezTo>
                        <a:pt x="135" y="105"/>
                        <a:pt x="135" y="105"/>
                        <a:pt x="135" y="105"/>
                      </a:cubicBezTo>
                      <a:cubicBezTo>
                        <a:pt x="137" y="102"/>
                        <a:pt x="138" y="99"/>
                        <a:pt x="139" y="96"/>
                      </a:cubicBezTo>
                      <a:lnTo>
                        <a:pt x="156" y="93"/>
                      </a:lnTo>
                      <a:close/>
                      <a:moveTo>
                        <a:pt x="77" y="112"/>
                      </a:moveTo>
                      <a:cubicBezTo>
                        <a:pt x="59" y="111"/>
                        <a:pt x="44" y="95"/>
                        <a:pt x="45" y="76"/>
                      </a:cubicBezTo>
                      <a:cubicBezTo>
                        <a:pt x="46" y="58"/>
                        <a:pt x="62" y="43"/>
                        <a:pt x="81" y="44"/>
                      </a:cubicBezTo>
                      <a:cubicBezTo>
                        <a:pt x="99" y="45"/>
                        <a:pt x="114" y="61"/>
                        <a:pt x="113" y="80"/>
                      </a:cubicBezTo>
                      <a:cubicBezTo>
                        <a:pt x="112" y="98"/>
                        <a:pt x="96" y="113"/>
                        <a:pt x="77" y="112"/>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900" dirty="0"/>
                </a:p>
              </p:txBody>
            </p:sp>
          </p:grpSp>
        </p:grpSp>
      </p:grpSp>
      <p:sp>
        <p:nvSpPr>
          <p:cNvPr id="210" name="Text Placeholder 122"/>
          <p:cNvSpPr txBox="1">
            <a:spLocks/>
          </p:cNvSpPr>
          <p:nvPr/>
        </p:nvSpPr>
        <p:spPr>
          <a:xfrm>
            <a:off x="927280" y="186726"/>
            <a:ext cx="10195200" cy="173736"/>
          </a:xfrm>
          <a:prstGeom prst="rect">
            <a:avLst/>
          </a:prstGeom>
        </p:spPr>
        <p:txBody>
          <a:bodyPr/>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Azure security</a:t>
            </a:r>
          </a:p>
        </p:txBody>
      </p:sp>
    </p:spTree>
    <p:extLst>
      <p:ext uri="{BB962C8B-B14F-4D97-AF65-F5344CB8AC3E}">
        <p14:creationId xmlns:p14="http://schemas.microsoft.com/office/powerpoint/2010/main" val="2925593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TextBox 210">
            <a:extLst>
              <a:ext uri="{FF2B5EF4-FFF2-40B4-BE49-F238E27FC236}">
                <a16:creationId xmlns:a16="http://schemas.microsoft.com/office/drawing/2014/main" id="{2B3DBB89-DF32-47B2-8CEE-DE51743F82FB}"/>
              </a:ext>
            </a:extLst>
          </p:cNvPr>
          <p:cNvSpPr txBox="1"/>
          <p:nvPr/>
        </p:nvSpPr>
        <p:spPr>
          <a:xfrm>
            <a:off x="10032174" y="1972618"/>
            <a:ext cx="1254408" cy="3645549"/>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endParaRPr lang="en-US" dirty="0">
              <a:solidFill>
                <a:schemeClr val="tx1"/>
              </a:solidFill>
            </a:endParaRPr>
          </a:p>
        </p:txBody>
      </p:sp>
      <p:sp>
        <p:nvSpPr>
          <p:cNvPr id="212" name="Text Placeholder 211"/>
          <p:cNvSpPr>
            <a:spLocks noGrp="1"/>
          </p:cNvSpPr>
          <p:nvPr>
            <p:ph type="body" sz="quarter" idx="10"/>
          </p:nvPr>
        </p:nvSpPr>
        <p:spPr>
          <a:xfrm>
            <a:off x="998400" y="1330126"/>
            <a:ext cx="10195200" cy="307777"/>
          </a:xfrm>
        </p:spPr>
        <p:txBody>
          <a:bodyPr>
            <a:spAutoFit/>
          </a:bodyPr>
          <a:lstStyle/>
          <a:p>
            <a:r>
              <a:rPr lang="en-US" sz="1000" i="1" dirty="0"/>
              <a:t>KPMG’s Cloud Security Capability framework provides a tool-agnostic and leading-practice model to help organizations assess, design, build, deploy, test, operate &amp; monitor secure workloads across multi-cloud environments.</a:t>
            </a:r>
          </a:p>
        </p:txBody>
      </p:sp>
      <p:sp>
        <p:nvSpPr>
          <p:cNvPr id="2" name="Title 1">
            <a:extLst>
              <a:ext uri="{FF2B5EF4-FFF2-40B4-BE49-F238E27FC236}">
                <a16:creationId xmlns:a16="http://schemas.microsoft.com/office/drawing/2014/main" id="{E3AC985B-396C-4632-BAFD-683634FFED57}"/>
              </a:ext>
            </a:extLst>
          </p:cNvPr>
          <p:cNvSpPr>
            <a:spLocks noGrp="1"/>
          </p:cNvSpPr>
          <p:nvPr>
            <p:ph type="title"/>
          </p:nvPr>
        </p:nvSpPr>
        <p:spPr/>
        <p:txBody>
          <a:bodyPr/>
          <a:lstStyle/>
          <a:p>
            <a:r>
              <a:rPr lang="en-US" dirty="0"/>
              <a:t>KPMG’s Cloud Security Capability Framework</a:t>
            </a:r>
          </a:p>
        </p:txBody>
      </p:sp>
      <p:grpSp>
        <p:nvGrpSpPr>
          <p:cNvPr id="191" name="Group 190">
            <a:extLst>
              <a:ext uri="{FF2B5EF4-FFF2-40B4-BE49-F238E27FC236}">
                <a16:creationId xmlns:a16="http://schemas.microsoft.com/office/drawing/2014/main" id="{5C0D947F-008E-4988-AED5-5DB2332AC746}"/>
              </a:ext>
            </a:extLst>
          </p:cNvPr>
          <p:cNvGrpSpPr/>
          <p:nvPr/>
        </p:nvGrpSpPr>
        <p:grpSpPr>
          <a:xfrm>
            <a:off x="4238972" y="1934639"/>
            <a:ext cx="1880984" cy="1918727"/>
            <a:chOff x="3444270" y="790108"/>
            <a:chExt cx="5303458" cy="5277494"/>
          </a:xfrm>
        </p:grpSpPr>
        <p:sp>
          <p:nvSpPr>
            <p:cNvPr id="204" name="Freeform 8">
              <a:extLst>
                <a:ext uri="{FF2B5EF4-FFF2-40B4-BE49-F238E27FC236}">
                  <a16:creationId xmlns:a16="http://schemas.microsoft.com/office/drawing/2014/main" id="{7519EC9C-EBF7-41D8-AF0D-D3995D43CBFA}"/>
                </a:ext>
              </a:extLst>
            </p:cNvPr>
            <p:cNvSpPr/>
            <p:nvPr/>
          </p:nvSpPr>
          <p:spPr>
            <a:xfrm>
              <a:off x="3913902" y="1071879"/>
              <a:ext cx="4551680" cy="4551680"/>
            </a:xfrm>
            <a:custGeom>
              <a:avLst/>
              <a:gdLst>
                <a:gd name="connsiteX0" fmla="*/ 2275840 w 4551680"/>
                <a:gd name="connsiteY0" fmla="*/ 0 h 4551680"/>
                <a:gd name="connsiteX1" fmla="*/ 4246775 w 4551680"/>
                <a:gd name="connsiteY1" fmla="*/ 1137920 h 4551680"/>
                <a:gd name="connsiteX2" fmla="*/ 4246775 w 4551680"/>
                <a:gd name="connsiteY2" fmla="*/ 3413760 h 4551680"/>
                <a:gd name="connsiteX3" fmla="*/ 2275840 w 4551680"/>
                <a:gd name="connsiteY3" fmla="*/ 2275840 h 4551680"/>
                <a:gd name="connsiteX4" fmla="*/ 2275840 w 4551680"/>
                <a:gd name="connsiteY4" fmla="*/ 0 h 455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1680" h="4551680">
                  <a:moveTo>
                    <a:pt x="2275840" y="0"/>
                  </a:moveTo>
                  <a:cubicBezTo>
                    <a:pt x="3088919" y="0"/>
                    <a:pt x="3840236" y="433773"/>
                    <a:pt x="4246775" y="1137920"/>
                  </a:cubicBezTo>
                  <a:cubicBezTo>
                    <a:pt x="4653315" y="1842067"/>
                    <a:pt x="4653315" y="2709613"/>
                    <a:pt x="4246775" y="3413760"/>
                  </a:cubicBezTo>
                  <a:lnTo>
                    <a:pt x="2275840" y="2275840"/>
                  </a:lnTo>
                  <a:lnTo>
                    <a:pt x="2275840" y="0"/>
                  </a:lnTo>
                  <a:close/>
                </a:path>
              </a:pathLst>
            </a:custGeom>
            <a:solidFill>
              <a:srgbClr val="0091D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864" tIns="54864" rIns="54864" bIns="54864" numCol="1" spcCol="1270" anchor="ctr" anchorCtr="0">
              <a:noAutofit/>
            </a:bodyPr>
            <a:lstStyle/>
            <a:p>
              <a:pPr lvl="0" algn="ctr" defTabSz="2178050">
                <a:lnSpc>
                  <a:spcPct val="90000"/>
                </a:lnSpc>
                <a:spcBef>
                  <a:spcPct val="0"/>
                </a:spcBef>
                <a:spcAft>
                  <a:spcPct val="35000"/>
                </a:spcAft>
              </a:pPr>
              <a:endParaRPr lang="en-US" sz="800" kern="1200" dirty="0"/>
            </a:p>
          </p:txBody>
        </p:sp>
        <p:sp>
          <p:nvSpPr>
            <p:cNvPr id="205" name="Freeform 9">
              <a:extLst>
                <a:ext uri="{FF2B5EF4-FFF2-40B4-BE49-F238E27FC236}">
                  <a16:creationId xmlns:a16="http://schemas.microsoft.com/office/drawing/2014/main" id="{44B77312-218E-4CA3-8D33-EADB796CBEBF}"/>
                </a:ext>
              </a:extLst>
            </p:cNvPr>
            <p:cNvSpPr/>
            <p:nvPr/>
          </p:nvSpPr>
          <p:spPr>
            <a:xfrm>
              <a:off x="3820158" y="1234439"/>
              <a:ext cx="4551680" cy="4551680"/>
            </a:xfrm>
            <a:custGeom>
              <a:avLst/>
              <a:gdLst>
                <a:gd name="connsiteX0" fmla="*/ 4246775 w 4551680"/>
                <a:gd name="connsiteY0" fmla="*/ 3413760 h 4551680"/>
                <a:gd name="connsiteX1" fmla="*/ 2275840 w 4551680"/>
                <a:gd name="connsiteY1" fmla="*/ 4551680 h 4551680"/>
                <a:gd name="connsiteX2" fmla="*/ 304905 w 4551680"/>
                <a:gd name="connsiteY2" fmla="*/ 3413760 h 4551680"/>
                <a:gd name="connsiteX3" fmla="*/ 2275840 w 4551680"/>
                <a:gd name="connsiteY3" fmla="*/ 2275840 h 4551680"/>
                <a:gd name="connsiteX4" fmla="*/ 4246775 w 4551680"/>
                <a:gd name="connsiteY4" fmla="*/ 3413760 h 455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1680" h="4551680">
                  <a:moveTo>
                    <a:pt x="4246775" y="3413760"/>
                  </a:moveTo>
                  <a:cubicBezTo>
                    <a:pt x="3840235" y="4117907"/>
                    <a:pt x="3088919" y="4551680"/>
                    <a:pt x="2275840" y="4551680"/>
                  </a:cubicBezTo>
                  <a:cubicBezTo>
                    <a:pt x="1462761" y="4551680"/>
                    <a:pt x="711444" y="4117907"/>
                    <a:pt x="304905" y="3413760"/>
                  </a:cubicBezTo>
                  <a:lnTo>
                    <a:pt x="2275840" y="2275840"/>
                  </a:lnTo>
                  <a:lnTo>
                    <a:pt x="4246775" y="3413760"/>
                  </a:lnTo>
                  <a:close/>
                </a:path>
              </a:pathLst>
            </a:custGeom>
            <a:solidFill>
              <a:srgbClr val="00338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864" tIns="54864" rIns="54864" bIns="54864" numCol="1" spcCol="1270" anchor="ctr" anchorCtr="0">
              <a:noAutofit/>
            </a:bodyPr>
            <a:lstStyle/>
            <a:p>
              <a:pPr lvl="0" algn="ctr" defTabSz="2889250">
                <a:lnSpc>
                  <a:spcPct val="90000"/>
                </a:lnSpc>
                <a:spcBef>
                  <a:spcPct val="0"/>
                </a:spcBef>
                <a:spcAft>
                  <a:spcPct val="35000"/>
                </a:spcAft>
              </a:pPr>
              <a:endParaRPr lang="en-US" sz="800" kern="1200" dirty="0"/>
            </a:p>
          </p:txBody>
        </p:sp>
        <p:sp>
          <p:nvSpPr>
            <p:cNvPr id="206" name="Freeform 10">
              <a:extLst>
                <a:ext uri="{FF2B5EF4-FFF2-40B4-BE49-F238E27FC236}">
                  <a16:creationId xmlns:a16="http://schemas.microsoft.com/office/drawing/2014/main" id="{23A73B81-AD06-4767-9DB6-A4CF96EA4AF9}"/>
                </a:ext>
              </a:extLst>
            </p:cNvPr>
            <p:cNvSpPr/>
            <p:nvPr/>
          </p:nvSpPr>
          <p:spPr>
            <a:xfrm>
              <a:off x="3726416" y="1071879"/>
              <a:ext cx="4551680" cy="4551680"/>
            </a:xfrm>
            <a:custGeom>
              <a:avLst/>
              <a:gdLst>
                <a:gd name="connsiteX0" fmla="*/ 304905 w 4551680"/>
                <a:gd name="connsiteY0" fmla="*/ 3413760 h 4551680"/>
                <a:gd name="connsiteX1" fmla="*/ 304905 w 4551680"/>
                <a:gd name="connsiteY1" fmla="*/ 1137920 h 4551680"/>
                <a:gd name="connsiteX2" fmla="*/ 2275840 w 4551680"/>
                <a:gd name="connsiteY2" fmla="*/ 0 h 4551680"/>
                <a:gd name="connsiteX3" fmla="*/ 2275840 w 4551680"/>
                <a:gd name="connsiteY3" fmla="*/ 2275840 h 4551680"/>
                <a:gd name="connsiteX4" fmla="*/ 304905 w 4551680"/>
                <a:gd name="connsiteY4" fmla="*/ 3413760 h 455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1680" h="4551680">
                  <a:moveTo>
                    <a:pt x="304905" y="3413760"/>
                  </a:moveTo>
                  <a:cubicBezTo>
                    <a:pt x="-101635" y="2709613"/>
                    <a:pt x="-101635" y="1842067"/>
                    <a:pt x="304905" y="1137920"/>
                  </a:cubicBezTo>
                  <a:cubicBezTo>
                    <a:pt x="711445" y="433773"/>
                    <a:pt x="1462761" y="0"/>
                    <a:pt x="2275840" y="0"/>
                  </a:cubicBezTo>
                  <a:lnTo>
                    <a:pt x="2275840" y="2275840"/>
                  </a:lnTo>
                  <a:lnTo>
                    <a:pt x="304905" y="3413760"/>
                  </a:lnTo>
                  <a:close/>
                </a:path>
              </a:pathLst>
            </a:custGeom>
            <a:solidFill>
              <a:srgbClr val="6D2077"/>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864" tIns="54864" rIns="54864" bIns="54864" numCol="1" spcCol="1270" anchor="ctr" anchorCtr="0">
              <a:noAutofit/>
            </a:bodyPr>
            <a:lstStyle/>
            <a:p>
              <a:pPr lvl="0" algn="ctr" defTabSz="2178050">
                <a:lnSpc>
                  <a:spcPct val="90000"/>
                </a:lnSpc>
                <a:spcBef>
                  <a:spcPct val="0"/>
                </a:spcBef>
                <a:spcAft>
                  <a:spcPct val="35000"/>
                </a:spcAft>
              </a:pPr>
              <a:endParaRPr lang="en-US" sz="800" kern="1200" dirty="0"/>
            </a:p>
          </p:txBody>
        </p:sp>
        <p:sp>
          <p:nvSpPr>
            <p:cNvPr id="207" name="Circular Arrow 11">
              <a:extLst>
                <a:ext uri="{FF2B5EF4-FFF2-40B4-BE49-F238E27FC236}">
                  <a16:creationId xmlns:a16="http://schemas.microsoft.com/office/drawing/2014/main" id="{7BD0A939-7F97-40F7-B525-F033FC1D4DFF}"/>
                </a:ext>
              </a:extLst>
            </p:cNvPr>
            <p:cNvSpPr/>
            <p:nvPr/>
          </p:nvSpPr>
          <p:spPr>
            <a:xfrm>
              <a:off x="3632507" y="790108"/>
              <a:ext cx="5115221" cy="5115221"/>
            </a:xfrm>
            <a:prstGeom prst="circularArrow">
              <a:avLst>
                <a:gd name="adj1" fmla="val 5085"/>
                <a:gd name="adj2" fmla="val 493725"/>
                <a:gd name="adj3" fmla="val 1472472"/>
                <a:gd name="adj4" fmla="val 16199432"/>
                <a:gd name="adj5" fmla="val 5932"/>
              </a:avLst>
            </a:prstGeom>
            <a:solidFill>
              <a:srgbClr val="005EB8"/>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sz="800" dirty="0"/>
            </a:p>
          </p:txBody>
        </p:sp>
        <p:sp>
          <p:nvSpPr>
            <p:cNvPr id="208" name="Circular Arrow 12">
              <a:extLst>
                <a:ext uri="{FF2B5EF4-FFF2-40B4-BE49-F238E27FC236}">
                  <a16:creationId xmlns:a16="http://schemas.microsoft.com/office/drawing/2014/main" id="{0426F5D9-6A97-4268-949F-50BB9F740C58}"/>
                </a:ext>
              </a:extLst>
            </p:cNvPr>
            <p:cNvSpPr/>
            <p:nvPr/>
          </p:nvSpPr>
          <p:spPr>
            <a:xfrm>
              <a:off x="3538390" y="952380"/>
              <a:ext cx="5115221" cy="5115222"/>
            </a:xfrm>
            <a:prstGeom prst="circularArrow">
              <a:avLst>
                <a:gd name="adj1" fmla="val 5085"/>
                <a:gd name="adj2" fmla="val 481403"/>
                <a:gd name="adj3" fmla="val 8671970"/>
                <a:gd name="adj4" fmla="val 1800502"/>
                <a:gd name="adj5" fmla="val 5932"/>
              </a:avLst>
            </a:prstGeom>
            <a:solidFill>
              <a:srgbClr val="0091DA"/>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9" name="Circular Arrow 13">
              <a:extLst>
                <a:ext uri="{FF2B5EF4-FFF2-40B4-BE49-F238E27FC236}">
                  <a16:creationId xmlns:a16="http://schemas.microsoft.com/office/drawing/2014/main" id="{50DA00D4-31C4-49D0-A2A0-AA89B0245C7E}"/>
                </a:ext>
              </a:extLst>
            </p:cNvPr>
            <p:cNvSpPr/>
            <p:nvPr/>
          </p:nvSpPr>
          <p:spPr>
            <a:xfrm>
              <a:off x="3444270" y="790108"/>
              <a:ext cx="5115221" cy="5115221"/>
            </a:xfrm>
            <a:prstGeom prst="circularArrow">
              <a:avLst>
                <a:gd name="adj1" fmla="val 5085"/>
                <a:gd name="adj2" fmla="val 481895"/>
                <a:gd name="adj3" fmla="val 15873039"/>
                <a:gd name="adj4" fmla="val 9000000"/>
                <a:gd name="adj5" fmla="val 5932"/>
              </a:avLst>
            </a:prstGeom>
            <a:solidFill>
              <a:srgbClr val="470A68"/>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lIns="54864" tIns="54864" rIns="54864" bIns="54864">
              <a:noAutofit/>
            </a:bodyPr>
            <a:lstStyle/>
            <a:p>
              <a:r>
                <a:rPr lang="en-US" sz="800" dirty="0"/>
                <a:t> </a:t>
              </a:r>
            </a:p>
          </p:txBody>
        </p:sp>
      </p:grpSp>
      <p:sp>
        <p:nvSpPr>
          <p:cNvPr id="192" name="TextBox 191">
            <a:extLst>
              <a:ext uri="{FF2B5EF4-FFF2-40B4-BE49-F238E27FC236}">
                <a16:creationId xmlns:a16="http://schemas.microsoft.com/office/drawing/2014/main" id="{008A9CDC-C7F2-4655-9594-B89DD787A45F}"/>
              </a:ext>
            </a:extLst>
          </p:cNvPr>
          <p:cNvSpPr txBox="1"/>
          <p:nvPr/>
        </p:nvSpPr>
        <p:spPr>
          <a:xfrm>
            <a:off x="4423570" y="2683604"/>
            <a:ext cx="611209" cy="190586"/>
          </a:xfrm>
          <a:prstGeom prst="rect">
            <a:avLst/>
          </a:prstGeom>
          <a:noFill/>
        </p:spPr>
        <p:txBody>
          <a:bodyPr wrap="square" lIns="0" tIns="0" rIns="0" bIns="0" rtlCol="0">
            <a:noAutofit/>
          </a:bodyPr>
          <a:lstStyle/>
          <a:p>
            <a:pPr algn="ctr"/>
            <a:r>
              <a:rPr lang="en-US" sz="700" b="1" dirty="0">
                <a:solidFill>
                  <a:srgbClr val="FFFFFF"/>
                </a:solidFill>
              </a:rPr>
              <a:t>Secure Cloud Development</a:t>
            </a:r>
          </a:p>
        </p:txBody>
      </p:sp>
      <p:sp>
        <p:nvSpPr>
          <p:cNvPr id="193" name="TextBox 192">
            <a:extLst>
              <a:ext uri="{FF2B5EF4-FFF2-40B4-BE49-F238E27FC236}">
                <a16:creationId xmlns:a16="http://schemas.microsoft.com/office/drawing/2014/main" id="{3701F5ED-CA2E-4708-B88F-6BABA374725B}"/>
              </a:ext>
            </a:extLst>
          </p:cNvPr>
          <p:cNvSpPr txBox="1"/>
          <p:nvPr/>
        </p:nvSpPr>
        <p:spPr>
          <a:xfrm>
            <a:off x="5285574" y="2683604"/>
            <a:ext cx="676092" cy="211184"/>
          </a:xfrm>
          <a:prstGeom prst="rect">
            <a:avLst/>
          </a:prstGeom>
          <a:noFill/>
        </p:spPr>
        <p:txBody>
          <a:bodyPr wrap="square" lIns="0" tIns="0" rIns="0" bIns="0" rtlCol="0">
            <a:noAutofit/>
          </a:bodyPr>
          <a:lstStyle/>
          <a:p>
            <a:pPr algn="ctr"/>
            <a:r>
              <a:rPr lang="en-US" sz="700" b="1" dirty="0">
                <a:solidFill>
                  <a:srgbClr val="FFFFFF"/>
                </a:solidFill>
              </a:rPr>
              <a:t>Secure Cloud Platform</a:t>
            </a:r>
          </a:p>
        </p:txBody>
      </p:sp>
      <p:sp>
        <p:nvSpPr>
          <p:cNvPr id="194" name="TextBox 193">
            <a:extLst>
              <a:ext uri="{FF2B5EF4-FFF2-40B4-BE49-F238E27FC236}">
                <a16:creationId xmlns:a16="http://schemas.microsoft.com/office/drawing/2014/main" id="{1B200A37-AFC6-4535-9B42-658256D3D546}"/>
              </a:ext>
            </a:extLst>
          </p:cNvPr>
          <p:cNvSpPr txBox="1"/>
          <p:nvPr/>
        </p:nvSpPr>
        <p:spPr>
          <a:xfrm>
            <a:off x="4854930" y="3412561"/>
            <a:ext cx="661548" cy="200691"/>
          </a:xfrm>
          <a:prstGeom prst="rect">
            <a:avLst/>
          </a:prstGeom>
          <a:noFill/>
        </p:spPr>
        <p:txBody>
          <a:bodyPr wrap="square" lIns="0" tIns="0" rIns="0" bIns="0" rtlCol="0">
            <a:noAutofit/>
          </a:bodyPr>
          <a:lstStyle/>
          <a:p>
            <a:pPr algn="ctr"/>
            <a:r>
              <a:rPr lang="en-US" sz="700" b="1" dirty="0">
                <a:solidFill>
                  <a:srgbClr val="FFFFFF"/>
                </a:solidFill>
              </a:rPr>
              <a:t>Secure Cloud Operations</a:t>
            </a:r>
          </a:p>
        </p:txBody>
      </p:sp>
      <p:grpSp>
        <p:nvGrpSpPr>
          <p:cNvPr id="195" name="Group 19">
            <a:extLst>
              <a:ext uri="{FF2B5EF4-FFF2-40B4-BE49-F238E27FC236}">
                <a16:creationId xmlns:a16="http://schemas.microsoft.com/office/drawing/2014/main" id="{B70D7E6A-1D02-4CED-B1C1-3C63A72ECE28}"/>
              </a:ext>
            </a:extLst>
          </p:cNvPr>
          <p:cNvGrpSpPr>
            <a:grpSpLocks noChangeAspect="1"/>
          </p:cNvGrpSpPr>
          <p:nvPr/>
        </p:nvGrpSpPr>
        <p:grpSpPr bwMode="auto">
          <a:xfrm>
            <a:off x="4644770" y="2292863"/>
            <a:ext cx="363389" cy="329301"/>
            <a:chOff x="3374" y="2168"/>
            <a:chExt cx="1940" cy="1715"/>
          </a:xfrm>
          <a:solidFill>
            <a:srgbClr val="FFFFFF"/>
          </a:solidFill>
        </p:grpSpPr>
        <p:sp>
          <p:nvSpPr>
            <p:cNvPr id="198" name="Freeform 20">
              <a:extLst>
                <a:ext uri="{FF2B5EF4-FFF2-40B4-BE49-F238E27FC236}">
                  <a16:creationId xmlns:a16="http://schemas.microsoft.com/office/drawing/2014/main" id="{D00DB1C5-C8E5-4251-8359-469B23659E72}"/>
                </a:ext>
              </a:extLst>
            </p:cNvPr>
            <p:cNvSpPr>
              <a:spLocks/>
            </p:cNvSpPr>
            <p:nvPr/>
          </p:nvSpPr>
          <p:spPr bwMode="auto">
            <a:xfrm>
              <a:off x="3903" y="2168"/>
              <a:ext cx="1411" cy="789"/>
            </a:xfrm>
            <a:custGeom>
              <a:avLst/>
              <a:gdLst/>
              <a:ahLst/>
              <a:cxnLst>
                <a:cxn ang="0">
                  <a:pos x="597" y="236"/>
                </a:cxn>
                <a:cxn ang="0">
                  <a:pos x="566" y="334"/>
                </a:cxn>
                <a:cxn ang="0">
                  <a:pos x="449" y="334"/>
                </a:cxn>
                <a:cxn ang="0">
                  <a:pos x="449" y="293"/>
                </a:cxn>
                <a:cxn ang="0">
                  <a:pos x="365" y="293"/>
                </a:cxn>
                <a:cxn ang="0">
                  <a:pos x="365" y="334"/>
                </a:cxn>
                <a:cxn ang="0">
                  <a:pos x="32" y="334"/>
                </a:cxn>
                <a:cxn ang="0">
                  <a:pos x="0" y="242"/>
                </a:cxn>
                <a:cxn ang="0">
                  <a:pos x="110" y="108"/>
                </a:cxn>
                <a:cxn ang="0">
                  <a:pos x="140" y="92"/>
                </a:cxn>
                <a:cxn ang="0">
                  <a:pos x="279" y="0"/>
                </a:cxn>
                <a:cxn ang="0">
                  <a:pos x="417" y="90"/>
                </a:cxn>
                <a:cxn ang="0">
                  <a:pos x="463" y="81"/>
                </a:cxn>
                <a:cxn ang="0">
                  <a:pos x="597" y="236"/>
                </a:cxn>
              </a:cxnLst>
              <a:rect l="0" t="0" r="r" b="b"/>
              <a:pathLst>
                <a:path w="597" h="334">
                  <a:moveTo>
                    <a:pt x="597" y="236"/>
                  </a:moveTo>
                  <a:cubicBezTo>
                    <a:pt x="597" y="273"/>
                    <a:pt x="585" y="308"/>
                    <a:pt x="566" y="334"/>
                  </a:cubicBezTo>
                  <a:cubicBezTo>
                    <a:pt x="449" y="334"/>
                    <a:pt x="449" y="334"/>
                    <a:pt x="449" y="334"/>
                  </a:cubicBezTo>
                  <a:cubicBezTo>
                    <a:pt x="449" y="293"/>
                    <a:pt x="449" y="293"/>
                    <a:pt x="449" y="293"/>
                  </a:cubicBezTo>
                  <a:cubicBezTo>
                    <a:pt x="365" y="293"/>
                    <a:pt x="365" y="293"/>
                    <a:pt x="365" y="293"/>
                  </a:cubicBezTo>
                  <a:cubicBezTo>
                    <a:pt x="365" y="334"/>
                    <a:pt x="365" y="334"/>
                    <a:pt x="365" y="334"/>
                  </a:cubicBezTo>
                  <a:cubicBezTo>
                    <a:pt x="32" y="334"/>
                    <a:pt x="32" y="334"/>
                    <a:pt x="32" y="334"/>
                  </a:cubicBezTo>
                  <a:cubicBezTo>
                    <a:pt x="12" y="310"/>
                    <a:pt x="0" y="278"/>
                    <a:pt x="0" y="242"/>
                  </a:cubicBezTo>
                  <a:cubicBezTo>
                    <a:pt x="0" y="171"/>
                    <a:pt x="49" y="112"/>
                    <a:pt x="110" y="108"/>
                  </a:cubicBezTo>
                  <a:cubicBezTo>
                    <a:pt x="117" y="98"/>
                    <a:pt x="128" y="92"/>
                    <a:pt x="140" y="92"/>
                  </a:cubicBezTo>
                  <a:cubicBezTo>
                    <a:pt x="168" y="37"/>
                    <a:pt x="219" y="0"/>
                    <a:pt x="279" y="0"/>
                  </a:cubicBezTo>
                  <a:cubicBezTo>
                    <a:pt x="338" y="0"/>
                    <a:pt x="389" y="36"/>
                    <a:pt x="417" y="90"/>
                  </a:cubicBezTo>
                  <a:cubicBezTo>
                    <a:pt x="432" y="85"/>
                    <a:pt x="447" y="81"/>
                    <a:pt x="463" y="81"/>
                  </a:cubicBezTo>
                  <a:cubicBezTo>
                    <a:pt x="537" y="81"/>
                    <a:pt x="597" y="150"/>
                    <a:pt x="597" y="236"/>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199" name="Freeform 21">
              <a:extLst>
                <a:ext uri="{FF2B5EF4-FFF2-40B4-BE49-F238E27FC236}">
                  <a16:creationId xmlns:a16="http://schemas.microsoft.com/office/drawing/2014/main" id="{C98EFD06-9B87-4B3F-A2B1-4759F420DE9D}"/>
                </a:ext>
              </a:extLst>
            </p:cNvPr>
            <p:cNvSpPr>
              <a:spLocks/>
            </p:cNvSpPr>
            <p:nvPr/>
          </p:nvSpPr>
          <p:spPr bwMode="auto">
            <a:xfrm>
              <a:off x="4444" y="2896"/>
              <a:ext cx="475" cy="397"/>
            </a:xfrm>
            <a:custGeom>
              <a:avLst/>
              <a:gdLst/>
              <a:ahLst/>
              <a:cxnLst>
                <a:cxn ang="0">
                  <a:pos x="475" y="376"/>
                </a:cxn>
                <a:cxn ang="0">
                  <a:pos x="475" y="397"/>
                </a:cxn>
                <a:cxn ang="0">
                  <a:pos x="0" y="397"/>
                </a:cxn>
                <a:cxn ang="0">
                  <a:pos x="0" y="283"/>
                </a:cxn>
                <a:cxn ang="0">
                  <a:pos x="359" y="283"/>
                </a:cxn>
                <a:cxn ang="0">
                  <a:pos x="359" y="0"/>
                </a:cxn>
                <a:cxn ang="0">
                  <a:pos x="475" y="0"/>
                </a:cxn>
                <a:cxn ang="0">
                  <a:pos x="475" y="283"/>
                </a:cxn>
                <a:cxn ang="0">
                  <a:pos x="475" y="376"/>
                </a:cxn>
              </a:cxnLst>
              <a:rect l="0" t="0" r="r" b="b"/>
              <a:pathLst>
                <a:path w="475" h="397">
                  <a:moveTo>
                    <a:pt x="475" y="376"/>
                  </a:moveTo>
                  <a:lnTo>
                    <a:pt x="475" y="397"/>
                  </a:lnTo>
                  <a:lnTo>
                    <a:pt x="0" y="397"/>
                  </a:lnTo>
                  <a:lnTo>
                    <a:pt x="0" y="283"/>
                  </a:lnTo>
                  <a:lnTo>
                    <a:pt x="359" y="283"/>
                  </a:lnTo>
                  <a:lnTo>
                    <a:pt x="359" y="0"/>
                  </a:lnTo>
                  <a:lnTo>
                    <a:pt x="475" y="0"/>
                  </a:lnTo>
                  <a:lnTo>
                    <a:pt x="475" y="283"/>
                  </a:lnTo>
                  <a:lnTo>
                    <a:pt x="475" y="376"/>
                  </a:ln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200" name="Freeform 22">
              <a:extLst>
                <a:ext uri="{FF2B5EF4-FFF2-40B4-BE49-F238E27FC236}">
                  <a16:creationId xmlns:a16="http://schemas.microsoft.com/office/drawing/2014/main" id="{736FBB42-DAC4-45B5-BBC5-74BE362257F1}"/>
                </a:ext>
              </a:extLst>
            </p:cNvPr>
            <p:cNvSpPr>
              <a:spLocks noEditPoints="1"/>
            </p:cNvSpPr>
            <p:nvPr/>
          </p:nvSpPr>
          <p:spPr bwMode="auto">
            <a:xfrm>
              <a:off x="3374" y="2657"/>
              <a:ext cx="1259" cy="936"/>
            </a:xfrm>
            <a:custGeom>
              <a:avLst/>
              <a:gdLst/>
              <a:ahLst/>
              <a:cxnLst>
                <a:cxn ang="0">
                  <a:pos x="235" y="389"/>
                </a:cxn>
                <a:cxn ang="0">
                  <a:pos x="298" y="389"/>
                </a:cxn>
                <a:cxn ang="0">
                  <a:pos x="298" y="373"/>
                </a:cxn>
                <a:cxn ang="0">
                  <a:pos x="235" y="373"/>
                </a:cxn>
                <a:cxn ang="0">
                  <a:pos x="235" y="389"/>
                </a:cxn>
                <a:cxn ang="0">
                  <a:pos x="500" y="396"/>
                </a:cxn>
                <a:cxn ang="0">
                  <a:pos x="34" y="396"/>
                </a:cxn>
                <a:cxn ang="0">
                  <a:pos x="0" y="367"/>
                </a:cxn>
                <a:cxn ang="0">
                  <a:pos x="0" y="30"/>
                </a:cxn>
                <a:cxn ang="0">
                  <a:pos x="34" y="0"/>
                </a:cxn>
                <a:cxn ang="0">
                  <a:pos x="207" y="0"/>
                </a:cxn>
                <a:cxn ang="0">
                  <a:pos x="205" y="19"/>
                </a:cxn>
                <a:cxn ang="0">
                  <a:pos x="21" y="19"/>
                </a:cxn>
                <a:cxn ang="0">
                  <a:pos x="21" y="349"/>
                </a:cxn>
                <a:cxn ang="0">
                  <a:pos x="512" y="349"/>
                </a:cxn>
                <a:cxn ang="0">
                  <a:pos x="512" y="292"/>
                </a:cxn>
                <a:cxn ang="0">
                  <a:pos x="533" y="292"/>
                </a:cxn>
                <a:cxn ang="0">
                  <a:pos x="533" y="367"/>
                </a:cxn>
                <a:cxn ang="0">
                  <a:pos x="500" y="396"/>
                </a:cxn>
              </a:cxnLst>
              <a:rect l="0" t="0" r="r" b="b"/>
              <a:pathLst>
                <a:path w="533" h="396">
                  <a:moveTo>
                    <a:pt x="235" y="389"/>
                  </a:moveTo>
                  <a:cubicBezTo>
                    <a:pt x="298" y="389"/>
                    <a:pt x="298" y="389"/>
                    <a:pt x="298" y="389"/>
                  </a:cubicBezTo>
                  <a:cubicBezTo>
                    <a:pt x="298" y="373"/>
                    <a:pt x="298" y="373"/>
                    <a:pt x="298" y="373"/>
                  </a:cubicBezTo>
                  <a:cubicBezTo>
                    <a:pt x="235" y="373"/>
                    <a:pt x="235" y="373"/>
                    <a:pt x="235" y="373"/>
                  </a:cubicBezTo>
                  <a:lnTo>
                    <a:pt x="235" y="389"/>
                  </a:lnTo>
                  <a:close/>
                  <a:moveTo>
                    <a:pt x="500" y="396"/>
                  </a:moveTo>
                  <a:cubicBezTo>
                    <a:pt x="34" y="396"/>
                    <a:pt x="34" y="396"/>
                    <a:pt x="34" y="396"/>
                  </a:cubicBezTo>
                  <a:cubicBezTo>
                    <a:pt x="15" y="396"/>
                    <a:pt x="0" y="383"/>
                    <a:pt x="0" y="367"/>
                  </a:cubicBezTo>
                  <a:cubicBezTo>
                    <a:pt x="0" y="30"/>
                    <a:pt x="0" y="30"/>
                    <a:pt x="0" y="30"/>
                  </a:cubicBezTo>
                  <a:cubicBezTo>
                    <a:pt x="0" y="14"/>
                    <a:pt x="15" y="0"/>
                    <a:pt x="34" y="0"/>
                  </a:cubicBezTo>
                  <a:cubicBezTo>
                    <a:pt x="207" y="0"/>
                    <a:pt x="207" y="0"/>
                    <a:pt x="207" y="0"/>
                  </a:cubicBezTo>
                  <a:cubicBezTo>
                    <a:pt x="206" y="7"/>
                    <a:pt x="205" y="13"/>
                    <a:pt x="205" y="19"/>
                  </a:cubicBezTo>
                  <a:cubicBezTo>
                    <a:pt x="21" y="19"/>
                    <a:pt x="21" y="19"/>
                    <a:pt x="21" y="19"/>
                  </a:cubicBezTo>
                  <a:cubicBezTo>
                    <a:pt x="21" y="349"/>
                    <a:pt x="21" y="349"/>
                    <a:pt x="21" y="349"/>
                  </a:cubicBezTo>
                  <a:cubicBezTo>
                    <a:pt x="512" y="349"/>
                    <a:pt x="512" y="349"/>
                    <a:pt x="512" y="349"/>
                  </a:cubicBezTo>
                  <a:cubicBezTo>
                    <a:pt x="512" y="292"/>
                    <a:pt x="512" y="292"/>
                    <a:pt x="512" y="292"/>
                  </a:cubicBezTo>
                  <a:cubicBezTo>
                    <a:pt x="533" y="292"/>
                    <a:pt x="533" y="292"/>
                    <a:pt x="533" y="292"/>
                  </a:cubicBezTo>
                  <a:cubicBezTo>
                    <a:pt x="533" y="367"/>
                    <a:pt x="533" y="367"/>
                    <a:pt x="533" y="367"/>
                  </a:cubicBezTo>
                  <a:cubicBezTo>
                    <a:pt x="533" y="383"/>
                    <a:pt x="518" y="396"/>
                    <a:pt x="500" y="396"/>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201" name="Rectangle 23">
              <a:extLst>
                <a:ext uri="{FF2B5EF4-FFF2-40B4-BE49-F238E27FC236}">
                  <a16:creationId xmlns:a16="http://schemas.microsoft.com/office/drawing/2014/main" id="{507DFCF9-A94F-4D96-B1B6-F5C5F639ABA3}"/>
                </a:ext>
              </a:extLst>
            </p:cNvPr>
            <p:cNvSpPr>
              <a:spLocks noChangeArrowheads="1"/>
            </p:cNvSpPr>
            <p:nvPr/>
          </p:nvSpPr>
          <p:spPr bwMode="auto">
            <a:xfrm>
              <a:off x="4584" y="2998"/>
              <a:ext cx="49" cy="127"/>
            </a:xfrm>
            <a:prstGeom prst="rect">
              <a:avLst/>
            </a:prstGeom>
            <a:grpFill/>
            <a:ln w="9525">
              <a:noFill/>
              <a:miter lim="800000"/>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202" name="Freeform 24">
              <a:extLst>
                <a:ext uri="{FF2B5EF4-FFF2-40B4-BE49-F238E27FC236}">
                  <a16:creationId xmlns:a16="http://schemas.microsoft.com/office/drawing/2014/main" id="{A748D5D2-583D-47CD-9D5E-130CDA38E204}"/>
                </a:ext>
              </a:extLst>
            </p:cNvPr>
            <p:cNvSpPr>
              <a:spLocks/>
            </p:cNvSpPr>
            <p:nvPr/>
          </p:nvSpPr>
          <p:spPr bwMode="auto">
            <a:xfrm>
              <a:off x="3745" y="3787"/>
              <a:ext cx="517" cy="96"/>
            </a:xfrm>
            <a:custGeom>
              <a:avLst/>
              <a:gdLst/>
              <a:ahLst/>
              <a:cxnLst>
                <a:cxn ang="0">
                  <a:pos x="219" y="28"/>
                </a:cxn>
                <a:cxn ang="0">
                  <a:pos x="219" y="41"/>
                </a:cxn>
                <a:cxn ang="0">
                  <a:pos x="0" y="41"/>
                </a:cxn>
                <a:cxn ang="0">
                  <a:pos x="0" y="28"/>
                </a:cxn>
                <a:cxn ang="0">
                  <a:pos x="28" y="0"/>
                </a:cxn>
                <a:cxn ang="0">
                  <a:pos x="191" y="0"/>
                </a:cxn>
                <a:cxn ang="0">
                  <a:pos x="219" y="28"/>
                </a:cxn>
              </a:cxnLst>
              <a:rect l="0" t="0" r="r" b="b"/>
              <a:pathLst>
                <a:path w="219" h="41">
                  <a:moveTo>
                    <a:pt x="219" y="28"/>
                  </a:moveTo>
                  <a:cubicBezTo>
                    <a:pt x="219" y="41"/>
                    <a:pt x="219" y="41"/>
                    <a:pt x="219" y="41"/>
                  </a:cubicBezTo>
                  <a:cubicBezTo>
                    <a:pt x="0" y="41"/>
                    <a:pt x="0" y="41"/>
                    <a:pt x="0" y="41"/>
                  </a:cubicBezTo>
                  <a:cubicBezTo>
                    <a:pt x="0" y="28"/>
                    <a:pt x="0" y="28"/>
                    <a:pt x="0" y="28"/>
                  </a:cubicBezTo>
                  <a:cubicBezTo>
                    <a:pt x="0" y="12"/>
                    <a:pt x="13" y="0"/>
                    <a:pt x="28" y="0"/>
                  </a:cubicBezTo>
                  <a:cubicBezTo>
                    <a:pt x="191" y="0"/>
                    <a:pt x="191" y="0"/>
                    <a:pt x="191" y="0"/>
                  </a:cubicBezTo>
                  <a:cubicBezTo>
                    <a:pt x="207" y="0"/>
                    <a:pt x="219" y="12"/>
                    <a:pt x="219" y="28"/>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203" name="Rectangle 25">
              <a:extLst>
                <a:ext uri="{FF2B5EF4-FFF2-40B4-BE49-F238E27FC236}">
                  <a16:creationId xmlns:a16="http://schemas.microsoft.com/office/drawing/2014/main" id="{12C1B94A-37AE-48A6-813B-60E0EBF81B2C}"/>
                </a:ext>
              </a:extLst>
            </p:cNvPr>
            <p:cNvSpPr>
              <a:spLocks noChangeArrowheads="1"/>
            </p:cNvSpPr>
            <p:nvPr/>
          </p:nvSpPr>
          <p:spPr bwMode="auto">
            <a:xfrm>
              <a:off x="3951" y="3609"/>
              <a:ext cx="106" cy="154"/>
            </a:xfrm>
            <a:prstGeom prst="rect">
              <a:avLst/>
            </a:prstGeom>
            <a:grpFill/>
            <a:ln w="9525">
              <a:noFill/>
              <a:miter lim="800000"/>
              <a:headEnd/>
              <a:tailEnd/>
            </a:ln>
          </p:spPr>
          <p:txBody>
            <a:bodyPr vert="horz" wrap="square" lIns="54864" tIns="54864" rIns="54864" bIns="54864" numCol="1" anchor="t" anchorCtr="0" compatLnSpc="1">
              <a:prstTxWarp prst="textNoShape">
                <a:avLst/>
              </a:prstTxWarp>
              <a:noAutofit/>
            </a:bodyPr>
            <a:lstStyle/>
            <a:p>
              <a:endParaRPr lang="en-US" sz="800" dirty="0"/>
            </a:p>
          </p:txBody>
        </p:sp>
      </p:grpSp>
      <p:sp>
        <p:nvSpPr>
          <p:cNvPr id="196" name="Freeform 6">
            <a:extLst>
              <a:ext uri="{FF2B5EF4-FFF2-40B4-BE49-F238E27FC236}">
                <a16:creationId xmlns:a16="http://schemas.microsoft.com/office/drawing/2014/main" id="{02DF84E8-66CF-4B2D-B944-6AD97D3DF4D5}"/>
              </a:ext>
            </a:extLst>
          </p:cNvPr>
          <p:cNvSpPr>
            <a:spLocks/>
          </p:cNvSpPr>
          <p:nvPr/>
        </p:nvSpPr>
        <p:spPr bwMode="auto">
          <a:xfrm>
            <a:off x="5347224" y="2348792"/>
            <a:ext cx="362022" cy="252178"/>
          </a:xfrm>
          <a:custGeom>
            <a:avLst/>
            <a:gdLst/>
            <a:ahLst/>
            <a:cxnLst>
              <a:cxn ang="0">
                <a:pos x="1513" y="518"/>
              </a:cxn>
              <a:cxn ang="0">
                <a:pos x="1526" y="413"/>
              </a:cxn>
              <a:cxn ang="0">
                <a:pos x="1113" y="0"/>
              </a:cxn>
              <a:cxn ang="0">
                <a:pos x="731" y="253"/>
              </a:cxn>
              <a:cxn ang="0">
                <a:pos x="508" y="150"/>
              </a:cxn>
              <a:cxn ang="0">
                <a:pos x="215" y="443"/>
              </a:cxn>
              <a:cxn ang="0">
                <a:pos x="227" y="523"/>
              </a:cxn>
              <a:cxn ang="0">
                <a:pos x="0" y="847"/>
              </a:cxn>
              <a:cxn ang="0">
                <a:pos x="345" y="1192"/>
              </a:cxn>
              <a:cxn ang="0">
                <a:pos x="796" y="1192"/>
              </a:cxn>
              <a:cxn ang="0">
                <a:pos x="796" y="901"/>
              </a:cxn>
              <a:cxn ang="0">
                <a:pos x="610" y="901"/>
              </a:cxn>
              <a:cxn ang="0">
                <a:pos x="895" y="556"/>
              </a:cxn>
              <a:cxn ang="0">
                <a:pos x="1180" y="901"/>
              </a:cxn>
              <a:cxn ang="0">
                <a:pos x="994" y="901"/>
              </a:cxn>
              <a:cxn ang="0">
                <a:pos x="994" y="1192"/>
              </a:cxn>
              <a:cxn ang="0">
                <a:pos x="1409" y="1192"/>
              </a:cxn>
              <a:cxn ang="0">
                <a:pos x="1754" y="847"/>
              </a:cxn>
              <a:cxn ang="0">
                <a:pos x="1513" y="518"/>
              </a:cxn>
            </a:cxnLst>
            <a:rect l="0" t="0" r="r" b="b"/>
            <a:pathLst>
              <a:path w="1754" h="1192">
                <a:moveTo>
                  <a:pt x="1513" y="518"/>
                </a:moveTo>
                <a:cubicBezTo>
                  <a:pt x="1522" y="484"/>
                  <a:pt x="1526" y="449"/>
                  <a:pt x="1526" y="413"/>
                </a:cubicBezTo>
                <a:cubicBezTo>
                  <a:pt x="1526" y="185"/>
                  <a:pt x="1341" y="0"/>
                  <a:pt x="1113" y="0"/>
                </a:cubicBezTo>
                <a:cubicBezTo>
                  <a:pt x="941" y="0"/>
                  <a:pt x="794" y="104"/>
                  <a:pt x="731" y="253"/>
                </a:cubicBezTo>
                <a:cubicBezTo>
                  <a:pt x="677" y="190"/>
                  <a:pt x="597" y="150"/>
                  <a:pt x="508" y="150"/>
                </a:cubicBezTo>
                <a:cubicBezTo>
                  <a:pt x="346" y="150"/>
                  <a:pt x="215" y="281"/>
                  <a:pt x="215" y="443"/>
                </a:cubicBezTo>
                <a:cubicBezTo>
                  <a:pt x="215" y="471"/>
                  <a:pt x="219" y="498"/>
                  <a:pt x="227" y="523"/>
                </a:cubicBezTo>
                <a:cubicBezTo>
                  <a:pt x="94" y="571"/>
                  <a:pt x="0" y="698"/>
                  <a:pt x="0" y="847"/>
                </a:cubicBezTo>
                <a:cubicBezTo>
                  <a:pt x="0" y="1038"/>
                  <a:pt x="155" y="1192"/>
                  <a:pt x="345" y="1192"/>
                </a:cubicBezTo>
                <a:cubicBezTo>
                  <a:pt x="796" y="1192"/>
                  <a:pt x="796" y="1192"/>
                  <a:pt x="796" y="1192"/>
                </a:cubicBezTo>
                <a:cubicBezTo>
                  <a:pt x="796" y="901"/>
                  <a:pt x="796" y="901"/>
                  <a:pt x="796" y="901"/>
                </a:cubicBezTo>
                <a:cubicBezTo>
                  <a:pt x="610" y="901"/>
                  <a:pt x="610" y="901"/>
                  <a:pt x="610" y="901"/>
                </a:cubicBezTo>
                <a:cubicBezTo>
                  <a:pt x="895" y="556"/>
                  <a:pt x="895" y="556"/>
                  <a:pt x="895" y="556"/>
                </a:cubicBezTo>
                <a:cubicBezTo>
                  <a:pt x="1180" y="901"/>
                  <a:pt x="1180" y="901"/>
                  <a:pt x="1180" y="901"/>
                </a:cubicBezTo>
                <a:cubicBezTo>
                  <a:pt x="994" y="901"/>
                  <a:pt x="994" y="901"/>
                  <a:pt x="994" y="901"/>
                </a:cubicBezTo>
                <a:cubicBezTo>
                  <a:pt x="994" y="1192"/>
                  <a:pt x="994" y="1192"/>
                  <a:pt x="994" y="1192"/>
                </a:cubicBezTo>
                <a:cubicBezTo>
                  <a:pt x="1409" y="1192"/>
                  <a:pt x="1409" y="1192"/>
                  <a:pt x="1409" y="1192"/>
                </a:cubicBezTo>
                <a:cubicBezTo>
                  <a:pt x="1600" y="1192"/>
                  <a:pt x="1754" y="1038"/>
                  <a:pt x="1754" y="847"/>
                </a:cubicBezTo>
                <a:cubicBezTo>
                  <a:pt x="1754" y="693"/>
                  <a:pt x="1653" y="562"/>
                  <a:pt x="1513" y="518"/>
                </a:cubicBezTo>
                <a:close/>
              </a:path>
            </a:pathLst>
          </a:custGeom>
          <a:solidFill>
            <a:srgbClr val="FFFFFF"/>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197" name="Freeform 5">
            <a:extLst>
              <a:ext uri="{FF2B5EF4-FFF2-40B4-BE49-F238E27FC236}">
                <a16:creationId xmlns:a16="http://schemas.microsoft.com/office/drawing/2014/main" id="{17B5B064-1790-49DF-A980-99955F330C96}"/>
              </a:ext>
            </a:extLst>
          </p:cNvPr>
          <p:cNvSpPr>
            <a:spLocks noEditPoints="1"/>
          </p:cNvSpPr>
          <p:nvPr/>
        </p:nvSpPr>
        <p:spPr bwMode="auto">
          <a:xfrm>
            <a:off x="5041825" y="3025375"/>
            <a:ext cx="287759" cy="339754"/>
          </a:xfrm>
          <a:custGeom>
            <a:avLst/>
            <a:gdLst/>
            <a:ahLst/>
            <a:cxnLst>
              <a:cxn ang="0">
                <a:pos x="320" y="0"/>
              </a:cxn>
              <a:cxn ang="0">
                <a:pos x="513" y="130"/>
              </a:cxn>
              <a:cxn ang="0">
                <a:pos x="521" y="130"/>
              </a:cxn>
              <a:cxn ang="0">
                <a:pos x="683" y="292"/>
              </a:cxn>
              <a:cxn ang="0">
                <a:pos x="521" y="454"/>
              </a:cxn>
              <a:cxn ang="0">
                <a:pos x="463" y="454"/>
              </a:cxn>
              <a:cxn ang="0">
                <a:pos x="345" y="335"/>
              </a:cxn>
              <a:cxn ang="0">
                <a:pos x="226" y="454"/>
              </a:cxn>
              <a:cxn ang="0">
                <a:pos x="135" y="454"/>
              </a:cxn>
              <a:cxn ang="0">
                <a:pos x="0" y="319"/>
              </a:cxn>
              <a:cxn ang="0">
                <a:pos x="113" y="186"/>
              </a:cxn>
              <a:cxn ang="0">
                <a:pos x="320" y="0"/>
              </a:cxn>
              <a:cxn ang="0">
                <a:pos x="530" y="635"/>
              </a:cxn>
              <a:cxn ang="0">
                <a:pos x="546" y="658"/>
              </a:cxn>
              <a:cxn ang="0">
                <a:pos x="573" y="696"/>
              </a:cxn>
              <a:cxn ang="0">
                <a:pos x="345" y="787"/>
              </a:cxn>
              <a:cxn ang="0">
                <a:pos x="117" y="696"/>
              </a:cxn>
              <a:cxn ang="0">
                <a:pos x="143" y="658"/>
              </a:cxn>
              <a:cxn ang="0">
                <a:pos x="159" y="635"/>
              </a:cxn>
              <a:cxn ang="0">
                <a:pos x="163" y="639"/>
              </a:cxn>
              <a:cxn ang="0">
                <a:pos x="345" y="714"/>
              </a:cxn>
              <a:cxn ang="0">
                <a:pos x="526" y="639"/>
              </a:cxn>
              <a:cxn ang="0">
                <a:pos x="530" y="635"/>
              </a:cxn>
              <a:cxn ang="0">
                <a:pos x="345" y="647"/>
              </a:cxn>
              <a:cxn ang="0">
                <a:pos x="479" y="592"/>
              </a:cxn>
              <a:cxn ang="0">
                <a:pos x="492" y="578"/>
              </a:cxn>
              <a:cxn ang="0">
                <a:pos x="447" y="514"/>
              </a:cxn>
              <a:cxn ang="0">
                <a:pos x="428" y="540"/>
              </a:cxn>
              <a:cxn ang="0">
                <a:pos x="345" y="574"/>
              </a:cxn>
              <a:cxn ang="0">
                <a:pos x="261" y="540"/>
              </a:cxn>
              <a:cxn ang="0">
                <a:pos x="242" y="514"/>
              </a:cxn>
              <a:cxn ang="0">
                <a:pos x="198" y="578"/>
              </a:cxn>
              <a:cxn ang="0">
                <a:pos x="210" y="592"/>
              </a:cxn>
              <a:cxn ang="0">
                <a:pos x="345" y="647"/>
              </a:cxn>
              <a:cxn ang="0">
                <a:pos x="345" y="394"/>
              </a:cxn>
              <a:cxn ang="0">
                <a:pos x="404" y="454"/>
              </a:cxn>
              <a:cxn ang="0">
                <a:pos x="345" y="514"/>
              </a:cxn>
              <a:cxn ang="0">
                <a:pos x="285" y="454"/>
              </a:cxn>
              <a:cxn ang="0">
                <a:pos x="345" y="394"/>
              </a:cxn>
            </a:cxnLst>
            <a:rect l="0" t="0" r="r" b="b"/>
            <a:pathLst>
              <a:path w="683" h="787">
                <a:moveTo>
                  <a:pt x="320" y="0"/>
                </a:moveTo>
                <a:cubicBezTo>
                  <a:pt x="407" y="0"/>
                  <a:pt x="482" y="54"/>
                  <a:pt x="513" y="130"/>
                </a:cubicBezTo>
                <a:cubicBezTo>
                  <a:pt x="515" y="130"/>
                  <a:pt x="518" y="130"/>
                  <a:pt x="521" y="130"/>
                </a:cubicBezTo>
                <a:cubicBezTo>
                  <a:pt x="610" y="130"/>
                  <a:pt x="683" y="202"/>
                  <a:pt x="683" y="292"/>
                </a:cubicBezTo>
                <a:cubicBezTo>
                  <a:pt x="683" y="382"/>
                  <a:pt x="610" y="454"/>
                  <a:pt x="521" y="454"/>
                </a:cubicBezTo>
                <a:cubicBezTo>
                  <a:pt x="463" y="454"/>
                  <a:pt x="463" y="454"/>
                  <a:pt x="463" y="454"/>
                </a:cubicBezTo>
                <a:cubicBezTo>
                  <a:pt x="463" y="389"/>
                  <a:pt x="410" y="335"/>
                  <a:pt x="345" y="335"/>
                </a:cubicBezTo>
                <a:cubicBezTo>
                  <a:pt x="279" y="335"/>
                  <a:pt x="226" y="389"/>
                  <a:pt x="226" y="454"/>
                </a:cubicBezTo>
                <a:cubicBezTo>
                  <a:pt x="135" y="454"/>
                  <a:pt x="135" y="454"/>
                  <a:pt x="135" y="454"/>
                </a:cubicBezTo>
                <a:cubicBezTo>
                  <a:pt x="61" y="454"/>
                  <a:pt x="0" y="394"/>
                  <a:pt x="0" y="319"/>
                </a:cubicBezTo>
                <a:cubicBezTo>
                  <a:pt x="0" y="252"/>
                  <a:pt x="49" y="196"/>
                  <a:pt x="113" y="186"/>
                </a:cubicBezTo>
                <a:cubicBezTo>
                  <a:pt x="124" y="81"/>
                  <a:pt x="213" y="0"/>
                  <a:pt x="320" y="0"/>
                </a:cubicBezTo>
                <a:moveTo>
                  <a:pt x="530" y="635"/>
                </a:moveTo>
                <a:cubicBezTo>
                  <a:pt x="546" y="658"/>
                  <a:pt x="546" y="658"/>
                  <a:pt x="546" y="658"/>
                </a:cubicBezTo>
                <a:cubicBezTo>
                  <a:pt x="573" y="696"/>
                  <a:pt x="573" y="696"/>
                  <a:pt x="573" y="696"/>
                </a:cubicBezTo>
                <a:cubicBezTo>
                  <a:pt x="513" y="752"/>
                  <a:pt x="433" y="787"/>
                  <a:pt x="345" y="787"/>
                </a:cubicBezTo>
                <a:cubicBezTo>
                  <a:pt x="256" y="787"/>
                  <a:pt x="176" y="752"/>
                  <a:pt x="117" y="696"/>
                </a:cubicBezTo>
                <a:cubicBezTo>
                  <a:pt x="143" y="658"/>
                  <a:pt x="143" y="658"/>
                  <a:pt x="143" y="658"/>
                </a:cubicBezTo>
                <a:cubicBezTo>
                  <a:pt x="159" y="635"/>
                  <a:pt x="159" y="635"/>
                  <a:pt x="159" y="635"/>
                </a:cubicBezTo>
                <a:cubicBezTo>
                  <a:pt x="160" y="636"/>
                  <a:pt x="161" y="637"/>
                  <a:pt x="163" y="639"/>
                </a:cubicBezTo>
                <a:cubicBezTo>
                  <a:pt x="209" y="685"/>
                  <a:pt x="274" y="714"/>
                  <a:pt x="345" y="714"/>
                </a:cubicBezTo>
                <a:cubicBezTo>
                  <a:pt x="416" y="714"/>
                  <a:pt x="480" y="685"/>
                  <a:pt x="526" y="639"/>
                </a:cubicBezTo>
                <a:cubicBezTo>
                  <a:pt x="528" y="637"/>
                  <a:pt x="529" y="636"/>
                  <a:pt x="530" y="635"/>
                </a:cubicBezTo>
                <a:moveTo>
                  <a:pt x="345" y="647"/>
                </a:moveTo>
                <a:cubicBezTo>
                  <a:pt x="397" y="647"/>
                  <a:pt x="445" y="626"/>
                  <a:pt x="479" y="592"/>
                </a:cubicBezTo>
                <a:cubicBezTo>
                  <a:pt x="484" y="587"/>
                  <a:pt x="488" y="583"/>
                  <a:pt x="492" y="578"/>
                </a:cubicBezTo>
                <a:cubicBezTo>
                  <a:pt x="447" y="514"/>
                  <a:pt x="447" y="514"/>
                  <a:pt x="447" y="514"/>
                </a:cubicBezTo>
                <a:cubicBezTo>
                  <a:pt x="442" y="524"/>
                  <a:pt x="435" y="532"/>
                  <a:pt x="428" y="540"/>
                </a:cubicBezTo>
                <a:cubicBezTo>
                  <a:pt x="406" y="561"/>
                  <a:pt x="377" y="574"/>
                  <a:pt x="345" y="574"/>
                </a:cubicBezTo>
                <a:cubicBezTo>
                  <a:pt x="312" y="574"/>
                  <a:pt x="283" y="561"/>
                  <a:pt x="261" y="540"/>
                </a:cubicBezTo>
                <a:cubicBezTo>
                  <a:pt x="254" y="532"/>
                  <a:pt x="247" y="524"/>
                  <a:pt x="242" y="514"/>
                </a:cubicBezTo>
                <a:cubicBezTo>
                  <a:pt x="198" y="578"/>
                  <a:pt x="198" y="578"/>
                  <a:pt x="198" y="578"/>
                </a:cubicBezTo>
                <a:cubicBezTo>
                  <a:pt x="201" y="583"/>
                  <a:pt x="206" y="587"/>
                  <a:pt x="210" y="592"/>
                </a:cubicBezTo>
                <a:cubicBezTo>
                  <a:pt x="244" y="626"/>
                  <a:pt x="292" y="647"/>
                  <a:pt x="345" y="647"/>
                </a:cubicBezTo>
                <a:moveTo>
                  <a:pt x="345" y="394"/>
                </a:moveTo>
                <a:cubicBezTo>
                  <a:pt x="378" y="394"/>
                  <a:pt x="404" y="421"/>
                  <a:pt x="404" y="454"/>
                </a:cubicBezTo>
                <a:cubicBezTo>
                  <a:pt x="404" y="487"/>
                  <a:pt x="378" y="514"/>
                  <a:pt x="345" y="514"/>
                </a:cubicBezTo>
                <a:cubicBezTo>
                  <a:pt x="312" y="514"/>
                  <a:pt x="285" y="487"/>
                  <a:pt x="285" y="454"/>
                </a:cubicBezTo>
                <a:cubicBezTo>
                  <a:pt x="285" y="421"/>
                  <a:pt x="312" y="394"/>
                  <a:pt x="345" y="394"/>
                </a:cubicBezTo>
              </a:path>
            </a:pathLst>
          </a:custGeom>
          <a:solidFill>
            <a:srgbClr val="FFFFFF"/>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13" name="Rectangle 12">
            <a:extLst>
              <a:ext uri="{FF2B5EF4-FFF2-40B4-BE49-F238E27FC236}">
                <a16:creationId xmlns:a16="http://schemas.microsoft.com/office/drawing/2014/main" id="{60598766-B895-4A4D-A356-2BDE82C702D3}"/>
              </a:ext>
            </a:extLst>
          </p:cNvPr>
          <p:cNvSpPr/>
          <p:nvPr/>
        </p:nvSpPr>
        <p:spPr>
          <a:xfrm>
            <a:off x="6524692" y="1985881"/>
            <a:ext cx="3006169" cy="2560922"/>
          </a:xfrm>
          <a:prstGeom prst="rect">
            <a:avLst/>
          </a:prstGeom>
          <a:solidFill>
            <a:srgbClr val="0091DA"/>
          </a:solidFill>
          <a:ln w="6350">
            <a:solidFill>
              <a:schemeClr val="tx2">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8" name="Rectangle 7">
            <a:extLst>
              <a:ext uri="{FF2B5EF4-FFF2-40B4-BE49-F238E27FC236}">
                <a16:creationId xmlns:a16="http://schemas.microsoft.com/office/drawing/2014/main" id="{164CF0D5-CE1E-41C5-8356-EE3D280681FB}"/>
              </a:ext>
            </a:extLst>
          </p:cNvPr>
          <p:cNvSpPr/>
          <p:nvPr/>
        </p:nvSpPr>
        <p:spPr>
          <a:xfrm>
            <a:off x="992189" y="1985881"/>
            <a:ext cx="2842045" cy="2560922"/>
          </a:xfrm>
          <a:prstGeom prst="rect">
            <a:avLst/>
          </a:prstGeom>
          <a:solidFill>
            <a:srgbClr val="6D2077"/>
          </a:solidFill>
          <a:ln w="6350">
            <a:solidFill>
              <a:srgbClr val="00338D"/>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18" name="Rectangle 17">
            <a:extLst>
              <a:ext uri="{FF2B5EF4-FFF2-40B4-BE49-F238E27FC236}">
                <a16:creationId xmlns:a16="http://schemas.microsoft.com/office/drawing/2014/main" id="{409635D5-AD08-4D1F-AB0C-CB7EA629D45F}"/>
              </a:ext>
            </a:extLst>
          </p:cNvPr>
          <p:cNvSpPr/>
          <p:nvPr/>
        </p:nvSpPr>
        <p:spPr>
          <a:xfrm>
            <a:off x="992189" y="4579772"/>
            <a:ext cx="8538672" cy="745905"/>
          </a:xfrm>
          <a:prstGeom prst="rect">
            <a:avLst/>
          </a:prstGeom>
          <a:solidFill>
            <a:srgbClr val="00338D"/>
          </a:solidFill>
          <a:ln w="6350">
            <a:solidFill>
              <a:srgbClr val="470A68"/>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23" name="Rectangle 22">
            <a:extLst>
              <a:ext uri="{FF2B5EF4-FFF2-40B4-BE49-F238E27FC236}">
                <a16:creationId xmlns:a16="http://schemas.microsoft.com/office/drawing/2014/main" id="{2259F468-9B5F-440C-B7A5-13CD263A8B8C}"/>
              </a:ext>
            </a:extLst>
          </p:cNvPr>
          <p:cNvSpPr/>
          <p:nvPr/>
        </p:nvSpPr>
        <p:spPr>
          <a:xfrm>
            <a:off x="3279191" y="4800048"/>
            <a:ext cx="841596" cy="22430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Monitoring &amp; Alerting</a:t>
            </a:r>
          </a:p>
        </p:txBody>
      </p:sp>
      <p:sp>
        <p:nvSpPr>
          <p:cNvPr id="24" name="Rectangle 23">
            <a:extLst>
              <a:ext uri="{FF2B5EF4-FFF2-40B4-BE49-F238E27FC236}">
                <a16:creationId xmlns:a16="http://schemas.microsoft.com/office/drawing/2014/main" id="{4AFD3E21-9FA8-4464-9040-55D6F68640CC}"/>
              </a:ext>
            </a:extLst>
          </p:cNvPr>
          <p:cNvSpPr/>
          <p:nvPr/>
        </p:nvSpPr>
        <p:spPr>
          <a:xfrm>
            <a:off x="3714215" y="5058088"/>
            <a:ext cx="841595" cy="22430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UEBA</a:t>
            </a:r>
          </a:p>
        </p:txBody>
      </p:sp>
      <p:sp>
        <p:nvSpPr>
          <p:cNvPr id="25" name="Rectangle 24">
            <a:extLst>
              <a:ext uri="{FF2B5EF4-FFF2-40B4-BE49-F238E27FC236}">
                <a16:creationId xmlns:a16="http://schemas.microsoft.com/office/drawing/2014/main" id="{0B23FAEA-C77A-4E30-8D92-883154DEC62D}"/>
              </a:ext>
            </a:extLst>
          </p:cNvPr>
          <p:cNvSpPr/>
          <p:nvPr/>
        </p:nvSpPr>
        <p:spPr>
          <a:xfrm>
            <a:off x="4149238" y="4800047"/>
            <a:ext cx="841595" cy="22430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Threat Intelligence</a:t>
            </a:r>
          </a:p>
        </p:txBody>
      </p:sp>
      <p:sp>
        <p:nvSpPr>
          <p:cNvPr id="28" name="Rectangle 27">
            <a:extLst>
              <a:ext uri="{FF2B5EF4-FFF2-40B4-BE49-F238E27FC236}">
                <a16:creationId xmlns:a16="http://schemas.microsoft.com/office/drawing/2014/main" id="{4843CD10-6C82-4CCE-84F3-8E2FF3399C8E}"/>
              </a:ext>
            </a:extLst>
          </p:cNvPr>
          <p:cNvSpPr/>
          <p:nvPr/>
        </p:nvSpPr>
        <p:spPr>
          <a:xfrm>
            <a:off x="992189" y="5358644"/>
            <a:ext cx="8538672" cy="242656"/>
          </a:xfrm>
          <a:prstGeom prst="rect">
            <a:avLst/>
          </a:prstGeom>
          <a:solidFill>
            <a:srgbClr val="00A3A1"/>
          </a:solidFill>
          <a:ln w="6350">
            <a:solidFill>
              <a:srgbClr val="00A3A1"/>
            </a:solidFill>
            <a:prstDash val="solid"/>
          </a:ln>
        </p:spPr>
        <p:style>
          <a:lnRef idx="2">
            <a:schemeClr val="accent3"/>
          </a:lnRef>
          <a:fillRef idx="1">
            <a:schemeClr val="lt1"/>
          </a:fillRef>
          <a:effectRef idx="0">
            <a:schemeClr val="accent3"/>
          </a:effectRef>
          <a:fontRef idx="minor">
            <a:schemeClr val="dk1"/>
          </a:fontRef>
        </p:style>
        <p:txBody>
          <a:bodyPr lIns="54864" tIns="54864" rIns="54864" bIns="54864" rtlCol="0" anchor="ctr" anchorCtr="0">
            <a:noAutofit/>
          </a:bodyPr>
          <a:lstStyle/>
          <a:p>
            <a:pPr marL="548640"/>
            <a:r>
              <a:rPr lang="en-US" sz="1100" b="1" dirty="0">
                <a:solidFill>
                  <a:schemeClr val="bg1"/>
                </a:solidFill>
              </a:rPr>
              <a:t> </a:t>
            </a:r>
            <a:endParaRPr lang="en-US" sz="900" dirty="0">
              <a:solidFill>
                <a:schemeClr val="bg1"/>
              </a:solidFill>
            </a:endParaRPr>
          </a:p>
        </p:txBody>
      </p:sp>
      <p:sp>
        <p:nvSpPr>
          <p:cNvPr id="29" name="Rectangle 28">
            <a:extLst>
              <a:ext uri="{FF2B5EF4-FFF2-40B4-BE49-F238E27FC236}">
                <a16:creationId xmlns:a16="http://schemas.microsoft.com/office/drawing/2014/main" id="{ACAEDB96-4D8A-4526-A21B-905D711747DA}"/>
              </a:ext>
            </a:extLst>
          </p:cNvPr>
          <p:cNvSpPr/>
          <p:nvPr/>
        </p:nvSpPr>
        <p:spPr>
          <a:xfrm>
            <a:off x="1383567" y="5407090"/>
            <a:ext cx="1374106" cy="145765"/>
          </a:xfrm>
          <a:prstGeom prst="rect">
            <a:avLst/>
          </a:prstGeom>
        </p:spPr>
        <p:txBody>
          <a:bodyPr wrap="square" lIns="0" tIns="0" rIns="0" bIns="0">
            <a:spAutoFit/>
          </a:bodyPr>
          <a:lstStyle/>
          <a:p>
            <a:r>
              <a:rPr lang="en-US" sz="1000" b="1" dirty="0">
                <a:solidFill>
                  <a:schemeClr val="bg1"/>
                </a:solidFill>
              </a:rPr>
              <a:t>Access Management</a:t>
            </a:r>
          </a:p>
        </p:txBody>
      </p:sp>
      <p:sp>
        <p:nvSpPr>
          <p:cNvPr id="30" name="Rectangle 29">
            <a:extLst>
              <a:ext uri="{FF2B5EF4-FFF2-40B4-BE49-F238E27FC236}">
                <a16:creationId xmlns:a16="http://schemas.microsoft.com/office/drawing/2014/main" id="{D1428BEA-15A5-4516-8BA7-2A5E56A783EE}"/>
              </a:ext>
            </a:extLst>
          </p:cNvPr>
          <p:cNvSpPr/>
          <p:nvPr/>
        </p:nvSpPr>
        <p:spPr>
          <a:xfrm>
            <a:off x="992189" y="5634269"/>
            <a:ext cx="8538672" cy="242656"/>
          </a:xfrm>
          <a:prstGeom prst="rect">
            <a:avLst/>
          </a:prstGeom>
          <a:solidFill>
            <a:srgbClr val="EAAA00"/>
          </a:solidFill>
          <a:ln w="6350">
            <a:solidFill>
              <a:srgbClr val="EAAA00"/>
            </a:solidFill>
            <a:prstDash val="lgDash"/>
          </a:ln>
        </p:spPr>
        <p:style>
          <a:lnRef idx="2">
            <a:schemeClr val="accent3"/>
          </a:lnRef>
          <a:fillRef idx="1">
            <a:schemeClr val="lt1"/>
          </a:fillRef>
          <a:effectRef idx="0">
            <a:schemeClr val="accent3"/>
          </a:effectRef>
          <a:fontRef idx="minor">
            <a:schemeClr val="dk1"/>
          </a:fontRef>
        </p:style>
        <p:txBody>
          <a:bodyPr lIns="54864" tIns="54864" rIns="54864" bIns="54864" rtlCol="0" anchor="ctr" anchorCtr="0">
            <a:noAutofit/>
          </a:bodyPr>
          <a:lstStyle/>
          <a:p>
            <a:pPr marL="548640"/>
            <a:r>
              <a:rPr lang="en-US" sz="1100" b="1" dirty="0">
                <a:solidFill>
                  <a:schemeClr val="bg1"/>
                </a:solidFill>
              </a:rPr>
              <a:t> </a:t>
            </a:r>
            <a:endParaRPr lang="en-US" sz="900" dirty="0">
              <a:solidFill>
                <a:schemeClr val="bg1"/>
              </a:solidFill>
            </a:endParaRPr>
          </a:p>
        </p:txBody>
      </p:sp>
      <p:sp>
        <p:nvSpPr>
          <p:cNvPr id="31" name="Rectangle 30">
            <a:extLst>
              <a:ext uri="{FF2B5EF4-FFF2-40B4-BE49-F238E27FC236}">
                <a16:creationId xmlns:a16="http://schemas.microsoft.com/office/drawing/2014/main" id="{2BD94271-2D40-40C2-9ED7-8122236DD323}"/>
              </a:ext>
            </a:extLst>
          </p:cNvPr>
          <p:cNvSpPr/>
          <p:nvPr/>
        </p:nvSpPr>
        <p:spPr>
          <a:xfrm>
            <a:off x="1383567" y="5682714"/>
            <a:ext cx="1374106" cy="145765"/>
          </a:xfrm>
          <a:prstGeom prst="rect">
            <a:avLst/>
          </a:prstGeom>
        </p:spPr>
        <p:txBody>
          <a:bodyPr wrap="square" lIns="0" tIns="0" rIns="0" bIns="0">
            <a:spAutoFit/>
          </a:bodyPr>
          <a:lstStyle/>
          <a:p>
            <a:r>
              <a:rPr lang="en-US" sz="1000" b="1" dirty="0">
                <a:solidFill>
                  <a:schemeClr val="bg1"/>
                </a:solidFill>
              </a:rPr>
              <a:t>Availability &amp; Scalability</a:t>
            </a:r>
          </a:p>
        </p:txBody>
      </p:sp>
      <p:sp>
        <p:nvSpPr>
          <p:cNvPr id="187" name="Isosceles Triangle 186">
            <a:extLst>
              <a:ext uri="{FF2B5EF4-FFF2-40B4-BE49-F238E27FC236}">
                <a16:creationId xmlns:a16="http://schemas.microsoft.com/office/drawing/2014/main" id="{C20EC909-F319-40D8-AB6F-06F92223BA40}"/>
              </a:ext>
            </a:extLst>
          </p:cNvPr>
          <p:cNvSpPr/>
          <p:nvPr/>
        </p:nvSpPr>
        <p:spPr>
          <a:xfrm>
            <a:off x="4201121" y="3894610"/>
            <a:ext cx="1921439" cy="711035"/>
          </a:xfrm>
          <a:prstGeom prst="triangle">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400" dirty="0">
              <a:solidFill>
                <a:schemeClr val="bg1"/>
              </a:solidFill>
            </a:endParaRPr>
          </a:p>
        </p:txBody>
      </p:sp>
      <p:sp>
        <p:nvSpPr>
          <p:cNvPr id="188" name="Isosceles Triangle 187">
            <a:extLst>
              <a:ext uri="{FF2B5EF4-FFF2-40B4-BE49-F238E27FC236}">
                <a16:creationId xmlns:a16="http://schemas.microsoft.com/office/drawing/2014/main" id="{C44AC162-4C23-4695-BDEE-32E587ED5EC7}"/>
              </a:ext>
            </a:extLst>
          </p:cNvPr>
          <p:cNvSpPr/>
          <p:nvPr/>
        </p:nvSpPr>
        <p:spPr>
          <a:xfrm rot="5400000">
            <a:off x="3343535" y="2673180"/>
            <a:ext cx="1548354" cy="601899"/>
          </a:xfrm>
          <a:prstGeom prst="triangl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400" dirty="0">
              <a:solidFill>
                <a:schemeClr val="bg1"/>
              </a:solidFill>
            </a:endParaRPr>
          </a:p>
        </p:txBody>
      </p:sp>
      <p:sp>
        <p:nvSpPr>
          <p:cNvPr id="189" name="Isosceles Triangle 188">
            <a:extLst>
              <a:ext uri="{FF2B5EF4-FFF2-40B4-BE49-F238E27FC236}">
                <a16:creationId xmlns:a16="http://schemas.microsoft.com/office/drawing/2014/main" id="{93AC6BFC-AABF-4A6A-9A0B-EE8CA03C444E}"/>
              </a:ext>
            </a:extLst>
          </p:cNvPr>
          <p:cNvSpPr/>
          <p:nvPr/>
        </p:nvSpPr>
        <p:spPr>
          <a:xfrm rot="16200000">
            <a:off x="5486851" y="2673179"/>
            <a:ext cx="1508731" cy="601899"/>
          </a:xfrm>
          <a:prstGeom prst="triangl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400" dirty="0">
              <a:solidFill>
                <a:schemeClr val="bg1"/>
              </a:solidFill>
            </a:endParaRPr>
          </a:p>
        </p:txBody>
      </p:sp>
      <p:sp>
        <p:nvSpPr>
          <p:cNvPr id="183" name="Rectangle 182">
            <a:extLst>
              <a:ext uri="{FF2B5EF4-FFF2-40B4-BE49-F238E27FC236}">
                <a16:creationId xmlns:a16="http://schemas.microsoft.com/office/drawing/2014/main" id="{E080FC76-5BD7-4C10-8895-716B856BF11B}"/>
              </a:ext>
            </a:extLst>
          </p:cNvPr>
          <p:cNvSpPr/>
          <p:nvPr/>
        </p:nvSpPr>
        <p:spPr>
          <a:xfrm>
            <a:off x="1327060" y="2265337"/>
            <a:ext cx="1056518" cy="25112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Code Repository &amp; Integrity</a:t>
            </a:r>
          </a:p>
        </p:txBody>
      </p:sp>
      <p:sp>
        <p:nvSpPr>
          <p:cNvPr id="184" name="Rectangle 183">
            <a:extLst>
              <a:ext uri="{FF2B5EF4-FFF2-40B4-BE49-F238E27FC236}">
                <a16:creationId xmlns:a16="http://schemas.microsoft.com/office/drawing/2014/main" id="{0BD173A5-FE65-425D-B144-4DD98D6F9CEC}"/>
              </a:ext>
            </a:extLst>
          </p:cNvPr>
          <p:cNvSpPr/>
          <p:nvPr/>
        </p:nvSpPr>
        <p:spPr>
          <a:xfrm>
            <a:off x="1327060" y="2583123"/>
            <a:ext cx="1056518" cy="25112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Threat Modeling</a:t>
            </a:r>
          </a:p>
        </p:txBody>
      </p:sp>
      <p:sp>
        <p:nvSpPr>
          <p:cNvPr id="185" name="Rectangle 184">
            <a:extLst>
              <a:ext uri="{FF2B5EF4-FFF2-40B4-BE49-F238E27FC236}">
                <a16:creationId xmlns:a16="http://schemas.microsoft.com/office/drawing/2014/main" id="{240314FE-32E4-4B91-A6DB-0686ED713F29}"/>
              </a:ext>
            </a:extLst>
          </p:cNvPr>
          <p:cNvSpPr/>
          <p:nvPr/>
        </p:nvSpPr>
        <p:spPr>
          <a:xfrm>
            <a:off x="2442121" y="2265337"/>
            <a:ext cx="1056518" cy="25112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Secure SDKs</a:t>
            </a:r>
          </a:p>
        </p:txBody>
      </p:sp>
      <p:sp>
        <p:nvSpPr>
          <p:cNvPr id="186" name="Rectangle 185">
            <a:extLst>
              <a:ext uri="{FF2B5EF4-FFF2-40B4-BE49-F238E27FC236}">
                <a16:creationId xmlns:a16="http://schemas.microsoft.com/office/drawing/2014/main" id="{AD46E4A1-A915-46C4-A02F-2C1580673FE1}"/>
              </a:ext>
            </a:extLst>
          </p:cNvPr>
          <p:cNvSpPr/>
          <p:nvPr/>
        </p:nvSpPr>
        <p:spPr>
          <a:xfrm>
            <a:off x="2442843" y="2582612"/>
            <a:ext cx="1056518" cy="25112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Secure Code Review</a:t>
            </a:r>
          </a:p>
        </p:txBody>
      </p:sp>
      <p:grpSp>
        <p:nvGrpSpPr>
          <p:cNvPr id="177" name="Group 176">
            <a:extLst>
              <a:ext uri="{FF2B5EF4-FFF2-40B4-BE49-F238E27FC236}">
                <a16:creationId xmlns:a16="http://schemas.microsoft.com/office/drawing/2014/main" id="{BE838DAB-62D0-4215-9655-913A7433D6B2}"/>
              </a:ext>
            </a:extLst>
          </p:cNvPr>
          <p:cNvGrpSpPr/>
          <p:nvPr/>
        </p:nvGrpSpPr>
        <p:grpSpPr>
          <a:xfrm>
            <a:off x="1176596" y="2059120"/>
            <a:ext cx="2623559" cy="147603"/>
            <a:chOff x="1237953" y="2110188"/>
            <a:chExt cx="3198317" cy="155828"/>
          </a:xfrm>
        </p:grpSpPr>
        <p:cxnSp>
          <p:nvCxnSpPr>
            <p:cNvPr id="181" name="Straight Connector 180">
              <a:extLst>
                <a:ext uri="{FF2B5EF4-FFF2-40B4-BE49-F238E27FC236}">
                  <a16:creationId xmlns:a16="http://schemas.microsoft.com/office/drawing/2014/main" id="{486E9C17-3DE6-4519-93A3-6A4A8AC03F03}"/>
                </a:ext>
              </a:extLst>
            </p:cNvPr>
            <p:cNvCxnSpPr>
              <a:cxnSpLocks/>
            </p:cNvCxnSpPr>
            <p:nvPr/>
          </p:nvCxnSpPr>
          <p:spPr>
            <a:xfrm>
              <a:off x="1237953" y="2188102"/>
              <a:ext cx="319831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82" name="Rectangle 181">
              <a:extLst>
                <a:ext uri="{FF2B5EF4-FFF2-40B4-BE49-F238E27FC236}">
                  <a16:creationId xmlns:a16="http://schemas.microsoft.com/office/drawing/2014/main" id="{D34262F6-6B31-42CC-A495-B9AA0DAC0917}"/>
                </a:ext>
              </a:extLst>
            </p:cNvPr>
            <p:cNvSpPr/>
            <p:nvPr/>
          </p:nvSpPr>
          <p:spPr>
            <a:xfrm>
              <a:off x="2401525" y="2110188"/>
              <a:ext cx="763879" cy="155828"/>
            </a:xfrm>
            <a:prstGeom prst="rect">
              <a:avLst/>
            </a:prstGeom>
            <a:solidFill>
              <a:srgbClr val="6D207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Engineering </a:t>
              </a:r>
            </a:p>
          </p:txBody>
        </p:sp>
      </p:grpSp>
      <p:grpSp>
        <p:nvGrpSpPr>
          <p:cNvPr id="178" name="Group 177">
            <a:extLst>
              <a:ext uri="{FF2B5EF4-FFF2-40B4-BE49-F238E27FC236}">
                <a16:creationId xmlns:a16="http://schemas.microsoft.com/office/drawing/2014/main" id="{B82F7AEC-C65D-4D7F-AC4F-686CC5CA3439}"/>
              </a:ext>
            </a:extLst>
          </p:cNvPr>
          <p:cNvGrpSpPr/>
          <p:nvPr/>
        </p:nvGrpSpPr>
        <p:grpSpPr>
          <a:xfrm>
            <a:off x="1026267" y="2014592"/>
            <a:ext cx="210981" cy="236660"/>
            <a:chOff x="1202188" y="2945815"/>
            <a:chExt cx="223177" cy="272726"/>
          </a:xfrm>
        </p:grpSpPr>
        <p:sp>
          <p:nvSpPr>
            <p:cNvPr id="179" name="Oval 12">
              <a:extLst>
                <a:ext uri="{FF2B5EF4-FFF2-40B4-BE49-F238E27FC236}">
                  <a16:creationId xmlns:a16="http://schemas.microsoft.com/office/drawing/2014/main" id="{60A5B3BB-E854-4336-9981-09DC3E2C954C}"/>
                </a:ext>
              </a:extLst>
            </p:cNvPr>
            <p:cNvSpPr>
              <a:spLocks noChangeArrowheads="1"/>
            </p:cNvSpPr>
            <p:nvPr/>
          </p:nvSpPr>
          <p:spPr bwMode="auto">
            <a:xfrm>
              <a:off x="1289373" y="3045336"/>
              <a:ext cx="49653" cy="49548"/>
            </a:xfrm>
            <a:prstGeom prst="ellipse">
              <a:avLst/>
            </a:pr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80" name="Freeform 13">
              <a:extLst>
                <a:ext uri="{FF2B5EF4-FFF2-40B4-BE49-F238E27FC236}">
                  <a16:creationId xmlns:a16="http://schemas.microsoft.com/office/drawing/2014/main" id="{C05EF271-25F1-4B6C-BA62-E309A22B03AB}"/>
                </a:ext>
              </a:extLst>
            </p:cNvPr>
            <p:cNvSpPr>
              <a:spLocks noEditPoints="1"/>
            </p:cNvSpPr>
            <p:nvPr/>
          </p:nvSpPr>
          <p:spPr bwMode="auto">
            <a:xfrm>
              <a:off x="1202188" y="2945815"/>
              <a:ext cx="223177" cy="272726"/>
            </a:xfrm>
            <a:custGeom>
              <a:avLst/>
              <a:gdLst/>
              <a:ahLst/>
              <a:cxnLst>
                <a:cxn ang="0">
                  <a:pos x="448" y="0"/>
                </a:cxn>
                <a:cxn ang="0">
                  <a:pos x="0" y="149"/>
                </a:cxn>
                <a:cxn ang="0">
                  <a:pos x="0" y="448"/>
                </a:cxn>
                <a:cxn ang="0">
                  <a:pos x="448" y="1095"/>
                </a:cxn>
                <a:cxn ang="0">
                  <a:pos x="896" y="448"/>
                </a:cxn>
                <a:cxn ang="0">
                  <a:pos x="896" y="149"/>
                </a:cxn>
                <a:cxn ang="0">
                  <a:pos x="448" y="0"/>
                </a:cxn>
                <a:cxn ang="0">
                  <a:pos x="747" y="547"/>
                </a:cxn>
                <a:cxn ang="0">
                  <a:pos x="666" y="547"/>
                </a:cxn>
                <a:cxn ang="0">
                  <a:pos x="638" y="617"/>
                </a:cxn>
                <a:cxn ang="0">
                  <a:pos x="695" y="674"/>
                </a:cxn>
                <a:cxn ang="0">
                  <a:pos x="624" y="744"/>
                </a:cxn>
                <a:cxn ang="0">
                  <a:pos x="567" y="687"/>
                </a:cxn>
                <a:cxn ang="0">
                  <a:pos x="498" y="716"/>
                </a:cxn>
                <a:cxn ang="0">
                  <a:pos x="498" y="796"/>
                </a:cxn>
                <a:cxn ang="0">
                  <a:pos x="398" y="796"/>
                </a:cxn>
                <a:cxn ang="0">
                  <a:pos x="398" y="716"/>
                </a:cxn>
                <a:cxn ang="0">
                  <a:pos x="329" y="687"/>
                </a:cxn>
                <a:cxn ang="0">
                  <a:pos x="272" y="744"/>
                </a:cxn>
                <a:cxn ang="0">
                  <a:pos x="202" y="674"/>
                </a:cxn>
                <a:cxn ang="0">
                  <a:pos x="259" y="617"/>
                </a:cxn>
                <a:cxn ang="0">
                  <a:pos x="230" y="547"/>
                </a:cxn>
                <a:cxn ang="0">
                  <a:pos x="149" y="547"/>
                </a:cxn>
                <a:cxn ang="0">
                  <a:pos x="149" y="448"/>
                </a:cxn>
                <a:cxn ang="0">
                  <a:pos x="230" y="448"/>
                </a:cxn>
                <a:cxn ang="0">
                  <a:pos x="259" y="378"/>
                </a:cxn>
                <a:cxn ang="0">
                  <a:pos x="202" y="322"/>
                </a:cxn>
                <a:cxn ang="0">
                  <a:pos x="272" y="251"/>
                </a:cxn>
                <a:cxn ang="0">
                  <a:pos x="329" y="308"/>
                </a:cxn>
                <a:cxn ang="0">
                  <a:pos x="398" y="279"/>
                </a:cxn>
                <a:cxn ang="0">
                  <a:pos x="398" y="199"/>
                </a:cxn>
                <a:cxn ang="0">
                  <a:pos x="498" y="199"/>
                </a:cxn>
                <a:cxn ang="0">
                  <a:pos x="498" y="279"/>
                </a:cxn>
                <a:cxn ang="0">
                  <a:pos x="567" y="308"/>
                </a:cxn>
                <a:cxn ang="0">
                  <a:pos x="624" y="251"/>
                </a:cxn>
                <a:cxn ang="0">
                  <a:pos x="695" y="322"/>
                </a:cxn>
                <a:cxn ang="0">
                  <a:pos x="638" y="378"/>
                </a:cxn>
                <a:cxn ang="0">
                  <a:pos x="666" y="448"/>
                </a:cxn>
                <a:cxn ang="0">
                  <a:pos x="747" y="448"/>
                </a:cxn>
                <a:cxn ang="0">
                  <a:pos x="747" y="547"/>
                </a:cxn>
              </a:cxnLst>
              <a:rect l="0" t="0" r="r" b="b"/>
              <a:pathLst>
                <a:path w="896" h="1095">
                  <a:moveTo>
                    <a:pt x="448" y="0"/>
                  </a:moveTo>
                  <a:cubicBezTo>
                    <a:pt x="274" y="124"/>
                    <a:pt x="0" y="149"/>
                    <a:pt x="0" y="149"/>
                  </a:cubicBezTo>
                  <a:cubicBezTo>
                    <a:pt x="0" y="448"/>
                    <a:pt x="0" y="448"/>
                    <a:pt x="0" y="448"/>
                  </a:cubicBezTo>
                  <a:cubicBezTo>
                    <a:pt x="0" y="896"/>
                    <a:pt x="448" y="1095"/>
                    <a:pt x="448" y="1095"/>
                  </a:cubicBezTo>
                  <a:cubicBezTo>
                    <a:pt x="448" y="1095"/>
                    <a:pt x="896" y="896"/>
                    <a:pt x="896" y="448"/>
                  </a:cubicBezTo>
                  <a:cubicBezTo>
                    <a:pt x="896" y="149"/>
                    <a:pt x="896" y="149"/>
                    <a:pt x="896" y="149"/>
                  </a:cubicBezTo>
                  <a:cubicBezTo>
                    <a:pt x="896" y="149"/>
                    <a:pt x="622" y="124"/>
                    <a:pt x="448" y="0"/>
                  </a:cubicBezTo>
                  <a:moveTo>
                    <a:pt x="747" y="547"/>
                  </a:moveTo>
                  <a:cubicBezTo>
                    <a:pt x="666" y="547"/>
                    <a:pt x="666" y="547"/>
                    <a:pt x="666" y="547"/>
                  </a:cubicBezTo>
                  <a:cubicBezTo>
                    <a:pt x="661" y="572"/>
                    <a:pt x="651" y="596"/>
                    <a:pt x="638" y="617"/>
                  </a:cubicBezTo>
                  <a:cubicBezTo>
                    <a:pt x="695" y="674"/>
                    <a:pt x="695" y="674"/>
                    <a:pt x="695" y="674"/>
                  </a:cubicBezTo>
                  <a:cubicBezTo>
                    <a:pt x="624" y="744"/>
                    <a:pt x="624" y="744"/>
                    <a:pt x="624" y="744"/>
                  </a:cubicBezTo>
                  <a:cubicBezTo>
                    <a:pt x="567" y="687"/>
                    <a:pt x="567" y="687"/>
                    <a:pt x="567" y="687"/>
                  </a:cubicBezTo>
                  <a:cubicBezTo>
                    <a:pt x="546" y="700"/>
                    <a:pt x="523" y="710"/>
                    <a:pt x="498" y="716"/>
                  </a:cubicBezTo>
                  <a:cubicBezTo>
                    <a:pt x="498" y="796"/>
                    <a:pt x="498" y="796"/>
                    <a:pt x="498" y="796"/>
                  </a:cubicBezTo>
                  <a:cubicBezTo>
                    <a:pt x="398" y="796"/>
                    <a:pt x="398" y="796"/>
                    <a:pt x="398" y="796"/>
                  </a:cubicBezTo>
                  <a:cubicBezTo>
                    <a:pt x="398" y="716"/>
                    <a:pt x="398" y="716"/>
                    <a:pt x="398" y="716"/>
                  </a:cubicBezTo>
                  <a:cubicBezTo>
                    <a:pt x="373" y="710"/>
                    <a:pt x="350" y="700"/>
                    <a:pt x="329" y="687"/>
                  </a:cubicBezTo>
                  <a:cubicBezTo>
                    <a:pt x="272" y="744"/>
                    <a:pt x="272" y="744"/>
                    <a:pt x="272" y="744"/>
                  </a:cubicBezTo>
                  <a:cubicBezTo>
                    <a:pt x="202" y="674"/>
                    <a:pt x="202" y="674"/>
                    <a:pt x="202" y="674"/>
                  </a:cubicBezTo>
                  <a:cubicBezTo>
                    <a:pt x="259" y="617"/>
                    <a:pt x="259" y="617"/>
                    <a:pt x="259" y="617"/>
                  </a:cubicBezTo>
                  <a:cubicBezTo>
                    <a:pt x="245" y="596"/>
                    <a:pt x="235" y="572"/>
                    <a:pt x="230" y="547"/>
                  </a:cubicBezTo>
                  <a:cubicBezTo>
                    <a:pt x="149" y="547"/>
                    <a:pt x="149" y="547"/>
                    <a:pt x="149" y="547"/>
                  </a:cubicBezTo>
                  <a:cubicBezTo>
                    <a:pt x="149" y="448"/>
                    <a:pt x="149" y="448"/>
                    <a:pt x="149" y="448"/>
                  </a:cubicBezTo>
                  <a:cubicBezTo>
                    <a:pt x="230" y="448"/>
                    <a:pt x="230" y="448"/>
                    <a:pt x="230" y="448"/>
                  </a:cubicBezTo>
                  <a:cubicBezTo>
                    <a:pt x="235" y="423"/>
                    <a:pt x="245" y="399"/>
                    <a:pt x="259" y="378"/>
                  </a:cubicBezTo>
                  <a:cubicBezTo>
                    <a:pt x="202" y="322"/>
                    <a:pt x="202" y="322"/>
                    <a:pt x="202" y="322"/>
                  </a:cubicBezTo>
                  <a:cubicBezTo>
                    <a:pt x="272" y="251"/>
                    <a:pt x="272" y="251"/>
                    <a:pt x="272" y="251"/>
                  </a:cubicBezTo>
                  <a:cubicBezTo>
                    <a:pt x="329" y="308"/>
                    <a:pt x="329" y="308"/>
                    <a:pt x="329" y="308"/>
                  </a:cubicBezTo>
                  <a:cubicBezTo>
                    <a:pt x="350" y="295"/>
                    <a:pt x="373" y="285"/>
                    <a:pt x="398" y="279"/>
                  </a:cubicBezTo>
                  <a:cubicBezTo>
                    <a:pt x="398" y="199"/>
                    <a:pt x="398" y="199"/>
                    <a:pt x="398" y="199"/>
                  </a:cubicBezTo>
                  <a:cubicBezTo>
                    <a:pt x="498" y="199"/>
                    <a:pt x="498" y="199"/>
                    <a:pt x="498" y="199"/>
                  </a:cubicBezTo>
                  <a:cubicBezTo>
                    <a:pt x="498" y="279"/>
                    <a:pt x="498" y="279"/>
                    <a:pt x="498" y="279"/>
                  </a:cubicBezTo>
                  <a:cubicBezTo>
                    <a:pt x="523" y="285"/>
                    <a:pt x="546" y="295"/>
                    <a:pt x="567" y="308"/>
                  </a:cubicBezTo>
                  <a:cubicBezTo>
                    <a:pt x="624" y="251"/>
                    <a:pt x="624" y="251"/>
                    <a:pt x="624" y="251"/>
                  </a:cubicBezTo>
                  <a:cubicBezTo>
                    <a:pt x="695" y="322"/>
                    <a:pt x="695" y="322"/>
                    <a:pt x="695" y="322"/>
                  </a:cubicBezTo>
                  <a:cubicBezTo>
                    <a:pt x="638" y="378"/>
                    <a:pt x="638" y="378"/>
                    <a:pt x="638" y="378"/>
                  </a:cubicBezTo>
                  <a:cubicBezTo>
                    <a:pt x="651" y="399"/>
                    <a:pt x="661" y="423"/>
                    <a:pt x="666" y="448"/>
                  </a:cubicBezTo>
                  <a:cubicBezTo>
                    <a:pt x="747" y="448"/>
                    <a:pt x="747" y="448"/>
                    <a:pt x="747" y="448"/>
                  </a:cubicBezTo>
                  <a:lnTo>
                    <a:pt x="747" y="54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grpSp>
      <p:sp>
        <p:nvSpPr>
          <p:cNvPr id="173" name="Rectangle 172">
            <a:extLst>
              <a:ext uri="{FF2B5EF4-FFF2-40B4-BE49-F238E27FC236}">
                <a16:creationId xmlns:a16="http://schemas.microsoft.com/office/drawing/2014/main" id="{C0D0F37B-F95F-428F-AD34-1FC5FD32A2A8}"/>
              </a:ext>
            </a:extLst>
          </p:cNvPr>
          <p:cNvSpPr/>
          <p:nvPr/>
        </p:nvSpPr>
        <p:spPr>
          <a:xfrm>
            <a:off x="1327060" y="3119252"/>
            <a:ext cx="1056518" cy="25112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SAST &amp; DAST Analysis</a:t>
            </a:r>
          </a:p>
        </p:txBody>
      </p:sp>
      <p:sp>
        <p:nvSpPr>
          <p:cNvPr id="174" name="Rectangle 173">
            <a:extLst>
              <a:ext uri="{FF2B5EF4-FFF2-40B4-BE49-F238E27FC236}">
                <a16:creationId xmlns:a16="http://schemas.microsoft.com/office/drawing/2014/main" id="{6511C964-145A-4633-9B2C-BF7BF88B201D}"/>
              </a:ext>
            </a:extLst>
          </p:cNvPr>
          <p:cNvSpPr/>
          <p:nvPr/>
        </p:nvSpPr>
        <p:spPr>
          <a:xfrm>
            <a:off x="2442121" y="3119252"/>
            <a:ext cx="1056518" cy="25112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Penetration Testing</a:t>
            </a:r>
          </a:p>
        </p:txBody>
      </p:sp>
      <p:grpSp>
        <p:nvGrpSpPr>
          <p:cNvPr id="169" name="Group 168">
            <a:extLst>
              <a:ext uri="{FF2B5EF4-FFF2-40B4-BE49-F238E27FC236}">
                <a16:creationId xmlns:a16="http://schemas.microsoft.com/office/drawing/2014/main" id="{75338848-D860-4159-841B-BA8C69A2D3A5}"/>
              </a:ext>
            </a:extLst>
          </p:cNvPr>
          <p:cNvGrpSpPr/>
          <p:nvPr/>
        </p:nvGrpSpPr>
        <p:grpSpPr>
          <a:xfrm>
            <a:off x="1176596" y="2913034"/>
            <a:ext cx="2623559" cy="147603"/>
            <a:chOff x="1237953" y="2110188"/>
            <a:chExt cx="3198317" cy="155828"/>
          </a:xfrm>
        </p:grpSpPr>
        <p:cxnSp>
          <p:nvCxnSpPr>
            <p:cNvPr id="171" name="Straight Connector 170">
              <a:extLst>
                <a:ext uri="{FF2B5EF4-FFF2-40B4-BE49-F238E27FC236}">
                  <a16:creationId xmlns:a16="http://schemas.microsoft.com/office/drawing/2014/main" id="{9ED65B05-E517-4DBC-B443-D5E7A21D2630}"/>
                </a:ext>
              </a:extLst>
            </p:cNvPr>
            <p:cNvCxnSpPr>
              <a:cxnSpLocks/>
            </p:cNvCxnSpPr>
            <p:nvPr/>
          </p:nvCxnSpPr>
          <p:spPr>
            <a:xfrm>
              <a:off x="1237953" y="2188102"/>
              <a:ext cx="319831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72" name="Rectangle 171">
              <a:extLst>
                <a:ext uri="{FF2B5EF4-FFF2-40B4-BE49-F238E27FC236}">
                  <a16:creationId xmlns:a16="http://schemas.microsoft.com/office/drawing/2014/main" id="{CF08290C-F9F8-4E7E-A1DE-100EB7E771D1}"/>
                </a:ext>
              </a:extLst>
            </p:cNvPr>
            <p:cNvSpPr/>
            <p:nvPr/>
          </p:nvSpPr>
          <p:spPr>
            <a:xfrm>
              <a:off x="2401527" y="2110188"/>
              <a:ext cx="645993" cy="155828"/>
            </a:xfrm>
            <a:prstGeom prst="rect">
              <a:avLst/>
            </a:prstGeom>
            <a:solidFill>
              <a:srgbClr val="6D207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Testing</a:t>
              </a:r>
            </a:p>
          </p:txBody>
        </p:sp>
      </p:grpSp>
      <p:sp>
        <p:nvSpPr>
          <p:cNvPr id="170" name="Freeform 46">
            <a:extLst>
              <a:ext uri="{FF2B5EF4-FFF2-40B4-BE49-F238E27FC236}">
                <a16:creationId xmlns:a16="http://schemas.microsoft.com/office/drawing/2014/main" id="{964F7DDF-C6FC-45DC-B011-AE352D8314FE}"/>
              </a:ext>
            </a:extLst>
          </p:cNvPr>
          <p:cNvSpPr>
            <a:spLocks noEditPoints="1"/>
          </p:cNvSpPr>
          <p:nvPr/>
        </p:nvSpPr>
        <p:spPr bwMode="auto">
          <a:xfrm>
            <a:off x="1026267" y="2868506"/>
            <a:ext cx="237796" cy="238042"/>
          </a:xfrm>
          <a:custGeom>
            <a:avLst/>
            <a:gdLst/>
            <a:ahLst/>
            <a:cxnLst>
              <a:cxn ang="0">
                <a:pos x="73" y="0"/>
              </a:cxn>
              <a:cxn ang="0">
                <a:pos x="74" y="1"/>
              </a:cxn>
              <a:cxn ang="0">
                <a:pos x="143" y="28"/>
              </a:cxn>
              <a:cxn ang="0">
                <a:pos x="74" y="166"/>
              </a:cxn>
              <a:cxn ang="0">
                <a:pos x="73" y="166"/>
              </a:cxn>
              <a:cxn ang="0">
                <a:pos x="4" y="28"/>
              </a:cxn>
              <a:cxn ang="0">
                <a:pos x="73" y="1"/>
              </a:cxn>
              <a:cxn ang="0">
                <a:pos x="73" y="0"/>
              </a:cxn>
              <a:cxn ang="0">
                <a:pos x="73" y="15"/>
              </a:cxn>
              <a:cxn ang="0">
                <a:pos x="17" y="39"/>
              </a:cxn>
              <a:cxn ang="0">
                <a:pos x="24" y="75"/>
              </a:cxn>
              <a:cxn ang="0">
                <a:pos x="73" y="150"/>
              </a:cxn>
              <a:cxn ang="0">
                <a:pos x="123" y="75"/>
              </a:cxn>
              <a:cxn ang="0">
                <a:pos x="130" y="39"/>
              </a:cxn>
              <a:cxn ang="0">
                <a:pos x="73" y="15"/>
              </a:cxn>
              <a:cxn ang="0">
                <a:pos x="67" y="102"/>
              </a:cxn>
              <a:cxn ang="0">
                <a:pos x="72" y="104"/>
              </a:cxn>
              <a:cxn ang="0">
                <a:pos x="72" y="104"/>
              </a:cxn>
              <a:cxn ang="0">
                <a:pos x="72" y="104"/>
              </a:cxn>
              <a:cxn ang="0">
                <a:pos x="72" y="104"/>
              </a:cxn>
              <a:cxn ang="0">
                <a:pos x="77" y="101"/>
              </a:cxn>
              <a:cxn ang="0">
                <a:pos x="112" y="59"/>
              </a:cxn>
              <a:cxn ang="0">
                <a:pos x="112" y="59"/>
              </a:cxn>
              <a:cxn ang="0">
                <a:pos x="111" y="50"/>
              </a:cxn>
              <a:cxn ang="0">
                <a:pos x="111" y="50"/>
              </a:cxn>
              <a:cxn ang="0">
                <a:pos x="102" y="51"/>
              </a:cxn>
              <a:cxn ang="0">
                <a:pos x="71" y="88"/>
              </a:cxn>
              <a:cxn ang="0">
                <a:pos x="56" y="73"/>
              </a:cxn>
              <a:cxn ang="0">
                <a:pos x="56" y="73"/>
              </a:cxn>
              <a:cxn ang="0">
                <a:pos x="47" y="73"/>
              </a:cxn>
              <a:cxn ang="0">
                <a:pos x="47" y="73"/>
              </a:cxn>
              <a:cxn ang="0">
                <a:pos x="47" y="82"/>
              </a:cxn>
              <a:cxn ang="0">
                <a:pos x="67" y="102"/>
              </a:cxn>
            </a:cxnLst>
            <a:rect l="0" t="0" r="r" b="b"/>
            <a:pathLst>
              <a:path w="147" h="166">
                <a:moveTo>
                  <a:pt x="73" y="0"/>
                </a:moveTo>
                <a:cubicBezTo>
                  <a:pt x="74" y="1"/>
                  <a:pt x="74" y="1"/>
                  <a:pt x="74" y="1"/>
                </a:cubicBezTo>
                <a:cubicBezTo>
                  <a:pt x="83" y="6"/>
                  <a:pt x="117" y="28"/>
                  <a:pt x="143" y="28"/>
                </a:cubicBezTo>
                <a:cubicBezTo>
                  <a:pt x="143" y="28"/>
                  <a:pt x="147" y="113"/>
                  <a:pt x="74" y="166"/>
                </a:cubicBezTo>
                <a:cubicBezTo>
                  <a:pt x="73" y="166"/>
                  <a:pt x="73" y="166"/>
                  <a:pt x="73" y="166"/>
                </a:cubicBezTo>
                <a:cubicBezTo>
                  <a:pt x="0" y="113"/>
                  <a:pt x="4" y="28"/>
                  <a:pt x="4" y="28"/>
                </a:cubicBezTo>
                <a:cubicBezTo>
                  <a:pt x="30" y="28"/>
                  <a:pt x="64" y="6"/>
                  <a:pt x="73" y="1"/>
                </a:cubicBezTo>
                <a:cubicBezTo>
                  <a:pt x="73" y="0"/>
                  <a:pt x="73" y="0"/>
                  <a:pt x="73" y="0"/>
                </a:cubicBezTo>
                <a:moveTo>
                  <a:pt x="73" y="15"/>
                </a:moveTo>
                <a:cubicBezTo>
                  <a:pt x="61" y="23"/>
                  <a:pt x="39" y="35"/>
                  <a:pt x="17" y="39"/>
                </a:cubicBezTo>
                <a:cubicBezTo>
                  <a:pt x="18" y="48"/>
                  <a:pt x="20" y="60"/>
                  <a:pt x="24" y="75"/>
                </a:cubicBezTo>
                <a:cubicBezTo>
                  <a:pt x="33" y="105"/>
                  <a:pt x="50" y="131"/>
                  <a:pt x="73" y="150"/>
                </a:cubicBezTo>
                <a:cubicBezTo>
                  <a:pt x="97" y="131"/>
                  <a:pt x="114" y="105"/>
                  <a:pt x="123" y="75"/>
                </a:cubicBezTo>
                <a:cubicBezTo>
                  <a:pt x="127" y="60"/>
                  <a:pt x="129" y="48"/>
                  <a:pt x="130" y="39"/>
                </a:cubicBezTo>
                <a:cubicBezTo>
                  <a:pt x="108" y="35"/>
                  <a:pt x="86" y="23"/>
                  <a:pt x="73" y="15"/>
                </a:cubicBezTo>
                <a:close/>
                <a:moveTo>
                  <a:pt x="67" y="102"/>
                </a:moveTo>
                <a:cubicBezTo>
                  <a:pt x="69" y="103"/>
                  <a:pt x="70" y="104"/>
                  <a:pt x="72" y="104"/>
                </a:cubicBezTo>
                <a:cubicBezTo>
                  <a:pt x="72" y="104"/>
                  <a:pt x="72" y="104"/>
                  <a:pt x="72" y="104"/>
                </a:cubicBezTo>
                <a:cubicBezTo>
                  <a:pt x="72" y="104"/>
                  <a:pt x="72" y="104"/>
                  <a:pt x="72" y="104"/>
                </a:cubicBezTo>
                <a:cubicBezTo>
                  <a:pt x="72" y="104"/>
                  <a:pt x="72" y="104"/>
                  <a:pt x="72" y="104"/>
                </a:cubicBezTo>
                <a:cubicBezTo>
                  <a:pt x="74" y="104"/>
                  <a:pt x="76" y="103"/>
                  <a:pt x="77" y="101"/>
                </a:cubicBezTo>
                <a:cubicBezTo>
                  <a:pt x="112" y="59"/>
                  <a:pt x="112" y="59"/>
                  <a:pt x="112" y="59"/>
                </a:cubicBezTo>
                <a:cubicBezTo>
                  <a:pt x="112" y="59"/>
                  <a:pt x="112" y="59"/>
                  <a:pt x="112" y="59"/>
                </a:cubicBezTo>
                <a:cubicBezTo>
                  <a:pt x="114" y="56"/>
                  <a:pt x="114" y="52"/>
                  <a:pt x="111" y="50"/>
                </a:cubicBezTo>
                <a:cubicBezTo>
                  <a:pt x="111" y="50"/>
                  <a:pt x="111" y="50"/>
                  <a:pt x="111" y="50"/>
                </a:cubicBezTo>
                <a:cubicBezTo>
                  <a:pt x="108" y="48"/>
                  <a:pt x="104" y="48"/>
                  <a:pt x="102" y="51"/>
                </a:cubicBezTo>
                <a:cubicBezTo>
                  <a:pt x="71" y="88"/>
                  <a:pt x="71" y="88"/>
                  <a:pt x="71" y="88"/>
                </a:cubicBezTo>
                <a:cubicBezTo>
                  <a:pt x="56" y="73"/>
                  <a:pt x="56" y="73"/>
                  <a:pt x="56" y="73"/>
                </a:cubicBezTo>
                <a:cubicBezTo>
                  <a:pt x="56" y="73"/>
                  <a:pt x="56" y="73"/>
                  <a:pt x="56" y="73"/>
                </a:cubicBezTo>
                <a:cubicBezTo>
                  <a:pt x="54" y="70"/>
                  <a:pt x="50" y="70"/>
                  <a:pt x="47" y="73"/>
                </a:cubicBezTo>
                <a:cubicBezTo>
                  <a:pt x="47" y="73"/>
                  <a:pt x="47" y="73"/>
                  <a:pt x="47" y="73"/>
                </a:cubicBezTo>
                <a:cubicBezTo>
                  <a:pt x="45" y="75"/>
                  <a:pt x="45" y="79"/>
                  <a:pt x="47" y="82"/>
                </a:cubicBezTo>
                <a:cubicBezTo>
                  <a:pt x="67" y="102"/>
                  <a:pt x="67" y="102"/>
                  <a:pt x="67" y="102"/>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64" name="Rectangle 163">
            <a:extLst>
              <a:ext uri="{FF2B5EF4-FFF2-40B4-BE49-F238E27FC236}">
                <a16:creationId xmlns:a16="http://schemas.microsoft.com/office/drawing/2014/main" id="{26C8F410-326C-4617-9F12-1F545B57F6F8}"/>
              </a:ext>
            </a:extLst>
          </p:cNvPr>
          <p:cNvSpPr/>
          <p:nvPr/>
        </p:nvSpPr>
        <p:spPr>
          <a:xfrm>
            <a:off x="1327061" y="3673968"/>
            <a:ext cx="1056518" cy="25112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Automated Resource Provisioning</a:t>
            </a:r>
          </a:p>
        </p:txBody>
      </p:sp>
      <p:sp>
        <p:nvSpPr>
          <p:cNvPr id="165" name="Rectangle 164">
            <a:extLst>
              <a:ext uri="{FF2B5EF4-FFF2-40B4-BE49-F238E27FC236}">
                <a16:creationId xmlns:a16="http://schemas.microsoft.com/office/drawing/2014/main" id="{703A2555-D410-4227-81BF-9EFF9E04BC2E}"/>
              </a:ext>
            </a:extLst>
          </p:cNvPr>
          <p:cNvSpPr/>
          <p:nvPr/>
        </p:nvSpPr>
        <p:spPr>
          <a:xfrm>
            <a:off x="2442122" y="3673968"/>
            <a:ext cx="1056518" cy="25112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Asset Inventory</a:t>
            </a:r>
          </a:p>
        </p:txBody>
      </p:sp>
      <p:sp>
        <p:nvSpPr>
          <p:cNvPr id="166" name="Rectangle 165">
            <a:extLst>
              <a:ext uri="{FF2B5EF4-FFF2-40B4-BE49-F238E27FC236}">
                <a16:creationId xmlns:a16="http://schemas.microsoft.com/office/drawing/2014/main" id="{9C5DC69F-5AAD-4FEB-801F-E0C37C2DAD1F}"/>
              </a:ext>
            </a:extLst>
          </p:cNvPr>
          <p:cNvSpPr/>
          <p:nvPr/>
        </p:nvSpPr>
        <p:spPr>
          <a:xfrm>
            <a:off x="1884591" y="3980792"/>
            <a:ext cx="1056518" cy="25112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Automated Build &amp; Releases</a:t>
            </a:r>
          </a:p>
        </p:txBody>
      </p:sp>
      <p:cxnSp>
        <p:nvCxnSpPr>
          <p:cNvPr id="162" name="Straight Connector 161">
            <a:extLst>
              <a:ext uri="{FF2B5EF4-FFF2-40B4-BE49-F238E27FC236}">
                <a16:creationId xmlns:a16="http://schemas.microsoft.com/office/drawing/2014/main" id="{5D0D1F0D-2D79-4DA7-9DC0-E8EE73175AFC}"/>
              </a:ext>
            </a:extLst>
          </p:cNvPr>
          <p:cNvCxnSpPr>
            <a:cxnSpLocks/>
          </p:cNvCxnSpPr>
          <p:nvPr/>
        </p:nvCxnSpPr>
        <p:spPr>
          <a:xfrm>
            <a:off x="1176597" y="3541087"/>
            <a:ext cx="2623558"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63" name="Rectangle 162">
            <a:extLst>
              <a:ext uri="{FF2B5EF4-FFF2-40B4-BE49-F238E27FC236}">
                <a16:creationId xmlns:a16="http://schemas.microsoft.com/office/drawing/2014/main" id="{F8BA6C3F-C6E8-4584-A7BC-8C901274FD3D}"/>
              </a:ext>
            </a:extLst>
          </p:cNvPr>
          <p:cNvSpPr/>
          <p:nvPr/>
        </p:nvSpPr>
        <p:spPr>
          <a:xfrm>
            <a:off x="2131069" y="3467286"/>
            <a:ext cx="529904" cy="147602"/>
          </a:xfrm>
          <a:prstGeom prst="rect">
            <a:avLst/>
          </a:prstGeom>
          <a:solidFill>
            <a:srgbClr val="6D207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Deployment</a:t>
            </a:r>
          </a:p>
        </p:txBody>
      </p:sp>
      <p:grpSp>
        <p:nvGrpSpPr>
          <p:cNvPr id="213" name="Group 212"/>
          <p:cNvGrpSpPr/>
          <p:nvPr/>
        </p:nvGrpSpPr>
        <p:grpSpPr>
          <a:xfrm>
            <a:off x="1050636" y="3435853"/>
            <a:ext cx="176645" cy="210467"/>
            <a:chOff x="1050636" y="3435853"/>
            <a:chExt cx="140787" cy="210467"/>
          </a:xfrm>
        </p:grpSpPr>
        <p:sp>
          <p:nvSpPr>
            <p:cNvPr id="159" name="Freeform 16">
              <a:extLst>
                <a:ext uri="{FF2B5EF4-FFF2-40B4-BE49-F238E27FC236}">
                  <a16:creationId xmlns:a16="http://schemas.microsoft.com/office/drawing/2014/main" id="{868C080C-92C1-4F0D-85C2-9DDB6A7DEBA3}"/>
                </a:ext>
              </a:extLst>
            </p:cNvPr>
            <p:cNvSpPr>
              <a:spLocks/>
            </p:cNvSpPr>
            <p:nvPr/>
          </p:nvSpPr>
          <p:spPr bwMode="auto">
            <a:xfrm>
              <a:off x="1050636" y="3526513"/>
              <a:ext cx="140787" cy="119807"/>
            </a:xfrm>
            <a:custGeom>
              <a:avLst/>
              <a:gdLst/>
              <a:ahLst/>
              <a:cxnLst>
                <a:cxn ang="0">
                  <a:pos x="29" y="0"/>
                </a:cxn>
                <a:cxn ang="0">
                  <a:pos x="251" y="0"/>
                </a:cxn>
                <a:cxn ang="0">
                  <a:pos x="279" y="28"/>
                </a:cxn>
                <a:cxn ang="0">
                  <a:pos x="279" y="224"/>
                </a:cxn>
                <a:cxn ang="0">
                  <a:pos x="251" y="252"/>
                </a:cxn>
                <a:cxn ang="0">
                  <a:pos x="29" y="252"/>
                </a:cxn>
                <a:cxn ang="0">
                  <a:pos x="0" y="224"/>
                </a:cxn>
                <a:cxn ang="0">
                  <a:pos x="0" y="28"/>
                </a:cxn>
                <a:cxn ang="0">
                  <a:pos x="29" y="0"/>
                </a:cxn>
              </a:cxnLst>
              <a:rect l="0" t="0" r="r" b="b"/>
              <a:pathLst>
                <a:path w="279" h="252">
                  <a:moveTo>
                    <a:pt x="29" y="0"/>
                  </a:moveTo>
                  <a:cubicBezTo>
                    <a:pt x="251" y="0"/>
                    <a:pt x="251" y="0"/>
                    <a:pt x="251" y="0"/>
                  </a:cubicBezTo>
                  <a:cubicBezTo>
                    <a:pt x="266" y="0"/>
                    <a:pt x="279" y="13"/>
                    <a:pt x="279" y="28"/>
                  </a:cubicBezTo>
                  <a:cubicBezTo>
                    <a:pt x="279" y="224"/>
                    <a:pt x="279" y="224"/>
                    <a:pt x="279" y="224"/>
                  </a:cubicBezTo>
                  <a:cubicBezTo>
                    <a:pt x="279" y="239"/>
                    <a:pt x="266" y="252"/>
                    <a:pt x="251" y="252"/>
                  </a:cubicBezTo>
                  <a:cubicBezTo>
                    <a:pt x="29" y="252"/>
                    <a:pt x="29" y="252"/>
                    <a:pt x="29" y="252"/>
                  </a:cubicBezTo>
                  <a:cubicBezTo>
                    <a:pt x="13" y="252"/>
                    <a:pt x="0" y="239"/>
                    <a:pt x="0" y="224"/>
                  </a:cubicBezTo>
                  <a:cubicBezTo>
                    <a:pt x="0" y="28"/>
                    <a:pt x="0" y="28"/>
                    <a:pt x="0" y="28"/>
                  </a:cubicBezTo>
                  <a:cubicBezTo>
                    <a:pt x="0" y="13"/>
                    <a:pt x="13" y="0"/>
                    <a:pt x="29" y="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60" name="Freeform 17">
              <a:extLst>
                <a:ext uri="{FF2B5EF4-FFF2-40B4-BE49-F238E27FC236}">
                  <a16:creationId xmlns:a16="http://schemas.microsoft.com/office/drawing/2014/main" id="{E87BFC50-0098-449C-9C5E-ABF104149C74}"/>
                </a:ext>
              </a:extLst>
            </p:cNvPr>
            <p:cNvSpPr>
              <a:spLocks/>
            </p:cNvSpPr>
            <p:nvPr/>
          </p:nvSpPr>
          <p:spPr bwMode="auto">
            <a:xfrm>
              <a:off x="1066232" y="3435853"/>
              <a:ext cx="111519" cy="81614"/>
            </a:xfrm>
            <a:custGeom>
              <a:avLst/>
              <a:gdLst/>
              <a:ahLst/>
              <a:cxnLst>
                <a:cxn ang="0">
                  <a:pos x="110" y="0"/>
                </a:cxn>
                <a:cxn ang="0">
                  <a:pos x="110" y="0"/>
                </a:cxn>
                <a:cxn ang="0">
                  <a:pos x="188" y="33"/>
                </a:cxn>
                <a:cxn ang="0">
                  <a:pos x="221" y="112"/>
                </a:cxn>
                <a:cxn ang="0">
                  <a:pos x="221" y="172"/>
                </a:cxn>
                <a:cxn ang="0">
                  <a:pos x="220" y="172"/>
                </a:cxn>
                <a:cxn ang="0">
                  <a:pos x="165" y="172"/>
                </a:cxn>
                <a:cxn ang="0">
                  <a:pos x="165" y="112"/>
                </a:cxn>
                <a:cxn ang="0">
                  <a:pos x="149" y="73"/>
                </a:cxn>
                <a:cxn ang="0">
                  <a:pos x="110" y="56"/>
                </a:cxn>
                <a:cxn ang="0">
                  <a:pos x="72" y="73"/>
                </a:cxn>
                <a:cxn ang="0">
                  <a:pos x="55" y="112"/>
                </a:cxn>
                <a:cxn ang="0">
                  <a:pos x="55" y="172"/>
                </a:cxn>
                <a:cxn ang="0">
                  <a:pos x="0" y="172"/>
                </a:cxn>
                <a:cxn ang="0">
                  <a:pos x="0" y="112"/>
                </a:cxn>
                <a:cxn ang="0">
                  <a:pos x="32" y="33"/>
                </a:cxn>
                <a:cxn ang="0">
                  <a:pos x="110" y="0"/>
                </a:cxn>
              </a:cxnLst>
              <a:rect l="0" t="0" r="r" b="b"/>
              <a:pathLst>
                <a:path w="221" h="172">
                  <a:moveTo>
                    <a:pt x="110" y="0"/>
                  </a:moveTo>
                  <a:cubicBezTo>
                    <a:pt x="110" y="0"/>
                    <a:pt x="110" y="0"/>
                    <a:pt x="110" y="0"/>
                  </a:cubicBezTo>
                  <a:cubicBezTo>
                    <a:pt x="141" y="0"/>
                    <a:pt x="168" y="13"/>
                    <a:pt x="188" y="33"/>
                  </a:cubicBezTo>
                  <a:cubicBezTo>
                    <a:pt x="208" y="53"/>
                    <a:pt x="221" y="81"/>
                    <a:pt x="221" y="112"/>
                  </a:cubicBezTo>
                  <a:cubicBezTo>
                    <a:pt x="221" y="172"/>
                    <a:pt x="221" y="172"/>
                    <a:pt x="221" y="172"/>
                  </a:cubicBezTo>
                  <a:cubicBezTo>
                    <a:pt x="220" y="172"/>
                    <a:pt x="220" y="172"/>
                    <a:pt x="220" y="172"/>
                  </a:cubicBezTo>
                  <a:cubicBezTo>
                    <a:pt x="165" y="172"/>
                    <a:pt x="165" y="172"/>
                    <a:pt x="165" y="172"/>
                  </a:cubicBezTo>
                  <a:cubicBezTo>
                    <a:pt x="165" y="112"/>
                    <a:pt x="165" y="112"/>
                    <a:pt x="165" y="112"/>
                  </a:cubicBezTo>
                  <a:cubicBezTo>
                    <a:pt x="165" y="96"/>
                    <a:pt x="159" y="83"/>
                    <a:pt x="149" y="73"/>
                  </a:cubicBezTo>
                  <a:cubicBezTo>
                    <a:pt x="139" y="62"/>
                    <a:pt x="125" y="56"/>
                    <a:pt x="110" y="56"/>
                  </a:cubicBezTo>
                  <a:cubicBezTo>
                    <a:pt x="95" y="56"/>
                    <a:pt x="81" y="62"/>
                    <a:pt x="72" y="73"/>
                  </a:cubicBezTo>
                  <a:cubicBezTo>
                    <a:pt x="62" y="83"/>
                    <a:pt x="55" y="96"/>
                    <a:pt x="55" y="112"/>
                  </a:cubicBezTo>
                  <a:cubicBezTo>
                    <a:pt x="55" y="172"/>
                    <a:pt x="55" y="172"/>
                    <a:pt x="55" y="172"/>
                  </a:cubicBezTo>
                  <a:cubicBezTo>
                    <a:pt x="0" y="172"/>
                    <a:pt x="0" y="172"/>
                    <a:pt x="0" y="172"/>
                  </a:cubicBezTo>
                  <a:cubicBezTo>
                    <a:pt x="0" y="112"/>
                    <a:pt x="0" y="112"/>
                    <a:pt x="0" y="112"/>
                  </a:cubicBezTo>
                  <a:cubicBezTo>
                    <a:pt x="0" y="81"/>
                    <a:pt x="12" y="53"/>
                    <a:pt x="32" y="33"/>
                  </a:cubicBezTo>
                  <a:cubicBezTo>
                    <a:pt x="52" y="13"/>
                    <a:pt x="80" y="0"/>
                    <a:pt x="110" y="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61" name="Freeform 18">
              <a:extLst>
                <a:ext uri="{FF2B5EF4-FFF2-40B4-BE49-F238E27FC236}">
                  <a16:creationId xmlns:a16="http://schemas.microsoft.com/office/drawing/2014/main" id="{3F7C24F6-B5B8-46E6-8830-68FB1190C233}"/>
                </a:ext>
              </a:extLst>
            </p:cNvPr>
            <p:cNvSpPr>
              <a:spLocks/>
            </p:cNvSpPr>
            <p:nvPr/>
          </p:nvSpPr>
          <p:spPr bwMode="auto">
            <a:xfrm>
              <a:off x="1108745" y="3549831"/>
              <a:ext cx="27132" cy="50858"/>
            </a:xfrm>
            <a:custGeom>
              <a:avLst/>
              <a:gdLst/>
              <a:ahLst/>
              <a:cxnLst>
                <a:cxn ang="0">
                  <a:pos x="27" y="0"/>
                </a:cxn>
                <a:cxn ang="0">
                  <a:pos x="0" y="28"/>
                </a:cxn>
                <a:cxn ang="0">
                  <a:pos x="16" y="53"/>
                </a:cxn>
                <a:cxn ang="0">
                  <a:pos x="7" y="107"/>
                </a:cxn>
                <a:cxn ang="0">
                  <a:pos x="27" y="107"/>
                </a:cxn>
                <a:cxn ang="0">
                  <a:pos x="47" y="107"/>
                </a:cxn>
                <a:cxn ang="0">
                  <a:pos x="38" y="53"/>
                </a:cxn>
                <a:cxn ang="0">
                  <a:pos x="54" y="28"/>
                </a:cxn>
                <a:cxn ang="0">
                  <a:pos x="27" y="0"/>
                </a:cxn>
              </a:cxnLst>
              <a:rect l="0" t="0" r="r" b="b"/>
              <a:pathLst>
                <a:path w="54" h="107">
                  <a:moveTo>
                    <a:pt x="27" y="0"/>
                  </a:moveTo>
                  <a:cubicBezTo>
                    <a:pt x="12" y="0"/>
                    <a:pt x="0" y="13"/>
                    <a:pt x="0" y="28"/>
                  </a:cubicBezTo>
                  <a:cubicBezTo>
                    <a:pt x="0" y="39"/>
                    <a:pt x="7" y="48"/>
                    <a:pt x="16" y="53"/>
                  </a:cubicBezTo>
                  <a:cubicBezTo>
                    <a:pt x="7" y="107"/>
                    <a:pt x="7" y="107"/>
                    <a:pt x="7" y="107"/>
                  </a:cubicBezTo>
                  <a:cubicBezTo>
                    <a:pt x="27" y="107"/>
                    <a:pt x="27" y="107"/>
                    <a:pt x="27" y="107"/>
                  </a:cubicBezTo>
                  <a:cubicBezTo>
                    <a:pt x="47" y="107"/>
                    <a:pt x="47" y="107"/>
                    <a:pt x="47" y="107"/>
                  </a:cubicBezTo>
                  <a:cubicBezTo>
                    <a:pt x="38" y="53"/>
                    <a:pt x="38" y="53"/>
                    <a:pt x="38" y="53"/>
                  </a:cubicBezTo>
                  <a:cubicBezTo>
                    <a:pt x="48" y="49"/>
                    <a:pt x="54" y="39"/>
                    <a:pt x="54" y="28"/>
                  </a:cubicBezTo>
                  <a:cubicBezTo>
                    <a:pt x="54" y="13"/>
                    <a:pt x="42" y="0"/>
                    <a:pt x="27" y="0"/>
                  </a:cubicBezTo>
                </a:path>
              </a:pathLst>
            </a:custGeom>
            <a:solidFill>
              <a:srgbClr val="6D2077"/>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grpSp>
      <p:cxnSp>
        <p:nvCxnSpPr>
          <p:cNvPr id="151" name="Straight Connector 150">
            <a:extLst>
              <a:ext uri="{FF2B5EF4-FFF2-40B4-BE49-F238E27FC236}">
                <a16:creationId xmlns:a16="http://schemas.microsoft.com/office/drawing/2014/main" id="{5DDBDFD5-828E-4737-90BA-C8590E04D1B5}"/>
              </a:ext>
            </a:extLst>
          </p:cNvPr>
          <p:cNvCxnSpPr>
            <a:cxnSpLocks/>
          </p:cNvCxnSpPr>
          <p:nvPr/>
        </p:nvCxnSpPr>
        <p:spPr>
          <a:xfrm>
            <a:off x="6757297" y="2131668"/>
            <a:ext cx="265176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52" name="Rectangle 151">
            <a:extLst>
              <a:ext uri="{FF2B5EF4-FFF2-40B4-BE49-F238E27FC236}">
                <a16:creationId xmlns:a16="http://schemas.microsoft.com/office/drawing/2014/main" id="{0A8EC75A-7BC9-4048-B4A4-7FE343C1133B}"/>
              </a:ext>
            </a:extLst>
          </p:cNvPr>
          <p:cNvSpPr/>
          <p:nvPr/>
        </p:nvSpPr>
        <p:spPr>
          <a:xfrm>
            <a:off x="7836579" y="2057866"/>
            <a:ext cx="529904" cy="147603"/>
          </a:xfrm>
          <a:prstGeom prst="rect">
            <a:avLst/>
          </a:prstGeom>
          <a:solidFill>
            <a:srgbClr val="0091D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Data</a:t>
            </a:r>
          </a:p>
        </p:txBody>
      </p:sp>
      <p:grpSp>
        <p:nvGrpSpPr>
          <p:cNvPr id="145" name="Group 32">
            <a:extLst>
              <a:ext uri="{FF2B5EF4-FFF2-40B4-BE49-F238E27FC236}">
                <a16:creationId xmlns:a16="http://schemas.microsoft.com/office/drawing/2014/main" id="{8D317483-7924-48C9-9C29-161594BB35D5}"/>
              </a:ext>
            </a:extLst>
          </p:cNvPr>
          <p:cNvGrpSpPr>
            <a:grpSpLocks noChangeAspect="1"/>
          </p:cNvGrpSpPr>
          <p:nvPr/>
        </p:nvGrpSpPr>
        <p:grpSpPr bwMode="auto">
          <a:xfrm>
            <a:off x="6560040" y="2039410"/>
            <a:ext cx="230605" cy="184514"/>
            <a:chOff x="2212" y="1568"/>
            <a:chExt cx="1339" cy="1184"/>
          </a:xfrm>
          <a:solidFill>
            <a:schemeClr val="bg1"/>
          </a:solidFill>
        </p:grpSpPr>
        <p:sp>
          <p:nvSpPr>
            <p:cNvPr id="146" name="Freeform 33">
              <a:extLst>
                <a:ext uri="{FF2B5EF4-FFF2-40B4-BE49-F238E27FC236}">
                  <a16:creationId xmlns:a16="http://schemas.microsoft.com/office/drawing/2014/main" id="{698F0743-B25E-4CE6-96B3-797B47B7C5E8}"/>
                </a:ext>
              </a:extLst>
            </p:cNvPr>
            <p:cNvSpPr>
              <a:spLocks noEditPoints="1"/>
            </p:cNvSpPr>
            <p:nvPr/>
          </p:nvSpPr>
          <p:spPr bwMode="auto">
            <a:xfrm>
              <a:off x="2212" y="1568"/>
              <a:ext cx="1339" cy="1059"/>
            </a:xfrm>
            <a:custGeom>
              <a:avLst/>
              <a:gdLst/>
              <a:ahLst/>
              <a:cxnLst>
                <a:cxn ang="0">
                  <a:pos x="504" y="0"/>
                </a:cxn>
                <a:cxn ang="0">
                  <a:pos x="63" y="0"/>
                </a:cxn>
                <a:cxn ang="0">
                  <a:pos x="0" y="62"/>
                </a:cxn>
                <a:cxn ang="0">
                  <a:pos x="0" y="385"/>
                </a:cxn>
                <a:cxn ang="0">
                  <a:pos x="63" y="448"/>
                </a:cxn>
                <a:cxn ang="0">
                  <a:pos x="504" y="448"/>
                </a:cxn>
                <a:cxn ang="0">
                  <a:pos x="567" y="385"/>
                </a:cxn>
                <a:cxn ang="0">
                  <a:pos x="567" y="62"/>
                </a:cxn>
                <a:cxn ang="0">
                  <a:pos x="504" y="0"/>
                </a:cxn>
                <a:cxn ang="0">
                  <a:pos x="534" y="385"/>
                </a:cxn>
                <a:cxn ang="0">
                  <a:pos x="504" y="416"/>
                </a:cxn>
                <a:cxn ang="0">
                  <a:pos x="63" y="416"/>
                </a:cxn>
                <a:cxn ang="0">
                  <a:pos x="32" y="385"/>
                </a:cxn>
                <a:cxn ang="0">
                  <a:pos x="32" y="62"/>
                </a:cxn>
                <a:cxn ang="0">
                  <a:pos x="63" y="32"/>
                </a:cxn>
                <a:cxn ang="0">
                  <a:pos x="504" y="32"/>
                </a:cxn>
                <a:cxn ang="0">
                  <a:pos x="534" y="62"/>
                </a:cxn>
                <a:cxn ang="0">
                  <a:pos x="534" y="385"/>
                </a:cxn>
              </a:cxnLst>
              <a:rect l="0" t="0" r="r" b="b"/>
              <a:pathLst>
                <a:path w="567" h="448">
                  <a:moveTo>
                    <a:pt x="504" y="0"/>
                  </a:moveTo>
                  <a:cubicBezTo>
                    <a:pt x="63" y="0"/>
                    <a:pt x="63" y="0"/>
                    <a:pt x="63" y="0"/>
                  </a:cubicBezTo>
                  <a:cubicBezTo>
                    <a:pt x="28" y="0"/>
                    <a:pt x="0" y="28"/>
                    <a:pt x="0" y="62"/>
                  </a:cubicBezTo>
                  <a:cubicBezTo>
                    <a:pt x="0" y="385"/>
                    <a:pt x="0" y="385"/>
                    <a:pt x="0" y="385"/>
                  </a:cubicBezTo>
                  <a:cubicBezTo>
                    <a:pt x="0" y="420"/>
                    <a:pt x="28" y="448"/>
                    <a:pt x="63" y="448"/>
                  </a:cubicBezTo>
                  <a:cubicBezTo>
                    <a:pt x="504" y="448"/>
                    <a:pt x="504" y="448"/>
                    <a:pt x="504" y="448"/>
                  </a:cubicBezTo>
                  <a:cubicBezTo>
                    <a:pt x="539" y="448"/>
                    <a:pt x="567" y="420"/>
                    <a:pt x="567" y="385"/>
                  </a:cubicBezTo>
                  <a:cubicBezTo>
                    <a:pt x="567" y="62"/>
                    <a:pt x="567" y="62"/>
                    <a:pt x="567" y="62"/>
                  </a:cubicBezTo>
                  <a:cubicBezTo>
                    <a:pt x="567" y="28"/>
                    <a:pt x="539" y="0"/>
                    <a:pt x="504" y="0"/>
                  </a:cubicBezTo>
                  <a:moveTo>
                    <a:pt x="534" y="385"/>
                  </a:moveTo>
                  <a:cubicBezTo>
                    <a:pt x="534" y="402"/>
                    <a:pt x="521" y="416"/>
                    <a:pt x="504" y="416"/>
                  </a:cubicBezTo>
                  <a:cubicBezTo>
                    <a:pt x="63" y="416"/>
                    <a:pt x="63" y="416"/>
                    <a:pt x="63" y="416"/>
                  </a:cubicBezTo>
                  <a:cubicBezTo>
                    <a:pt x="46" y="416"/>
                    <a:pt x="32" y="402"/>
                    <a:pt x="32" y="385"/>
                  </a:cubicBezTo>
                  <a:cubicBezTo>
                    <a:pt x="32" y="62"/>
                    <a:pt x="32" y="62"/>
                    <a:pt x="32" y="62"/>
                  </a:cubicBezTo>
                  <a:cubicBezTo>
                    <a:pt x="32" y="46"/>
                    <a:pt x="46" y="32"/>
                    <a:pt x="63" y="32"/>
                  </a:cubicBezTo>
                  <a:cubicBezTo>
                    <a:pt x="504" y="32"/>
                    <a:pt x="504" y="32"/>
                    <a:pt x="504" y="32"/>
                  </a:cubicBezTo>
                  <a:cubicBezTo>
                    <a:pt x="521" y="32"/>
                    <a:pt x="534" y="46"/>
                    <a:pt x="534" y="62"/>
                  </a:cubicBezTo>
                  <a:lnTo>
                    <a:pt x="534" y="38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47" name="Freeform 34">
              <a:extLst>
                <a:ext uri="{FF2B5EF4-FFF2-40B4-BE49-F238E27FC236}">
                  <a16:creationId xmlns:a16="http://schemas.microsoft.com/office/drawing/2014/main" id="{91ABFD3A-37B4-4898-98F5-AE2E640DCF2B}"/>
                </a:ext>
              </a:extLst>
            </p:cNvPr>
            <p:cNvSpPr>
              <a:spLocks/>
            </p:cNvSpPr>
            <p:nvPr/>
          </p:nvSpPr>
          <p:spPr bwMode="auto">
            <a:xfrm>
              <a:off x="2370" y="1731"/>
              <a:ext cx="1023" cy="733"/>
            </a:xfrm>
            <a:custGeom>
              <a:avLst/>
              <a:gdLst/>
              <a:ahLst/>
              <a:cxnLst>
                <a:cxn ang="0">
                  <a:pos x="414" y="0"/>
                </a:cxn>
                <a:cxn ang="0">
                  <a:pos x="19" y="0"/>
                </a:cxn>
                <a:cxn ang="0">
                  <a:pos x="0" y="18"/>
                </a:cxn>
                <a:cxn ang="0">
                  <a:pos x="0" y="291"/>
                </a:cxn>
                <a:cxn ang="0">
                  <a:pos x="19" y="310"/>
                </a:cxn>
                <a:cxn ang="0">
                  <a:pos x="414" y="310"/>
                </a:cxn>
                <a:cxn ang="0">
                  <a:pos x="433" y="291"/>
                </a:cxn>
                <a:cxn ang="0">
                  <a:pos x="433" y="18"/>
                </a:cxn>
                <a:cxn ang="0">
                  <a:pos x="414" y="0"/>
                </a:cxn>
              </a:cxnLst>
              <a:rect l="0" t="0" r="r" b="b"/>
              <a:pathLst>
                <a:path w="433" h="310">
                  <a:moveTo>
                    <a:pt x="414" y="0"/>
                  </a:moveTo>
                  <a:cubicBezTo>
                    <a:pt x="19" y="0"/>
                    <a:pt x="19" y="0"/>
                    <a:pt x="19" y="0"/>
                  </a:cubicBezTo>
                  <a:cubicBezTo>
                    <a:pt x="9" y="0"/>
                    <a:pt x="0" y="8"/>
                    <a:pt x="0" y="18"/>
                  </a:cubicBezTo>
                  <a:cubicBezTo>
                    <a:pt x="0" y="291"/>
                    <a:pt x="0" y="291"/>
                    <a:pt x="0" y="291"/>
                  </a:cubicBezTo>
                  <a:cubicBezTo>
                    <a:pt x="0" y="302"/>
                    <a:pt x="9" y="310"/>
                    <a:pt x="19" y="310"/>
                  </a:cubicBezTo>
                  <a:cubicBezTo>
                    <a:pt x="414" y="310"/>
                    <a:pt x="414" y="310"/>
                    <a:pt x="414" y="310"/>
                  </a:cubicBezTo>
                  <a:cubicBezTo>
                    <a:pt x="424" y="310"/>
                    <a:pt x="433" y="302"/>
                    <a:pt x="433" y="291"/>
                  </a:cubicBezTo>
                  <a:cubicBezTo>
                    <a:pt x="433" y="18"/>
                    <a:pt x="433" y="18"/>
                    <a:pt x="433" y="18"/>
                  </a:cubicBezTo>
                  <a:cubicBezTo>
                    <a:pt x="433" y="8"/>
                    <a:pt x="424" y="0"/>
                    <a:pt x="414"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48" name="Freeform 35">
              <a:extLst>
                <a:ext uri="{FF2B5EF4-FFF2-40B4-BE49-F238E27FC236}">
                  <a16:creationId xmlns:a16="http://schemas.microsoft.com/office/drawing/2014/main" id="{E62FF12C-A0DA-4261-834F-69646FAF9A21}"/>
                </a:ext>
              </a:extLst>
            </p:cNvPr>
            <p:cNvSpPr>
              <a:spLocks/>
            </p:cNvSpPr>
            <p:nvPr/>
          </p:nvSpPr>
          <p:spPr bwMode="auto">
            <a:xfrm>
              <a:off x="2668" y="2674"/>
              <a:ext cx="468" cy="78"/>
            </a:xfrm>
            <a:custGeom>
              <a:avLst/>
              <a:gdLst/>
              <a:ahLst/>
              <a:cxnLst>
                <a:cxn ang="0">
                  <a:pos x="182" y="0"/>
                </a:cxn>
                <a:cxn ang="0">
                  <a:pos x="17" y="0"/>
                </a:cxn>
                <a:cxn ang="0">
                  <a:pos x="0" y="16"/>
                </a:cxn>
                <a:cxn ang="0">
                  <a:pos x="17" y="33"/>
                </a:cxn>
                <a:cxn ang="0">
                  <a:pos x="182" y="33"/>
                </a:cxn>
                <a:cxn ang="0">
                  <a:pos x="198" y="16"/>
                </a:cxn>
                <a:cxn ang="0">
                  <a:pos x="182" y="0"/>
                </a:cxn>
              </a:cxnLst>
              <a:rect l="0" t="0" r="r" b="b"/>
              <a:pathLst>
                <a:path w="198" h="33">
                  <a:moveTo>
                    <a:pt x="182" y="0"/>
                  </a:moveTo>
                  <a:cubicBezTo>
                    <a:pt x="17" y="0"/>
                    <a:pt x="17" y="0"/>
                    <a:pt x="17" y="0"/>
                  </a:cubicBezTo>
                  <a:cubicBezTo>
                    <a:pt x="8" y="0"/>
                    <a:pt x="0" y="7"/>
                    <a:pt x="0" y="16"/>
                  </a:cubicBezTo>
                  <a:cubicBezTo>
                    <a:pt x="0" y="25"/>
                    <a:pt x="8" y="33"/>
                    <a:pt x="17" y="33"/>
                  </a:cubicBezTo>
                  <a:cubicBezTo>
                    <a:pt x="182" y="33"/>
                    <a:pt x="182" y="33"/>
                    <a:pt x="182" y="33"/>
                  </a:cubicBezTo>
                  <a:cubicBezTo>
                    <a:pt x="191" y="33"/>
                    <a:pt x="198" y="25"/>
                    <a:pt x="198" y="16"/>
                  </a:cubicBezTo>
                  <a:cubicBezTo>
                    <a:pt x="198" y="7"/>
                    <a:pt x="191" y="0"/>
                    <a:pt x="182"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49" name="Freeform 36">
              <a:extLst>
                <a:ext uri="{FF2B5EF4-FFF2-40B4-BE49-F238E27FC236}">
                  <a16:creationId xmlns:a16="http://schemas.microsoft.com/office/drawing/2014/main" id="{DE02D042-9499-48AD-9CEE-F3BF4D647070}"/>
                </a:ext>
              </a:extLst>
            </p:cNvPr>
            <p:cNvSpPr>
              <a:spLocks/>
            </p:cNvSpPr>
            <p:nvPr/>
          </p:nvSpPr>
          <p:spPr bwMode="auto">
            <a:xfrm>
              <a:off x="2786" y="1904"/>
              <a:ext cx="194" cy="94"/>
            </a:xfrm>
            <a:custGeom>
              <a:avLst/>
              <a:gdLst/>
              <a:ahLst/>
              <a:cxnLst>
                <a:cxn ang="0">
                  <a:pos x="11" y="40"/>
                </a:cxn>
                <a:cxn ang="0">
                  <a:pos x="11" y="20"/>
                </a:cxn>
                <a:cxn ang="0">
                  <a:pos x="20" y="12"/>
                </a:cxn>
                <a:cxn ang="0">
                  <a:pos x="62" y="12"/>
                </a:cxn>
                <a:cxn ang="0">
                  <a:pos x="70" y="20"/>
                </a:cxn>
                <a:cxn ang="0">
                  <a:pos x="70" y="40"/>
                </a:cxn>
                <a:cxn ang="0">
                  <a:pos x="82" y="40"/>
                </a:cxn>
                <a:cxn ang="0">
                  <a:pos x="82" y="20"/>
                </a:cxn>
                <a:cxn ang="0">
                  <a:pos x="62" y="0"/>
                </a:cxn>
                <a:cxn ang="0">
                  <a:pos x="20" y="0"/>
                </a:cxn>
                <a:cxn ang="0">
                  <a:pos x="0" y="20"/>
                </a:cxn>
                <a:cxn ang="0">
                  <a:pos x="0" y="40"/>
                </a:cxn>
                <a:cxn ang="0">
                  <a:pos x="11" y="40"/>
                </a:cxn>
              </a:cxnLst>
              <a:rect l="0" t="0" r="r" b="b"/>
              <a:pathLst>
                <a:path w="82" h="40">
                  <a:moveTo>
                    <a:pt x="11" y="40"/>
                  </a:moveTo>
                  <a:cubicBezTo>
                    <a:pt x="11" y="20"/>
                    <a:pt x="11" y="20"/>
                    <a:pt x="11" y="20"/>
                  </a:cubicBezTo>
                  <a:cubicBezTo>
                    <a:pt x="11" y="15"/>
                    <a:pt x="15" y="12"/>
                    <a:pt x="20" y="12"/>
                  </a:cubicBezTo>
                  <a:cubicBezTo>
                    <a:pt x="62" y="12"/>
                    <a:pt x="62" y="12"/>
                    <a:pt x="62" y="12"/>
                  </a:cubicBezTo>
                  <a:cubicBezTo>
                    <a:pt x="67" y="12"/>
                    <a:pt x="70" y="15"/>
                    <a:pt x="70" y="20"/>
                  </a:cubicBezTo>
                  <a:cubicBezTo>
                    <a:pt x="70" y="40"/>
                    <a:pt x="70" y="40"/>
                    <a:pt x="70" y="40"/>
                  </a:cubicBezTo>
                  <a:cubicBezTo>
                    <a:pt x="82" y="40"/>
                    <a:pt x="82" y="40"/>
                    <a:pt x="82" y="40"/>
                  </a:cubicBezTo>
                  <a:cubicBezTo>
                    <a:pt x="82" y="20"/>
                    <a:pt x="82" y="20"/>
                    <a:pt x="82" y="20"/>
                  </a:cubicBezTo>
                  <a:cubicBezTo>
                    <a:pt x="82" y="9"/>
                    <a:pt x="73" y="0"/>
                    <a:pt x="62" y="0"/>
                  </a:cubicBezTo>
                  <a:cubicBezTo>
                    <a:pt x="20" y="0"/>
                    <a:pt x="20" y="0"/>
                    <a:pt x="20" y="0"/>
                  </a:cubicBezTo>
                  <a:cubicBezTo>
                    <a:pt x="9" y="0"/>
                    <a:pt x="0" y="9"/>
                    <a:pt x="0" y="20"/>
                  </a:cubicBezTo>
                  <a:cubicBezTo>
                    <a:pt x="0" y="40"/>
                    <a:pt x="0" y="40"/>
                    <a:pt x="0" y="40"/>
                  </a:cubicBezTo>
                  <a:lnTo>
                    <a:pt x="11" y="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50" name="Freeform 37">
              <a:extLst>
                <a:ext uri="{FF2B5EF4-FFF2-40B4-BE49-F238E27FC236}">
                  <a16:creationId xmlns:a16="http://schemas.microsoft.com/office/drawing/2014/main" id="{36E1EDFC-3A4B-4163-92F2-B3B9753E4D52}"/>
                </a:ext>
              </a:extLst>
            </p:cNvPr>
            <p:cNvSpPr>
              <a:spLocks noEditPoints="1"/>
            </p:cNvSpPr>
            <p:nvPr/>
          </p:nvSpPr>
          <p:spPr bwMode="auto">
            <a:xfrm>
              <a:off x="2751" y="2012"/>
              <a:ext cx="262" cy="263"/>
            </a:xfrm>
            <a:custGeom>
              <a:avLst/>
              <a:gdLst/>
              <a:ahLst/>
              <a:cxnLst>
                <a:cxn ang="0">
                  <a:pos x="97" y="0"/>
                </a:cxn>
                <a:cxn ang="0">
                  <a:pos x="14" y="0"/>
                </a:cxn>
                <a:cxn ang="0">
                  <a:pos x="0" y="14"/>
                </a:cxn>
                <a:cxn ang="0">
                  <a:pos x="0" y="97"/>
                </a:cxn>
                <a:cxn ang="0">
                  <a:pos x="14" y="111"/>
                </a:cxn>
                <a:cxn ang="0">
                  <a:pos x="97" y="111"/>
                </a:cxn>
                <a:cxn ang="0">
                  <a:pos x="111" y="97"/>
                </a:cxn>
                <a:cxn ang="0">
                  <a:pos x="111" y="14"/>
                </a:cxn>
                <a:cxn ang="0">
                  <a:pos x="97" y="0"/>
                </a:cxn>
                <a:cxn ang="0">
                  <a:pos x="66" y="66"/>
                </a:cxn>
                <a:cxn ang="0">
                  <a:pos x="66" y="74"/>
                </a:cxn>
                <a:cxn ang="0">
                  <a:pos x="56" y="83"/>
                </a:cxn>
                <a:cxn ang="0">
                  <a:pos x="54" y="83"/>
                </a:cxn>
                <a:cxn ang="0">
                  <a:pos x="45" y="74"/>
                </a:cxn>
                <a:cxn ang="0">
                  <a:pos x="45" y="66"/>
                </a:cxn>
                <a:cxn ang="0">
                  <a:pos x="38" y="52"/>
                </a:cxn>
                <a:cxn ang="0">
                  <a:pos x="55" y="34"/>
                </a:cxn>
                <a:cxn ang="0">
                  <a:pos x="73" y="52"/>
                </a:cxn>
                <a:cxn ang="0">
                  <a:pos x="66" y="66"/>
                </a:cxn>
              </a:cxnLst>
              <a:rect l="0" t="0" r="r" b="b"/>
              <a:pathLst>
                <a:path w="111" h="111">
                  <a:moveTo>
                    <a:pt x="97" y="0"/>
                  </a:moveTo>
                  <a:cubicBezTo>
                    <a:pt x="14" y="0"/>
                    <a:pt x="14" y="0"/>
                    <a:pt x="14" y="0"/>
                  </a:cubicBezTo>
                  <a:cubicBezTo>
                    <a:pt x="6" y="0"/>
                    <a:pt x="0" y="7"/>
                    <a:pt x="0" y="14"/>
                  </a:cubicBezTo>
                  <a:cubicBezTo>
                    <a:pt x="0" y="97"/>
                    <a:pt x="0" y="97"/>
                    <a:pt x="0" y="97"/>
                  </a:cubicBezTo>
                  <a:cubicBezTo>
                    <a:pt x="0" y="105"/>
                    <a:pt x="6" y="111"/>
                    <a:pt x="14" y="111"/>
                  </a:cubicBezTo>
                  <a:cubicBezTo>
                    <a:pt x="97" y="111"/>
                    <a:pt x="97" y="111"/>
                    <a:pt x="97" y="111"/>
                  </a:cubicBezTo>
                  <a:cubicBezTo>
                    <a:pt x="104" y="111"/>
                    <a:pt x="111" y="105"/>
                    <a:pt x="111" y="97"/>
                  </a:cubicBezTo>
                  <a:cubicBezTo>
                    <a:pt x="111" y="14"/>
                    <a:pt x="111" y="14"/>
                    <a:pt x="111" y="14"/>
                  </a:cubicBezTo>
                  <a:cubicBezTo>
                    <a:pt x="111" y="7"/>
                    <a:pt x="104" y="0"/>
                    <a:pt x="97" y="0"/>
                  </a:cubicBezTo>
                  <a:moveTo>
                    <a:pt x="66" y="66"/>
                  </a:moveTo>
                  <a:cubicBezTo>
                    <a:pt x="66" y="74"/>
                    <a:pt x="66" y="74"/>
                    <a:pt x="66" y="74"/>
                  </a:cubicBezTo>
                  <a:cubicBezTo>
                    <a:pt x="66" y="79"/>
                    <a:pt x="62" y="83"/>
                    <a:pt x="56" y="83"/>
                  </a:cubicBezTo>
                  <a:cubicBezTo>
                    <a:pt x="54" y="83"/>
                    <a:pt x="54" y="83"/>
                    <a:pt x="54" y="83"/>
                  </a:cubicBezTo>
                  <a:cubicBezTo>
                    <a:pt x="49" y="83"/>
                    <a:pt x="45" y="79"/>
                    <a:pt x="45" y="74"/>
                  </a:cubicBezTo>
                  <a:cubicBezTo>
                    <a:pt x="45" y="66"/>
                    <a:pt x="45" y="66"/>
                    <a:pt x="45" y="66"/>
                  </a:cubicBezTo>
                  <a:cubicBezTo>
                    <a:pt x="41" y="63"/>
                    <a:pt x="38" y="58"/>
                    <a:pt x="38" y="52"/>
                  </a:cubicBezTo>
                  <a:cubicBezTo>
                    <a:pt x="38" y="42"/>
                    <a:pt x="46" y="34"/>
                    <a:pt x="55" y="34"/>
                  </a:cubicBezTo>
                  <a:cubicBezTo>
                    <a:pt x="65" y="34"/>
                    <a:pt x="73" y="42"/>
                    <a:pt x="73" y="52"/>
                  </a:cubicBezTo>
                  <a:cubicBezTo>
                    <a:pt x="73" y="58"/>
                    <a:pt x="70" y="63"/>
                    <a:pt x="66" y="66"/>
                  </a:cubicBezTo>
                </a:path>
              </a:pathLst>
            </a:custGeom>
            <a:solidFill>
              <a:srgbClr val="0091DA"/>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grpSp>
      <p:grpSp>
        <p:nvGrpSpPr>
          <p:cNvPr id="214" name="Group 213"/>
          <p:cNvGrpSpPr/>
          <p:nvPr/>
        </p:nvGrpSpPr>
        <p:grpSpPr>
          <a:xfrm>
            <a:off x="6552905" y="2638581"/>
            <a:ext cx="245564" cy="207539"/>
            <a:chOff x="6552905" y="2638581"/>
            <a:chExt cx="210053" cy="207539"/>
          </a:xfrm>
        </p:grpSpPr>
        <p:sp>
          <p:nvSpPr>
            <p:cNvPr id="118" name="Freeform 42">
              <a:extLst>
                <a:ext uri="{FF2B5EF4-FFF2-40B4-BE49-F238E27FC236}">
                  <a16:creationId xmlns:a16="http://schemas.microsoft.com/office/drawing/2014/main" id="{0C12F0B8-6D84-4864-BF7F-BC24BBB9BF11}"/>
                </a:ext>
              </a:extLst>
            </p:cNvPr>
            <p:cNvSpPr>
              <a:spLocks noEditPoints="1"/>
            </p:cNvSpPr>
            <p:nvPr/>
          </p:nvSpPr>
          <p:spPr bwMode="auto">
            <a:xfrm>
              <a:off x="6703794" y="2681666"/>
              <a:ext cx="59164" cy="62515"/>
            </a:xfrm>
            <a:custGeom>
              <a:avLst/>
              <a:gdLst/>
              <a:ahLst/>
              <a:cxnLst>
                <a:cxn ang="0">
                  <a:pos x="108" y="0"/>
                </a:cxn>
                <a:cxn ang="0">
                  <a:pos x="10" y="0"/>
                </a:cxn>
                <a:cxn ang="0">
                  <a:pos x="0" y="10"/>
                </a:cxn>
                <a:cxn ang="0">
                  <a:pos x="0" y="84"/>
                </a:cxn>
                <a:cxn ang="0">
                  <a:pos x="10" y="94"/>
                </a:cxn>
                <a:cxn ang="0">
                  <a:pos x="108" y="94"/>
                </a:cxn>
                <a:cxn ang="0">
                  <a:pos x="118" y="84"/>
                </a:cxn>
                <a:cxn ang="0">
                  <a:pos x="118" y="10"/>
                </a:cxn>
                <a:cxn ang="0">
                  <a:pos x="108" y="0"/>
                </a:cxn>
                <a:cxn ang="0">
                  <a:pos x="70" y="74"/>
                </a:cxn>
                <a:cxn ang="0">
                  <a:pos x="48" y="74"/>
                </a:cxn>
                <a:cxn ang="0">
                  <a:pos x="53" y="49"/>
                </a:cxn>
                <a:cxn ang="0">
                  <a:pos x="47" y="38"/>
                </a:cxn>
                <a:cxn ang="0">
                  <a:pos x="59" y="26"/>
                </a:cxn>
                <a:cxn ang="0">
                  <a:pos x="71" y="38"/>
                </a:cxn>
                <a:cxn ang="0">
                  <a:pos x="65" y="49"/>
                </a:cxn>
                <a:cxn ang="0">
                  <a:pos x="70" y="74"/>
                </a:cxn>
              </a:cxnLst>
              <a:rect l="0" t="0" r="r" b="b"/>
              <a:pathLst>
                <a:path w="118" h="94">
                  <a:moveTo>
                    <a:pt x="108" y="0"/>
                  </a:moveTo>
                  <a:cubicBezTo>
                    <a:pt x="10" y="0"/>
                    <a:pt x="10" y="0"/>
                    <a:pt x="10" y="0"/>
                  </a:cubicBezTo>
                  <a:cubicBezTo>
                    <a:pt x="5" y="0"/>
                    <a:pt x="0" y="4"/>
                    <a:pt x="0" y="10"/>
                  </a:cubicBezTo>
                  <a:cubicBezTo>
                    <a:pt x="0" y="84"/>
                    <a:pt x="0" y="84"/>
                    <a:pt x="0" y="84"/>
                  </a:cubicBezTo>
                  <a:cubicBezTo>
                    <a:pt x="0" y="89"/>
                    <a:pt x="5" y="94"/>
                    <a:pt x="10" y="94"/>
                  </a:cubicBezTo>
                  <a:cubicBezTo>
                    <a:pt x="108" y="94"/>
                    <a:pt x="108" y="94"/>
                    <a:pt x="108" y="94"/>
                  </a:cubicBezTo>
                  <a:cubicBezTo>
                    <a:pt x="114" y="94"/>
                    <a:pt x="118" y="89"/>
                    <a:pt x="118" y="84"/>
                  </a:cubicBezTo>
                  <a:cubicBezTo>
                    <a:pt x="118" y="10"/>
                    <a:pt x="118" y="10"/>
                    <a:pt x="118" y="10"/>
                  </a:cubicBezTo>
                  <a:cubicBezTo>
                    <a:pt x="118" y="4"/>
                    <a:pt x="114" y="0"/>
                    <a:pt x="108" y="0"/>
                  </a:cubicBezTo>
                  <a:moveTo>
                    <a:pt x="70" y="74"/>
                  </a:moveTo>
                  <a:cubicBezTo>
                    <a:pt x="48" y="74"/>
                    <a:pt x="48" y="74"/>
                    <a:pt x="48" y="74"/>
                  </a:cubicBezTo>
                  <a:cubicBezTo>
                    <a:pt x="53" y="49"/>
                    <a:pt x="53" y="49"/>
                    <a:pt x="53" y="49"/>
                  </a:cubicBezTo>
                  <a:cubicBezTo>
                    <a:pt x="50" y="47"/>
                    <a:pt x="47" y="43"/>
                    <a:pt x="47" y="38"/>
                  </a:cubicBezTo>
                  <a:cubicBezTo>
                    <a:pt x="47" y="31"/>
                    <a:pt x="52" y="26"/>
                    <a:pt x="59" y="26"/>
                  </a:cubicBezTo>
                  <a:cubicBezTo>
                    <a:pt x="66" y="26"/>
                    <a:pt x="71" y="31"/>
                    <a:pt x="71" y="38"/>
                  </a:cubicBezTo>
                  <a:cubicBezTo>
                    <a:pt x="71" y="43"/>
                    <a:pt x="69" y="47"/>
                    <a:pt x="65" y="49"/>
                  </a:cubicBezTo>
                  <a:lnTo>
                    <a:pt x="70" y="74"/>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19" name="Freeform 43">
              <a:extLst>
                <a:ext uri="{FF2B5EF4-FFF2-40B4-BE49-F238E27FC236}">
                  <a16:creationId xmlns:a16="http://schemas.microsoft.com/office/drawing/2014/main" id="{5E075E8C-2AD7-4E9D-984B-791B27E6956A}"/>
                </a:ext>
              </a:extLst>
            </p:cNvPr>
            <p:cNvSpPr>
              <a:spLocks/>
            </p:cNvSpPr>
            <p:nvPr/>
          </p:nvSpPr>
          <p:spPr bwMode="auto">
            <a:xfrm>
              <a:off x="6711243" y="2638581"/>
              <a:ext cx="44692" cy="36608"/>
            </a:xfrm>
            <a:custGeom>
              <a:avLst/>
              <a:gdLst/>
              <a:ahLst/>
              <a:cxnLst>
                <a:cxn ang="0">
                  <a:pos x="70" y="55"/>
                </a:cxn>
                <a:cxn ang="0">
                  <a:pos x="70" y="45"/>
                </a:cxn>
                <a:cxn ang="0">
                  <a:pos x="44" y="19"/>
                </a:cxn>
                <a:cxn ang="0">
                  <a:pos x="19" y="45"/>
                </a:cxn>
                <a:cxn ang="0">
                  <a:pos x="19" y="55"/>
                </a:cxn>
                <a:cxn ang="0">
                  <a:pos x="0" y="55"/>
                </a:cxn>
                <a:cxn ang="0">
                  <a:pos x="0" y="45"/>
                </a:cxn>
                <a:cxn ang="0">
                  <a:pos x="44" y="0"/>
                </a:cxn>
                <a:cxn ang="0">
                  <a:pos x="89" y="45"/>
                </a:cxn>
                <a:cxn ang="0">
                  <a:pos x="89" y="55"/>
                </a:cxn>
                <a:cxn ang="0">
                  <a:pos x="70" y="55"/>
                </a:cxn>
              </a:cxnLst>
              <a:rect l="0" t="0" r="r" b="b"/>
              <a:pathLst>
                <a:path w="89" h="55">
                  <a:moveTo>
                    <a:pt x="70" y="55"/>
                  </a:moveTo>
                  <a:cubicBezTo>
                    <a:pt x="70" y="45"/>
                    <a:pt x="70" y="45"/>
                    <a:pt x="70" y="45"/>
                  </a:cubicBezTo>
                  <a:cubicBezTo>
                    <a:pt x="70" y="31"/>
                    <a:pt x="58" y="19"/>
                    <a:pt x="44" y="19"/>
                  </a:cubicBezTo>
                  <a:cubicBezTo>
                    <a:pt x="30" y="19"/>
                    <a:pt x="19" y="31"/>
                    <a:pt x="19" y="45"/>
                  </a:cubicBezTo>
                  <a:cubicBezTo>
                    <a:pt x="19" y="55"/>
                    <a:pt x="19" y="55"/>
                    <a:pt x="19" y="55"/>
                  </a:cubicBezTo>
                  <a:cubicBezTo>
                    <a:pt x="0" y="55"/>
                    <a:pt x="0" y="55"/>
                    <a:pt x="0" y="55"/>
                  </a:cubicBezTo>
                  <a:cubicBezTo>
                    <a:pt x="0" y="45"/>
                    <a:pt x="0" y="45"/>
                    <a:pt x="0" y="45"/>
                  </a:cubicBezTo>
                  <a:cubicBezTo>
                    <a:pt x="0" y="20"/>
                    <a:pt x="20" y="0"/>
                    <a:pt x="44" y="0"/>
                  </a:cubicBezTo>
                  <a:cubicBezTo>
                    <a:pt x="69" y="0"/>
                    <a:pt x="89" y="20"/>
                    <a:pt x="89" y="45"/>
                  </a:cubicBezTo>
                  <a:cubicBezTo>
                    <a:pt x="89" y="55"/>
                    <a:pt x="89" y="55"/>
                    <a:pt x="89" y="55"/>
                  </a:cubicBezTo>
                  <a:lnTo>
                    <a:pt x="70" y="55"/>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0" name="Freeform 44">
              <a:extLst>
                <a:ext uri="{FF2B5EF4-FFF2-40B4-BE49-F238E27FC236}">
                  <a16:creationId xmlns:a16="http://schemas.microsoft.com/office/drawing/2014/main" id="{47666D68-D65D-478E-83B0-C3D1966EE280}"/>
                </a:ext>
              </a:extLst>
            </p:cNvPr>
            <p:cNvSpPr>
              <a:spLocks noEditPoints="1"/>
            </p:cNvSpPr>
            <p:nvPr/>
          </p:nvSpPr>
          <p:spPr bwMode="auto">
            <a:xfrm>
              <a:off x="6552905" y="2697717"/>
              <a:ext cx="130671" cy="148403"/>
            </a:xfrm>
            <a:custGeom>
              <a:avLst/>
              <a:gdLst/>
              <a:ahLst/>
              <a:cxnLst>
                <a:cxn ang="0">
                  <a:pos x="242" y="182"/>
                </a:cxn>
                <a:cxn ang="0">
                  <a:pos x="242" y="204"/>
                </a:cxn>
                <a:cxn ang="0">
                  <a:pos x="19" y="204"/>
                </a:cxn>
                <a:cxn ang="0">
                  <a:pos x="19" y="47"/>
                </a:cxn>
                <a:cxn ang="0">
                  <a:pos x="109" y="47"/>
                </a:cxn>
                <a:cxn ang="0">
                  <a:pos x="109" y="0"/>
                </a:cxn>
                <a:cxn ang="0">
                  <a:pos x="19" y="0"/>
                </a:cxn>
                <a:cxn ang="0">
                  <a:pos x="0" y="19"/>
                </a:cxn>
                <a:cxn ang="0">
                  <a:pos x="0" y="204"/>
                </a:cxn>
                <a:cxn ang="0">
                  <a:pos x="19" y="223"/>
                </a:cxn>
                <a:cxn ang="0">
                  <a:pos x="242" y="223"/>
                </a:cxn>
                <a:cxn ang="0">
                  <a:pos x="260" y="204"/>
                </a:cxn>
                <a:cxn ang="0">
                  <a:pos x="260" y="182"/>
                </a:cxn>
                <a:cxn ang="0">
                  <a:pos x="242" y="182"/>
                </a:cxn>
                <a:cxn ang="0">
                  <a:pos x="89" y="14"/>
                </a:cxn>
                <a:cxn ang="0">
                  <a:pos x="98" y="23"/>
                </a:cxn>
                <a:cxn ang="0">
                  <a:pos x="89" y="33"/>
                </a:cxn>
                <a:cxn ang="0">
                  <a:pos x="80" y="23"/>
                </a:cxn>
                <a:cxn ang="0">
                  <a:pos x="89" y="14"/>
                </a:cxn>
                <a:cxn ang="0">
                  <a:pos x="61" y="14"/>
                </a:cxn>
                <a:cxn ang="0">
                  <a:pos x="70" y="23"/>
                </a:cxn>
                <a:cxn ang="0">
                  <a:pos x="61" y="33"/>
                </a:cxn>
                <a:cxn ang="0">
                  <a:pos x="51" y="23"/>
                </a:cxn>
                <a:cxn ang="0">
                  <a:pos x="61" y="14"/>
                </a:cxn>
                <a:cxn ang="0">
                  <a:pos x="33" y="14"/>
                </a:cxn>
                <a:cxn ang="0">
                  <a:pos x="42" y="23"/>
                </a:cxn>
                <a:cxn ang="0">
                  <a:pos x="33" y="33"/>
                </a:cxn>
                <a:cxn ang="0">
                  <a:pos x="23" y="23"/>
                </a:cxn>
                <a:cxn ang="0">
                  <a:pos x="33" y="14"/>
                </a:cxn>
              </a:cxnLst>
              <a:rect l="0" t="0" r="r" b="b"/>
              <a:pathLst>
                <a:path w="260" h="223">
                  <a:moveTo>
                    <a:pt x="242" y="182"/>
                  </a:moveTo>
                  <a:cubicBezTo>
                    <a:pt x="242" y="204"/>
                    <a:pt x="242" y="204"/>
                    <a:pt x="242" y="204"/>
                  </a:cubicBezTo>
                  <a:cubicBezTo>
                    <a:pt x="19" y="204"/>
                    <a:pt x="19" y="204"/>
                    <a:pt x="19" y="204"/>
                  </a:cubicBezTo>
                  <a:cubicBezTo>
                    <a:pt x="19" y="47"/>
                    <a:pt x="19" y="47"/>
                    <a:pt x="19" y="47"/>
                  </a:cubicBezTo>
                  <a:cubicBezTo>
                    <a:pt x="109" y="47"/>
                    <a:pt x="109" y="47"/>
                    <a:pt x="109" y="47"/>
                  </a:cubicBezTo>
                  <a:cubicBezTo>
                    <a:pt x="109" y="0"/>
                    <a:pt x="109" y="0"/>
                    <a:pt x="109" y="0"/>
                  </a:cubicBezTo>
                  <a:cubicBezTo>
                    <a:pt x="19" y="0"/>
                    <a:pt x="19" y="0"/>
                    <a:pt x="19" y="0"/>
                  </a:cubicBezTo>
                  <a:cubicBezTo>
                    <a:pt x="8" y="0"/>
                    <a:pt x="0" y="8"/>
                    <a:pt x="0" y="19"/>
                  </a:cubicBezTo>
                  <a:cubicBezTo>
                    <a:pt x="0" y="204"/>
                    <a:pt x="0" y="204"/>
                    <a:pt x="0" y="204"/>
                  </a:cubicBezTo>
                  <a:cubicBezTo>
                    <a:pt x="0" y="215"/>
                    <a:pt x="8" y="223"/>
                    <a:pt x="19" y="223"/>
                  </a:cubicBezTo>
                  <a:cubicBezTo>
                    <a:pt x="242" y="223"/>
                    <a:pt x="242" y="223"/>
                    <a:pt x="242" y="223"/>
                  </a:cubicBezTo>
                  <a:cubicBezTo>
                    <a:pt x="252" y="223"/>
                    <a:pt x="260" y="215"/>
                    <a:pt x="260" y="204"/>
                  </a:cubicBezTo>
                  <a:cubicBezTo>
                    <a:pt x="260" y="182"/>
                    <a:pt x="260" y="182"/>
                    <a:pt x="260" y="182"/>
                  </a:cubicBezTo>
                  <a:lnTo>
                    <a:pt x="242" y="182"/>
                  </a:lnTo>
                  <a:close/>
                  <a:moveTo>
                    <a:pt x="89" y="14"/>
                  </a:moveTo>
                  <a:cubicBezTo>
                    <a:pt x="94" y="14"/>
                    <a:pt x="98" y="18"/>
                    <a:pt x="98" y="23"/>
                  </a:cubicBezTo>
                  <a:cubicBezTo>
                    <a:pt x="98" y="28"/>
                    <a:pt x="94" y="33"/>
                    <a:pt x="89" y="33"/>
                  </a:cubicBezTo>
                  <a:cubicBezTo>
                    <a:pt x="84" y="33"/>
                    <a:pt x="80" y="28"/>
                    <a:pt x="80" y="23"/>
                  </a:cubicBezTo>
                  <a:cubicBezTo>
                    <a:pt x="80" y="18"/>
                    <a:pt x="84" y="14"/>
                    <a:pt x="89" y="14"/>
                  </a:cubicBezTo>
                  <a:moveTo>
                    <a:pt x="61" y="14"/>
                  </a:moveTo>
                  <a:cubicBezTo>
                    <a:pt x="66" y="14"/>
                    <a:pt x="70" y="18"/>
                    <a:pt x="70" y="23"/>
                  </a:cubicBezTo>
                  <a:cubicBezTo>
                    <a:pt x="70" y="28"/>
                    <a:pt x="66" y="33"/>
                    <a:pt x="61" y="33"/>
                  </a:cubicBezTo>
                  <a:cubicBezTo>
                    <a:pt x="55" y="33"/>
                    <a:pt x="51" y="28"/>
                    <a:pt x="51" y="23"/>
                  </a:cubicBezTo>
                  <a:cubicBezTo>
                    <a:pt x="51" y="18"/>
                    <a:pt x="55" y="14"/>
                    <a:pt x="61" y="14"/>
                  </a:cubicBezTo>
                  <a:moveTo>
                    <a:pt x="33" y="14"/>
                  </a:moveTo>
                  <a:cubicBezTo>
                    <a:pt x="38" y="14"/>
                    <a:pt x="42" y="18"/>
                    <a:pt x="42" y="23"/>
                  </a:cubicBezTo>
                  <a:cubicBezTo>
                    <a:pt x="42" y="28"/>
                    <a:pt x="38" y="33"/>
                    <a:pt x="33" y="33"/>
                  </a:cubicBezTo>
                  <a:cubicBezTo>
                    <a:pt x="28" y="33"/>
                    <a:pt x="23" y="28"/>
                    <a:pt x="23" y="23"/>
                  </a:cubicBezTo>
                  <a:cubicBezTo>
                    <a:pt x="23" y="18"/>
                    <a:pt x="28" y="14"/>
                    <a:pt x="33" y="14"/>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1" name="Freeform 45">
              <a:extLst>
                <a:ext uri="{FF2B5EF4-FFF2-40B4-BE49-F238E27FC236}">
                  <a16:creationId xmlns:a16="http://schemas.microsoft.com/office/drawing/2014/main" id="{0AAAFC4F-E3DE-462B-BB18-C6BBE2227B04}"/>
                </a:ext>
              </a:extLst>
            </p:cNvPr>
            <p:cNvSpPr>
              <a:spLocks noEditPoints="1"/>
            </p:cNvSpPr>
            <p:nvPr/>
          </p:nvSpPr>
          <p:spPr bwMode="auto">
            <a:xfrm>
              <a:off x="6613771" y="2663080"/>
              <a:ext cx="130671" cy="148403"/>
            </a:xfrm>
            <a:custGeom>
              <a:avLst/>
              <a:gdLst/>
              <a:ahLst/>
              <a:cxnLst>
                <a:cxn ang="0">
                  <a:pos x="242" y="132"/>
                </a:cxn>
                <a:cxn ang="0">
                  <a:pos x="242" y="205"/>
                </a:cxn>
                <a:cxn ang="0">
                  <a:pos x="19" y="205"/>
                </a:cxn>
                <a:cxn ang="0">
                  <a:pos x="19" y="47"/>
                </a:cxn>
                <a:cxn ang="0">
                  <a:pos x="169" y="47"/>
                </a:cxn>
                <a:cxn ang="0">
                  <a:pos x="169" y="38"/>
                </a:cxn>
                <a:cxn ang="0">
                  <a:pos x="172" y="28"/>
                </a:cxn>
                <a:cxn ang="0">
                  <a:pos x="112" y="28"/>
                </a:cxn>
                <a:cxn ang="0">
                  <a:pos x="112" y="19"/>
                </a:cxn>
                <a:cxn ang="0">
                  <a:pos x="183" y="19"/>
                </a:cxn>
                <a:cxn ang="0">
                  <a:pos x="183" y="18"/>
                </a:cxn>
                <a:cxn ang="0">
                  <a:pos x="183" y="8"/>
                </a:cxn>
                <a:cxn ang="0">
                  <a:pos x="184" y="0"/>
                </a:cxn>
                <a:cxn ang="0">
                  <a:pos x="19" y="0"/>
                </a:cxn>
                <a:cxn ang="0">
                  <a:pos x="0" y="19"/>
                </a:cxn>
                <a:cxn ang="0">
                  <a:pos x="0" y="205"/>
                </a:cxn>
                <a:cxn ang="0">
                  <a:pos x="19" y="223"/>
                </a:cxn>
                <a:cxn ang="0">
                  <a:pos x="242" y="223"/>
                </a:cxn>
                <a:cxn ang="0">
                  <a:pos x="260" y="205"/>
                </a:cxn>
                <a:cxn ang="0">
                  <a:pos x="260" y="132"/>
                </a:cxn>
                <a:cxn ang="0">
                  <a:pos x="242" y="132"/>
                </a:cxn>
                <a:cxn ang="0">
                  <a:pos x="89" y="14"/>
                </a:cxn>
                <a:cxn ang="0">
                  <a:pos x="98" y="23"/>
                </a:cxn>
                <a:cxn ang="0">
                  <a:pos x="89" y="33"/>
                </a:cxn>
                <a:cxn ang="0">
                  <a:pos x="80" y="23"/>
                </a:cxn>
                <a:cxn ang="0">
                  <a:pos x="89" y="14"/>
                </a:cxn>
                <a:cxn ang="0">
                  <a:pos x="61" y="14"/>
                </a:cxn>
                <a:cxn ang="0">
                  <a:pos x="70" y="23"/>
                </a:cxn>
                <a:cxn ang="0">
                  <a:pos x="61" y="33"/>
                </a:cxn>
                <a:cxn ang="0">
                  <a:pos x="51" y="23"/>
                </a:cxn>
                <a:cxn ang="0">
                  <a:pos x="61" y="14"/>
                </a:cxn>
                <a:cxn ang="0">
                  <a:pos x="33" y="14"/>
                </a:cxn>
                <a:cxn ang="0">
                  <a:pos x="42" y="23"/>
                </a:cxn>
                <a:cxn ang="0">
                  <a:pos x="33" y="33"/>
                </a:cxn>
                <a:cxn ang="0">
                  <a:pos x="24" y="23"/>
                </a:cxn>
                <a:cxn ang="0">
                  <a:pos x="33" y="14"/>
                </a:cxn>
              </a:cxnLst>
              <a:rect l="0" t="0" r="r" b="b"/>
              <a:pathLst>
                <a:path w="260" h="223">
                  <a:moveTo>
                    <a:pt x="242" y="132"/>
                  </a:moveTo>
                  <a:cubicBezTo>
                    <a:pt x="242" y="205"/>
                    <a:pt x="242" y="205"/>
                    <a:pt x="242" y="205"/>
                  </a:cubicBezTo>
                  <a:cubicBezTo>
                    <a:pt x="19" y="205"/>
                    <a:pt x="19" y="205"/>
                    <a:pt x="19" y="205"/>
                  </a:cubicBezTo>
                  <a:cubicBezTo>
                    <a:pt x="19" y="47"/>
                    <a:pt x="19" y="47"/>
                    <a:pt x="19" y="47"/>
                  </a:cubicBezTo>
                  <a:cubicBezTo>
                    <a:pt x="169" y="47"/>
                    <a:pt x="169" y="47"/>
                    <a:pt x="169" y="47"/>
                  </a:cubicBezTo>
                  <a:cubicBezTo>
                    <a:pt x="169" y="38"/>
                    <a:pt x="169" y="38"/>
                    <a:pt x="169" y="38"/>
                  </a:cubicBezTo>
                  <a:cubicBezTo>
                    <a:pt x="169" y="34"/>
                    <a:pt x="170" y="31"/>
                    <a:pt x="172" y="28"/>
                  </a:cubicBezTo>
                  <a:cubicBezTo>
                    <a:pt x="112" y="28"/>
                    <a:pt x="112" y="28"/>
                    <a:pt x="112" y="28"/>
                  </a:cubicBezTo>
                  <a:cubicBezTo>
                    <a:pt x="112" y="19"/>
                    <a:pt x="112" y="19"/>
                    <a:pt x="112" y="19"/>
                  </a:cubicBezTo>
                  <a:cubicBezTo>
                    <a:pt x="183" y="19"/>
                    <a:pt x="183" y="19"/>
                    <a:pt x="183" y="19"/>
                  </a:cubicBezTo>
                  <a:cubicBezTo>
                    <a:pt x="183" y="18"/>
                    <a:pt x="183" y="18"/>
                    <a:pt x="183" y="18"/>
                  </a:cubicBezTo>
                  <a:cubicBezTo>
                    <a:pt x="183" y="8"/>
                    <a:pt x="183" y="8"/>
                    <a:pt x="183" y="8"/>
                  </a:cubicBezTo>
                  <a:cubicBezTo>
                    <a:pt x="183" y="5"/>
                    <a:pt x="183" y="3"/>
                    <a:pt x="184" y="0"/>
                  </a:cubicBezTo>
                  <a:cubicBezTo>
                    <a:pt x="19" y="0"/>
                    <a:pt x="19" y="0"/>
                    <a:pt x="19" y="0"/>
                  </a:cubicBezTo>
                  <a:cubicBezTo>
                    <a:pt x="9" y="0"/>
                    <a:pt x="0" y="9"/>
                    <a:pt x="0" y="19"/>
                  </a:cubicBezTo>
                  <a:cubicBezTo>
                    <a:pt x="0" y="205"/>
                    <a:pt x="0" y="205"/>
                    <a:pt x="0" y="205"/>
                  </a:cubicBezTo>
                  <a:cubicBezTo>
                    <a:pt x="0" y="215"/>
                    <a:pt x="9" y="223"/>
                    <a:pt x="19" y="223"/>
                  </a:cubicBezTo>
                  <a:cubicBezTo>
                    <a:pt x="242" y="223"/>
                    <a:pt x="242" y="223"/>
                    <a:pt x="242" y="223"/>
                  </a:cubicBezTo>
                  <a:cubicBezTo>
                    <a:pt x="252" y="223"/>
                    <a:pt x="260" y="215"/>
                    <a:pt x="260" y="205"/>
                  </a:cubicBezTo>
                  <a:cubicBezTo>
                    <a:pt x="260" y="132"/>
                    <a:pt x="260" y="132"/>
                    <a:pt x="260" y="132"/>
                  </a:cubicBezTo>
                  <a:lnTo>
                    <a:pt x="242" y="132"/>
                  </a:lnTo>
                  <a:close/>
                  <a:moveTo>
                    <a:pt x="89" y="14"/>
                  </a:moveTo>
                  <a:cubicBezTo>
                    <a:pt x="94" y="14"/>
                    <a:pt x="98" y="18"/>
                    <a:pt x="98" y="23"/>
                  </a:cubicBezTo>
                  <a:cubicBezTo>
                    <a:pt x="98" y="29"/>
                    <a:pt x="94" y="33"/>
                    <a:pt x="89" y="33"/>
                  </a:cubicBezTo>
                  <a:cubicBezTo>
                    <a:pt x="84" y="33"/>
                    <a:pt x="80" y="29"/>
                    <a:pt x="80" y="23"/>
                  </a:cubicBezTo>
                  <a:cubicBezTo>
                    <a:pt x="80" y="18"/>
                    <a:pt x="84" y="14"/>
                    <a:pt x="89" y="14"/>
                  </a:cubicBezTo>
                  <a:moveTo>
                    <a:pt x="61" y="14"/>
                  </a:moveTo>
                  <a:cubicBezTo>
                    <a:pt x="66" y="14"/>
                    <a:pt x="70" y="18"/>
                    <a:pt x="70" y="23"/>
                  </a:cubicBezTo>
                  <a:cubicBezTo>
                    <a:pt x="70" y="29"/>
                    <a:pt x="66" y="33"/>
                    <a:pt x="61" y="33"/>
                  </a:cubicBezTo>
                  <a:cubicBezTo>
                    <a:pt x="56" y="33"/>
                    <a:pt x="51" y="29"/>
                    <a:pt x="51" y="23"/>
                  </a:cubicBezTo>
                  <a:cubicBezTo>
                    <a:pt x="51" y="18"/>
                    <a:pt x="56" y="14"/>
                    <a:pt x="61" y="14"/>
                  </a:cubicBezTo>
                  <a:moveTo>
                    <a:pt x="33" y="14"/>
                  </a:moveTo>
                  <a:cubicBezTo>
                    <a:pt x="38" y="14"/>
                    <a:pt x="42" y="18"/>
                    <a:pt x="42" y="23"/>
                  </a:cubicBezTo>
                  <a:cubicBezTo>
                    <a:pt x="42" y="29"/>
                    <a:pt x="38" y="33"/>
                    <a:pt x="33" y="33"/>
                  </a:cubicBezTo>
                  <a:cubicBezTo>
                    <a:pt x="28" y="33"/>
                    <a:pt x="24" y="29"/>
                    <a:pt x="24" y="23"/>
                  </a:cubicBezTo>
                  <a:cubicBezTo>
                    <a:pt x="24" y="18"/>
                    <a:pt x="28" y="14"/>
                    <a:pt x="33" y="14"/>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2" name="Rectangle 46">
              <a:extLst>
                <a:ext uri="{FF2B5EF4-FFF2-40B4-BE49-F238E27FC236}">
                  <a16:creationId xmlns:a16="http://schemas.microsoft.com/office/drawing/2014/main" id="{F41BE6DF-14E3-4F5F-B4F0-C67311B23B31}"/>
                </a:ext>
              </a:extLst>
            </p:cNvPr>
            <p:cNvSpPr>
              <a:spLocks noChangeArrowheads="1"/>
            </p:cNvSpPr>
            <p:nvPr/>
          </p:nvSpPr>
          <p:spPr bwMode="auto">
            <a:xfrm>
              <a:off x="6572910" y="2756290"/>
              <a:ext cx="30859" cy="5914"/>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3" name="Rectangle 47">
              <a:extLst>
                <a:ext uri="{FF2B5EF4-FFF2-40B4-BE49-F238E27FC236}">
                  <a16:creationId xmlns:a16="http://schemas.microsoft.com/office/drawing/2014/main" id="{779C046D-337F-4035-B9E2-31106A807D58}"/>
                </a:ext>
              </a:extLst>
            </p:cNvPr>
            <p:cNvSpPr>
              <a:spLocks noChangeArrowheads="1"/>
            </p:cNvSpPr>
            <p:nvPr/>
          </p:nvSpPr>
          <p:spPr bwMode="auto">
            <a:xfrm>
              <a:off x="6572910" y="2774875"/>
              <a:ext cx="30859" cy="5914"/>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4" name="Rectangle 48">
              <a:extLst>
                <a:ext uri="{FF2B5EF4-FFF2-40B4-BE49-F238E27FC236}">
                  <a16:creationId xmlns:a16="http://schemas.microsoft.com/office/drawing/2014/main" id="{62EA30F2-3BA4-4688-A23E-8240B06B5C4A}"/>
                </a:ext>
              </a:extLst>
            </p:cNvPr>
            <p:cNvSpPr>
              <a:spLocks noChangeArrowheads="1"/>
            </p:cNvSpPr>
            <p:nvPr/>
          </p:nvSpPr>
          <p:spPr bwMode="auto">
            <a:xfrm>
              <a:off x="6572910" y="2793461"/>
              <a:ext cx="30859" cy="5914"/>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5" name="Rectangle 49">
              <a:extLst>
                <a:ext uri="{FF2B5EF4-FFF2-40B4-BE49-F238E27FC236}">
                  <a16:creationId xmlns:a16="http://schemas.microsoft.com/office/drawing/2014/main" id="{DDBB0CE5-B55F-4E40-9E52-A69F97B9C8E1}"/>
                </a:ext>
              </a:extLst>
            </p:cNvPr>
            <p:cNvSpPr>
              <a:spLocks noChangeArrowheads="1"/>
            </p:cNvSpPr>
            <p:nvPr/>
          </p:nvSpPr>
          <p:spPr bwMode="auto">
            <a:xfrm>
              <a:off x="6633776" y="2721653"/>
              <a:ext cx="62356" cy="5914"/>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6" name="Rectangle 50">
              <a:extLst>
                <a:ext uri="{FF2B5EF4-FFF2-40B4-BE49-F238E27FC236}">
                  <a16:creationId xmlns:a16="http://schemas.microsoft.com/office/drawing/2014/main" id="{BFB9B453-AEBF-40EF-88F3-B7C536DE53AA}"/>
                </a:ext>
              </a:extLst>
            </p:cNvPr>
            <p:cNvSpPr>
              <a:spLocks noChangeArrowheads="1"/>
            </p:cNvSpPr>
            <p:nvPr/>
          </p:nvSpPr>
          <p:spPr bwMode="auto">
            <a:xfrm>
              <a:off x="6633776" y="2740239"/>
              <a:ext cx="62356" cy="5914"/>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7" name="Rectangle 51">
              <a:extLst>
                <a:ext uri="{FF2B5EF4-FFF2-40B4-BE49-F238E27FC236}">
                  <a16:creationId xmlns:a16="http://schemas.microsoft.com/office/drawing/2014/main" id="{7B648CBD-B4D6-4D42-AE2D-559D641B563B}"/>
                </a:ext>
              </a:extLst>
            </p:cNvPr>
            <p:cNvSpPr>
              <a:spLocks noChangeArrowheads="1"/>
            </p:cNvSpPr>
            <p:nvPr/>
          </p:nvSpPr>
          <p:spPr bwMode="auto">
            <a:xfrm>
              <a:off x="6633776" y="2758824"/>
              <a:ext cx="88959" cy="6195"/>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grpSp>
      <p:cxnSp>
        <p:nvCxnSpPr>
          <p:cNvPr id="114" name="Straight Connector 113">
            <a:extLst>
              <a:ext uri="{FF2B5EF4-FFF2-40B4-BE49-F238E27FC236}">
                <a16:creationId xmlns:a16="http://schemas.microsoft.com/office/drawing/2014/main" id="{79FB3FEE-E65E-4882-A291-3FDEC187AA1E}"/>
              </a:ext>
            </a:extLst>
          </p:cNvPr>
          <p:cNvCxnSpPr>
            <a:cxnSpLocks/>
          </p:cNvCxnSpPr>
          <p:nvPr/>
        </p:nvCxnSpPr>
        <p:spPr>
          <a:xfrm>
            <a:off x="6799132" y="3352269"/>
            <a:ext cx="2609925"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15" name="Group 214"/>
          <p:cNvGrpSpPr/>
          <p:nvPr/>
        </p:nvGrpSpPr>
        <p:grpSpPr>
          <a:xfrm>
            <a:off x="6585524" y="3238202"/>
            <a:ext cx="160406" cy="216171"/>
            <a:chOff x="6585524" y="3238202"/>
            <a:chExt cx="137210" cy="216171"/>
          </a:xfrm>
        </p:grpSpPr>
        <p:sp>
          <p:nvSpPr>
            <p:cNvPr id="109" name="Freeform 14">
              <a:extLst>
                <a:ext uri="{FF2B5EF4-FFF2-40B4-BE49-F238E27FC236}">
                  <a16:creationId xmlns:a16="http://schemas.microsoft.com/office/drawing/2014/main" id="{ACA9B721-25A2-461F-85C5-E7855C4148BA}"/>
                </a:ext>
              </a:extLst>
            </p:cNvPr>
            <p:cNvSpPr>
              <a:spLocks/>
            </p:cNvSpPr>
            <p:nvPr/>
          </p:nvSpPr>
          <p:spPr bwMode="auto">
            <a:xfrm>
              <a:off x="6657431" y="3311553"/>
              <a:ext cx="65303" cy="104399"/>
            </a:xfrm>
            <a:custGeom>
              <a:avLst/>
              <a:gdLst/>
              <a:ahLst/>
              <a:cxnLst>
                <a:cxn ang="0">
                  <a:pos x="75" y="45"/>
                </a:cxn>
                <a:cxn ang="0">
                  <a:pos x="75" y="93"/>
                </a:cxn>
                <a:cxn ang="0">
                  <a:pos x="17" y="114"/>
                </a:cxn>
                <a:cxn ang="0">
                  <a:pos x="5" y="114"/>
                </a:cxn>
                <a:cxn ang="0">
                  <a:pos x="0" y="114"/>
                </a:cxn>
                <a:cxn ang="0">
                  <a:pos x="0" y="76"/>
                </a:cxn>
                <a:cxn ang="0">
                  <a:pos x="4" y="74"/>
                </a:cxn>
                <a:cxn ang="0">
                  <a:pos x="11" y="84"/>
                </a:cxn>
                <a:cxn ang="0">
                  <a:pos x="26" y="62"/>
                </a:cxn>
                <a:cxn ang="0">
                  <a:pos x="11" y="7"/>
                </a:cxn>
                <a:cxn ang="0">
                  <a:pos x="11" y="7"/>
                </a:cxn>
                <a:cxn ang="0">
                  <a:pos x="30" y="0"/>
                </a:cxn>
                <a:cxn ang="0">
                  <a:pos x="30" y="0"/>
                </a:cxn>
                <a:cxn ang="0">
                  <a:pos x="75" y="45"/>
                </a:cxn>
              </a:cxnLst>
              <a:rect l="0" t="0" r="r" b="b"/>
              <a:pathLst>
                <a:path w="75" h="114">
                  <a:moveTo>
                    <a:pt x="75" y="45"/>
                  </a:moveTo>
                  <a:cubicBezTo>
                    <a:pt x="75" y="86"/>
                    <a:pt x="75" y="93"/>
                    <a:pt x="75" y="93"/>
                  </a:cubicBezTo>
                  <a:cubicBezTo>
                    <a:pt x="75" y="93"/>
                    <a:pt x="73" y="114"/>
                    <a:pt x="17" y="114"/>
                  </a:cubicBezTo>
                  <a:cubicBezTo>
                    <a:pt x="5" y="114"/>
                    <a:pt x="5" y="114"/>
                    <a:pt x="5" y="114"/>
                  </a:cubicBezTo>
                  <a:cubicBezTo>
                    <a:pt x="3" y="114"/>
                    <a:pt x="1" y="114"/>
                    <a:pt x="0" y="114"/>
                  </a:cubicBezTo>
                  <a:cubicBezTo>
                    <a:pt x="0" y="76"/>
                    <a:pt x="0" y="76"/>
                    <a:pt x="0" y="76"/>
                  </a:cubicBezTo>
                  <a:cubicBezTo>
                    <a:pt x="4" y="74"/>
                    <a:pt x="4" y="74"/>
                    <a:pt x="4" y="74"/>
                  </a:cubicBezTo>
                  <a:cubicBezTo>
                    <a:pt x="11" y="84"/>
                    <a:pt x="11" y="84"/>
                    <a:pt x="11" y="84"/>
                  </a:cubicBezTo>
                  <a:cubicBezTo>
                    <a:pt x="26" y="62"/>
                    <a:pt x="26" y="62"/>
                    <a:pt x="26" y="62"/>
                  </a:cubicBezTo>
                  <a:cubicBezTo>
                    <a:pt x="11" y="7"/>
                    <a:pt x="11" y="7"/>
                    <a:pt x="11" y="7"/>
                  </a:cubicBezTo>
                  <a:cubicBezTo>
                    <a:pt x="11" y="7"/>
                    <a:pt x="11" y="7"/>
                    <a:pt x="11" y="7"/>
                  </a:cubicBezTo>
                  <a:cubicBezTo>
                    <a:pt x="30" y="0"/>
                    <a:pt x="30" y="0"/>
                    <a:pt x="30" y="0"/>
                  </a:cubicBezTo>
                  <a:cubicBezTo>
                    <a:pt x="30" y="0"/>
                    <a:pt x="30" y="0"/>
                    <a:pt x="30" y="0"/>
                  </a:cubicBezTo>
                  <a:cubicBezTo>
                    <a:pt x="47" y="5"/>
                    <a:pt x="75" y="17"/>
                    <a:pt x="75" y="45"/>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10" name="Oval 15">
              <a:extLst>
                <a:ext uri="{FF2B5EF4-FFF2-40B4-BE49-F238E27FC236}">
                  <a16:creationId xmlns:a16="http://schemas.microsoft.com/office/drawing/2014/main" id="{8EEB9546-AE73-496B-A4C6-E1EF7B6A6DBF}"/>
                </a:ext>
              </a:extLst>
            </p:cNvPr>
            <p:cNvSpPr>
              <a:spLocks noChangeArrowheads="1"/>
            </p:cNvSpPr>
            <p:nvPr/>
          </p:nvSpPr>
          <p:spPr bwMode="auto">
            <a:xfrm>
              <a:off x="6639454" y="3238202"/>
              <a:ext cx="55398" cy="68693"/>
            </a:xfrm>
            <a:prstGeom prst="ellipse">
              <a:avLst/>
            </a:pr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11" name="Freeform 16">
              <a:extLst>
                <a:ext uri="{FF2B5EF4-FFF2-40B4-BE49-F238E27FC236}">
                  <a16:creationId xmlns:a16="http://schemas.microsoft.com/office/drawing/2014/main" id="{A2367D6E-6C2E-4823-8562-AE8A8141DE3C}"/>
                </a:ext>
              </a:extLst>
            </p:cNvPr>
            <p:cNvSpPr>
              <a:spLocks/>
            </p:cNvSpPr>
            <p:nvPr/>
          </p:nvSpPr>
          <p:spPr bwMode="auto">
            <a:xfrm>
              <a:off x="6611572" y="3311553"/>
              <a:ext cx="55398" cy="69470"/>
            </a:xfrm>
            <a:custGeom>
              <a:avLst/>
              <a:gdLst/>
              <a:ahLst/>
              <a:cxnLst>
                <a:cxn ang="0">
                  <a:pos x="64" y="7"/>
                </a:cxn>
                <a:cxn ang="0">
                  <a:pos x="64" y="7"/>
                </a:cxn>
                <a:cxn ang="0">
                  <a:pos x="49" y="62"/>
                </a:cxn>
                <a:cxn ang="0">
                  <a:pos x="57" y="74"/>
                </a:cxn>
                <a:cxn ang="0">
                  <a:pos x="53" y="76"/>
                </a:cxn>
                <a:cxn ang="0">
                  <a:pos x="10" y="47"/>
                </a:cxn>
                <a:cxn ang="0">
                  <a:pos x="4" y="47"/>
                </a:cxn>
                <a:cxn ang="0">
                  <a:pos x="0" y="55"/>
                </a:cxn>
                <a:cxn ang="0">
                  <a:pos x="0" y="45"/>
                </a:cxn>
                <a:cxn ang="0">
                  <a:pos x="45" y="0"/>
                </a:cxn>
                <a:cxn ang="0">
                  <a:pos x="64" y="7"/>
                </a:cxn>
              </a:cxnLst>
              <a:rect l="0" t="0" r="r" b="b"/>
              <a:pathLst>
                <a:path w="64" h="76">
                  <a:moveTo>
                    <a:pt x="64" y="7"/>
                  </a:moveTo>
                  <a:cubicBezTo>
                    <a:pt x="64" y="7"/>
                    <a:pt x="64" y="7"/>
                    <a:pt x="64" y="7"/>
                  </a:cubicBezTo>
                  <a:cubicBezTo>
                    <a:pt x="49" y="62"/>
                    <a:pt x="49" y="62"/>
                    <a:pt x="49" y="62"/>
                  </a:cubicBezTo>
                  <a:cubicBezTo>
                    <a:pt x="57" y="74"/>
                    <a:pt x="57" y="74"/>
                    <a:pt x="57" y="74"/>
                  </a:cubicBezTo>
                  <a:cubicBezTo>
                    <a:pt x="53" y="76"/>
                    <a:pt x="53" y="76"/>
                    <a:pt x="53" y="76"/>
                  </a:cubicBezTo>
                  <a:cubicBezTo>
                    <a:pt x="19" y="76"/>
                    <a:pt x="10" y="47"/>
                    <a:pt x="10" y="47"/>
                  </a:cubicBezTo>
                  <a:cubicBezTo>
                    <a:pt x="4" y="47"/>
                    <a:pt x="4" y="47"/>
                    <a:pt x="4" y="47"/>
                  </a:cubicBezTo>
                  <a:cubicBezTo>
                    <a:pt x="4" y="47"/>
                    <a:pt x="3" y="50"/>
                    <a:pt x="0" y="55"/>
                  </a:cubicBezTo>
                  <a:cubicBezTo>
                    <a:pt x="0" y="52"/>
                    <a:pt x="0" y="48"/>
                    <a:pt x="0" y="45"/>
                  </a:cubicBezTo>
                  <a:cubicBezTo>
                    <a:pt x="0" y="17"/>
                    <a:pt x="28" y="5"/>
                    <a:pt x="45" y="0"/>
                  </a:cubicBezTo>
                  <a:lnTo>
                    <a:pt x="64" y="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12" name="Freeform 17">
              <a:extLst>
                <a:ext uri="{FF2B5EF4-FFF2-40B4-BE49-F238E27FC236}">
                  <a16:creationId xmlns:a16="http://schemas.microsoft.com/office/drawing/2014/main" id="{6A20547E-967C-4BEF-B1B7-B76A038E41E8}"/>
                </a:ext>
              </a:extLst>
            </p:cNvPr>
            <p:cNvSpPr>
              <a:spLocks/>
            </p:cNvSpPr>
            <p:nvPr/>
          </p:nvSpPr>
          <p:spPr bwMode="auto">
            <a:xfrm>
              <a:off x="6602767" y="3396546"/>
              <a:ext cx="30450" cy="33376"/>
            </a:xfrm>
            <a:custGeom>
              <a:avLst/>
              <a:gdLst/>
              <a:ahLst/>
              <a:cxnLst>
                <a:cxn ang="0">
                  <a:pos x="17" y="0"/>
                </a:cxn>
                <a:cxn ang="0">
                  <a:pos x="11" y="2"/>
                </a:cxn>
                <a:cxn ang="0">
                  <a:pos x="0" y="18"/>
                </a:cxn>
                <a:cxn ang="0">
                  <a:pos x="17" y="36"/>
                </a:cxn>
                <a:cxn ang="0">
                  <a:pos x="35" y="18"/>
                </a:cxn>
                <a:cxn ang="0">
                  <a:pos x="35" y="18"/>
                </a:cxn>
                <a:cxn ang="0">
                  <a:pos x="17" y="0"/>
                </a:cxn>
              </a:cxnLst>
              <a:rect l="0" t="0" r="r" b="b"/>
              <a:pathLst>
                <a:path w="35" h="36">
                  <a:moveTo>
                    <a:pt x="17" y="0"/>
                  </a:moveTo>
                  <a:cubicBezTo>
                    <a:pt x="15" y="0"/>
                    <a:pt x="13" y="1"/>
                    <a:pt x="11" y="2"/>
                  </a:cubicBezTo>
                  <a:cubicBezTo>
                    <a:pt x="4" y="4"/>
                    <a:pt x="0" y="11"/>
                    <a:pt x="0" y="18"/>
                  </a:cubicBezTo>
                  <a:cubicBezTo>
                    <a:pt x="0" y="28"/>
                    <a:pt x="8" y="36"/>
                    <a:pt x="17" y="36"/>
                  </a:cubicBezTo>
                  <a:cubicBezTo>
                    <a:pt x="27" y="36"/>
                    <a:pt x="35" y="28"/>
                    <a:pt x="35" y="18"/>
                  </a:cubicBezTo>
                  <a:cubicBezTo>
                    <a:pt x="35" y="18"/>
                    <a:pt x="35" y="18"/>
                    <a:pt x="35" y="18"/>
                  </a:cubicBezTo>
                  <a:cubicBezTo>
                    <a:pt x="35" y="8"/>
                    <a:pt x="27" y="0"/>
                    <a:pt x="17" y="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13" name="Freeform 18">
              <a:extLst>
                <a:ext uri="{FF2B5EF4-FFF2-40B4-BE49-F238E27FC236}">
                  <a16:creationId xmlns:a16="http://schemas.microsoft.com/office/drawing/2014/main" id="{EAD76B7D-1093-4994-94C2-82F1C1835F29}"/>
                </a:ext>
              </a:extLst>
            </p:cNvPr>
            <p:cNvSpPr>
              <a:spLocks noEditPoints="1"/>
            </p:cNvSpPr>
            <p:nvPr/>
          </p:nvSpPr>
          <p:spPr bwMode="auto">
            <a:xfrm>
              <a:off x="6585524" y="3362782"/>
              <a:ext cx="64936" cy="91591"/>
            </a:xfrm>
            <a:custGeom>
              <a:avLst/>
              <a:gdLst/>
              <a:ahLst/>
              <a:cxnLst>
                <a:cxn ang="0">
                  <a:pos x="37" y="0"/>
                </a:cxn>
                <a:cxn ang="0">
                  <a:pos x="30" y="10"/>
                </a:cxn>
                <a:cxn ang="0">
                  <a:pos x="0" y="27"/>
                </a:cxn>
                <a:cxn ang="0">
                  <a:pos x="0" y="65"/>
                </a:cxn>
                <a:cxn ang="0">
                  <a:pos x="37" y="100"/>
                </a:cxn>
                <a:cxn ang="0">
                  <a:pos x="75" y="65"/>
                </a:cxn>
                <a:cxn ang="0">
                  <a:pos x="75" y="58"/>
                </a:cxn>
                <a:cxn ang="0">
                  <a:pos x="75" y="27"/>
                </a:cxn>
                <a:cxn ang="0">
                  <a:pos x="37" y="0"/>
                </a:cxn>
                <a:cxn ang="0">
                  <a:pos x="37" y="78"/>
                </a:cxn>
                <a:cxn ang="0">
                  <a:pos x="15" y="55"/>
                </a:cxn>
                <a:cxn ang="0">
                  <a:pos x="30" y="34"/>
                </a:cxn>
                <a:cxn ang="0">
                  <a:pos x="37" y="33"/>
                </a:cxn>
                <a:cxn ang="0">
                  <a:pos x="60" y="55"/>
                </a:cxn>
                <a:cxn ang="0">
                  <a:pos x="60" y="56"/>
                </a:cxn>
                <a:cxn ang="0">
                  <a:pos x="37" y="78"/>
                </a:cxn>
              </a:cxnLst>
              <a:rect l="0" t="0" r="r" b="b"/>
              <a:pathLst>
                <a:path w="75" h="100">
                  <a:moveTo>
                    <a:pt x="37" y="0"/>
                  </a:moveTo>
                  <a:cubicBezTo>
                    <a:pt x="37" y="0"/>
                    <a:pt x="35" y="5"/>
                    <a:pt x="30" y="10"/>
                  </a:cubicBezTo>
                  <a:cubicBezTo>
                    <a:pt x="25" y="17"/>
                    <a:pt x="15" y="25"/>
                    <a:pt x="0" y="27"/>
                  </a:cubicBezTo>
                  <a:cubicBezTo>
                    <a:pt x="0" y="65"/>
                    <a:pt x="0" y="65"/>
                    <a:pt x="0" y="65"/>
                  </a:cubicBezTo>
                  <a:cubicBezTo>
                    <a:pt x="0" y="86"/>
                    <a:pt x="37" y="100"/>
                    <a:pt x="37" y="100"/>
                  </a:cubicBezTo>
                  <a:cubicBezTo>
                    <a:pt x="69" y="92"/>
                    <a:pt x="75" y="65"/>
                    <a:pt x="75" y="65"/>
                  </a:cubicBezTo>
                  <a:cubicBezTo>
                    <a:pt x="75" y="58"/>
                    <a:pt x="75" y="58"/>
                    <a:pt x="75" y="58"/>
                  </a:cubicBezTo>
                  <a:cubicBezTo>
                    <a:pt x="75" y="27"/>
                    <a:pt x="75" y="27"/>
                    <a:pt x="75" y="27"/>
                  </a:cubicBezTo>
                  <a:cubicBezTo>
                    <a:pt x="45" y="25"/>
                    <a:pt x="37" y="0"/>
                    <a:pt x="37" y="0"/>
                  </a:cubicBezTo>
                  <a:close/>
                  <a:moveTo>
                    <a:pt x="37" y="78"/>
                  </a:moveTo>
                  <a:cubicBezTo>
                    <a:pt x="25" y="78"/>
                    <a:pt x="15" y="68"/>
                    <a:pt x="15" y="55"/>
                  </a:cubicBezTo>
                  <a:cubicBezTo>
                    <a:pt x="15" y="45"/>
                    <a:pt x="21" y="37"/>
                    <a:pt x="30" y="34"/>
                  </a:cubicBezTo>
                  <a:cubicBezTo>
                    <a:pt x="33" y="33"/>
                    <a:pt x="35" y="33"/>
                    <a:pt x="37" y="33"/>
                  </a:cubicBezTo>
                  <a:cubicBezTo>
                    <a:pt x="50" y="33"/>
                    <a:pt x="60" y="43"/>
                    <a:pt x="60" y="55"/>
                  </a:cubicBezTo>
                  <a:cubicBezTo>
                    <a:pt x="60" y="55"/>
                    <a:pt x="60" y="56"/>
                    <a:pt x="60" y="56"/>
                  </a:cubicBezTo>
                  <a:cubicBezTo>
                    <a:pt x="60" y="68"/>
                    <a:pt x="50" y="78"/>
                    <a:pt x="37" y="78"/>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grpSp>
      <p:sp>
        <p:nvSpPr>
          <p:cNvPr id="153" name="Rectangle 152">
            <a:extLst>
              <a:ext uri="{FF2B5EF4-FFF2-40B4-BE49-F238E27FC236}">
                <a16:creationId xmlns:a16="http://schemas.microsoft.com/office/drawing/2014/main" id="{6B4E45CD-AF57-4A62-B8A0-8CBD733709BE}"/>
              </a:ext>
            </a:extLst>
          </p:cNvPr>
          <p:cNvSpPr/>
          <p:nvPr/>
        </p:nvSpPr>
        <p:spPr>
          <a:xfrm>
            <a:off x="6820596" y="2265335"/>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Encryption &amp; Obfuscation</a:t>
            </a:r>
          </a:p>
        </p:txBody>
      </p:sp>
      <p:sp>
        <p:nvSpPr>
          <p:cNvPr id="154" name="Rectangle 153">
            <a:extLst>
              <a:ext uri="{FF2B5EF4-FFF2-40B4-BE49-F238E27FC236}">
                <a16:creationId xmlns:a16="http://schemas.microsoft.com/office/drawing/2014/main" id="{2347FD0E-0742-45F0-BC40-A53C7E800C34}"/>
              </a:ext>
            </a:extLst>
          </p:cNvPr>
          <p:cNvSpPr/>
          <p:nvPr/>
        </p:nvSpPr>
        <p:spPr>
          <a:xfrm>
            <a:off x="6820596" y="2457606"/>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Data Lifecycle Management</a:t>
            </a:r>
          </a:p>
        </p:txBody>
      </p:sp>
      <p:sp>
        <p:nvSpPr>
          <p:cNvPr id="155" name="Rectangle 154">
            <a:extLst>
              <a:ext uri="{FF2B5EF4-FFF2-40B4-BE49-F238E27FC236}">
                <a16:creationId xmlns:a16="http://schemas.microsoft.com/office/drawing/2014/main" id="{21B7E130-23D3-44B2-89D1-F1AB8A372116}"/>
              </a:ext>
            </a:extLst>
          </p:cNvPr>
          <p:cNvSpPr/>
          <p:nvPr/>
        </p:nvSpPr>
        <p:spPr>
          <a:xfrm>
            <a:off x="8141658" y="2265335"/>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Secrets &amp; Key Management</a:t>
            </a:r>
          </a:p>
        </p:txBody>
      </p:sp>
      <p:sp>
        <p:nvSpPr>
          <p:cNvPr id="156" name="Rectangle 155">
            <a:extLst>
              <a:ext uri="{FF2B5EF4-FFF2-40B4-BE49-F238E27FC236}">
                <a16:creationId xmlns:a16="http://schemas.microsoft.com/office/drawing/2014/main" id="{68B53F92-18A4-447D-A276-EE8200525BC4}"/>
              </a:ext>
            </a:extLst>
          </p:cNvPr>
          <p:cNvSpPr/>
          <p:nvPr/>
        </p:nvSpPr>
        <p:spPr>
          <a:xfrm>
            <a:off x="8142534" y="2457282"/>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Data Discovery</a:t>
            </a:r>
          </a:p>
        </p:txBody>
      </p:sp>
      <p:sp>
        <p:nvSpPr>
          <p:cNvPr id="138" name="Rectangle 137">
            <a:extLst>
              <a:ext uri="{FF2B5EF4-FFF2-40B4-BE49-F238E27FC236}">
                <a16:creationId xmlns:a16="http://schemas.microsoft.com/office/drawing/2014/main" id="{B25733F5-FDD2-4E3A-8E8A-5DC01825116A}"/>
              </a:ext>
            </a:extLst>
          </p:cNvPr>
          <p:cNvSpPr/>
          <p:nvPr/>
        </p:nvSpPr>
        <p:spPr>
          <a:xfrm>
            <a:off x="6820596" y="2877057"/>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Certificate Lifecycle</a:t>
            </a:r>
          </a:p>
        </p:txBody>
      </p:sp>
      <p:sp>
        <p:nvSpPr>
          <p:cNvPr id="139" name="Rectangle 138">
            <a:extLst>
              <a:ext uri="{FF2B5EF4-FFF2-40B4-BE49-F238E27FC236}">
                <a16:creationId xmlns:a16="http://schemas.microsoft.com/office/drawing/2014/main" id="{37A78A40-B6EE-4EAF-B000-27B3507A40ED}"/>
              </a:ext>
            </a:extLst>
          </p:cNvPr>
          <p:cNvSpPr/>
          <p:nvPr/>
        </p:nvSpPr>
        <p:spPr>
          <a:xfrm>
            <a:off x="6820596" y="3069329"/>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Web Application Scanning</a:t>
            </a:r>
          </a:p>
        </p:txBody>
      </p:sp>
      <p:sp>
        <p:nvSpPr>
          <p:cNvPr id="140" name="Rectangle 139">
            <a:extLst>
              <a:ext uri="{FF2B5EF4-FFF2-40B4-BE49-F238E27FC236}">
                <a16:creationId xmlns:a16="http://schemas.microsoft.com/office/drawing/2014/main" id="{287F8EAF-66A2-4608-8C62-39ACAA2674EA}"/>
              </a:ext>
            </a:extLst>
          </p:cNvPr>
          <p:cNvSpPr/>
          <p:nvPr/>
        </p:nvSpPr>
        <p:spPr>
          <a:xfrm>
            <a:off x="8141658" y="2877057"/>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Web Application Firewall</a:t>
            </a:r>
          </a:p>
        </p:txBody>
      </p:sp>
      <p:sp>
        <p:nvSpPr>
          <p:cNvPr id="141" name="Rectangle 140">
            <a:extLst>
              <a:ext uri="{FF2B5EF4-FFF2-40B4-BE49-F238E27FC236}">
                <a16:creationId xmlns:a16="http://schemas.microsoft.com/office/drawing/2014/main" id="{FA821C35-828D-4958-912A-226E643D3075}"/>
              </a:ext>
            </a:extLst>
          </p:cNvPr>
          <p:cNvSpPr/>
          <p:nvPr/>
        </p:nvSpPr>
        <p:spPr>
          <a:xfrm>
            <a:off x="8142534" y="3069005"/>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API Security</a:t>
            </a:r>
          </a:p>
        </p:txBody>
      </p:sp>
      <p:sp>
        <p:nvSpPr>
          <p:cNvPr id="134" name="Rectangle 133">
            <a:extLst>
              <a:ext uri="{FF2B5EF4-FFF2-40B4-BE49-F238E27FC236}">
                <a16:creationId xmlns:a16="http://schemas.microsoft.com/office/drawing/2014/main" id="{9BF4AD21-28C4-45B7-BF18-5011F95EC20D}"/>
              </a:ext>
            </a:extLst>
          </p:cNvPr>
          <p:cNvSpPr/>
          <p:nvPr/>
        </p:nvSpPr>
        <p:spPr>
          <a:xfrm>
            <a:off x="6820596" y="3485937"/>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Anti-malware Protection</a:t>
            </a:r>
          </a:p>
        </p:txBody>
      </p:sp>
      <p:sp>
        <p:nvSpPr>
          <p:cNvPr id="135" name="Rectangle 134">
            <a:extLst>
              <a:ext uri="{FF2B5EF4-FFF2-40B4-BE49-F238E27FC236}">
                <a16:creationId xmlns:a16="http://schemas.microsoft.com/office/drawing/2014/main" id="{A94A375B-3236-4432-A39B-E42B8B3D67EF}"/>
              </a:ext>
            </a:extLst>
          </p:cNvPr>
          <p:cNvSpPr/>
          <p:nvPr/>
        </p:nvSpPr>
        <p:spPr>
          <a:xfrm>
            <a:off x="6820596" y="3678209"/>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Virtual Machine Integrity</a:t>
            </a:r>
          </a:p>
        </p:txBody>
      </p:sp>
      <p:sp>
        <p:nvSpPr>
          <p:cNvPr id="136" name="Rectangle 135">
            <a:extLst>
              <a:ext uri="{FF2B5EF4-FFF2-40B4-BE49-F238E27FC236}">
                <a16:creationId xmlns:a16="http://schemas.microsoft.com/office/drawing/2014/main" id="{C8B9151A-7D22-43DB-A93A-4AC3A381A40A}"/>
              </a:ext>
            </a:extLst>
          </p:cNvPr>
          <p:cNvSpPr/>
          <p:nvPr/>
        </p:nvSpPr>
        <p:spPr>
          <a:xfrm>
            <a:off x="8141658" y="3485937"/>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Container Security</a:t>
            </a:r>
          </a:p>
        </p:txBody>
      </p:sp>
      <p:sp>
        <p:nvSpPr>
          <p:cNvPr id="137" name="Rectangle 136">
            <a:extLst>
              <a:ext uri="{FF2B5EF4-FFF2-40B4-BE49-F238E27FC236}">
                <a16:creationId xmlns:a16="http://schemas.microsoft.com/office/drawing/2014/main" id="{21100D41-9AFC-4CD3-8057-5E9F26E8C676}"/>
              </a:ext>
            </a:extLst>
          </p:cNvPr>
          <p:cNvSpPr/>
          <p:nvPr/>
        </p:nvSpPr>
        <p:spPr>
          <a:xfrm>
            <a:off x="8142534" y="3677884"/>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Virtual Machine Access</a:t>
            </a:r>
          </a:p>
        </p:txBody>
      </p:sp>
      <p:sp>
        <p:nvSpPr>
          <p:cNvPr id="130" name="Rectangle 129">
            <a:extLst>
              <a:ext uri="{FF2B5EF4-FFF2-40B4-BE49-F238E27FC236}">
                <a16:creationId xmlns:a16="http://schemas.microsoft.com/office/drawing/2014/main" id="{AA1687F8-6AA1-4157-A22A-2C11B07A6E88}"/>
              </a:ext>
            </a:extLst>
          </p:cNvPr>
          <p:cNvSpPr/>
          <p:nvPr/>
        </p:nvSpPr>
        <p:spPr>
          <a:xfrm>
            <a:off x="6820596" y="4105937"/>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DDOS Mitigation</a:t>
            </a:r>
          </a:p>
        </p:txBody>
      </p:sp>
      <p:sp>
        <p:nvSpPr>
          <p:cNvPr id="131" name="Rectangle 130">
            <a:extLst>
              <a:ext uri="{FF2B5EF4-FFF2-40B4-BE49-F238E27FC236}">
                <a16:creationId xmlns:a16="http://schemas.microsoft.com/office/drawing/2014/main" id="{CC8A1669-2DFB-49A6-A1EF-6C96E03155CB}"/>
              </a:ext>
            </a:extLst>
          </p:cNvPr>
          <p:cNvSpPr/>
          <p:nvPr/>
        </p:nvSpPr>
        <p:spPr>
          <a:xfrm>
            <a:off x="6820596" y="4298209"/>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Perimeter Security</a:t>
            </a:r>
          </a:p>
        </p:txBody>
      </p:sp>
      <p:sp>
        <p:nvSpPr>
          <p:cNvPr id="132" name="Rectangle 131">
            <a:extLst>
              <a:ext uri="{FF2B5EF4-FFF2-40B4-BE49-F238E27FC236}">
                <a16:creationId xmlns:a16="http://schemas.microsoft.com/office/drawing/2014/main" id="{B8426648-F42F-4E66-A300-3B00D925B403}"/>
              </a:ext>
            </a:extLst>
          </p:cNvPr>
          <p:cNvSpPr/>
          <p:nvPr/>
        </p:nvSpPr>
        <p:spPr>
          <a:xfrm>
            <a:off x="8141658" y="4105937"/>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54864" rIns="0" bIns="54864" rtlCol="0" anchor="ctr">
            <a:noAutofit/>
          </a:bodyPr>
          <a:lstStyle/>
          <a:p>
            <a:pPr algn="ctr"/>
            <a:r>
              <a:rPr lang="en-US" sz="700" b="1" dirty="0">
                <a:solidFill>
                  <a:schemeClr val="bg1"/>
                </a:solidFill>
              </a:rPr>
              <a:t>Network Traffic Management</a:t>
            </a:r>
          </a:p>
        </p:txBody>
      </p:sp>
      <p:sp>
        <p:nvSpPr>
          <p:cNvPr id="133" name="Rectangle 132">
            <a:extLst>
              <a:ext uri="{FF2B5EF4-FFF2-40B4-BE49-F238E27FC236}">
                <a16:creationId xmlns:a16="http://schemas.microsoft.com/office/drawing/2014/main" id="{091F7294-D89B-43DF-AEFC-DE71C4D89B0D}"/>
              </a:ext>
            </a:extLst>
          </p:cNvPr>
          <p:cNvSpPr/>
          <p:nvPr/>
        </p:nvSpPr>
        <p:spPr>
          <a:xfrm>
            <a:off x="8142534" y="4297885"/>
            <a:ext cx="1281639" cy="16144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VPN</a:t>
            </a:r>
          </a:p>
        </p:txBody>
      </p:sp>
      <p:cxnSp>
        <p:nvCxnSpPr>
          <p:cNvPr id="128" name="Straight Connector 127">
            <a:extLst>
              <a:ext uri="{FF2B5EF4-FFF2-40B4-BE49-F238E27FC236}">
                <a16:creationId xmlns:a16="http://schemas.microsoft.com/office/drawing/2014/main" id="{5C25B378-622A-47CF-AE99-E4E791A77843}"/>
              </a:ext>
            </a:extLst>
          </p:cNvPr>
          <p:cNvCxnSpPr>
            <a:cxnSpLocks/>
          </p:cNvCxnSpPr>
          <p:nvPr/>
        </p:nvCxnSpPr>
        <p:spPr>
          <a:xfrm>
            <a:off x="6757297" y="2742350"/>
            <a:ext cx="265176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29" name="Rectangle 128">
            <a:extLst>
              <a:ext uri="{FF2B5EF4-FFF2-40B4-BE49-F238E27FC236}">
                <a16:creationId xmlns:a16="http://schemas.microsoft.com/office/drawing/2014/main" id="{C3B5754E-353E-45FE-AC8B-759A7BB712E2}"/>
              </a:ext>
            </a:extLst>
          </p:cNvPr>
          <p:cNvSpPr/>
          <p:nvPr/>
        </p:nvSpPr>
        <p:spPr>
          <a:xfrm>
            <a:off x="7780124" y="2668549"/>
            <a:ext cx="642815" cy="147602"/>
          </a:xfrm>
          <a:prstGeom prst="rect">
            <a:avLst/>
          </a:prstGeom>
          <a:solidFill>
            <a:srgbClr val="0091D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Application</a:t>
            </a:r>
          </a:p>
        </p:txBody>
      </p:sp>
      <p:sp>
        <p:nvSpPr>
          <p:cNvPr id="115" name="Rectangle 114">
            <a:extLst>
              <a:ext uri="{FF2B5EF4-FFF2-40B4-BE49-F238E27FC236}">
                <a16:creationId xmlns:a16="http://schemas.microsoft.com/office/drawing/2014/main" id="{3D38171E-4350-49DB-899F-84B494930640}"/>
              </a:ext>
            </a:extLst>
          </p:cNvPr>
          <p:cNvSpPr/>
          <p:nvPr/>
        </p:nvSpPr>
        <p:spPr>
          <a:xfrm>
            <a:off x="7780122" y="3278467"/>
            <a:ext cx="642815" cy="147603"/>
          </a:xfrm>
          <a:prstGeom prst="rect">
            <a:avLst/>
          </a:prstGeom>
          <a:solidFill>
            <a:srgbClr val="0091D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Host</a:t>
            </a:r>
          </a:p>
        </p:txBody>
      </p:sp>
      <p:cxnSp>
        <p:nvCxnSpPr>
          <p:cNvPr id="105" name="Straight Connector 104">
            <a:extLst>
              <a:ext uri="{FF2B5EF4-FFF2-40B4-BE49-F238E27FC236}">
                <a16:creationId xmlns:a16="http://schemas.microsoft.com/office/drawing/2014/main" id="{A4F39FF7-6ED6-4951-98BF-FF3F02071E92}"/>
              </a:ext>
            </a:extLst>
          </p:cNvPr>
          <p:cNvCxnSpPr>
            <a:cxnSpLocks/>
          </p:cNvCxnSpPr>
          <p:nvPr/>
        </p:nvCxnSpPr>
        <p:spPr>
          <a:xfrm>
            <a:off x="6757297" y="3972271"/>
            <a:ext cx="2651760"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06" name="Rectangle 105">
            <a:extLst>
              <a:ext uri="{FF2B5EF4-FFF2-40B4-BE49-F238E27FC236}">
                <a16:creationId xmlns:a16="http://schemas.microsoft.com/office/drawing/2014/main" id="{DB3CDDDE-6A7B-451C-8609-475F2A5F188B}"/>
              </a:ext>
            </a:extLst>
          </p:cNvPr>
          <p:cNvSpPr/>
          <p:nvPr/>
        </p:nvSpPr>
        <p:spPr>
          <a:xfrm>
            <a:off x="7780122" y="3898469"/>
            <a:ext cx="642815" cy="147603"/>
          </a:xfrm>
          <a:prstGeom prst="rect">
            <a:avLst/>
          </a:prstGeom>
          <a:solidFill>
            <a:srgbClr val="0091D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Network</a:t>
            </a:r>
          </a:p>
        </p:txBody>
      </p:sp>
      <p:grpSp>
        <p:nvGrpSpPr>
          <p:cNvPr id="216" name="Group 215"/>
          <p:cNvGrpSpPr/>
          <p:nvPr/>
        </p:nvGrpSpPr>
        <p:grpSpPr>
          <a:xfrm>
            <a:off x="6570660" y="3879731"/>
            <a:ext cx="216596" cy="182610"/>
            <a:chOff x="6570660" y="3879731"/>
            <a:chExt cx="185274" cy="182610"/>
          </a:xfrm>
        </p:grpSpPr>
        <p:sp>
          <p:nvSpPr>
            <p:cNvPr id="103" name="Freeform 77">
              <a:extLst>
                <a:ext uri="{FF2B5EF4-FFF2-40B4-BE49-F238E27FC236}">
                  <a16:creationId xmlns:a16="http://schemas.microsoft.com/office/drawing/2014/main" id="{9E987DCD-0105-44FF-A315-0644615D8508}"/>
                </a:ext>
              </a:extLst>
            </p:cNvPr>
            <p:cNvSpPr>
              <a:spLocks noEditPoints="1"/>
            </p:cNvSpPr>
            <p:nvPr/>
          </p:nvSpPr>
          <p:spPr bwMode="auto">
            <a:xfrm>
              <a:off x="6623406" y="3950409"/>
              <a:ext cx="79783" cy="111932"/>
            </a:xfrm>
            <a:custGeom>
              <a:avLst/>
              <a:gdLst/>
              <a:ahLst/>
              <a:cxnLst>
                <a:cxn ang="0">
                  <a:pos x="38" y="0"/>
                </a:cxn>
                <a:cxn ang="0">
                  <a:pos x="65" y="27"/>
                </a:cxn>
                <a:cxn ang="0">
                  <a:pos x="65" y="28"/>
                </a:cxn>
                <a:cxn ang="0">
                  <a:pos x="65" y="35"/>
                </a:cxn>
                <a:cxn ang="0">
                  <a:pos x="76" y="47"/>
                </a:cxn>
                <a:cxn ang="0">
                  <a:pos x="76" y="83"/>
                </a:cxn>
                <a:cxn ang="0">
                  <a:pos x="64" y="95"/>
                </a:cxn>
                <a:cxn ang="0">
                  <a:pos x="12" y="95"/>
                </a:cxn>
                <a:cxn ang="0">
                  <a:pos x="0" y="83"/>
                </a:cxn>
                <a:cxn ang="0">
                  <a:pos x="0" y="47"/>
                </a:cxn>
                <a:cxn ang="0">
                  <a:pos x="11" y="35"/>
                </a:cxn>
                <a:cxn ang="0">
                  <a:pos x="11" y="28"/>
                </a:cxn>
                <a:cxn ang="0">
                  <a:pos x="38" y="0"/>
                </a:cxn>
                <a:cxn ang="0">
                  <a:pos x="52" y="35"/>
                </a:cxn>
                <a:cxn ang="0">
                  <a:pos x="52" y="28"/>
                </a:cxn>
                <a:cxn ang="0">
                  <a:pos x="52" y="27"/>
                </a:cxn>
                <a:cxn ang="0">
                  <a:pos x="38" y="14"/>
                </a:cxn>
                <a:cxn ang="0">
                  <a:pos x="24" y="28"/>
                </a:cxn>
                <a:cxn ang="0">
                  <a:pos x="24" y="35"/>
                </a:cxn>
                <a:cxn ang="0">
                  <a:pos x="30" y="35"/>
                </a:cxn>
                <a:cxn ang="0">
                  <a:pos x="52" y="35"/>
                </a:cxn>
                <a:cxn ang="0">
                  <a:pos x="38" y="47"/>
                </a:cxn>
                <a:cxn ang="0">
                  <a:pos x="50" y="59"/>
                </a:cxn>
                <a:cxn ang="0">
                  <a:pos x="44" y="69"/>
                </a:cxn>
                <a:cxn ang="0">
                  <a:pos x="44" y="77"/>
                </a:cxn>
                <a:cxn ang="0">
                  <a:pos x="32" y="77"/>
                </a:cxn>
                <a:cxn ang="0">
                  <a:pos x="32" y="69"/>
                </a:cxn>
                <a:cxn ang="0">
                  <a:pos x="26" y="59"/>
                </a:cxn>
                <a:cxn ang="0">
                  <a:pos x="38" y="47"/>
                </a:cxn>
              </a:cxnLst>
              <a:rect l="0" t="0" r="r" b="b"/>
              <a:pathLst>
                <a:path w="76" h="95">
                  <a:moveTo>
                    <a:pt x="38" y="0"/>
                  </a:moveTo>
                  <a:cubicBezTo>
                    <a:pt x="53" y="0"/>
                    <a:pt x="65" y="12"/>
                    <a:pt x="65" y="27"/>
                  </a:cubicBezTo>
                  <a:cubicBezTo>
                    <a:pt x="65" y="27"/>
                    <a:pt x="65" y="28"/>
                    <a:pt x="65" y="28"/>
                  </a:cubicBezTo>
                  <a:cubicBezTo>
                    <a:pt x="65" y="35"/>
                    <a:pt x="65" y="35"/>
                    <a:pt x="65" y="35"/>
                  </a:cubicBezTo>
                  <a:cubicBezTo>
                    <a:pt x="71" y="36"/>
                    <a:pt x="76" y="41"/>
                    <a:pt x="76" y="47"/>
                  </a:cubicBezTo>
                  <a:cubicBezTo>
                    <a:pt x="76" y="83"/>
                    <a:pt x="76" y="83"/>
                    <a:pt x="76" y="83"/>
                  </a:cubicBezTo>
                  <a:cubicBezTo>
                    <a:pt x="76" y="89"/>
                    <a:pt x="71" y="95"/>
                    <a:pt x="64" y="95"/>
                  </a:cubicBezTo>
                  <a:cubicBezTo>
                    <a:pt x="12" y="95"/>
                    <a:pt x="12" y="95"/>
                    <a:pt x="12" y="95"/>
                  </a:cubicBezTo>
                  <a:cubicBezTo>
                    <a:pt x="5" y="95"/>
                    <a:pt x="0" y="89"/>
                    <a:pt x="0" y="83"/>
                  </a:cubicBezTo>
                  <a:cubicBezTo>
                    <a:pt x="0" y="47"/>
                    <a:pt x="0" y="47"/>
                    <a:pt x="0" y="47"/>
                  </a:cubicBezTo>
                  <a:cubicBezTo>
                    <a:pt x="0" y="41"/>
                    <a:pt x="5" y="36"/>
                    <a:pt x="11" y="35"/>
                  </a:cubicBezTo>
                  <a:cubicBezTo>
                    <a:pt x="11" y="28"/>
                    <a:pt x="11" y="28"/>
                    <a:pt x="11" y="28"/>
                  </a:cubicBezTo>
                  <a:cubicBezTo>
                    <a:pt x="11" y="13"/>
                    <a:pt x="23" y="0"/>
                    <a:pt x="38" y="0"/>
                  </a:cubicBezTo>
                  <a:moveTo>
                    <a:pt x="52" y="35"/>
                  </a:moveTo>
                  <a:cubicBezTo>
                    <a:pt x="52" y="28"/>
                    <a:pt x="52" y="28"/>
                    <a:pt x="52" y="28"/>
                  </a:cubicBezTo>
                  <a:cubicBezTo>
                    <a:pt x="52" y="27"/>
                    <a:pt x="52" y="27"/>
                    <a:pt x="52" y="27"/>
                  </a:cubicBezTo>
                  <a:cubicBezTo>
                    <a:pt x="52" y="20"/>
                    <a:pt x="46" y="14"/>
                    <a:pt x="38" y="14"/>
                  </a:cubicBezTo>
                  <a:cubicBezTo>
                    <a:pt x="30" y="14"/>
                    <a:pt x="24" y="20"/>
                    <a:pt x="24" y="28"/>
                  </a:cubicBezTo>
                  <a:cubicBezTo>
                    <a:pt x="24" y="35"/>
                    <a:pt x="24" y="35"/>
                    <a:pt x="24" y="35"/>
                  </a:cubicBezTo>
                  <a:cubicBezTo>
                    <a:pt x="30" y="35"/>
                    <a:pt x="30" y="35"/>
                    <a:pt x="30" y="35"/>
                  </a:cubicBezTo>
                  <a:lnTo>
                    <a:pt x="52" y="35"/>
                  </a:lnTo>
                  <a:close/>
                  <a:moveTo>
                    <a:pt x="38" y="47"/>
                  </a:moveTo>
                  <a:cubicBezTo>
                    <a:pt x="45" y="47"/>
                    <a:pt x="50" y="53"/>
                    <a:pt x="50" y="59"/>
                  </a:cubicBezTo>
                  <a:cubicBezTo>
                    <a:pt x="50" y="64"/>
                    <a:pt x="48" y="67"/>
                    <a:pt x="44" y="69"/>
                  </a:cubicBezTo>
                  <a:cubicBezTo>
                    <a:pt x="44" y="77"/>
                    <a:pt x="44" y="77"/>
                    <a:pt x="44" y="77"/>
                  </a:cubicBezTo>
                  <a:cubicBezTo>
                    <a:pt x="44" y="85"/>
                    <a:pt x="32" y="85"/>
                    <a:pt x="32" y="77"/>
                  </a:cubicBezTo>
                  <a:cubicBezTo>
                    <a:pt x="32" y="74"/>
                    <a:pt x="32" y="72"/>
                    <a:pt x="32" y="69"/>
                  </a:cubicBezTo>
                  <a:cubicBezTo>
                    <a:pt x="29" y="67"/>
                    <a:pt x="26" y="63"/>
                    <a:pt x="26" y="59"/>
                  </a:cubicBezTo>
                  <a:cubicBezTo>
                    <a:pt x="26" y="52"/>
                    <a:pt x="32" y="47"/>
                    <a:pt x="38" y="47"/>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04" name="Freeform 5">
              <a:extLst>
                <a:ext uri="{FF2B5EF4-FFF2-40B4-BE49-F238E27FC236}">
                  <a16:creationId xmlns:a16="http://schemas.microsoft.com/office/drawing/2014/main" id="{6EE307F9-CDE5-48AD-AADF-A96243D69D13}"/>
                </a:ext>
              </a:extLst>
            </p:cNvPr>
            <p:cNvSpPr>
              <a:spLocks/>
            </p:cNvSpPr>
            <p:nvPr/>
          </p:nvSpPr>
          <p:spPr bwMode="auto">
            <a:xfrm>
              <a:off x="6570660" y="3879731"/>
              <a:ext cx="185274" cy="119427"/>
            </a:xfrm>
            <a:custGeom>
              <a:avLst/>
              <a:gdLst/>
              <a:ahLst/>
              <a:cxnLst>
                <a:cxn ang="0">
                  <a:pos x="152" y="52"/>
                </a:cxn>
                <a:cxn ang="0">
                  <a:pos x="151" y="52"/>
                </a:cxn>
                <a:cxn ang="0">
                  <a:pos x="117" y="20"/>
                </a:cxn>
                <a:cxn ang="0">
                  <a:pos x="101" y="24"/>
                </a:cxn>
                <a:cxn ang="0">
                  <a:pos x="63" y="0"/>
                </a:cxn>
                <a:cxn ang="0">
                  <a:pos x="22" y="41"/>
                </a:cxn>
                <a:cxn ang="0">
                  <a:pos x="22" y="48"/>
                </a:cxn>
                <a:cxn ang="0">
                  <a:pos x="0" y="74"/>
                </a:cxn>
                <a:cxn ang="0">
                  <a:pos x="26" y="101"/>
                </a:cxn>
                <a:cxn ang="0">
                  <a:pos x="45" y="101"/>
                </a:cxn>
                <a:cxn ang="0">
                  <a:pos x="44" y="92"/>
                </a:cxn>
                <a:cxn ang="0">
                  <a:pos x="57" y="61"/>
                </a:cxn>
                <a:cxn ang="0">
                  <a:pos x="88" y="48"/>
                </a:cxn>
                <a:cxn ang="0">
                  <a:pos x="119" y="61"/>
                </a:cxn>
                <a:cxn ang="0">
                  <a:pos x="132" y="92"/>
                </a:cxn>
                <a:cxn ang="0">
                  <a:pos x="131" y="101"/>
                </a:cxn>
                <a:cxn ang="0">
                  <a:pos x="152" y="101"/>
                </a:cxn>
                <a:cxn ang="0">
                  <a:pos x="177" y="76"/>
                </a:cxn>
                <a:cxn ang="0">
                  <a:pos x="152" y="52"/>
                </a:cxn>
              </a:cxnLst>
              <a:rect l="0" t="0" r="r" b="b"/>
              <a:pathLst>
                <a:path w="177" h="101">
                  <a:moveTo>
                    <a:pt x="152" y="52"/>
                  </a:moveTo>
                  <a:cubicBezTo>
                    <a:pt x="152" y="52"/>
                    <a:pt x="151" y="52"/>
                    <a:pt x="151" y="52"/>
                  </a:cubicBezTo>
                  <a:cubicBezTo>
                    <a:pt x="150" y="34"/>
                    <a:pt x="135" y="20"/>
                    <a:pt x="117" y="20"/>
                  </a:cubicBezTo>
                  <a:cubicBezTo>
                    <a:pt x="111" y="20"/>
                    <a:pt x="106" y="22"/>
                    <a:pt x="101" y="24"/>
                  </a:cubicBezTo>
                  <a:cubicBezTo>
                    <a:pt x="95" y="10"/>
                    <a:pt x="80" y="0"/>
                    <a:pt x="63" y="0"/>
                  </a:cubicBezTo>
                  <a:cubicBezTo>
                    <a:pt x="40" y="0"/>
                    <a:pt x="22" y="18"/>
                    <a:pt x="22" y="41"/>
                  </a:cubicBezTo>
                  <a:cubicBezTo>
                    <a:pt x="22" y="43"/>
                    <a:pt x="22" y="46"/>
                    <a:pt x="22" y="48"/>
                  </a:cubicBezTo>
                  <a:cubicBezTo>
                    <a:pt x="10" y="50"/>
                    <a:pt x="0" y="61"/>
                    <a:pt x="0" y="74"/>
                  </a:cubicBezTo>
                  <a:cubicBezTo>
                    <a:pt x="0" y="89"/>
                    <a:pt x="12" y="101"/>
                    <a:pt x="26" y="101"/>
                  </a:cubicBezTo>
                  <a:cubicBezTo>
                    <a:pt x="45" y="101"/>
                    <a:pt x="45" y="101"/>
                    <a:pt x="45" y="101"/>
                  </a:cubicBezTo>
                  <a:cubicBezTo>
                    <a:pt x="44" y="98"/>
                    <a:pt x="44" y="95"/>
                    <a:pt x="44" y="92"/>
                  </a:cubicBezTo>
                  <a:cubicBezTo>
                    <a:pt x="44" y="81"/>
                    <a:pt x="49" y="69"/>
                    <a:pt x="57" y="61"/>
                  </a:cubicBezTo>
                  <a:cubicBezTo>
                    <a:pt x="65" y="53"/>
                    <a:pt x="76" y="48"/>
                    <a:pt x="88" y="48"/>
                  </a:cubicBezTo>
                  <a:cubicBezTo>
                    <a:pt x="100" y="48"/>
                    <a:pt x="111" y="53"/>
                    <a:pt x="119" y="61"/>
                  </a:cubicBezTo>
                  <a:cubicBezTo>
                    <a:pt x="128" y="69"/>
                    <a:pt x="132" y="80"/>
                    <a:pt x="132" y="92"/>
                  </a:cubicBezTo>
                  <a:cubicBezTo>
                    <a:pt x="132" y="95"/>
                    <a:pt x="132" y="98"/>
                    <a:pt x="131" y="101"/>
                  </a:cubicBezTo>
                  <a:cubicBezTo>
                    <a:pt x="152" y="101"/>
                    <a:pt x="152" y="101"/>
                    <a:pt x="152" y="101"/>
                  </a:cubicBezTo>
                  <a:cubicBezTo>
                    <a:pt x="166" y="101"/>
                    <a:pt x="177" y="90"/>
                    <a:pt x="177" y="76"/>
                  </a:cubicBezTo>
                  <a:cubicBezTo>
                    <a:pt x="177" y="63"/>
                    <a:pt x="166" y="52"/>
                    <a:pt x="152" y="52"/>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grpSp>
      <p:sp>
        <p:nvSpPr>
          <p:cNvPr id="99" name="Rectangle 98">
            <a:extLst>
              <a:ext uri="{FF2B5EF4-FFF2-40B4-BE49-F238E27FC236}">
                <a16:creationId xmlns:a16="http://schemas.microsoft.com/office/drawing/2014/main" id="{3D0221C1-BA0A-4D8D-9C11-5C933D00DA72}"/>
              </a:ext>
            </a:extLst>
          </p:cNvPr>
          <p:cNvSpPr/>
          <p:nvPr/>
        </p:nvSpPr>
        <p:spPr>
          <a:xfrm>
            <a:off x="1182557" y="4800053"/>
            <a:ext cx="841596" cy="22430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Logging</a:t>
            </a:r>
          </a:p>
        </p:txBody>
      </p:sp>
      <p:sp>
        <p:nvSpPr>
          <p:cNvPr id="100" name="Rectangle 99">
            <a:extLst>
              <a:ext uri="{FF2B5EF4-FFF2-40B4-BE49-F238E27FC236}">
                <a16:creationId xmlns:a16="http://schemas.microsoft.com/office/drawing/2014/main" id="{35CFB401-3ECC-4F50-A8DA-09EA2E8C7809}"/>
              </a:ext>
            </a:extLst>
          </p:cNvPr>
          <p:cNvSpPr/>
          <p:nvPr/>
        </p:nvSpPr>
        <p:spPr>
          <a:xfrm>
            <a:off x="2052603" y="4800052"/>
            <a:ext cx="841595" cy="22430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Auditing</a:t>
            </a:r>
          </a:p>
        </p:txBody>
      </p:sp>
      <p:grpSp>
        <p:nvGrpSpPr>
          <p:cNvPr id="95" name="Group 94">
            <a:extLst>
              <a:ext uri="{FF2B5EF4-FFF2-40B4-BE49-F238E27FC236}">
                <a16:creationId xmlns:a16="http://schemas.microsoft.com/office/drawing/2014/main" id="{DB803299-27FB-4036-BE9F-AB56ED7A5D6F}"/>
              </a:ext>
            </a:extLst>
          </p:cNvPr>
          <p:cNvGrpSpPr/>
          <p:nvPr/>
        </p:nvGrpSpPr>
        <p:grpSpPr>
          <a:xfrm>
            <a:off x="1166953" y="4622066"/>
            <a:ext cx="1818927" cy="144655"/>
            <a:chOff x="1237953" y="2043619"/>
            <a:chExt cx="3198317" cy="220272"/>
          </a:xfrm>
        </p:grpSpPr>
        <p:cxnSp>
          <p:nvCxnSpPr>
            <p:cNvPr id="97" name="Straight Connector 96">
              <a:extLst>
                <a:ext uri="{FF2B5EF4-FFF2-40B4-BE49-F238E27FC236}">
                  <a16:creationId xmlns:a16="http://schemas.microsoft.com/office/drawing/2014/main" id="{748C71C8-084B-4D0F-AE2A-7D3385AC48E3}"/>
                </a:ext>
              </a:extLst>
            </p:cNvPr>
            <p:cNvCxnSpPr>
              <a:cxnSpLocks/>
            </p:cNvCxnSpPr>
            <p:nvPr/>
          </p:nvCxnSpPr>
          <p:spPr>
            <a:xfrm>
              <a:off x="1237953" y="2153756"/>
              <a:ext cx="319831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6AE16560-94AD-4652-BFC6-58A698C2176D}"/>
                </a:ext>
              </a:extLst>
            </p:cNvPr>
            <p:cNvSpPr/>
            <p:nvPr/>
          </p:nvSpPr>
          <p:spPr>
            <a:xfrm>
              <a:off x="1892905" y="2043619"/>
              <a:ext cx="1639398" cy="220272"/>
            </a:xfrm>
            <a:prstGeom prst="rect">
              <a:avLst/>
            </a:prstGeom>
            <a:solidFill>
              <a:srgbClr val="00338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18288" tIns="18288" rIns="18288" bIns="18288" rtlCol="0" anchor="ctr">
              <a:spAutoFit/>
            </a:bodyPr>
            <a:lstStyle/>
            <a:p>
              <a:pPr algn="ctr"/>
              <a:r>
                <a:rPr lang="en-US" sz="700" b="1" dirty="0">
                  <a:solidFill>
                    <a:schemeClr val="bg1"/>
                  </a:solidFill>
                </a:rPr>
                <a:t>Logging &amp; Auditing</a:t>
              </a:r>
            </a:p>
          </p:txBody>
        </p:sp>
      </p:grpSp>
      <p:sp>
        <p:nvSpPr>
          <p:cNvPr id="96" name="Freeform 24">
            <a:extLst>
              <a:ext uri="{FF2B5EF4-FFF2-40B4-BE49-F238E27FC236}">
                <a16:creationId xmlns:a16="http://schemas.microsoft.com/office/drawing/2014/main" id="{43F387B8-C06B-4D14-BF30-526A0017AEB2}"/>
              </a:ext>
            </a:extLst>
          </p:cNvPr>
          <p:cNvSpPr>
            <a:spLocks noEditPoints="1"/>
          </p:cNvSpPr>
          <p:nvPr/>
        </p:nvSpPr>
        <p:spPr bwMode="auto">
          <a:xfrm>
            <a:off x="1033008" y="4632660"/>
            <a:ext cx="155202" cy="138806"/>
          </a:xfrm>
          <a:custGeom>
            <a:avLst/>
            <a:gdLst/>
            <a:ahLst/>
            <a:cxnLst>
              <a:cxn ang="0">
                <a:pos x="141" y="16"/>
              </a:cxn>
              <a:cxn ang="0">
                <a:pos x="145" y="28"/>
              </a:cxn>
              <a:cxn ang="0">
                <a:pos x="25" y="36"/>
              </a:cxn>
              <a:cxn ang="0">
                <a:pos x="0" y="4"/>
              </a:cxn>
              <a:cxn ang="0">
                <a:pos x="50" y="0"/>
              </a:cxn>
              <a:cxn ang="0">
                <a:pos x="57" y="13"/>
              </a:cxn>
              <a:cxn ang="0">
                <a:pos x="36" y="35"/>
              </a:cxn>
              <a:cxn ang="0">
                <a:pos x="176" y="38"/>
              </a:cxn>
              <a:cxn ang="0">
                <a:pos x="151" y="58"/>
              </a:cxn>
              <a:cxn ang="0">
                <a:pos x="108" y="86"/>
              </a:cxn>
              <a:cxn ang="0">
                <a:pos x="104" y="103"/>
              </a:cxn>
              <a:cxn ang="0">
                <a:pos x="3" y="118"/>
              </a:cxn>
              <a:cxn ang="0">
                <a:pos x="31" y="38"/>
              </a:cxn>
              <a:cxn ang="0">
                <a:pos x="155" y="93"/>
              </a:cxn>
              <a:cxn ang="0">
                <a:pos x="133" y="94"/>
              </a:cxn>
              <a:cxn ang="0">
                <a:pos x="137" y="82"/>
              </a:cxn>
              <a:cxn ang="0">
                <a:pos x="155" y="86"/>
              </a:cxn>
              <a:cxn ang="0">
                <a:pos x="137" y="64"/>
              </a:cxn>
              <a:cxn ang="0">
                <a:pos x="173" y="86"/>
              </a:cxn>
              <a:cxn ang="0">
                <a:pos x="161" y="95"/>
              </a:cxn>
              <a:cxn ang="0">
                <a:pos x="151" y="76"/>
              </a:cxn>
              <a:cxn ang="0">
                <a:pos x="127" y="86"/>
              </a:cxn>
              <a:cxn ang="0">
                <a:pos x="115" y="95"/>
              </a:cxn>
              <a:cxn ang="0">
                <a:pos x="137" y="64"/>
              </a:cxn>
              <a:cxn ang="0">
                <a:pos x="150" y="109"/>
              </a:cxn>
              <a:cxn ang="0">
                <a:pos x="147" y="121"/>
              </a:cxn>
              <a:cxn ang="0">
                <a:pos x="140" y="131"/>
              </a:cxn>
              <a:cxn ang="0">
                <a:pos x="137" y="121"/>
              </a:cxn>
              <a:cxn ang="0">
                <a:pos x="113" y="100"/>
              </a:cxn>
              <a:cxn ang="0">
                <a:pos x="177" y="103"/>
              </a:cxn>
              <a:cxn ang="0">
                <a:pos x="174" y="139"/>
              </a:cxn>
              <a:cxn ang="0">
                <a:pos x="111" y="137"/>
              </a:cxn>
              <a:cxn ang="0">
                <a:pos x="113" y="100"/>
              </a:cxn>
            </a:cxnLst>
            <a:rect l="0" t="0" r="r" b="b"/>
            <a:pathLst>
              <a:path w="177" h="139">
                <a:moveTo>
                  <a:pt x="61" y="16"/>
                </a:moveTo>
                <a:cubicBezTo>
                  <a:pt x="141" y="16"/>
                  <a:pt x="141" y="16"/>
                  <a:pt x="141" y="16"/>
                </a:cubicBezTo>
                <a:cubicBezTo>
                  <a:pt x="143" y="16"/>
                  <a:pt x="145" y="18"/>
                  <a:pt x="145" y="21"/>
                </a:cubicBezTo>
                <a:cubicBezTo>
                  <a:pt x="145" y="28"/>
                  <a:pt x="145" y="28"/>
                  <a:pt x="145" y="28"/>
                </a:cubicBezTo>
                <a:cubicBezTo>
                  <a:pt x="36" y="28"/>
                  <a:pt x="36" y="28"/>
                  <a:pt x="36" y="28"/>
                </a:cubicBezTo>
                <a:cubicBezTo>
                  <a:pt x="31" y="28"/>
                  <a:pt x="26" y="31"/>
                  <a:pt x="25" y="36"/>
                </a:cubicBezTo>
                <a:cubicBezTo>
                  <a:pt x="0" y="100"/>
                  <a:pt x="0" y="100"/>
                  <a:pt x="0" y="100"/>
                </a:cubicBezTo>
                <a:cubicBezTo>
                  <a:pt x="0" y="4"/>
                  <a:pt x="0" y="4"/>
                  <a:pt x="0" y="4"/>
                </a:cubicBezTo>
                <a:cubicBezTo>
                  <a:pt x="0" y="2"/>
                  <a:pt x="2" y="0"/>
                  <a:pt x="4" y="0"/>
                </a:cubicBezTo>
                <a:cubicBezTo>
                  <a:pt x="50" y="0"/>
                  <a:pt x="50" y="0"/>
                  <a:pt x="50" y="0"/>
                </a:cubicBezTo>
                <a:cubicBezTo>
                  <a:pt x="52" y="0"/>
                  <a:pt x="53" y="2"/>
                  <a:pt x="54" y="4"/>
                </a:cubicBezTo>
                <a:cubicBezTo>
                  <a:pt x="57" y="13"/>
                  <a:pt x="57" y="13"/>
                  <a:pt x="57" y="13"/>
                </a:cubicBezTo>
                <a:cubicBezTo>
                  <a:pt x="58" y="15"/>
                  <a:pt x="59" y="16"/>
                  <a:pt x="61" y="16"/>
                </a:cubicBezTo>
                <a:moveTo>
                  <a:pt x="36" y="35"/>
                </a:moveTo>
                <a:cubicBezTo>
                  <a:pt x="174" y="35"/>
                  <a:pt x="174" y="35"/>
                  <a:pt x="174" y="35"/>
                </a:cubicBezTo>
                <a:cubicBezTo>
                  <a:pt x="176" y="35"/>
                  <a:pt x="177" y="36"/>
                  <a:pt x="176" y="38"/>
                </a:cubicBezTo>
                <a:cubicBezTo>
                  <a:pt x="167" y="62"/>
                  <a:pt x="167" y="62"/>
                  <a:pt x="167" y="62"/>
                </a:cubicBezTo>
                <a:cubicBezTo>
                  <a:pt x="162" y="59"/>
                  <a:pt x="157" y="58"/>
                  <a:pt x="151" y="58"/>
                </a:cubicBezTo>
                <a:cubicBezTo>
                  <a:pt x="137" y="58"/>
                  <a:pt x="137" y="58"/>
                  <a:pt x="137" y="58"/>
                </a:cubicBezTo>
                <a:cubicBezTo>
                  <a:pt x="121" y="58"/>
                  <a:pt x="108" y="70"/>
                  <a:pt x="108" y="86"/>
                </a:cubicBezTo>
                <a:cubicBezTo>
                  <a:pt x="108" y="96"/>
                  <a:pt x="108" y="96"/>
                  <a:pt x="108" y="96"/>
                </a:cubicBezTo>
                <a:cubicBezTo>
                  <a:pt x="106" y="97"/>
                  <a:pt x="104" y="100"/>
                  <a:pt x="104" y="103"/>
                </a:cubicBezTo>
                <a:cubicBezTo>
                  <a:pt x="104" y="118"/>
                  <a:pt x="104" y="118"/>
                  <a:pt x="104" y="118"/>
                </a:cubicBezTo>
                <a:cubicBezTo>
                  <a:pt x="3" y="118"/>
                  <a:pt x="3" y="118"/>
                  <a:pt x="3" y="118"/>
                </a:cubicBezTo>
                <a:cubicBezTo>
                  <a:pt x="2" y="118"/>
                  <a:pt x="1" y="117"/>
                  <a:pt x="1" y="115"/>
                </a:cubicBezTo>
                <a:cubicBezTo>
                  <a:pt x="31" y="38"/>
                  <a:pt x="31" y="38"/>
                  <a:pt x="31" y="38"/>
                </a:cubicBezTo>
                <a:cubicBezTo>
                  <a:pt x="32" y="36"/>
                  <a:pt x="34" y="35"/>
                  <a:pt x="36" y="35"/>
                </a:cubicBezTo>
                <a:moveTo>
                  <a:pt x="155" y="93"/>
                </a:moveTo>
                <a:cubicBezTo>
                  <a:pt x="154" y="94"/>
                  <a:pt x="154" y="94"/>
                  <a:pt x="154" y="94"/>
                </a:cubicBezTo>
                <a:cubicBezTo>
                  <a:pt x="133" y="94"/>
                  <a:pt x="133" y="94"/>
                  <a:pt x="133" y="94"/>
                </a:cubicBezTo>
                <a:cubicBezTo>
                  <a:pt x="133" y="86"/>
                  <a:pt x="133" y="86"/>
                  <a:pt x="133" y="86"/>
                </a:cubicBezTo>
                <a:cubicBezTo>
                  <a:pt x="133" y="84"/>
                  <a:pt x="135" y="82"/>
                  <a:pt x="137" y="82"/>
                </a:cubicBezTo>
                <a:cubicBezTo>
                  <a:pt x="151" y="82"/>
                  <a:pt x="151" y="82"/>
                  <a:pt x="151" y="82"/>
                </a:cubicBezTo>
                <a:cubicBezTo>
                  <a:pt x="153" y="82"/>
                  <a:pt x="155" y="84"/>
                  <a:pt x="155" y="86"/>
                </a:cubicBezTo>
                <a:lnTo>
                  <a:pt x="155" y="93"/>
                </a:lnTo>
                <a:close/>
                <a:moveTo>
                  <a:pt x="137" y="64"/>
                </a:moveTo>
                <a:cubicBezTo>
                  <a:pt x="151" y="64"/>
                  <a:pt x="151" y="64"/>
                  <a:pt x="151" y="64"/>
                </a:cubicBezTo>
                <a:cubicBezTo>
                  <a:pt x="163" y="64"/>
                  <a:pt x="173" y="74"/>
                  <a:pt x="173" y="86"/>
                </a:cubicBezTo>
                <a:cubicBezTo>
                  <a:pt x="173" y="95"/>
                  <a:pt x="173" y="95"/>
                  <a:pt x="173" y="95"/>
                </a:cubicBezTo>
                <a:cubicBezTo>
                  <a:pt x="161" y="95"/>
                  <a:pt x="161" y="95"/>
                  <a:pt x="161" y="95"/>
                </a:cubicBezTo>
                <a:cubicBezTo>
                  <a:pt x="161" y="86"/>
                  <a:pt x="161" y="86"/>
                  <a:pt x="161" y="86"/>
                </a:cubicBezTo>
                <a:cubicBezTo>
                  <a:pt x="161" y="81"/>
                  <a:pt x="156" y="76"/>
                  <a:pt x="151" y="76"/>
                </a:cubicBezTo>
                <a:cubicBezTo>
                  <a:pt x="137" y="76"/>
                  <a:pt x="137" y="76"/>
                  <a:pt x="137" y="76"/>
                </a:cubicBezTo>
                <a:cubicBezTo>
                  <a:pt x="131" y="76"/>
                  <a:pt x="127" y="81"/>
                  <a:pt x="127" y="86"/>
                </a:cubicBezTo>
                <a:cubicBezTo>
                  <a:pt x="127" y="95"/>
                  <a:pt x="127" y="95"/>
                  <a:pt x="127" y="95"/>
                </a:cubicBezTo>
                <a:cubicBezTo>
                  <a:pt x="115" y="95"/>
                  <a:pt x="115" y="95"/>
                  <a:pt x="115" y="95"/>
                </a:cubicBezTo>
                <a:cubicBezTo>
                  <a:pt x="115" y="86"/>
                  <a:pt x="115" y="86"/>
                  <a:pt x="115" y="86"/>
                </a:cubicBezTo>
                <a:cubicBezTo>
                  <a:pt x="115" y="74"/>
                  <a:pt x="125" y="64"/>
                  <a:pt x="137" y="64"/>
                </a:cubicBezTo>
                <a:moveTo>
                  <a:pt x="137" y="109"/>
                </a:moveTo>
                <a:cubicBezTo>
                  <a:pt x="150" y="109"/>
                  <a:pt x="150" y="109"/>
                  <a:pt x="150" y="109"/>
                </a:cubicBezTo>
                <a:cubicBezTo>
                  <a:pt x="150" y="121"/>
                  <a:pt x="150" y="121"/>
                  <a:pt x="150" y="121"/>
                </a:cubicBezTo>
                <a:cubicBezTo>
                  <a:pt x="147" y="121"/>
                  <a:pt x="147" y="121"/>
                  <a:pt x="147" y="121"/>
                </a:cubicBezTo>
                <a:cubicBezTo>
                  <a:pt x="147" y="131"/>
                  <a:pt x="147" y="131"/>
                  <a:pt x="147" y="131"/>
                </a:cubicBezTo>
                <a:cubicBezTo>
                  <a:pt x="140" y="131"/>
                  <a:pt x="140" y="131"/>
                  <a:pt x="140" y="131"/>
                </a:cubicBezTo>
                <a:cubicBezTo>
                  <a:pt x="140" y="121"/>
                  <a:pt x="140" y="121"/>
                  <a:pt x="140" y="121"/>
                </a:cubicBezTo>
                <a:cubicBezTo>
                  <a:pt x="137" y="121"/>
                  <a:pt x="137" y="121"/>
                  <a:pt x="137" y="121"/>
                </a:cubicBezTo>
                <a:lnTo>
                  <a:pt x="137" y="109"/>
                </a:lnTo>
                <a:close/>
                <a:moveTo>
                  <a:pt x="113" y="100"/>
                </a:moveTo>
                <a:cubicBezTo>
                  <a:pt x="174" y="100"/>
                  <a:pt x="174" y="100"/>
                  <a:pt x="174" y="100"/>
                </a:cubicBezTo>
                <a:cubicBezTo>
                  <a:pt x="176" y="100"/>
                  <a:pt x="177" y="102"/>
                  <a:pt x="177" y="103"/>
                </a:cubicBezTo>
                <a:cubicBezTo>
                  <a:pt x="177" y="137"/>
                  <a:pt x="177" y="137"/>
                  <a:pt x="177" y="137"/>
                </a:cubicBezTo>
                <a:cubicBezTo>
                  <a:pt x="177" y="138"/>
                  <a:pt x="176" y="139"/>
                  <a:pt x="174" y="139"/>
                </a:cubicBezTo>
                <a:cubicBezTo>
                  <a:pt x="113" y="139"/>
                  <a:pt x="113" y="139"/>
                  <a:pt x="113" y="139"/>
                </a:cubicBezTo>
                <a:cubicBezTo>
                  <a:pt x="112" y="139"/>
                  <a:pt x="111" y="138"/>
                  <a:pt x="111" y="137"/>
                </a:cubicBezTo>
                <a:cubicBezTo>
                  <a:pt x="111" y="103"/>
                  <a:pt x="111" y="103"/>
                  <a:pt x="111" y="103"/>
                </a:cubicBezTo>
                <a:cubicBezTo>
                  <a:pt x="111" y="102"/>
                  <a:pt x="112" y="100"/>
                  <a:pt x="113" y="10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900" dirty="0"/>
          </a:p>
        </p:txBody>
      </p:sp>
      <p:sp>
        <p:nvSpPr>
          <p:cNvPr id="91" name="Rectangle 90">
            <a:extLst>
              <a:ext uri="{FF2B5EF4-FFF2-40B4-BE49-F238E27FC236}">
                <a16:creationId xmlns:a16="http://schemas.microsoft.com/office/drawing/2014/main" id="{C4F4757C-79B8-4BDD-AD6C-52CB172AC697}"/>
              </a:ext>
            </a:extLst>
          </p:cNvPr>
          <p:cNvSpPr/>
          <p:nvPr/>
        </p:nvSpPr>
        <p:spPr>
          <a:xfrm>
            <a:off x="5375825" y="4800053"/>
            <a:ext cx="841596" cy="22430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Automated Patch Management</a:t>
            </a:r>
          </a:p>
        </p:txBody>
      </p:sp>
      <p:sp>
        <p:nvSpPr>
          <p:cNvPr id="92" name="Rectangle 91">
            <a:extLst>
              <a:ext uri="{FF2B5EF4-FFF2-40B4-BE49-F238E27FC236}">
                <a16:creationId xmlns:a16="http://schemas.microsoft.com/office/drawing/2014/main" id="{650D8E7C-2018-4960-A477-B376B3ABE428}"/>
              </a:ext>
            </a:extLst>
          </p:cNvPr>
          <p:cNvSpPr/>
          <p:nvPr/>
        </p:nvSpPr>
        <p:spPr>
          <a:xfrm>
            <a:off x="6245872" y="4800052"/>
            <a:ext cx="841595" cy="224300"/>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Vulnerability Remediation</a:t>
            </a:r>
          </a:p>
        </p:txBody>
      </p:sp>
      <p:sp>
        <p:nvSpPr>
          <p:cNvPr id="89" name="Rectangle 88">
            <a:extLst>
              <a:ext uri="{FF2B5EF4-FFF2-40B4-BE49-F238E27FC236}">
                <a16:creationId xmlns:a16="http://schemas.microsoft.com/office/drawing/2014/main" id="{7DCE0C87-6226-4DC0-AA3B-317785C3BD78}"/>
              </a:ext>
            </a:extLst>
          </p:cNvPr>
          <p:cNvSpPr/>
          <p:nvPr/>
        </p:nvSpPr>
        <p:spPr>
          <a:xfrm>
            <a:off x="7472459" y="4800053"/>
            <a:ext cx="841596" cy="34443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Policy Orchestration</a:t>
            </a:r>
          </a:p>
        </p:txBody>
      </p:sp>
      <p:sp>
        <p:nvSpPr>
          <p:cNvPr id="90" name="Rectangle 89">
            <a:extLst>
              <a:ext uri="{FF2B5EF4-FFF2-40B4-BE49-F238E27FC236}">
                <a16:creationId xmlns:a16="http://schemas.microsoft.com/office/drawing/2014/main" id="{19499537-11D5-40A6-BF52-FE5263E81CB6}"/>
              </a:ext>
            </a:extLst>
          </p:cNvPr>
          <p:cNvSpPr/>
          <p:nvPr/>
        </p:nvSpPr>
        <p:spPr>
          <a:xfrm>
            <a:off x="8342506" y="4800052"/>
            <a:ext cx="891406" cy="34443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spc="-30" dirty="0">
                <a:solidFill>
                  <a:schemeClr val="bg1"/>
                </a:solidFill>
              </a:rPr>
              <a:t>Change &amp; Configuration Rule Orchestration</a:t>
            </a:r>
          </a:p>
        </p:txBody>
      </p:sp>
      <p:sp>
        <p:nvSpPr>
          <p:cNvPr id="75" name="Rectangle 74">
            <a:extLst>
              <a:ext uri="{FF2B5EF4-FFF2-40B4-BE49-F238E27FC236}">
                <a16:creationId xmlns:a16="http://schemas.microsoft.com/office/drawing/2014/main" id="{1F839F98-750E-4D0F-A73C-BD02ACCDC04E}"/>
              </a:ext>
            </a:extLst>
          </p:cNvPr>
          <p:cNvSpPr/>
          <p:nvPr/>
        </p:nvSpPr>
        <p:spPr>
          <a:xfrm>
            <a:off x="992189" y="1690231"/>
            <a:ext cx="8538672" cy="242656"/>
          </a:xfrm>
          <a:prstGeom prst="rect">
            <a:avLst/>
          </a:prstGeom>
          <a:solidFill>
            <a:srgbClr val="483698"/>
          </a:solidFill>
          <a:ln w="6350">
            <a:solidFill>
              <a:srgbClr val="483698"/>
            </a:solidFill>
            <a:prstDash val="solid"/>
          </a:ln>
        </p:spPr>
        <p:style>
          <a:lnRef idx="2">
            <a:schemeClr val="accent3"/>
          </a:lnRef>
          <a:fillRef idx="1">
            <a:schemeClr val="lt1"/>
          </a:fillRef>
          <a:effectRef idx="0">
            <a:schemeClr val="accent3"/>
          </a:effectRef>
          <a:fontRef idx="minor">
            <a:schemeClr val="dk1"/>
          </a:fontRef>
        </p:style>
        <p:txBody>
          <a:bodyPr lIns="54864" tIns="54864" rIns="54864" bIns="54864" rtlCol="0" anchor="ctr" anchorCtr="0">
            <a:noAutofit/>
          </a:bodyPr>
          <a:lstStyle/>
          <a:p>
            <a:pPr marL="548640"/>
            <a:r>
              <a:rPr lang="en-US" sz="1100" b="1" dirty="0">
                <a:solidFill>
                  <a:schemeClr val="bg1"/>
                </a:solidFill>
              </a:rPr>
              <a:t> </a:t>
            </a:r>
            <a:endParaRPr lang="en-US" sz="900" dirty="0">
              <a:solidFill>
                <a:schemeClr val="bg1"/>
              </a:solidFill>
            </a:endParaRPr>
          </a:p>
        </p:txBody>
      </p:sp>
      <p:grpSp>
        <p:nvGrpSpPr>
          <p:cNvPr id="245" name="Group 244"/>
          <p:cNvGrpSpPr/>
          <p:nvPr/>
        </p:nvGrpSpPr>
        <p:grpSpPr>
          <a:xfrm>
            <a:off x="1052728" y="1728814"/>
            <a:ext cx="205827" cy="165490"/>
            <a:chOff x="1052728" y="1728814"/>
            <a:chExt cx="157927" cy="165490"/>
          </a:xfrm>
        </p:grpSpPr>
        <p:sp>
          <p:nvSpPr>
            <p:cNvPr id="81" name="Freeform 6">
              <a:extLst>
                <a:ext uri="{FF2B5EF4-FFF2-40B4-BE49-F238E27FC236}">
                  <a16:creationId xmlns:a16="http://schemas.microsoft.com/office/drawing/2014/main" id="{631A15C7-A727-498F-B06C-DDD3954739C7}"/>
                </a:ext>
              </a:extLst>
            </p:cNvPr>
            <p:cNvSpPr>
              <a:spLocks/>
            </p:cNvSpPr>
            <p:nvPr/>
          </p:nvSpPr>
          <p:spPr bwMode="auto">
            <a:xfrm>
              <a:off x="1060484" y="1728814"/>
              <a:ext cx="145000" cy="42477"/>
            </a:xfrm>
            <a:custGeom>
              <a:avLst/>
              <a:gdLst/>
              <a:ahLst/>
              <a:cxnLst>
                <a:cxn ang="0">
                  <a:pos x="0" y="29"/>
                </a:cxn>
                <a:cxn ang="0">
                  <a:pos x="1" y="27"/>
                </a:cxn>
                <a:cxn ang="0">
                  <a:pos x="54" y="1"/>
                </a:cxn>
                <a:cxn ang="0">
                  <a:pos x="59" y="1"/>
                </a:cxn>
                <a:cxn ang="0">
                  <a:pos x="111" y="27"/>
                </a:cxn>
                <a:cxn ang="0">
                  <a:pos x="111" y="29"/>
                </a:cxn>
                <a:cxn ang="0">
                  <a:pos x="0" y="29"/>
                </a:cxn>
              </a:cxnLst>
              <a:rect l="0" t="0" r="r" b="b"/>
              <a:pathLst>
                <a:path w="113" h="29">
                  <a:moveTo>
                    <a:pt x="0" y="29"/>
                  </a:moveTo>
                  <a:cubicBezTo>
                    <a:pt x="0" y="29"/>
                    <a:pt x="0" y="28"/>
                    <a:pt x="1" y="27"/>
                  </a:cubicBezTo>
                  <a:cubicBezTo>
                    <a:pt x="2" y="26"/>
                    <a:pt x="54" y="1"/>
                    <a:pt x="54" y="1"/>
                  </a:cubicBezTo>
                  <a:cubicBezTo>
                    <a:pt x="54" y="1"/>
                    <a:pt x="57" y="0"/>
                    <a:pt x="59" y="1"/>
                  </a:cubicBezTo>
                  <a:cubicBezTo>
                    <a:pt x="61" y="3"/>
                    <a:pt x="111" y="27"/>
                    <a:pt x="111" y="27"/>
                  </a:cubicBezTo>
                  <a:cubicBezTo>
                    <a:pt x="111" y="27"/>
                    <a:pt x="113" y="29"/>
                    <a:pt x="111" y="29"/>
                  </a:cubicBezTo>
                  <a:cubicBezTo>
                    <a:pt x="109" y="29"/>
                    <a:pt x="0" y="29"/>
                    <a:pt x="0" y="29"/>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2" name="Freeform 7">
              <a:extLst>
                <a:ext uri="{FF2B5EF4-FFF2-40B4-BE49-F238E27FC236}">
                  <a16:creationId xmlns:a16="http://schemas.microsoft.com/office/drawing/2014/main" id="{B982C9B7-1E37-43FC-AC6B-22390D79FA6D}"/>
                </a:ext>
              </a:extLst>
            </p:cNvPr>
            <p:cNvSpPr>
              <a:spLocks/>
            </p:cNvSpPr>
            <p:nvPr/>
          </p:nvSpPr>
          <p:spPr bwMode="auto">
            <a:xfrm>
              <a:off x="1057899" y="1774238"/>
              <a:ext cx="148878" cy="8839"/>
            </a:xfrm>
            <a:custGeom>
              <a:avLst/>
              <a:gdLst/>
              <a:ahLst/>
              <a:cxnLst>
                <a:cxn ang="0">
                  <a:pos x="2" y="1"/>
                </a:cxn>
                <a:cxn ang="0">
                  <a:pos x="115" y="0"/>
                </a:cxn>
                <a:cxn ang="0">
                  <a:pos x="110" y="6"/>
                </a:cxn>
                <a:cxn ang="0">
                  <a:pos x="6" y="6"/>
                </a:cxn>
                <a:cxn ang="0">
                  <a:pos x="2" y="1"/>
                </a:cxn>
              </a:cxnLst>
              <a:rect l="0" t="0" r="r" b="b"/>
              <a:pathLst>
                <a:path w="116" h="6">
                  <a:moveTo>
                    <a:pt x="2" y="1"/>
                  </a:moveTo>
                  <a:cubicBezTo>
                    <a:pt x="115" y="0"/>
                    <a:pt x="115" y="0"/>
                    <a:pt x="115" y="0"/>
                  </a:cubicBezTo>
                  <a:cubicBezTo>
                    <a:pt x="115" y="0"/>
                    <a:pt x="116" y="5"/>
                    <a:pt x="110" y="6"/>
                  </a:cubicBezTo>
                  <a:cubicBezTo>
                    <a:pt x="6" y="6"/>
                    <a:pt x="6" y="6"/>
                    <a:pt x="6" y="6"/>
                  </a:cubicBezTo>
                  <a:cubicBezTo>
                    <a:pt x="6" y="6"/>
                    <a:pt x="0" y="6"/>
                    <a:pt x="2" y="1"/>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3" name="Freeform 8">
              <a:extLst>
                <a:ext uri="{FF2B5EF4-FFF2-40B4-BE49-F238E27FC236}">
                  <a16:creationId xmlns:a16="http://schemas.microsoft.com/office/drawing/2014/main" id="{110B81B5-0804-41D2-9604-1ABC352774E4}"/>
                </a:ext>
              </a:extLst>
            </p:cNvPr>
            <p:cNvSpPr>
              <a:spLocks/>
            </p:cNvSpPr>
            <p:nvPr/>
          </p:nvSpPr>
          <p:spPr bwMode="auto">
            <a:xfrm>
              <a:off x="1065655" y="1788970"/>
              <a:ext cx="32102" cy="79062"/>
            </a:xfrm>
            <a:custGeom>
              <a:avLst/>
              <a:gdLst/>
              <a:ahLst/>
              <a:cxnLst>
                <a:cxn ang="0">
                  <a:pos x="2" y="0"/>
                </a:cxn>
                <a:cxn ang="0">
                  <a:pos x="23" y="0"/>
                </a:cxn>
                <a:cxn ang="0">
                  <a:pos x="24" y="1"/>
                </a:cxn>
                <a:cxn ang="0">
                  <a:pos x="20" y="5"/>
                </a:cxn>
                <a:cxn ang="0">
                  <a:pos x="20" y="52"/>
                </a:cxn>
                <a:cxn ang="0">
                  <a:pos x="18" y="54"/>
                </a:cxn>
                <a:cxn ang="0">
                  <a:pos x="6" y="54"/>
                </a:cxn>
                <a:cxn ang="0">
                  <a:pos x="4" y="52"/>
                </a:cxn>
                <a:cxn ang="0">
                  <a:pos x="5" y="6"/>
                </a:cxn>
                <a:cxn ang="0">
                  <a:pos x="1" y="5"/>
                </a:cxn>
                <a:cxn ang="0">
                  <a:pos x="2" y="0"/>
                </a:cxn>
              </a:cxnLst>
              <a:rect l="0" t="0" r="r" b="b"/>
              <a:pathLst>
                <a:path w="25" h="54">
                  <a:moveTo>
                    <a:pt x="2" y="0"/>
                  </a:moveTo>
                  <a:cubicBezTo>
                    <a:pt x="23" y="0"/>
                    <a:pt x="23" y="0"/>
                    <a:pt x="23" y="0"/>
                  </a:cubicBezTo>
                  <a:cubicBezTo>
                    <a:pt x="23" y="0"/>
                    <a:pt x="24" y="0"/>
                    <a:pt x="24" y="1"/>
                  </a:cubicBezTo>
                  <a:cubicBezTo>
                    <a:pt x="24" y="2"/>
                    <a:pt x="25" y="6"/>
                    <a:pt x="20" y="5"/>
                  </a:cubicBezTo>
                  <a:cubicBezTo>
                    <a:pt x="20" y="52"/>
                    <a:pt x="20" y="52"/>
                    <a:pt x="20" y="52"/>
                  </a:cubicBezTo>
                  <a:cubicBezTo>
                    <a:pt x="20" y="52"/>
                    <a:pt x="20" y="54"/>
                    <a:pt x="18" y="54"/>
                  </a:cubicBezTo>
                  <a:cubicBezTo>
                    <a:pt x="17" y="54"/>
                    <a:pt x="6" y="54"/>
                    <a:pt x="6" y="54"/>
                  </a:cubicBezTo>
                  <a:cubicBezTo>
                    <a:pt x="6" y="54"/>
                    <a:pt x="4" y="54"/>
                    <a:pt x="4" y="52"/>
                  </a:cubicBezTo>
                  <a:cubicBezTo>
                    <a:pt x="4" y="51"/>
                    <a:pt x="5" y="6"/>
                    <a:pt x="5" y="6"/>
                  </a:cubicBezTo>
                  <a:cubicBezTo>
                    <a:pt x="5" y="6"/>
                    <a:pt x="1" y="7"/>
                    <a:pt x="1" y="5"/>
                  </a:cubicBezTo>
                  <a:cubicBezTo>
                    <a:pt x="1" y="2"/>
                    <a:pt x="0" y="1"/>
                    <a:pt x="2" y="0"/>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4" name="Freeform 9">
              <a:extLst>
                <a:ext uri="{FF2B5EF4-FFF2-40B4-BE49-F238E27FC236}">
                  <a16:creationId xmlns:a16="http://schemas.microsoft.com/office/drawing/2014/main" id="{F120988B-ABFE-4463-9EDA-8CE68AF5F14A}"/>
                </a:ext>
              </a:extLst>
            </p:cNvPr>
            <p:cNvSpPr>
              <a:spLocks/>
            </p:cNvSpPr>
            <p:nvPr/>
          </p:nvSpPr>
          <p:spPr bwMode="auto">
            <a:xfrm>
              <a:off x="1099050" y="1788970"/>
              <a:ext cx="33395" cy="79062"/>
            </a:xfrm>
            <a:custGeom>
              <a:avLst/>
              <a:gdLst/>
              <a:ahLst/>
              <a:cxnLst>
                <a:cxn ang="0">
                  <a:pos x="2" y="0"/>
                </a:cxn>
                <a:cxn ang="0">
                  <a:pos x="23" y="0"/>
                </a:cxn>
                <a:cxn ang="0">
                  <a:pos x="25" y="1"/>
                </a:cxn>
                <a:cxn ang="0">
                  <a:pos x="21" y="5"/>
                </a:cxn>
                <a:cxn ang="0">
                  <a:pos x="21" y="52"/>
                </a:cxn>
                <a:cxn ang="0">
                  <a:pos x="19" y="54"/>
                </a:cxn>
                <a:cxn ang="0">
                  <a:pos x="7" y="54"/>
                </a:cxn>
                <a:cxn ang="0">
                  <a:pos x="5" y="52"/>
                </a:cxn>
                <a:cxn ang="0">
                  <a:pos x="5" y="6"/>
                </a:cxn>
                <a:cxn ang="0">
                  <a:pos x="1" y="5"/>
                </a:cxn>
                <a:cxn ang="0">
                  <a:pos x="2" y="0"/>
                </a:cxn>
              </a:cxnLst>
              <a:rect l="0" t="0" r="r" b="b"/>
              <a:pathLst>
                <a:path w="26" h="54">
                  <a:moveTo>
                    <a:pt x="2" y="0"/>
                  </a:moveTo>
                  <a:cubicBezTo>
                    <a:pt x="23" y="0"/>
                    <a:pt x="23" y="0"/>
                    <a:pt x="23" y="0"/>
                  </a:cubicBezTo>
                  <a:cubicBezTo>
                    <a:pt x="23" y="0"/>
                    <a:pt x="25" y="0"/>
                    <a:pt x="25" y="1"/>
                  </a:cubicBezTo>
                  <a:cubicBezTo>
                    <a:pt x="25" y="2"/>
                    <a:pt x="26" y="6"/>
                    <a:pt x="21" y="5"/>
                  </a:cubicBezTo>
                  <a:cubicBezTo>
                    <a:pt x="21" y="52"/>
                    <a:pt x="21" y="52"/>
                    <a:pt x="21" y="52"/>
                  </a:cubicBezTo>
                  <a:cubicBezTo>
                    <a:pt x="21" y="52"/>
                    <a:pt x="21" y="54"/>
                    <a:pt x="19" y="54"/>
                  </a:cubicBezTo>
                  <a:cubicBezTo>
                    <a:pt x="17" y="54"/>
                    <a:pt x="7" y="54"/>
                    <a:pt x="7" y="54"/>
                  </a:cubicBezTo>
                  <a:cubicBezTo>
                    <a:pt x="7" y="54"/>
                    <a:pt x="5" y="54"/>
                    <a:pt x="5" y="52"/>
                  </a:cubicBezTo>
                  <a:cubicBezTo>
                    <a:pt x="5" y="51"/>
                    <a:pt x="5" y="6"/>
                    <a:pt x="5" y="6"/>
                  </a:cubicBezTo>
                  <a:cubicBezTo>
                    <a:pt x="5" y="6"/>
                    <a:pt x="1" y="7"/>
                    <a:pt x="1" y="5"/>
                  </a:cubicBezTo>
                  <a:cubicBezTo>
                    <a:pt x="1" y="2"/>
                    <a:pt x="0" y="1"/>
                    <a:pt x="2" y="0"/>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5" name="Freeform 10">
              <a:extLst>
                <a:ext uri="{FF2B5EF4-FFF2-40B4-BE49-F238E27FC236}">
                  <a16:creationId xmlns:a16="http://schemas.microsoft.com/office/drawing/2014/main" id="{C204CABD-42F0-4D25-86B3-E6776FA47DCA}"/>
                </a:ext>
              </a:extLst>
            </p:cNvPr>
            <p:cNvSpPr>
              <a:spLocks/>
            </p:cNvSpPr>
            <p:nvPr/>
          </p:nvSpPr>
          <p:spPr bwMode="auto">
            <a:xfrm>
              <a:off x="1133738" y="1787497"/>
              <a:ext cx="32102" cy="80535"/>
            </a:xfrm>
            <a:custGeom>
              <a:avLst/>
              <a:gdLst/>
              <a:ahLst/>
              <a:cxnLst>
                <a:cxn ang="0">
                  <a:pos x="2" y="0"/>
                </a:cxn>
                <a:cxn ang="0">
                  <a:pos x="23" y="0"/>
                </a:cxn>
                <a:cxn ang="0">
                  <a:pos x="25" y="2"/>
                </a:cxn>
                <a:cxn ang="0">
                  <a:pos x="21" y="6"/>
                </a:cxn>
                <a:cxn ang="0">
                  <a:pos x="20" y="53"/>
                </a:cxn>
                <a:cxn ang="0">
                  <a:pos x="19" y="55"/>
                </a:cxn>
                <a:cxn ang="0">
                  <a:pos x="7" y="55"/>
                </a:cxn>
                <a:cxn ang="0">
                  <a:pos x="5" y="53"/>
                </a:cxn>
                <a:cxn ang="0">
                  <a:pos x="5" y="7"/>
                </a:cxn>
                <a:cxn ang="0">
                  <a:pos x="1" y="5"/>
                </a:cxn>
                <a:cxn ang="0">
                  <a:pos x="2" y="0"/>
                </a:cxn>
              </a:cxnLst>
              <a:rect l="0" t="0" r="r" b="b"/>
              <a:pathLst>
                <a:path w="25" h="55">
                  <a:moveTo>
                    <a:pt x="2" y="0"/>
                  </a:moveTo>
                  <a:cubicBezTo>
                    <a:pt x="23" y="0"/>
                    <a:pt x="23" y="0"/>
                    <a:pt x="23" y="0"/>
                  </a:cubicBezTo>
                  <a:cubicBezTo>
                    <a:pt x="23" y="0"/>
                    <a:pt x="25" y="1"/>
                    <a:pt x="25" y="2"/>
                  </a:cubicBezTo>
                  <a:cubicBezTo>
                    <a:pt x="25" y="2"/>
                    <a:pt x="25" y="7"/>
                    <a:pt x="21" y="6"/>
                  </a:cubicBezTo>
                  <a:cubicBezTo>
                    <a:pt x="20" y="53"/>
                    <a:pt x="20" y="53"/>
                    <a:pt x="20" y="53"/>
                  </a:cubicBezTo>
                  <a:cubicBezTo>
                    <a:pt x="20" y="53"/>
                    <a:pt x="20" y="55"/>
                    <a:pt x="19" y="55"/>
                  </a:cubicBezTo>
                  <a:cubicBezTo>
                    <a:pt x="17" y="55"/>
                    <a:pt x="7" y="55"/>
                    <a:pt x="7" y="55"/>
                  </a:cubicBezTo>
                  <a:cubicBezTo>
                    <a:pt x="7" y="55"/>
                    <a:pt x="5" y="55"/>
                    <a:pt x="5" y="53"/>
                  </a:cubicBezTo>
                  <a:cubicBezTo>
                    <a:pt x="5" y="52"/>
                    <a:pt x="5" y="7"/>
                    <a:pt x="5" y="7"/>
                  </a:cubicBezTo>
                  <a:cubicBezTo>
                    <a:pt x="5" y="7"/>
                    <a:pt x="1" y="8"/>
                    <a:pt x="1" y="5"/>
                  </a:cubicBezTo>
                  <a:cubicBezTo>
                    <a:pt x="1" y="3"/>
                    <a:pt x="0" y="1"/>
                    <a:pt x="2" y="0"/>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6" name="Freeform 11">
              <a:extLst>
                <a:ext uri="{FF2B5EF4-FFF2-40B4-BE49-F238E27FC236}">
                  <a16:creationId xmlns:a16="http://schemas.microsoft.com/office/drawing/2014/main" id="{4EEB684A-47DE-43CA-ADBD-785923852643}"/>
                </a:ext>
              </a:extLst>
            </p:cNvPr>
            <p:cNvSpPr>
              <a:spLocks/>
            </p:cNvSpPr>
            <p:nvPr/>
          </p:nvSpPr>
          <p:spPr bwMode="auto">
            <a:xfrm>
              <a:off x="1167134" y="1787497"/>
              <a:ext cx="32102" cy="80535"/>
            </a:xfrm>
            <a:custGeom>
              <a:avLst/>
              <a:gdLst/>
              <a:ahLst/>
              <a:cxnLst>
                <a:cxn ang="0">
                  <a:pos x="2" y="0"/>
                </a:cxn>
                <a:cxn ang="0">
                  <a:pos x="23" y="0"/>
                </a:cxn>
                <a:cxn ang="0">
                  <a:pos x="24" y="2"/>
                </a:cxn>
                <a:cxn ang="0">
                  <a:pos x="20" y="6"/>
                </a:cxn>
                <a:cxn ang="0">
                  <a:pos x="20" y="53"/>
                </a:cxn>
                <a:cxn ang="0">
                  <a:pos x="19" y="55"/>
                </a:cxn>
                <a:cxn ang="0">
                  <a:pos x="6" y="55"/>
                </a:cxn>
                <a:cxn ang="0">
                  <a:pos x="5" y="53"/>
                </a:cxn>
                <a:cxn ang="0">
                  <a:pos x="5" y="7"/>
                </a:cxn>
                <a:cxn ang="0">
                  <a:pos x="1" y="5"/>
                </a:cxn>
                <a:cxn ang="0">
                  <a:pos x="2" y="0"/>
                </a:cxn>
              </a:cxnLst>
              <a:rect l="0" t="0" r="r" b="b"/>
              <a:pathLst>
                <a:path w="25" h="55">
                  <a:moveTo>
                    <a:pt x="2" y="0"/>
                  </a:moveTo>
                  <a:cubicBezTo>
                    <a:pt x="23" y="0"/>
                    <a:pt x="23" y="0"/>
                    <a:pt x="23" y="0"/>
                  </a:cubicBezTo>
                  <a:cubicBezTo>
                    <a:pt x="23" y="0"/>
                    <a:pt x="24" y="1"/>
                    <a:pt x="24" y="2"/>
                  </a:cubicBezTo>
                  <a:cubicBezTo>
                    <a:pt x="24" y="2"/>
                    <a:pt x="25" y="7"/>
                    <a:pt x="20" y="6"/>
                  </a:cubicBezTo>
                  <a:cubicBezTo>
                    <a:pt x="20" y="53"/>
                    <a:pt x="20" y="53"/>
                    <a:pt x="20" y="53"/>
                  </a:cubicBezTo>
                  <a:cubicBezTo>
                    <a:pt x="20" y="53"/>
                    <a:pt x="20" y="55"/>
                    <a:pt x="19" y="55"/>
                  </a:cubicBezTo>
                  <a:cubicBezTo>
                    <a:pt x="17" y="55"/>
                    <a:pt x="6" y="55"/>
                    <a:pt x="6" y="55"/>
                  </a:cubicBezTo>
                  <a:cubicBezTo>
                    <a:pt x="6" y="55"/>
                    <a:pt x="5" y="55"/>
                    <a:pt x="5" y="53"/>
                  </a:cubicBezTo>
                  <a:cubicBezTo>
                    <a:pt x="5" y="52"/>
                    <a:pt x="5" y="7"/>
                    <a:pt x="5" y="7"/>
                  </a:cubicBezTo>
                  <a:cubicBezTo>
                    <a:pt x="5" y="7"/>
                    <a:pt x="1" y="8"/>
                    <a:pt x="1" y="5"/>
                  </a:cubicBezTo>
                  <a:cubicBezTo>
                    <a:pt x="1" y="3"/>
                    <a:pt x="0" y="1"/>
                    <a:pt x="2" y="0"/>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7" name="Freeform 12">
              <a:extLst>
                <a:ext uri="{FF2B5EF4-FFF2-40B4-BE49-F238E27FC236}">
                  <a16:creationId xmlns:a16="http://schemas.microsoft.com/office/drawing/2014/main" id="{3A3BE17E-3A92-4D30-A2D2-6486448C8D5C}"/>
                </a:ext>
              </a:extLst>
            </p:cNvPr>
            <p:cNvSpPr>
              <a:spLocks/>
            </p:cNvSpPr>
            <p:nvPr/>
          </p:nvSpPr>
          <p:spPr bwMode="auto">
            <a:xfrm>
              <a:off x="1060484" y="1869505"/>
              <a:ext cx="143707" cy="10067"/>
            </a:xfrm>
            <a:custGeom>
              <a:avLst/>
              <a:gdLst/>
              <a:ahLst/>
              <a:cxnLst>
                <a:cxn ang="0">
                  <a:pos x="112" y="5"/>
                </a:cxn>
                <a:cxn ang="0">
                  <a:pos x="110" y="7"/>
                </a:cxn>
                <a:cxn ang="0">
                  <a:pos x="2" y="7"/>
                </a:cxn>
                <a:cxn ang="0">
                  <a:pos x="0" y="5"/>
                </a:cxn>
                <a:cxn ang="0">
                  <a:pos x="0" y="2"/>
                </a:cxn>
                <a:cxn ang="0">
                  <a:pos x="2" y="0"/>
                </a:cxn>
                <a:cxn ang="0">
                  <a:pos x="110" y="0"/>
                </a:cxn>
                <a:cxn ang="0">
                  <a:pos x="112" y="2"/>
                </a:cxn>
                <a:cxn ang="0">
                  <a:pos x="112" y="5"/>
                </a:cxn>
              </a:cxnLst>
              <a:rect l="0" t="0" r="r" b="b"/>
              <a:pathLst>
                <a:path w="112" h="7">
                  <a:moveTo>
                    <a:pt x="112" y="5"/>
                  </a:moveTo>
                  <a:cubicBezTo>
                    <a:pt x="112" y="6"/>
                    <a:pt x="111" y="7"/>
                    <a:pt x="110" y="7"/>
                  </a:cubicBezTo>
                  <a:cubicBezTo>
                    <a:pt x="2" y="7"/>
                    <a:pt x="2" y="7"/>
                    <a:pt x="2" y="7"/>
                  </a:cubicBezTo>
                  <a:cubicBezTo>
                    <a:pt x="1" y="7"/>
                    <a:pt x="0" y="6"/>
                    <a:pt x="0" y="5"/>
                  </a:cubicBezTo>
                  <a:cubicBezTo>
                    <a:pt x="0" y="2"/>
                    <a:pt x="0" y="2"/>
                    <a:pt x="0" y="2"/>
                  </a:cubicBezTo>
                  <a:cubicBezTo>
                    <a:pt x="0" y="1"/>
                    <a:pt x="1" y="0"/>
                    <a:pt x="2" y="0"/>
                  </a:cubicBezTo>
                  <a:cubicBezTo>
                    <a:pt x="110" y="0"/>
                    <a:pt x="110" y="0"/>
                    <a:pt x="110" y="0"/>
                  </a:cubicBezTo>
                  <a:cubicBezTo>
                    <a:pt x="111" y="0"/>
                    <a:pt x="112" y="1"/>
                    <a:pt x="112" y="2"/>
                  </a:cubicBezTo>
                  <a:lnTo>
                    <a:pt x="112" y="5"/>
                  </a:ln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8" name="Freeform 13">
              <a:extLst>
                <a:ext uri="{FF2B5EF4-FFF2-40B4-BE49-F238E27FC236}">
                  <a16:creationId xmlns:a16="http://schemas.microsoft.com/office/drawing/2014/main" id="{B7B373BE-B9B3-492A-B34F-345612E2569D}"/>
                </a:ext>
              </a:extLst>
            </p:cNvPr>
            <p:cNvSpPr>
              <a:spLocks/>
            </p:cNvSpPr>
            <p:nvPr/>
          </p:nvSpPr>
          <p:spPr bwMode="auto">
            <a:xfrm>
              <a:off x="1052728" y="1883992"/>
              <a:ext cx="157927" cy="10312"/>
            </a:xfrm>
            <a:custGeom>
              <a:avLst/>
              <a:gdLst/>
              <a:ahLst/>
              <a:cxnLst>
                <a:cxn ang="0">
                  <a:pos x="123" y="5"/>
                </a:cxn>
                <a:cxn ang="0">
                  <a:pos x="120" y="7"/>
                </a:cxn>
                <a:cxn ang="0">
                  <a:pos x="3" y="7"/>
                </a:cxn>
                <a:cxn ang="0">
                  <a:pos x="0" y="5"/>
                </a:cxn>
                <a:cxn ang="0">
                  <a:pos x="0" y="2"/>
                </a:cxn>
                <a:cxn ang="0">
                  <a:pos x="3" y="0"/>
                </a:cxn>
                <a:cxn ang="0">
                  <a:pos x="120" y="0"/>
                </a:cxn>
                <a:cxn ang="0">
                  <a:pos x="123" y="2"/>
                </a:cxn>
                <a:cxn ang="0">
                  <a:pos x="123" y="5"/>
                </a:cxn>
              </a:cxnLst>
              <a:rect l="0" t="0" r="r" b="b"/>
              <a:pathLst>
                <a:path w="123" h="7">
                  <a:moveTo>
                    <a:pt x="123" y="5"/>
                  </a:moveTo>
                  <a:cubicBezTo>
                    <a:pt x="123" y="6"/>
                    <a:pt x="122" y="7"/>
                    <a:pt x="120" y="7"/>
                  </a:cubicBezTo>
                  <a:cubicBezTo>
                    <a:pt x="3" y="7"/>
                    <a:pt x="3" y="7"/>
                    <a:pt x="3" y="7"/>
                  </a:cubicBezTo>
                  <a:cubicBezTo>
                    <a:pt x="1" y="7"/>
                    <a:pt x="0" y="6"/>
                    <a:pt x="0" y="5"/>
                  </a:cubicBezTo>
                  <a:cubicBezTo>
                    <a:pt x="0" y="2"/>
                    <a:pt x="0" y="2"/>
                    <a:pt x="0" y="2"/>
                  </a:cubicBezTo>
                  <a:cubicBezTo>
                    <a:pt x="0" y="1"/>
                    <a:pt x="1" y="0"/>
                    <a:pt x="3" y="0"/>
                  </a:cubicBezTo>
                  <a:cubicBezTo>
                    <a:pt x="120" y="0"/>
                    <a:pt x="120" y="0"/>
                    <a:pt x="120" y="0"/>
                  </a:cubicBezTo>
                  <a:cubicBezTo>
                    <a:pt x="122" y="0"/>
                    <a:pt x="123" y="1"/>
                    <a:pt x="123" y="2"/>
                  </a:cubicBezTo>
                  <a:lnTo>
                    <a:pt x="123" y="5"/>
                  </a:ln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grpSp>
      <p:sp>
        <p:nvSpPr>
          <p:cNvPr id="77" name="Rectangle 76">
            <a:extLst>
              <a:ext uri="{FF2B5EF4-FFF2-40B4-BE49-F238E27FC236}">
                <a16:creationId xmlns:a16="http://schemas.microsoft.com/office/drawing/2014/main" id="{295D2371-EE33-42E7-848C-5999C9F56809}"/>
              </a:ext>
            </a:extLst>
          </p:cNvPr>
          <p:cNvSpPr/>
          <p:nvPr/>
        </p:nvSpPr>
        <p:spPr>
          <a:xfrm>
            <a:off x="1383566" y="1738676"/>
            <a:ext cx="1871444" cy="153888"/>
          </a:xfrm>
          <a:prstGeom prst="rect">
            <a:avLst/>
          </a:prstGeom>
        </p:spPr>
        <p:txBody>
          <a:bodyPr wrap="square" lIns="0" tIns="0" rIns="0" bIns="0">
            <a:spAutoFit/>
          </a:bodyPr>
          <a:lstStyle/>
          <a:p>
            <a:r>
              <a:rPr lang="en-US" sz="1000" b="1" dirty="0">
                <a:solidFill>
                  <a:schemeClr val="bg1"/>
                </a:solidFill>
              </a:rPr>
              <a:t>Cloud Security Governance</a:t>
            </a:r>
            <a:endParaRPr lang="en-US" sz="1000" dirty="0">
              <a:solidFill>
                <a:schemeClr val="bg1"/>
              </a:solidFill>
            </a:endParaRPr>
          </a:p>
        </p:txBody>
      </p:sp>
      <p:sp>
        <p:nvSpPr>
          <p:cNvPr id="78" name="Rectangle 77">
            <a:extLst>
              <a:ext uri="{FF2B5EF4-FFF2-40B4-BE49-F238E27FC236}">
                <a16:creationId xmlns:a16="http://schemas.microsoft.com/office/drawing/2014/main" id="{735A673B-F8C6-418D-9E5E-2E4506409456}"/>
              </a:ext>
            </a:extLst>
          </p:cNvPr>
          <p:cNvSpPr/>
          <p:nvPr/>
        </p:nvSpPr>
        <p:spPr>
          <a:xfrm>
            <a:off x="3637384" y="1737758"/>
            <a:ext cx="1135896"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Security Compliance</a:t>
            </a:r>
          </a:p>
        </p:txBody>
      </p:sp>
      <p:sp>
        <p:nvSpPr>
          <p:cNvPr id="79" name="Rectangle 78">
            <a:extLst>
              <a:ext uri="{FF2B5EF4-FFF2-40B4-BE49-F238E27FC236}">
                <a16:creationId xmlns:a16="http://schemas.microsoft.com/office/drawing/2014/main" id="{F38AE03C-EF66-459B-A2DD-0B2D96194FA9}"/>
              </a:ext>
            </a:extLst>
          </p:cNvPr>
          <p:cNvSpPr/>
          <p:nvPr/>
        </p:nvSpPr>
        <p:spPr>
          <a:xfrm>
            <a:off x="5604376" y="1737758"/>
            <a:ext cx="1135896"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Control Automation</a:t>
            </a:r>
          </a:p>
        </p:txBody>
      </p:sp>
      <p:sp>
        <p:nvSpPr>
          <p:cNvPr id="80" name="Rectangle 79">
            <a:extLst>
              <a:ext uri="{FF2B5EF4-FFF2-40B4-BE49-F238E27FC236}">
                <a16:creationId xmlns:a16="http://schemas.microsoft.com/office/drawing/2014/main" id="{F6F0A22F-23D9-4A19-8030-96F846A025D0}"/>
              </a:ext>
            </a:extLst>
          </p:cNvPr>
          <p:cNvSpPr/>
          <p:nvPr/>
        </p:nvSpPr>
        <p:spPr>
          <a:xfrm>
            <a:off x="7571368" y="1737758"/>
            <a:ext cx="1135896"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Reporting</a:t>
            </a:r>
          </a:p>
        </p:txBody>
      </p:sp>
      <p:sp>
        <p:nvSpPr>
          <p:cNvPr id="67" name="Rectangle 66">
            <a:extLst>
              <a:ext uri="{FF2B5EF4-FFF2-40B4-BE49-F238E27FC236}">
                <a16:creationId xmlns:a16="http://schemas.microsoft.com/office/drawing/2014/main" id="{446B2C88-1C81-4A3A-B599-B561D993C6D3}"/>
              </a:ext>
            </a:extLst>
          </p:cNvPr>
          <p:cNvSpPr/>
          <p:nvPr/>
        </p:nvSpPr>
        <p:spPr>
          <a:xfrm>
            <a:off x="4167907" y="5406171"/>
            <a:ext cx="1187201"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Authorization</a:t>
            </a:r>
          </a:p>
        </p:txBody>
      </p:sp>
      <p:sp>
        <p:nvSpPr>
          <p:cNvPr id="68" name="Rectangle 67">
            <a:extLst>
              <a:ext uri="{FF2B5EF4-FFF2-40B4-BE49-F238E27FC236}">
                <a16:creationId xmlns:a16="http://schemas.microsoft.com/office/drawing/2014/main" id="{A0DC204B-E93D-480D-AD03-1689BAC146F3}"/>
              </a:ext>
            </a:extLst>
          </p:cNvPr>
          <p:cNvSpPr/>
          <p:nvPr/>
        </p:nvSpPr>
        <p:spPr>
          <a:xfrm>
            <a:off x="6758985" y="5406171"/>
            <a:ext cx="1187201"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Directory Services</a:t>
            </a:r>
          </a:p>
        </p:txBody>
      </p:sp>
      <p:sp>
        <p:nvSpPr>
          <p:cNvPr id="69" name="Rectangle 68">
            <a:extLst>
              <a:ext uri="{FF2B5EF4-FFF2-40B4-BE49-F238E27FC236}">
                <a16:creationId xmlns:a16="http://schemas.microsoft.com/office/drawing/2014/main" id="{151BB3C5-C685-42DD-B634-2011484AFFDC}"/>
              </a:ext>
            </a:extLst>
          </p:cNvPr>
          <p:cNvSpPr/>
          <p:nvPr/>
        </p:nvSpPr>
        <p:spPr>
          <a:xfrm>
            <a:off x="3520137" y="5681795"/>
            <a:ext cx="1187201"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Failover &amp; Redundancy</a:t>
            </a:r>
          </a:p>
        </p:txBody>
      </p:sp>
      <p:sp>
        <p:nvSpPr>
          <p:cNvPr id="70" name="Rectangle 69">
            <a:extLst>
              <a:ext uri="{FF2B5EF4-FFF2-40B4-BE49-F238E27FC236}">
                <a16:creationId xmlns:a16="http://schemas.microsoft.com/office/drawing/2014/main" id="{9FD4E2CC-5361-4816-88D0-CF988911B961}"/>
              </a:ext>
            </a:extLst>
          </p:cNvPr>
          <p:cNvSpPr/>
          <p:nvPr/>
        </p:nvSpPr>
        <p:spPr>
          <a:xfrm>
            <a:off x="5463446" y="5681795"/>
            <a:ext cx="1187201"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Backups &amp; Recovery</a:t>
            </a:r>
          </a:p>
        </p:txBody>
      </p:sp>
      <p:sp>
        <p:nvSpPr>
          <p:cNvPr id="71" name="Rectangle 70">
            <a:extLst>
              <a:ext uri="{FF2B5EF4-FFF2-40B4-BE49-F238E27FC236}">
                <a16:creationId xmlns:a16="http://schemas.microsoft.com/office/drawing/2014/main" id="{BCC51868-1BEE-4C8D-8F93-5C0E9D8482AB}"/>
              </a:ext>
            </a:extLst>
          </p:cNvPr>
          <p:cNvSpPr/>
          <p:nvPr/>
        </p:nvSpPr>
        <p:spPr>
          <a:xfrm>
            <a:off x="8054524" y="5406171"/>
            <a:ext cx="1403801"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spc="-30" dirty="0">
                <a:solidFill>
                  <a:schemeClr val="bg1"/>
                </a:solidFill>
              </a:rPr>
              <a:t>Privileged Access Management</a:t>
            </a:r>
          </a:p>
        </p:txBody>
      </p:sp>
      <p:sp>
        <p:nvSpPr>
          <p:cNvPr id="72" name="Rectangle 71">
            <a:extLst>
              <a:ext uri="{FF2B5EF4-FFF2-40B4-BE49-F238E27FC236}">
                <a16:creationId xmlns:a16="http://schemas.microsoft.com/office/drawing/2014/main" id="{E8EE4DA3-45FE-42E7-A235-166BC7C5B47D}"/>
              </a:ext>
            </a:extLst>
          </p:cNvPr>
          <p:cNvSpPr/>
          <p:nvPr/>
        </p:nvSpPr>
        <p:spPr>
          <a:xfrm>
            <a:off x="7406754" y="5681795"/>
            <a:ext cx="1187201"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Auto Scaling</a:t>
            </a:r>
          </a:p>
        </p:txBody>
      </p:sp>
      <p:sp>
        <p:nvSpPr>
          <p:cNvPr id="73" name="Rectangle 72">
            <a:extLst>
              <a:ext uri="{FF2B5EF4-FFF2-40B4-BE49-F238E27FC236}">
                <a16:creationId xmlns:a16="http://schemas.microsoft.com/office/drawing/2014/main" id="{0ED28C3D-B25B-4EFF-BEA1-6A162A994599}"/>
              </a:ext>
            </a:extLst>
          </p:cNvPr>
          <p:cNvSpPr/>
          <p:nvPr/>
        </p:nvSpPr>
        <p:spPr>
          <a:xfrm>
            <a:off x="5463446" y="5406171"/>
            <a:ext cx="1187201"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MFA &amp; Adaptive Access</a:t>
            </a:r>
          </a:p>
        </p:txBody>
      </p:sp>
      <p:sp>
        <p:nvSpPr>
          <p:cNvPr id="74" name="Rectangle 73">
            <a:extLst>
              <a:ext uri="{FF2B5EF4-FFF2-40B4-BE49-F238E27FC236}">
                <a16:creationId xmlns:a16="http://schemas.microsoft.com/office/drawing/2014/main" id="{D13F66F4-CADD-4357-B093-625A2937B024}"/>
              </a:ext>
            </a:extLst>
          </p:cNvPr>
          <p:cNvSpPr/>
          <p:nvPr/>
        </p:nvSpPr>
        <p:spPr>
          <a:xfrm>
            <a:off x="2872368" y="5406171"/>
            <a:ext cx="1187201" cy="147603"/>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SSO &amp; Federation</a:t>
            </a:r>
          </a:p>
        </p:txBody>
      </p:sp>
      <p:sp>
        <p:nvSpPr>
          <p:cNvPr id="61" name="Freeform 111">
            <a:extLst>
              <a:ext uri="{FF2B5EF4-FFF2-40B4-BE49-F238E27FC236}">
                <a16:creationId xmlns:a16="http://schemas.microsoft.com/office/drawing/2014/main" id="{A9D7B113-C99E-4A70-ADB8-CC7BCB3A07ED}"/>
              </a:ext>
            </a:extLst>
          </p:cNvPr>
          <p:cNvSpPr>
            <a:spLocks noEditPoints="1"/>
          </p:cNvSpPr>
          <p:nvPr/>
        </p:nvSpPr>
        <p:spPr bwMode="auto">
          <a:xfrm>
            <a:off x="1194920" y="5411922"/>
            <a:ext cx="42328" cy="69785"/>
          </a:xfrm>
          <a:custGeom>
            <a:avLst/>
            <a:gdLst/>
            <a:ahLst/>
            <a:cxnLst>
              <a:cxn ang="0">
                <a:pos x="1" y="39"/>
              </a:cxn>
              <a:cxn ang="0">
                <a:pos x="3" y="46"/>
              </a:cxn>
              <a:cxn ang="0">
                <a:pos x="6" y="51"/>
              </a:cxn>
              <a:cxn ang="0">
                <a:pos x="7" y="53"/>
              </a:cxn>
              <a:cxn ang="0">
                <a:pos x="13" y="64"/>
              </a:cxn>
              <a:cxn ang="0">
                <a:pos x="15" y="67"/>
              </a:cxn>
              <a:cxn ang="0">
                <a:pos x="31" y="77"/>
              </a:cxn>
              <a:cxn ang="0">
                <a:pos x="47" y="67"/>
              </a:cxn>
              <a:cxn ang="0">
                <a:pos x="50" y="64"/>
              </a:cxn>
              <a:cxn ang="0">
                <a:pos x="56" y="53"/>
              </a:cxn>
              <a:cxn ang="0">
                <a:pos x="57" y="51"/>
              </a:cxn>
              <a:cxn ang="0">
                <a:pos x="60" y="46"/>
              </a:cxn>
              <a:cxn ang="0">
                <a:pos x="62" y="39"/>
              </a:cxn>
              <a:cxn ang="0">
                <a:pos x="63" y="34"/>
              </a:cxn>
              <a:cxn ang="0">
                <a:pos x="63" y="30"/>
              </a:cxn>
              <a:cxn ang="0">
                <a:pos x="61" y="25"/>
              </a:cxn>
              <a:cxn ang="0">
                <a:pos x="60" y="25"/>
              </a:cxn>
              <a:cxn ang="0">
                <a:pos x="59" y="23"/>
              </a:cxn>
              <a:cxn ang="0">
                <a:pos x="58" y="18"/>
              </a:cxn>
              <a:cxn ang="0">
                <a:pos x="53" y="10"/>
              </a:cxn>
              <a:cxn ang="0">
                <a:pos x="31" y="0"/>
              </a:cxn>
              <a:cxn ang="0">
                <a:pos x="9" y="10"/>
              </a:cxn>
              <a:cxn ang="0">
                <a:pos x="4" y="18"/>
              </a:cxn>
              <a:cxn ang="0">
                <a:pos x="3" y="23"/>
              </a:cxn>
              <a:cxn ang="0">
                <a:pos x="3" y="25"/>
              </a:cxn>
              <a:cxn ang="0">
                <a:pos x="1" y="25"/>
              </a:cxn>
              <a:cxn ang="0">
                <a:pos x="0" y="30"/>
              </a:cxn>
              <a:cxn ang="0">
                <a:pos x="0" y="34"/>
              </a:cxn>
              <a:cxn ang="0">
                <a:pos x="1" y="39"/>
              </a:cxn>
              <a:cxn ang="0">
                <a:pos x="4" y="30"/>
              </a:cxn>
              <a:cxn ang="0">
                <a:pos x="12" y="35"/>
              </a:cxn>
              <a:cxn ang="0">
                <a:pos x="31" y="29"/>
              </a:cxn>
              <a:cxn ang="0">
                <a:pos x="46" y="22"/>
              </a:cxn>
              <a:cxn ang="0">
                <a:pos x="52" y="34"/>
              </a:cxn>
              <a:cxn ang="0">
                <a:pos x="59" y="30"/>
              </a:cxn>
              <a:cxn ang="0">
                <a:pos x="60" y="36"/>
              </a:cxn>
              <a:cxn ang="0">
                <a:pos x="59" y="40"/>
              </a:cxn>
              <a:cxn ang="0">
                <a:pos x="53" y="48"/>
              </a:cxn>
              <a:cxn ang="0">
                <a:pos x="54" y="52"/>
              </a:cxn>
              <a:cxn ang="0">
                <a:pos x="48" y="61"/>
              </a:cxn>
              <a:cxn ang="0">
                <a:pos x="31" y="73"/>
              </a:cxn>
              <a:cxn ang="0">
                <a:pos x="14" y="61"/>
              </a:cxn>
              <a:cxn ang="0">
                <a:pos x="9" y="52"/>
              </a:cxn>
              <a:cxn ang="0">
                <a:pos x="9" y="48"/>
              </a:cxn>
              <a:cxn ang="0">
                <a:pos x="3" y="40"/>
              </a:cxn>
              <a:cxn ang="0">
                <a:pos x="3" y="36"/>
              </a:cxn>
              <a:cxn ang="0">
                <a:pos x="4" y="30"/>
              </a:cxn>
            </a:cxnLst>
            <a:rect l="0" t="0" r="r" b="b"/>
            <a:pathLst>
              <a:path w="63" h="77">
                <a:moveTo>
                  <a:pt x="1" y="39"/>
                </a:moveTo>
                <a:cubicBezTo>
                  <a:pt x="1" y="41"/>
                  <a:pt x="2" y="44"/>
                  <a:pt x="3" y="46"/>
                </a:cubicBezTo>
                <a:cubicBezTo>
                  <a:pt x="3" y="47"/>
                  <a:pt x="5" y="51"/>
                  <a:pt x="6" y="51"/>
                </a:cubicBezTo>
                <a:cubicBezTo>
                  <a:pt x="7" y="51"/>
                  <a:pt x="6" y="51"/>
                  <a:pt x="7" y="53"/>
                </a:cubicBezTo>
                <a:cubicBezTo>
                  <a:pt x="8" y="57"/>
                  <a:pt x="11" y="61"/>
                  <a:pt x="13" y="64"/>
                </a:cubicBezTo>
                <a:cubicBezTo>
                  <a:pt x="14" y="65"/>
                  <a:pt x="15" y="66"/>
                  <a:pt x="15" y="67"/>
                </a:cubicBezTo>
                <a:cubicBezTo>
                  <a:pt x="20" y="72"/>
                  <a:pt x="25" y="76"/>
                  <a:pt x="31" y="77"/>
                </a:cubicBezTo>
                <a:cubicBezTo>
                  <a:pt x="38" y="76"/>
                  <a:pt x="43" y="72"/>
                  <a:pt x="47" y="67"/>
                </a:cubicBezTo>
                <a:cubicBezTo>
                  <a:pt x="48" y="66"/>
                  <a:pt x="49" y="65"/>
                  <a:pt x="50" y="64"/>
                </a:cubicBezTo>
                <a:cubicBezTo>
                  <a:pt x="52" y="61"/>
                  <a:pt x="55" y="57"/>
                  <a:pt x="56" y="53"/>
                </a:cubicBezTo>
                <a:cubicBezTo>
                  <a:pt x="57" y="51"/>
                  <a:pt x="56" y="51"/>
                  <a:pt x="57" y="51"/>
                </a:cubicBezTo>
                <a:cubicBezTo>
                  <a:pt x="58" y="51"/>
                  <a:pt x="59" y="47"/>
                  <a:pt x="60" y="46"/>
                </a:cubicBezTo>
                <a:cubicBezTo>
                  <a:pt x="61" y="44"/>
                  <a:pt x="62" y="41"/>
                  <a:pt x="62" y="39"/>
                </a:cubicBezTo>
                <a:cubicBezTo>
                  <a:pt x="62" y="37"/>
                  <a:pt x="63" y="36"/>
                  <a:pt x="63" y="34"/>
                </a:cubicBezTo>
                <a:cubicBezTo>
                  <a:pt x="63" y="33"/>
                  <a:pt x="63" y="32"/>
                  <a:pt x="63" y="30"/>
                </a:cubicBezTo>
                <a:cubicBezTo>
                  <a:pt x="63" y="29"/>
                  <a:pt x="62" y="27"/>
                  <a:pt x="61" y="25"/>
                </a:cubicBezTo>
                <a:cubicBezTo>
                  <a:pt x="61" y="25"/>
                  <a:pt x="60" y="25"/>
                  <a:pt x="60" y="25"/>
                </a:cubicBezTo>
                <a:cubicBezTo>
                  <a:pt x="59" y="25"/>
                  <a:pt x="60" y="24"/>
                  <a:pt x="59" y="23"/>
                </a:cubicBezTo>
                <a:cubicBezTo>
                  <a:pt x="59" y="21"/>
                  <a:pt x="59" y="19"/>
                  <a:pt x="58" y="18"/>
                </a:cubicBezTo>
                <a:cubicBezTo>
                  <a:pt x="57" y="15"/>
                  <a:pt x="55" y="12"/>
                  <a:pt x="53" y="10"/>
                </a:cubicBezTo>
                <a:cubicBezTo>
                  <a:pt x="48" y="4"/>
                  <a:pt x="40" y="1"/>
                  <a:pt x="31" y="0"/>
                </a:cubicBezTo>
                <a:cubicBezTo>
                  <a:pt x="23" y="1"/>
                  <a:pt x="15" y="4"/>
                  <a:pt x="9" y="10"/>
                </a:cubicBezTo>
                <a:cubicBezTo>
                  <a:pt x="7" y="12"/>
                  <a:pt x="6" y="15"/>
                  <a:pt x="4" y="18"/>
                </a:cubicBezTo>
                <a:cubicBezTo>
                  <a:pt x="4" y="19"/>
                  <a:pt x="3" y="21"/>
                  <a:pt x="3" y="23"/>
                </a:cubicBezTo>
                <a:cubicBezTo>
                  <a:pt x="3" y="24"/>
                  <a:pt x="4" y="25"/>
                  <a:pt x="3" y="25"/>
                </a:cubicBezTo>
                <a:cubicBezTo>
                  <a:pt x="2" y="25"/>
                  <a:pt x="2" y="25"/>
                  <a:pt x="1" y="25"/>
                </a:cubicBezTo>
                <a:cubicBezTo>
                  <a:pt x="0" y="27"/>
                  <a:pt x="0" y="29"/>
                  <a:pt x="0" y="30"/>
                </a:cubicBezTo>
                <a:cubicBezTo>
                  <a:pt x="0" y="32"/>
                  <a:pt x="0" y="33"/>
                  <a:pt x="0" y="34"/>
                </a:cubicBezTo>
                <a:cubicBezTo>
                  <a:pt x="0" y="36"/>
                  <a:pt x="0" y="37"/>
                  <a:pt x="1" y="39"/>
                </a:cubicBezTo>
                <a:close/>
                <a:moveTo>
                  <a:pt x="4" y="30"/>
                </a:moveTo>
                <a:cubicBezTo>
                  <a:pt x="5" y="27"/>
                  <a:pt x="10" y="32"/>
                  <a:pt x="12" y="35"/>
                </a:cubicBezTo>
                <a:cubicBezTo>
                  <a:pt x="12" y="35"/>
                  <a:pt x="27" y="30"/>
                  <a:pt x="31" y="29"/>
                </a:cubicBezTo>
                <a:cubicBezTo>
                  <a:pt x="35" y="28"/>
                  <a:pt x="46" y="22"/>
                  <a:pt x="46" y="22"/>
                </a:cubicBezTo>
                <a:cubicBezTo>
                  <a:pt x="46" y="22"/>
                  <a:pt x="52" y="34"/>
                  <a:pt x="52" y="34"/>
                </a:cubicBezTo>
                <a:cubicBezTo>
                  <a:pt x="53" y="34"/>
                  <a:pt x="56" y="27"/>
                  <a:pt x="59" y="30"/>
                </a:cubicBezTo>
                <a:cubicBezTo>
                  <a:pt x="61" y="31"/>
                  <a:pt x="60" y="34"/>
                  <a:pt x="60" y="36"/>
                </a:cubicBezTo>
                <a:cubicBezTo>
                  <a:pt x="60" y="37"/>
                  <a:pt x="60" y="39"/>
                  <a:pt x="59" y="40"/>
                </a:cubicBezTo>
                <a:cubicBezTo>
                  <a:pt x="59" y="43"/>
                  <a:pt x="55" y="48"/>
                  <a:pt x="53" y="48"/>
                </a:cubicBezTo>
                <a:cubicBezTo>
                  <a:pt x="53" y="49"/>
                  <a:pt x="54" y="51"/>
                  <a:pt x="54" y="52"/>
                </a:cubicBezTo>
                <a:cubicBezTo>
                  <a:pt x="54" y="55"/>
                  <a:pt x="50" y="58"/>
                  <a:pt x="48" y="61"/>
                </a:cubicBezTo>
                <a:cubicBezTo>
                  <a:pt x="44" y="66"/>
                  <a:pt x="39" y="72"/>
                  <a:pt x="31" y="73"/>
                </a:cubicBezTo>
                <a:cubicBezTo>
                  <a:pt x="24" y="72"/>
                  <a:pt x="19" y="66"/>
                  <a:pt x="14" y="61"/>
                </a:cubicBezTo>
                <a:cubicBezTo>
                  <a:pt x="12" y="58"/>
                  <a:pt x="9" y="55"/>
                  <a:pt x="9" y="52"/>
                </a:cubicBezTo>
                <a:cubicBezTo>
                  <a:pt x="9" y="51"/>
                  <a:pt x="10" y="49"/>
                  <a:pt x="9" y="48"/>
                </a:cubicBezTo>
                <a:cubicBezTo>
                  <a:pt x="8" y="48"/>
                  <a:pt x="4" y="43"/>
                  <a:pt x="3" y="40"/>
                </a:cubicBezTo>
                <a:cubicBezTo>
                  <a:pt x="3" y="39"/>
                  <a:pt x="3" y="37"/>
                  <a:pt x="3" y="36"/>
                </a:cubicBezTo>
                <a:cubicBezTo>
                  <a:pt x="3" y="34"/>
                  <a:pt x="3" y="32"/>
                  <a:pt x="4" y="30"/>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62" name="Freeform 112">
            <a:extLst>
              <a:ext uri="{FF2B5EF4-FFF2-40B4-BE49-F238E27FC236}">
                <a16:creationId xmlns:a16="http://schemas.microsoft.com/office/drawing/2014/main" id="{7E9BD2DA-93D7-49FE-88EF-AE09C054831A}"/>
              </a:ext>
            </a:extLst>
          </p:cNvPr>
          <p:cNvSpPr>
            <a:spLocks/>
          </p:cNvSpPr>
          <p:nvPr/>
        </p:nvSpPr>
        <p:spPr bwMode="auto">
          <a:xfrm>
            <a:off x="1179580" y="5478237"/>
            <a:ext cx="78975" cy="53592"/>
          </a:xfrm>
          <a:custGeom>
            <a:avLst/>
            <a:gdLst/>
            <a:ahLst/>
            <a:cxnLst>
              <a:cxn ang="0">
                <a:pos x="91" y="7"/>
              </a:cxn>
              <a:cxn ang="0">
                <a:pos x="83" y="4"/>
              </a:cxn>
              <a:cxn ang="0">
                <a:pos x="76" y="0"/>
              </a:cxn>
              <a:cxn ang="0">
                <a:pos x="76" y="0"/>
              </a:cxn>
              <a:cxn ang="0">
                <a:pos x="72" y="0"/>
              </a:cxn>
              <a:cxn ang="0">
                <a:pos x="70" y="2"/>
              </a:cxn>
              <a:cxn ang="0">
                <a:pos x="54" y="12"/>
              </a:cxn>
              <a:cxn ang="0">
                <a:pos x="38" y="2"/>
              </a:cxn>
              <a:cxn ang="0">
                <a:pos x="36" y="0"/>
              </a:cxn>
              <a:cxn ang="0">
                <a:pos x="32" y="0"/>
              </a:cxn>
              <a:cxn ang="0">
                <a:pos x="17" y="7"/>
              </a:cxn>
              <a:cxn ang="0">
                <a:pos x="0" y="20"/>
              </a:cxn>
              <a:cxn ang="0">
                <a:pos x="2" y="20"/>
              </a:cxn>
              <a:cxn ang="0">
                <a:pos x="29" y="54"/>
              </a:cxn>
              <a:cxn ang="0">
                <a:pos x="26" y="55"/>
              </a:cxn>
              <a:cxn ang="0">
                <a:pos x="54" y="59"/>
              </a:cxn>
              <a:cxn ang="0">
                <a:pos x="118" y="39"/>
              </a:cxn>
              <a:cxn ang="0">
                <a:pos x="91" y="7"/>
              </a:cxn>
            </a:cxnLst>
            <a:rect l="0" t="0" r="r" b="b"/>
            <a:pathLst>
              <a:path w="118" h="59">
                <a:moveTo>
                  <a:pt x="91" y="7"/>
                </a:moveTo>
                <a:cubicBezTo>
                  <a:pt x="89" y="6"/>
                  <a:pt x="86" y="5"/>
                  <a:pt x="83" y="4"/>
                </a:cubicBezTo>
                <a:cubicBezTo>
                  <a:pt x="81" y="3"/>
                  <a:pt x="79" y="2"/>
                  <a:pt x="76" y="0"/>
                </a:cubicBezTo>
                <a:cubicBezTo>
                  <a:pt x="76" y="0"/>
                  <a:pt x="76" y="0"/>
                  <a:pt x="76" y="0"/>
                </a:cubicBezTo>
                <a:cubicBezTo>
                  <a:pt x="72" y="0"/>
                  <a:pt x="72" y="0"/>
                  <a:pt x="72" y="0"/>
                </a:cubicBezTo>
                <a:cubicBezTo>
                  <a:pt x="72" y="1"/>
                  <a:pt x="71" y="1"/>
                  <a:pt x="70" y="2"/>
                </a:cubicBezTo>
                <a:cubicBezTo>
                  <a:pt x="66" y="7"/>
                  <a:pt x="61" y="12"/>
                  <a:pt x="54" y="12"/>
                </a:cubicBezTo>
                <a:cubicBezTo>
                  <a:pt x="48" y="12"/>
                  <a:pt x="43" y="7"/>
                  <a:pt x="38" y="2"/>
                </a:cubicBezTo>
                <a:cubicBezTo>
                  <a:pt x="38" y="1"/>
                  <a:pt x="37" y="1"/>
                  <a:pt x="36" y="0"/>
                </a:cubicBezTo>
                <a:cubicBezTo>
                  <a:pt x="32" y="0"/>
                  <a:pt x="32" y="0"/>
                  <a:pt x="32" y="0"/>
                </a:cubicBezTo>
                <a:cubicBezTo>
                  <a:pt x="26" y="4"/>
                  <a:pt x="22" y="6"/>
                  <a:pt x="17" y="7"/>
                </a:cubicBezTo>
                <a:cubicBezTo>
                  <a:pt x="11" y="8"/>
                  <a:pt x="4" y="13"/>
                  <a:pt x="0" y="20"/>
                </a:cubicBezTo>
                <a:cubicBezTo>
                  <a:pt x="1" y="20"/>
                  <a:pt x="1" y="20"/>
                  <a:pt x="2" y="20"/>
                </a:cubicBezTo>
                <a:cubicBezTo>
                  <a:pt x="15" y="23"/>
                  <a:pt x="27" y="39"/>
                  <a:pt x="29" y="54"/>
                </a:cubicBezTo>
                <a:cubicBezTo>
                  <a:pt x="28" y="54"/>
                  <a:pt x="27" y="55"/>
                  <a:pt x="26" y="55"/>
                </a:cubicBezTo>
                <a:cubicBezTo>
                  <a:pt x="35" y="57"/>
                  <a:pt x="45" y="59"/>
                  <a:pt x="54" y="59"/>
                </a:cubicBezTo>
                <a:cubicBezTo>
                  <a:pt x="78" y="59"/>
                  <a:pt x="100" y="51"/>
                  <a:pt x="118" y="39"/>
                </a:cubicBezTo>
                <a:cubicBezTo>
                  <a:pt x="116" y="25"/>
                  <a:pt x="104" y="9"/>
                  <a:pt x="91" y="7"/>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63" name="Freeform 113">
            <a:extLst>
              <a:ext uri="{FF2B5EF4-FFF2-40B4-BE49-F238E27FC236}">
                <a16:creationId xmlns:a16="http://schemas.microsoft.com/office/drawing/2014/main" id="{98EAB3E1-5F52-4D45-8889-4DE04AB0D2B9}"/>
              </a:ext>
            </a:extLst>
          </p:cNvPr>
          <p:cNvSpPr>
            <a:spLocks/>
          </p:cNvSpPr>
          <p:nvPr/>
        </p:nvSpPr>
        <p:spPr bwMode="auto">
          <a:xfrm>
            <a:off x="1043504" y="5480936"/>
            <a:ext cx="74430" cy="50893"/>
          </a:xfrm>
          <a:custGeom>
            <a:avLst/>
            <a:gdLst/>
            <a:ahLst/>
            <a:cxnLst>
              <a:cxn ang="0">
                <a:pos x="111" y="19"/>
              </a:cxn>
              <a:cxn ang="0">
                <a:pos x="94" y="7"/>
              </a:cxn>
              <a:cxn ang="0">
                <a:pos x="87" y="4"/>
              </a:cxn>
              <a:cxn ang="0">
                <a:pos x="80" y="0"/>
              </a:cxn>
              <a:cxn ang="0">
                <a:pos x="80" y="0"/>
              </a:cxn>
              <a:cxn ang="0">
                <a:pos x="77" y="0"/>
              </a:cxn>
              <a:cxn ang="0">
                <a:pos x="75" y="2"/>
              </a:cxn>
              <a:cxn ang="0">
                <a:pos x="59" y="11"/>
              </a:cxn>
              <a:cxn ang="0">
                <a:pos x="44" y="2"/>
              </a:cxn>
              <a:cxn ang="0">
                <a:pos x="42" y="0"/>
              </a:cxn>
              <a:cxn ang="0">
                <a:pos x="39" y="0"/>
              </a:cxn>
              <a:cxn ang="0">
                <a:pos x="24" y="7"/>
              </a:cxn>
              <a:cxn ang="0">
                <a:pos x="0" y="37"/>
              </a:cxn>
              <a:cxn ang="0">
                <a:pos x="59" y="56"/>
              </a:cxn>
              <a:cxn ang="0">
                <a:pos x="90" y="51"/>
              </a:cxn>
              <a:cxn ang="0">
                <a:pos x="88" y="51"/>
              </a:cxn>
              <a:cxn ang="0">
                <a:pos x="111" y="19"/>
              </a:cxn>
            </a:cxnLst>
            <a:rect l="0" t="0" r="r" b="b"/>
            <a:pathLst>
              <a:path w="111" h="56">
                <a:moveTo>
                  <a:pt x="111" y="19"/>
                </a:moveTo>
                <a:cubicBezTo>
                  <a:pt x="107" y="13"/>
                  <a:pt x="101" y="8"/>
                  <a:pt x="94" y="7"/>
                </a:cubicBezTo>
                <a:cubicBezTo>
                  <a:pt x="92" y="6"/>
                  <a:pt x="90" y="5"/>
                  <a:pt x="87" y="4"/>
                </a:cubicBezTo>
                <a:cubicBezTo>
                  <a:pt x="85" y="3"/>
                  <a:pt x="83" y="2"/>
                  <a:pt x="80" y="0"/>
                </a:cubicBezTo>
                <a:cubicBezTo>
                  <a:pt x="80" y="0"/>
                  <a:pt x="80" y="0"/>
                  <a:pt x="80" y="0"/>
                </a:cubicBezTo>
                <a:cubicBezTo>
                  <a:pt x="77" y="0"/>
                  <a:pt x="77" y="0"/>
                  <a:pt x="77" y="0"/>
                </a:cubicBezTo>
                <a:cubicBezTo>
                  <a:pt x="76" y="1"/>
                  <a:pt x="75" y="2"/>
                  <a:pt x="75" y="2"/>
                </a:cubicBezTo>
                <a:cubicBezTo>
                  <a:pt x="71" y="7"/>
                  <a:pt x="66" y="11"/>
                  <a:pt x="59" y="11"/>
                </a:cubicBezTo>
                <a:cubicBezTo>
                  <a:pt x="53" y="11"/>
                  <a:pt x="48" y="7"/>
                  <a:pt x="44" y="2"/>
                </a:cubicBezTo>
                <a:cubicBezTo>
                  <a:pt x="44" y="2"/>
                  <a:pt x="43" y="1"/>
                  <a:pt x="42" y="0"/>
                </a:cubicBezTo>
                <a:cubicBezTo>
                  <a:pt x="39" y="0"/>
                  <a:pt x="39" y="0"/>
                  <a:pt x="39" y="0"/>
                </a:cubicBezTo>
                <a:cubicBezTo>
                  <a:pt x="33" y="4"/>
                  <a:pt x="29" y="6"/>
                  <a:pt x="24" y="7"/>
                </a:cubicBezTo>
                <a:cubicBezTo>
                  <a:pt x="13" y="9"/>
                  <a:pt x="2" y="24"/>
                  <a:pt x="0" y="37"/>
                </a:cubicBezTo>
                <a:cubicBezTo>
                  <a:pt x="16" y="49"/>
                  <a:pt x="37" y="56"/>
                  <a:pt x="59" y="56"/>
                </a:cubicBezTo>
                <a:cubicBezTo>
                  <a:pt x="70" y="56"/>
                  <a:pt x="80" y="54"/>
                  <a:pt x="90" y="51"/>
                </a:cubicBezTo>
                <a:cubicBezTo>
                  <a:pt x="89" y="51"/>
                  <a:pt x="89" y="51"/>
                  <a:pt x="88" y="51"/>
                </a:cubicBezTo>
                <a:cubicBezTo>
                  <a:pt x="90" y="38"/>
                  <a:pt x="100" y="23"/>
                  <a:pt x="111" y="19"/>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64" name="Freeform 114">
            <a:extLst>
              <a:ext uri="{FF2B5EF4-FFF2-40B4-BE49-F238E27FC236}">
                <a16:creationId xmlns:a16="http://schemas.microsoft.com/office/drawing/2014/main" id="{FA3BF3EA-3D73-40AE-8588-EAE26375FA46}"/>
              </a:ext>
            </a:extLst>
          </p:cNvPr>
          <p:cNvSpPr>
            <a:spLocks noEditPoints="1"/>
          </p:cNvSpPr>
          <p:nvPr/>
        </p:nvSpPr>
        <p:spPr bwMode="auto">
          <a:xfrm>
            <a:off x="1059413" y="5410765"/>
            <a:ext cx="47726" cy="73641"/>
          </a:xfrm>
          <a:custGeom>
            <a:avLst/>
            <a:gdLst/>
            <a:ahLst/>
            <a:cxnLst>
              <a:cxn ang="0">
                <a:pos x="7" y="79"/>
              </a:cxn>
              <a:cxn ang="0">
                <a:pos x="20" y="75"/>
              </a:cxn>
              <a:cxn ang="0">
                <a:pos x="20" y="75"/>
              </a:cxn>
              <a:cxn ang="0">
                <a:pos x="21" y="65"/>
              </a:cxn>
              <a:cxn ang="0">
                <a:pos x="21" y="64"/>
              </a:cxn>
              <a:cxn ang="0">
                <a:pos x="35" y="73"/>
              </a:cxn>
              <a:cxn ang="0">
                <a:pos x="50" y="64"/>
              </a:cxn>
              <a:cxn ang="0">
                <a:pos x="50" y="65"/>
              </a:cxn>
              <a:cxn ang="0">
                <a:pos x="51" y="75"/>
              </a:cxn>
              <a:cxn ang="0">
                <a:pos x="51" y="75"/>
              </a:cxn>
              <a:cxn ang="0">
                <a:pos x="64" y="79"/>
              </a:cxn>
              <a:cxn ang="0">
                <a:pos x="71" y="81"/>
              </a:cxn>
              <a:cxn ang="0">
                <a:pos x="69" y="55"/>
              </a:cxn>
              <a:cxn ang="0">
                <a:pos x="65" y="23"/>
              </a:cxn>
              <a:cxn ang="0">
                <a:pos x="56" y="10"/>
              </a:cxn>
              <a:cxn ang="0">
                <a:pos x="35" y="0"/>
              </a:cxn>
              <a:cxn ang="0">
                <a:pos x="15" y="10"/>
              </a:cxn>
              <a:cxn ang="0">
                <a:pos x="6" y="23"/>
              </a:cxn>
              <a:cxn ang="0">
                <a:pos x="2" y="55"/>
              </a:cxn>
              <a:cxn ang="0">
                <a:pos x="0" y="81"/>
              </a:cxn>
              <a:cxn ang="0">
                <a:pos x="7" y="79"/>
              </a:cxn>
              <a:cxn ang="0">
                <a:pos x="14" y="37"/>
              </a:cxn>
              <a:cxn ang="0">
                <a:pos x="35" y="18"/>
              </a:cxn>
              <a:cxn ang="0">
                <a:pos x="57" y="37"/>
              </a:cxn>
              <a:cxn ang="0">
                <a:pos x="58" y="41"/>
              </a:cxn>
              <a:cxn ang="0">
                <a:pos x="57" y="49"/>
              </a:cxn>
              <a:cxn ang="0">
                <a:pos x="52" y="58"/>
              </a:cxn>
              <a:cxn ang="0">
                <a:pos x="35" y="70"/>
              </a:cxn>
              <a:cxn ang="0">
                <a:pos x="19" y="58"/>
              </a:cxn>
              <a:cxn ang="0">
                <a:pos x="14" y="49"/>
              </a:cxn>
              <a:cxn ang="0">
                <a:pos x="13" y="41"/>
              </a:cxn>
              <a:cxn ang="0">
                <a:pos x="14" y="37"/>
              </a:cxn>
            </a:cxnLst>
            <a:rect l="0" t="0" r="r" b="b"/>
            <a:pathLst>
              <a:path w="71" h="81">
                <a:moveTo>
                  <a:pt x="7" y="79"/>
                </a:moveTo>
                <a:cubicBezTo>
                  <a:pt x="9" y="78"/>
                  <a:pt x="14" y="72"/>
                  <a:pt x="20" y="75"/>
                </a:cubicBezTo>
                <a:cubicBezTo>
                  <a:pt x="20" y="75"/>
                  <a:pt x="20" y="76"/>
                  <a:pt x="20" y="75"/>
                </a:cubicBezTo>
                <a:cubicBezTo>
                  <a:pt x="21" y="75"/>
                  <a:pt x="21" y="71"/>
                  <a:pt x="21" y="65"/>
                </a:cubicBezTo>
                <a:cubicBezTo>
                  <a:pt x="21" y="65"/>
                  <a:pt x="21" y="65"/>
                  <a:pt x="21" y="64"/>
                </a:cubicBezTo>
                <a:cubicBezTo>
                  <a:pt x="25" y="68"/>
                  <a:pt x="30" y="72"/>
                  <a:pt x="35" y="73"/>
                </a:cubicBezTo>
                <a:cubicBezTo>
                  <a:pt x="41" y="72"/>
                  <a:pt x="46" y="68"/>
                  <a:pt x="50" y="64"/>
                </a:cubicBezTo>
                <a:cubicBezTo>
                  <a:pt x="50" y="65"/>
                  <a:pt x="50" y="65"/>
                  <a:pt x="50" y="65"/>
                </a:cubicBezTo>
                <a:cubicBezTo>
                  <a:pt x="50" y="71"/>
                  <a:pt x="50" y="75"/>
                  <a:pt x="51" y="75"/>
                </a:cubicBezTo>
                <a:cubicBezTo>
                  <a:pt x="51" y="76"/>
                  <a:pt x="51" y="75"/>
                  <a:pt x="51" y="75"/>
                </a:cubicBezTo>
                <a:cubicBezTo>
                  <a:pt x="57" y="72"/>
                  <a:pt x="62" y="78"/>
                  <a:pt x="64" y="79"/>
                </a:cubicBezTo>
                <a:cubicBezTo>
                  <a:pt x="66" y="80"/>
                  <a:pt x="71" y="81"/>
                  <a:pt x="71" y="81"/>
                </a:cubicBezTo>
                <a:cubicBezTo>
                  <a:pt x="71" y="81"/>
                  <a:pt x="68" y="64"/>
                  <a:pt x="69" y="55"/>
                </a:cubicBezTo>
                <a:cubicBezTo>
                  <a:pt x="70" y="46"/>
                  <a:pt x="70" y="37"/>
                  <a:pt x="65" y="23"/>
                </a:cubicBezTo>
                <a:cubicBezTo>
                  <a:pt x="63" y="19"/>
                  <a:pt x="58" y="12"/>
                  <a:pt x="56" y="10"/>
                </a:cubicBezTo>
                <a:cubicBezTo>
                  <a:pt x="50" y="4"/>
                  <a:pt x="43" y="1"/>
                  <a:pt x="35" y="0"/>
                </a:cubicBezTo>
                <a:cubicBezTo>
                  <a:pt x="28" y="1"/>
                  <a:pt x="20" y="4"/>
                  <a:pt x="15" y="10"/>
                </a:cubicBezTo>
                <a:cubicBezTo>
                  <a:pt x="13" y="12"/>
                  <a:pt x="8" y="19"/>
                  <a:pt x="6" y="23"/>
                </a:cubicBezTo>
                <a:cubicBezTo>
                  <a:pt x="1" y="37"/>
                  <a:pt x="1" y="46"/>
                  <a:pt x="2" y="55"/>
                </a:cubicBezTo>
                <a:cubicBezTo>
                  <a:pt x="3" y="64"/>
                  <a:pt x="0" y="81"/>
                  <a:pt x="0" y="81"/>
                </a:cubicBezTo>
                <a:cubicBezTo>
                  <a:pt x="0" y="81"/>
                  <a:pt x="5" y="80"/>
                  <a:pt x="7" y="79"/>
                </a:cubicBezTo>
                <a:close/>
                <a:moveTo>
                  <a:pt x="14" y="37"/>
                </a:moveTo>
                <a:cubicBezTo>
                  <a:pt x="17" y="32"/>
                  <a:pt x="31" y="29"/>
                  <a:pt x="35" y="18"/>
                </a:cubicBezTo>
                <a:cubicBezTo>
                  <a:pt x="40" y="29"/>
                  <a:pt x="54" y="32"/>
                  <a:pt x="57" y="37"/>
                </a:cubicBezTo>
                <a:cubicBezTo>
                  <a:pt x="58" y="38"/>
                  <a:pt x="58" y="41"/>
                  <a:pt x="58" y="41"/>
                </a:cubicBezTo>
                <a:cubicBezTo>
                  <a:pt x="58" y="44"/>
                  <a:pt x="57" y="48"/>
                  <a:pt x="57" y="49"/>
                </a:cubicBezTo>
                <a:cubicBezTo>
                  <a:pt x="56" y="52"/>
                  <a:pt x="53" y="56"/>
                  <a:pt x="52" y="58"/>
                </a:cubicBezTo>
                <a:cubicBezTo>
                  <a:pt x="48" y="63"/>
                  <a:pt x="42" y="70"/>
                  <a:pt x="35" y="70"/>
                </a:cubicBezTo>
                <a:cubicBezTo>
                  <a:pt x="29" y="70"/>
                  <a:pt x="23" y="63"/>
                  <a:pt x="19" y="58"/>
                </a:cubicBezTo>
                <a:cubicBezTo>
                  <a:pt x="18" y="56"/>
                  <a:pt x="15" y="52"/>
                  <a:pt x="14" y="49"/>
                </a:cubicBezTo>
                <a:cubicBezTo>
                  <a:pt x="14" y="48"/>
                  <a:pt x="13" y="44"/>
                  <a:pt x="13" y="41"/>
                </a:cubicBezTo>
                <a:cubicBezTo>
                  <a:pt x="13" y="41"/>
                  <a:pt x="13" y="38"/>
                  <a:pt x="14" y="37"/>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65" name="Freeform 115">
            <a:extLst>
              <a:ext uri="{FF2B5EF4-FFF2-40B4-BE49-F238E27FC236}">
                <a16:creationId xmlns:a16="http://schemas.microsoft.com/office/drawing/2014/main" id="{4D32D357-D02C-4DF6-97FF-00A486AC0AA8}"/>
              </a:ext>
            </a:extLst>
          </p:cNvPr>
          <p:cNvSpPr>
            <a:spLocks/>
          </p:cNvSpPr>
          <p:nvPr/>
        </p:nvSpPr>
        <p:spPr bwMode="auto">
          <a:xfrm>
            <a:off x="1107707" y="5494430"/>
            <a:ext cx="85793" cy="54749"/>
          </a:xfrm>
          <a:custGeom>
            <a:avLst/>
            <a:gdLst/>
            <a:ahLst/>
            <a:cxnLst>
              <a:cxn ang="0">
                <a:pos x="102" y="8"/>
              </a:cxn>
              <a:cxn ang="0">
                <a:pos x="99" y="7"/>
              </a:cxn>
              <a:cxn ang="0">
                <a:pos x="93" y="5"/>
              </a:cxn>
              <a:cxn ang="0">
                <a:pos x="86" y="0"/>
              </a:cxn>
              <a:cxn ang="0">
                <a:pos x="79" y="22"/>
              </a:cxn>
              <a:cxn ang="0">
                <a:pos x="71" y="34"/>
              </a:cxn>
              <a:cxn ang="0">
                <a:pos x="67" y="21"/>
              </a:cxn>
              <a:cxn ang="0">
                <a:pos x="75" y="15"/>
              </a:cxn>
              <a:cxn ang="0">
                <a:pos x="64" y="8"/>
              </a:cxn>
              <a:cxn ang="0">
                <a:pos x="53" y="15"/>
              </a:cxn>
              <a:cxn ang="0">
                <a:pos x="61" y="21"/>
              </a:cxn>
              <a:cxn ang="0">
                <a:pos x="57" y="34"/>
              </a:cxn>
              <a:cxn ang="0">
                <a:pos x="42" y="0"/>
              </a:cxn>
              <a:cxn ang="0">
                <a:pos x="27" y="8"/>
              </a:cxn>
              <a:cxn ang="0">
                <a:pos x="23" y="9"/>
              </a:cxn>
              <a:cxn ang="0">
                <a:pos x="0" y="41"/>
              </a:cxn>
              <a:cxn ang="0">
                <a:pos x="1" y="41"/>
              </a:cxn>
              <a:cxn ang="0">
                <a:pos x="64" y="60"/>
              </a:cxn>
              <a:cxn ang="0">
                <a:pos x="126" y="42"/>
              </a:cxn>
              <a:cxn ang="0">
                <a:pos x="128" y="41"/>
              </a:cxn>
              <a:cxn ang="0">
                <a:pos x="102" y="8"/>
              </a:cxn>
            </a:cxnLst>
            <a:rect l="0" t="0" r="r" b="b"/>
            <a:pathLst>
              <a:path w="128" h="60">
                <a:moveTo>
                  <a:pt x="102" y="8"/>
                </a:moveTo>
                <a:cubicBezTo>
                  <a:pt x="101" y="7"/>
                  <a:pt x="100" y="7"/>
                  <a:pt x="99" y="7"/>
                </a:cubicBezTo>
                <a:cubicBezTo>
                  <a:pt x="97" y="6"/>
                  <a:pt x="95" y="6"/>
                  <a:pt x="93" y="5"/>
                </a:cubicBezTo>
                <a:cubicBezTo>
                  <a:pt x="91" y="4"/>
                  <a:pt x="89" y="2"/>
                  <a:pt x="86" y="0"/>
                </a:cubicBezTo>
                <a:cubicBezTo>
                  <a:pt x="85" y="6"/>
                  <a:pt x="82" y="15"/>
                  <a:pt x="79" y="22"/>
                </a:cubicBezTo>
                <a:cubicBezTo>
                  <a:pt x="76" y="27"/>
                  <a:pt x="74" y="32"/>
                  <a:pt x="71" y="34"/>
                </a:cubicBezTo>
                <a:cubicBezTo>
                  <a:pt x="67" y="21"/>
                  <a:pt x="67" y="21"/>
                  <a:pt x="67" y="21"/>
                </a:cubicBezTo>
                <a:cubicBezTo>
                  <a:pt x="75" y="15"/>
                  <a:pt x="75" y="15"/>
                  <a:pt x="75" y="15"/>
                </a:cubicBezTo>
                <a:cubicBezTo>
                  <a:pt x="64" y="8"/>
                  <a:pt x="64" y="8"/>
                  <a:pt x="64" y="8"/>
                </a:cubicBezTo>
                <a:cubicBezTo>
                  <a:pt x="53" y="15"/>
                  <a:pt x="53" y="15"/>
                  <a:pt x="53" y="15"/>
                </a:cubicBezTo>
                <a:cubicBezTo>
                  <a:pt x="61" y="21"/>
                  <a:pt x="61" y="21"/>
                  <a:pt x="61" y="21"/>
                </a:cubicBezTo>
                <a:cubicBezTo>
                  <a:pt x="57" y="34"/>
                  <a:pt x="57" y="34"/>
                  <a:pt x="57" y="34"/>
                </a:cubicBezTo>
                <a:cubicBezTo>
                  <a:pt x="50" y="27"/>
                  <a:pt x="44" y="10"/>
                  <a:pt x="42" y="0"/>
                </a:cubicBezTo>
                <a:cubicBezTo>
                  <a:pt x="35" y="5"/>
                  <a:pt x="31" y="7"/>
                  <a:pt x="27" y="8"/>
                </a:cubicBezTo>
                <a:cubicBezTo>
                  <a:pt x="25" y="8"/>
                  <a:pt x="24" y="8"/>
                  <a:pt x="23" y="9"/>
                </a:cubicBezTo>
                <a:cubicBezTo>
                  <a:pt x="12" y="13"/>
                  <a:pt x="2" y="28"/>
                  <a:pt x="0" y="41"/>
                </a:cubicBezTo>
                <a:cubicBezTo>
                  <a:pt x="1" y="41"/>
                  <a:pt x="1" y="41"/>
                  <a:pt x="1" y="41"/>
                </a:cubicBezTo>
                <a:cubicBezTo>
                  <a:pt x="19" y="53"/>
                  <a:pt x="40" y="60"/>
                  <a:pt x="64" y="60"/>
                </a:cubicBezTo>
                <a:cubicBezTo>
                  <a:pt x="87" y="60"/>
                  <a:pt x="109" y="53"/>
                  <a:pt x="126" y="42"/>
                </a:cubicBezTo>
                <a:cubicBezTo>
                  <a:pt x="126" y="42"/>
                  <a:pt x="127" y="41"/>
                  <a:pt x="128" y="41"/>
                </a:cubicBezTo>
                <a:cubicBezTo>
                  <a:pt x="126" y="26"/>
                  <a:pt x="114" y="10"/>
                  <a:pt x="102" y="8"/>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66" name="Freeform 116">
            <a:extLst>
              <a:ext uri="{FF2B5EF4-FFF2-40B4-BE49-F238E27FC236}">
                <a16:creationId xmlns:a16="http://schemas.microsoft.com/office/drawing/2014/main" id="{A2F9689A-76CA-4FD7-ABEC-D24A8CDECF01}"/>
              </a:ext>
            </a:extLst>
          </p:cNvPr>
          <p:cNvSpPr>
            <a:spLocks noEditPoints="1"/>
          </p:cNvSpPr>
          <p:nvPr/>
        </p:nvSpPr>
        <p:spPr bwMode="auto">
          <a:xfrm>
            <a:off x="1129297" y="5424645"/>
            <a:ext cx="42897" cy="69785"/>
          </a:xfrm>
          <a:custGeom>
            <a:avLst/>
            <a:gdLst/>
            <a:ahLst/>
            <a:cxnLst>
              <a:cxn ang="0">
                <a:pos x="1" y="39"/>
              </a:cxn>
              <a:cxn ang="0">
                <a:pos x="3" y="46"/>
              </a:cxn>
              <a:cxn ang="0">
                <a:pos x="6" y="51"/>
              </a:cxn>
              <a:cxn ang="0">
                <a:pos x="7" y="54"/>
              </a:cxn>
              <a:cxn ang="0">
                <a:pos x="14" y="65"/>
              </a:cxn>
              <a:cxn ang="0">
                <a:pos x="16" y="68"/>
              </a:cxn>
              <a:cxn ang="0">
                <a:pos x="32" y="77"/>
              </a:cxn>
              <a:cxn ang="0">
                <a:pos x="48" y="68"/>
              </a:cxn>
              <a:cxn ang="0">
                <a:pos x="51" y="65"/>
              </a:cxn>
              <a:cxn ang="0">
                <a:pos x="57" y="54"/>
              </a:cxn>
              <a:cxn ang="0">
                <a:pos x="58" y="51"/>
              </a:cxn>
              <a:cxn ang="0">
                <a:pos x="61" y="46"/>
              </a:cxn>
              <a:cxn ang="0">
                <a:pos x="63" y="39"/>
              </a:cxn>
              <a:cxn ang="0">
                <a:pos x="64" y="34"/>
              </a:cxn>
              <a:cxn ang="0">
                <a:pos x="64" y="31"/>
              </a:cxn>
              <a:cxn ang="0">
                <a:pos x="62" y="26"/>
              </a:cxn>
              <a:cxn ang="0">
                <a:pos x="61" y="25"/>
              </a:cxn>
              <a:cxn ang="0">
                <a:pos x="60" y="23"/>
              </a:cxn>
              <a:cxn ang="0">
                <a:pos x="59" y="18"/>
              </a:cxn>
              <a:cxn ang="0">
                <a:pos x="54" y="10"/>
              </a:cxn>
              <a:cxn ang="0">
                <a:pos x="32" y="0"/>
              </a:cxn>
              <a:cxn ang="0">
                <a:pos x="10" y="10"/>
              </a:cxn>
              <a:cxn ang="0">
                <a:pos x="5" y="18"/>
              </a:cxn>
              <a:cxn ang="0">
                <a:pos x="4" y="23"/>
              </a:cxn>
              <a:cxn ang="0">
                <a:pos x="3" y="25"/>
              </a:cxn>
              <a:cxn ang="0">
                <a:pos x="2" y="26"/>
              </a:cxn>
              <a:cxn ang="0">
                <a:pos x="0" y="31"/>
              </a:cxn>
              <a:cxn ang="0">
                <a:pos x="0" y="34"/>
              </a:cxn>
              <a:cxn ang="0">
                <a:pos x="1" y="39"/>
              </a:cxn>
              <a:cxn ang="0">
                <a:pos x="4" y="30"/>
              </a:cxn>
              <a:cxn ang="0">
                <a:pos x="11" y="32"/>
              </a:cxn>
              <a:cxn ang="0">
                <a:pos x="12" y="29"/>
              </a:cxn>
              <a:cxn ang="0">
                <a:pos x="15" y="24"/>
              </a:cxn>
              <a:cxn ang="0">
                <a:pos x="22" y="24"/>
              </a:cxn>
              <a:cxn ang="0">
                <a:pos x="32" y="28"/>
              </a:cxn>
              <a:cxn ang="0">
                <a:pos x="41" y="24"/>
              </a:cxn>
              <a:cxn ang="0">
                <a:pos x="49" y="24"/>
              </a:cxn>
              <a:cxn ang="0">
                <a:pos x="52" y="29"/>
              </a:cxn>
              <a:cxn ang="0">
                <a:pos x="53" y="32"/>
              </a:cxn>
              <a:cxn ang="0">
                <a:pos x="60" y="30"/>
              </a:cxn>
              <a:cxn ang="0">
                <a:pos x="61" y="36"/>
              </a:cxn>
              <a:cxn ang="0">
                <a:pos x="60" y="40"/>
              </a:cxn>
              <a:cxn ang="0">
                <a:pos x="54" y="49"/>
              </a:cxn>
              <a:cxn ang="0">
                <a:pos x="55" y="52"/>
              </a:cxn>
              <a:cxn ang="0">
                <a:pos x="49" y="61"/>
              </a:cxn>
              <a:cxn ang="0">
                <a:pos x="32" y="73"/>
              </a:cxn>
              <a:cxn ang="0">
                <a:pos x="15" y="61"/>
              </a:cxn>
              <a:cxn ang="0">
                <a:pos x="9" y="52"/>
              </a:cxn>
              <a:cxn ang="0">
                <a:pos x="10" y="49"/>
              </a:cxn>
              <a:cxn ang="0">
                <a:pos x="4" y="40"/>
              </a:cxn>
              <a:cxn ang="0">
                <a:pos x="3" y="36"/>
              </a:cxn>
              <a:cxn ang="0">
                <a:pos x="4" y="30"/>
              </a:cxn>
            </a:cxnLst>
            <a:rect l="0" t="0" r="r" b="b"/>
            <a:pathLst>
              <a:path w="64" h="77">
                <a:moveTo>
                  <a:pt x="1" y="39"/>
                </a:moveTo>
                <a:cubicBezTo>
                  <a:pt x="1" y="41"/>
                  <a:pt x="2" y="44"/>
                  <a:pt x="3" y="46"/>
                </a:cubicBezTo>
                <a:cubicBezTo>
                  <a:pt x="4" y="48"/>
                  <a:pt x="5" y="51"/>
                  <a:pt x="6" y="51"/>
                </a:cubicBezTo>
                <a:cubicBezTo>
                  <a:pt x="7" y="51"/>
                  <a:pt x="6" y="52"/>
                  <a:pt x="7" y="54"/>
                </a:cubicBezTo>
                <a:cubicBezTo>
                  <a:pt x="8" y="58"/>
                  <a:pt x="11" y="61"/>
                  <a:pt x="14" y="65"/>
                </a:cubicBezTo>
                <a:cubicBezTo>
                  <a:pt x="14" y="66"/>
                  <a:pt x="15" y="67"/>
                  <a:pt x="16" y="68"/>
                </a:cubicBezTo>
                <a:cubicBezTo>
                  <a:pt x="20" y="73"/>
                  <a:pt x="25" y="77"/>
                  <a:pt x="32" y="77"/>
                </a:cubicBezTo>
                <a:cubicBezTo>
                  <a:pt x="39" y="77"/>
                  <a:pt x="44" y="73"/>
                  <a:pt x="48" y="68"/>
                </a:cubicBezTo>
                <a:cubicBezTo>
                  <a:pt x="49" y="67"/>
                  <a:pt x="50" y="66"/>
                  <a:pt x="51" y="65"/>
                </a:cubicBezTo>
                <a:cubicBezTo>
                  <a:pt x="53" y="61"/>
                  <a:pt x="56" y="58"/>
                  <a:pt x="57" y="54"/>
                </a:cubicBezTo>
                <a:cubicBezTo>
                  <a:pt x="58" y="52"/>
                  <a:pt x="57" y="51"/>
                  <a:pt x="58" y="51"/>
                </a:cubicBezTo>
                <a:cubicBezTo>
                  <a:pt x="59" y="51"/>
                  <a:pt x="60" y="48"/>
                  <a:pt x="61" y="46"/>
                </a:cubicBezTo>
                <a:cubicBezTo>
                  <a:pt x="62" y="44"/>
                  <a:pt x="63" y="41"/>
                  <a:pt x="63" y="39"/>
                </a:cubicBezTo>
                <a:cubicBezTo>
                  <a:pt x="63" y="37"/>
                  <a:pt x="64" y="36"/>
                  <a:pt x="64" y="34"/>
                </a:cubicBezTo>
                <a:cubicBezTo>
                  <a:pt x="64" y="33"/>
                  <a:pt x="64" y="32"/>
                  <a:pt x="64" y="31"/>
                </a:cubicBezTo>
                <a:cubicBezTo>
                  <a:pt x="64" y="29"/>
                  <a:pt x="63" y="27"/>
                  <a:pt x="62" y="26"/>
                </a:cubicBezTo>
                <a:cubicBezTo>
                  <a:pt x="62" y="25"/>
                  <a:pt x="61" y="25"/>
                  <a:pt x="61" y="25"/>
                </a:cubicBezTo>
                <a:cubicBezTo>
                  <a:pt x="60" y="25"/>
                  <a:pt x="61" y="24"/>
                  <a:pt x="60" y="23"/>
                </a:cubicBezTo>
                <a:cubicBezTo>
                  <a:pt x="60" y="21"/>
                  <a:pt x="60" y="20"/>
                  <a:pt x="59" y="18"/>
                </a:cubicBezTo>
                <a:cubicBezTo>
                  <a:pt x="58" y="15"/>
                  <a:pt x="56" y="12"/>
                  <a:pt x="54" y="10"/>
                </a:cubicBezTo>
                <a:cubicBezTo>
                  <a:pt x="49" y="4"/>
                  <a:pt x="41" y="1"/>
                  <a:pt x="32" y="0"/>
                </a:cubicBezTo>
                <a:cubicBezTo>
                  <a:pt x="24" y="1"/>
                  <a:pt x="16" y="4"/>
                  <a:pt x="10" y="10"/>
                </a:cubicBezTo>
                <a:cubicBezTo>
                  <a:pt x="8" y="13"/>
                  <a:pt x="6" y="15"/>
                  <a:pt x="5" y="18"/>
                </a:cubicBezTo>
                <a:cubicBezTo>
                  <a:pt x="4" y="20"/>
                  <a:pt x="4" y="21"/>
                  <a:pt x="4" y="23"/>
                </a:cubicBezTo>
                <a:cubicBezTo>
                  <a:pt x="4" y="24"/>
                  <a:pt x="4" y="25"/>
                  <a:pt x="3" y="25"/>
                </a:cubicBezTo>
                <a:cubicBezTo>
                  <a:pt x="3" y="25"/>
                  <a:pt x="2" y="25"/>
                  <a:pt x="2" y="26"/>
                </a:cubicBezTo>
                <a:cubicBezTo>
                  <a:pt x="1" y="27"/>
                  <a:pt x="0" y="29"/>
                  <a:pt x="0" y="31"/>
                </a:cubicBezTo>
                <a:cubicBezTo>
                  <a:pt x="0" y="32"/>
                  <a:pt x="0" y="33"/>
                  <a:pt x="0" y="34"/>
                </a:cubicBezTo>
                <a:cubicBezTo>
                  <a:pt x="1" y="36"/>
                  <a:pt x="1" y="37"/>
                  <a:pt x="1" y="39"/>
                </a:cubicBezTo>
                <a:close/>
                <a:moveTo>
                  <a:pt x="4" y="30"/>
                </a:moveTo>
                <a:cubicBezTo>
                  <a:pt x="6" y="28"/>
                  <a:pt x="10" y="32"/>
                  <a:pt x="11" y="32"/>
                </a:cubicBezTo>
                <a:cubicBezTo>
                  <a:pt x="11" y="32"/>
                  <a:pt x="12" y="30"/>
                  <a:pt x="12" y="29"/>
                </a:cubicBezTo>
                <a:cubicBezTo>
                  <a:pt x="13" y="27"/>
                  <a:pt x="14" y="25"/>
                  <a:pt x="15" y="24"/>
                </a:cubicBezTo>
                <a:cubicBezTo>
                  <a:pt x="17" y="22"/>
                  <a:pt x="20" y="22"/>
                  <a:pt x="22" y="24"/>
                </a:cubicBezTo>
                <a:cubicBezTo>
                  <a:pt x="25" y="25"/>
                  <a:pt x="28" y="28"/>
                  <a:pt x="32" y="28"/>
                </a:cubicBezTo>
                <a:cubicBezTo>
                  <a:pt x="36" y="28"/>
                  <a:pt x="38" y="26"/>
                  <a:pt x="41" y="24"/>
                </a:cubicBezTo>
                <a:cubicBezTo>
                  <a:pt x="44" y="23"/>
                  <a:pt x="47" y="21"/>
                  <a:pt x="49" y="24"/>
                </a:cubicBezTo>
                <a:cubicBezTo>
                  <a:pt x="50" y="25"/>
                  <a:pt x="51" y="27"/>
                  <a:pt x="52" y="29"/>
                </a:cubicBezTo>
                <a:cubicBezTo>
                  <a:pt x="52" y="30"/>
                  <a:pt x="53" y="32"/>
                  <a:pt x="53" y="32"/>
                </a:cubicBezTo>
                <a:cubicBezTo>
                  <a:pt x="54" y="32"/>
                  <a:pt x="58" y="28"/>
                  <a:pt x="60" y="30"/>
                </a:cubicBezTo>
                <a:cubicBezTo>
                  <a:pt x="61" y="32"/>
                  <a:pt x="61" y="35"/>
                  <a:pt x="61" y="36"/>
                </a:cubicBezTo>
                <a:cubicBezTo>
                  <a:pt x="61" y="38"/>
                  <a:pt x="61" y="39"/>
                  <a:pt x="60" y="40"/>
                </a:cubicBezTo>
                <a:cubicBezTo>
                  <a:pt x="60" y="43"/>
                  <a:pt x="56" y="48"/>
                  <a:pt x="54" y="49"/>
                </a:cubicBezTo>
                <a:cubicBezTo>
                  <a:pt x="54" y="49"/>
                  <a:pt x="55" y="51"/>
                  <a:pt x="55" y="52"/>
                </a:cubicBezTo>
                <a:cubicBezTo>
                  <a:pt x="55" y="55"/>
                  <a:pt x="51" y="59"/>
                  <a:pt x="49" y="61"/>
                </a:cubicBezTo>
                <a:cubicBezTo>
                  <a:pt x="45" y="67"/>
                  <a:pt x="40" y="73"/>
                  <a:pt x="32" y="73"/>
                </a:cubicBezTo>
                <a:cubicBezTo>
                  <a:pt x="25" y="73"/>
                  <a:pt x="19" y="67"/>
                  <a:pt x="15" y="61"/>
                </a:cubicBezTo>
                <a:cubicBezTo>
                  <a:pt x="13" y="59"/>
                  <a:pt x="9" y="55"/>
                  <a:pt x="9" y="52"/>
                </a:cubicBezTo>
                <a:cubicBezTo>
                  <a:pt x="9" y="51"/>
                  <a:pt x="10" y="49"/>
                  <a:pt x="10" y="49"/>
                </a:cubicBezTo>
                <a:cubicBezTo>
                  <a:pt x="8" y="48"/>
                  <a:pt x="4" y="43"/>
                  <a:pt x="4" y="40"/>
                </a:cubicBezTo>
                <a:cubicBezTo>
                  <a:pt x="4" y="39"/>
                  <a:pt x="3" y="38"/>
                  <a:pt x="3" y="36"/>
                </a:cubicBezTo>
                <a:cubicBezTo>
                  <a:pt x="3" y="35"/>
                  <a:pt x="3" y="32"/>
                  <a:pt x="4" y="30"/>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59" name="Freeform 136">
            <a:extLst>
              <a:ext uri="{FF2B5EF4-FFF2-40B4-BE49-F238E27FC236}">
                <a16:creationId xmlns:a16="http://schemas.microsoft.com/office/drawing/2014/main" id="{0494AE5D-1AA3-48A0-99CF-7A8B4EDC46F8}"/>
              </a:ext>
            </a:extLst>
          </p:cNvPr>
          <p:cNvSpPr>
            <a:spLocks/>
          </p:cNvSpPr>
          <p:nvPr/>
        </p:nvSpPr>
        <p:spPr bwMode="auto">
          <a:xfrm>
            <a:off x="1120078" y="5678266"/>
            <a:ext cx="78432" cy="133474"/>
          </a:xfrm>
          <a:custGeom>
            <a:avLst/>
            <a:gdLst/>
            <a:ahLst/>
            <a:cxnLst>
              <a:cxn ang="0">
                <a:pos x="99" y="57"/>
              </a:cxn>
              <a:cxn ang="0">
                <a:pos x="99" y="9"/>
              </a:cxn>
              <a:cxn ang="0">
                <a:pos x="99" y="8"/>
              </a:cxn>
              <a:cxn ang="0">
                <a:pos x="97" y="4"/>
              </a:cxn>
              <a:cxn ang="0">
                <a:pos x="97" y="3"/>
              </a:cxn>
              <a:cxn ang="0">
                <a:pos x="97" y="3"/>
              </a:cxn>
              <a:cxn ang="0">
                <a:pos x="97" y="3"/>
              </a:cxn>
              <a:cxn ang="0">
                <a:pos x="96" y="2"/>
              </a:cxn>
              <a:cxn ang="0">
                <a:pos x="91" y="0"/>
              </a:cxn>
              <a:cxn ang="0">
                <a:pos x="91" y="0"/>
              </a:cxn>
              <a:cxn ang="0">
                <a:pos x="42" y="0"/>
              </a:cxn>
              <a:cxn ang="0">
                <a:pos x="41" y="0"/>
              </a:cxn>
              <a:cxn ang="0">
                <a:pos x="41" y="0"/>
              </a:cxn>
              <a:cxn ang="0">
                <a:pos x="8" y="0"/>
              </a:cxn>
              <a:cxn ang="0">
                <a:pos x="2" y="3"/>
              </a:cxn>
              <a:cxn ang="0">
                <a:pos x="0" y="9"/>
              </a:cxn>
              <a:cxn ang="0">
                <a:pos x="2" y="15"/>
              </a:cxn>
              <a:cxn ang="0">
                <a:pos x="18" y="30"/>
              </a:cxn>
              <a:cxn ang="0">
                <a:pos x="25" y="30"/>
              </a:cxn>
              <a:cxn ang="0">
                <a:pos x="26" y="28"/>
              </a:cxn>
              <a:cxn ang="0">
                <a:pos x="25" y="23"/>
              </a:cxn>
              <a:cxn ang="0">
                <a:pos x="12" y="10"/>
              </a:cxn>
              <a:cxn ang="0">
                <a:pos x="89" y="10"/>
              </a:cxn>
              <a:cxn ang="0">
                <a:pos x="89" y="57"/>
              </a:cxn>
              <a:cxn ang="0">
                <a:pos x="89" y="87"/>
              </a:cxn>
              <a:cxn ang="0">
                <a:pos x="77" y="75"/>
              </a:cxn>
              <a:cxn ang="0">
                <a:pos x="73" y="73"/>
              </a:cxn>
              <a:cxn ang="0">
                <a:pos x="69" y="75"/>
              </a:cxn>
              <a:cxn ang="0">
                <a:pos x="20" y="124"/>
              </a:cxn>
              <a:cxn ang="0">
                <a:pos x="15" y="129"/>
              </a:cxn>
              <a:cxn ang="0">
                <a:pos x="15" y="136"/>
              </a:cxn>
              <a:cxn ang="0">
                <a:pos x="22" y="136"/>
              </a:cxn>
              <a:cxn ang="0">
                <a:pos x="73" y="85"/>
              </a:cxn>
              <a:cxn ang="0">
                <a:pos x="85" y="97"/>
              </a:cxn>
              <a:cxn ang="0">
                <a:pos x="91" y="100"/>
              </a:cxn>
              <a:cxn ang="0">
                <a:pos x="97" y="97"/>
              </a:cxn>
              <a:cxn ang="0">
                <a:pos x="99" y="91"/>
              </a:cxn>
              <a:cxn ang="0">
                <a:pos x="99" y="59"/>
              </a:cxn>
              <a:cxn ang="0">
                <a:pos x="99" y="59"/>
              </a:cxn>
              <a:cxn ang="0">
                <a:pos x="99" y="57"/>
              </a:cxn>
            </a:cxnLst>
            <a:rect l="0" t="0" r="r" b="b"/>
            <a:pathLst>
              <a:path w="99" h="138">
                <a:moveTo>
                  <a:pt x="99" y="57"/>
                </a:moveTo>
                <a:cubicBezTo>
                  <a:pt x="99" y="9"/>
                  <a:pt x="99" y="9"/>
                  <a:pt x="99" y="9"/>
                </a:cubicBezTo>
                <a:cubicBezTo>
                  <a:pt x="99" y="9"/>
                  <a:pt x="99" y="8"/>
                  <a:pt x="99" y="8"/>
                </a:cubicBezTo>
                <a:cubicBezTo>
                  <a:pt x="99" y="6"/>
                  <a:pt x="98" y="5"/>
                  <a:pt x="97" y="4"/>
                </a:cubicBezTo>
                <a:cubicBezTo>
                  <a:pt x="97" y="3"/>
                  <a:pt x="97" y="3"/>
                  <a:pt x="97" y="3"/>
                </a:cubicBezTo>
                <a:cubicBezTo>
                  <a:pt x="97" y="3"/>
                  <a:pt x="97" y="3"/>
                  <a:pt x="97" y="3"/>
                </a:cubicBezTo>
                <a:cubicBezTo>
                  <a:pt x="97" y="3"/>
                  <a:pt x="97" y="3"/>
                  <a:pt x="97" y="3"/>
                </a:cubicBezTo>
                <a:cubicBezTo>
                  <a:pt x="96" y="2"/>
                  <a:pt x="96" y="2"/>
                  <a:pt x="96" y="2"/>
                </a:cubicBezTo>
                <a:cubicBezTo>
                  <a:pt x="94" y="1"/>
                  <a:pt x="93" y="0"/>
                  <a:pt x="91" y="0"/>
                </a:cubicBezTo>
                <a:cubicBezTo>
                  <a:pt x="91" y="0"/>
                  <a:pt x="91" y="0"/>
                  <a:pt x="91" y="0"/>
                </a:cubicBezTo>
                <a:cubicBezTo>
                  <a:pt x="42" y="0"/>
                  <a:pt x="42" y="0"/>
                  <a:pt x="42" y="0"/>
                </a:cubicBezTo>
                <a:cubicBezTo>
                  <a:pt x="41" y="0"/>
                  <a:pt x="41" y="0"/>
                  <a:pt x="41" y="0"/>
                </a:cubicBezTo>
                <a:cubicBezTo>
                  <a:pt x="41" y="0"/>
                  <a:pt x="41" y="0"/>
                  <a:pt x="41" y="0"/>
                </a:cubicBezTo>
                <a:cubicBezTo>
                  <a:pt x="8" y="0"/>
                  <a:pt x="8" y="0"/>
                  <a:pt x="8" y="0"/>
                </a:cubicBezTo>
                <a:cubicBezTo>
                  <a:pt x="6" y="0"/>
                  <a:pt x="4" y="1"/>
                  <a:pt x="2" y="3"/>
                </a:cubicBezTo>
                <a:cubicBezTo>
                  <a:pt x="1" y="4"/>
                  <a:pt x="0" y="6"/>
                  <a:pt x="0" y="9"/>
                </a:cubicBezTo>
                <a:cubicBezTo>
                  <a:pt x="0" y="11"/>
                  <a:pt x="1" y="13"/>
                  <a:pt x="2" y="15"/>
                </a:cubicBezTo>
                <a:cubicBezTo>
                  <a:pt x="18" y="30"/>
                  <a:pt x="18" y="30"/>
                  <a:pt x="18" y="30"/>
                </a:cubicBezTo>
                <a:cubicBezTo>
                  <a:pt x="20" y="32"/>
                  <a:pt x="23" y="32"/>
                  <a:pt x="25" y="30"/>
                </a:cubicBezTo>
                <a:cubicBezTo>
                  <a:pt x="25" y="30"/>
                  <a:pt x="26" y="29"/>
                  <a:pt x="26" y="28"/>
                </a:cubicBezTo>
                <a:cubicBezTo>
                  <a:pt x="27" y="27"/>
                  <a:pt x="26" y="24"/>
                  <a:pt x="25" y="23"/>
                </a:cubicBezTo>
                <a:cubicBezTo>
                  <a:pt x="12" y="10"/>
                  <a:pt x="12" y="10"/>
                  <a:pt x="12" y="10"/>
                </a:cubicBezTo>
                <a:cubicBezTo>
                  <a:pt x="89" y="10"/>
                  <a:pt x="89" y="10"/>
                  <a:pt x="89" y="10"/>
                </a:cubicBezTo>
                <a:cubicBezTo>
                  <a:pt x="89" y="57"/>
                  <a:pt x="89" y="57"/>
                  <a:pt x="89" y="57"/>
                </a:cubicBezTo>
                <a:cubicBezTo>
                  <a:pt x="89" y="87"/>
                  <a:pt x="89" y="87"/>
                  <a:pt x="89" y="87"/>
                </a:cubicBezTo>
                <a:cubicBezTo>
                  <a:pt x="85" y="83"/>
                  <a:pt x="77" y="75"/>
                  <a:pt x="77" y="75"/>
                </a:cubicBezTo>
                <a:cubicBezTo>
                  <a:pt x="76" y="74"/>
                  <a:pt x="74" y="73"/>
                  <a:pt x="73" y="73"/>
                </a:cubicBezTo>
                <a:cubicBezTo>
                  <a:pt x="72" y="73"/>
                  <a:pt x="70" y="74"/>
                  <a:pt x="69" y="75"/>
                </a:cubicBezTo>
                <a:cubicBezTo>
                  <a:pt x="20" y="124"/>
                  <a:pt x="20" y="124"/>
                  <a:pt x="20" y="124"/>
                </a:cubicBezTo>
                <a:cubicBezTo>
                  <a:pt x="15" y="129"/>
                  <a:pt x="15" y="129"/>
                  <a:pt x="15" y="129"/>
                </a:cubicBezTo>
                <a:cubicBezTo>
                  <a:pt x="13" y="131"/>
                  <a:pt x="13" y="134"/>
                  <a:pt x="15" y="136"/>
                </a:cubicBezTo>
                <a:cubicBezTo>
                  <a:pt x="17" y="138"/>
                  <a:pt x="20" y="138"/>
                  <a:pt x="22" y="136"/>
                </a:cubicBezTo>
                <a:cubicBezTo>
                  <a:pt x="73" y="85"/>
                  <a:pt x="73" y="85"/>
                  <a:pt x="73" y="85"/>
                </a:cubicBezTo>
                <a:cubicBezTo>
                  <a:pt x="85" y="97"/>
                  <a:pt x="85" y="97"/>
                  <a:pt x="85" y="97"/>
                </a:cubicBezTo>
                <a:cubicBezTo>
                  <a:pt x="86" y="99"/>
                  <a:pt x="89" y="100"/>
                  <a:pt x="91" y="100"/>
                </a:cubicBezTo>
                <a:cubicBezTo>
                  <a:pt x="93" y="100"/>
                  <a:pt x="95" y="99"/>
                  <a:pt x="97" y="97"/>
                </a:cubicBezTo>
                <a:cubicBezTo>
                  <a:pt x="98" y="95"/>
                  <a:pt x="99" y="93"/>
                  <a:pt x="99" y="91"/>
                </a:cubicBezTo>
                <a:cubicBezTo>
                  <a:pt x="99" y="59"/>
                  <a:pt x="99" y="59"/>
                  <a:pt x="99" y="59"/>
                </a:cubicBezTo>
                <a:cubicBezTo>
                  <a:pt x="99" y="59"/>
                  <a:pt x="99" y="59"/>
                  <a:pt x="99" y="59"/>
                </a:cubicBezTo>
                <a:lnTo>
                  <a:pt x="99" y="57"/>
                </a:ln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60" name="Freeform 137">
            <a:extLst>
              <a:ext uri="{FF2B5EF4-FFF2-40B4-BE49-F238E27FC236}">
                <a16:creationId xmlns:a16="http://schemas.microsoft.com/office/drawing/2014/main" id="{A8D6594C-12DA-4D6B-8FA2-01C6FB9FB408}"/>
              </a:ext>
            </a:extLst>
          </p:cNvPr>
          <p:cNvSpPr>
            <a:spLocks/>
          </p:cNvSpPr>
          <p:nvPr/>
        </p:nvSpPr>
        <p:spPr bwMode="auto">
          <a:xfrm>
            <a:off x="1044662" y="5703318"/>
            <a:ext cx="98878" cy="124851"/>
          </a:xfrm>
          <a:custGeom>
            <a:avLst/>
            <a:gdLst/>
            <a:ahLst/>
            <a:cxnLst>
              <a:cxn ang="0">
                <a:pos x="124" y="45"/>
              </a:cxn>
              <a:cxn ang="0">
                <a:pos x="121" y="40"/>
              </a:cxn>
              <a:cxn ang="0">
                <a:pos x="105" y="24"/>
              </a:cxn>
              <a:cxn ang="0">
                <a:pos x="85" y="4"/>
              </a:cxn>
              <a:cxn ang="0">
                <a:pos x="70" y="4"/>
              </a:cxn>
              <a:cxn ang="0">
                <a:pos x="22" y="52"/>
              </a:cxn>
              <a:cxn ang="0">
                <a:pos x="6" y="36"/>
              </a:cxn>
              <a:cxn ang="0">
                <a:pos x="1" y="36"/>
              </a:cxn>
              <a:cxn ang="0">
                <a:pos x="0" y="39"/>
              </a:cxn>
              <a:cxn ang="0">
                <a:pos x="0" y="125"/>
              </a:cxn>
              <a:cxn ang="0">
                <a:pos x="1" y="128"/>
              </a:cxn>
              <a:cxn ang="0">
                <a:pos x="4" y="129"/>
              </a:cxn>
              <a:cxn ang="0">
                <a:pos x="90" y="129"/>
              </a:cxn>
              <a:cxn ang="0">
                <a:pos x="92" y="128"/>
              </a:cxn>
              <a:cxn ang="0">
                <a:pos x="92" y="123"/>
              </a:cxn>
              <a:cxn ang="0">
                <a:pos x="92" y="123"/>
              </a:cxn>
              <a:cxn ang="0">
                <a:pos x="73" y="104"/>
              </a:cxn>
              <a:cxn ang="0">
                <a:pos x="121" y="56"/>
              </a:cxn>
              <a:cxn ang="0">
                <a:pos x="123" y="54"/>
              </a:cxn>
              <a:cxn ang="0">
                <a:pos x="124" y="45"/>
              </a:cxn>
            </a:cxnLst>
            <a:rect l="0" t="0" r="r" b="b"/>
            <a:pathLst>
              <a:path w="125" h="129">
                <a:moveTo>
                  <a:pt x="124" y="45"/>
                </a:moveTo>
                <a:cubicBezTo>
                  <a:pt x="124" y="44"/>
                  <a:pt x="123" y="42"/>
                  <a:pt x="121" y="40"/>
                </a:cubicBezTo>
                <a:cubicBezTo>
                  <a:pt x="105" y="24"/>
                  <a:pt x="105" y="24"/>
                  <a:pt x="105" y="24"/>
                </a:cubicBezTo>
                <a:cubicBezTo>
                  <a:pt x="85" y="4"/>
                  <a:pt x="85" y="4"/>
                  <a:pt x="85" y="4"/>
                </a:cubicBezTo>
                <a:cubicBezTo>
                  <a:pt x="81" y="0"/>
                  <a:pt x="74" y="0"/>
                  <a:pt x="70" y="4"/>
                </a:cubicBezTo>
                <a:cubicBezTo>
                  <a:pt x="22" y="52"/>
                  <a:pt x="22" y="52"/>
                  <a:pt x="22" y="52"/>
                </a:cubicBezTo>
                <a:cubicBezTo>
                  <a:pt x="6" y="36"/>
                  <a:pt x="6" y="36"/>
                  <a:pt x="6" y="36"/>
                </a:cubicBezTo>
                <a:cubicBezTo>
                  <a:pt x="5" y="35"/>
                  <a:pt x="2" y="35"/>
                  <a:pt x="1" y="36"/>
                </a:cubicBezTo>
                <a:cubicBezTo>
                  <a:pt x="0" y="37"/>
                  <a:pt x="0" y="38"/>
                  <a:pt x="0" y="39"/>
                </a:cubicBezTo>
                <a:cubicBezTo>
                  <a:pt x="0" y="125"/>
                  <a:pt x="0" y="125"/>
                  <a:pt x="0" y="125"/>
                </a:cubicBezTo>
                <a:cubicBezTo>
                  <a:pt x="0" y="126"/>
                  <a:pt x="0" y="127"/>
                  <a:pt x="1" y="128"/>
                </a:cubicBezTo>
                <a:cubicBezTo>
                  <a:pt x="2" y="128"/>
                  <a:pt x="3" y="129"/>
                  <a:pt x="4" y="129"/>
                </a:cubicBezTo>
                <a:cubicBezTo>
                  <a:pt x="90" y="129"/>
                  <a:pt x="90" y="129"/>
                  <a:pt x="90" y="129"/>
                </a:cubicBezTo>
                <a:cubicBezTo>
                  <a:pt x="91" y="129"/>
                  <a:pt x="92" y="129"/>
                  <a:pt x="92" y="128"/>
                </a:cubicBezTo>
                <a:cubicBezTo>
                  <a:pt x="94" y="126"/>
                  <a:pt x="94" y="124"/>
                  <a:pt x="92" y="123"/>
                </a:cubicBezTo>
                <a:cubicBezTo>
                  <a:pt x="92" y="123"/>
                  <a:pt x="92" y="123"/>
                  <a:pt x="92" y="123"/>
                </a:cubicBezTo>
                <a:cubicBezTo>
                  <a:pt x="73" y="104"/>
                  <a:pt x="73" y="104"/>
                  <a:pt x="73" y="104"/>
                </a:cubicBezTo>
                <a:cubicBezTo>
                  <a:pt x="121" y="56"/>
                  <a:pt x="121" y="56"/>
                  <a:pt x="121" y="56"/>
                </a:cubicBezTo>
                <a:cubicBezTo>
                  <a:pt x="122" y="55"/>
                  <a:pt x="122" y="55"/>
                  <a:pt x="123" y="54"/>
                </a:cubicBezTo>
                <a:cubicBezTo>
                  <a:pt x="124" y="52"/>
                  <a:pt x="125" y="48"/>
                  <a:pt x="124" y="45"/>
                </a:cubicBezTo>
                <a:close/>
              </a:path>
            </a:pathLst>
          </a:custGeom>
          <a:solidFill>
            <a:schemeClr val="bg1"/>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cxnSp>
        <p:nvCxnSpPr>
          <p:cNvPr id="57" name="Straight Connector 56">
            <a:extLst>
              <a:ext uri="{FF2B5EF4-FFF2-40B4-BE49-F238E27FC236}">
                <a16:creationId xmlns:a16="http://schemas.microsoft.com/office/drawing/2014/main" id="{AD7DC027-0971-4DF2-A5A3-77043E4662C3}"/>
              </a:ext>
            </a:extLst>
          </p:cNvPr>
          <p:cNvCxnSpPr>
            <a:cxnSpLocks/>
          </p:cNvCxnSpPr>
          <p:nvPr/>
        </p:nvCxnSpPr>
        <p:spPr>
          <a:xfrm>
            <a:off x="3263587" y="4694394"/>
            <a:ext cx="181892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E461B148-7102-4136-8948-F4FEA6D9623D}"/>
              </a:ext>
            </a:extLst>
          </p:cNvPr>
          <p:cNvSpPr/>
          <p:nvPr/>
        </p:nvSpPr>
        <p:spPr>
          <a:xfrm>
            <a:off x="3715259" y="4625883"/>
            <a:ext cx="787523" cy="137020"/>
          </a:xfrm>
          <a:prstGeom prst="rect">
            <a:avLst/>
          </a:prstGeom>
          <a:solidFill>
            <a:srgbClr val="00338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spAutoFit/>
          </a:bodyPr>
          <a:lstStyle/>
          <a:p>
            <a:pPr algn="ctr"/>
            <a:r>
              <a:rPr lang="en-US" sz="700" b="1" dirty="0">
                <a:solidFill>
                  <a:schemeClr val="bg1"/>
                </a:solidFill>
              </a:rPr>
              <a:t>Monitoring</a:t>
            </a:r>
          </a:p>
        </p:txBody>
      </p:sp>
      <p:grpSp>
        <p:nvGrpSpPr>
          <p:cNvPr id="217" name="Group 216"/>
          <p:cNvGrpSpPr/>
          <p:nvPr/>
        </p:nvGrpSpPr>
        <p:grpSpPr>
          <a:xfrm>
            <a:off x="3104709" y="4624676"/>
            <a:ext cx="177426" cy="137094"/>
            <a:chOff x="3127201" y="4624676"/>
            <a:chExt cx="154933" cy="137094"/>
          </a:xfrm>
        </p:grpSpPr>
        <p:sp>
          <p:nvSpPr>
            <p:cNvPr id="53" name="Freeform 67">
              <a:extLst>
                <a:ext uri="{FF2B5EF4-FFF2-40B4-BE49-F238E27FC236}">
                  <a16:creationId xmlns:a16="http://schemas.microsoft.com/office/drawing/2014/main" id="{48E95B38-2429-427B-967C-F76F24C3C7AF}"/>
                </a:ext>
              </a:extLst>
            </p:cNvPr>
            <p:cNvSpPr>
              <a:spLocks/>
            </p:cNvSpPr>
            <p:nvPr/>
          </p:nvSpPr>
          <p:spPr bwMode="auto">
            <a:xfrm>
              <a:off x="3127201" y="4624676"/>
              <a:ext cx="130791" cy="131529"/>
            </a:xfrm>
            <a:custGeom>
              <a:avLst/>
              <a:gdLst/>
              <a:ahLst/>
              <a:cxnLst>
                <a:cxn ang="0">
                  <a:pos x="259" y="257"/>
                </a:cxn>
                <a:cxn ang="0">
                  <a:pos x="263" y="257"/>
                </a:cxn>
                <a:cxn ang="0">
                  <a:pos x="231" y="227"/>
                </a:cxn>
                <a:cxn ang="0">
                  <a:pos x="35" y="227"/>
                </a:cxn>
                <a:cxn ang="0">
                  <a:pos x="35" y="30"/>
                </a:cxn>
                <a:cxn ang="0">
                  <a:pos x="300" y="30"/>
                </a:cxn>
                <a:cxn ang="0">
                  <a:pos x="331" y="26"/>
                </a:cxn>
                <a:cxn ang="0">
                  <a:pos x="390" y="41"/>
                </a:cxn>
                <a:cxn ang="0">
                  <a:pos x="390" y="10"/>
                </a:cxn>
                <a:cxn ang="0">
                  <a:pos x="379" y="0"/>
                </a:cxn>
                <a:cxn ang="0">
                  <a:pos x="11" y="0"/>
                </a:cxn>
                <a:cxn ang="0">
                  <a:pos x="0" y="10"/>
                </a:cxn>
                <a:cxn ang="0">
                  <a:pos x="0" y="246"/>
                </a:cxn>
                <a:cxn ang="0">
                  <a:pos x="11" y="257"/>
                </a:cxn>
                <a:cxn ang="0">
                  <a:pos x="133" y="257"/>
                </a:cxn>
                <a:cxn ang="0">
                  <a:pos x="123" y="313"/>
                </a:cxn>
                <a:cxn ang="0">
                  <a:pos x="82" y="313"/>
                </a:cxn>
                <a:cxn ang="0">
                  <a:pos x="82" y="330"/>
                </a:cxn>
                <a:cxn ang="0">
                  <a:pos x="308" y="330"/>
                </a:cxn>
                <a:cxn ang="0">
                  <a:pos x="308" y="313"/>
                </a:cxn>
                <a:cxn ang="0">
                  <a:pos x="267" y="313"/>
                </a:cxn>
                <a:cxn ang="0">
                  <a:pos x="259" y="257"/>
                </a:cxn>
              </a:cxnLst>
              <a:rect l="0" t="0" r="r" b="b"/>
              <a:pathLst>
                <a:path w="390" h="330">
                  <a:moveTo>
                    <a:pt x="259" y="257"/>
                  </a:moveTo>
                  <a:cubicBezTo>
                    <a:pt x="263" y="257"/>
                    <a:pt x="263" y="257"/>
                    <a:pt x="263" y="257"/>
                  </a:cubicBezTo>
                  <a:cubicBezTo>
                    <a:pt x="251" y="249"/>
                    <a:pt x="240" y="239"/>
                    <a:pt x="231" y="227"/>
                  </a:cubicBezTo>
                  <a:cubicBezTo>
                    <a:pt x="35" y="227"/>
                    <a:pt x="35" y="227"/>
                    <a:pt x="35" y="227"/>
                  </a:cubicBezTo>
                  <a:cubicBezTo>
                    <a:pt x="35" y="30"/>
                    <a:pt x="35" y="30"/>
                    <a:pt x="35" y="30"/>
                  </a:cubicBezTo>
                  <a:cubicBezTo>
                    <a:pt x="300" y="30"/>
                    <a:pt x="300" y="30"/>
                    <a:pt x="300" y="30"/>
                  </a:cubicBezTo>
                  <a:cubicBezTo>
                    <a:pt x="310" y="27"/>
                    <a:pt x="320" y="26"/>
                    <a:pt x="331" y="26"/>
                  </a:cubicBezTo>
                  <a:cubicBezTo>
                    <a:pt x="352" y="26"/>
                    <a:pt x="373" y="31"/>
                    <a:pt x="390" y="41"/>
                  </a:cubicBezTo>
                  <a:cubicBezTo>
                    <a:pt x="390" y="10"/>
                    <a:pt x="390" y="10"/>
                    <a:pt x="390" y="10"/>
                  </a:cubicBezTo>
                  <a:cubicBezTo>
                    <a:pt x="390" y="5"/>
                    <a:pt x="386" y="0"/>
                    <a:pt x="379" y="0"/>
                  </a:cubicBezTo>
                  <a:cubicBezTo>
                    <a:pt x="11" y="0"/>
                    <a:pt x="11" y="0"/>
                    <a:pt x="11" y="0"/>
                  </a:cubicBezTo>
                  <a:cubicBezTo>
                    <a:pt x="5" y="0"/>
                    <a:pt x="0" y="5"/>
                    <a:pt x="0" y="10"/>
                  </a:cubicBezTo>
                  <a:cubicBezTo>
                    <a:pt x="0" y="246"/>
                    <a:pt x="0" y="246"/>
                    <a:pt x="0" y="246"/>
                  </a:cubicBezTo>
                  <a:cubicBezTo>
                    <a:pt x="0" y="252"/>
                    <a:pt x="5" y="257"/>
                    <a:pt x="11" y="257"/>
                  </a:cubicBezTo>
                  <a:cubicBezTo>
                    <a:pt x="133" y="257"/>
                    <a:pt x="133" y="257"/>
                    <a:pt x="133" y="257"/>
                  </a:cubicBezTo>
                  <a:cubicBezTo>
                    <a:pt x="123" y="313"/>
                    <a:pt x="123" y="313"/>
                    <a:pt x="123" y="313"/>
                  </a:cubicBezTo>
                  <a:cubicBezTo>
                    <a:pt x="82" y="313"/>
                    <a:pt x="82" y="313"/>
                    <a:pt x="82" y="313"/>
                  </a:cubicBezTo>
                  <a:cubicBezTo>
                    <a:pt x="82" y="330"/>
                    <a:pt x="82" y="330"/>
                    <a:pt x="82" y="330"/>
                  </a:cubicBezTo>
                  <a:cubicBezTo>
                    <a:pt x="308" y="330"/>
                    <a:pt x="308" y="330"/>
                    <a:pt x="308" y="330"/>
                  </a:cubicBezTo>
                  <a:cubicBezTo>
                    <a:pt x="308" y="313"/>
                    <a:pt x="308" y="313"/>
                    <a:pt x="308" y="313"/>
                  </a:cubicBezTo>
                  <a:cubicBezTo>
                    <a:pt x="267" y="313"/>
                    <a:pt x="267" y="313"/>
                    <a:pt x="267" y="313"/>
                  </a:cubicBezTo>
                  <a:lnTo>
                    <a:pt x="259" y="25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68">
              <a:extLst>
                <a:ext uri="{FF2B5EF4-FFF2-40B4-BE49-F238E27FC236}">
                  <a16:creationId xmlns:a16="http://schemas.microsoft.com/office/drawing/2014/main" id="{2DF71BCF-A0B7-4D6F-8D44-C3753192D2EE}"/>
                </a:ext>
              </a:extLst>
            </p:cNvPr>
            <p:cNvSpPr>
              <a:spLocks noEditPoints="1"/>
            </p:cNvSpPr>
            <p:nvPr/>
          </p:nvSpPr>
          <p:spPr bwMode="auto">
            <a:xfrm>
              <a:off x="3198348" y="4637829"/>
              <a:ext cx="77680" cy="94769"/>
            </a:xfrm>
            <a:custGeom>
              <a:avLst/>
              <a:gdLst/>
              <a:ahLst/>
              <a:cxnLst>
                <a:cxn ang="0">
                  <a:pos x="205" y="62"/>
                </a:cxn>
                <a:cxn ang="0">
                  <a:pos x="188" y="193"/>
                </a:cxn>
                <a:cxn ang="0">
                  <a:pos x="203" y="218"/>
                </a:cxn>
                <a:cxn ang="0">
                  <a:pos x="172" y="238"/>
                </a:cxn>
                <a:cxn ang="0">
                  <a:pos x="156" y="213"/>
                </a:cxn>
                <a:cxn ang="0">
                  <a:pos x="31" y="173"/>
                </a:cxn>
                <a:cxn ang="0">
                  <a:pos x="62" y="30"/>
                </a:cxn>
                <a:cxn ang="0">
                  <a:pos x="205" y="62"/>
                </a:cxn>
                <a:cxn ang="0">
                  <a:pos x="156" y="178"/>
                </a:cxn>
                <a:cxn ang="0">
                  <a:pos x="178" y="79"/>
                </a:cxn>
                <a:cxn ang="0">
                  <a:pos x="79" y="58"/>
                </a:cxn>
                <a:cxn ang="0">
                  <a:pos x="58" y="156"/>
                </a:cxn>
                <a:cxn ang="0">
                  <a:pos x="156" y="178"/>
                </a:cxn>
              </a:cxnLst>
              <a:rect l="0" t="0" r="r" b="b"/>
              <a:pathLst>
                <a:path w="232" h="238">
                  <a:moveTo>
                    <a:pt x="205" y="62"/>
                  </a:moveTo>
                  <a:cubicBezTo>
                    <a:pt x="232" y="105"/>
                    <a:pt x="224" y="160"/>
                    <a:pt x="188" y="193"/>
                  </a:cubicBezTo>
                  <a:cubicBezTo>
                    <a:pt x="203" y="218"/>
                    <a:pt x="203" y="218"/>
                    <a:pt x="203" y="218"/>
                  </a:cubicBezTo>
                  <a:cubicBezTo>
                    <a:pt x="172" y="238"/>
                    <a:pt x="172" y="238"/>
                    <a:pt x="172" y="238"/>
                  </a:cubicBezTo>
                  <a:cubicBezTo>
                    <a:pt x="156" y="213"/>
                    <a:pt x="156" y="213"/>
                    <a:pt x="156" y="213"/>
                  </a:cubicBezTo>
                  <a:cubicBezTo>
                    <a:pt x="111" y="232"/>
                    <a:pt x="58" y="216"/>
                    <a:pt x="31" y="173"/>
                  </a:cubicBezTo>
                  <a:cubicBezTo>
                    <a:pt x="0" y="125"/>
                    <a:pt x="14" y="61"/>
                    <a:pt x="62" y="30"/>
                  </a:cubicBezTo>
                  <a:cubicBezTo>
                    <a:pt x="110" y="0"/>
                    <a:pt x="174" y="14"/>
                    <a:pt x="205" y="62"/>
                  </a:cubicBezTo>
                  <a:moveTo>
                    <a:pt x="156" y="178"/>
                  </a:moveTo>
                  <a:cubicBezTo>
                    <a:pt x="189" y="156"/>
                    <a:pt x="199" y="112"/>
                    <a:pt x="178" y="79"/>
                  </a:cubicBezTo>
                  <a:cubicBezTo>
                    <a:pt x="156" y="46"/>
                    <a:pt x="113" y="36"/>
                    <a:pt x="79" y="58"/>
                  </a:cubicBezTo>
                  <a:cubicBezTo>
                    <a:pt x="46" y="79"/>
                    <a:pt x="37" y="123"/>
                    <a:pt x="58" y="156"/>
                  </a:cubicBezTo>
                  <a:cubicBezTo>
                    <a:pt x="79" y="189"/>
                    <a:pt x="123" y="199"/>
                    <a:pt x="156" y="178"/>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B6F66DD-8344-41A3-934E-022189965DE4}"/>
                </a:ext>
              </a:extLst>
            </p:cNvPr>
            <p:cNvSpPr>
              <a:spLocks/>
            </p:cNvSpPr>
            <p:nvPr/>
          </p:nvSpPr>
          <p:spPr bwMode="auto">
            <a:xfrm>
              <a:off x="3255010" y="4725515"/>
              <a:ext cx="26840" cy="33051"/>
            </a:xfrm>
            <a:custGeom>
              <a:avLst/>
              <a:gdLst/>
              <a:ahLst/>
              <a:cxnLst>
                <a:cxn ang="0">
                  <a:pos x="5" y="22"/>
                </a:cxn>
                <a:cxn ang="0">
                  <a:pos x="12" y="47"/>
                </a:cxn>
                <a:cxn ang="0">
                  <a:pos x="35" y="83"/>
                </a:cxn>
                <a:cxn ang="0">
                  <a:pos x="52" y="72"/>
                </a:cxn>
                <a:cxn ang="0">
                  <a:pos x="62" y="65"/>
                </a:cxn>
                <a:cxn ang="0">
                  <a:pos x="80" y="54"/>
                </a:cxn>
                <a:cxn ang="0">
                  <a:pos x="57" y="18"/>
                </a:cxn>
                <a:cxn ang="0">
                  <a:pos x="37" y="2"/>
                </a:cxn>
                <a:cxn ang="0">
                  <a:pos x="21" y="12"/>
                </a:cxn>
                <a:cxn ang="0">
                  <a:pos x="21" y="12"/>
                </a:cxn>
                <a:cxn ang="0">
                  <a:pos x="5" y="22"/>
                </a:cxn>
              </a:cxnLst>
              <a:rect l="0" t="0" r="r" b="b"/>
              <a:pathLst>
                <a:path w="80" h="83">
                  <a:moveTo>
                    <a:pt x="5" y="22"/>
                  </a:moveTo>
                  <a:cubicBezTo>
                    <a:pt x="5" y="22"/>
                    <a:pt x="0" y="29"/>
                    <a:pt x="12" y="47"/>
                  </a:cubicBezTo>
                  <a:cubicBezTo>
                    <a:pt x="23" y="64"/>
                    <a:pt x="35" y="83"/>
                    <a:pt x="35" y="83"/>
                  </a:cubicBezTo>
                  <a:cubicBezTo>
                    <a:pt x="52" y="72"/>
                    <a:pt x="52" y="72"/>
                    <a:pt x="52" y="72"/>
                  </a:cubicBezTo>
                  <a:cubicBezTo>
                    <a:pt x="62" y="65"/>
                    <a:pt x="62" y="65"/>
                    <a:pt x="62" y="65"/>
                  </a:cubicBezTo>
                  <a:cubicBezTo>
                    <a:pt x="80" y="54"/>
                    <a:pt x="80" y="54"/>
                    <a:pt x="80" y="54"/>
                  </a:cubicBezTo>
                  <a:cubicBezTo>
                    <a:pt x="80" y="54"/>
                    <a:pt x="68" y="35"/>
                    <a:pt x="57" y="18"/>
                  </a:cubicBezTo>
                  <a:cubicBezTo>
                    <a:pt x="46" y="0"/>
                    <a:pt x="37" y="2"/>
                    <a:pt x="37" y="2"/>
                  </a:cubicBezTo>
                  <a:cubicBezTo>
                    <a:pt x="21" y="12"/>
                    <a:pt x="21" y="12"/>
                    <a:pt x="21" y="12"/>
                  </a:cubicBezTo>
                  <a:cubicBezTo>
                    <a:pt x="21" y="12"/>
                    <a:pt x="21" y="12"/>
                    <a:pt x="21" y="12"/>
                  </a:cubicBezTo>
                  <a:lnTo>
                    <a:pt x="5" y="22"/>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70">
              <a:extLst>
                <a:ext uri="{FF2B5EF4-FFF2-40B4-BE49-F238E27FC236}">
                  <a16:creationId xmlns:a16="http://schemas.microsoft.com/office/drawing/2014/main" id="{CF682ABD-C9A2-4E57-841B-406471810189}"/>
                </a:ext>
              </a:extLst>
            </p:cNvPr>
            <p:cNvSpPr>
              <a:spLocks/>
            </p:cNvSpPr>
            <p:nvPr/>
          </p:nvSpPr>
          <p:spPr bwMode="auto">
            <a:xfrm>
              <a:off x="3268359" y="4749292"/>
              <a:ext cx="13775" cy="12478"/>
            </a:xfrm>
            <a:custGeom>
              <a:avLst/>
              <a:gdLst/>
              <a:ahLst/>
              <a:cxnLst>
                <a:cxn ang="0">
                  <a:pos x="39" y="0"/>
                </a:cxn>
                <a:cxn ang="0">
                  <a:pos x="0" y="25"/>
                </a:cxn>
                <a:cxn ang="0">
                  <a:pos x="28" y="25"/>
                </a:cxn>
                <a:cxn ang="0">
                  <a:pos x="39" y="0"/>
                </a:cxn>
              </a:cxnLst>
              <a:rect l="0" t="0" r="r" b="b"/>
              <a:pathLst>
                <a:path w="41" h="31">
                  <a:moveTo>
                    <a:pt x="39" y="0"/>
                  </a:moveTo>
                  <a:cubicBezTo>
                    <a:pt x="0" y="25"/>
                    <a:pt x="0" y="25"/>
                    <a:pt x="0" y="25"/>
                  </a:cubicBezTo>
                  <a:cubicBezTo>
                    <a:pt x="8" y="30"/>
                    <a:pt x="19" y="31"/>
                    <a:pt x="28" y="25"/>
                  </a:cubicBezTo>
                  <a:cubicBezTo>
                    <a:pt x="37" y="20"/>
                    <a:pt x="41" y="9"/>
                    <a:pt x="39" y="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cxnSp>
        <p:nvCxnSpPr>
          <p:cNvPr id="49" name="Straight Connector 48">
            <a:extLst>
              <a:ext uri="{FF2B5EF4-FFF2-40B4-BE49-F238E27FC236}">
                <a16:creationId xmlns:a16="http://schemas.microsoft.com/office/drawing/2014/main" id="{76725172-454B-4228-9217-CF43F7F6BE34}"/>
              </a:ext>
            </a:extLst>
          </p:cNvPr>
          <p:cNvCxnSpPr>
            <a:cxnSpLocks/>
          </p:cNvCxnSpPr>
          <p:nvPr/>
        </p:nvCxnSpPr>
        <p:spPr>
          <a:xfrm>
            <a:off x="5360221" y="4694394"/>
            <a:ext cx="181892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9F8A9A8A-2959-4DA2-90BC-9DBFC1113487}"/>
              </a:ext>
            </a:extLst>
          </p:cNvPr>
          <p:cNvSpPr/>
          <p:nvPr/>
        </p:nvSpPr>
        <p:spPr>
          <a:xfrm>
            <a:off x="5604376" y="4622066"/>
            <a:ext cx="1245972" cy="144655"/>
          </a:xfrm>
          <a:prstGeom prst="rect">
            <a:avLst/>
          </a:prstGeom>
          <a:solidFill>
            <a:srgbClr val="00338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18288" tIns="18288" rIns="18288" bIns="18288" rtlCol="0" anchor="ctr">
            <a:spAutoFit/>
          </a:bodyPr>
          <a:lstStyle/>
          <a:p>
            <a:pPr algn="ctr"/>
            <a:r>
              <a:rPr lang="en-US" sz="700" b="1" dirty="0">
                <a:solidFill>
                  <a:schemeClr val="bg1"/>
                </a:solidFill>
              </a:rPr>
              <a:t>Vulnerability Management</a:t>
            </a:r>
          </a:p>
        </p:txBody>
      </p:sp>
      <p:grpSp>
        <p:nvGrpSpPr>
          <p:cNvPr id="218" name="Group 217"/>
          <p:cNvGrpSpPr/>
          <p:nvPr/>
        </p:nvGrpSpPr>
        <p:grpSpPr>
          <a:xfrm>
            <a:off x="5201342" y="4619560"/>
            <a:ext cx="159042" cy="150956"/>
            <a:chOff x="5229350" y="4619560"/>
            <a:chExt cx="131034" cy="150956"/>
          </a:xfrm>
        </p:grpSpPr>
        <p:sp>
          <p:nvSpPr>
            <p:cNvPr id="47" name="Freeform 130">
              <a:extLst>
                <a:ext uri="{FF2B5EF4-FFF2-40B4-BE49-F238E27FC236}">
                  <a16:creationId xmlns:a16="http://schemas.microsoft.com/office/drawing/2014/main" id="{55969DB3-5B61-449B-90FB-ECE80702F9B9}"/>
                </a:ext>
              </a:extLst>
            </p:cNvPr>
            <p:cNvSpPr>
              <a:spLocks noEditPoints="1"/>
            </p:cNvSpPr>
            <p:nvPr/>
          </p:nvSpPr>
          <p:spPr bwMode="auto">
            <a:xfrm>
              <a:off x="5278784" y="4666210"/>
              <a:ext cx="73135" cy="84803"/>
            </a:xfrm>
            <a:custGeom>
              <a:avLst/>
              <a:gdLst/>
              <a:ahLst/>
              <a:cxnLst>
                <a:cxn ang="0">
                  <a:pos x="19" y="3"/>
                </a:cxn>
                <a:cxn ang="0">
                  <a:pos x="19" y="3"/>
                </a:cxn>
                <a:cxn ang="0">
                  <a:pos x="32" y="0"/>
                </a:cxn>
                <a:cxn ang="0">
                  <a:pos x="51" y="17"/>
                </a:cxn>
                <a:cxn ang="0">
                  <a:pos x="47" y="31"/>
                </a:cxn>
                <a:cxn ang="0">
                  <a:pos x="47" y="32"/>
                </a:cxn>
                <a:cxn ang="0">
                  <a:pos x="98" y="81"/>
                </a:cxn>
                <a:cxn ang="0">
                  <a:pos x="97" y="97"/>
                </a:cxn>
                <a:cxn ang="0">
                  <a:pos x="97" y="97"/>
                </a:cxn>
                <a:cxn ang="0">
                  <a:pos x="81" y="97"/>
                </a:cxn>
                <a:cxn ang="0">
                  <a:pos x="32" y="46"/>
                </a:cxn>
                <a:cxn ang="0">
                  <a:pos x="31" y="47"/>
                </a:cxn>
                <a:cxn ang="0">
                  <a:pos x="17" y="51"/>
                </a:cxn>
                <a:cxn ang="0">
                  <a:pos x="0" y="32"/>
                </a:cxn>
                <a:cxn ang="0">
                  <a:pos x="3" y="19"/>
                </a:cxn>
                <a:cxn ang="0">
                  <a:pos x="3" y="19"/>
                </a:cxn>
                <a:cxn ang="0">
                  <a:pos x="4" y="19"/>
                </a:cxn>
                <a:cxn ang="0">
                  <a:pos x="17" y="32"/>
                </a:cxn>
                <a:cxn ang="0">
                  <a:pos x="27" y="27"/>
                </a:cxn>
                <a:cxn ang="0">
                  <a:pos x="32" y="17"/>
                </a:cxn>
                <a:cxn ang="0">
                  <a:pos x="19" y="4"/>
                </a:cxn>
                <a:cxn ang="0">
                  <a:pos x="19" y="3"/>
                </a:cxn>
                <a:cxn ang="0">
                  <a:pos x="85" y="85"/>
                </a:cxn>
                <a:cxn ang="0">
                  <a:pos x="93" y="85"/>
                </a:cxn>
                <a:cxn ang="0">
                  <a:pos x="93" y="92"/>
                </a:cxn>
                <a:cxn ang="0">
                  <a:pos x="85" y="92"/>
                </a:cxn>
                <a:cxn ang="0">
                  <a:pos x="85" y="85"/>
                </a:cxn>
              </a:cxnLst>
              <a:rect l="0" t="0" r="r" b="b"/>
              <a:pathLst>
                <a:path w="102" h="102">
                  <a:moveTo>
                    <a:pt x="19" y="3"/>
                  </a:moveTo>
                  <a:cubicBezTo>
                    <a:pt x="19" y="3"/>
                    <a:pt x="19" y="3"/>
                    <a:pt x="19" y="3"/>
                  </a:cubicBezTo>
                  <a:cubicBezTo>
                    <a:pt x="32" y="0"/>
                    <a:pt x="32" y="0"/>
                    <a:pt x="32" y="0"/>
                  </a:cubicBezTo>
                  <a:cubicBezTo>
                    <a:pt x="51" y="17"/>
                    <a:pt x="51" y="17"/>
                    <a:pt x="51" y="17"/>
                  </a:cubicBezTo>
                  <a:cubicBezTo>
                    <a:pt x="47" y="31"/>
                    <a:pt x="47" y="31"/>
                    <a:pt x="47" y="31"/>
                  </a:cubicBezTo>
                  <a:cubicBezTo>
                    <a:pt x="47" y="32"/>
                    <a:pt x="47" y="32"/>
                    <a:pt x="47" y="32"/>
                  </a:cubicBezTo>
                  <a:cubicBezTo>
                    <a:pt x="98" y="81"/>
                    <a:pt x="98" y="81"/>
                    <a:pt x="98" y="81"/>
                  </a:cubicBezTo>
                  <a:cubicBezTo>
                    <a:pt x="102" y="85"/>
                    <a:pt x="102" y="93"/>
                    <a:pt x="97" y="97"/>
                  </a:cubicBezTo>
                  <a:cubicBezTo>
                    <a:pt x="97" y="97"/>
                    <a:pt x="97" y="97"/>
                    <a:pt x="97" y="97"/>
                  </a:cubicBezTo>
                  <a:cubicBezTo>
                    <a:pt x="93" y="101"/>
                    <a:pt x="85" y="102"/>
                    <a:pt x="81" y="97"/>
                  </a:cubicBezTo>
                  <a:cubicBezTo>
                    <a:pt x="32" y="46"/>
                    <a:pt x="32" y="46"/>
                    <a:pt x="32" y="46"/>
                  </a:cubicBezTo>
                  <a:cubicBezTo>
                    <a:pt x="31" y="47"/>
                    <a:pt x="31" y="47"/>
                    <a:pt x="31" y="47"/>
                  </a:cubicBezTo>
                  <a:cubicBezTo>
                    <a:pt x="17" y="51"/>
                    <a:pt x="17" y="51"/>
                    <a:pt x="17" y="51"/>
                  </a:cubicBezTo>
                  <a:cubicBezTo>
                    <a:pt x="0" y="32"/>
                    <a:pt x="0" y="32"/>
                    <a:pt x="0" y="32"/>
                  </a:cubicBezTo>
                  <a:cubicBezTo>
                    <a:pt x="3" y="19"/>
                    <a:pt x="3" y="19"/>
                    <a:pt x="3" y="19"/>
                  </a:cubicBezTo>
                  <a:cubicBezTo>
                    <a:pt x="3" y="19"/>
                    <a:pt x="3" y="19"/>
                    <a:pt x="3" y="19"/>
                  </a:cubicBezTo>
                  <a:cubicBezTo>
                    <a:pt x="4" y="19"/>
                    <a:pt x="4" y="19"/>
                    <a:pt x="4" y="19"/>
                  </a:cubicBezTo>
                  <a:cubicBezTo>
                    <a:pt x="17" y="32"/>
                    <a:pt x="17" y="32"/>
                    <a:pt x="17" y="32"/>
                  </a:cubicBezTo>
                  <a:cubicBezTo>
                    <a:pt x="27" y="27"/>
                    <a:pt x="27" y="27"/>
                    <a:pt x="27" y="27"/>
                  </a:cubicBezTo>
                  <a:cubicBezTo>
                    <a:pt x="32" y="17"/>
                    <a:pt x="32" y="17"/>
                    <a:pt x="32" y="17"/>
                  </a:cubicBezTo>
                  <a:cubicBezTo>
                    <a:pt x="19" y="4"/>
                    <a:pt x="19" y="4"/>
                    <a:pt x="19" y="4"/>
                  </a:cubicBezTo>
                  <a:cubicBezTo>
                    <a:pt x="19" y="3"/>
                    <a:pt x="19" y="3"/>
                    <a:pt x="19" y="3"/>
                  </a:cubicBezTo>
                  <a:close/>
                  <a:moveTo>
                    <a:pt x="85" y="85"/>
                  </a:moveTo>
                  <a:cubicBezTo>
                    <a:pt x="87" y="83"/>
                    <a:pt x="91" y="83"/>
                    <a:pt x="93" y="85"/>
                  </a:cubicBezTo>
                  <a:cubicBezTo>
                    <a:pt x="95" y="87"/>
                    <a:pt x="95" y="90"/>
                    <a:pt x="93" y="92"/>
                  </a:cubicBezTo>
                  <a:cubicBezTo>
                    <a:pt x="91" y="95"/>
                    <a:pt x="87" y="95"/>
                    <a:pt x="85" y="92"/>
                  </a:cubicBezTo>
                  <a:cubicBezTo>
                    <a:pt x="83" y="90"/>
                    <a:pt x="83" y="87"/>
                    <a:pt x="85" y="85"/>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900" dirty="0"/>
            </a:p>
          </p:txBody>
        </p:sp>
        <p:sp>
          <p:nvSpPr>
            <p:cNvPr id="48" name="Freeform 131">
              <a:extLst>
                <a:ext uri="{FF2B5EF4-FFF2-40B4-BE49-F238E27FC236}">
                  <a16:creationId xmlns:a16="http://schemas.microsoft.com/office/drawing/2014/main" id="{AE0AE2F1-094F-4C3F-B1F8-E96929582A43}"/>
                </a:ext>
              </a:extLst>
            </p:cNvPr>
            <p:cNvSpPr>
              <a:spLocks/>
            </p:cNvSpPr>
            <p:nvPr/>
          </p:nvSpPr>
          <p:spPr bwMode="auto">
            <a:xfrm>
              <a:off x="5229350" y="4619560"/>
              <a:ext cx="131034" cy="150956"/>
            </a:xfrm>
            <a:custGeom>
              <a:avLst/>
              <a:gdLst/>
              <a:ahLst/>
              <a:cxnLst>
                <a:cxn ang="0">
                  <a:pos x="104" y="0"/>
                </a:cxn>
                <a:cxn ang="0">
                  <a:pos x="108" y="24"/>
                </a:cxn>
                <a:cxn ang="0">
                  <a:pos x="126" y="31"/>
                </a:cxn>
                <a:cxn ang="0">
                  <a:pos x="146" y="17"/>
                </a:cxn>
                <a:cxn ang="0">
                  <a:pos x="165" y="36"/>
                </a:cxn>
                <a:cxn ang="0">
                  <a:pos x="151" y="56"/>
                </a:cxn>
                <a:cxn ang="0">
                  <a:pos x="158" y="74"/>
                </a:cxn>
                <a:cxn ang="0">
                  <a:pos x="182" y="78"/>
                </a:cxn>
                <a:cxn ang="0">
                  <a:pos x="182" y="104"/>
                </a:cxn>
                <a:cxn ang="0">
                  <a:pos x="158" y="108"/>
                </a:cxn>
                <a:cxn ang="0">
                  <a:pos x="153" y="121"/>
                </a:cxn>
                <a:cxn ang="0">
                  <a:pos x="137" y="106"/>
                </a:cxn>
                <a:cxn ang="0">
                  <a:pos x="139" y="97"/>
                </a:cxn>
                <a:cxn ang="0">
                  <a:pos x="98" y="42"/>
                </a:cxn>
                <a:cxn ang="0">
                  <a:pos x="42" y="84"/>
                </a:cxn>
                <a:cxn ang="0">
                  <a:pos x="84" y="139"/>
                </a:cxn>
                <a:cxn ang="0">
                  <a:pos x="107" y="137"/>
                </a:cxn>
                <a:cxn ang="0">
                  <a:pos x="121" y="153"/>
                </a:cxn>
                <a:cxn ang="0">
                  <a:pos x="108" y="158"/>
                </a:cxn>
                <a:cxn ang="0">
                  <a:pos x="104" y="182"/>
                </a:cxn>
                <a:cxn ang="0">
                  <a:pos x="78" y="182"/>
                </a:cxn>
                <a:cxn ang="0">
                  <a:pos x="74" y="158"/>
                </a:cxn>
                <a:cxn ang="0">
                  <a:pos x="55" y="151"/>
                </a:cxn>
                <a:cxn ang="0">
                  <a:pos x="36" y="165"/>
                </a:cxn>
                <a:cxn ang="0">
                  <a:pos x="17" y="146"/>
                </a:cxn>
                <a:cxn ang="0">
                  <a:pos x="31" y="126"/>
                </a:cxn>
                <a:cxn ang="0">
                  <a:pos x="23" y="108"/>
                </a:cxn>
                <a:cxn ang="0">
                  <a:pos x="0" y="104"/>
                </a:cxn>
                <a:cxn ang="0">
                  <a:pos x="0" y="78"/>
                </a:cxn>
                <a:cxn ang="0">
                  <a:pos x="24" y="73"/>
                </a:cxn>
                <a:cxn ang="0">
                  <a:pos x="31" y="55"/>
                </a:cxn>
                <a:cxn ang="0">
                  <a:pos x="17" y="36"/>
                </a:cxn>
                <a:cxn ang="0">
                  <a:pos x="36" y="17"/>
                </a:cxn>
                <a:cxn ang="0">
                  <a:pos x="56" y="31"/>
                </a:cxn>
                <a:cxn ang="0">
                  <a:pos x="74" y="23"/>
                </a:cxn>
                <a:cxn ang="0">
                  <a:pos x="78" y="0"/>
                </a:cxn>
                <a:cxn ang="0">
                  <a:pos x="104" y="0"/>
                </a:cxn>
              </a:cxnLst>
              <a:rect l="0" t="0" r="r" b="b"/>
              <a:pathLst>
                <a:path w="182" h="182">
                  <a:moveTo>
                    <a:pt x="104" y="0"/>
                  </a:moveTo>
                  <a:cubicBezTo>
                    <a:pt x="108" y="24"/>
                    <a:pt x="108" y="24"/>
                    <a:pt x="108" y="24"/>
                  </a:cubicBezTo>
                  <a:cubicBezTo>
                    <a:pt x="126" y="31"/>
                    <a:pt x="126" y="31"/>
                    <a:pt x="126" y="31"/>
                  </a:cubicBezTo>
                  <a:cubicBezTo>
                    <a:pt x="146" y="17"/>
                    <a:pt x="146" y="17"/>
                    <a:pt x="146" y="17"/>
                  </a:cubicBezTo>
                  <a:cubicBezTo>
                    <a:pt x="165" y="36"/>
                    <a:pt x="165" y="36"/>
                    <a:pt x="165" y="36"/>
                  </a:cubicBezTo>
                  <a:cubicBezTo>
                    <a:pt x="151" y="56"/>
                    <a:pt x="151" y="56"/>
                    <a:pt x="151" y="56"/>
                  </a:cubicBezTo>
                  <a:cubicBezTo>
                    <a:pt x="158" y="74"/>
                    <a:pt x="158" y="74"/>
                    <a:pt x="158" y="74"/>
                  </a:cubicBezTo>
                  <a:cubicBezTo>
                    <a:pt x="182" y="78"/>
                    <a:pt x="182" y="78"/>
                    <a:pt x="182" y="78"/>
                  </a:cubicBezTo>
                  <a:cubicBezTo>
                    <a:pt x="182" y="104"/>
                    <a:pt x="182" y="104"/>
                    <a:pt x="182" y="104"/>
                  </a:cubicBezTo>
                  <a:cubicBezTo>
                    <a:pt x="158" y="108"/>
                    <a:pt x="158" y="108"/>
                    <a:pt x="158" y="108"/>
                  </a:cubicBezTo>
                  <a:cubicBezTo>
                    <a:pt x="153" y="121"/>
                    <a:pt x="153" y="121"/>
                    <a:pt x="153" y="121"/>
                  </a:cubicBezTo>
                  <a:cubicBezTo>
                    <a:pt x="137" y="106"/>
                    <a:pt x="137" y="106"/>
                    <a:pt x="137" y="106"/>
                  </a:cubicBezTo>
                  <a:cubicBezTo>
                    <a:pt x="138" y="103"/>
                    <a:pt x="139" y="100"/>
                    <a:pt x="139" y="97"/>
                  </a:cubicBezTo>
                  <a:cubicBezTo>
                    <a:pt x="143" y="71"/>
                    <a:pt x="124" y="46"/>
                    <a:pt x="98" y="42"/>
                  </a:cubicBezTo>
                  <a:cubicBezTo>
                    <a:pt x="71" y="39"/>
                    <a:pt x="46" y="58"/>
                    <a:pt x="42" y="84"/>
                  </a:cubicBezTo>
                  <a:cubicBezTo>
                    <a:pt x="39" y="111"/>
                    <a:pt x="58" y="136"/>
                    <a:pt x="84" y="139"/>
                  </a:cubicBezTo>
                  <a:cubicBezTo>
                    <a:pt x="92" y="140"/>
                    <a:pt x="100" y="139"/>
                    <a:pt x="107" y="137"/>
                  </a:cubicBezTo>
                  <a:cubicBezTo>
                    <a:pt x="121" y="153"/>
                    <a:pt x="121" y="153"/>
                    <a:pt x="121" y="153"/>
                  </a:cubicBezTo>
                  <a:cubicBezTo>
                    <a:pt x="108" y="158"/>
                    <a:pt x="108" y="158"/>
                    <a:pt x="108" y="158"/>
                  </a:cubicBezTo>
                  <a:cubicBezTo>
                    <a:pt x="104" y="182"/>
                    <a:pt x="104" y="182"/>
                    <a:pt x="104" y="182"/>
                  </a:cubicBezTo>
                  <a:cubicBezTo>
                    <a:pt x="78" y="182"/>
                    <a:pt x="78" y="182"/>
                    <a:pt x="78" y="182"/>
                  </a:cubicBezTo>
                  <a:cubicBezTo>
                    <a:pt x="74" y="158"/>
                    <a:pt x="74" y="158"/>
                    <a:pt x="74" y="158"/>
                  </a:cubicBezTo>
                  <a:cubicBezTo>
                    <a:pt x="55" y="151"/>
                    <a:pt x="55" y="151"/>
                    <a:pt x="55" y="151"/>
                  </a:cubicBezTo>
                  <a:cubicBezTo>
                    <a:pt x="36" y="165"/>
                    <a:pt x="36" y="165"/>
                    <a:pt x="36" y="165"/>
                  </a:cubicBezTo>
                  <a:cubicBezTo>
                    <a:pt x="17" y="146"/>
                    <a:pt x="17" y="146"/>
                    <a:pt x="17" y="146"/>
                  </a:cubicBezTo>
                  <a:cubicBezTo>
                    <a:pt x="31" y="126"/>
                    <a:pt x="31" y="126"/>
                    <a:pt x="31" y="126"/>
                  </a:cubicBezTo>
                  <a:cubicBezTo>
                    <a:pt x="23" y="108"/>
                    <a:pt x="23" y="108"/>
                    <a:pt x="23" y="108"/>
                  </a:cubicBezTo>
                  <a:cubicBezTo>
                    <a:pt x="0" y="104"/>
                    <a:pt x="0" y="104"/>
                    <a:pt x="0" y="104"/>
                  </a:cubicBezTo>
                  <a:cubicBezTo>
                    <a:pt x="0" y="78"/>
                    <a:pt x="0" y="78"/>
                    <a:pt x="0" y="78"/>
                  </a:cubicBezTo>
                  <a:cubicBezTo>
                    <a:pt x="24" y="73"/>
                    <a:pt x="24" y="73"/>
                    <a:pt x="24" y="73"/>
                  </a:cubicBezTo>
                  <a:cubicBezTo>
                    <a:pt x="31" y="55"/>
                    <a:pt x="31" y="55"/>
                    <a:pt x="31" y="55"/>
                  </a:cubicBezTo>
                  <a:cubicBezTo>
                    <a:pt x="17" y="36"/>
                    <a:pt x="17" y="36"/>
                    <a:pt x="17" y="36"/>
                  </a:cubicBezTo>
                  <a:cubicBezTo>
                    <a:pt x="36" y="17"/>
                    <a:pt x="36" y="17"/>
                    <a:pt x="36" y="17"/>
                  </a:cubicBezTo>
                  <a:cubicBezTo>
                    <a:pt x="56" y="31"/>
                    <a:pt x="56" y="31"/>
                    <a:pt x="56" y="31"/>
                  </a:cubicBezTo>
                  <a:cubicBezTo>
                    <a:pt x="74" y="23"/>
                    <a:pt x="74" y="23"/>
                    <a:pt x="74" y="23"/>
                  </a:cubicBezTo>
                  <a:cubicBezTo>
                    <a:pt x="78" y="0"/>
                    <a:pt x="78" y="0"/>
                    <a:pt x="78" y="0"/>
                  </a:cubicBezTo>
                  <a:cubicBezTo>
                    <a:pt x="104" y="0"/>
                    <a:pt x="104" y="0"/>
                    <a:pt x="104" y="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900" dirty="0"/>
            </a:p>
          </p:txBody>
        </p:sp>
      </p:grpSp>
      <p:cxnSp>
        <p:nvCxnSpPr>
          <p:cNvPr id="43" name="Straight Connector 42">
            <a:extLst>
              <a:ext uri="{FF2B5EF4-FFF2-40B4-BE49-F238E27FC236}">
                <a16:creationId xmlns:a16="http://schemas.microsoft.com/office/drawing/2014/main" id="{1A3BBFB6-6E34-4E43-899E-909FB7252F49}"/>
              </a:ext>
            </a:extLst>
          </p:cNvPr>
          <p:cNvCxnSpPr>
            <a:cxnSpLocks/>
          </p:cNvCxnSpPr>
          <p:nvPr/>
        </p:nvCxnSpPr>
        <p:spPr>
          <a:xfrm>
            <a:off x="7456855" y="4694394"/>
            <a:ext cx="181892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18C6D153-504D-4E1D-95B3-C9C3D1C4D6ED}"/>
              </a:ext>
            </a:extLst>
          </p:cNvPr>
          <p:cNvSpPr/>
          <p:nvPr/>
        </p:nvSpPr>
        <p:spPr>
          <a:xfrm>
            <a:off x="7558016" y="4622066"/>
            <a:ext cx="1641969" cy="144655"/>
          </a:xfrm>
          <a:prstGeom prst="rect">
            <a:avLst/>
          </a:prstGeom>
          <a:solidFill>
            <a:srgbClr val="00338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18288" tIns="18288" rIns="18288" bIns="18288" rtlCol="0" anchor="ctr">
            <a:spAutoFit/>
          </a:bodyPr>
          <a:lstStyle/>
          <a:p>
            <a:pPr algn="ctr"/>
            <a:r>
              <a:rPr lang="en-US" sz="700" b="1" dirty="0">
                <a:solidFill>
                  <a:schemeClr val="bg1"/>
                </a:solidFill>
              </a:rPr>
              <a:t>Change &amp; Configuration Management</a:t>
            </a:r>
          </a:p>
        </p:txBody>
      </p:sp>
      <p:grpSp>
        <p:nvGrpSpPr>
          <p:cNvPr id="219" name="Group 218"/>
          <p:cNvGrpSpPr/>
          <p:nvPr/>
        </p:nvGrpSpPr>
        <p:grpSpPr>
          <a:xfrm>
            <a:off x="7348538" y="4630045"/>
            <a:ext cx="137349" cy="153523"/>
            <a:chOff x="7367818" y="4630045"/>
            <a:chExt cx="118069" cy="153523"/>
          </a:xfrm>
        </p:grpSpPr>
        <p:sp>
          <p:nvSpPr>
            <p:cNvPr id="41" name="Freeform 21">
              <a:extLst>
                <a:ext uri="{FF2B5EF4-FFF2-40B4-BE49-F238E27FC236}">
                  <a16:creationId xmlns:a16="http://schemas.microsoft.com/office/drawing/2014/main" id="{7CC6B78E-9C46-48F0-B6F6-A7B4C12DCA8F}"/>
                </a:ext>
              </a:extLst>
            </p:cNvPr>
            <p:cNvSpPr>
              <a:spLocks noEditPoints="1"/>
            </p:cNvSpPr>
            <p:nvPr/>
          </p:nvSpPr>
          <p:spPr bwMode="auto">
            <a:xfrm>
              <a:off x="7367818" y="4630045"/>
              <a:ext cx="95993" cy="127715"/>
            </a:xfrm>
            <a:custGeom>
              <a:avLst/>
              <a:gdLst/>
              <a:ahLst/>
              <a:cxnLst>
                <a:cxn ang="0">
                  <a:pos x="126" y="106"/>
                </a:cxn>
                <a:cxn ang="0">
                  <a:pos x="64" y="127"/>
                </a:cxn>
                <a:cxn ang="0">
                  <a:pos x="3" y="106"/>
                </a:cxn>
                <a:cxn ang="0">
                  <a:pos x="0" y="106"/>
                </a:cxn>
                <a:cxn ang="0">
                  <a:pos x="0" y="124"/>
                </a:cxn>
                <a:cxn ang="0">
                  <a:pos x="64" y="160"/>
                </a:cxn>
                <a:cxn ang="0">
                  <a:pos x="128" y="124"/>
                </a:cxn>
                <a:cxn ang="0">
                  <a:pos x="128" y="106"/>
                </a:cxn>
                <a:cxn ang="0">
                  <a:pos x="126" y="106"/>
                </a:cxn>
                <a:cxn ang="0">
                  <a:pos x="126" y="59"/>
                </a:cxn>
                <a:cxn ang="0">
                  <a:pos x="64" y="78"/>
                </a:cxn>
                <a:cxn ang="0">
                  <a:pos x="3" y="59"/>
                </a:cxn>
                <a:cxn ang="0">
                  <a:pos x="0" y="59"/>
                </a:cxn>
                <a:cxn ang="0">
                  <a:pos x="0" y="81"/>
                </a:cxn>
                <a:cxn ang="0">
                  <a:pos x="64" y="110"/>
                </a:cxn>
                <a:cxn ang="0">
                  <a:pos x="128" y="81"/>
                </a:cxn>
                <a:cxn ang="0">
                  <a:pos x="128" y="59"/>
                </a:cxn>
                <a:cxn ang="0">
                  <a:pos x="126" y="59"/>
                </a:cxn>
                <a:cxn ang="0">
                  <a:pos x="64" y="0"/>
                </a:cxn>
                <a:cxn ang="0">
                  <a:pos x="0" y="24"/>
                </a:cxn>
                <a:cxn ang="0">
                  <a:pos x="0" y="35"/>
                </a:cxn>
                <a:cxn ang="0">
                  <a:pos x="64" y="61"/>
                </a:cxn>
                <a:cxn ang="0">
                  <a:pos x="128" y="35"/>
                </a:cxn>
                <a:cxn ang="0">
                  <a:pos x="128" y="24"/>
                </a:cxn>
                <a:cxn ang="0">
                  <a:pos x="64" y="0"/>
                </a:cxn>
              </a:cxnLst>
              <a:rect l="0" t="0" r="r" b="b"/>
              <a:pathLst>
                <a:path w="128" h="160">
                  <a:moveTo>
                    <a:pt x="126" y="106"/>
                  </a:moveTo>
                  <a:cubicBezTo>
                    <a:pt x="118" y="118"/>
                    <a:pt x="93" y="127"/>
                    <a:pt x="64" y="127"/>
                  </a:cubicBezTo>
                  <a:cubicBezTo>
                    <a:pt x="35" y="127"/>
                    <a:pt x="11" y="118"/>
                    <a:pt x="3" y="106"/>
                  </a:cubicBezTo>
                  <a:cubicBezTo>
                    <a:pt x="1" y="103"/>
                    <a:pt x="0" y="105"/>
                    <a:pt x="0" y="106"/>
                  </a:cubicBezTo>
                  <a:cubicBezTo>
                    <a:pt x="0" y="107"/>
                    <a:pt x="0" y="124"/>
                    <a:pt x="0" y="124"/>
                  </a:cubicBezTo>
                  <a:cubicBezTo>
                    <a:pt x="0" y="142"/>
                    <a:pt x="29" y="160"/>
                    <a:pt x="64" y="160"/>
                  </a:cubicBezTo>
                  <a:cubicBezTo>
                    <a:pt x="100" y="160"/>
                    <a:pt x="128" y="142"/>
                    <a:pt x="128" y="124"/>
                  </a:cubicBezTo>
                  <a:cubicBezTo>
                    <a:pt x="128" y="124"/>
                    <a:pt x="128" y="107"/>
                    <a:pt x="128" y="106"/>
                  </a:cubicBezTo>
                  <a:cubicBezTo>
                    <a:pt x="128" y="105"/>
                    <a:pt x="127" y="103"/>
                    <a:pt x="126" y="106"/>
                  </a:cubicBezTo>
                  <a:close/>
                  <a:moveTo>
                    <a:pt x="126" y="59"/>
                  </a:moveTo>
                  <a:cubicBezTo>
                    <a:pt x="118" y="70"/>
                    <a:pt x="94" y="78"/>
                    <a:pt x="64" y="78"/>
                  </a:cubicBezTo>
                  <a:cubicBezTo>
                    <a:pt x="35" y="78"/>
                    <a:pt x="10" y="70"/>
                    <a:pt x="3" y="59"/>
                  </a:cubicBezTo>
                  <a:cubicBezTo>
                    <a:pt x="1" y="57"/>
                    <a:pt x="0" y="58"/>
                    <a:pt x="0" y="59"/>
                  </a:cubicBezTo>
                  <a:cubicBezTo>
                    <a:pt x="0" y="60"/>
                    <a:pt x="0" y="81"/>
                    <a:pt x="0" y="81"/>
                  </a:cubicBezTo>
                  <a:cubicBezTo>
                    <a:pt x="0" y="97"/>
                    <a:pt x="29" y="110"/>
                    <a:pt x="64" y="110"/>
                  </a:cubicBezTo>
                  <a:cubicBezTo>
                    <a:pt x="100" y="110"/>
                    <a:pt x="128" y="97"/>
                    <a:pt x="128" y="81"/>
                  </a:cubicBezTo>
                  <a:cubicBezTo>
                    <a:pt x="128" y="81"/>
                    <a:pt x="128" y="60"/>
                    <a:pt x="128" y="59"/>
                  </a:cubicBezTo>
                  <a:cubicBezTo>
                    <a:pt x="128" y="58"/>
                    <a:pt x="127" y="57"/>
                    <a:pt x="126" y="59"/>
                  </a:cubicBezTo>
                  <a:close/>
                  <a:moveTo>
                    <a:pt x="64" y="0"/>
                  </a:moveTo>
                  <a:cubicBezTo>
                    <a:pt x="29" y="0"/>
                    <a:pt x="0" y="10"/>
                    <a:pt x="0" y="24"/>
                  </a:cubicBezTo>
                  <a:cubicBezTo>
                    <a:pt x="0" y="35"/>
                    <a:pt x="0" y="35"/>
                    <a:pt x="0" y="35"/>
                  </a:cubicBezTo>
                  <a:cubicBezTo>
                    <a:pt x="0" y="49"/>
                    <a:pt x="29" y="61"/>
                    <a:pt x="64" y="61"/>
                  </a:cubicBezTo>
                  <a:cubicBezTo>
                    <a:pt x="100" y="61"/>
                    <a:pt x="128" y="49"/>
                    <a:pt x="128" y="35"/>
                  </a:cubicBezTo>
                  <a:cubicBezTo>
                    <a:pt x="128" y="24"/>
                    <a:pt x="128" y="24"/>
                    <a:pt x="128" y="24"/>
                  </a:cubicBezTo>
                  <a:cubicBezTo>
                    <a:pt x="128" y="10"/>
                    <a:pt x="100" y="0"/>
                    <a:pt x="64" y="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900" dirty="0"/>
            </a:p>
          </p:txBody>
        </p:sp>
        <p:sp>
          <p:nvSpPr>
            <p:cNvPr id="42" name="Freeform 6">
              <a:extLst>
                <a:ext uri="{FF2B5EF4-FFF2-40B4-BE49-F238E27FC236}">
                  <a16:creationId xmlns:a16="http://schemas.microsoft.com/office/drawing/2014/main" id="{6EAF0CD3-2060-4F69-9E92-9AF98A808788}"/>
                </a:ext>
              </a:extLst>
            </p:cNvPr>
            <p:cNvSpPr>
              <a:spLocks noEditPoints="1"/>
            </p:cNvSpPr>
            <p:nvPr/>
          </p:nvSpPr>
          <p:spPr bwMode="auto">
            <a:xfrm>
              <a:off x="7429822" y="4724417"/>
              <a:ext cx="56065" cy="59151"/>
            </a:xfrm>
            <a:custGeom>
              <a:avLst/>
              <a:gdLst/>
              <a:ahLst/>
              <a:cxnLst>
                <a:cxn ang="0">
                  <a:pos x="156" y="93"/>
                </a:cxn>
                <a:cxn ang="0">
                  <a:pos x="157" y="82"/>
                </a:cxn>
                <a:cxn ang="0">
                  <a:pos x="157" y="71"/>
                </a:cxn>
                <a:cxn ang="0">
                  <a:pos x="140" y="67"/>
                </a:cxn>
                <a:cxn ang="0">
                  <a:pos x="138" y="57"/>
                </a:cxn>
                <a:cxn ang="0">
                  <a:pos x="150" y="45"/>
                </a:cxn>
                <a:cxn ang="0">
                  <a:pos x="138" y="27"/>
                </a:cxn>
                <a:cxn ang="0">
                  <a:pos x="122" y="33"/>
                </a:cxn>
                <a:cxn ang="0">
                  <a:pos x="114" y="27"/>
                </a:cxn>
                <a:cxn ang="0">
                  <a:pos x="117" y="9"/>
                </a:cxn>
                <a:cxn ang="0">
                  <a:pos x="97" y="2"/>
                </a:cxn>
                <a:cxn ang="0">
                  <a:pos x="87" y="16"/>
                </a:cxn>
                <a:cxn ang="0">
                  <a:pos x="82" y="16"/>
                </a:cxn>
                <a:cxn ang="0">
                  <a:pos x="77" y="16"/>
                </a:cxn>
                <a:cxn ang="0">
                  <a:pos x="69" y="0"/>
                </a:cxn>
                <a:cxn ang="0">
                  <a:pos x="48" y="6"/>
                </a:cxn>
                <a:cxn ang="0">
                  <a:pos x="49" y="23"/>
                </a:cxn>
                <a:cxn ang="0">
                  <a:pos x="41" y="29"/>
                </a:cxn>
                <a:cxn ang="0">
                  <a:pos x="25" y="21"/>
                </a:cxn>
                <a:cxn ang="0">
                  <a:pos x="12" y="37"/>
                </a:cxn>
                <a:cxn ang="0">
                  <a:pos x="23" y="51"/>
                </a:cxn>
                <a:cxn ang="0">
                  <a:pos x="19" y="60"/>
                </a:cxn>
                <a:cxn ang="0">
                  <a:pos x="2" y="63"/>
                </a:cxn>
                <a:cxn ang="0">
                  <a:pos x="1" y="74"/>
                </a:cxn>
                <a:cxn ang="0">
                  <a:pos x="1" y="85"/>
                </a:cxn>
                <a:cxn ang="0">
                  <a:pos x="18" y="89"/>
                </a:cxn>
                <a:cxn ang="0">
                  <a:pos x="20" y="99"/>
                </a:cxn>
                <a:cxn ang="0">
                  <a:pos x="8" y="111"/>
                </a:cxn>
                <a:cxn ang="0">
                  <a:pos x="20" y="129"/>
                </a:cxn>
                <a:cxn ang="0">
                  <a:pos x="36" y="123"/>
                </a:cxn>
                <a:cxn ang="0">
                  <a:pos x="44" y="129"/>
                </a:cxn>
                <a:cxn ang="0">
                  <a:pos x="41" y="147"/>
                </a:cxn>
                <a:cxn ang="0">
                  <a:pos x="61" y="154"/>
                </a:cxn>
                <a:cxn ang="0">
                  <a:pos x="71" y="140"/>
                </a:cxn>
                <a:cxn ang="0">
                  <a:pos x="76" y="140"/>
                </a:cxn>
                <a:cxn ang="0">
                  <a:pos x="81" y="140"/>
                </a:cxn>
                <a:cxn ang="0">
                  <a:pos x="89" y="156"/>
                </a:cxn>
                <a:cxn ang="0">
                  <a:pos x="109" y="150"/>
                </a:cxn>
                <a:cxn ang="0">
                  <a:pos x="109" y="133"/>
                </a:cxn>
                <a:cxn ang="0">
                  <a:pos x="117" y="127"/>
                </a:cxn>
                <a:cxn ang="0">
                  <a:pos x="133" y="135"/>
                </a:cxn>
                <a:cxn ang="0">
                  <a:pos x="146" y="119"/>
                </a:cxn>
                <a:cxn ang="0">
                  <a:pos x="135" y="105"/>
                </a:cxn>
                <a:cxn ang="0">
                  <a:pos x="139" y="96"/>
                </a:cxn>
                <a:cxn ang="0">
                  <a:pos x="156" y="93"/>
                </a:cxn>
                <a:cxn ang="0">
                  <a:pos x="77" y="112"/>
                </a:cxn>
                <a:cxn ang="0">
                  <a:pos x="45" y="76"/>
                </a:cxn>
                <a:cxn ang="0">
                  <a:pos x="81" y="44"/>
                </a:cxn>
                <a:cxn ang="0">
                  <a:pos x="113" y="80"/>
                </a:cxn>
                <a:cxn ang="0">
                  <a:pos x="77" y="112"/>
                </a:cxn>
              </a:cxnLst>
              <a:rect l="0" t="0" r="r" b="b"/>
              <a:pathLst>
                <a:path w="158" h="156">
                  <a:moveTo>
                    <a:pt x="156" y="93"/>
                  </a:moveTo>
                  <a:cubicBezTo>
                    <a:pt x="157" y="89"/>
                    <a:pt x="157" y="86"/>
                    <a:pt x="157" y="82"/>
                  </a:cubicBezTo>
                  <a:cubicBezTo>
                    <a:pt x="158" y="78"/>
                    <a:pt x="157" y="75"/>
                    <a:pt x="157" y="71"/>
                  </a:cubicBezTo>
                  <a:cubicBezTo>
                    <a:pt x="140" y="67"/>
                    <a:pt x="140" y="67"/>
                    <a:pt x="140" y="67"/>
                  </a:cubicBezTo>
                  <a:cubicBezTo>
                    <a:pt x="140" y="63"/>
                    <a:pt x="139" y="60"/>
                    <a:pt x="138" y="57"/>
                  </a:cubicBezTo>
                  <a:cubicBezTo>
                    <a:pt x="150" y="45"/>
                    <a:pt x="150" y="45"/>
                    <a:pt x="150" y="45"/>
                  </a:cubicBezTo>
                  <a:cubicBezTo>
                    <a:pt x="147" y="38"/>
                    <a:pt x="143" y="32"/>
                    <a:pt x="138" y="27"/>
                  </a:cubicBezTo>
                  <a:cubicBezTo>
                    <a:pt x="122" y="33"/>
                    <a:pt x="122" y="33"/>
                    <a:pt x="122" y="33"/>
                  </a:cubicBezTo>
                  <a:cubicBezTo>
                    <a:pt x="119" y="31"/>
                    <a:pt x="117" y="28"/>
                    <a:pt x="114" y="27"/>
                  </a:cubicBezTo>
                  <a:cubicBezTo>
                    <a:pt x="117" y="9"/>
                    <a:pt x="117" y="9"/>
                    <a:pt x="117" y="9"/>
                  </a:cubicBezTo>
                  <a:cubicBezTo>
                    <a:pt x="111" y="6"/>
                    <a:pt x="104" y="3"/>
                    <a:pt x="97" y="2"/>
                  </a:cubicBezTo>
                  <a:cubicBezTo>
                    <a:pt x="87" y="16"/>
                    <a:pt x="87" y="16"/>
                    <a:pt x="87" y="16"/>
                  </a:cubicBezTo>
                  <a:cubicBezTo>
                    <a:pt x="85" y="16"/>
                    <a:pt x="84" y="16"/>
                    <a:pt x="82" y="16"/>
                  </a:cubicBezTo>
                  <a:cubicBezTo>
                    <a:pt x="80" y="16"/>
                    <a:pt x="79" y="16"/>
                    <a:pt x="77" y="16"/>
                  </a:cubicBezTo>
                  <a:cubicBezTo>
                    <a:pt x="69" y="0"/>
                    <a:pt x="69" y="0"/>
                    <a:pt x="69" y="0"/>
                  </a:cubicBezTo>
                  <a:cubicBezTo>
                    <a:pt x="62" y="1"/>
                    <a:pt x="55" y="3"/>
                    <a:pt x="48" y="6"/>
                  </a:cubicBezTo>
                  <a:cubicBezTo>
                    <a:pt x="49" y="23"/>
                    <a:pt x="49" y="23"/>
                    <a:pt x="49" y="23"/>
                  </a:cubicBezTo>
                  <a:cubicBezTo>
                    <a:pt x="46" y="25"/>
                    <a:pt x="44" y="27"/>
                    <a:pt x="41" y="29"/>
                  </a:cubicBezTo>
                  <a:cubicBezTo>
                    <a:pt x="25" y="21"/>
                    <a:pt x="25" y="21"/>
                    <a:pt x="25" y="21"/>
                  </a:cubicBezTo>
                  <a:cubicBezTo>
                    <a:pt x="20" y="26"/>
                    <a:pt x="15" y="31"/>
                    <a:pt x="12" y="37"/>
                  </a:cubicBezTo>
                  <a:cubicBezTo>
                    <a:pt x="23" y="51"/>
                    <a:pt x="23" y="51"/>
                    <a:pt x="23" y="51"/>
                  </a:cubicBezTo>
                  <a:cubicBezTo>
                    <a:pt x="21" y="54"/>
                    <a:pt x="20" y="57"/>
                    <a:pt x="19" y="60"/>
                  </a:cubicBezTo>
                  <a:cubicBezTo>
                    <a:pt x="2" y="63"/>
                    <a:pt x="2" y="63"/>
                    <a:pt x="2" y="63"/>
                  </a:cubicBezTo>
                  <a:cubicBezTo>
                    <a:pt x="1" y="67"/>
                    <a:pt x="1" y="70"/>
                    <a:pt x="1" y="74"/>
                  </a:cubicBezTo>
                  <a:cubicBezTo>
                    <a:pt x="0" y="78"/>
                    <a:pt x="0" y="81"/>
                    <a:pt x="1" y="85"/>
                  </a:cubicBezTo>
                  <a:cubicBezTo>
                    <a:pt x="18" y="89"/>
                    <a:pt x="18" y="89"/>
                    <a:pt x="18" y="89"/>
                  </a:cubicBezTo>
                  <a:cubicBezTo>
                    <a:pt x="18" y="93"/>
                    <a:pt x="19" y="96"/>
                    <a:pt x="20" y="99"/>
                  </a:cubicBezTo>
                  <a:cubicBezTo>
                    <a:pt x="8" y="111"/>
                    <a:pt x="8" y="111"/>
                    <a:pt x="8" y="111"/>
                  </a:cubicBezTo>
                  <a:cubicBezTo>
                    <a:pt x="11" y="118"/>
                    <a:pt x="15" y="124"/>
                    <a:pt x="20" y="129"/>
                  </a:cubicBezTo>
                  <a:cubicBezTo>
                    <a:pt x="36" y="123"/>
                    <a:pt x="36" y="123"/>
                    <a:pt x="36" y="123"/>
                  </a:cubicBezTo>
                  <a:cubicBezTo>
                    <a:pt x="38" y="126"/>
                    <a:pt x="41" y="128"/>
                    <a:pt x="44" y="129"/>
                  </a:cubicBezTo>
                  <a:cubicBezTo>
                    <a:pt x="41" y="147"/>
                    <a:pt x="41" y="147"/>
                    <a:pt x="41" y="147"/>
                  </a:cubicBezTo>
                  <a:cubicBezTo>
                    <a:pt x="47" y="150"/>
                    <a:pt x="54" y="153"/>
                    <a:pt x="61" y="154"/>
                  </a:cubicBezTo>
                  <a:cubicBezTo>
                    <a:pt x="71" y="140"/>
                    <a:pt x="71" y="140"/>
                    <a:pt x="71" y="140"/>
                  </a:cubicBezTo>
                  <a:cubicBezTo>
                    <a:pt x="72" y="140"/>
                    <a:pt x="74" y="140"/>
                    <a:pt x="76" y="140"/>
                  </a:cubicBezTo>
                  <a:cubicBezTo>
                    <a:pt x="77" y="140"/>
                    <a:pt x="79" y="140"/>
                    <a:pt x="81" y="140"/>
                  </a:cubicBezTo>
                  <a:cubicBezTo>
                    <a:pt x="89" y="156"/>
                    <a:pt x="89" y="156"/>
                    <a:pt x="89" y="156"/>
                  </a:cubicBezTo>
                  <a:cubicBezTo>
                    <a:pt x="96" y="155"/>
                    <a:pt x="103" y="153"/>
                    <a:pt x="109" y="150"/>
                  </a:cubicBezTo>
                  <a:cubicBezTo>
                    <a:pt x="109" y="133"/>
                    <a:pt x="109" y="133"/>
                    <a:pt x="109" y="133"/>
                  </a:cubicBezTo>
                  <a:cubicBezTo>
                    <a:pt x="112" y="131"/>
                    <a:pt x="114" y="129"/>
                    <a:pt x="117" y="127"/>
                  </a:cubicBezTo>
                  <a:cubicBezTo>
                    <a:pt x="133" y="135"/>
                    <a:pt x="133" y="135"/>
                    <a:pt x="133" y="135"/>
                  </a:cubicBezTo>
                  <a:cubicBezTo>
                    <a:pt x="138" y="130"/>
                    <a:pt x="142" y="125"/>
                    <a:pt x="146" y="119"/>
                  </a:cubicBezTo>
                  <a:cubicBezTo>
                    <a:pt x="135" y="105"/>
                    <a:pt x="135" y="105"/>
                    <a:pt x="135" y="105"/>
                  </a:cubicBezTo>
                  <a:cubicBezTo>
                    <a:pt x="137" y="102"/>
                    <a:pt x="138" y="99"/>
                    <a:pt x="139" y="96"/>
                  </a:cubicBezTo>
                  <a:lnTo>
                    <a:pt x="156" y="93"/>
                  </a:lnTo>
                  <a:close/>
                  <a:moveTo>
                    <a:pt x="77" y="112"/>
                  </a:moveTo>
                  <a:cubicBezTo>
                    <a:pt x="59" y="111"/>
                    <a:pt x="44" y="95"/>
                    <a:pt x="45" y="76"/>
                  </a:cubicBezTo>
                  <a:cubicBezTo>
                    <a:pt x="46" y="58"/>
                    <a:pt x="62" y="43"/>
                    <a:pt x="81" y="44"/>
                  </a:cubicBezTo>
                  <a:cubicBezTo>
                    <a:pt x="99" y="45"/>
                    <a:pt x="114" y="61"/>
                    <a:pt x="113" y="80"/>
                  </a:cubicBezTo>
                  <a:cubicBezTo>
                    <a:pt x="112" y="98"/>
                    <a:pt x="96" y="113"/>
                    <a:pt x="77" y="112"/>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900" dirty="0"/>
            </a:p>
          </p:txBody>
        </p:sp>
      </p:grpSp>
      <p:sp>
        <p:nvSpPr>
          <p:cNvPr id="210" name="Text Placeholder 122"/>
          <p:cNvSpPr txBox="1">
            <a:spLocks/>
          </p:cNvSpPr>
          <p:nvPr/>
        </p:nvSpPr>
        <p:spPr>
          <a:xfrm>
            <a:off x="927280" y="186726"/>
            <a:ext cx="10195200" cy="173736"/>
          </a:xfrm>
          <a:prstGeom prst="rect">
            <a:avLst/>
          </a:prstGeom>
        </p:spPr>
        <p:txBody>
          <a:bodyPr/>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Azure security</a:t>
            </a:r>
          </a:p>
        </p:txBody>
      </p:sp>
      <p:sp>
        <p:nvSpPr>
          <p:cNvPr id="247" name="TextBox 246">
            <a:extLst>
              <a:ext uri="{FF2B5EF4-FFF2-40B4-BE49-F238E27FC236}">
                <a16:creationId xmlns:a16="http://schemas.microsoft.com/office/drawing/2014/main" id="{6612059F-4159-4819-B190-14586B992FA2}"/>
              </a:ext>
            </a:extLst>
          </p:cNvPr>
          <p:cNvSpPr txBox="1"/>
          <p:nvPr/>
        </p:nvSpPr>
        <p:spPr>
          <a:xfrm>
            <a:off x="10068205" y="2103001"/>
            <a:ext cx="1114204" cy="28203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solidFill>
                  <a:schemeClr val="tx1"/>
                </a:solidFill>
              </a:rPr>
              <a:t>Azure Repos</a:t>
            </a:r>
          </a:p>
        </p:txBody>
      </p:sp>
      <p:sp>
        <p:nvSpPr>
          <p:cNvPr id="250" name="TextBox 249">
            <a:extLst>
              <a:ext uri="{FF2B5EF4-FFF2-40B4-BE49-F238E27FC236}">
                <a16:creationId xmlns:a16="http://schemas.microsoft.com/office/drawing/2014/main" id="{D9F1004E-7CDD-41D5-8BC7-FC8930552462}"/>
              </a:ext>
            </a:extLst>
          </p:cNvPr>
          <p:cNvSpPr txBox="1"/>
          <p:nvPr/>
        </p:nvSpPr>
        <p:spPr>
          <a:xfrm>
            <a:off x="10064067" y="2509714"/>
            <a:ext cx="1118342" cy="28203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solidFill>
                  <a:schemeClr val="tx1"/>
                </a:solidFill>
              </a:rPr>
              <a:t>Azure </a:t>
            </a:r>
            <a:r>
              <a:rPr lang="en-US" dirty="0" err="1">
                <a:solidFill>
                  <a:schemeClr val="tx1"/>
                </a:solidFill>
              </a:rPr>
              <a:t>KeyVault</a:t>
            </a:r>
            <a:endParaRPr lang="en-US" dirty="0">
              <a:solidFill>
                <a:schemeClr val="tx1"/>
              </a:solidFill>
            </a:endParaRPr>
          </a:p>
        </p:txBody>
      </p:sp>
      <p:sp>
        <p:nvSpPr>
          <p:cNvPr id="253" name="TextBox 252">
            <a:extLst>
              <a:ext uri="{FF2B5EF4-FFF2-40B4-BE49-F238E27FC236}">
                <a16:creationId xmlns:a16="http://schemas.microsoft.com/office/drawing/2014/main" id="{FA086715-9AB1-48FB-B956-38E40209E789}"/>
              </a:ext>
            </a:extLst>
          </p:cNvPr>
          <p:cNvSpPr txBox="1"/>
          <p:nvPr/>
        </p:nvSpPr>
        <p:spPr>
          <a:xfrm>
            <a:off x="10060363" y="2916427"/>
            <a:ext cx="1122046" cy="28203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solidFill>
                  <a:schemeClr val="tx1"/>
                </a:solidFill>
              </a:rPr>
              <a:t>Application </a:t>
            </a:r>
            <a:br>
              <a:rPr lang="en-US" dirty="0">
                <a:solidFill>
                  <a:schemeClr val="tx1"/>
                </a:solidFill>
              </a:rPr>
            </a:br>
            <a:r>
              <a:rPr lang="en-US" dirty="0">
                <a:solidFill>
                  <a:schemeClr val="tx1"/>
                </a:solidFill>
              </a:rPr>
              <a:t>Firewall</a:t>
            </a:r>
          </a:p>
        </p:txBody>
      </p:sp>
      <p:sp>
        <p:nvSpPr>
          <p:cNvPr id="256" name="TextBox 255">
            <a:extLst>
              <a:ext uri="{FF2B5EF4-FFF2-40B4-BE49-F238E27FC236}">
                <a16:creationId xmlns:a16="http://schemas.microsoft.com/office/drawing/2014/main" id="{67E20E41-CFBD-4BBC-AA38-DD065D766CE2}"/>
              </a:ext>
            </a:extLst>
          </p:cNvPr>
          <p:cNvSpPr txBox="1"/>
          <p:nvPr/>
        </p:nvSpPr>
        <p:spPr>
          <a:xfrm>
            <a:off x="10068205" y="3323140"/>
            <a:ext cx="1114204" cy="28203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solidFill>
                  <a:schemeClr val="tx1"/>
                </a:solidFill>
              </a:rPr>
              <a:t>Azure AD</a:t>
            </a:r>
          </a:p>
        </p:txBody>
      </p:sp>
      <p:sp>
        <p:nvSpPr>
          <p:cNvPr id="259" name="TextBox 258">
            <a:extLst>
              <a:ext uri="{FF2B5EF4-FFF2-40B4-BE49-F238E27FC236}">
                <a16:creationId xmlns:a16="http://schemas.microsoft.com/office/drawing/2014/main" id="{4B574A39-ECFB-474C-8C0F-7BE5B9EB716C}"/>
              </a:ext>
            </a:extLst>
          </p:cNvPr>
          <p:cNvSpPr txBox="1"/>
          <p:nvPr/>
        </p:nvSpPr>
        <p:spPr>
          <a:xfrm>
            <a:off x="10078760" y="3729853"/>
            <a:ext cx="1103649" cy="28203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solidFill>
                  <a:schemeClr val="tx1"/>
                </a:solidFill>
              </a:rPr>
              <a:t>Text</a:t>
            </a:r>
          </a:p>
        </p:txBody>
      </p:sp>
      <p:sp>
        <p:nvSpPr>
          <p:cNvPr id="262" name="TextBox 261">
            <a:extLst>
              <a:ext uri="{FF2B5EF4-FFF2-40B4-BE49-F238E27FC236}">
                <a16:creationId xmlns:a16="http://schemas.microsoft.com/office/drawing/2014/main" id="{7E7740DE-4942-4737-9267-543E1C4B4839}"/>
              </a:ext>
            </a:extLst>
          </p:cNvPr>
          <p:cNvSpPr txBox="1"/>
          <p:nvPr/>
        </p:nvSpPr>
        <p:spPr>
          <a:xfrm>
            <a:off x="10078760" y="4136566"/>
            <a:ext cx="1103649" cy="28203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solidFill>
                  <a:schemeClr val="tx1"/>
                </a:solidFill>
              </a:rPr>
              <a:t>Text</a:t>
            </a:r>
          </a:p>
        </p:txBody>
      </p:sp>
      <p:sp>
        <p:nvSpPr>
          <p:cNvPr id="265" name="TextBox 264">
            <a:extLst>
              <a:ext uri="{FF2B5EF4-FFF2-40B4-BE49-F238E27FC236}">
                <a16:creationId xmlns:a16="http://schemas.microsoft.com/office/drawing/2014/main" id="{387543FF-8301-4EA1-8CAE-D9ED26E09C83}"/>
              </a:ext>
            </a:extLst>
          </p:cNvPr>
          <p:cNvSpPr txBox="1"/>
          <p:nvPr/>
        </p:nvSpPr>
        <p:spPr>
          <a:xfrm>
            <a:off x="10078760" y="4543279"/>
            <a:ext cx="1103649" cy="28203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solidFill>
                  <a:schemeClr val="tx1"/>
                </a:solidFill>
              </a:rPr>
              <a:t>Text</a:t>
            </a:r>
          </a:p>
        </p:txBody>
      </p:sp>
      <p:sp>
        <p:nvSpPr>
          <p:cNvPr id="268" name="TextBox 267">
            <a:extLst>
              <a:ext uri="{FF2B5EF4-FFF2-40B4-BE49-F238E27FC236}">
                <a16:creationId xmlns:a16="http://schemas.microsoft.com/office/drawing/2014/main" id="{B0CB7B37-48C2-4B98-8037-14E9E06D2D2A}"/>
              </a:ext>
            </a:extLst>
          </p:cNvPr>
          <p:cNvSpPr txBox="1"/>
          <p:nvPr/>
        </p:nvSpPr>
        <p:spPr>
          <a:xfrm>
            <a:off x="10078760" y="4949992"/>
            <a:ext cx="1103649" cy="28203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solidFill>
                  <a:schemeClr val="tx1"/>
                </a:solidFill>
              </a:rPr>
              <a:t>Text</a:t>
            </a:r>
          </a:p>
        </p:txBody>
      </p:sp>
      <p:sp>
        <p:nvSpPr>
          <p:cNvPr id="190" name="Rectangle 189">
            <a:extLst>
              <a:ext uri="{FF2B5EF4-FFF2-40B4-BE49-F238E27FC236}">
                <a16:creationId xmlns:a16="http://schemas.microsoft.com/office/drawing/2014/main" id="{1F839F98-750E-4D0F-A73C-BD02ACCDC04E}"/>
              </a:ext>
            </a:extLst>
          </p:cNvPr>
          <p:cNvSpPr/>
          <p:nvPr/>
        </p:nvSpPr>
        <p:spPr>
          <a:xfrm>
            <a:off x="1691640" y="1690231"/>
            <a:ext cx="1598456" cy="242656"/>
          </a:xfrm>
          <a:prstGeom prst="rect">
            <a:avLst/>
          </a:prstGeom>
          <a:solidFill>
            <a:srgbClr val="483698"/>
          </a:solidFill>
          <a:ln w="6350">
            <a:solidFill>
              <a:srgbClr val="483698"/>
            </a:solidFill>
            <a:prstDash val="solid"/>
          </a:ln>
        </p:spPr>
        <p:style>
          <a:lnRef idx="2">
            <a:schemeClr val="accent3"/>
          </a:lnRef>
          <a:fillRef idx="1">
            <a:schemeClr val="lt1"/>
          </a:fillRef>
          <a:effectRef idx="0">
            <a:schemeClr val="accent3"/>
          </a:effectRef>
          <a:fontRef idx="minor">
            <a:schemeClr val="dk1"/>
          </a:fontRef>
        </p:style>
        <p:txBody>
          <a:bodyPr lIns="54864" tIns="54864" rIns="54864" bIns="54864" rtlCol="0" anchor="ctr" anchorCtr="0">
            <a:noAutofit/>
          </a:bodyPr>
          <a:lstStyle/>
          <a:p>
            <a:pPr marL="548640"/>
            <a:r>
              <a:rPr lang="en-US" sz="1000" b="1" dirty="0">
                <a:solidFill>
                  <a:schemeClr val="bg1"/>
                </a:solidFill>
              </a:rPr>
              <a:t>Azure Services </a:t>
            </a:r>
            <a:endParaRPr lang="en-US" sz="1000" dirty="0">
              <a:solidFill>
                <a:schemeClr val="bg1"/>
              </a:solidFill>
            </a:endParaRPr>
          </a:p>
        </p:txBody>
      </p:sp>
      <p:pic>
        <p:nvPicPr>
          <p:cNvPr id="4" name="Graphic 3">
            <a:extLst>
              <a:ext uri="{FF2B5EF4-FFF2-40B4-BE49-F238E27FC236}">
                <a16:creationId xmlns:a16="http://schemas.microsoft.com/office/drawing/2014/main" id="{D64E4AD2-8F72-4A1C-9AE2-0EAA674372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2927" y="2129096"/>
            <a:ext cx="247739" cy="247739"/>
          </a:xfrm>
          <a:prstGeom prst="rect">
            <a:avLst/>
          </a:prstGeom>
        </p:spPr>
      </p:pic>
      <p:pic>
        <p:nvPicPr>
          <p:cNvPr id="220" name="Graphic 219">
            <a:extLst>
              <a:ext uri="{FF2B5EF4-FFF2-40B4-BE49-F238E27FC236}">
                <a16:creationId xmlns:a16="http://schemas.microsoft.com/office/drawing/2014/main" id="{661A6745-AA3E-4327-85C6-193739C315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17143" y="2137298"/>
            <a:ext cx="247739" cy="247739"/>
          </a:xfrm>
          <a:prstGeom prst="rect">
            <a:avLst/>
          </a:prstGeom>
        </p:spPr>
      </p:pic>
      <p:pic>
        <p:nvPicPr>
          <p:cNvPr id="6" name="Graphic 5">
            <a:extLst>
              <a:ext uri="{FF2B5EF4-FFF2-40B4-BE49-F238E27FC236}">
                <a16:creationId xmlns:a16="http://schemas.microsoft.com/office/drawing/2014/main" id="{46AA801A-4CE5-459F-B474-3A0EA8568B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308997" y="2148235"/>
            <a:ext cx="228600" cy="228600"/>
          </a:xfrm>
          <a:prstGeom prst="rect">
            <a:avLst/>
          </a:prstGeom>
        </p:spPr>
      </p:pic>
      <p:pic>
        <p:nvPicPr>
          <p:cNvPr id="221" name="Graphic 220">
            <a:extLst>
              <a:ext uri="{FF2B5EF4-FFF2-40B4-BE49-F238E27FC236}">
                <a16:creationId xmlns:a16="http://schemas.microsoft.com/office/drawing/2014/main" id="{B97BA9A8-C896-4EA2-94E7-ED075444A5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17143" y="2562413"/>
            <a:ext cx="228600" cy="228600"/>
          </a:xfrm>
          <a:prstGeom prst="rect">
            <a:avLst/>
          </a:prstGeom>
        </p:spPr>
      </p:pic>
      <p:pic>
        <p:nvPicPr>
          <p:cNvPr id="9" name="Graphic 8">
            <a:extLst>
              <a:ext uri="{FF2B5EF4-FFF2-40B4-BE49-F238E27FC236}">
                <a16:creationId xmlns:a16="http://schemas.microsoft.com/office/drawing/2014/main" id="{FB9AD899-D984-432A-BE1D-42FBD318FF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58323" y="2724989"/>
            <a:ext cx="272538" cy="272538"/>
          </a:xfrm>
          <a:prstGeom prst="rect">
            <a:avLst/>
          </a:prstGeom>
        </p:spPr>
      </p:pic>
      <p:pic>
        <p:nvPicPr>
          <p:cNvPr id="222" name="Graphic 221">
            <a:extLst>
              <a:ext uri="{FF2B5EF4-FFF2-40B4-BE49-F238E27FC236}">
                <a16:creationId xmlns:a16="http://schemas.microsoft.com/office/drawing/2014/main" id="{B5BE1D2A-D068-42B0-9804-EAAA0D2B387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122412" y="2913751"/>
            <a:ext cx="272538" cy="272538"/>
          </a:xfrm>
          <a:prstGeom prst="rect">
            <a:avLst/>
          </a:prstGeom>
        </p:spPr>
      </p:pic>
      <p:pic>
        <p:nvPicPr>
          <p:cNvPr id="223" name="Picture 222">
            <a:extLst>
              <a:ext uri="{FF2B5EF4-FFF2-40B4-BE49-F238E27FC236}">
                <a16:creationId xmlns:a16="http://schemas.microsoft.com/office/drawing/2014/main" id="{37DD5968-360E-4395-8963-518CCD2F85AE}"/>
              </a:ext>
            </a:extLst>
          </p:cNvPr>
          <p:cNvPicPr>
            <a:picLocks noChangeAspect="1"/>
          </p:cNvPicPr>
          <p:nvPr/>
        </p:nvPicPr>
        <p:blipFill>
          <a:blip r:embed="rId8"/>
          <a:stretch>
            <a:fillRect/>
          </a:stretch>
        </p:blipFill>
        <p:spPr>
          <a:xfrm>
            <a:off x="10130492" y="3322403"/>
            <a:ext cx="260361" cy="235223"/>
          </a:xfrm>
          <a:prstGeom prst="rect">
            <a:avLst/>
          </a:prstGeom>
        </p:spPr>
      </p:pic>
      <p:pic>
        <p:nvPicPr>
          <p:cNvPr id="224" name="Picture 223">
            <a:extLst>
              <a:ext uri="{FF2B5EF4-FFF2-40B4-BE49-F238E27FC236}">
                <a16:creationId xmlns:a16="http://schemas.microsoft.com/office/drawing/2014/main" id="{9AAD705D-B700-4E50-9F67-8326ECD9E5C8}"/>
              </a:ext>
            </a:extLst>
          </p:cNvPr>
          <p:cNvPicPr>
            <a:picLocks noChangeAspect="1"/>
          </p:cNvPicPr>
          <p:nvPr/>
        </p:nvPicPr>
        <p:blipFill>
          <a:blip r:embed="rId8"/>
          <a:stretch>
            <a:fillRect/>
          </a:stretch>
        </p:blipFill>
        <p:spPr>
          <a:xfrm>
            <a:off x="9282554" y="3066161"/>
            <a:ext cx="260361" cy="235223"/>
          </a:xfrm>
          <a:prstGeom prst="rect">
            <a:avLst/>
          </a:prstGeom>
        </p:spPr>
      </p:pic>
    </p:spTree>
    <p:extLst>
      <p:ext uri="{BB962C8B-B14F-4D97-AF65-F5344CB8AC3E}">
        <p14:creationId xmlns:p14="http://schemas.microsoft.com/office/powerpoint/2010/main" val="2092336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94DEB955-D431-494F-B055-E02E3AAD9A9E}"/>
              </a:ext>
            </a:extLst>
          </p:cNvPr>
          <p:cNvGrpSpPr/>
          <p:nvPr/>
        </p:nvGrpSpPr>
        <p:grpSpPr>
          <a:xfrm>
            <a:off x="2048164" y="5509238"/>
            <a:ext cx="3763487" cy="892367"/>
            <a:chOff x="2048164" y="5509238"/>
            <a:chExt cx="3763487" cy="892367"/>
          </a:xfrm>
        </p:grpSpPr>
        <p:sp>
          <p:nvSpPr>
            <p:cNvPr id="246" name="Rectangle 245">
              <a:extLst>
                <a:ext uri="{FF2B5EF4-FFF2-40B4-BE49-F238E27FC236}">
                  <a16:creationId xmlns:a16="http://schemas.microsoft.com/office/drawing/2014/main" id="{147DBDAD-A291-48F6-BCAD-279826A0FA15}"/>
                </a:ext>
              </a:extLst>
            </p:cNvPr>
            <p:cNvSpPr/>
            <p:nvPr/>
          </p:nvSpPr>
          <p:spPr bwMode="auto">
            <a:xfrm>
              <a:off x="2048164" y="5517055"/>
              <a:ext cx="3763487" cy="884550"/>
            </a:xfrm>
            <a:prstGeom prst="rect">
              <a:avLst/>
            </a:prstGeom>
            <a:solidFill>
              <a:schemeClr val="bg1"/>
            </a:solidFill>
            <a:ln>
              <a:noFill/>
              <a:headEnd type="none" w="med" len="med"/>
              <a:tailEnd type="none" w="med" len="med"/>
            </a:ln>
            <a:effectLst>
              <a:outerShdw blurRad="127000" dist="254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668" name="Rectangle 667">
              <a:extLst>
                <a:ext uri="{FF2B5EF4-FFF2-40B4-BE49-F238E27FC236}">
                  <a16:creationId xmlns:a16="http://schemas.microsoft.com/office/drawing/2014/main" id="{6183ED31-37AA-4F47-AC7E-1F9B4813AD98}"/>
                </a:ext>
              </a:extLst>
            </p:cNvPr>
            <p:cNvSpPr/>
            <p:nvPr/>
          </p:nvSpPr>
          <p:spPr>
            <a:xfrm>
              <a:off x="2048165" y="5509238"/>
              <a:ext cx="3763485" cy="257763"/>
            </a:xfrm>
            <a:prstGeom prst="rect">
              <a:avLst/>
            </a:prstGeom>
            <a:solidFill>
              <a:srgbClr val="D83B01"/>
            </a:solidFill>
          </p:spPr>
          <p:txBody>
            <a:bodyPr wrap="square" rIns="9144">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a:ln>
                    <a:noFill/>
                  </a:ln>
                  <a:gradFill>
                    <a:gsLst>
                      <a:gs pos="0">
                        <a:srgbClr val="FFFFFF"/>
                      </a:gs>
                      <a:gs pos="100000">
                        <a:srgbClr val="FFFFFF"/>
                      </a:gs>
                    </a:gsLst>
                    <a:lin ang="5400000" scaled="1"/>
                  </a:gradFill>
                  <a:effectLst/>
                  <a:uLnTx/>
                  <a:uFillTx/>
                  <a:latin typeface="Segoe"/>
                  <a:ea typeface="+mn-ea"/>
                  <a:cs typeface="+mn-cs"/>
                </a:rPr>
                <a:t>IoT and Operational Technology</a:t>
              </a:r>
            </a:p>
          </p:txBody>
        </p:sp>
        <p:sp>
          <p:nvSpPr>
            <p:cNvPr id="553" name="IoT">
              <a:extLst>
                <a:ext uri="{FF2B5EF4-FFF2-40B4-BE49-F238E27FC236}">
                  <a16:creationId xmlns:a16="http://schemas.microsoft.com/office/drawing/2014/main" id="{A590417D-DD59-4D57-8984-6587158FF907}"/>
                </a:ext>
              </a:extLst>
            </p:cNvPr>
            <p:cNvSpPr>
              <a:spLocks noChangeAspect="1" noEditPoints="1"/>
            </p:cNvSpPr>
            <p:nvPr/>
          </p:nvSpPr>
          <p:spPr bwMode="auto">
            <a:xfrm>
              <a:off x="2347820" y="5549533"/>
              <a:ext cx="184761" cy="185056"/>
            </a:xfrm>
            <a:custGeom>
              <a:avLst/>
              <a:gdLst>
                <a:gd name="T0" fmla="*/ 235 w 352"/>
                <a:gd name="T1" fmla="*/ 176 h 352"/>
                <a:gd name="T2" fmla="*/ 176 w 352"/>
                <a:gd name="T3" fmla="*/ 235 h 352"/>
                <a:gd name="T4" fmla="*/ 117 w 352"/>
                <a:gd name="T5" fmla="*/ 176 h 352"/>
                <a:gd name="T6" fmla="*/ 176 w 352"/>
                <a:gd name="T7" fmla="*/ 117 h 352"/>
                <a:gd name="T8" fmla="*/ 235 w 352"/>
                <a:gd name="T9" fmla="*/ 176 h 352"/>
                <a:gd name="T10" fmla="*/ 270 w 352"/>
                <a:gd name="T11" fmla="*/ 0 h 352"/>
                <a:gd name="T12" fmla="*/ 235 w 352"/>
                <a:gd name="T13" fmla="*/ 35 h 352"/>
                <a:gd name="T14" fmla="*/ 270 w 352"/>
                <a:gd name="T15" fmla="*/ 70 h 352"/>
                <a:gd name="T16" fmla="*/ 305 w 352"/>
                <a:gd name="T17" fmla="*/ 35 h 352"/>
                <a:gd name="T18" fmla="*/ 270 w 352"/>
                <a:gd name="T19" fmla="*/ 0 h 352"/>
                <a:gd name="T20" fmla="*/ 82 w 352"/>
                <a:gd name="T21" fmla="*/ 23 h 352"/>
                <a:gd name="T22" fmla="*/ 47 w 352"/>
                <a:gd name="T23" fmla="*/ 59 h 352"/>
                <a:gd name="T24" fmla="*/ 82 w 352"/>
                <a:gd name="T25" fmla="*/ 94 h 352"/>
                <a:gd name="T26" fmla="*/ 117 w 352"/>
                <a:gd name="T27" fmla="*/ 59 h 352"/>
                <a:gd name="T28" fmla="*/ 82 w 352"/>
                <a:gd name="T29" fmla="*/ 23 h 352"/>
                <a:gd name="T30" fmla="*/ 35 w 352"/>
                <a:gd name="T31" fmla="*/ 211 h 352"/>
                <a:gd name="T32" fmla="*/ 0 w 352"/>
                <a:gd name="T33" fmla="*/ 246 h 352"/>
                <a:gd name="T34" fmla="*/ 35 w 352"/>
                <a:gd name="T35" fmla="*/ 282 h 352"/>
                <a:gd name="T36" fmla="*/ 70 w 352"/>
                <a:gd name="T37" fmla="*/ 246 h 352"/>
                <a:gd name="T38" fmla="*/ 35 w 352"/>
                <a:gd name="T39" fmla="*/ 211 h 352"/>
                <a:gd name="T40" fmla="*/ 223 w 352"/>
                <a:gd name="T41" fmla="*/ 282 h 352"/>
                <a:gd name="T42" fmla="*/ 188 w 352"/>
                <a:gd name="T43" fmla="*/ 317 h 352"/>
                <a:gd name="T44" fmla="*/ 223 w 352"/>
                <a:gd name="T45" fmla="*/ 352 h 352"/>
                <a:gd name="T46" fmla="*/ 258 w 352"/>
                <a:gd name="T47" fmla="*/ 317 h 352"/>
                <a:gd name="T48" fmla="*/ 223 w 352"/>
                <a:gd name="T49" fmla="*/ 282 h 352"/>
                <a:gd name="T50" fmla="*/ 317 w 352"/>
                <a:gd name="T51" fmla="*/ 164 h 352"/>
                <a:gd name="T52" fmla="*/ 282 w 352"/>
                <a:gd name="T53" fmla="*/ 199 h 352"/>
                <a:gd name="T54" fmla="*/ 317 w 352"/>
                <a:gd name="T55" fmla="*/ 235 h 352"/>
                <a:gd name="T56" fmla="*/ 352 w 352"/>
                <a:gd name="T57" fmla="*/ 199 h 352"/>
                <a:gd name="T58" fmla="*/ 317 w 352"/>
                <a:gd name="T59" fmla="*/ 164 h 352"/>
                <a:gd name="T60" fmla="*/ 250 w 352"/>
                <a:gd name="T61" fmla="*/ 64 h 352"/>
                <a:gd name="T62" fmla="*/ 209 w 352"/>
                <a:gd name="T63" fmla="*/ 127 h 352"/>
                <a:gd name="T64" fmla="*/ 139 w 352"/>
                <a:gd name="T65" fmla="*/ 130 h 352"/>
                <a:gd name="T66" fmla="*/ 104 w 352"/>
                <a:gd name="T67" fmla="*/ 86 h 352"/>
                <a:gd name="T68" fmla="*/ 67 w 352"/>
                <a:gd name="T69" fmla="*/ 231 h 352"/>
                <a:gd name="T70" fmla="*/ 124 w 352"/>
                <a:gd name="T71" fmla="*/ 202 h 352"/>
                <a:gd name="T72" fmla="*/ 212 w 352"/>
                <a:gd name="T73" fmla="*/ 283 h 352"/>
                <a:gd name="T74" fmla="*/ 195 w 352"/>
                <a:gd name="T75" fmla="*/ 232 h 352"/>
                <a:gd name="T76" fmla="*/ 234 w 352"/>
                <a:gd name="T77" fmla="*/ 186 h 352"/>
                <a:gd name="T78" fmla="*/ 282 w 352"/>
                <a:gd name="T79" fmla="*/ 194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2" h="352">
                  <a:moveTo>
                    <a:pt x="235" y="176"/>
                  </a:moveTo>
                  <a:cubicBezTo>
                    <a:pt x="235" y="208"/>
                    <a:pt x="208" y="235"/>
                    <a:pt x="176" y="235"/>
                  </a:cubicBezTo>
                  <a:cubicBezTo>
                    <a:pt x="144" y="235"/>
                    <a:pt x="117" y="208"/>
                    <a:pt x="117" y="176"/>
                  </a:cubicBezTo>
                  <a:cubicBezTo>
                    <a:pt x="117" y="144"/>
                    <a:pt x="144" y="117"/>
                    <a:pt x="176" y="117"/>
                  </a:cubicBezTo>
                  <a:cubicBezTo>
                    <a:pt x="208" y="117"/>
                    <a:pt x="235" y="144"/>
                    <a:pt x="235" y="176"/>
                  </a:cubicBezTo>
                  <a:close/>
                  <a:moveTo>
                    <a:pt x="270" y="0"/>
                  </a:moveTo>
                  <a:cubicBezTo>
                    <a:pt x="250" y="0"/>
                    <a:pt x="235" y="16"/>
                    <a:pt x="235" y="35"/>
                  </a:cubicBezTo>
                  <a:cubicBezTo>
                    <a:pt x="235" y="55"/>
                    <a:pt x="250" y="70"/>
                    <a:pt x="270" y="70"/>
                  </a:cubicBezTo>
                  <a:cubicBezTo>
                    <a:pt x="289" y="70"/>
                    <a:pt x="305" y="55"/>
                    <a:pt x="305" y="35"/>
                  </a:cubicBezTo>
                  <a:cubicBezTo>
                    <a:pt x="305" y="16"/>
                    <a:pt x="289" y="0"/>
                    <a:pt x="270" y="0"/>
                  </a:cubicBezTo>
                  <a:close/>
                  <a:moveTo>
                    <a:pt x="82" y="23"/>
                  </a:moveTo>
                  <a:cubicBezTo>
                    <a:pt x="63" y="23"/>
                    <a:pt x="47" y="39"/>
                    <a:pt x="47" y="59"/>
                  </a:cubicBezTo>
                  <a:cubicBezTo>
                    <a:pt x="47" y="78"/>
                    <a:pt x="63" y="94"/>
                    <a:pt x="82" y="94"/>
                  </a:cubicBezTo>
                  <a:cubicBezTo>
                    <a:pt x="102" y="94"/>
                    <a:pt x="117" y="78"/>
                    <a:pt x="117" y="59"/>
                  </a:cubicBezTo>
                  <a:cubicBezTo>
                    <a:pt x="117" y="39"/>
                    <a:pt x="102" y="23"/>
                    <a:pt x="82" y="23"/>
                  </a:cubicBezTo>
                  <a:close/>
                  <a:moveTo>
                    <a:pt x="35" y="211"/>
                  </a:moveTo>
                  <a:cubicBezTo>
                    <a:pt x="16" y="211"/>
                    <a:pt x="0" y="227"/>
                    <a:pt x="0" y="246"/>
                  </a:cubicBezTo>
                  <a:cubicBezTo>
                    <a:pt x="0" y="266"/>
                    <a:pt x="16" y="282"/>
                    <a:pt x="35" y="282"/>
                  </a:cubicBezTo>
                  <a:cubicBezTo>
                    <a:pt x="55" y="282"/>
                    <a:pt x="70" y="266"/>
                    <a:pt x="70" y="246"/>
                  </a:cubicBezTo>
                  <a:cubicBezTo>
                    <a:pt x="70" y="227"/>
                    <a:pt x="55" y="211"/>
                    <a:pt x="35" y="211"/>
                  </a:cubicBezTo>
                  <a:close/>
                  <a:moveTo>
                    <a:pt x="223" y="282"/>
                  </a:moveTo>
                  <a:cubicBezTo>
                    <a:pt x="203" y="282"/>
                    <a:pt x="188" y="297"/>
                    <a:pt x="188" y="317"/>
                  </a:cubicBezTo>
                  <a:cubicBezTo>
                    <a:pt x="188" y="336"/>
                    <a:pt x="203" y="352"/>
                    <a:pt x="223" y="352"/>
                  </a:cubicBezTo>
                  <a:cubicBezTo>
                    <a:pt x="242" y="352"/>
                    <a:pt x="258" y="336"/>
                    <a:pt x="258" y="317"/>
                  </a:cubicBezTo>
                  <a:cubicBezTo>
                    <a:pt x="258" y="297"/>
                    <a:pt x="242" y="282"/>
                    <a:pt x="223" y="282"/>
                  </a:cubicBezTo>
                  <a:close/>
                  <a:moveTo>
                    <a:pt x="317" y="164"/>
                  </a:moveTo>
                  <a:cubicBezTo>
                    <a:pt x="297" y="164"/>
                    <a:pt x="282" y="180"/>
                    <a:pt x="282" y="199"/>
                  </a:cubicBezTo>
                  <a:cubicBezTo>
                    <a:pt x="282" y="219"/>
                    <a:pt x="297" y="235"/>
                    <a:pt x="317" y="235"/>
                  </a:cubicBezTo>
                  <a:cubicBezTo>
                    <a:pt x="336" y="235"/>
                    <a:pt x="352" y="219"/>
                    <a:pt x="352" y="199"/>
                  </a:cubicBezTo>
                  <a:cubicBezTo>
                    <a:pt x="352" y="180"/>
                    <a:pt x="336" y="164"/>
                    <a:pt x="317" y="164"/>
                  </a:cubicBezTo>
                  <a:close/>
                  <a:moveTo>
                    <a:pt x="250" y="64"/>
                  </a:moveTo>
                  <a:cubicBezTo>
                    <a:pt x="209" y="127"/>
                    <a:pt x="209" y="127"/>
                    <a:pt x="209" y="127"/>
                  </a:cubicBezTo>
                  <a:moveTo>
                    <a:pt x="139" y="130"/>
                  </a:moveTo>
                  <a:cubicBezTo>
                    <a:pt x="104" y="86"/>
                    <a:pt x="104" y="86"/>
                    <a:pt x="104" y="86"/>
                  </a:cubicBezTo>
                  <a:moveTo>
                    <a:pt x="67" y="231"/>
                  </a:moveTo>
                  <a:cubicBezTo>
                    <a:pt x="124" y="202"/>
                    <a:pt x="124" y="202"/>
                    <a:pt x="124" y="202"/>
                  </a:cubicBezTo>
                  <a:moveTo>
                    <a:pt x="212" y="283"/>
                  </a:moveTo>
                  <a:cubicBezTo>
                    <a:pt x="195" y="232"/>
                    <a:pt x="195" y="232"/>
                    <a:pt x="195" y="232"/>
                  </a:cubicBezTo>
                  <a:moveTo>
                    <a:pt x="234" y="186"/>
                  </a:moveTo>
                  <a:cubicBezTo>
                    <a:pt x="282" y="194"/>
                    <a:pt x="282" y="194"/>
                    <a:pt x="282" y="194"/>
                  </a:cubicBezTo>
                </a:path>
              </a:pathLst>
            </a:custGeom>
            <a:noFill/>
            <a:ln w="14224" cap="sq">
              <a:solidFill>
                <a:schemeClr val="bg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sp>
        <p:nvSpPr>
          <p:cNvPr id="562" name="Rectangle 561">
            <a:extLst>
              <a:ext uri="{FF2B5EF4-FFF2-40B4-BE49-F238E27FC236}">
                <a16:creationId xmlns:a16="http://schemas.microsoft.com/office/drawing/2014/main" id="{54630357-784F-40AC-A0AB-995EBF460BA8}"/>
              </a:ext>
            </a:extLst>
          </p:cNvPr>
          <p:cNvSpPr/>
          <p:nvPr/>
        </p:nvSpPr>
        <p:spPr>
          <a:xfrm rot="16200000">
            <a:off x="1590379" y="4689420"/>
            <a:ext cx="1180183" cy="257763"/>
          </a:xfrm>
          <a:prstGeom prst="rect">
            <a:avLst/>
          </a:prstGeom>
          <a:solidFill>
            <a:schemeClr val="bg1">
              <a:lumMod val="95000"/>
            </a:schemeClr>
          </a:solidFill>
        </p:spPr>
        <p:txBody>
          <a:bodyPr wrap="square" lIns="45720" r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a:ln>
                  <a:noFill/>
                </a:ln>
                <a:gradFill>
                  <a:gsLst>
                    <a:gs pos="0">
                      <a:srgbClr val="505050"/>
                    </a:gs>
                    <a:gs pos="100000">
                      <a:srgbClr val="505050"/>
                    </a:gs>
                  </a:gsLst>
                  <a:lin ang="5400000" scaled="1"/>
                </a:gradFill>
                <a:effectLst/>
                <a:uLnTx/>
                <a:uFillTx/>
                <a:latin typeface="Segoe"/>
                <a:ea typeface="+mn-ea"/>
                <a:cs typeface="+mn-cs"/>
              </a:rPr>
              <a:t>Intranet Servers</a:t>
            </a:r>
          </a:p>
        </p:txBody>
      </p:sp>
      <p:sp>
        <p:nvSpPr>
          <p:cNvPr id="510" name="Rectangle 509">
            <a:extLst>
              <a:ext uri="{FF2B5EF4-FFF2-40B4-BE49-F238E27FC236}">
                <a16:creationId xmlns:a16="http://schemas.microsoft.com/office/drawing/2014/main" id="{6ECCD49E-51AE-4DD3-AE0C-3543F282C7EB}"/>
              </a:ext>
            </a:extLst>
          </p:cNvPr>
          <p:cNvSpPr/>
          <p:nvPr/>
        </p:nvSpPr>
        <p:spPr>
          <a:xfrm rot="16200000">
            <a:off x="1747687" y="3471352"/>
            <a:ext cx="910563" cy="257763"/>
          </a:xfrm>
          <a:prstGeom prst="rect">
            <a:avLst/>
          </a:prstGeom>
          <a:solidFill>
            <a:schemeClr val="bg1">
              <a:lumMod val="95000"/>
            </a:schemeClr>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a:ln>
                  <a:noFill/>
                </a:ln>
                <a:gradFill>
                  <a:gsLst>
                    <a:gs pos="0">
                      <a:srgbClr val="505050"/>
                    </a:gs>
                    <a:gs pos="100000">
                      <a:srgbClr val="505050"/>
                    </a:gs>
                  </a:gsLst>
                  <a:lin ang="5400000" scaled="1"/>
                </a:gradFill>
                <a:effectLst/>
                <a:uLnTx/>
                <a:uFillTx/>
                <a:latin typeface="Segoe"/>
                <a:ea typeface="+mn-ea"/>
                <a:cs typeface="+mn-cs"/>
              </a:rPr>
              <a:t>Extranet</a:t>
            </a:r>
          </a:p>
        </p:txBody>
      </p:sp>
      <p:sp>
        <p:nvSpPr>
          <p:cNvPr id="152" name="Rectangle 151">
            <a:extLst>
              <a:ext uri="{FF2B5EF4-FFF2-40B4-BE49-F238E27FC236}">
                <a16:creationId xmlns:a16="http://schemas.microsoft.com/office/drawing/2014/main" id="{E9A1C1E5-5EB0-4F4F-B33A-2FD16A538B73}"/>
              </a:ext>
            </a:extLst>
          </p:cNvPr>
          <p:cNvSpPr/>
          <p:nvPr/>
        </p:nvSpPr>
        <p:spPr bwMode="auto">
          <a:xfrm>
            <a:off x="4256195" y="3146703"/>
            <a:ext cx="524589" cy="1885687"/>
          </a:xfrm>
          <a:prstGeom prst="rect">
            <a:avLst/>
          </a:prstGeom>
          <a:solidFill>
            <a:srgbClr val="F5B80B">
              <a:alpha val="2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91440" rIns="45720" bIns="9144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7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509" name="Rectangle 508">
            <a:extLst>
              <a:ext uri="{FF2B5EF4-FFF2-40B4-BE49-F238E27FC236}">
                <a16:creationId xmlns:a16="http://schemas.microsoft.com/office/drawing/2014/main" id="{763F8F1F-DD93-463D-A3D7-CEFE1007A229}"/>
              </a:ext>
            </a:extLst>
          </p:cNvPr>
          <p:cNvSpPr/>
          <p:nvPr/>
        </p:nvSpPr>
        <p:spPr bwMode="auto">
          <a:xfrm>
            <a:off x="2065128" y="3138626"/>
            <a:ext cx="4197807" cy="923925"/>
          </a:xfrm>
          <a:prstGeom prst="rect">
            <a:avLst/>
          </a:prstGeom>
          <a:noFill/>
          <a:ln w="19050">
            <a:solidFill>
              <a:schemeClr val="tx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4" name="Freeform: Shape 13">
            <a:extLst>
              <a:ext uri="{FF2B5EF4-FFF2-40B4-BE49-F238E27FC236}">
                <a16:creationId xmlns:a16="http://schemas.microsoft.com/office/drawing/2014/main" id="{B502811E-8B98-4B54-A2E6-F18DCAD31C7A}"/>
              </a:ext>
            </a:extLst>
          </p:cNvPr>
          <p:cNvSpPr/>
          <p:nvPr/>
        </p:nvSpPr>
        <p:spPr bwMode="auto">
          <a:xfrm>
            <a:off x="182880" y="3947160"/>
            <a:ext cx="6075680" cy="1468120"/>
          </a:xfrm>
          <a:custGeom>
            <a:avLst/>
            <a:gdLst>
              <a:gd name="connsiteX0" fmla="*/ 0 w 6075680"/>
              <a:gd name="connsiteY0" fmla="*/ 1671320 h 1671320"/>
              <a:gd name="connsiteX1" fmla="*/ 0 w 6075680"/>
              <a:gd name="connsiteY1" fmla="*/ 0 h 1671320"/>
              <a:gd name="connsiteX2" fmla="*/ 1681480 w 6075680"/>
              <a:gd name="connsiteY2" fmla="*/ 0 h 1671320"/>
              <a:gd name="connsiteX3" fmla="*/ 1681480 w 6075680"/>
              <a:gd name="connsiteY3" fmla="*/ 482600 h 1671320"/>
              <a:gd name="connsiteX4" fmla="*/ 6075680 w 6075680"/>
              <a:gd name="connsiteY4" fmla="*/ 482600 h 1671320"/>
              <a:gd name="connsiteX5" fmla="*/ 6075680 w 6075680"/>
              <a:gd name="connsiteY5" fmla="*/ 1666240 h 1671320"/>
              <a:gd name="connsiteX6" fmla="*/ 0 w 6075680"/>
              <a:gd name="connsiteY6" fmla="*/ 1671320 h 1671320"/>
              <a:gd name="connsiteX0" fmla="*/ 0 w 6075680"/>
              <a:gd name="connsiteY0" fmla="*/ 1671320 h 1671320"/>
              <a:gd name="connsiteX1" fmla="*/ 0 w 6075680"/>
              <a:gd name="connsiteY1" fmla="*/ 208280 h 1671320"/>
              <a:gd name="connsiteX2" fmla="*/ 1681480 w 6075680"/>
              <a:gd name="connsiteY2" fmla="*/ 0 h 1671320"/>
              <a:gd name="connsiteX3" fmla="*/ 1681480 w 6075680"/>
              <a:gd name="connsiteY3" fmla="*/ 482600 h 1671320"/>
              <a:gd name="connsiteX4" fmla="*/ 6075680 w 6075680"/>
              <a:gd name="connsiteY4" fmla="*/ 482600 h 1671320"/>
              <a:gd name="connsiteX5" fmla="*/ 6075680 w 6075680"/>
              <a:gd name="connsiteY5" fmla="*/ 1666240 h 1671320"/>
              <a:gd name="connsiteX6" fmla="*/ 0 w 6075680"/>
              <a:gd name="connsiteY6" fmla="*/ 1671320 h 1671320"/>
              <a:gd name="connsiteX0" fmla="*/ 0 w 6075680"/>
              <a:gd name="connsiteY0" fmla="*/ 1468120 h 1468120"/>
              <a:gd name="connsiteX1" fmla="*/ 0 w 6075680"/>
              <a:gd name="connsiteY1" fmla="*/ 5080 h 1468120"/>
              <a:gd name="connsiteX2" fmla="*/ 1676400 w 6075680"/>
              <a:gd name="connsiteY2" fmla="*/ 0 h 1468120"/>
              <a:gd name="connsiteX3" fmla="*/ 1681480 w 6075680"/>
              <a:gd name="connsiteY3" fmla="*/ 279400 h 1468120"/>
              <a:gd name="connsiteX4" fmla="*/ 6075680 w 6075680"/>
              <a:gd name="connsiteY4" fmla="*/ 279400 h 1468120"/>
              <a:gd name="connsiteX5" fmla="*/ 6075680 w 6075680"/>
              <a:gd name="connsiteY5" fmla="*/ 1463040 h 1468120"/>
              <a:gd name="connsiteX6" fmla="*/ 0 w 6075680"/>
              <a:gd name="connsiteY6" fmla="*/ 1468120 h 1468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75680" h="1468120">
                <a:moveTo>
                  <a:pt x="0" y="1468120"/>
                </a:moveTo>
                <a:lnTo>
                  <a:pt x="0" y="5080"/>
                </a:lnTo>
                <a:lnTo>
                  <a:pt x="1676400" y="0"/>
                </a:lnTo>
                <a:cubicBezTo>
                  <a:pt x="1678093" y="93133"/>
                  <a:pt x="1679787" y="186267"/>
                  <a:pt x="1681480" y="279400"/>
                </a:cubicBezTo>
                <a:lnTo>
                  <a:pt x="6075680" y="279400"/>
                </a:lnTo>
                <a:lnTo>
                  <a:pt x="6075680" y="1463040"/>
                </a:lnTo>
                <a:lnTo>
                  <a:pt x="0" y="1468120"/>
                </a:lnTo>
                <a:close/>
              </a:path>
            </a:pathLst>
          </a:custGeom>
          <a:noFill/>
          <a:ln w="19050">
            <a:solidFill>
              <a:schemeClr val="tx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cs typeface="Segoe UI" pitchFamily="34" charset="0"/>
            </a:endParaRPr>
          </a:p>
        </p:txBody>
      </p:sp>
      <p:grpSp>
        <p:nvGrpSpPr>
          <p:cNvPr id="33" name="Group 32">
            <a:extLst>
              <a:ext uri="{FF2B5EF4-FFF2-40B4-BE49-F238E27FC236}">
                <a16:creationId xmlns:a16="http://schemas.microsoft.com/office/drawing/2014/main" id="{52D17B2D-D338-4AF2-A159-8494DEDAF906}"/>
              </a:ext>
            </a:extLst>
          </p:cNvPr>
          <p:cNvGrpSpPr/>
          <p:nvPr/>
        </p:nvGrpSpPr>
        <p:grpSpPr>
          <a:xfrm>
            <a:off x="2614674" y="3027330"/>
            <a:ext cx="3057775" cy="2042956"/>
            <a:chOff x="2614674" y="3027330"/>
            <a:chExt cx="3057775" cy="2042956"/>
          </a:xfrm>
        </p:grpSpPr>
        <p:cxnSp>
          <p:nvCxnSpPr>
            <p:cNvPr id="709" name="Straight Connector 708">
              <a:extLst>
                <a:ext uri="{FF2B5EF4-FFF2-40B4-BE49-F238E27FC236}">
                  <a16:creationId xmlns:a16="http://schemas.microsoft.com/office/drawing/2014/main" id="{E9568F12-BDB6-4786-9FDF-9011B5792C49}"/>
                </a:ext>
              </a:extLst>
            </p:cNvPr>
            <p:cNvCxnSpPr>
              <a:cxnSpLocks/>
              <a:endCxn id="120" idx="2"/>
            </p:cNvCxnSpPr>
            <p:nvPr/>
          </p:nvCxnSpPr>
          <p:spPr>
            <a:xfrm flipH="1">
              <a:off x="3483099" y="3027330"/>
              <a:ext cx="2390" cy="2042956"/>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7" name="Group 116">
              <a:extLst>
                <a:ext uri="{FF2B5EF4-FFF2-40B4-BE49-F238E27FC236}">
                  <a16:creationId xmlns:a16="http://schemas.microsoft.com/office/drawing/2014/main" id="{0A9E273B-5B93-4B15-A8B3-F722EB239E57}"/>
                </a:ext>
              </a:extLst>
            </p:cNvPr>
            <p:cNvGrpSpPr/>
            <p:nvPr/>
          </p:nvGrpSpPr>
          <p:grpSpPr>
            <a:xfrm>
              <a:off x="3263369" y="4932189"/>
              <a:ext cx="2409080" cy="100096"/>
              <a:chOff x="1121512" y="4577223"/>
              <a:chExt cx="2941905" cy="110522"/>
            </a:xfrm>
          </p:grpSpPr>
          <p:cxnSp>
            <p:nvCxnSpPr>
              <p:cNvPr id="8" name="Straight Connector 7">
                <a:extLst>
                  <a:ext uri="{FF2B5EF4-FFF2-40B4-BE49-F238E27FC236}">
                    <a16:creationId xmlns:a16="http://schemas.microsoft.com/office/drawing/2014/main" id="{BAD359AE-970F-49F6-8BF0-C65C066D7E18}"/>
                  </a:ext>
                </a:extLst>
              </p:cNvPr>
              <p:cNvCxnSpPr>
                <a:cxnSpLocks/>
              </p:cNvCxnSpPr>
              <p:nvPr/>
            </p:nvCxnSpPr>
            <p:spPr>
              <a:xfrm>
                <a:off x="1121512" y="4687745"/>
                <a:ext cx="2941905" cy="0"/>
              </a:xfrm>
              <a:prstGeom prst="line">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75" name="Straight Connector 374">
                <a:extLst>
                  <a:ext uri="{FF2B5EF4-FFF2-40B4-BE49-F238E27FC236}">
                    <a16:creationId xmlns:a16="http://schemas.microsoft.com/office/drawing/2014/main" id="{DBBBA388-B4F3-4D28-AC63-BBF5C4360F27}"/>
                  </a:ext>
                </a:extLst>
              </p:cNvPr>
              <p:cNvCxnSpPr>
                <a:cxnSpLocks/>
              </p:cNvCxnSpPr>
              <p:nvPr/>
            </p:nvCxnSpPr>
            <p:spPr>
              <a:xfrm>
                <a:off x="4063417" y="4590891"/>
                <a:ext cx="0" cy="93983"/>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489" name="Straight Connector 488">
                <a:extLst>
                  <a:ext uri="{FF2B5EF4-FFF2-40B4-BE49-F238E27FC236}">
                    <a16:creationId xmlns:a16="http://schemas.microsoft.com/office/drawing/2014/main" id="{650168E9-E0D4-42C0-B58B-A1198F0386A4}"/>
                  </a:ext>
                </a:extLst>
              </p:cNvPr>
              <p:cNvCxnSpPr>
                <a:cxnSpLocks/>
              </p:cNvCxnSpPr>
              <p:nvPr/>
            </p:nvCxnSpPr>
            <p:spPr>
              <a:xfrm>
                <a:off x="1125389" y="4585112"/>
                <a:ext cx="0" cy="93983"/>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490" name="Straight Connector 489">
                <a:extLst>
                  <a:ext uri="{FF2B5EF4-FFF2-40B4-BE49-F238E27FC236}">
                    <a16:creationId xmlns:a16="http://schemas.microsoft.com/office/drawing/2014/main" id="{A7CFA49A-0FE0-4333-B570-F1BD3EC316E7}"/>
                  </a:ext>
                </a:extLst>
              </p:cNvPr>
              <p:cNvCxnSpPr>
                <a:cxnSpLocks/>
              </p:cNvCxnSpPr>
              <p:nvPr/>
            </p:nvCxnSpPr>
            <p:spPr>
              <a:xfrm>
                <a:off x="1878817" y="4577223"/>
                <a:ext cx="0" cy="93983"/>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493" name="Straight Connector 492">
                <a:extLst>
                  <a:ext uri="{FF2B5EF4-FFF2-40B4-BE49-F238E27FC236}">
                    <a16:creationId xmlns:a16="http://schemas.microsoft.com/office/drawing/2014/main" id="{C03CC399-2320-4359-95D4-F4C1E5F0961B}"/>
                  </a:ext>
                </a:extLst>
              </p:cNvPr>
              <p:cNvCxnSpPr>
                <a:cxnSpLocks/>
              </p:cNvCxnSpPr>
              <p:nvPr/>
            </p:nvCxnSpPr>
            <p:spPr>
              <a:xfrm>
                <a:off x="2645526" y="4583623"/>
                <a:ext cx="0" cy="93983"/>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grpSp>
        <p:pic>
          <p:nvPicPr>
            <p:cNvPr id="120" name="Graphic 119">
              <a:extLst>
                <a:ext uri="{FF2B5EF4-FFF2-40B4-BE49-F238E27FC236}">
                  <a16:creationId xmlns:a16="http://schemas.microsoft.com/office/drawing/2014/main" id="{C3016580-9B6F-4370-9CDB-00CB1684844F}"/>
                </a:ext>
              </a:extLst>
            </p:cNvPr>
            <p:cNvPicPr>
              <a:picLocks noChangeAspect="1"/>
            </p:cNvPicPr>
            <p:nvPr/>
          </p:nvPicPr>
          <p:blipFill>
            <a:blip/>
            <a:stretch>
              <a:fillRect/>
            </a:stretch>
          </p:blipFill>
          <p:spPr>
            <a:xfrm>
              <a:off x="3296121" y="4968297"/>
              <a:ext cx="373956" cy="101989"/>
            </a:xfrm>
            <a:prstGeom prst="rect">
              <a:avLst/>
            </a:prstGeom>
          </p:spPr>
        </p:pic>
        <p:pic>
          <p:nvPicPr>
            <p:cNvPr id="710" name="Graphic 709">
              <a:extLst>
                <a:ext uri="{FF2B5EF4-FFF2-40B4-BE49-F238E27FC236}">
                  <a16:creationId xmlns:a16="http://schemas.microsoft.com/office/drawing/2014/main" id="{CB1D2C0D-E006-4B23-8877-788EA47094A9}"/>
                </a:ext>
              </a:extLst>
            </p:cNvPr>
            <p:cNvPicPr>
              <a:picLocks noChangeAspect="1"/>
            </p:cNvPicPr>
            <p:nvPr/>
          </p:nvPicPr>
          <p:blipFill>
            <a:blip/>
            <a:stretch>
              <a:fillRect/>
            </a:stretch>
          </p:blipFill>
          <p:spPr>
            <a:xfrm>
              <a:off x="3412268" y="3989053"/>
              <a:ext cx="155363" cy="144264"/>
            </a:xfrm>
            <a:prstGeom prst="rect">
              <a:avLst/>
            </a:prstGeom>
          </p:spPr>
        </p:pic>
        <p:cxnSp>
          <p:nvCxnSpPr>
            <p:cNvPr id="202" name="Straight Connector 201">
              <a:extLst>
                <a:ext uri="{FF2B5EF4-FFF2-40B4-BE49-F238E27FC236}">
                  <a16:creationId xmlns:a16="http://schemas.microsoft.com/office/drawing/2014/main" id="{DEF14F5E-A9F1-49E8-B80F-3DD8F6374A7C}"/>
                </a:ext>
              </a:extLst>
            </p:cNvPr>
            <p:cNvCxnSpPr>
              <a:cxnSpLocks/>
            </p:cNvCxnSpPr>
            <p:nvPr/>
          </p:nvCxnSpPr>
          <p:spPr>
            <a:xfrm>
              <a:off x="2614674" y="3915841"/>
              <a:ext cx="1824456" cy="0"/>
            </a:xfrm>
            <a:prstGeom prst="line">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12" name="Straight Connector 211">
              <a:extLst>
                <a:ext uri="{FF2B5EF4-FFF2-40B4-BE49-F238E27FC236}">
                  <a16:creationId xmlns:a16="http://schemas.microsoft.com/office/drawing/2014/main" id="{EE171817-09FA-430B-B729-CA2574A6DDF9}"/>
                </a:ext>
              </a:extLst>
            </p:cNvPr>
            <p:cNvCxnSpPr/>
            <p:nvPr/>
          </p:nvCxnSpPr>
          <p:spPr>
            <a:xfrm>
              <a:off x="4447393" y="3837347"/>
              <a:ext cx="0" cy="85431"/>
            </a:xfrm>
            <a:prstGeom prst="line">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727" name="Straight Connector 726">
              <a:extLst>
                <a:ext uri="{FF2B5EF4-FFF2-40B4-BE49-F238E27FC236}">
                  <a16:creationId xmlns:a16="http://schemas.microsoft.com/office/drawing/2014/main" id="{64CC8E28-889A-42AE-BC46-62AB329051E9}"/>
                </a:ext>
              </a:extLst>
            </p:cNvPr>
            <p:cNvCxnSpPr/>
            <p:nvPr/>
          </p:nvCxnSpPr>
          <p:spPr>
            <a:xfrm>
              <a:off x="3857342" y="3837347"/>
              <a:ext cx="0" cy="85431"/>
            </a:xfrm>
            <a:prstGeom prst="line">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pic>
          <p:nvPicPr>
            <p:cNvPr id="728" name="Graphic 727">
              <a:extLst>
                <a:ext uri="{FF2B5EF4-FFF2-40B4-BE49-F238E27FC236}">
                  <a16:creationId xmlns:a16="http://schemas.microsoft.com/office/drawing/2014/main" id="{BD13DC4B-891F-412F-953A-99D8BD0F91D0}"/>
                </a:ext>
              </a:extLst>
            </p:cNvPr>
            <p:cNvPicPr>
              <a:picLocks noChangeAspect="1"/>
            </p:cNvPicPr>
            <p:nvPr/>
          </p:nvPicPr>
          <p:blipFill>
            <a:blip/>
            <a:stretch>
              <a:fillRect/>
            </a:stretch>
          </p:blipFill>
          <p:spPr>
            <a:xfrm>
              <a:off x="3390454" y="3455968"/>
              <a:ext cx="179094" cy="97688"/>
            </a:xfrm>
            <a:prstGeom prst="rect">
              <a:avLst/>
            </a:prstGeom>
          </p:spPr>
        </p:pic>
        <p:pic>
          <p:nvPicPr>
            <p:cNvPr id="154" name="Graphic 153">
              <a:extLst>
                <a:ext uri="{FF2B5EF4-FFF2-40B4-BE49-F238E27FC236}">
                  <a16:creationId xmlns:a16="http://schemas.microsoft.com/office/drawing/2014/main" id="{65A36AA8-A9F1-41B2-A4AB-7465E03C2320}"/>
                </a:ext>
              </a:extLst>
            </p:cNvPr>
            <p:cNvPicPr>
              <a:picLocks noChangeAspect="1"/>
            </p:cNvPicPr>
            <p:nvPr/>
          </p:nvPicPr>
          <p:blipFill>
            <a:blip/>
            <a:stretch>
              <a:fillRect/>
            </a:stretch>
          </p:blipFill>
          <p:spPr>
            <a:xfrm>
              <a:off x="3394372" y="3853121"/>
              <a:ext cx="179094" cy="97688"/>
            </a:xfrm>
            <a:prstGeom prst="rect">
              <a:avLst/>
            </a:prstGeom>
          </p:spPr>
        </p:pic>
        <p:pic>
          <p:nvPicPr>
            <p:cNvPr id="726" name="Graphic 725">
              <a:extLst>
                <a:ext uri="{FF2B5EF4-FFF2-40B4-BE49-F238E27FC236}">
                  <a16:creationId xmlns:a16="http://schemas.microsoft.com/office/drawing/2014/main" id="{C91DB333-653E-4081-B961-A1BA261D38F8}"/>
                </a:ext>
              </a:extLst>
            </p:cNvPr>
            <p:cNvPicPr>
              <a:picLocks noChangeAspect="1"/>
            </p:cNvPicPr>
            <p:nvPr/>
          </p:nvPicPr>
          <p:blipFill>
            <a:blip/>
            <a:stretch>
              <a:fillRect/>
            </a:stretch>
          </p:blipFill>
          <p:spPr>
            <a:xfrm>
              <a:off x="3394372" y="3083790"/>
              <a:ext cx="179094" cy="97688"/>
            </a:xfrm>
            <a:prstGeom prst="rect">
              <a:avLst/>
            </a:prstGeom>
          </p:spPr>
        </p:pic>
      </p:grpSp>
      <p:grpSp>
        <p:nvGrpSpPr>
          <p:cNvPr id="25" name="Group 24">
            <a:extLst>
              <a:ext uri="{FF2B5EF4-FFF2-40B4-BE49-F238E27FC236}">
                <a16:creationId xmlns:a16="http://schemas.microsoft.com/office/drawing/2014/main" id="{1D2B6E65-2C6E-47A4-86EA-BE343E742049}"/>
              </a:ext>
            </a:extLst>
          </p:cNvPr>
          <p:cNvGrpSpPr/>
          <p:nvPr/>
        </p:nvGrpSpPr>
        <p:grpSpPr>
          <a:xfrm>
            <a:off x="8502616" y="103218"/>
            <a:ext cx="3500414" cy="1329065"/>
            <a:chOff x="8502616" y="103218"/>
            <a:chExt cx="3500414" cy="1329065"/>
          </a:xfrm>
        </p:grpSpPr>
        <p:sp>
          <p:nvSpPr>
            <p:cNvPr id="556" name="Freeform: Shape 555">
              <a:extLst>
                <a:ext uri="{FF2B5EF4-FFF2-40B4-BE49-F238E27FC236}">
                  <a16:creationId xmlns:a16="http://schemas.microsoft.com/office/drawing/2014/main" id="{A1ECC2D6-EEC8-457F-BB5F-0AE8F85B7DCE}"/>
                </a:ext>
              </a:extLst>
            </p:cNvPr>
            <p:cNvSpPr/>
            <p:nvPr/>
          </p:nvSpPr>
          <p:spPr bwMode="auto">
            <a:xfrm>
              <a:off x="8502616" y="103218"/>
              <a:ext cx="3498214" cy="1329065"/>
            </a:xfrm>
            <a:custGeom>
              <a:avLst/>
              <a:gdLst>
                <a:gd name="connsiteX0" fmla="*/ 0 w 3587842"/>
                <a:gd name="connsiteY0" fmla="*/ 0 h 1329065"/>
                <a:gd name="connsiteX1" fmla="*/ 3587842 w 3587842"/>
                <a:gd name="connsiteY1" fmla="*/ 0 h 1329065"/>
                <a:gd name="connsiteX2" fmla="*/ 3587842 w 3587842"/>
                <a:gd name="connsiteY2" fmla="*/ 1038838 h 1329065"/>
                <a:gd name="connsiteX3" fmla="*/ 1717260 w 3587842"/>
                <a:gd name="connsiteY3" fmla="*/ 1038838 h 1329065"/>
                <a:gd name="connsiteX4" fmla="*/ 1717260 w 3587842"/>
                <a:gd name="connsiteY4" fmla="*/ 1329065 h 1329065"/>
                <a:gd name="connsiteX5" fmla="*/ 0 w 3587842"/>
                <a:gd name="connsiteY5" fmla="*/ 1329065 h 1329065"/>
                <a:gd name="connsiteX6" fmla="*/ 0 w 3587842"/>
                <a:gd name="connsiteY6" fmla="*/ 1038838 h 1329065"/>
                <a:gd name="connsiteX7" fmla="*/ 0 w 3587842"/>
                <a:gd name="connsiteY7" fmla="*/ 1038548 h 1329065"/>
                <a:gd name="connsiteX0" fmla="*/ 0 w 3587842"/>
                <a:gd name="connsiteY0" fmla="*/ 0 h 1329065"/>
                <a:gd name="connsiteX1" fmla="*/ 3587842 w 3587842"/>
                <a:gd name="connsiteY1" fmla="*/ 0 h 1329065"/>
                <a:gd name="connsiteX2" fmla="*/ 3587842 w 3587842"/>
                <a:gd name="connsiteY2" fmla="*/ 1038838 h 1329065"/>
                <a:gd name="connsiteX3" fmla="*/ 1717260 w 3587842"/>
                <a:gd name="connsiteY3" fmla="*/ 1038838 h 1329065"/>
                <a:gd name="connsiteX4" fmla="*/ 1663974 w 3587842"/>
                <a:gd name="connsiteY4" fmla="*/ 1329065 h 1329065"/>
                <a:gd name="connsiteX5" fmla="*/ 0 w 3587842"/>
                <a:gd name="connsiteY5" fmla="*/ 1329065 h 1329065"/>
                <a:gd name="connsiteX6" fmla="*/ 0 w 3587842"/>
                <a:gd name="connsiteY6" fmla="*/ 1038838 h 1329065"/>
                <a:gd name="connsiteX7" fmla="*/ 0 w 3587842"/>
                <a:gd name="connsiteY7" fmla="*/ 1038548 h 1329065"/>
                <a:gd name="connsiteX8" fmla="*/ 0 w 3587842"/>
                <a:gd name="connsiteY8" fmla="*/ 0 h 1329065"/>
                <a:gd name="connsiteX0" fmla="*/ 0 w 3587842"/>
                <a:gd name="connsiteY0" fmla="*/ 0 h 1329065"/>
                <a:gd name="connsiteX1" fmla="*/ 3587842 w 3587842"/>
                <a:gd name="connsiteY1" fmla="*/ 0 h 1329065"/>
                <a:gd name="connsiteX2" fmla="*/ 3587842 w 3587842"/>
                <a:gd name="connsiteY2" fmla="*/ 1038838 h 1329065"/>
                <a:gd name="connsiteX3" fmla="*/ 1663974 w 3587842"/>
                <a:gd name="connsiteY3" fmla="*/ 1038838 h 1329065"/>
                <a:gd name="connsiteX4" fmla="*/ 1663974 w 3587842"/>
                <a:gd name="connsiteY4" fmla="*/ 1329065 h 1329065"/>
                <a:gd name="connsiteX5" fmla="*/ 0 w 3587842"/>
                <a:gd name="connsiteY5" fmla="*/ 1329065 h 1329065"/>
                <a:gd name="connsiteX6" fmla="*/ 0 w 3587842"/>
                <a:gd name="connsiteY6" fmla="*/ 1038838 h 1329065"/>
                <a:gd name="connsiteX7" fmla="*/ 0 w 3587842"/>
                <a:gd name="connsiteY7" fmla="*/ 1038548 h 1329065"/>
                <a:gd name="connsiteX8" fmla="*/ 0 w 3587842"/>
                <a:gd name="connsiteY8" fmla="*/ 0 h 1329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87842" h="1329065">
                  <a:moveTo>
                    <a:pt x="0" y="0"/>
                  </a:moveTo>
                  <a:lnTo>
                    <a:pt x="3587842" y="0"/>
                  </a:lnTo>
                  <a:lnTo>
                    <a:pt x="3587842" y="1038838"/>
                  </a:lnTo>
                  <a:lnTo>
                    <a:pt x="1663974" y="1038838"/>
                  </a:lnTo>
                  <a:lnTo>
                    <a:pt x="1663974" y="1329065"/>
                  </a:lnTo>
                  <a:lnTo>
                    <a:pt x="0" y="1329065"/>
                  </a:lnTo>
                  <a:lnTo>
                    <a:pt x="0" y="1038838"/>
                  </a:lnTo>
                  <a:lnTo>
                    <a:pt x="0" y="1038548"/>
                  </a:lnTo>
                  <a:lnTo>
                    <a:pt x="0" y="0"/>
                  </a:lnTo>
                  <a:close/>
                </a:path>
              </a:pathLst>
            </a:custGeom>
            <a:solidFill>
              <a:schemeClr val="bg1"/>
            </a:solidFill>
            <a:ln>
              <a:noFill/>
              <a:headEnd type="none" w="med" len="med"/>
              <a:tailEnd type="none" w="med" len="med"/>
            </a:ln>
            <a:effectLst>
              <a:outerShdw blurRad="127000" dist="254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483" name="Rectangle 482">
              <a:extLst>
                <a:ext uri="{FF2B5EF4-FFF2-40B4-BE49-F238E27FC236}">
                  <a16:creationId xmlns:a16="http://schemas.microsoft.com/office/drawing/2014/main" id="{683B3E27-5CEA-4665-AE95-53E3E02BE90B}"/>
                </a:ext>
              </a:extLst>
            </p:cNvPr>
            <p:cNvSpPr/>
            <p:nvPr/>
          </p:nvSpPr>
          <p:spPr>
            <a:xfrm>
              <a:off x="8502616" y="103218"/>
              <a:ext cx="3500414" cy="257763"/>
            </a:xfrm>
            <a:prstGeom prst="rect">
              <a:avLst/>
            </a:prstGeom>
            <a:solidFill>
              <a:schemeClr val="bg1">
                <a:lumMod val="50000"/>
              </a:schemeClr>
            </a:solidFill>
          </p:spPr>
          <p:txBody>
            <a:bodyPr wrap="square"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a:ln>
                    <a:noFill/>
                  </a:ln>
                  <a:gradFill>
                    <a:gsLst>
                      <a:gs pos="0">
                        <a:srgbClr val="FFFFFF"/>
                      </a:gs>
                      <a:gs pos="100000">
                        <a:srgbClr val="FFFFFF"/>
                      </a:gs>
                    </a:gsLst>
                    <a:lin ang="5400000" scaled="1"/>
                  </a:gradFill>
                  <a:effectLst/>
                  <a:uLnTx/>
                  <a:uFillTx/>
                  <a:latin typeface="Segoe"/>
                  <a:ea typeface="+mn-ea"/>
                  <a:cs typeface="+mn-cs"/>
                </a:rPr>
                <a:t>Software as a Service</a:t>
              </a:r>
            </a:p>
          </p:txBody>
        </p:sp>
      </p:grpSp>
      <p:sp>
        <p:nvSpPr>
          <p:cNvPr id="419" name="Rectangle 418">
            <a:extLst>
              <a:ext uri="{FF2B5EF4-FFF2-40B4-BE49-F238E27FC236}">
                <a16:creationId xmlns:a16="http://schemas.microsoft.com/office/drawing/2014/main" id="{5EB95F04-038D-4A6A-819C-FD0B49733238}"/>
              </a:ext>
            </a:extLst>
          </p:cNvPr>
          <p:cNvSpPr/>
          <p:nvPr/>
        </p:nvSpPr>
        <p:spPr bwMode="auto">
          <a:xfrm>
            <a:off x="8502616" y="1529867"/>
            <a:ext cx="1627632" cy="4648144"/>
          </a:xfrm>
          <a:prstGeom prst="rect">
            <a:avLst/>
          </a:prstGeom>
          <a:solidFill>
            <a:schemeClr val="bg1"/>
          </a:solidFill>
          <a:ln>
            <a:noFill/>
            <a:headEnd type="none" w="med" len="med"/>
            <a:tailEnd type="none" w="med" len="med"/>
          </a:ln>
          <a:effectLst>
            <a:outerShdw blurRad="127000" dist="254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35" name="Connector: Elbow 34">
            <a:extLst>
              <a:ext uri="{FF2B5EF4-FFF2-40B4-BE49-F238E27FC236}">
                <a16:creationId xmlns:a16="http://schemas.microsoft.com/office/drawing/2014/main" id="{4B151B1C-8727-499D-AA3F-92C3D3CFF5D8}"/>
              </a:ext>
            </a:extLst>
          </p:cNvPr>
          <p:cNvCxnSpPr>
            <a:endCxn id="462" idx="1"/>
          </p:cNvCxnSpPr>
          <p:nvPr/>
        </p:nvCxnSpPr>
        <p:spPr>
          <a:xfrm rot="16200000" flipH="1">
            <a:off x="6730003" y="4013600"/>
            <a:ext cx="3818103" cy="101317"/>
          </a:xfrm>
          <a:prstGeom prst="bentConnector2">
            <a:avLst/>
          </a:prstGeom>
          <a:ln w="28575">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2" name="Straight Connector 611">
            <a:extLst>
              <a:ext uri="{FF2B5EF4-FFF2-40B4-BE49-F238E27FC236}">
                <a16:creationId xmlns:a16="http://schemas.microsoft.com/office/drawing/2014/main" id="{C4D5DBA3-7806-4858-A0EF-EBC3CA3218B5}"/>
              </a:ext>
            </a:extLst>
          </p:cNvPr>
          <p:cNvCxnSpPr>
            <a:cxnSpLocks/>
          </p:cNvCxnSpPr>
          <p:nvPr/>
        </p:nvCxnSpPr>
        <p:spPr>
          <a:xfrm>
            <a:off x="1962293" y="843401"/>
            <a:ext cx="0" cy="768515"/>
          </a:xfrm>
          <a:prstGeom prst="line">
            <a:avLst/>
          </a:prstGeom>
          <a:noFill/>
          <a:ln w="38100" cap="flat" cmpd="sng" algn="ctr">
            <a:solidFill>
              <a:srgbClr val="505050"/>
            </a:solidFill>
            <a:prstDash val="solid"/>
            <a:headEnd type="none"/>
            <a:tailEnd type="none"/>
          </a:ln>
          <a:effectLst/>
        </p:spPr>
      </p:cxnSp>
      <p:cxnSp>
        <p:nvCxnSpPr>
          <p:cNvPr id="733" name="Connector: Elbow 732">
            <a:extLst>
              <a:ext uri="{FF2B5EF4-FFF2-40B4-BE49-F238E27FC236}">
                <a16:creationId xmlns:a16="http://schemas.microsoft.com/office/drawing/2014/main" id="{D5A8D2D0-54F0-4A7F-8639-B35A00D88B6C}"/>
              </a:ext>
            </a:extLst>
          </p:cNvPr>
          <p:cNvCxnSpPr>
            <a:cxnSpLocks/>
            <a:endCxn id="459" idx="1"/>
          </p:cNvCxnSpPr>
          <p:nvPr/>
        </p:nvCxnSpPr>
        <p:spPr>
          <a:xfrm rot="16200000" flipH="1">
            <a:off x="8930560" y="3238555"/>
            <a:ext cx="2745291" cy="170292"/>
          </a:xfrm>
          <a:prstGeom prst="bentConnector2">
            <a:avLst/>
          </a:prstGeom>
          <a:ln w="19050">
            <a:solidFill>
              <a:schemeClr val="tx1">
                <a:lumMod val="60000"/>
                <a:lumOff val="4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55BE7C5-C1B1-4448-AAC9-2C854664B595}"/>
              </a:ext>
            </a:extLst>
          </p:cNvPr>
          <p:cNvCxnSpPr>
            <a:cxnSpLocks/>
            <a:endCxn id="92" idx="1"/>
          </p:cNvCxnSpPr>
          <p:nvPr/>
        </p:nvCxnSpPr>
        <p:spPr>
          <a:xfrm flipH="1">
            <a:off x="292459" y="1998162"/>
            <a:ext cx="9641306" cy="1392987"/>
          </a:xfrm>
          <a:prstGeom prst="bentConnector5">
            <a:avLst>
              <a:gd name="adj1" fmla="val 2071"/>
              <a:gd name="adj2" fmla="val 3995"/>
              <a:gd name="adj3" fmla="val 100734"/>
            </a:avLst>
          </a:prstGeom>
          <a:ln w="19050">
            <a:solidFill>
              <a:srgbClr val="5C2D9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61" name="Rectangle 560">
            <a:extLst>
              <a:ext uri="{FF2B5EF4-FFF2-40B4-BE49-F238E27FC236}">
                <a16:creationId xmlns:a16="http://schemas.microsoft.com/office/drawing/2014/main" id="{CECADA6B-6F4D-4C04-B176-D9B01338770C}"/>
              </a:ext>
            </a:extLst>
          </p:cNvPr>
          <p:cNvSpPr/>
          <p:nvPr/>
        </p:nvSpPr>
        <p:spPr bwMode="auto">
          <a:xfrm>
            <a:off x="539297" y="4024983"/>
            <a:ext cx="5713221" cy="134384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noProof="0" err="1">
              <a:ln>
                <a:noFill/>
              </a:ln>
              <a:gradFill>
                <a:gsLst>
                  <a:gs pos="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endParaRPr>
          </a:p>
        </p:txBody>
      </p:sp>
      <p:cxnSp>
        <p:nvCxnSpPr>
          <p:cNvPr id="93" name="Connector: Elbow 92">
            <a:extLst>
              <a:ext uri="{FF2B5EF4-FFF2-40B4-BE49-F238E27FC236}">
                <a16:creationId xmlns:a16="http://schemas.microsoft.com/office/drawing/2014/main" id="{1A740571-9366-437D-B37B-8614158BCB0B}"/>
              </a:ext>
            </a:extLst>
          </p:cNvPr>
          <p:cNvCxnSpPr>
            <a:cxnSpLocks/>
          </p:cNvCxnSpPr>
          <p:nvPr/>
        </p:nvCxnSpPr>
        <p:spPr>
          <a:xfrm flipV="1">
            <a:off x="8287780" y="1715688"/>
            <a:ext cx="2089878" cy="190426"/>
          </a:xfrm>
          <a:prstGeom prst="bentConnector3">
            <a:avLst>
              <a:gd name="adj1" fmla="val 92386"/>
            </a:avLst>
          </a:prstGeom>
          <a:ln w="19050">
            <a:solidFill>
              <a:schemeClr val="tx1">
                <a:lumMod val="60000"/>
                <a:lumOff val="4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2191215E-3CE0-4784-AFC2-9A50F6E3D8DA}"/>
              </a:ext>
            </a:extLst>
          </p:cNvPr>
          <p:cNvSpPr txBox="1"/>
          <p:nvPr/>
        </p:nvSpPr>
        <p:spPr>
          <a:xfrm>
            <a:off x="457338" y="2389532"/>
            <a:ext cx="1143262" cy="415498"/>
          </a:xfrm>
          <a:prstGeom prst="rect">
            <a:avLst/>
          </a:prstGeom>
          <a:noFill/>
        </p:spPr>
        <p:txBody>
          <a:bodyPr wrap="none" rtlCol="0">
            <a:spAutoFit/>
          </a:bodyPr>
          <a:lstStyle>
            <a:defPPr>
              <a:defRPr lang="en-US"/>
            </a:defPPr>
            <a:lvl1pPr marR="0" lvl="0" indent="0" algn="ctr" fontAlgn="auto">
              <a:lnSpc>
                <a:spcPct val="100000"/>
              </a:lnSpc>
              <a:spcBef>
                <a:spcPts val="0"/>
              </a:spcBef>
              <a:spcAft>
                <a:spcPts val="0"/>
              </a:spcAft>
              <a:buClrTx/>
              <a:buSzTx/>
              <a:buFontTx/>
              <a:buNone/>
              <a:tabLst/>
              <a:defRPr sz="1100" b="1">
                <a:gradFill>
                  <a:gsLst>
                    <a:gs pos="0">
                      <a:schemeClr val="tx1"/>
                    </a:gs>
                    <a:gs pos="100000">
                      <a:schemeClr val="tx1"/>
                    </a:gs>
                  </a:gsLst>
                  <a:lin ang="5400000" scaled="1"/>
                </a:gradFill>
                <a:latin typeface="Segoe"/>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gradFill>
                  <a:gsLst>
                    <a:gs pos="0">
                      <a:srgbClr val="505050"/>
                    </a:gs>
                    <a:gs pos="100000">
                      <a:srgbClr val="505050"/>
                    </a:gs>
                  </a:gsLst>
                  <a:lin ang="5400000" scaled="1"/>
                </a:gradFill>
                <a:effectLst/>
                <a:uLnTx/>
                <a:uFillTx/>
                <a:latin typeface="Segoe"/>
                <a:ea typeface="+mn-ea"/>
                <a:cs typeface="+mn-cs"/>
              </a:rPr>
              <a:t>Unmanaged &amp;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gradFill>
                  <a:gsLst>
                    <a:gs pos="0">
                      <a:srgbClr val="505050"/>
                    </a:gs>
                    <a:gs pos="100000">
                      <a:srgbClr val="505050"/>
                    </a:gs>
                  </a:gsLst>
                  <a:lin ang="5400000" scaled="1"/>
                </a:gradFill>
                <a:effectLst/>
                <a:uLnTx/>
                <a:uFillTx/>
                <a:latin typeface="Segoe"/>
                <a:ea typeface="+mn-ea"/>
                <a:cs typeface="+mn-cs"/>
              </a:rPr>
              <a:t>Mobile Devices</a:t>
            </a:r>
          </a:p>
        </p:txBody>
      </p:sp>
      <p:grpSp>
        <p:nvGrpSpPr>
          <p:cNvPr id="48" name="Group 47">
            <a:extLst>
              <a:ext uri="{FF2B5EF4-FFF2-40B4-BE49-F238E27FC236}">
                <a16:creationId xmlns:a16="http://schemas.microsoft.com/office/drawing/2014/main" id="{BFC65816-92B6-45F8-8B56-B9FE7300B40A}"/>
              </a:ext>
            </a:extLst>
          </p:cNvPr>
          <p:cNvGrpSpPr/>
          <p:nvPr/>
        </p:nvGrpSpPr>
        <p:grpSpPr>
          <a:xfrm>
            <a:off x="1351919" y="2856531"/>
            <a:ext cx="382086" cy="288422"/>
            <a:chOff x="7987238" y="1610486"/>
            <a:chExt cx="506061" cy="382007"/>
          </a:xfrm>
        </p:grpSpPr>
        <p:sp>
          <p:nvSpPr>
            <p:cNvPr id="49" name="Rectangle 48">
              <a:extLst>
                <a:ext uri="{FF2B5EF4-FFF2-40B4-BE49-F238E27FC236}">
                  <a16:creationId xmlns:a16="http://schemas.microsoft.com/office/drawing/2014/main" id="{5AD2C425-30AF-4C52-B5B1-5E94C2C675FB}"/>
                </a:ext>
              </a:extLst>
            </p:cNvPr>
            <p:cNvSpPr/>
            <p:nvPr/>
          </p:nvSpPr>
          <p:spPr bwMode="auto">
            <a:xfrm>
              <a:off x="7994852" y="1610486"/>
              <a:ext cx="498447" cy="30271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0" name="Group 49">
              <a:extLst>
                <a:ext uri="{FF2B5EF4-FFF2-40B4-BE49-F238E27FC236}">
                  <a16:creationId xmlns:a16="http://schemas.microsoft.com/office/drawing/2014/main" id="{7EBB8728-CD5A-434A-8A9A-E6ED226C7A4A}"/>
                </a:ext>
              </a:extLst>
            </p:cNvPr>
            <p:cNvGrpSpPr/>
            <p:nvPr/>
          </p:nvGrpSpPr>
          <p:grpSpPr>
            <a:xfrm>
              <a:off x="7987238" y="1610486"/>
              <a:ext cx="498447" cy="382007"/>
              <a:chOff x="9563138" y="2462727"/>
              <a:chExt cx="516394" cy="395761"/>
            </a:xfrm>
          </p:grpSpPr>
          <p:sp>
            <p:nvSpPr>
              <p:cNvPr id="51" name="monitor">
                <a:extLst>
                  <a:ext uri="{FF2B5EF4-FFF2-40B4-BE49-F238E27FC236}">
                    <a16:creationId xmlns:a16="http://schemas.microsoft.com/office/drawing/2014/main" id="{8EE55AE6-F0B1-482E-8E59-6746635B7ADD}"/>
                  </a:ext>
                </a:extLst>
              </p:cNvPr>
              <p:cNvSpPr>
                <a:spLocks noChangeAspect="1" noEditPoints="1"/>
              </p:cNvSpPr>
              <p:nvPr/>
            </p:nvSpPr>
            <p:spPr bwMode="auto">
              <a:xfrm>
                <a:off x="9563138" y="2462727"/>
                <a:ext cx="516394" cy="395761"/>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nvGrpSpPr>
              <p:cNvPr id="52" name="Group 51">
                <a:extLst>
                  <a:ext uri="{FF2B5EF4-FFF2-40B4-BE49-F238E27FC236}">
                    <a16:creationId xmlns:a16="http://schemas.microsoft.com/office/drawing/2014/main" id="{576DD4A5-32C0-4CA5-84D2-5B710351B085}"/>
                  </a:ext>
                </a:extLst>
              </p:cNvPr>
              <p:cNvGrpSpPr/>
              <p:nvPr/>
            </p:nvGrpSpPr>
            <p:grpSpPr>
              <a:xfrm>
                <a:off x="9746672" y="2545410"/>
                <a:ext cx="107950" cy="134938"/>
                <a:chOff x="9444088" y="2885171"/>
                <a:chExt cx="107950" cy="134938"/>
              </a:xfrm>
              <a:solidFill>
                <a:schemeClr val="tx1"/>
              </a:solidFill>
            </p:grpSpPr>
            <p:sp>
              <p:nvSpPr>
                <p:cNvPr id="53" name="Freeform 26">
                  <a:extLst>
                    <a:ext uri="{FF2B5EF4-FFF2-40B4-BE49-F238E27FC236}">
                      <a16:creationId xmlns:a16="http://schemas.microsoft.com/office/drawing/2014/main" id="{FDBF4EC7-E309-4369-826C-4A23B73BB168}"/>
                    </a:ext>
                  </a:extLst>
                </p:cNvPr>
                <p:cNvSpPr>
                  <a:spLocks/>
                </p:cNvSpPr>
                <p:nvPr/>
              </p:nvSpPr>
              <p:spPr bwMode="auto">
                <a:xfrm>
                  <a:off x="9496476" y="2885171"/>
                  <a:ext cx="30163" cy="31750"/>
                </a:xfrm>
                <a:custGeom>
                  <a:avLst/>
                  <a:gdLst>
                    <a:gd name="T0" fmla="*/ 179 w 188"/>
                    <a:gd name="T1" fmla="*/ 0 h 196"/>
                    <a:gd name="T2" fmla="*/ 45 w 188"/>
                    <a:gd name="T3" fmla="*/ 72 h 196"/>
                    <a:gd name="T4" fmla="*/ 12 w 188"/>
                    <a:gd name="T5" fmla="*/ 195 h 196"/>
                    <a:gd name="T6" fmla="*/ 141 w 188"/>
                    <a:gd name="T7" fmla="*/ 128 h 196"/>
                    <a:gd name="T8" fmla="*/ 179 w 188"/>
                    <a:gd name="T9" fmla="*/ 0 h 196"/>
                  </a:gdLst>
                  <a:ahLst/>
                  <a:cxnLst>
                    <a:cxn ang="0">
                      <a:pos x="T0" y="T1"/>
                    </a:cxn>
                    <a:cxn ang="0">
                      <a:pos x="T2" y="T3"/>
                    </a:cxn>
                    <a:cxn ang="0">
                      <a:pos x="T4" y="T5"/>
                    </a:cxn>
                    <a:cxn ang="0">
                      <a:pos x="T6" y="T7"/>
                    </a:cxn>
                    <a:cxn ang="0">
                      <a:pos x="T8" y="T9"/>
                    </a:cxn>
                  </a:cxnLst>
                  <a:rect l="0" t="0" r="r" b="b"/>
                  <a:pathLst>
                    <a:path w="188" h="196">
                      <a:moveTo>
                        <a:pt x="179" y="0"/>
                      </a:moveTo>
                      <a:cubicBezTo>
                        <a:pt x="179" y="0"/>
                        <a:pt x="90" y="8"/>
                        <a:pt x="45" y="72"/>
                      </a:cubicBezTo>
                      <a:cubicBezTo>
                        <a:pt x="0" y="136"/>
                        <a:pt x="12" y="195"/>
                        <a:pt x="12" y="195"/>
                      </a:cubicBezTo>
                      <a:cubicBezTo>
                        <a:pt x="12" y="195"/>
                        <a:pt x="90" y="196"/>
                        <a:pt x="141" y="128"/>
                      </a:cubicBezTo>
                      <a:cubicBezTo>
                        <a:pt x="188" y="66"/>
                        <a:pt x="179" y="0"/>
                        <a:pt x="17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4" name="Freeform 27">
                  <a:extLst>
                    <a:ext uri="{FF2B5EF4-FFF2-40B4-BE49-F238E27FC236}">
                      <a16:creationId xmlns:a16="http://schemas.microsoft.com/office/drawing/2014/main" id="{7D215946-A8D8-4D3D-9C11-3B9731607E93}"/>
                    </a:ext>
                  </a:extLst>
                </p:cNvPr>
                <p:cNvSpPr>
                  <a:spLocks/>
                </p:cNvSpPr>
                <p:nvPr/>
              </p:nvSpPr>
              <p:spPr bwMode="auto">
                <a:xfrm>
                  <a:off x="9444088" y="2916921"/>
                  <a:ext cx="107950" cy="103188"/>
                </a:xfrm>
                <a:custGeom>
                  <a:avLst/>
                  <a:gdLst>
                    <a:gd name="T0" fmla="*/ 662 w 682"/>
                    <a:gd name="T1" fmla="*/ 87 h 643"/>
                    <a:gd name="T2" fmla="*/ 499 w 682"/>
                    <a:gd name="T3" fmla="*/ 2 h 643"/>
                    <a:gd name="T4" fmla="*/ 424 w 682"/>
                    <a:gd name="T5" fmla="*/ 16 h 643"/>
                    <a:gd name="T6" fmla="*/ 345 w 682"/>
                    <a:gd name="T7" fmla="*/ 41 h 643"/>
                    <a:gd name="T8" fmla="*/ 286 w 682"/>
                    <a:gd name="T9" fmla="*/ 22 h 643"/>
                    <a:gd name="T10" fmla="*/ 201 w 682"/>
                    <a:gd name="T11" fmla="*/ 4 h 643"/>
                    <a:gd name="T12" fmla="*/ 82 w 682"/>
                    <a:gd name="T13" fmla="*/ 53 h 643"/>
                    <a:gd name="T14" fmla="*/ 0 w 682"/>
                    <a:gd name="T15" fmla="*/ 261 h 643"/>
                    <a:gd name="T16" fmla="*/ 58 w 682"/>
                    <a:gd name="T17" fmla="*/ 484 h 643"/>
                    <a:gd name="T18" fmla="*/ 143 w 682"/>
                    <a:gd name="T19" fmla="*/ 603 h 643"/>
                    <a:gd name="T20" fmla="*/ 209 w 682"/>
                    <a:gd name="T21" fmla="*/ 639 h 643"/>
                    <a:gd name="T22" fmla="*/ 258 w 682"/>
                    <a:gd name="T23" fmla="*/ 634 h 643"/>
                    <a:gd name="T24" fmla="*/ 321 w 682"/>
                    <a:gd name="T25" fmla="*/ 609 h 643"/>
                    <a:gd name="T26" fmla="*/ 406 w 682"/>
                    <a:gd name="T27" fmla="*/ 612 h 643"/>
                    <a:gd name="T28" fmla="*/ 492 w 682"/>
                    <a:gd name="T29" fmla="*/ 640 h 643"/>
                    <a:gd name="T30" fmla="*/ 609 w 682"/>
                    <a:gd name="T31" fmla="*/ 560 h 643"/>
                    <a:gd name="T32" fmla="*/ 671 w 682"/>
                    <a:gd name="T33" fmla="*/ 452 h 643"/>
                    <a:gd name="T34" fmla="*/ 682 w 682"/>
                    <a:gd name="T35" fmla="*/ 414 h 643"/>
                    <a:gd name="T36" fmla="*/ 631 w 682"/>
                    <a:gd name="T37" fmla="*/ 382 h 643"/>
                    <a:gd name="T38" fmla="*/ 572 w 682"/>
                    <a:gd name="T39" fmla="*/ 274 h 643"/>
                    <a:gd name="T40" fmla="*/ 599 w 682"/>
                    <a:gd name="T41" fmla="*/ 147 h 643"/>
                    <a:gd name="T42" fmla="*/ 662 w 682"/>
                    <a:gd name="T43" fmla="*/ 87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2" h="643">
                      <a:moveTo>
                        <a:pt x="662" y="87"/>
                      </a:moveTo>
                      <a:cubicBezTo>
                        <a:pt x="662" y="87"/>
                        <a:pt x="614" y="2"/>
                        <a:pt x="499" y="2"/>
                      </a:cubicBezTo>
                      <a:cubicBezTo>
                        <a:pt x="499" y="2"/>
                        <a:pt x="469" y="0"/>
                        <a:pt x="424" y="16"/>
                      </a:cubicBezTo>
                      <a:cubicBezTo>
                        <a:pt x="379" y="32"/>
                        <a:pt x="367" y="41"/>
                        <a:pt x="345" y="41"/>
                      </a:cubicBezTo>
                      <a:cubicBezTo>
                        <a:pt x="345" y="41"/>
                        <a:pt x="315" y="36"/>
                        <a:pt x="286" y="22"/>
                      </a:cubicBezTo>
                      <a:cubicBezTo>
                        <a:pt x="257" y="9"/>
                        <a:pt x="226" y="4"/>
                        <a:pt x="201" y="4"/>
                      </a:cubicBezTo>
                      <a:cubicBezTo>
                        <a:pt x="176" y="4"/>
                        <a:pt x="121" y="20"/>
                        <a:pt x="82" y="53"/>
                      </a:cubicBezTo>
                      <a:cubicBezTo>
                        <a:pt x="41" y="88"/>
                        <a:pt x="0" y="152"/>
                        <a:pt x="0" y="261"/>
                      </a:cubicBezTo>
                      <a:cubicBezTo>
                        <a:pt x="0" y="370"/>
                        <a:pt x="55" y="479"/>
                        <a:pt x="58" y="484"/>
                      </a:cubicBezTo>
                      <a:cubicBezTo>
                        <a:pt x="60" y="488"/>
                        <a:pt x="120" y="584"/>
                        <a:pt x="143" y="603"/>
                      </a:cubicBezTo>
                      <a:cubicBezTo>
                        <a:pt x="167" y="623"/>
                        <a:pt x="185" y="638"/>
                        <a:pt x="209" y="639"/>
                      </a:cubicBezTo>
                      <a:cubicBezTo>
                        <a:pt x="232" y="640"/>
                        <a:pt x="245" y="638"/>
                        <a:pt x="258" y="634"/>
                      </a:cubicBezTo>
                      <a:cubicBezTo>
                        <a:pt x="270" y="629"/>
                        <a:pt x="305" y="611"/>
                        <a:pt x="321" y="609"/>
                      </a:cubicBezTo>
                      <a:cubicBezTo>
                        <a:pt x="337" y="608"/>
                        <a:pt x="362" y="598"/>
                        <a:pt x="406" y="612"/>
                      </a:cubicBezTo>
                      <a:cubicBezTo>
                        <a:pt x="450" y="626"/>
                        <a:pt x="464" y="643"/>
                        <a:pt x="492" y="640"/>
                      </a:cubicBezTo>
                      <a:cubicBezTo>
                        <a:pt x="520" y="636"/>
                        <a:pt x="557" y="635"/>
                        <a:pt x="609" y="560"/>
                      </a:cubicBezTo>
                      <a:cubicBezTo>
                        <a:pt x="626" y="536"/>
                        <a:pt x="669" y="463"/>
                        <a:pt x="671" y="452"/>
                      </a:cubicBezTo>
                      <a:cubicBezTo>
                        <a:pt x="673" y="441"/>
                        <a:pt x="682" y="427"/>
                        <a:pt x="682" y="414"/>
                      </a:cubicBezTo>
                      <a:cubicBezTo>
                        <a:pt x="682" y="414"/>
                        <a:pt x="642" y="394"/>
                        <a:pt x="631" y="382"/>
                      </a:cubicBezTo>
                      <a:cubicBezTo>
                        <a:pt x="615" y="364"/>
                        <a:pt x="584" y="338"/>
                        <a:pt x="572" y="274"/>
                      </a:cubicBezTo>
                      <a:cubicBezTo>
                        <a:pt x="561" y="211"/>
                        <a:pt x="592" y="155"/>
                        <a:pt x="599" y="147"/>
                      </a:cubicBezTo>
                      <a:cubicBezTo>
                        <a:pt x="606" y="139"/>
                        <a:pt x="641" y="96"/>
                        <a:pt x="662" y="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grpSp>
      <p:grpSp>
        <p:nvGrpSpPr>
          <p:cNvPr id="55" name="Group 54">
            <a:extLst>
              <a:ext uri="{FF2B5EF4-FFF2-40B4-BE49-F238E27FC236}">
                <a16:creationId xmlns:a16="http://schemas.microsoft.com/office/drawing/2014/main" id="{089A708A-3B38-45E4-AB39-901738503841}"/>
              </a:ext>
            </a:extLst>
          </p:cNvPr>
          <p:cNvGrpSpPr/>
          <p:nvPr/>
        </p:nvGrpSpPr>
        <p:grpSpPr>
          <a:xfrm>
            <a:off x="862671" y="2856531"/>
            <a:ext cx="376337" cy="288423"/>
            <a:chOff x="7398246" y="1610486"/>
            <a:chExt cx="498447" cy="382007"/>
          </a:xfrm>
        </p:grpSpPr>
        <p:sp>
          <p:nvSpPr>
            <p:cNvPr id="56" name="monitor">
              <a:extLst>
                <a:ext uri="{FF2B5EF4-FFF2-40B4-BE49-F238E27FC236}">
                  <a16:creationId xmlns:a16="http://schemas.microsoft.com/office/drawing/2014/main" id="{83668721-0993-4A0B-A631-4168280896B6}"/>
                </a:ext>
              </a:extLst>
            </p:cNvPr>
            <p:cNvSpPr>
              <a:spLocks noChangeAspect="1" noEditPoints="1"/>
            </p:cNvSpPr>
            <p:nvPr/>
          </p:nvSpPr>
          <p:spPr bwMode="auto">
            <a:xfrm>
              <a:off x="7398246" y="1610486"/>
              <a:ext cx="498447" cy="382007"/>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57" name="Rectangle 56">
              <a:extLst>
                <a:ext uri="{FF2B5EF4-FFF2-40B4-BE49-F238E27FC236}">
                  <a16:creationId xmlns:a16="http://schemas.microsoft.com/office/drawing/2014/main" id="{B3A549A4-E6C7-4F0D-8B03-2D258939D87F}"/>
                </a:ext>
              </a:extLst>
            </p:cNvPr>
            <p:cNvSpPr/>
            <p:nvPr/>
          </p:nvSpPr>
          <p:spPr bwMode="auto">
            <a:xfrm>
              <a:off x="7398246" y="1610486"/>
              <a:ext cx="498447" cy="3027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8" name="Group 11">
              <a:extLst>
                <a:ext uri="{FF2B5EF4-FFF2-40B4-BE49-F238E27FC236}">
                  <a16:creationId xmlns:a16="http://schemas.microsoft.com/office/drawing/2014/main" id="{8ACA3025-FD70-48DB-AEE5-CCA2D02A5196}"/>
                </a:ext>
              </a:extLst>
            </p:cNvPr>
            <p:cNvGrpSpPr>
              <a:grpSpLocks noChangeAspect="1"/>
            </p:cNvGrpSpPr>
            <p:nvPr/>
          </p:nvGrpSpPr>
          <p:grpSpPr bwMode="auto">
            <a:xfrm>
              <a:off x="7581678" y="1714920"/>
              <a:ext cx="111860" cy="111860"/>
              <a:chOff x="5664" y="1835"/>
              <a:chExt cx="73" cy="73"/>
            </a:xfrm>
            <a:solidFill>
              <a:schemeClr val="bg1"/>
            </a:solidFill>
          </p:grpSpPr>
          <p:sp>
            <p:nvSpPr>
              <p:cNvPr id="59" name="Freeform 12">
                <a:extLst>
                  <a:ext uri="{FF2B5EF4-FFF2-40B4-BE49-F238E27FC236}">
                    <a16:creationId xmlns:a16="http://schemas.microsoft.com/office/drawing/2014/main" id="{0C3E95F8-D219-4BFA-8264-01DE860974D3}"/>
                  </a:ext>
                </a:extLst>
              </p:cNvPr>
              <p:cNvSpPr>
                <a:spLocks/>
              </p:cNvSpPr>
              <p:nvPr/>
            </p:nvSpPr>
            <p:spPr bwMode="auto">
              <a:xfrm>
                <a:off x="5696" y="1835"/>
                <a:ext cx="41" cy="35"/>
              </a:xfrm>
              <a:custGeom>
                <a:avLst/>
                <a:gdLst>
                  <a:gd name="T0" fmla="*/ 41 w 41"/>
                  <a:gd name="T1" fmla="*/ 35 h 35"/>
                  <a:gd name="T2" fmla="*/ 41 w 41"/>
                  <a:gd name="T3" fmla="*/ 0 h 35"/>
                  <a:gd name="T4" fmla="*/ 0 w 41"/>
                  <a:gd name="T5" fmla="*/ 6 h 35"/>
                  <a:gd name="T6" fmla="*/ 0 w 41"/>
                  <a:gd name="T7" fmla="*/ 35 h 35"/>
                  <a:gd name="T8" fmla="*/ 41 w 41"/>
                  <a:gd name="T9" fmla="*/ 35 h 35"/>
                </a:gdLst>
                <a:ahLst/>
                <a:cxnLst>
                  <a:cxn ang="0">
                    <a:pos x="T0" y="T1"/>
                  </a:cxn>
                  <a:cxn ang="0">
                    <a:pos x="T2" y="T3"/>
                  </a:cxn>
                  <a:cxn ang="0">
                    <a:pos x="T4" y="T5"/>
                  </a:cxn>
                  <a:cxn ang="0">
                    <a:pos x="T6" y="T7"/>
                  </a:cxn>
                  <a:cxn ang="0">
                    <a:pos x="T8" y="T9"/>
                  </a:cxn>
                </a:cxnLst>
                <a:rect l="0" t="0" r="r" b="b"/>
                <a:pathLst>
                  <a:path w="41" h="35">
                    <a:moveTo>
                      <a:pt x="41" y="35"/>
                    </a:moveTo>
                    <a:lnTo>
                      <a:pt x="41" y="0"/>
                    </a:lnTo>
                    <a:lnTo>
                      <a:pt x="0" y="6"/>
                    </a:lnTo>
                    <a:lnTo>
                      <a:pt x="0" y="35"/>
                    </a:lnTo>
                    <a:lnTo>
                      <a:pt x="4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0" name="Freeform 13">
                <a:extLst>
                  <a:ext uri="{FF2B5EF4-FFF2-40B4-BE49-F238E27FC236}">
                    <a16:creationId xmlns:a16="http://schemas.microsoft.com/office/drawing/2014/main" id="{313CBC1E-7EFA-4F9F-A0F9-F9A5710B36F1}"/>
                  </a:ext>
                </a:extLst>
              </p:cNvPr>
              <p:cNvSpPr>
                <a:spLocks/>
              </p:cNvSpPr>
              <p:nvPr/>
            </p:nvSpPr>
            <p:spPr bwMode="auto">
              <a:xfrm>
                <a:off x="5664" y="1841"/>
                <a:ext cx="30" cy="29"/>
              </a:xfrm>
              <a:custGeom>
                <a:avLst/>
                <a:gdLst>
                  <a:gd name="T0" fmla="*/ 30 w 30"/>
                  <a:gd name="T1" fmla="*/ 0 h 29"/>
                  <a:gd name="T2" fmla="*/ 0 w 30"/>
                  <a:gd name="T3" fmla="*/ 5 h 29"/>
                  <a:gd name="T4" fmla="*/ 0 w 30"/>
                  <a:gd name="T5" fmla="*/ 29 h 29"/>
                  <a:gd name="T6" fmla="*/ 30 w 30"/>
                  <a:gd name="T7" fmla="*/ 29 h 29"/>
                  <a:gd name="T8" fmla="*/ 30 w 30"/>
                  <a:gd name="T9" fmla="*/ 0 h 29"/>
                </a:gdLst>
                <a:ahLst/>
                <a:cxnLst>
                  <a:cxn ang="0">
                    <a:pos x="T0" y="T1"/>
                  </a:cxn>
                  <a:cxn ang="0">
                    <a:pos x="T2" y="T3"/>
                  </a:cxn>
                  <a:cxn ang="0">
                    <a:pos x="T4" y="T5"/>
                  </a:cxn>
                  <a:cxn ang="0">
                    <a:pos x="T6" y="T7"/>
                  </a:cxn>
                  <a:cxn ang="0">
                    <a:pos x="T8" y="T9"/>
                  </a:cxn>
                </a:cxnLst>
                <a:rect l="0" t="0" r="r" b="b"/>
                <a:pathLst>
                  <a:path w="30" h="29">
                    <a:moveTo>
                      <a:pt x="30" y="0"/>
                    </a:moveTo>
                    <a:lnTo>
                      <a:pt x="0" y="5"/>
                    </a:lnTo>
                    <a:lnTo>
                      <a:pt x="0" y="29"/>
                    </a:lnTo>
                    <a:lnTo>
                      <a:pt x="30" y="29"/>
                    </a:ln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1" name="Freeform 14">
                <a:extLst>
                  <a:ext uri="{FF2B5EF4-FFF2-40B4-BE49-F238E27FC236}">
                    <a16:creationId xmlns:a16="http://schemas.microsoft.com/office/drawing/2014/main" id="{FB7A6C2F-DF5A-4FAC-9925-72EC57F8A713}"/>
                  </a:ext>
                </a:extLst>
              </p:cNvPr>
              <p:cNvSpPr>
                <a:spLocks/>
              </p:cNvSpPr>
              <p:nvPr/>
            </p:nvSpPr>
            <p:spPr bwMode="auto">
              <a:xfrm>
                <a:off x="5664" y="1873"/>
                <a:ext cx="30" cy="29"/>
              </a:xfrm>
              <a:custGeom>
                <a:avLst/>
                <a:gdLst>
                  <a:gd name="T0" fmla="*/ 0 w 30"/>
                  <a:gd name="T1" fmla="*/ 0 h 29"/>
                  <a:gd name="T2" fmla="*/ 0 w 30"/>
                  <a:gd name="T3" fmla="*/ 24 h 29"/>
                  <a:gd name="T4" fmla="*/ 30 w 30"/>
                  <a:gd name="T5" fmla="*/ 29 h 29"/>
                  <a:gd name="T6" fmla="*/ 30 w 30"/>
                  <a:gd name="T7" fmla="*/ 0 h 29"/>
                  <a:gd name="T8" fmla="*/ 0 w 30"/>
                  <a:gd name="T9" fmla="*/ 0 h 29"/>
                </a:gdLst>
                <a:ahLst/>
                <a:cxnLst>
                  <a:cxn ang="0">
                    <a:pos x="T0" y="T1"/>
                  </a:cxn>
                  <a:cxn ang="0">
                    <a:pos x="T2" y="T3"/>
                  </a:cxn>
                  <a:cxn ang="0">
                    <a:pos x="T4" y="T5"/>
                  </a:cxn>
                  <a:cxn ang="0">
                    <a:pos x="T6" y="T7"/>
                  </a:cxn>
                  <a:cxn ang="0">
                    <a:pos x="T8" y="T9"/>
                  </a:cxn>
                </a:cxnLst>
                <a:rect l="0" t="0" r="r" b="b"/>
                <a:pathLst>
                  <a:path w="30" h="29">
                    <a:moveTo>
                      <a:pt x="0" y="0"/>
                    </a:moveTo>
                    <a:lnTo>
                      <a:pt x="0" y="24"/>
                    </a:lnTo>
                    <a:lnTo>
                      <a:pt x="30" y="29"/>
                    </a:lnTo>
                    <a:lnTo>
                      <a:pt x="3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2" name="Freeform 15">
                <a:extLst>
                  <a:ext uri="{FF2B5EF4-FFF2-40B4-BE49-F238E27FC236}">
                    <a16:creationId xmlns:a16="http://schemas.microsoft.com/office/drawing/2014/main" id="{E903A433-6EA5-48A2-B07B-70B1041F1C21}"/>
                  </a:ext>
                </a:extLst>
              </p:cNvPr>
              <p:cNvSpPr>
                <a:spLocks/>
              </p:cNvSpPr>
              <p:nvPr/>
            </p:nvSpPr>
            <p:spPr bwMode="auto">
              <a:xfrm>
                <a:off x="5696" y="1873"/>
                <a:ext cx="41" cy="35"/>
              </a:xfrm>
              <a:custGeom>
                <a:avLst/>
                <a:gdLst>
                  <a:gd name="T0" fmla="*/ 0 w 41"/>
                  <a:gd name="T1" fmla="*/ 29 h 35"/>
                  <a:gd name="T2" fmla="*/ 41 w 41"/>
                  <a:gd name="T3" fmla="*/ 35 h 35"/>
                  <a:gd name="T4" fmla="*/ 41 w 41"/>
                  <a:gd name="T5" fmla="*/ 0 h 35"/>
                  <a:gd name="T6" fmla="*/ 0 w 41"/>
                  <a:gd name="T7" fmla="*/ 0 h 35"/>
                  <a:gd name="T8" fmla="*/ 0 w 41"/>
                  <a:gd name="T9" fmla="*/ 29 h 35"/>
                </a:gdLst>
                <a:ahLst/>
                <a:cxnLst>
                  <a:cxn ang="0">
                    <a:pos x="T0" y="T1"/>
                  </a:cxn>
                  <a:cxn ang="0">
                    <a:pos x="T2" y="T3"/>
                  </a:cxn>
                  <a:cxn ang="0">
                    <a:pos x="T4" y="T5"/>
                  </a:cxn>
                  <a:cxn ang="0">
                    <a:pos x="T6" y="T7"/>
                  </a:cxn>
                  <a:cxn ang="0">
                    <a:pos x="T8" y="T9"/>
                  </a:cxn>
                </a:cxnLst>
                <a:rect l="0" t="0" r="r" b="b"/>
                <a:pathLst>
                  <a:path w="41" h="35">
                    <a:moveTo>
                      <a:pt x="0" y="29"/>
                    </a:moveTo>
                    <a:lnTo>
                      <a:pt x="41" y="35"/>
                    </a:lnTo>
                    <a:lnTo>
                      <a:pt x="41" y="0"/>
                    </a:lnTo>
                    <a:lnTo>
                      <a:pt x="0" y="0"/>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grpSp>
        <p:nvGrpSpPr>
          <p:cNvPr id="63" name="Group 62">
            <a:extLst>
              <a:ext uri="{FF2B5EF4-FFF2-40B4-BE49-F238E27FC236}">
                <a16:creationId xmlns:a16="http://schemas.microsoft.com/office/drawing/2014/main" id="{5829E5BE-F51B-45D3-8643-8A7E1443DF78}"/>
              </a:ext>
            </a:extLst>
          </p:cNvPr>
          <p:cNvGrpSpPr/>
          <p:nvPr/>
        </p:nvGrpSpPr>
        <p:grpSpPr>
          <a:xfrm>
            <a:off x="590482" y="2856531"/>
            <a:ext cx="160562" cy="266558"/>
            <a:chOff x="7084723" y="1610486"/>
            <a:chExt cx="212660" cy="353049"/>
          </a:xfrm>
        </p:grpSpPr>
        <p:sp>
          <p:nvSpPr>
            <p:cNvPr id="64" name="Rectangle 63">
              <a:extLst>
                <a:ext uri="{FF2B5EF4-FFF2-40B4-BE49-F238E27FC236}">
                  <a16:creationId xmlns:a16="http://schemas.microsoft.com/office/drawing/2014/main" id="{EF3F58B3-1649-4BD0-9763-D182C5225AC0}"/>
                </a:ext>
              </a:extLst>
            </p:cNvPr>
            <p:cNvSpPr/>
            <p:nvPr/>
          </p:nvSpPr>
          <p:spPr bwMode="auto">
            <a:xfrm>
              <a:off x="7085519" y="1610486"/>
              <a:ext cx="211864" cy="35304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5" name="Group 64">
              <a:extLst>
                <a:ext uri="{FF2B5EF4-FFF2-40B4-BE49-F238E27FC236}">
                  <a16:creationId xmlns:a16="http://schemas.microsoft.com/office/drawing/2014/main" id="{A3E6CA01-0053-45C3-8263-EA3575453553}"/>
                </a:ext>
              </a:extLst>
            </p:cNvPr>
            <p:cNvGrpSpPr/>
            <p:nvPr/>
          </p:nvGrpSpPr>
          <p:grpSpPr>
            <a:xfrm>
              <a:off x="7138556" y="1706457"/>
              <a:ext cx="104198" cy="130248"/>
              <a:chOff x="9444088" y="2885171"/>
              <a:chExt cx="107950" cy="134938"/>
            </a:xfrm>
            <a:solidFill>
              <a:schemeClr val="bg1"/>
            </a:solidFill>
          </p:grpSpPr>
          <p:sp>
            <p:nvSpPr>
              <p:cNvPr id="68" name="Freeform 26">
                <a:extLst>
                  <a:ext uri="{FF2B5EF4-FFF2-40B4-BE49-F238E27FC236}">
                    <a16:creationId xmlns:a16="http://schemas.microsoft.com/office/drawing/2014/main" id="{78841DC6-425B-4F31-9111-4B867680D0A6}"/>
                  </a:ext>
                </a:extLst>
              </p:cNvPr>
              <p:cNvSpPr>
                <a:spLocks/>
              </p:cNvSpPr>
              <p:nvPr/>
            </p:nvSpPr>
            <p:spPr bwMode="auto">
              <a:xfrm>
                <a:off x="9496476" y="2885171"/>
                <a:ext cx="30163" cy="31750"/>
              </a:xfrm>
              <a:custGeom>
                <a:avLst/>
                <a:gdLst>
                  <a:gd name="T0" fmla="*/ 179 w 188"/>
                  <a:gd name="T1" fmla="*/ 0 h 196"/>
                  <a:gd name="T2" fmla="*/ 45 w 188"/>
                  <a:gd name="T3" fmla="*/ 72 h 196"/>
                  <a:gd name="T4" fmla="*/ 12 w 188"/>
                  <a:gd name="T5" fmla="*/ 195 h 196"/>
                  <a:gd name="T6" fmla="*/ 141 w 188"/>
                  <a:gd name="T7" fmla="*/ 128 h 196"/>
                  <a:gd name="T8" fmla="*/ 179 w 188"/>
                  <a:gd name="T9" fmla="*/ 0 h 196"/>
                </a:gdLst>
                <a:ahLst/>
                <a:cxnLst>
                  <a:cxn ang="0">
                    <a:pos x="T0" y="T1"/>
                  </a:cxn>
                  <a:cxn ang="0">
                    <a:pos x="T2" y="T3"/>
                  </a:cxn>
                  <a:cxn ang="0">
                    <a:pos x="T4" y="T5"/>
                  </a:cxn>
                  <a:cxn ang="0">
                    <a:pos x="T6" y="T7"/>
                  </a:cxn>
                  <a:cxn ang="0">
                    <a:pos x="T8" y="T9"/>
                  </a:cxn>
                </a:cxnLst>
                <a:rect l="0" t="0" r="r" b="b"/>
                <a:pathLst>
                  <a:path w="188" h="196">
                    <a:moveTo>
                      <a:pt x="179" y="0"/>
                    </a:moveTo>
                    <a:cubicBezTo>
                      <a:pt x="179" y="0"/>
                      <a:pt x="90" y="8"/>
                      <a:pt x="45" y="72"/>
                    </a:cubicBezTo>
                    <a:cubicBezTo>
                      <a:pt x="0" y="136"/>
                      <a:pt x="12" y="195"/>
                      <a:pt x="12" y="195"/>
                    </a:cubicBezTo>
                    <a:cubicBezTo>
                      <a:pt x="12" y="195"/>
                      <a:pt x="90" y="196"/>
                      <a:pt x="141" y="128"/>
                    </a:cubicBezTo>
                    <a:cubicBezTo>
                      <a:pt x="188" y="66"/>
                      <a:pt x="179" y="0"/>
                      <a:pt x="17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9" name="Freeform 27">
                <a:extLst>
                  <a:ext uri="{FF2B5EF4-FFF2-40B4-BE49-F238E27FC236}">
                    <a16:creationId xmlns:a16="http://schemas.microsoft.com/office/drawing/2014/main" id="{3FEDB521-A03B-4597-A969-4771FC3ADAB3}"/>
                  </a:ext>
                </a:extLst>
              </p:cNvPr>
              <p:cNvSpPr>
                <a:spLocks/>
              </p:cNvSpPr>
              <p:nvPr/>
            </p:nvSpPr>
            <p:spPr bwMode="auto">
              <a:xfrm>
                <a:off x="9444088" y="2916921"/>
                <a:ext cx="107950" cy="103188"/>
              </a:xfrm>
              <a:custGeom>
                <a:avLst/>
                <a:gdLst>
                  <a:gd name="T0" fmla="*/ 662 w 682"/>
                  <a:gd name="T1" fmla="*/ 87 h 643"/>
                  <a:gd name="T2" fmla="*/ 499 w 682"/>
                  <a:gd name="T3" fmla="*/ 2 h 643"/>
                  <a:gd name="T4" fmla="*/ 424 w 682"/>
                  <a:gd name="T5" fmla="*/ 16 h 643"/>
                  <a:gd name="T6" fmla="*/ 345 w 682"/>
                  <a:gd name="T7" fmla="*/ 41 h 643"/>
                  <a:gd name="T8" fmla="*/ 286 w 682"/>
                  <a:gd name="T9" fmla="*/ 22 h 643"/>
                  <a:gd name="T10" fmla="*/ 201 w 682"/>
                  <a:gd name="T11" fmla="*/ 4 h 643"/>
                  <a:gd name="T12" fmla="*/ 82 w 682"/>
                  <a:gd name="T13" fmla="*/ 53 h 643"/>
                  <a:gd name="T14" fmla="*/ 0 w 682"/>
                  <a:gd name="T15" fmla="*/ 261 h 643"/>
                  <a:gd name="T16" fmla="*/ 58 w 682"/>
                  <a:gd name="T17" fmla="*/ 484 h 643"/>
                  <a:gd name="T18" fmla="*/ 143 w 682"/>
                  <a:gd name="T19" fmla="*/ 603 h 643"/>
                  <a:gd name="T20" fmla="*/ 209 w 682"/>
                  <a:gd name="T21" fmla="*/ 639 h 643"/>
                  <a:gd name="T22" fmla="*/ 258 w 682"/>
                  <a:gd name="T23" fmla="*/ 634 h 643"/>
                  <a:gd name="T24" fmla="*/ 321 w 682"/>
                  <a:gd name="T25" fmla="*/ 609 h 643"/>
                  <a:gd name="T26" fmla="*/ 406 w 682"/>
                  <a:gd name="T27" fmla="*/ 612 h 643"/>
                  <a:gd name="T28" fmla="*/ 492 w 682"/>
                  <a:gd name="T29" fmla="*/ 640 h 643"/>
                  <a:gd name="T30" fmla="*/ 609 w 682"/>
                  <a:gd name="T31" fmla="*/ 560 h 643"/>
                  <a:gd name="T32" fmla="*/ 671 w 682"/>
                  <a:gd name="T33" fmla="*/ 452 h 643"/>
                  <a:gd name="T34" fmla="*/ 682 w 682"/>
                  <a:gd name="T35" fmla="*/ 414 h 643"/>
                  <a:gd name="T36" fmla="*/ 631 w 682"/>
                  <a:gd name="T37" fmla="*/ 382 h 643"/>
                  <a:gd name="T38" fmla="*/ 572 w 682"/>
                  <a:gd name="T39" fmla="*/ 274 h 643"/>
                  <a:gd name="T40" fmla="*/ 599 w 682"/>
                  <a:gd name="T41" fmla="*/ 147 h 643"/>
                  <a:gd name="T42" fmla="*/ 662 w 682"/>
                  <a:gd name="T43" fmla="*/ 87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2" h="643">
                    <a:moveTo>
                      <a:pt x="662" y="87"/>
                    </a:moveTo>
                    <a:cubicBezTo>
                      <a:pt x="662" y="87"/>
                      <a:pt x="614" y="2"/>
                      <a:pt x="499" y="2"/>
                    </a:cubicBezTo>
                    <a:cubicBezTo>
                      <a:pt x="499" y="2"/>
                      <a:pt x="469" y="0"/>
                      <a:pt x="424" y="16"/>
                    </a:cubicBezTo>
                    <a:cubicBezTo>
                      <a:pt x="379" y="32"/>
                      <a:pt x="367" y="41"/>
                      <a:pt x="345" y="41"/>
                    </a:cubicBezTo>
                    <a:cubicBezTo>
                      <a:pt x="345" y="41"/>
                      <a:pt x="315" y="36"/>
                      <a:pt x="286" y="22"/>
                    </a:cubicBezTo>
                    <a:cubicBezTo>
                      <a:pt x="257" y="9"/>
                      <a:pt x="226" y="4"/>
                      <a:pt x="201" y="4"/>
                    </a:cubicBezTo>
                    <a:cubicBezTo>
                      <a:pt x="176" y="4"/>
                      <a:pt x="121" y="20"/>
                      <a:pt x="82" y="53"/>
                    </a:cubicBezTo>
                    <a:cubicBezTo>
                      <a:pt x="41" y="88"/>
                      <a:pt x="0" y="152"/>
                      <a:pt x="0" y="261"/>
                    </a:cubicBezTo>
                    <a:cubicBezTo>
                      <a:pt x="0" y="370"/>
                      <a:pt x="55" y="479"/>
                      <a:pt x="58" y="484"/>
                    </a:cubicBezTo>
                    <a:cubicBezTo>
                      <a:pt x="60" y="488"/>
                      <a:pt x="120" y="584"/>
                      <a:pt x="143" y="603"/>
                    </a:cubicBezTo>
                    <a:cubicBezTo>
                      <a:pt x="167" y="623"/>
                      <a:pt x="185" y="638"/>
                      <a:pt x="209" y="639"/>
                    </a:cubicBezTo>
                    <a:cubicBezTo>
                      <a:pt x="232" y="640"/>
                      <a:pt x="245" y="638"/>
                      <a:pt x="258" y="634"/>
                    </a:cubicBezTo>
                    <a:cubicBezTo>
                      <a:pt x="270" y="629"/>
                      <a:pt x="305" y="611"/>
                      <a:pt x="321" y="609"/>
                    </a:cubicBezTo>
                    <a:cubicBezTo>
                      <a:pt x="337" y="608"/>
                      <a:pt x="362" y="598"/>
                      <a:pt x="406" y="612"/>
                    </a:cubicBezTo>
                    <a:cubicBezTo>
                      <a:pt x="450" y="626"/>
                      <a:pt x="464" y="643"/>
                      <a:pt x="492" y="640"/>
                    </a:cubicBezTo>
                    <a:cubicBezTo>
                      <a:pt x="520" y="636"/>
                      <a:pt x="557" y="635"/>
                      <a:pt x="609" y="560"/>
                    </a:cubicBezTo>
                    <a:cubicBezTo>
                      <a:pt x="626" y="536"/>
                      <a:pt x="669" y="463"/>
                      <a:pt x="671" y="452"/>
                    </a:cubicBezTo>
                    <a:cubicBezTo>
                      <a:pt x="673" y="441"/>
                      <a:pt x="682" y="427"/>
                      <a:pt x="682" y="414"/>
                    </a:cubicBezTo>
                    <a:cubicBezTo>
                      <a:pt x="682" y="414"/>
                      <a:pt x="642" y="394"/>
                      <a:pt x="631" y="382"/>
                    </a:cubicBezTo>
                    <a:cubicBezTo>
                      <a:pt x="615" y="364"/>
                      <a:pt x="584" y="338"/>
                      <a:pt x="572" y="274"/>
                    </a:cubicBezTo>
                    <a:cubicBezTo>
                      <a:pt x="561" y="211"/>
                      <a:pt x="592" y="155"/>
                      <a:pt x="599" y="147"/>
                    </a:cubicBezTo>
                    <a:cubicBezTo>
                      <a:pt x="606" y="139"/>
                      <a:pt x="641" y="96"/>
                      <a:pt x="662"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
          <p:nvSpPr>
            <p:cNvPr id="66" name="CellPhone_E8EA">
              <a:extLst>
                <a:ext uri="{FF2B5EF4-FFF2-40B4-BE49-F238E27FC236}">
                  <a16:creationId xmlns:a16="http://schemas.microsoft.com/office/drawing/2014/main" id="{E29E52BB-AE04-4CA3-8E0A-0AF14A52536E}"/>
                </a:ext>
              </a:extLst>
            </p:cNvPr>
            <p:cNvSpPr>
              <a:spLocks noChangeAspect="1" noEditPoints="1"/>
            </p:cNvSpPr>
            <p:nvPr/>
          </p:nvSpPr>
          <p:spPr bwMode="auto">
            <a:xfrm>
              <a:off x="7084723" y="1610486"/>
              <a:ext cx="211864" cy="353049"/>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4224" cap="sq">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cxnSp>
          <p:nvCxnSpPr>
            <p:cNvPr id="67" name="Straight Connector 66">
              <a:extLst>
                <a:ext uri="{FF2B5EF4-FFF2-40B4-BE49-F238E27FC236}">
                  <a16:creationId xmlns:a16="http://schemas.microsoft.com/office/drawing/2014/main" id="{D982DAEA-436F-4289-AE26-0C55E3AD87EB}"/>
                </a:ext>
              </a:extLst>
            </p:cNvPr>
            <p:cNvCxnSpPr>
              <a:cxnSpLocks/>
            </p:cNvCxnSpPr>
            <p:nvPr/>
          </p:nvCxnSpPr>
          <p:spPr>
            <a:xfrm>
              <a:off x="7165583" y="1916461"/>
              <a:ext cx="47081"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0" name="Group 69">
            <a:extLst>
              <a:ext uri="{FF2B5EF4-FFF2-40B4-BE49-F238E27FC236}">
                <a16:creationId xmlns:a16="http://schemas.microsoft.com/office/drawing/2014/main" id="{EF9351D5-8C9E-4BBB-97CC-59AE145EB32D}"/>
              </a:ext>
            </a:extLst>
          </p:cNvPr>
          <p:cNvGrpSpPr/>
          <p:nvPr/>
        </p:nvGrpSpPr>
        <p:grpSpPr>
          <a:xfrm>
            <a:off x="324558" y="2856531"/>
            <a:ext cx="159961" cy="266558"/>
            <a:chOff x="6490922" y="1610486"/>
            <a:chExt cx="211865" cy="353049"/>
          </a:xfrm>
        </p:grpSpPr>
        <p:sp>
          <p:nvSpPr>
            <p:cNvPr id="71" name="Rectangle 70">
              <a:extLst>
                <a:ext uri="{FF2B5EF4-FFF2-40B4-BE49-F238E27FC236}">
                  <a16:creationId xmlns:a16="http://schemas.microsoft.com/office/drawing/2014/main" id="{FF02EEAA-3AD9-414B-B601-C631234D9292}"/>
                </a:ext>
              </a:extLst>
            </p:cNvPr>
            <p:cNvSpPr/>
            <p:nvPr/>
          </p:nvSpPr>
          <p:spPr bwMode="auto">
            <a:xfrm>
              <a:off x="6490922" y="1610486"/>
              <a:ext cx="211864" cy="35304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72" name="Group 30">
              <a:extLst>
                <a:ext uri="{FF2B5EF4-FFF2-40B4-BE49-F238E27FC236}">
                  <a16:creationId xmlns:a16="http://schemas.microsoft.com/office/drawing/2014/main" id="{FDB4BF2B-497C-4114-8C3C-7416E3042594}"/>
                </a:ext>
              </a:extLst>
            </p:cNvPr>
            <p:cNvGrpSpPr>
              <a:grpSpLocks noChangeAspect="1"/>
            </p:cNvGrpSpPr>
            <p:nvPr/>
          </p:nvGrpSpPr>
          <p:grpSpPr bwMode="auto">
            <a:xfrm>
              <a:off x="6545792" y="1729376"/>
              <a:ext cx="111361" cy="115269"/>
              <a:chOff x="5049" y="1841"/>
              <a:chExt cx="57" cy="59"/>
            </a:xfrm>
            <a:solidFill>
              <a:schemeClr val="bg1"/>
            </a:solidFill>
          </p:grpSpPr>
          <p:sp>
            <p:nvSpPr>
              <p:cNvPr id="75" name="Freeform 31">
                <a:extLst>
                  <a:ext uri="{FF2B5EF4-FFF2-40B4-BE49-F238E27FC236}">
                    <a16:creationId xmlns:a16="http://schemas.microsoft.com/office/drawing/2014/main" id="{E2E6EC99-3772-49BC-9AD8-11DE0182189C}"/>
                  </a:ext>
                </a:extLst>
              </p:cNvPr>
              <p:cNvSpPr>
                <a:spLocks/>
              </p:cNvSpPr>
              <p:nvPr/>
            </p:nvSpPr>
            <p:spPr bwMode="auto">
              <a:xfrm>
                <a:off x="5049" y="1859"/>
                <a:ext cx="9" cy="23"/>
              </a:xfrm>
              <a:custGeom>
                <a:avLst/>
                <a:gdLst>
                  <a:gd name="T0" fmla="*/ 70 w 81"/>
                  <a:gd name="T1" fmla="*/ 0 h 212"/>
                  <a:gd name="T2" fmla="*/ 11 w 81"/>
                  <a:gd name="T3" fmla="*/ 0 h 212"/>
                  <a:gd name="T4" fmla="*/ 0 w 81"/>
                  <a:gd name="T5" fmla="*/ 11 h 212"/>
                  <a:gd name="T6" fmla="*/ 0 w 81"/>
                  <a:gd name="T7" fmla="*/ 201 h 212"/>
                  <a:gd name="T8" fmla="*/ 11 w 81"/>
                  <a:gd name="T9" fmla="*/ 212 h 212"/>
                  <a:gd name="T10" fmla="*/ 70 w 81"/>
                  <a:gd name="T11" fmla="*/ 212 h 212"/>
                  <a:gd name="T12" fmla="*/ 81 w 81"/>
                  <a:gd name="T13" fmla="*/ 201 h 212"/>
                  <a:gd name="T14" fmla="*/ 81 w 81"/>
                  <a:gd name="T15" fmla="*/ 11 h 212"/>
                  <a:gd name="T16" fmla="*/ 70 w 81"/>
                  <a:gd name="T1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212">
                    <a:moveTo>
                      <a:pt x="70" y="0"/>
                    </a:moveTo>
                    <a:cubicBezTo>
                      <a:pt x="11" y="0"/>
                      <a:pt x="11" y="0"/>
                      <a:pt x="11" y="0"/>
                    </a:cubicBezTo>
                    <a:cubicBezTo>
                      <a:pt x="5" y="0"/>
                      <a:pt x="0" y="5"/>
                      <a:pt x="0" y="11"/>
                    </a:cubicBezTo>
                    <a:cubicBezTo>
                      <a:pt x="0" y="201"/>
                      <a:pt x="0" y="201"/>
                      <a:pt x="0" y="201"/>
                    </a:cubicBezTo>
                    <a:cubicBezTo>
                      <a:pt x="0" y="207"/>
                      <a:pt x="5" y="212"/>
                      <a:pt x="11" y="212"/>
                    </a:cubicBezTo>
                    <a:cubicBezTo>
                      <a:pt x="70" y="212"/>
                      <a:pt x="70" y="212"/>
                      <a:pt x="70" y="212"/>
                    </a:cubicBezTo>
                    <a:cubicBezTo>
                      <a:pt x="76" y="212"/>
                      <a:pt x="81" y="207"/>
                      <a:pt x="81" y="201"/>
                    </a:cubicBezTo>
                    <a:cubicBezTo>
                      <a:pt x="81" y="11"/>
                      <a:pt x="81" y="11"/>
                      <a:pt x="81" y="11"/>
                    </a:cubicBezTo>
                    <a:cubicBezTo>
                      <a:pt x="81" y="5"/>
                      <a:pt x="76" y="0"/>
                      <a:pt x="7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6" name="Freeform 32">
                <a:extLst>
                  <a:ext uri="{FF2B5EF4-FFF2-40B4-BE49-F238E27FC236}">
                    <a16:creationId xmlns:a16="http://schemas.microsoft.com/office/drawing/2014/main" id="{8A37439F-7C9A-4ECC-85C9-96257081C6FF}"/>
                  </a:ext>
                </a:extLst>
              </p:cNvPr>
              <p:cNvSpPr>
                <a:spLocks/>
              </p:cNvSpPr>
              <p:nvPr/>
            </p:nvSpPr>
            <p:spPr bwMode="auto">
              <a:xfrm>
                <a:off x="5097" y="1859"/>
                <a:ext cx="9" cy="23"/>
              </a:xfrm>
              <a:custGeom>
                <a:avLst/>
                <a:gdLst>
                  <a:gd name="T0" fmla="*/ 71 w 82"/>
                  <a:gd name="T1" fmla="*/ 0 h 212"/>
                  <a:gd name="T2" fmla="*/ 11 w 82"/>
                  <a:gd name="T3" fmla="*/ 0 h 212"/>
                  <a:gd name="T4" fmla="*/ 0 w 82"/>
                  <a:gd name="T5" fmla="*/ 11 h 212"/>
                  <a:gd name="T6" fmla="*/ 0 w 82"/>
                  <a:gd name="T7" fmla="*/ 201 h 212"/>
                  <a:gd name="T8" fmla="*/ 11 w 82"/>
                  <a:gd name="T9" fmla="*/ 212 h 212"/>
                  <a:gd name="T10" fmla="*/ 71 w 82"/>
                  <a:gd name="T11" fmla="*/ 212 h 212"/>
                  <a:gd name="T12" fmla="*/ 82 w 82"/>
                  <a:gd name="T13" fmla="*/ 201 h 212"/>
                  <a:gd name="T14" fmla="*/ 82 w 82"/>
                  <a:gd name="T15" fmla="*/ 11 h 212"/>
                  <a:gd name="T16" fmla="*/ 71 w 82"/>
                  <a:gd name="T1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212">
                    <a:moveTo>
                      <a:pt x="71" y="0"/>
                    </a:moveTo>
                    <a:cubicBezTo>
                      <a:pt x="11" y="0"/>
                      <a:pt x="11" y="0"/>
                      <a:pt x="11" y="0"/>
                    </a:cubicBezTo>
                    <a:cubicBezTo>
                      <a:pt x="5" y="0"/>
                      <a:pt x="0" y="5"/>
                      <a:pt x="0" y="11"/>
                    </a:cubicBezTo>
                    <a:cubicBezTo>
                      <a:pt x="0" y="201"/>
                      <a:pt x="0" y="201"/>
                      <a:pt x="0" y="201"/>
                    </a:cubicBezTo>
                    <a:cubicBezTo>
                      <a:pt x="0" y="207"/>
                      <a:pt x="5" y="212"/>
                      <a:pt x="11" y="212"/>
                    </a:cubicBezTo>
                    <a:cubicBezTo>
                      <a:pt x="71" y="212"/>
                      <a:pt x="71" y="212"/>
                      <a:pt x="71" y="212"/>
                    </a:cubicBezTo>
                    <a:cubicBezTo>
                      <a:pt x="77" y="212"/>
                      <a:pt x="82" y="207"/>
                      <a:pt x="82" y="201"/>
                    </a:cubicBezTo>
                    <a:cubicBezTo>
                      <a:pt x="82" y="11"/>
                      <a:pt x="82" y="11"/>
                      <a:pt x="82" y="11"/>
                    </a:cubicBezTo>
                    <a:cubicBezTo>
                      <a:pt x="82" y="5"/>
                      <a:pt x="77" y="0"/>
                      <a:pt x="7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7" name="Freeform 33">
                <a:extLst>
                  <a:ext uri="{FF2B5EF4-FFF2-40B4-BE49-F238E27FC236}">
                    <a16:creationId xmlns:a16="http://schemas.microsoft.com/office/drawing/2014/main" id="{B9A52CD9-D2F5-4069-B6F0-E4ADC1008ADD}"/>
                  </a:ext>
                </a:extLst>
              </p:cNvPr>
              <p:cNvSpPr>
                <a:spLocks/>
              </p:cNvSpPr>
              <p:nvPr/>
            </p:nvSpPr>
            <p:spPr bwMode="auto">
              <a:xfrm>
                <a:off x="5066" y="1877"/>
                <a:ext cx="9" cy="23"/>
              </a:xfrm>
              <a:custGeom>
                <a:avLst/>
                <a:gdLst>
                  <a:gd name="T0" fmla="*/ 70 w 81"/>
                  <a:gd name="T1" fmla="*/ 0 h 211"/>
                  <a:gd name="T2" fmla="*/ 11 w 81"/>
                  <a:gd name="T3" fmla="*/ 0 h 211"/>
                  <a:gd name="T4" fmla="*/ 0 w 81"/>
                  <a:gd name="T5" fmla="*/ 11 h 211"/>
                  <a:gd name="T6" fmla="*/ 0 w 81"/>
                  <a:gd name="T7" fmla="*/ 200 h 211"/>
                  <a:gd name="T8" fmla="*/ 11 w 81"/>
                  <a:gd name="T9" fmla="*/ 211 h 211"/>
                  <a:gd name="T10" fmla="*/ 70 w 81"/>
                  <a:gd name="T11" fmla="*/ 211 h 211"/>
                  <a:gd name="T12" fmla="*/ 81 w 81"/>
                  <a:gd name="T13" fmla="*/ 200 h 211"/>
                  <a:gd name="T14" fmla="*/ 81 w 81"/>
                  <a:gd name="T15" fmla="*/ 11 h 211"/>
                  <a:gd name="T16" fmla="*/ 70 w 81"/>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211">
                    <a:moveTo>
                      <a:pt x="70" y="0"/>
                    </a:moveTo>
                    <a:cubicBezTo>
                      <a:pt x="11" y="0"/>
                      <a:pt x="11" y="0"/>
                      <a:pt x="11" y="0"/>
                    </a:cubicBezTo>
                    <a:cubicBezTo>
                      <a:pt x="5" y="0"/>
                      <a:pt x="0" y="4"/>
                      <a:pt x="0" y="11"/>
                    </a:cubicBezTo>
                    <a:cubicBezTo>
                      <a:pt x="0" y="200"/>
                      <a:pt x="0" y="200"/>
                      <a:pt x="0" y="200"/>
                    </a:cubicBezTo>
                    <a:cubicBezTo>
                      <a:pt x="0" y="206"/>
                      <a:pt x="5" y="211"/>
                      <a:pt x="11" y="211"/>
                    </a:cubicBezTo>
                    <a:cubicBezTo>
                      <a:pt x="70" y="211"/>
                      <a:pt x="70" y="211"/>
                      <a:pt x="70" y="211"/>
                    </a:cubicBezTo>
                    <a:cubicBezTo>
                      <a:pt x="76" y="211"/>
                      <a:pt x="81" y="206"/>
                      <a:pt x="81" y="200"/>
                    </a:cubicBezTo>
                    <a:cubicBezTo>
                      <a:pt x="81" y="11"/>
                      <a:pt x="81" y="11"/>
                      <a:pt x="81" y="11"/>
                    </a:cubicBezTo>
                    <a:cubicBezTo>
                      <a:pt x="81" y="4"/>
                      <a:pt x="76" y="0"/>
                      <a:pt x="7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8" name="Freeform 34">
                <a:extLst>
                  <a:ext uri="{FF2B5EF4-FFF2-40B4-BE49-F238E27FC236}">
                    <a16:creationId xmlns:a16="http://schemas.microsoft.com/office/drawing/2014/main" id="{7E7EC4C1-8BAC-4F71-8109-852DF2D0E5AC}"/>
                  </a:ext>
                </a:extLst>
              </p:cNvPr>
              <p:cNvSpPr>
                <a:spLocks/>
              </p:cNvSpPr>
              <p:nvPr/>
            </p:nvSpPr>
            <p:spPr bwMode="auto">
              <a:xfrm>
                <a:off x="5079" y="1877"/>
                <a:ext cx="10" cy="23"/>
              </a:xfrm>
              <a:custGeom>
                <a:avLst/>
                <a:gdLst>
                  <a:gd name="T0" fmla="*/ 71 w 82"/>
                  <a:gd name="T1" fmla="*/ 0 h 211"/>
                  <a:gd name="T2" fmla="*/ 11 w 82"/>
                  <a:gd name="T3" fmla="*/ 0 h 211"/>
                  <a:gd name="T4" fmla="*/ 0 w 82"/>
                  <a:gd name="T5" fmla="*/ 11 h 211"/>
                  <a:gd name="T6" fmla="*/ 0 w 82"/>
                  <a:gd name="T7" fmla="*/ 200 h 211"/>
                  <a:gd name="T8" fmla="*/ 11 w 82"/>
                  <a:gd name="T9" fmla="*/ 211 h 211"/>
                  <a:gd name="T10" fmla="*/ 71 w 82"/>
                  <a:gd name="T11" fmla="*/ 211 h 211"/>
                  <a:gd name="T12" fmla="*/ 82 w 82"/>
                  <a:gd name="T13" fmla="*/ 200 h 211"/>
                  <a:gd name="T14" fmla="*/ 82 w 82"/>
                  <a:gd name="T15" fmla="*/ 11 h 211"/>
                  <a:gd name="T16" fmla="*/ 71 w 82"/>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211">
                    <a:moveTo>
                      <a:pt x="71" y="0"/>
                    </a:moveTo>
                    <a:cubicBezTo>
                      <a:pt x="11" y="0"/>
                      <a:pt x="11" y="0"/>
                      <a:pt x="11" y="0"/>
                    </a:cubicBezTo>
                    <a:cubicBezTo>
                      <a:pt x="5" y="0"/>
                      <a:pt x="0" y="4"/>
                      <a:pt x="0" y="11"/>
                    </a:cubicBezTo>
                    <a:cubicBezTo>
                      <a:pt x="0" y="200"/>
                      <a:pt x="0" y="200"/>
                      <a:pt x="0" y="200"/>
                    </a:cubicBezTo>
                    <a:cubicBezTo>
                      <a:pt x="0" y="206"/>
                      <a:pt x="5" y="211"/>
                      <a:pt x="11" y="211"/>
                    </a:cubicBezTo>
                    <a:cubicBezTo>
                      <a:pt x="71" y="211"/>
                      <a:pt x="71" y="211"/>
                      <a:pt x="71" y="211"/>
                    </a:cubicBezTo>
                    <a:cubicBezTo>
                      <a:pt x="77" y="211"/>
                      <a:pt x="82" y="206"/>
                      <a:pt x="82" y="200"/>
                    </a:cubicBezTo>
                    <a:cubicBezTo>
                      <a:pt x="82" y="11"/>
                      <a:pt x="82" y="11"/>
                      <a:pt x="82" y="11"/>
                    </a:cubicBezTo>
                    <a:cubicBezTo>
                      <a:pt x="82" y="4"/>
                      <a:pt x="77" y="0"/>
                      <a:pt x="7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9" name="Freeform 35">
                <a:extLst>
                  <a:ext uri="{FF2B5EF4-FFF2-40B4-BE49-F238E27FC236}">
                    <a16:creationId xmlns:a16="http://schemas.microsoft.com/office/drawing/2014/main" id="{AED8C30E-A911-42B3-BEC5-D89324A78B2B}"/>
                  </a:ext>
                </a:extLst>
              </p:cNvPr>
              <p:cNvSpPr>
                <a:spLocks/>
              </p:cNvSpPr>
              <p:nvPr/>
            </p:nvSpPr>
            <p:spPr bwMode="auto">
              <a:xfrm>
                <a:off x="5060" y="1859"/>
                <a:ext cx="35" cy="28"/>
              </a:xfrm>
              <a:custGeom>
                <a:avLst/>
                <a:gdLst>
                  <a:gd name="T0" fmla="*/ 304 w 304"/>
                  <a:gd name="T1" fmla="*/ 0 h 264"/>
                  <a:gd name="T2" fmla="*/ 304 w 304"/>
                  <a:gd name="T3" fmla="*/ 221 h 264"/>
                  <a:gd name="T4" fmla="*/ 261 w 304"/>
                  <a:gd name="T5" fmla="*/ 264 h 264"/>
                  <a:gd name="T6" fmla="*/ 43 w 304"/>
                  <a:gd name="T7" fmla="*/ 264 h 264"/>
                  <a:gd name="T8" fmla="*/ 0 w 304"/>
                  <a:gd name="T9" fmla="*/ 221 h 264"/>
                  <a:gd name="T10" fmla="*/ 0 w 304"/>
                  <a:gd name="T11" fmla="*/ 0 h 264"/>
                  <a:gd name="T12" fmla="*/ 304 w 304"/>
                  <a:gd name="T13" fmla="*/ 0 h 264"/>
                </a:gdLst>
                <a:ahLst/>
                <a:cxnLst>
                  <a:cxn ang="0">
                    <a:pos x="T0" y="T1"/>
                  </a:cxn>
                  <a:cxn ang="0">
                    <a:pos x="T2" y="T3"/>
                  </a:cxn>
                  <a:cxn ang="0">
                    <a:pos x="T4" y="T5"/>
                  </a:cxn>
                  <a:cxn ang="0">
                    <a:pos x="T6" y="T7"/>
                  </a:cxn>
                  <a:cxn ang="0">
                    <a:pos x="T8" y="T9"/>
                  </a:cxn>
                  <a:cxn ang="0">
                    <a:pos x="T10" y="T11"/>
                  </a:cxn>
                  <a:cxn ang="0">
                    <a:pos x="T12" y="T13"/>
                  </a:cxn>
                </a:cxnLst>
                <a:rect l="0" t="0" r="r" b="b"/>
                <a:pathLst>
                  <a:path w="304" h="264">
                    <a:moveTo>
                      <a:pt x="304" y="0"/>
                    </a:moveTo>
                    <a:cubicBezTo>
                      <a:pt x="304" y="221"/>
                      <a:pt x="304" y="221"/>
                      <a:pt x="304" y="221"/>
                    </a:cubicBezTo>
                    <a:cubicBezTo>
                      <a:pt x="304" y="244"/>
                      <a:pt x="285" y="264"/>
                      <a:pt x="261" y="264"/>
                    </a:cubicBezTo>
                    <a:cubicBezTo>
                      <a:pt x="43" y="264"/>
                      <a:pt x="43" y="264"/>
                      <a:pt x="43" y="264"/>
                    </a:cubicBezTo>
                    <a:cubicBezTo>
                      <a:pt x="20" y="264"/>
                      <a:pt x="0" y="244"/>
                      <a:pt x="0" y="221"/>
                    </a:cubicBezTo>
                    <a:cubicBezTo>
                      <a:pt x="0" y="0"/>
                      <a:pt x="0" y="0"/>
                      <a:pt x="0" y="0"/>
                    </a:cubicBezTo>
                    <a:lnTo>
                      <a:pt x="30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80" name="Freeform 36">
                <a:extLst>
                  <a:ext uri="{FF2B5EF4-FFF2-40B4-BE49-F238E27FC236}">
                    <a16:creationId xmlns:a16="http://schemas.microsoft.com/office/drawing/2014/main" id="{E0AF2846-55FB-4557-A5BA-5EDB2C7B0240}"/>
                  </a:ext>
                </a:extLst>
              </p:cNvPr>
              <p:cNvSpPr>
                <a:spLocks noEditPoints="1"/>
              </p:cNvSpPr>
              <p:nvPr/>
            </p:nvSpPr>
            <p:spPr bwMode="auto">
              <a:xfrm>
                <a:off x="5060" y="1845"/>
                <a:ext cx="35" cy="13"/>
              </a:xfrm>
              <a:custGeom>
                <a:avLst/>
                <a:gdLst>
                  <a:gd name="T0" fmla="*/ 152 w 304"/>
                  <a:gd name="T1" fmla="*/ 0 h 118"/>
                  <a:gd name="T2" fmla="*/ 0 w 304"/>
                  <a:gd name="T3" fmla="*/ 118 h 118"/>
                  <a:gd name="T4" fmla="*/ 304 w 304"/>
                  <a:gd name="T5" fmla="*/ 118 h 118"/>
                  <a:gd name="T6" fmla="*/ 152 w 304"/>
                  <a:gd name="T7" fmla="*/ 0 h 118"/>
                  <a:gd name="T8" fmla="*/ 90 w 304"/>
                  <a:gd name="T9" fmla="*/ 79 h 118"/>
                  <a:gd name="T10" fmla="*/ 72 w 304"/>
                  <a:gd name="T11" fmla="*/ 61 h 118"/>
                  <a:gd name="T12" fmla="*/ 90 w 304"/>
                  <a:gd name="T13" fmla="*/ 43 h 118"/>
                  <a:gd name="T14" fmla="*/ 108 w 304"/>
                  <a:gd name="T15" fmla="*/ 61 h 118"/>
                  <a:gd name="T16" fmla="*/ 90 w 304"/>
                  <a:gd name="T17" fmla="*/ 79 h 118"/>
                  <a:gd name="T18" fmla="*/ 214 w 304"/>
                  <a:gd name="T19" fmla="*/ 79 h 118"/>
                  <a:gd name="T20" fmla="*/ 196 w 304"/>
                  <a:gd name="T21" fmla="*/ 61 h 118"/>
                  <a:gd name="T22" fmla="*/ 214 w 304"/>
                  <a:gd name="T23" fmla="*/ 43 h 118"/>
                  <a:gd name="T24" fmla="*/ 233 w 304"/>
                  <a:gd name="T25" fmla="*/ 61 h 118"/>
                  <a:gd name="T26" fmla="*/ 214 w 304"/>
                  <a:gd name="T27" fmla="*/ 7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4" h="118">
                    <a:moveTo>
                      <a:pt x="152" y="0"/>
                    </a:moveTo>
                    <a:cubicBezTo>
                      <a:pt x="68" y="0"/>
                      <a:pt x="0" y="53"/>
                      <a:pt x="0" y="118"/>
                    </a:cubicBezTo>
                    <a:cubicBezTo>
                      <a:pt x="304" y="118"/>
                      <a:pt x="304" y="118"/>
                      <a:pt x="304" y="118"/>
                    </a:cubicBezTo>
                    <a:cubicBezTo>
                      <a:pt x="304" y="53"/>
                      <a:pt x="236" y="0"/>
                      <a:pt x="152" y="0"/>
                    </a:cubicBezTo>
                    <a:close/>
                    <a:moveTo>
                      <a:pt x="90" y="79"/>
                    </a:moveTo>
                    <a:cubicBezTo>
                      <a:pt x="80" y="79"/>
                      <a:pt x="72" y="71"/>
                      <a:pt x="72" y="61"/>
                    </a:cubicBezTo>
                    <a:cubicBezTo>
                      <a:pt x="72" y="51"/>
                      <a:pt x="80" y="43"/>
                      <a:pt x="90" y="43"/>
                    </a:cubicBezTo>
                    <a:cubicBezTo>
                      <a:pt x="100" y="43"/>
                      <a:pt x="108" y="51"/>
                      <a:pt x="108" y="61"/>
                    </a:cubicBezTo>
                    <a:cubicBezTo>
                      <a:pt x="108" y="71"/>
                      <a:pt x="100" y="79"/>
                      <a:pt x="90" y="79"/>
                    </a:cubicBezTo>
                    <a:close/>
                    <a:moveTo>
                      <a:pt x="214" y="79"/>
                    </a:moveTo>
                    <a:cubicBezTo>
                      <a:pt x="204" y="79"/>
                      <a:pt x="196" y="71"/>
                      <a:pt x="196" y="61"/>
                    </a:cubicBezTo>
                    <a:cubicBezTo>
                      <a:pt x="196" y="51"/>
                      <a:pt x="204" y="43"/>
                      <a:pt x="214" y="43"/>
                    </a:cubicBezTo>
                    <a:cubicBezTo>
                      <a:pt x="224" y="43"/>
                      <a:pt x="233" y="51"/>
                      <a:pt x="233" y="61"/>
                    </a:cubicBezTo>
                    <a:cubicBezTo>
                      <a:pt x="233" y="71"/>
                      <a:pt x="224" y="79"/>
                      <a:pt x="214"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81" name="Freeform 37">
                <a:extLst>
                  <a:ext uri="{FF2B5EF4-FFF2-40B4-BE49-F238E27FC236}">
                    <a16:creationId xmlns:a16="http://schemas.microsoft.com/office/drawing/2014/main" id="{FF366A9C-DE89-4B99-A0AE-1FE9ED13A2D3}"/>
                  </a:ext>
                </a:extLst>
              </p:cNvPr>
              <p:cNvSpPr>
                <a:spLocks/>
              </p:cNvSpPr>
              <p:nvPr/>
            </p:nvSpPr>
            <p:spPr bwMode="auto">
              <a:xfrm>
                <a:off x="5064" y="1841"/>
                <a:ext cx="10" cy="10"/>
              </a:xfrm>
              <a:custGeom>
                <a:avLst/>
                <a:gdLst>
                  <a:gd name="T0" fmla="*/ 79 w 85"/>
                  <a:gd name="T1" fmla="*/ 71 h 101"/>
                  <a:gd name="T2" fmla="*/ 40 w 85"/>
                  <a:gd name="T3" fmla="*/ 12 h 101"/>
                  <a:gd name="T4" fmla="*/ 12 w 85"/>
                  <a:gd name="T5" fmla="*/ 7 h 101"/>
                  <a:gd name="T6" fmla="*/ 6 w 85"/>
                  <a:gd name="T7" fmla="*/ 35 h 101"/>
                  <a:gd name="T8" fmla="*/ 42 w 85"/>
                  <a:gd name="T9" fmla="*/ 89 h 101"/>
                  <a:gd name="T10" fmla="*/ 53 w 85"/>
                  <a:gd name="T11" fmla="*/ 85 h 101"/>
                  <a:gd name="T12" fmla="*/ 71 w 85"/>
                  <a:gd name="T13" fmla="*/ 101 h 101"/>
                  <a:gd name="T14" fmla="*/ 73 w 85"/>
                  <a:gd name="T15" fmla="*/ 100 h 101"/>
                  <a:gd name="T16" fmla="*/ 79 w 85"/>
                  <a:gd name="T17" fmla="*/ 7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101">
                    <a:moveTo>
                      <a:pt x="79" y="71"/>
                    </a:moveTo>
                    <a:cubicBezTo>
                      <a:pt x="40" y="12"/>
                      <a:pt x="40" y="12"/>
                      <a:pt x="40" y="12"/>
                    </a:cubicBezTo>
                    <a:cubicBezTo>
                      <a:pt x="34" y="3"/>
                      <a:pt x="21" y="0"/>
                      <a:pt x="12" y="7"/>
                    </a:cubicBezTo>
                    <a:cubicBezTo>
                      <a:pt x="3" y="13"/>
                      <a:pt x="0" y="25"/>
                      <a:pt x="6" y="35"/>
                    </a:cubicBezTo>
                    <a:cubicBezTo>
                      <a:pt x="42" y="89"/>
                      <a:pt x="42" y="89"/>
                      <a:pt x="42" y="89"/>
                    </a:cubicBezTo>
                    <a:cubicBezTo>
                      <a:pt x="45" y="86"/>
                      <a:pt x="49" y="85"/>
                      <a:pt x="53" y="85"/>
                    </a:cubicBezTo>
                    <a:cubicBezTo>
                      <a:pt x="63" y="85"/>
                      <a:pt x="70" y="92"/>
                      <a:pt x="71" y="101"/>
                    </a:cubicBezTo>
                    <a:cubicBezTo>
                      <a:pt x="72" y="100"/>
                      <a:pt x="73" y="100"/>
                      <a:pt x="73" y="100"/>
                    </a:cubicBezTo>
                    <a:cubicBezTo>
                      <a:pt x="82" y="93"/>
                      <a:pt x="85" y="81"/>
                      <a:pt x="7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82" name="Freeform 38">
                <a:extLst>
                  <a:ext uri="{FF2B5EF4-FFF2-40B4-BE49-F238E27FC236}">
                    <a16:creationId xmlns:a16="http://schemas.microsoft.com/office/drawing/2014/main" id="{B534C913-7604-4EF9-9E20-C8FF6688E998}"/>
                  </a:ext>
                </a:extLst>
              </p:cNvPr>
              <p:cNvSpPr>
                <a:spLocks/>
              </p:cNvSpPr>
              <p:nvPr/>
            </p:nvSpPr>
            <p:spPr bwMode="auto">
              <a:xfrm>
                <a:off x="5081" y="1841"/>
                <a:ext cx="10" cy="10"/>
              </a:xfrm>
              <a:custGeom>
                <a:avLst/>
                <a:gdLst>
                  <a:gd name="T0" fmla="*/ 73 w 85"/>
                  <a:gd name="T1" fmla="*/ 7 h 101"/>
                  <a:gd name="T2" fmla="*/ 44 w 85"/>
                  <a:gd name="T3" fmla="*/ 12 h 101"/>
                  <a:gd name="T4" fmla="*/ 6 w 85"/>
                  <a:gd name="T5" fmla="*/ 71 h 101"/>
                  <a:gd name="T6" fmla="*/ 12 w 85"/>
                  <a:gd name="T7" fmla="*/ 100 h 101"/>
                  <a:gd name="T8" fmla="*/ 13 w 85"/>
                  <a:gd name="T9" fmla="*/ 101 h 101"/>
                  <a:gd name="T10" fmla="*/ 31 w 85"/>
                  <a:gd name="T11" fmla="*/ 85 h 101"/>
                  <a:gd name="T12" fmla="*/ 43 w 85"/>
                  <a:gd name="T13" fmla="*/ 89 h 101"/>
                  <a:gd name="T14" fmla="*/ 78 w 85"/>
                  <a:gd name="T15" fmla="*/ 35 h 101"/>
                  <a:gd name="T16" fmla="*/ 73 w 85"/>
                  <a:gd name="T17" fmla="*/ 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101">
                    <a:moveTo>
                      <a:pt x="73" y="7"/>
                    </a:moveTo>
                    <a:cubicBezTo>
                      <a:pt x="63" y="0"/>
                      <a:pt x="51" y="3"/>
                      <a:pt x="44" y="12"/>
                    </a:cubicBezTo>
                    <a:cubicBezTo>
                      <a:pt x="6" y="71"/>
                      <a:pt x="6" y="71"/>
                      <a:pt x="6" y="71"/>
                    </a:cubicBezTo>
                    <a:cubicBezTo>
                      <a:pt x="0" y="81"/>
                      <a:pt x="2" y="93"/>
                      <a:pt x="12" y="100"/>
                    </a:cubicBezTo>
                    <a:cubicBezTo>
                      <a:pt x="12" y="100"/>
                      <a:pt x="13" y="100"/>
                      <a:pt x="13" y="101"/>
                    </a:cubicBezTo>
                    <a:cubicBezTo>
                      <a:pt x="15" y="92"/>
                      <a:pt x="22" y="85"/>
                      <a:pt x="31" y="85"/>
                    </a:cubicBezTo>
                    <a:cubicBezTo>
                      <a:pt x="36" y="85"/>
                      <a:pt x="40" y="86"/>
                      <a:pt x="43" y="89"/>
                    </a:cubicBezTo>
                    <a:cubicBezTo>
                      <a:pt x="78" y="35"/>
                      <a:pt x="78" y="35"/>
                      <a:pt x="78" y="35"/>
                    </a:cubicBezTo>
                    <a:cubicBezTo>
                      <a:pt x="85" y="25"/>
                      <a:pt x="82" y="13"/>
                      <a:pt x="7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
          <p:nvSpPr>
            <p:cNvPr id="73" name="CellPhone_E8EA">
              <a:extLst>
                <a:ext uri="{FF2B5EF4-FFF2-40B4-BE49-F238E27FC236}">
                  <a16:creationId xmlns:a16="http://schemas.microsoft.com/office/drawing/2014/main" id="{5AE27A68-699F-45C4-8365-EC8128D1069F}"/>
                </a:ext>
              </a:extLst>
            </p:cNvPr>
            <p:cNvSpPr>
              <a:spLocks noChangeAspect="1" noEditPoints="1"/>
            </p:cNvSpPr>
            <p:nvPr/>
          </p:nvSpPr>
          <p:spPr bwMode="auto">
            <a:xfrm>
              <a:off x="6490923" y="1610486"/>
              <a:ext cx="211864" cy="353049"/>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4224"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cxnSp>
          <p:nvCxnSpPr>
            <p:cNvPr id="74" name="Straight Connector 73">
              <a:extLst>
                <a:ext uri="{FF2B5EF4-FFF2-40B4-BE49-F238E27FC236}">
                  <a16:creationId xmlns:a16="http://schemas.microsoft.com/office/drawing/2014/main" id="{5BADEC6F-7134-4420-8849-943A1EF97546}"/>
                </a:ext>
              </a:extLst>
            </p:cNvPr>
            <p:cNvCxnSpPr>
              <a:cxnSpLocks/>
            </p:cNvCxnSpPr>
            <p:nvPr/>
          </p:nvCxnSpPr>
          <p:spPr>
            <a:xfrm>
              <a:off x="6573314" y="1916461"/>
              <a:ext cx="47081"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225" name="Straight Connector 224">
            <a:extLst>
              <a:ext uri="{FF2B5EF4-FFF2-40B4-BE49-F238E27FC236}">
                <a16:creationId xmlns:a16="http://schemas.microsoft.com/office/drawing/2014/main" id="{A8AEF3C6-E6D8-4E36-9B08-DF580005DEDC}"/>
              </a:ext>
            </a:extLst>
          </p:cNvPr>
          <p:cNvCxnSpPr>
            <a:cxnSpLocks/>
          </p:cNvCxnSpPr>
          <p:nvPr/>
        </p:nvCxnSpPr>
        <p:spPr>
          <a:xfrm>
            <a:off x="1051246" y="3176632"/>
            <a:ext cx="0" cy="153525"/>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C5F795F0-981D-49A3-8544-55AF5C2319F3}"/>
              </a:ext>
            </a:extLst>
          </p:cNvPr>
          <p:cNvCxnSpPr>
            <a:cxnSpLocks/>
          </p:cNvCxnSpPr>
          <p:nvPr/>
        </p:nvCxnSpPr>
        <p:spPr>
          <a:xfrm>
            <a:off x="405265" y="3176632"/>
            <a:ext cx="0" cy="153525"/>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74BBB275-8609-4418-87E8-1CDA392D9E23}"/>
              </a:ext>
            </a:extLst>
          </p:cNvPr>
          <p:cNvCxnSpPr>
            <a:cxnSpLocks/>
          </p:cNvCxnSpPr>
          <p:nvPr/>
        </p:nvCxnSpPr>
        <p:spPr>
          <a:xfrm>
            <a:off x="666505" y="3176632"/>
            <a:ext cx="0" cy="153525"/>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1" name="Connector: Elbow 310">
            <a:extLst>
              <a:ext uri="{FF2B5EF4-FFF2-40B4-BE49-F238E27FC236}">
                <a16:creationId xmlns:a16="http://schemas.microsoft.com/office/drawing/2014/main" id="{1894E009-10C6-491B-98D8-5BDCEEB11732}"/>
              </a:ext>
            </a:extLst>
          </p:cNvPr>
          <p:cNvCxnSpPr>
            <a:cxnSpLocks/>
            <a:stCxn id="389" idx="1"/>
          </p:cNvCxnSpPr>
          <p:nvPr/>
        </p:nvCxnSpPr>
        <p:spPr>
          <a:xfrm rot="10800000" flipV="1">
            <a:off x="1085622" y="501395"/>
            <a:ext cx="7405746" cy="1404719"/>
          </a:xfrm>
          <a:prstGeom prst="bentConnector3">
            <a:avLst>
              <a:gd name="adj1" fmla="val 2926"/>
            </a:avLst>
          </a:prstGeom>
          <a:ln w="19050">
            <a:solidFill>
              <a:schemeClr val="tx1">
                <a:lumMod val="60000"/>
                <a:lumOff val="4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64" name="Rectangle 263">
            <a:hlinkClick r:id="rId3" tooltip="System Center Configuration Manager provides security capabilities including patching, OS and app deployment, Mobile Device management (via Intune), and more"/>
            <a:extLst>
              <a:ext uri="{FF2B5EF4-FFF2-40B4-BE49-F238E27FC236}">
                <a16:creationId xmlns:a16="http://schemas.microsoft.com/office/drawing/2014/main" id="{51E6FFD1-9711-4B01-BA9F-47D97A6ECFF8}"/>
              </a:ext>
            </a:extLst>
          </p:cNvPr>
          <p:cNvSpPr/>
          <p:nvPr/>
        </p:nvSpPr>
        <p:spPr>
          <a:xfrm>
            <a:off x="261457" y="4154524"/>
            <a:ext cx="1530548" cy="331116"/>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rIns="45720" rtlCol="0" anchor="ctr">
            <a:sp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System Center </a:t>
            </a:r>
            <a:b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b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Configuration Manager</a:t>
            </a:r>
          </a:p>
        </p:txBody>
      </p:sp>
      <p:grpSp>
        <p:nvGrpSpPr>
          <p:cNvPr id="377" name="Group 376">
            <a:extLst>
              <a:ext uri="{FF2B5EF4-FFF2-40B4-BE49-F238E27FC236}">
                <a16:creationId xmlns:a16="http://schemas.microsoft.com/office/drawing/2014/main" id="{3DC9AED3-2E71-4895-AC21-1264D153E87D}"/>
              </a:ext>
            </a:extLst>
          </p:cNvPr>
          <p:cNvGrpSpPr/>
          <p:nvPr/>
        </p:nvGrpSpPr>
        <p:grpSpPr>
          <a:xfrm>
            <a:off x="10718002" y="541001"/>
            <a:ext cx="1119543" cy="393032"/>
            <a:chOff x="8300454" y="1767006"/>
            <a:chExt cx="1466272" cy="514759"/>
          </a:xfrm>
        </p:grpSpPr>
        <p:pic>
          <p:nvPicPr>
            <p:cNvPr id="378" name="Picture 377">
              <a:extLst>
                <a:ext uri="{FF2B5EF4-FFF2-40B4-BE49-F238E27FC236}">
                  <a16:creationId xmlns:a16="http://schemas.microsoft.com/office/drawing/2014/main" id="{638EDBF6-B953-4C74-81EF-3B731B5B8A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58623" y="1783476"/>
              <a:ext cx="208103" cy="208103"/>
            </a:xfrm>
            <a:prstGeom prst="rect">
              <a:avLst/>
            </a:prstGeom>
          </p:spPr>
        </p:pic>
        <p:pic>
          <p:nvPicPr>
            <p:cNvPr id="379" name="Picture 378">
              <a:extLst>
                <a:ext uri="{FF2B5EF4-FFF2-40B4-BE49-F238E27FC236}">
                  <a16:creationId xmlns:a16="http://schemas.microsoft.com/office/drawing/2014/main" id="{F02A9BA8-062C-489D-87A1-FC090C12E1F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07258" y="1792586"/>
              <a:ext cx="192790" cy="179187"/>
            </a:xfrm>
            <a:prstGeom prst="rect">
              <a:avLst/>
            </a:prstGeom>
          </p:spPr>
        </p:pic>
        <p:pic>
          <p:nvPicPr>
            <p:cNvPr id="380" name="Picture 379">
              <a:extLst>
                <a:ext uri="{FF2B5EF4-FFF2-40B4-BE49-F238E27FC236}">
                  <a16:creationId xmlns:a16="http://schemas.microsoft.com/office/drawing/2014/main" id="{4D14C96F-B880-43EC-A371-625ECD64E4E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50547" y="1769346"/>
              <a:ext cx="325564" cy="228009"/>
            </a:xfrm>
            <a:prstGeom prst="rect">
              <a:avLst/>
            </a:prstGeom>
          </p:spPr>
        </p:pic>
        <p:pic>
          <p:nvPicPr>
            <p:cNvPr id="381" name="Picture 380">
              <a:extLst>
                <a:ext uri="{FF2B5EF4-FFF2-40B4-BE49-F238E27FC236}">
                  <a16:creationId xmlns:a16="http://schemas.microsoft.com/office/drawing/2014/main" id="{76CF4BC8-DE85-42C6-A189-9BB94EF96AE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48283" y="1767006"/>
              <a:ext cx="230348" cy="230350"/>
            </a:xfrm>
            <a:prstGeom prst="rect">
              <a:avLst/>
            </a:prstGeom>
          </p:spPr>
        </p:pic>
        <p:pic>
          <p:nvPicPr>
            <p:cNvPr id="382" name="Picture 381">
              <a:extLst>
                <a:ext uri="{FF2B5EF4-FFF2-40B4-BE49-F238E27FC236}">
                  <a16:creationId xmlns:a16="http://schemas.microsoft.com/office/drawing/2014/main" id="{56C7513C-9870-48F8-9A02-0D08D27B1A5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636222" y="2023402"/>
              <a:ext cx="261786" cy="258363"/>
            </a:xfrm>
            <a:prstGeom prst="rect">
              <a:avLst/>
            </a:prstGeom>
          </p:spPr>
        </p:pic>
        <p:pic>
          <p:nvPicPr>
            <p:cNvPr id="383" name="Picture 382">
              <a:extLst>
                <a:ext uri="{FF2B5EF4-FFF2-40B4-BE49-F238E27FC236}">
                  <a16:creationId xmlns:a16="http://schemas.microsoft.com/office/drawing/2014/main" id="{51E4A419-4928-4271-91BB-E3202E610E3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300454" y="2049338"/>
              <a:ext cx="206489" cy="206491"/>
            </a:xfrm>
            <a:prstGeom prst="rect">
              <a:avLst/>
            </a:prstGeom>
          </p:spPr>
        </p:pic>
        <p:grpSp>
          <p:nvGrpSpPr>
            <p:cNvPr id="384" name="Group 383">
              <a:extLst>
                <a:ext uri="{FF2B5EF4-FFF2-40B4-BE49-F238E27FC236}">
                  <a16:creationId xmlns:a16="http://schemas.microsoft.com/office/drawing/2014/main" id="{B592071A-C5F0-4DC4-B32F-5EB42925D1C8}"/>
                </a:ext>
              </a:extLst>
            </p:cNvPr>
            <p:cNvGrpSpPr/>
            <p:nvPr/>
          </p:nvGrpSpPr>
          <p:grpSpPr>
            <a:xfrm>
              <a:off x="9050410" y="2135001"/>
              <a:ext cx="366784" cy="88889"/>
              <a:chOff x="849398" y="952695"/>
              <a:chExt cx="418521" cy="101429"/>
            </a:xfrm>
            <a:solidFill>
              <a:schemeClr val="tx1">
                <a:lumMod val="65000"/>
                <a:lumOff val="35000"/>
              </a:schemeClr>
            </a:solidFill>
          </p:grpSpPr>
          <p:sp>
            <p:nvSpPr>
              <p:cNvPr id="385" name="Oval 384">
                <a:extLst>
                  <a:ext uri="{FF2B5EF4-FFF2-40B4-BE49-F238E27FC236}">
                    <a16:creationId xmlns:a16="http://schemas.microsoft.com/office/drawing/2014/main" id="{2E4E5003-AE36-418E-847A-9CB05C58B530}"/>
                  </a:ext>
                </a:extLst>
              </p:cNvPr>
              <p:cNvSpPr/>
              <p:nvPr/>
            </p:nvSpPr>
            <p:spPr bwMode="auto">
              <a:xfrm>
                <a:off x="849398" y="952702"/>
                <a:ext cx="101412" cy="101414"/>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6" name="Oval 385">
                <a:extLst>
                  <a:ext uri="{FF2B5EF4-FFF2-40B4-BE49-F238E27FC236}">
                    <a16:creationId xmlns:a16="http://schemas.microsoft.com/office/drawing/2014/main" id="{D3369BB6-F6DB-4083-A449-EBF37F2C4869}"/>
                  </a:ext>
                </a:extLst>
              </p:cNvPr>
              <p:cNvSpPr/>
              <p:nvPr/>
            </p:nvSpPr>
            <p:spPr bwMode="auto">
              <a:xfrm>
                <a:off x="1007959" y="952710"/>
                <a:ext cx="101416" cy="101414"/>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7" name="Oval 386">
                <a:extLst>
                  <a:ext uri="{FF2B5EF4-FFF2-40B4-BE49-F238E27FC236}">
                    <a16:creationId xmlns:a16="http://schemas.microsoft.com/office/drawing/2014/main" id="{DCDB1B46-8A05-433D-B226-E88FF3E12018}"/>
                  </a:ext>
                </a:extLst>
              </p:cNvPr>
              <p:cNvSpPr/>
              <p:nvPr/>
            </p:nvSpPr>
            <p:spPr bwMode="auto">
              <a:xfrm>
                <a:off x="1166503" y="952695"/>
                <a:ext cx="101416" cy="101416"/>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390" name="Rectangle 389">
            <a:hlinkClick r:id="rId10" tooltip="Customer Lockbox gives customers explicit control in the very rare instances when a Microsoft engineer may need access to customer content to resolve a customer issue. "/>
            <a:extLst>
              <a:ext uri="{FF2B5EF4-FFF2-40B4-BE49-F238E27FC236}">
                <a16:creationId xmlns:a16="http://schemas.microsoft.com/office/drawing/2014/main" id="{C4DDC3F1-8B51-460F-A4AA-74184895ADCD}"/>
              </a:ext>
            </a:extLst>
          </p:cNvPr>
          <p:cNvSpPr/>
          <p:nvPr/>
        </p:nvSpPr>
        <p:spPr>
          <a:xfrm>
            <a:off x="8795329" y="869158"/>
            <a:ext cx="1160724" cy="219456"/>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marR="0" lvl="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Customer Lockbox</a:t>
            </a:r>
          </a:p>
        </p:txBody>
      </p:sp>
      <p:sp>
        <p:nvSpPr>
          <p:cNvPr id="392" name="Rectangle 391">
            <a:hlinkClick r:id="rId11" tooltip="Secure score is like a credit score for security. It assesses regular activities and security settings, assigns a score, and helps you plan to mitigate your risks. Supports Office 365 and Windows 10. "/>
            <a:extLst>
              <a:ext uri="{FF2B5EF4-FFF2-40B4-BE49-F238E27FC236}">
                <a16:creationId xmlns:a16="http://schemas.microsoft.com/office/drawing/2014/main" id="{463EA259-6009-4C93-9158-007EB9CC6612}"/>
              </a:ext>
            </a:extLst>
          </p:cNvPr>
          <p:cNvSpPr/>
          <p:nvPr/>
        </p:nvSpPr>
        <p:spPr>
          <a:xfrm>
            <a:off x="8792072" y="619589"/>
            <a:ext cx="1160724" cy="219456"/>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Secure Score</a:t>
            </a:r>
          </a:p>
        </p:txBody>
      </p:sp>
      <p:sp>
        <p:nvSpPr>
          <p:cNvPr id="394" name="Rectangle 393">
            <a:extLst>
              <a:ext uri="{FF2B5EF4-FFF2-40B4-BE49-F238E27FC236}">
                <a16:creationId xmlns:a16="http://schemas.microsoft.com/office/drawing/2014/main" id="{3E92F583-F400-4B87-A257-E0D0357919B1}"/>
              </a:ext>
            </a:extLst>
          </p:cNvPr>
          <p:cNvSpPr/>
          <p:nvPr/>
        </p:nvSpPr>
        <p:spPr>
          <a:xfrm>
            <a:off x="6451931" y="921549"/>
            <a:ext cx="1803257" cy="922945"/>
          </a:xfrm>
          <a:prstGeom prst="rect">
            <a:avLst/>
          </a:prstGeom>
          <a:noFill/>
          <a:ln w="14224">
            <a:noFill/>
          </a:ln>
        </p:spPr>
        <p:txBody>
          <a:bodyPr wrap="square">
            <a:spAutoFit/>
          </a:bodyPr>
          <a:lstStyle/>
          <a:p>
            <a:pPr marL="0" marR="0" lvl="0" indent="0" algn="l" defTabSz="914400" rtl="0" eaLnBrk="1" fontAlgn="auto" latinLnBrk="0" hangingPunct="1">
              <a:lnSpc>
                <a:spcPct val="97000"/>
              </a:lnSpc>
              <a:spcBef>
                <a:spcPts val="0"/>
              </a:spcBef>
              <a:spcAft>
                <a:spcPts val="0"/>
              </a:spcAft>
              <a:buClrTx/>
              <a:buSzTx/>
              <a:buFontTx/>
              <a:buNone/>
              <a:tabLst/>
              <a:defRPr/>
            </a:pPr>
            <a:r>
              <a:rPr kumimoji="0" lang="en-US" sz="1050" b="1" i="0" u="none" strike="noStrike" kern="1200" cap="none" spc="0" normalizeH="0" baseline="0" noProof="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rPr>
              <a:t>Roadmaps and Guidance</a:t>
            </a:r>
          </a:p>
          <a:p>
            <a:pPr marL="0" marR="0" lvl="0" indent="0" algn="l" defTabSz="914400" rtl="0" eaLnBrk="1" fontAlgn="auto" latinLnBrk="0" hangingPunct="1">
              <a:lnSpc>
                <a:spcPct val="97000"/>
              </a:lnSpc>
              <a:spcBef>
                <a:spcPts val="0"/>
              </a:spcBef>
              <a:spcAft>
                <a:spcPts val="0"/>
              </a:spcAft>
              <a:buClrTx/>
              <a:buSzTx/>
              <a:buFontTx/>
              <a:buNone/>
              <a:tabLst/>
              <a:defRPr/>
            </a:pPr>
            <a:endPar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a:p>
            <a:pPr marL="228600" marR="0" lvl="0" indent="-228600" algn="l" defTabSz="914400" rtl="0" eaLnBrk="1" fontAlgn="auto" latinLnBrk="0" hangingPunct="1">
              <a:lnSpc>
                <a:spcPct val="97000"/>
              </a:lnSpc>
              <a:spcBef>
                <a:spcPts val="0"/>
              </a:spcBef>
              <a:spcAft>
                <a:spcPts val="300"/>
              </a:spcAft>
              <a:buClrTx/>
              <a:buSzTx/>
              <a:buFont typeface="+mj-lt"/>
              <a:buAutoNum type="arabicPeriod"/>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hlinkClick r:id="rId12" tooltip="The Securing Privileged Access (SPA) roadmap guides you through the fastest and most effective way to mitigate credential theft and other attacks to privileged accounts. "/>
              </a:rPr>
              <a:t>Securing Privileged Access</a:t>
            </a:r>
            <a:endPar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a:p>
            <a:pPr marL="228600" marR="0" lvl="0" indent="-228600" algn="l" defTabSz="914400" rtl="0" eaLnBrk="1" fontAlgn="auto" latinLnBrk="0" hangingPunct="1">
              <a:lnSpc>
                <a:spcPct val="97000"/>
              </a:lnSpc>
              <a:spcBef>
                <a:spcPts val="0"/>
              </a:spcBef>
              <a:spcAft>
                <a:spcPts val="300"/>
              </a:spcAft>
              <a:buClrTx/>
              <a:buSzTx/>
              <a:buFont typeface="+mj-lt"/>
              <a:buAutoNum type="arabicPeriod"/>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hlinkClick r:id="rId13" tooltip="The Office 365 Security Roadmap guides you through the fastest and most effective way to protect against current attacks on your assets hosted in Office 365"/>
              </a:rPr>
              <a:t>Office 365 Security</a:t>
            </a:r>
            <a:endPar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a:p>
            <a:pPr marL="228600" marR="0" lvl="0" indent="-228600" algn="l" defTabSz="914400" rtl="0" eaLnBrk="1" fontAlgn="auto" latinLnBrk="0" hangingPunct="1">
              <a:lnSpc>
                <a:spcPct val="97000"/>
              </a:lnSpc>
              <a:spcBef>
                <a:spcPts val="0"/>
              </a:spcBef>
              <a:spcAft>
                <a:spcPts val="300"/>
              </a:spcAft>
              <a:buClrTx/>
              <a:buSzTx/>
              <a:buFont typeface="+mj-lt"/>
              <a:buAutoNum type="arabicPeriod"/>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hlinkClick r:id="rId14" tooltip="The Rapid Cyberattack roadmap guides you through the fastest and most effective mitigations for ransomware and rapid destructive attacks like Wannacrypt and (not)Petya"/>
              </a:rPr>
              <a:t>Rapid Cyberattacks (</a:t>
            </a:r>
            <a:r>
              <a:rPr kumimoji="0" lang="en-US" sz="800" b="0" i="0" u="none" strike="noStrike" kern="1200" cap="none" spc="0" normalizeH="0" baseline="0" noProof="0" err="1">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hlinkClick r:id="rId14" tooltip="The Rapid Cyberattack roadmap guides you through the fastest and most effective mitigations for ransomware and rapid destructive attacks like Wannacrypt and (not)Petya"/>
              </a:rPr>
              <a:t>Wannacrypt</a:t>
            </a: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hlinkClick r:id="rId14" tooltip="The Rapid Cyberattack roadmap guides you through the fastest and most effective mitigations for ransomware and rapid destructive attacks like Wannacrypt and (not)Petya"/>
              </a:rPr>
              <a:t>/Petya)</a:t>
            </a:r>
            <a:endPar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395" name="Rectangle 394">
            <a:extLst>
              <a:ext uri="{FF2B5EF4-FFF2-40B4-BE49-F238E27FC236}">
                <a16:creationId xmlns:a16="http://schemas.microsoft.com/office/drawing/2014/main" id="{17C1F6CF-E499-44BF-8FD8-CCCBC1846237}"/>
              </a:ext>
            </a:extLst>
          </p:cNvPr>
          <p:cNvSpPr/>
          <p:nvPr/>
        </p:nvSpPr>
        <p:spPr bwMode="auto">
          <a:xfrm>
            <a:off x="10375853" y="1519843"/>
            <a:ext cx="1600200" cy="3988530"/>
          </a:xfrm>
          <a:prstGeom prst="rect">
            <a:avLst/>
          </a:prstGeom>
          <a:solidFill>
            <a:schemeClr val="bg1"/>
          </a:solidFill>
          <a:ln>
            <a:noFill/>
            <a:headEnd type="none" w="med" len="med"/>
            <a:tailEnd type="none" w="med" len="med"/>
          </a:ln>
          <a:effectLst>
            <a:outerShdw blurRad="127000" dist="254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6" name="Rectangle 395">
            <a:hlinkClick r:id="rId15" tooltip="Azure Active Directory (Azure AD) is Microsoft’s multi-tenant, cloud-based directory, and identity management service that combines core directory services, application access management, and identity protection into a single solution."/>
            <a:extLst>
              <a:ext uri="{FF2B5EF4-FFF2-40B4-BE49-F238E27FC236}">
                <a16:creationId xmlns:a16="http://schemas.microsoft.com/office/drawing/2014/main" id="{232F512B-4073-48D9-888F-D4C61A9BEAB4}"/>
              </a:ext>
            </a:extLst>
          </p:cNvPr>
          <p:cNvSpPr/>
          <p:nvPr/>
        </p:nvSpPr>
        <p:spPr>
          <a:xfrm>
            <a:off x="10445389" y="1543652"/>
            <a:ext cx="1499616" cy="392899"/>
          </a:xfrm>
          <a:prstGeom prst="rect">
            <a:avLst/>
          </a:prstGeom>
          <a:solidFill>
            <a:schemeClr val="bg1"/>
          </a:solidFill>
          <a:ln w="14224">
            <a:noFill/>
          </a:ln>
        </p:spPr>
        <p:style>
          <a:lnRef idx="2">
            <a:schemeClr val="accent1">
              <a:shade val="50000"/>
            </a:schemeClr>
          </a:lnRef>
          <a:fillRef idx="1">
            <a:schemeClr val="accent1"/>
          </a:fillRef>
          <a:effectRef idx="0">
            <a:schemeClr val="accent1"/>
          </a:effectRef>
          <a:fontRef idx="minor">
            <a:schemeClr val="lt1"/>
          </a:fontRef>
        </p:style>
        <p:txBody>
          <a:bodyPr lIns="365760" rtlCol="0" anchor="t" anchorCtr="0">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Active</a:t>
            </a:r>
            <a:b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br>
            <a: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Directory</a:t>
            </a:r>
          </a:p>
        </p:txBody>
      </p:sp>
      <p:sp>
        <p:nvSpPr>
          <p:cNvPr id="415" name="Rectangle 414">
            <a:hlinkClick r:id="rId16" tooltip="PAWs provide a dedicated secure OS to isolate and protect privileged credentials from common attack vectors (recommended even with a PAM solution). PAWs are also a foundational component of how Microsoft secures cloud services. "/>
            <a:extLst>
              <a:ext uri="{FF2B5EF4-FFF2-40B4-BE49-F238E27FC236}">
                <a16:creationId xmlns:a16="http://schemas.microsoft.com/office/drawing/2014/main" id="{DA0E1A56-6BCA-4D48-A3D8-5864518B1100}"/>
              </a:ext>
            </a:extLst>
          </p:cNvPr>
          <p:cNvSpPr/>
          <p:nvPr/>
        </p:nvSpPr>
        <p:spPr>
          <a:xfrm>
            <a:off x="2434539" y="5116379"/>
            <a:ext cx="9465941" cy="210312"/>
          </a:xfrm>
          <a:prstGeom prst="rect">
            <a:avLst/>
          </a:prstGeom>
          <a:solidFill>
            <a:srgbClr val="FEECED"/>
          </a:solidFill>
          <a:ln w="14224">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cxnSp>
        <p:nvCxnSpPr>
          <p:cNvPr id="416" name="Straight Connector 415">
            <a:extLst>
              <a:ext uri="{FF2B5EF4-FFF2-40B4-BE49-F238E27FC236}">
                <a16:creationId xmlns:a16="http://schemas.microsoft.com/office/drawing/2014/main" id="{1FB27A8A-986B-4EE1-A675-365750CE6C35}"/>
              </a:ext>
            </a:extLst>
          </p:cNvPr>
          <p:cNvCxnSpPr>
            <a:cxnSpLocks/>
          </p:cNvCxnSpPr>
          <p:nvPr/>
        </p:nvCxnSpPr>
        <p:spPr>
          <a:xfrm>
            <a:off x="10462464" y="1864220"/>
            <a:ext cx="0" cy="2462749"/>
          </a:xfrm>
          <a:prstGeom prst="line">
            <a:avLst/>
          </a:prstGeom>
          <a:ln w="28575">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17" name="Rectangle 416">
            <a:hlinkClick r:id="rId17" tooltip="Azure Advanced Threat Protection (ATP) detects on-premises Active Directory attacks using behavioral analysis (UEBA) + specific detections for Pass the Hash/Ticket/Password, Golden Ticket, Skeleton Key, and others."/>
            <a:extLst>
              <a:ext uri="{FF2B5EF4-FFF2-40B4-BE49-F238E27FC236}">
                <a16:creationId xmlns:a16="http://schemas.microsoft.com/office/drawing/2014/main" id="{0D191FAB-41E4-4F33-A585-0EAAB6AEC018}"/>
              </a:ext>
            </a:extLst>
          </p:cNvPr>
          <p:cNvSpPr/>
          <p:nvPr/>
        </p:nvSpPr>
        <p:spPr>
          <a:xfrm>
            <a:off x="10977239" y="4549447"/>
            <a:ext cx="773572" cy="211725"/>
          </a:xfrm>
          <a:prstGeom prst="rect">
            <a:avLst/>
          </a:prstGeom>
          <a:no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sp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ATP</a:t>
            </a:r>
          </a:p>
        </p:txBody>
      </p:sp>
      <p:cxnSp>
        <p:nvCxnSpPr>
          <p:cNvPr id="418" name="Straight Connector 417">
            <a:extLst>
              <a:ext uri="{FF2B5EF4-FFF2-40B4-BE49-F238E27FC236}">
                <a16:creationId xmlns:a16="http://schemas.microsoft.com/office/drawing/2014/main" id="{783A7AE9-61E5-4373-ABC1-5A4C811792EC}"/>
              </a:ext>
            </a:extLst>
          </p:cNvPr>
          <p:cNvCxnSpPr>
            <a:cxnSpLocks/>
          </p:cNvCxnSpPr>
          <p:nvPr/>
        </p:nvCxnSpPr>
        <p:spPr>
          <a:xfrm flipH="1">
            <a:off x="10689271" y="4670539"/>
            <a:ext cx="257279" cy="0"/>
          </a:xfrm>
          <a:prstGeom prst="line">
            <a:avLst/>
          </a:prstGeom>
          <a:ln w="1905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420" name="Rectangle 419">
            <a:extLst>
              <a:ext uri="{FF2B5EF4-FFF2-40B4-BE49-F238E27FC236}">
                <a16:creationId xmlns:a16="http://schemas.microsoft.com/office/drawing/2014/main" id="{1B6FAF7A-D9DA-47AB-BDE1-4EFFC2A16B0B}"/>
              </a:ext>
            </a:extLst>
          </p:cNvPr>
          <p:cNvSpPr/>
          <p:nvPr/>
        </p:nvSpPr>
        <p:spPr>
          <a:xfrm>
            <a:off x="8502616" y="1510817"/>
            <a:ext cx="1627632" cy="261610"/>
          </a:xfrm>
          <a:prstGeom prst="rect">
            <a:avLst/>
          </a:prstGeom>
          <a:solidFill>
            <a:schemeClr val="accent2"/>
          </a:solidFill>
        </p:spPr>
        <p:txBody>
          <a:bodyPr wrap="square" rIns="9144">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a:ln>
                  <a:noFill/>
                </a:ln>
                <a:gradFill>
                  <a:gsLst>
                    <a:gs pos="0">
                      <a:srgbClr val="FFFFFF"/>
                    </a:gs>
                    <a:gs pos="100000">
                      <a:srgbClr val="FFFFFF"/>
                    </a:gs>
                  </a:gsLst>
                  <a:lin ang="5400000" scaled="1"/>
                </a:gradFill>
                <a:effectLst/>
                <a:uLnTx/>
                <a:uFillTx/>
                <a:latin typeface="Segoe"/>
                <a:ea typeface="+mn-ea"/>
                <a:cs typeface="+mn-cs"/>
              </a:rPr>
              <a:t>Information Protection</a:t>
            </a:r>
          </a:p>
        </p:txBody>
      </p:sp>
      <p:grpSp>
        <p:nvGrpSpPr>
          <p:cNvPr id="461" name="Group 460">
            <a:extLst>
              <a:ext uri="{FF2B5EF4-FFF2-40B4-BE49-F238E27FC236}">
                <a16:creationId xmlns:a16="http://schemas.microsoft.com/office/drawing/2014/main" id="{325B9E10-4B03-43F0-BBB3-2EA2A45A8643}"/>
              </a:ext>
            </a:extLst>
          </p:cNvPr>
          <p:cNvGrpSpPr/>
          <p:nvPr/>
        </p:nvGrpSpPr>
        <p:grpSpPr>
          <a:xfrm>
            <a:off x="8689713" y="5859978"/>
            <a:ext cx="1316736" cy="226665"/>
            <a:chOff x="8958123" y="5771232"/>
            <a:chExt cx="1499616" cy="226665"/>
          </a:xfrm>
          <a:solidFill>
            <a:schemeClr val="bg2"/>
          </a:solidFill>
        </p:grpSpPr>
        <p:sp>
          <p:nvSpPr>
            <p:cNvPr id="462" name="Rectangle 461">
              <a:extLst>
                <a:ext uri="{FF2B5EF4-FFF2-40B4-BE49-F238E27FC236}">
                  <a16:creationId xmlns:a16="http://schemas.microsoft.com/office/drawing/2014/main" id="{830A174F-9E95-463B-98AC-F9DC8339745C}"/>
                </a:ext>
              </a:extLst>
            </p:cNvPr>
            <p:cNvSpPr/>
            <p:nvPr/>
          </p:nvSpPr>
          <p:spPr>
            <a:xfrm>
              <a:off x="8958123" y="5771232"/>
              <a:ext cx="1499616" cy="226665"/>
            </a:xfrm>
            <a:prstGeom prst="rect">
              <a:avLst/>
            </a:prstGeom>
            <a:solidFill>
              <a:schemeClr val="bg1">
                <a:lumMod val="95000"/>
              </a:schemeClr>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37160" rIns="45720" rtlCol="0" anchor="ctr">
              <a:spAutoFit/>
            </a:bodyPr>
            <a:lstStyle/>
            <a:p>
              <a:pPr marL="115888"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Endpoint DLP</a:t>
              </a:r>
            </a:p>
          </p:txBody>
        </p:sp>
        <p:sp>
          <p:nvSpPr>
            <p:cNvPr id="463" name="Commitments_EC4D">
              <a:extLst>
                <a:ext uri="{FF2B5EF4-FFF2-40B4-BE49-F238E27FC236}">
                  <a16:creationId xmlns:a16="http://schemas.microsoft.com/office/drawing/2014/main" id="{867E86FF-1DB0-4664-9661-56B30FAB2EB7}"/>
                </a:ext>
              </a:extLst>
            </p:cNvPr>
            <p:cNvSpPr>
              <a:spLocks noChangeAspect="1" noEditPoints="1"/>
            </p:cNvSpPr>
            <p:nvPr/>
          </p:nvSpPr>
          <p:spPr bwMode="auto">
            <a:xfrm>
              <a:off x="9028318" y="5842573"/>
              <a:ext cx="117028"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grpFill/>
            <a:ln w="9525" cap="sq">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16" name="Rectangle 15">
            <a:extLst>
              <a:ext uri="{FF2B5EF4-FFF2-40B4-BE49-F238E27FC236}">
                <a16:creationId xmlns:a16="http://schemas.microsoft.com/office/drawing/2014/main" id="{43FC34BC-F941-4950-8D08-91E9B1A87610}"/>
              </a:ext>
            </a:extLst>
          </p:cNvPr>
          <p:cNvSpPr/>
          <p:nvPr/>
        </p:nvSpPr>
        <p:spPr bwMode="auto">
          <a:xfrm>
            <a:off x="6595327" y="3001954"/>
            <a:ext cx="1627632" cy="3175387"/>
          </a:xfrm>
          <a:prstGeom prst="rect">
            <a:avLst/>
          </a:prstGeom>
          <a:solidFill>
            <a:schemeClr val="bg1"/>
          </a:solidFill>
          <a:ln>
            <a:noFill/>
            <a:headEnd type="none" w="med" len="med"/>
            <a:tailEnd type="none" w="med" len="med"/>
          </a:ln>
          <a:effectLst>
            <a:outerShdw blurRad="127000" dist="254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Rectangle 96">
            <a:hlinkClick r:id="rId18" tooltip="Azure Security Center provides critical security hygiene issue detection and remediation (no additional charge) as well as threat detection to monitor for advanced and emerging threats across a hybrid environment (cloud + on premises) "/>
            <a:extLst>
              <a:ext uri="{FF2B5EF4-FFF2-40B4-BE49-F238E27FC236}">
                <a16:creationId xmlns:a16="http://schemas.microsoft.com/office/drawing/2014/main" id="{3E4B678D-9BB9-445E-AEED-FE1F10067B9A}"/>
              </a:ext>
            </a:extLst>
          </p:cNvPr>
          <p:cNvSpPr/>
          <p:nvPr/>
        </p:nvSpPr>
        <p:spPr>
          <a:xfrm>
            <a:off x="6846868" y="3075593"/>
            <a:ext cx="1322358" cy="2498896"/>
          </a:xfrm>
          <a:prstGeom prst="rect">
            <a:avLst/>
          </a:prstGeom>
          <a:noFill/>
          <a:ln w="14224">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t" anchorCtr="0">
            <a:noAutofit/>
          </a:bodyPr>
          <a:lstStyle/>
          <a:p>
            <a:pPr marL="0" marR="0" lvl="0" indent="0" algn="l" defTabSz="914400" rtl="0" eaLnBrk="1" fontAlgn="auto" latinLnBrk="0" hangingPunct="1">
              <a:lnSpc>
                <a:spcPct val="97000"/>
              </a:lnSpc>
              <a:spcBef>
                <a:spcPts val="0"/>
              </a:spcBef>
              <a:spcAft>
                <a:spcPts val="300"/>
              </a:spcAft>
              <a:buClrTx/>
              <a:buSzTx/>
              <a:buFontTx/>
              <a:buNone/>
              <a:tabLst/>
              <a:defRPr/>
            </a:pPr>
            <a:endPar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365" name="Rectangle 364">
            <a:hlinkClick r:id="rId19" tooltip="The Enhanced Security Administrative Environment (ESAE) provides a high security administrative forest to host PAWS and AD administrator accounts. "/>
            <a:extLst>
              <a:ext uri="{FF2B5EF4-FFF2-40B4-BE49-F238E27FC236}">
                <a16:creationId xmlns:a16="http://schemas.microsoft.com/office/drawing/2014/main" id="{DC5F2479-200F-49C1-9644-BB640F0C70EF}"/>
              </a:ext>
            </a:extLst>
          </p:cNvPr>
          <p:cNvSpPr/>
          <p:nvPr/>
        </p:nvSpPr>
        <p:spPr>
          <a:xfrm>
            <a:off x="10647554" y="5116379"/>
            <a:ext cx="1165781" cy="210312"/>
          </a:xfrm>
          <a:prstGeom prst="rect">
            <a:avLst/>
          </a:prstGeom>
          <a:noFill/>
          <a:ln w="14224">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ESAE Admin Forest</a:t>
            </a:r>
          </a:p>
        </p:txBody>
      </p:sp>
      <p:sp>
        <p:nvSpPr>
          <p:cNvPr id="497" name="Rectangle 496">
            <a:hlinkClick r:id="rId20" tooltip="Privileged Access Workstation (PAW) provide a dedicated workstation operating system to isolate sensitive tasks and accounts (such as administration of Active Directory, Azure, Office 365, etc.)"/>
            <a:extLst>
              <a:ext uri="{FF2B5EF4-FFF2-40B4-BE49-F238E27FC236}">
                <a16:creationId xmlns:a16="http://schemas.microsoft.com/office/drawing/2014/main" id="{BB16238B-7335-4D04-860C-07354E2DA1EB}"/>
              </a:ext>
            </a:extLst>
          </p:cNvPr>
          <p:cNvSpPr/>
          <p:nvPr/>
        </p:nvSpPr>
        <p:spPr>
          <a:xfrm>
            <a:off x="2831312" y="5158408"/>
            <a:ext cx="2430474" cy="119392"/>
          </a:xfrm>
          <a:prstGeom prst="rect">
            <a:avLst/>
          </a:prstGeom>
          <a:no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t" anchorCtr="0">
            <a:no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a:ln>
                  <a:noFill/>
                </a:ln>
                <a:gradFill>
                  <a:gsLst>
                    <a:gs pos="0">
                      <a:srgbClr val="D41123"/>
                    </a:gs>
                    <a:gs pos="100000">
                      <a:srgbClr val="D41123"/>
                    </a:gs>
                  </a:gsLst>
                  <a:lin ang="5400000" scaled="1"/>
                </a:gradFill>
                <a:effectLst/>
                <a:uLnTx/>
                <a:uFillTx/>
                <a:latin typeface="Segoe UI" panose="020B0502040204020203" pitchFamily="34" charset="0"/>
                <a:ea typeface="+mn-ea"/>
                <a:cs typeface="Segoe UI" panose="020B0502040204020203" pitchFamily="34" charset="0"/>
              </a:rPr>
              <a:t>Privileged Access Workstations (PAWs)</a:t>
            </a:r>
          </a:p>
        </p:txBody>
      </p:sp>
      <p:sp>
        <p:nvSpPr>
          <p:cNvPr id="498" name="Laptop_E770">
            <a:extLst>
              <a:ext uri="{FF2B5EF4-FFF2-40B4-BE49-F238E27FC236}">
                <a16:creationId xmlns:a16="http://schemas.microsoft.com/office/drawing/2014/main" id="{E3D1DD13-DA11-48BB-9944-947005032328}"/>
              </a:ext>
            </a:extLst>
          </p:cNvPr>
          <p:cNvSpPr>
            <a:spLocks noChangeAspect="1" noEditPoints="1"/>
          </p:cNvSpPr>
          <p:nvPr/>
        </p:nvSpPr>
        <p:spPr bwMode="auto">
          <a:xfrm>
            <a:off x="5512435" y="5149524"/>
            <a:ext cx="205552" cy="137160"/>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4224"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499" name="Laptop_E770">
            <a:extLst>
              <a:ext uri="{FF2B5EF4-FFF2-40B4-BE49-F238E27FC236}">
                <a16:creationId xmlns:a16="http://schemas.microsoft.com/office/drawing/2014/main" id="{A443010F-368B-4AD3-83FC-AC7917F07956}"/>
              </a:ext>
            </a:extLst>
          </p:cNvPr>
          <p:cNvSpPr>
            <a:spLocks noChangeAspect="1" noEditPoints="1"/>
          </p:cNvSpPr>
          <p:nvPr/>
        </p:nvSpPr>
        <p:spPr bwMode="auto">
          <a:xfrm>
            <a:off x="2489841" y="5149524"/>
            <a:ext cx="205552" cy="137160"/>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4224"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674" name="Rectangle 673">
            <a:extLst>
              <a:ext uri="{FF2B5EF4-FFF2-40B4-BE49-F238E27FC236}">
                <a16:creationId xmlns:a16="http://schemas.microsoft.com/office/drawing/2014/main" id="{BAEFD1F7-2704-46E2-81EB-AFE24783923B}"/>
              </a:ext>
            </a:extLst>
          </p:cNvPr>
          <p:cNvSpPr/>
          <p:nvPr/>
        </p:nvSpPr>
        <p:spPr bwMode="auto">
          <a:xfrm>
            <a:off x="2907396" y="4425394"/>
            <a:ext cx="314436" cy="18433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06" name="Group 205">
            <a:extLst>
              <a:ext uri="{FF2B5EF4-FFF2-40B4-BE49-F238E27FC236}">
                <a16:creationId xmlns:a16="http://schemas.microsoft.com/office/drawing/2014/main" id="{8D6212BF-48DF-4188-85D0-21D89B778766}"/>
              </a:ext>
            </a:extLst>
          </p:cNvPr>
          <p:cNvGrpSpPr/>
          <p:nvPr/>
        </p:nvGrpSpPr>
        <p:grpSpPr>
          <a:xfrm>
            <a:off x="5403158" y="3175794"/>
            <a:ext cx="764707" cy="694363"/>
            <a:chOff x="4952873" y="3102396"/>
            <a:chExt cx="764707" cy="694363"/>
          </a:xfrm>
        </p:grpSpPr>
        <p:sp>
          <p:nvSpPr>
            <p:cNvPr id="512" name="Rectangle 511">
              <a:hlinkClick r:id="rId21" tooltip="Azure Marketplace includes many security appliances from leading vendors among the thousands of certified, open source, and community software applications and developer services— all pre-configured for Microsoft Azure. "/>
              <a:extLst>
                <a:ext uri="{FF2B5EF4-FFF2-40B4-BE49-F238E27FC236}">
                  <a16:creationId xmlns:a16="http://schemas.microsoft.com/office/drawing/2014/main" id="{8B48EC0D-E8B2-4822-A0B3-CF690DA80F13}"/>
                </a:ext>
              </a:extLst>
            </p:cNvPr>
            <p:cNvSpPr/>
            <p:nvPr/>
          </p:nvSpPr>
          <p:spPr>
            <a:xfrm>
              <a:off x="4952873" y="3102396"/>
              <a:ext cx="764707" cy="694363"/>
            </a:xfrm>
            <a:prstGeom prst="rect">
              <a:avLst/>
            </a:prstGeom>
            <a:solidFill>
              <a:schemeClr val="bg1"/>
            </a:solidFill>
            <a:ln w="14224">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18288" rIns="18288"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Security </a:t>
              </a:r>
              <a:b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br>
              <a: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Appliances</a:t>
              </a:r>
            </a:p>
          </p:txBody>
        </p:sp>
        <p:grpSp>
          <p:nvGrpSpPr>
            <p:cNvPr id="515" name="Group 514">
              <a:extLst>
                <a:ext uri="{FF2B5EF4-FFF2-40B4-BE49-F238E27FC236}">
                  <a16:creationId xmlns:a16="http://schemas.microsoft.com/office/drawing/2014/main" id="{AE0522EF-59F8-4201-8B38-AB6774DD8651}"/>
                </a:ext>
              </a:extLst>
            </p:cNvPr>
            <p:cNvGrpSpPr/>
            <p:nvPr/>
          </p:nvGrpSpPr>
          <p:grpSpPr>
            <a:xfrm>
              <a:off x="5030265" y="3420535"/>
              <a:ext cx="627485" cy="363499"/>
              <a:chOff x="6109711" y="3090710"/>
              <a:chExt cx="627485" cy="363499"/>
            </a:xfrm>
          </p:grpSpPr>
          <p:pic>
            <p:nvPicPr>
              <p:cNvPr id="516" name="Picture 515">
                <a:extLst>
                  <a:ext uri="{FF2B5EF4-FFF2-40B4-BE49-F238E27FC236}">
                    <a16:creationId xmlns:a16="http://schemas.microsoft.com/office/drawing/2014/main" id="{E789CB8D-EF79-4F04-AEB9-BB401CAC3B99}"/>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110502" y="3310834"/>
                <a:ext cx="143375" cy="143375"/>
              </a:xfrm>
              <a:prstGeom prst="rect">
                <a:avLst/>
              </a:prstGeom>
            </p:spPr>
          </p:pic>
          <p:pic>
            <p:nvPicPr>
              <p:cNvPr id="517" name="Picture 516">
                <a:extLst>
                  <a:ext uri="{FF2B5EF4-FFF2-40B4-BE49-F238E27FC236}">
                    <a16:creationId xmlns:a16="http://schemas.microsoft.com/office/drawing/2014/main" id="{8DA88A3E-8446-475A-9D4D-5B873018DA5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6335864" y="3281630"/>
                <a:ext cx="140760" cy="140760"/>
              </a:xfrm>
              <a:prstGeom prst="rect">
                <a:avLst/>
              </a:prstGeom>
            </p:spPr>
          </p:pic>
          <p:pic>
            <p:nvPicPr>
              <p:cNvPr id="518" name="Picture 517">
                <a:extLst>
                  <a:ext uri="{FF2B5EF4-FFF2-40B4-BE49-F238E27FC236}">
                    <a16:creationId xmlns:a16="http://schemas.microsoft.com/office/drawing/2014/main" id="{18542EE9-DBE3-49C2-B25F-1EBC4CF1FE84}"/>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6109711" y="3096167"/>
                <a:ext cx="144712" cy="144712"/>
              </a:xfrm>
              <a:prstGeom prst="rect">
                <a:avLst/>
              </a:prstGeom>
            </p:spPr>
          </p:pic>
          <p:pic>
            <p:nvPicPr>
              <p:cNvPr id="519" name="Picture 518">
                <a:extLst>
                  <a:ext uri="{FF2B5EF4-FFF2-40B4-BE49-F238E27FC236}">
                    <a16:creationId xmlns:a16="http://schemas.microsoft.com/office/drawing/2014/main" id="{DFDDEE88-6B06-4C7E-893D-67D5B4CAC215}"/>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6325693" y="3090710"/>
                <a:ext cx="143375" cy="143375"/>
              </a:xfrm>
              <a:prstGeom prst="rect">
                <a:avLst/>
              </a:prstGeom>
            </p:spPr>
          </p:pic>
          <p:grpSp>
            <p:nvGrpSpPr>
              <p:cNvPr id="520" name="Group 519">
                <a:extLst>
                  <a:ext uri="{FF2B5EF4-FFF2-40B4-BE49-F238E27FC236}">
                    <a16:creationId xmlns:a16="http://schemas.microsoft.com/office/drawing/2014/main" id="{1D86705C-4908-4323-92FB-7C81F15C9C46}"/>
                  </a:ext>
                </a:extLst>
              </p:cNvPr>
              <p:cNvGrpSpPr/>
              <p:nvPr/>
            </p:nvGrpSpPr>
            <p:grpSpPr>
              <a:xfrm>
                <a:off x="6548524" y="3342843"/>
                <a:ext cx="188672" cy="45740"/>
                <a:chOff x="1287209" y="960836"/>
                <a:chExt cx="418504" cy="101463"/>
              </a:xfrm>
              <a:solidFill>
                <a:schemeClr val="tx1">
                  <a:lumMod val="65000"/>
                  <a:lumOff val="35000"/>
                </a:schemeClr>
              </a:solidFill>
            </p:grpSpPr>
            <p:sp>
              <p:nvSpPr>
                <p:cNvPr id="522" name="Oval 521">
                  <a:extLst>
                    <a:ext uri="{FF2B5EF4-FFF2-40B4-BE49-F238E27FC236}">
                      <a16:creationId xmlns:a16="http://schemas.microsoft.com/office/drawing/2014/main" id="{4DC86AFC-F905-440D-8DA7-C7ABF53D304A}"/>
                    </a:ext>
                  </a:extLst>
                </p:cNvPr>
                <p:cNvSpPr/>
                <p:nvPr/>
              </p:nvSpPr>
              <p:spPr bwMode="auto">
                <a:xfrm>
                  <a:off x="1287209" y="960836"/>
                  <a:ext cx="101414" cy="101414"/>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3" name="Oval 522">
                  <a:extLst>
                    <a:ext uri="{FF2B5EF4-FFF2-40B4-BE49-F238E27FC236}">
                      <a16:creationId xmlns:a16="http://schemas.microsoft.com/office/drawing/2014/main" id="{8EE34B56-4BD7-46FB-B548-1C8FFE495111}"/>
                    </a:ext>
                  </a:extLst>
                </p:cNvPr>
                <p:cNvSpPr/>
                <p:nvPr/>
              </p:nvSpPr>
              <p:spPr bwMode="auto">
                <a:xfrm>
                  <a:off x="1445754" y="960845"/>
                  <a:ext cx="101414" cy="101413"/>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4" name="Oval 523">
                  <a:extLst>
                    <a:ext uri="{FF2B5EF4-FFF2-40B4-BE49-F238E27FC236}">
                      <a16:creationId xmlns:a16="http://schemas.microsoft.com/office/drawing/2014/main" id="{3694CA44-D4AF-4863-8DA4-20BD46436FE0}"/>
                    </a:ext>
                  </a:extLst>
                </p:cNvPr>
                <p:cNvSpPr/>
                <p:nvPr/>
              </p:nvSpPr>
              <p:spPr bwMode="auto">
                <a:xfrm>
                  <a:off x="1604299" y="960883"/>
                  <a:ext cx="101414" cy="101416"/>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pic>
            <p:nvPicPr>
              <p:cNvPr id="521" name="Picture 520">
                <a:extLst>
                  <a:ext uri="{FF2B5EF4-FFF2-40B4-BE49-F238E27FC236}">
                    <a16:creationId xmlns:a16="http://schemas.microsoft.com/office/drawing/2014/main" id="{137DE8CA-6A4A-4865-995B-E2BA11CF575B}"/>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6574513" y="3095267"/>
                <a:ext cx="140332" cy="140332"/>
              </a:xfrm>
              <a:prstGeom prst="rect">
                <a:avLst/>
              </a:prstGeom>
            </p:spPr>
          </p:pic>
        </p:grpSp>
      </p:grpSp>
      <p:cxnSp>
        <p:nvCxnSpPr>
          <p:cNvPr id="554" name="Straight Connector 553">
            <a:extLst>
              <a:ext uri="{FF2B5EF4-FFF2-40B4-BE49-F238E27FC236}">
                <a16:creationId xmlns:a16="http://schemas.microsoft.com/office/drawing/2014/main" id="{607C20CD-E699-4687-837C-621A23DE9CE1}"/>
              </a:ext>
            </a:extLst>
          </p:cNvPr>
          <p:cNvCxnSpPr>
            <a:cxnSpLocks/>
          </p:cNvCxnSpPr>
          <p:nvPr/>
        </p:nvCxnSpPr>
        <p:spPr>
          <a:xfrm flipH="1" flipV="1">
            <a:off x="8349353" y="591958"/>
            <a:ext cx="1083" cy="4524421"/>
          </a:xfrm>
          <a:prstGeom prst="line">
            <a:avLst/>
          </a:prstGeom>
          <a:noFill/>
          <a:ln w="14224"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555" name="Straight Connector 554">
            <a:extLst>
              <a:ext uri="{FF2B5EF4-FFF2-40B4-BE49-F238E27FC236}">
                <a16:creationId xmlns:a16="http://schemas.microsoft.com/office/drawing/2014/main" id="{84CF4A6C-1699-4DBE-B12C-DCFE9D492D2B}"/>
              </a:ext>
            </a:extLst>
          </p:cNvPr>
          <p:cNvCxnSpPr>
            <a:cxnSpLocks/>
          </p:cNvCxnSpPr>
          <p:nvPr/>
        </p:nvCxnSpPr>
        <p:spPr>
          <a:xfrm flipH="1">
            <a:off x="8351319" y="575104"/>
            <a:ext cx="119111" cy="0"/>
          </a:xfrm>
          <a:prstGeom prst="line">
            <a:avLst/>
          </a:prstGeom>
          <a:noFill/>
          <a:ln w="14224"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cxnSp>
      <p:grpSp>
        <p:nvGrpSpPr>
          <p:cNvPr id="10" name="Group 9">
            <a:extLst>
              <a:ext uri="{FF2B5EF4-FFF2-40B4-BE49-F238E27FC236}">
                <a16:creationId xmlns:a16="http://schemas.microsoft.com/office/drawing/2014/main" id="{F7160ACE-7B4C-45EB-9A58-FF0126B35852}"/>
              </a:ext>
            </a:extLst>
          </p:cNvPr>
          <p:cNvGrpSpPr/>
          <p:nvPr/>
        </p:nvGrpSpPr>
        <p:grpSpPr>
          <a:xfrm>
            <a:off x="4366364" y="3547430"/>
            <a:ext cx="370338" cy="327772"/>
            <a:chOff x="4723767" y="3080378"/>
            <a:chExt cx="439858" cy="389301"/>
          </a:xfrm>
        </p:grpSpPr>
        <p:pic>
          <p:nvPicPr>
            <p:cNvPr id="414" name="Picture 413">
              <a:extLst>
                <a:ext uri="{FF2B5EF4-FFF2-40B4-BE49-F238E27FC236}">
                  <a16:creationId xmlns:a16="http://schemas.microsoft.com/office/drawing/2014/main" id="{AC4D97CD-ACA8-4170-8C77-7F9D3EA7DBCE}"/>
                </a:ext>
              </a:extLst>
            </p:cNvPr>
            <p:cNvPicPr>
              <a:picLocks noChangeAspect="1"/>
            </p:cNvPicPr>
            <p:nvPr/>
          </p:nvPicPr>
          <p:blipFill rotWithShape="1">
            <a:blip r:embed="rId27"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492" name="Group 491">
              <a:extLst>
                <a:ext uri="{FF2B5EF4-FFF2-40B4-BE49-F238E27FC236}">
                  <a16:creationId xmlns:a16="http://schemas.microsoft.com/office/drawing/2014/main" id="{7E096FC3-A8AB-44D7-B8D1-2D794A1DEA11}"/>
                </a:ext>
              </a:extLst>
            </p:cNvPr>
            <p:cNvGrpSpPr/>
            <p:nvPr/>
          </p:nvGrpSpPr>
          <p:grpSpPr>
            <a:xfrm>
              <a:off x="4723767" y="3080378"/>
              <a:ext cx="439858" cy="389301"/>
              <a:chOff x="3131835" y="4047725"/>
              <a:chExt cx="439858" cy="389301"/>
            </a:xfrm>
          </p:grpSpPr>
          <p:grpSp>
            <p:nvGrpSpPr>
              <p:cNvPr id="504" name="Group 503">
                <a:extLst>
                  <a:ext uri="{FF2B5EF4-FFF2-40B4-BE49-F238E27FC236}">
                    <a16:creationId xmlns:a16="http://schemas.microsoft.com/office/drawing/2014/main" id="{603ACBF0-4791-46D1-8877-6BF43FAA0A34}"/>
                  </a:ext>
                </a:extLst>
              </p:cNvPr>
              <p:cNvGrpSpPr/>
              <p:nvPr/>
            </p:nvGrpSpPr>
            <p:grpSpPr>
              <a:xfrm>
                <a:off x="3131835" y="4047725"/>
                <a:ext cx="182560" cy="348911"/>
                <a:chOff x="2136298" y="4226790"/>
                <a:chExt cx="196678" cy="375893"/>
              </a:xfrm>
            </p:grpSpPr>
            <p:sp>
              <p:nvSpPr>
                <p:cNvPr id="526" name="Rectangle 525">
                  <a:extLst>
                    <a:ext uri="{FF2B5EF4-FFF2-40B4-BE49-F238E27FC236}">
                      <a16:creationId xmlns:a16="http://schemas.microsoft.com/office/drawing/2014/main" id="{87EFA601-FD9E-4D5D-8FFD-CBD9B5212D2E}"/>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7" name="server">
                  <a:extLst>
                    <a:ext uri="{FF2B5EF4-FFF2-40B4-BE49-F238E27FC236}">
                      <a16:creationId xmlns:a16="http://schemas.microsoft.com/office/drawing/2014/main" id="{EDE8AC5B-7EEB-40A1-9A6A-49737AF85755}"/>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511" name="Oval 510">
                <a:extLst>
                  <a:ext uri="{FF2B5EF4-FFF2-40B4-BE49-F238E27FC236}">
                    <a16:creationId xmlns:a16="http://schemas.microsoft.com/office/drawing/2014/main" id="{E669F53A-DF4D-4F6F-8215-054195ECAC18}"/>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14" name="Picture 513">
                <a:extLst>
                  <a:ext uri="{FF2B5EF4-FFF2-40B4-BE49-F238E27FC236}">
                    <a16:creationId xmlns:a16="http://schemas.microsoft.com/office/drawing/2014/main" id="{5EF35BED-A8F0-46B3-872D-4BA54321A35B}"/>
                  </a:ext>
                </a:extLst>
              </p:cNvPr>
              <p:cNvPicPr>
                <a:picLocks noChangeAspect="1"/>
              </p:cNvPicPr>
              <p:nvPr/>
            </p:nvPicPr>
            <p:blipFill rotWithShape="1">
              <a:blip r:embed="rId28"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525" name="Freeform 6">
                <a:extLst>
                  <a:ext uri="{FF2B5EF4-FFF2-40B4-BE49-F238E27FC236}">
                    <a16:creationId xmlns:a16="http://schemas.microsoft.com/office/drawing/2014/main" id="{34A491C2-1FD1-416E-9510-2116BB52E1E4}"/>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a:ln>
                    <a:noFill/>
                  </a:ln>
                  <a:gradFill>
                    <a:gsLst>
                      <a:gs pos="1250">
                        <a:srgbClr val="EFEFEF"/>
                      </a:gs>
                      <a:gs pos="10417">
                        <a:srgbClr val="EFEFEF"/>
                      </a:gs>
                    </a:gsLst>
                    <a:lin ang="5400000" scaled="0"/>
                  </a:gradFill>
                  <a:effectLst/>
                  <a:uLnTx/>
                  <a:uFillTx/>
                  <a:latin typeface="Segoe UI Light"/>
                  <a:ea typeface="+mn-ea"/>
                  <a:cs typeface="+mn-cs"/>
                </a:endParaRPr>
              </a:p>
            </p:txBody>
          </p:sp>
        </p:grpSp>
      </p:grpSp>
      <p:grpSp>
        <p:nvGrpSpPr>
          <p:cNvPr id="566" name="Group 565">
            <a:extLst>
              <a:ext uri="{FF2B5EF4-FFF2-40B4-BE49-F238E27FC236}">
                <a16:creationId xmlns:a16="http://schemas.microsoft.com/office/drawing/2014/main" id="{7B9BE697-26B5-41AB-8E29-5C6F7B140006}"/>
              </a:ext>
            </a:extLst>
          </p:cNvPr>
          <p:cNvGrpSpPr/>
          <p:nvPr/>
        </p:nvGrpSpPr>
        <p:grpSpPr>
          <a:xfrm>
            <a:off x="3777220" y="3547430"/>
            <a:ext cx="370338" cy="327772"/>
            <a:chOff x="4723767" y="3080378"/>
            <a:chExt cx="439858" cy="389301"/>
          </a:xfrm>
        </p:grpSpPr>
        <p:pic>
          <p:nvPicPr>
            <p:cNvPr id="571" name="Picture 570">
              <a:extLst>
                <a:ext uri="{FF2B5EF4-FFF2-40B4-BE49-F238E27FC236}">
                  <a16:creationId xmlns:a16="http://schemas.microsoft.com/office/drawing/2014/main" id="{915EC2B4-9841-4A3D-A13A-81A78491D057}"/>
                </a:ext>
              </a:extLst>
            </p:cNvPr>
            <p:cNvPicPr>
              <a:picLocks noChangeAspect="1"/>
            </p:cNvPicPr>
            <p:nvPr/>
          </p:nvPicPr>
          <p:blipFill rotWithShape="1">
            <a:blip r:embed="rId27"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572" name="Group 571">
              <a:extLst>
                <a:ext uri="{FF2B5EF4-FFF2-40B4-BE49-F238E27FC236}">
                  <a16:creationId xmlns:a16="http://schemas.microsoft.com/office/drawing/2014/main" id="{003C0D33-B8C2-46C1-9173-157D9CE6B07B}"/>
                </a:ext>
              </a:extLst>
            </p:cNvPr>
            <p:cNvGrpSpPr/>
            <p:nvPr/>
          </p:nvGrpSpPr>
          <p:grpSpPr>
            <a:xfrm>
              <a:off x="4723767" y="3080378"/>
              <a:ext cx="439858" cy="389301"/>
              <a:chOff x="3131835" y="4047725"/>
              <a:chExt cx="439858" cy="389301"/>
            </a:xfrm>
          </p:grpSpPr>
          <p:grpSp>
            <p:nvGrpSpPr>
              <p:cNvPr id="573" name="Group 572">
                <a:extLst>
                  <a:ext uri="{FF2B5EF4-FFF2-40B4-BE49-F238E27FC236}">
                    <a16:creationId xmlns:a16="http://schemas.microsoft.com/office/drawing/2014/main" id="{CF6F55E2-C9B2-4A1E-B06E-B6C023D03929}"/>
                  </a:ext>
                </a:extLst>
              </p:cNvPr>
              <p:cNvGrpSpPr/>
              <p:nvPr/>
            </p:nvGrpSpPr>
            <p:grpSpPr>
              <a:xfrm>
                <a:off x="3131835" y="4047725"/>
                <a:ext cx="182560" cy="348911"/>
                <a:chOff x="2136298" y="4226790"/>
                <a:chExt cx="196678" cy="375893"/>
              </a:xfrm>
            </p:grpSpPr>
            <p:sp>
              <p:nvSpPr>
                <p:cNvPr id="603" name="Rectangle 602">
                  <a:extLst>
                    <a:ext uri="{FF2B5EF4-FFF2-40B4-BE49-F238E27FC236}">
                      <a16:creationId xmlns:a16="http://schemas.microsoft.com/office/drawing/2014/main" id="{6154AC2F-DA5B-47A2-93E6-529AF8BC187F}"/>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4" name="server">
                  <a:extLst>
                    <a:ext uri="{FF2B5EF4-FFF2-40B4-BE49-F238E27FC236}">
                      <a16:creationId xmlns:a16="http://schemas.microsoft.com/office/drawing/2014/main" id="{16EC4974-35DF-4BF8-9978-9C96B28EDBDD}"/>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574" name="Oval 573">
                <a:extLst>
                  <a:ext uri="{FF2B5EF4-FFF2-40B4-BE49-F238E27FC236}">
                    <a16:creationId xmlns:a16="http://schemas.microsoft.com/office/drawing/2014/main" id="{C1AEE6E6-9AFE-4FC0-A3FD-EF5BFB3F6B07}"/>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76" name="Picture 575">
                <a:extLst>
                  <a:ext uri="{FF2B5EF4-FFF2-40B4-BE49-F238E27FC236}">
                    <a16:creationId xmlns:a16="http://schemas.microsoft.com/office/drawing/2014/main" id="{D739B82B-3215-4F0F-831B-AAA3C73A7268}"/>
                  </a:ext>
                </a:extLst>
              </p:cNvPr>
              <p:cNvPicPr>
                <a:picLocks noChangeAspect="1"/>
              </p:cNvPicPr>
              <p:nvPr/>
            </p:nvPicPr>
            <p:blipFill rotWithShape="1">
              <a:blip r:embed="rId28"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602" name="Freeform 6">
                <a:extLst>
                  <a:ext uri="{FF2B5EF4-FFF2-40B4-BE49-F238E27FC236}">
                    <a16:creationId xmlns:a16="http://schemas.microsoft.com/office/drawing/2014/main" id="{33346D4F-7832-4AE9-97ED-1BB54263221F}"/>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a:ln>
                    <a:noFill/>
                  </a:ln>
                  <a:gradFill>
                    <a:gsLst>
                      <a:gs pos="1250">
                        <a:srgbClr val="EFEFEF"/>
                      </a:gs>
                      <a:gs pos="10417">
                        <a:srgbClr val="EFEFEF"/>
                      </a:gs>
                    </a:gsLst>
                    <a:lin ang="5400000" scaled="0"/>
                  </a:gradFill>
                  <a:effectLst/>
                  <a:uLnTx/>
                  <a:uFillTx/>
                  <a:latin typeface="Segoe UI Light"/>
                  <a:ea typeface="+mn-ea"/>
                  <a:cs typeface="+mn-cs"/>
                </a:endParaRPr>
              </a:p>
            </p:txBody>
          </p:sp>
        </p:grpSp>
      </p:grpSp>
      <p:sp>
        <p:nvSpPr>
          <p:cNvPr id="11" name="Rectangle 10">
            <a:extLst>
              <a:ext uri="{FF2B5EF4-FFF2-40B4-BE49-F238E27FC236}">
                <a16:creationId xmlns:a16="http://schemas.microsoft.com/office/drawing/2014/main" id="{6D5A3232-7F2D-46ED-8C82-BF7A9D46C38B}"/>
              </a:ext>
            </a:extLst>
          </p:cNvPr>
          <p:cNvSpPr/>
          <p:nvPr/>
        </p:nvSpPr>
        <p:spPr bwMode="auto">
          <a:xfrm>
            <a:off x="5013285" y="3073735"/>
            <a:ext cx="1375204" cy="1846782"/>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91440 w 914400"/>
              <a:gd name="connsiteY4" fmla="*/ 91440 h 914400"/>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914400" h="914400">
                <a:moveTo>
                  <a:pt x="0" y="0"/>
                </a:moveTo>
                <a:lnTo>
                  <a:pt x="914400" y="0"/>
                </a:lnTo>
                <a:lnTo>
                  <a:pt x="914400" y="914400"/>
                </a:lnTo>
                <a:lnTo>
                  <a:pt x="0" y="914400"/>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003C6C"/>
              </a:solidFill>
              <a:effectLst/>
              <a:uLnTx/>
              <a:uFillTx/>
              <a:latin typeface="Segoe UI"/>
              <a:ea typeface="Segoe UI" pitchFamily="34" charset="0"/>
              <a:cs typeface="Segoe UI" pitchFamily="34" charset="0"/>
            </a:endParaRPr>
          </a:p>
        </p:txBody>
      </p:sp>
      <p:sp>
        <p:nvSpPr>
          <p:cNvPr id="605" name="Rectangle 10">
            <a:extLst>
              <a:ext uri="{FF2B5EF4-FFF2-40B4-BE49-F238E27FC236}">
                <a16:creationId xmlns:a16="http://schemas.microsoft.com/office/drawing/2014/main" id="{FFD19AD5-46B0-4C41-928B-A66A4D5912AD}"/>
              </a:ext>
            </a:extLst>
          </p:cNvPr>
          <p:cNvSpPr/>
          <p:nvPr/>
        </p:nvSpPr>
        <p:spPr bwMode="auto">
          <a:xfrm rot="10800000">
            <a:off x="4827582" y="3074649"/>
            <a:ext cx="1518012" cy="1845947"/>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91440 w 914400"/>
              <a:gd name="connsiteY4" fmla="*/ 91440 h 914400"/>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0" fmla="*/ 3192673 w 4107073"/>
              <a:gd name="connsiteY0" fmla="*/ 0 h 914400"/>
              <a:gd name="connsiteX1" fmla="*/ 4107073 w 4107073"/>
              <a:gd name="connsiteY1" fmla="*/ 0 h 914400"/>
              <a:gd name="connsiteX2" fmla="*/ 4107073 w 4107073"/>
              <a:gd name="connsiteY2" fmla="*/ 914400 h 914400"/>
              <a:gd name="connsiteX3" fmla="*/ 0 w 4107073"/>
              <a:gd name="connsiteY3" fmla="*/ 914400 h 914400"/>
              <a:gd name="connsiteX0" fmla="*/ 2243407 w 4107073"/>
              <a:gd name="connsiteY0" fmla="*/ 1404 h 914400"/>
              <a:gd name="connsiteX1" fmla="*/ 4107073 w 4107073"/>
              <a:gd name="connsiteY1" fmla="*/ 0 h 914400"/>
              <a:gd name="connsiteX2" fmla="*/ 4107073 w 4107073"/>
              <a:gd name="connsiteY2" fmla="*/ 914400 h 914400"/>
              <a:gd name="connsiteX3" fmla="*/ 0 w 4107073"/>
              <a:gd name="connsiteY3" fmla="*/ 914400 h 914400"/>
              <a:gd name="connsiteX0" fmla="*/ 2213109 w 4107073"/>
              <a:gd name="connsiteY0" fmla="*/ 0 h 918614"/>
              <a:gd name="connsiteX1" fmla="*/ 4107073 w 4107073"/>
              <a:gd name="connsiteY1" fmla="*/ 4214 h 918614"/>
              <a:gd name="connsiteX2" fmla="*/ 4107073 w 4107073"/>
              <a:gd name="connsiteY2" fmla="*/ 918614 h 918614"/>
              <a:gd name="connsiteX3" fmla="*/ 0 w 4107073"/>
              <a:gd name="connsiteY3" fmla="*/ 918614 h 918614"/>
              <a:gd name="connsiteX0" fmla="*/ 2213109 w 4107073"/>
              <a:gd name="connsiteY0" fmla="*/ 0 h 915805"/>
              <a:gd name="connsiteX1" fmla="*/ 4107073 w 4107073"/>
              <a:gd name="connsiteY1" fmla="*/ 1405 h 915805"/>
              <a:gd name="connsiteX2" fmla="*/ 4107073 w 4107073"/>
              <a:gd name="connsiteY2" fmla="*/ 915805 h 915805"/>
              <a:gd name="connsiteX3" fmla="*/ 0 w 4107073"/>
              <a:gd name="connsiteY3" fmla="*/ 915805 h 915805"/>
              <a:gd name="connsiteX0" fmla="*/ 2658011 w 4551975"/>
              <a:gd name="connsiteY0" fmla="*/ 0 h 915805"/>
              <a:gd name="connsiteX1" fmla="*/ 4551975 w 4551975"/>
              <a:gd name="connsiteY1" fmla="*/ 1405 h 915805"/>
              <a:gd name="connsiteX2" fmla="*/ 4551975 w 4551975"/>
              <a:gd name="connsiteY2" fmla="*/ 915805 h 915805"/>
              <a:gd name="connsiteX3" fmla="*/ 0 w 4551975"/>
              <a:gd name="connsiteY3" fmla="*/ 915805 h 915805"/>
              <a:gd name="connsiteX0" fmla="*/ 2185614 w 4551975"/>
              <a:gd name="connsiteY0" fmla="*/ 130 h 914400"/>
              <a:gd name="connsiteX1" fmla="*/ 4551975 w 4551975"/>
              <a:gd name="connsiteY1" fmla="*/ 0 h 914400"/>
              <a:gd name="connsiteX2" fmla="*/ 4551975 w 4551975"/>
              <a:gd name="connsiteY2" fmla="*/ 914400 h 914400"/>
              <a:gd name="connsiteX3" fmla="*/ 0 w 455197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4551975" h="914400">
                <a:moveTo>
                  <a:pt x="2185614" y="130"/>
                </a:moveTo>
                <a:lnTo>
                  <a:pt x="4551975" y="0"/>
                </a:lnTo>
                <a:lnTo>
                  <a:pt x="4551975" y="914400"/>
                </a:lnTo>
                <a:lnTo>
                  <a:pt x="0" y="914400"/>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a:extLst>
              <a:ext uri="{FF2B5EF4-FFF2-40B4-BE49-F238E27FC236}">
                <a16:creationId xmlns:a16="http://schemas.microsoft.com/office/drawing/2014/main" id="{22B9AE6C-27F6-4AFE-9162-A0514AAD05F0}"/>
              </a:ext>
            </a:extLst>
          </p:cNvPr>
          <p:cNvSpPr/>
          <p:nvPr/>
        </p:nvSpPr>
        <p:spPr bwMode="auto">
          <a:xfrm>
            <a:off x="4830384" y="3791227"/>
            <a:ext cx="186624" cy="124614"/>
          </a:xfrm>
          <a:custGeom>
            <a:avLst/>
            <a:gdLst>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0 w 168554"/>
              <a:gd name="connsiteY4" fmla="*/ 0 h 168554"/>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91440 w 168554"/>
              <a:gd name="connsiteY4" fmla="*/ 91440 h 168554"/>
              <a:gd name="connsiteX0" fmla="*/ 168554 w 168554"/>
              <a:gd name="connsiteY0" fmla="*/ 0 h 168554"/>
              <a:gd name="connsiteX1" fmla="*/ 168554 w 168554"/>
              <a:gd name="connsiteY1" fmla="*/ 168554 h 168554"/>
              <a:gd name="connsiteX2" fmla="*/ 0 w 168554"/>
              <a:gd name="connsiteY2" fmla="*/ 168554 h 168554"/>
              <a:gd name="connsiteX3" fmla="*/ 91440 w 168554"/>
              <a:gd name="connsiteY3" fmla="*/ 91440 h 168554"/>
              <a:gd name="connsiteX0" fmla="*/ 168554 w 168554"/>
              <a:gd name="connsiteY0" fmla="*/ 0 h 168554"/>
              <a:gd name="connsiteX1" fmla="*/ 168554 w 168554"/>
              <a:gd name="connsiteY1" fmla="*/ 168554 h 168554"/>
              <a:gd name="connsiteX2" fmla="*/ 0 w 168554"/>
              <a:gd name="connsiteY2" fmla="*/ 168554 h 168554"/>
            </a:gdLst>
            <a:ahLst/>
            <a:cxnLst>
              <a:cxn ang="0">
                <a:pos x="connsiteX0" y="connsiteY0"/>
              </a:cxn>
              <a:cxn ang="0">
                <a:pos x="connsiteX1" y="connsiteY1"/>
              </a:cxn>
              <a:cxn ang="0">
                <a:pos x="connsiteX2" y="connsiteY2"/>
              </a:cxn>
            </a:cxnLst>
            <a:rect l="l" t="t" r="r" b="b"/>
            <a:pathLst>
              <a:path w="168554" h="168554">
                <a:moveTo>
                  <a:pt x="168554" y="0"/>
                </a:moveTo>
                <a:lnTo>
                  <a:pt x="168554" y="168554"/>
                </a:lnTo>
                <a:lnTo>
                  <a:pt x="0" y="168554"/>
                </a:lnTo>
              </a:path>
            </a:pathLst>
          </a:cu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606" name="Rectangle 115">
            <a:extLst>
              <a:ext uri="{FF2B5EF4-FFF2-40B4-BE49-F238E27FC236}">
                <a16:creationId xmlns:a16="http://schemas.microsoft.com/office/drawing/2014/main" id="{81DABEDA-3853-49F9-A385-DFDC4183D6CB}"/>
              </a:ext>
            </a:extLst>
          </p:cNvPr>
          <p:cNvSpPr/>
          <p:nvPr/>
        </p:nvSpPr>
        <p:spPr bwMode="auto">
          <a:xfrm flipH="1">
            <a:off x="5056325" y="3788853"/>
            <a:ext cx="1326116" cy="124614"/>
          </a:xfrm>
          <a:custGeom>
            <a:avLst/>
            <a:gdLst>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0 w 168554"/>
              <a:gd name="connsiteY4" fmla="*/ 0 h 168554"/>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91440 w 168554"/>
              <a:gd name="connsiteY4" fmla="*/ 91440 h 168554"/>
              <a:gd name="connsiteX0" fmla="*/ 168554 w 168554"/>
              <a:gd name="connsiteY0" fmla="*/ 0 h 168554"/>
              <a:gd name="connsiteX1" fmla="*/ 168554 w 168554"/>
              <a:gd name="connsiteY1" fmla="*/ 168554 h 168554"/>
              <a:gd name="connsiteX2" fmla="*/ 0 w 168554"/>
              <a:gd name="connsiteY2" fmla="*/ 168554 h 168554"/>
              <a:gd name="connsiteX3" fmla="*/ 91440 w 168554"/>
              <a:gd name="connsiteY3" fmla="*/ 91440 h 168554"/>
              <a:gd name="connsiteX0" fmla="*/ 168554 w 168554"/>
              <a:gd name="connsiteY0" fmla="*/ 0 h 168554"/>
              <a:gd name="connsiteX1" fmla="*/ 168554 w 168554"/>
              <a:gd name="connsiteY1" fmla="*/ 168554 h 168554"/>
              <a:gd name="connsiteX2" fmla="*/ 0 w 168554"/>
              <a:gd name="connsiteY2" fmla="*/ 168554 h 168554"/>
            </a:gdLst>
            <a:ahLst/>
            <a:cxnLst>
              <a:cxn ang="0">
                <a:pos x="connsiteX0" y="connsiteY0"/>
              </a:cxn>
              <a:cxn ang="0">
                <a:pos x="connsiteX1" y="connsiteY1"/>
              </a:cxn>
              <a:cxn ang="0">
                <a:pos x="connsiteX2" y="connsiteY2"/>
              </a:cxn>
            </a:cxnLst>
            <a:rect l="l" t="t" r="r" b="b"/>
            <a:pathLst>
              <a:path w="168554" h="168554">
                <a:moveTo>
                  <a:pt x="168554" y="0"/>
                </a:moveTo>
                <a:lnTo>
                  <a:pt x="168554" y="168554"/>
                </a:lnTo>
                <a:lnTo>
                  <a:pt x="0" y="168554"/>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pic>
        <p:nvPicPr>
          <p:cNvPr id="607" name="Graphic 606">
            <a:extLst>
              <a:ext uri="{FF2B5EF4-FFF2-40B4-BE49-F238E27FC236}">
                <a16:creationId xmlns:a16="http://schemas.microsoft.com/office/drawing/2014/main" id="{B357B54B-824E-4012-A8CD-4F858D8A0189}"/>
              </a:ext>
            </a:extLst>
          </p:cNvPr>
          <p:cNvPicPr>
            <a:picLocks noChangeAspect="1"/>
          </p:cNvPicPr>
          <p:nvPr/>
        </p:nvPicPr>
        <p:blipFill>
          <a:blip/>
          <a:stretch>
            <a:fillRect/>
          </a:stretch>
        </p:blipFill>
        <p:spPr>
          <a:xfrm rot="16200000">
            <a:off x="6186094" y="3864658"/>
            <a:ext cx="373956" cy="101989"/>
          </a:xfrm>
          <a:prstGeom prst="rect">
            <a:avLst/>
          </a:prstGeom>
        </p:spPr>
      </p:pic>
      <p:grpSp>
        <p:nvGrpSpPr>
          <p:cNvPr id="536" name="Group 535">
            <a:extLst>
              <a:ext uri="{FF2B5EF4-FFF2-40B4-BE49-F238E27FC236}">
                <a16:creationId xmlns:a16="http://schemas.microsoft.com/office/drawing/2014/main" id="{07A89111-815C-4E3E-B908-29E81FD27153}"/>
              </a:ext>
            </a:extLst>
          </p:cNvPr>
          <p:cNvGrpSpPr/>
          <p:nvPr/>
        </p:nvGrpSpPr>
        <p:grpSpPr>
          <a:xfrm>
            <a:off x="4940299" y="3547430"/>
            <a:ext cx="370338" cy="327772"/>
            <a:chOff x="4723767" y="3080378"/>
            <a:chExt cx="439858" cy="389301"/>
          </a:xfrm>
        </p:grpSpPr>
        <p:pic>
          <p:nvPicPr>
            <p:cNvPr id="539" name="Picture 538">
              <a:extLst>
                <a:ext uri="{FF2B5EF4-FFF2-40B4-BE49-F238E27FC236}">
                  <a16:creationId xmlns:a16="http://schemas.microsoft.com/office/drawing/2014/main" id="{97330FDC-C486-4918-B985-8DF889619523}"/>
                </a:ext>
              </a:extLst>
            </p:cNvPr>
            <p:cNvPicPr>
              <a:picLocks noChangeAspect="1"/>
            </p:cNvPicPr>
            <p:nvPr/>
          </p:nvPicPr>
          <p:blipFill rotWithShape="1">
            <a:blip r:embed="rId27"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540" name="Group 539">
              <a:extLst>
                <a:ext uri="{FF2B5EF4-FFF2-40B4-BE49-F238E27FC236}">
                  <a16:creationId xmlns:a16="http://schemas.microsoft.com/office/drawing/2014/main" id="{9CEC46AC-FDAF-4D4D-A745-9EC37156BCB2}"/>
                </a:ext>
              </a:extLst>
            </p:cNvPr>
            <p:cNvGrpSpPr/>
            <p:nvPr/>
          </p:nvGrpSpPr>
          <p:grpSpPr>
            <a:xfrm>
              <a:off x="4723767" y="3080378"/>
              <a:ext cx="439858" cy="389301"/>
              <a:chOff x="3131835" y="4047725"/>
              <a:chExt cx="439858" cy="389301"/>
            </a:xfrm>
          </p:grpSpPr>
          <p:grpSp>
            <p:nvGrpSpPr>
              <p:cNvPr id="541" name="Group 540">
                <a:extLst>
                  <a:ext uri="{FF2B5EF4-FFF2-40B4-BE49-F238E27FC236}">
                    <a16:creationId xmlns:a16="http://schemas.microsoft.com/office/drawing/2014/main" id="{BF4D4ECF-6516-4F09-A7B6-22A8B6EAF3F3}"/>
                  </a:ext>
                </a:extLst>
              </p:cNvPr>
              <p:cNvGrpSpPr/>
              <p:nvPr/>
            </p:nvGrpSpPr>
            <p:grpSpPr>
              <a:xfrm>
                <a:off x="3131835" y="4047725"/>
                <a:ext cx="182560" cy="348911"/>
                <a:chOff x="2136298" y="4226790"/>
                <a:chExt cx="196678" cy="375893"/>
              </a:xfrm>
            </p:grpSpPr>
            <p:sp>
              <p:nvSpPr>
                <p:cNvPr id="563" name="Rectangle 562">
                  <a:extLst>
                    <a:ext uri="{FF2B5EF4-FFF2-40B4-BE49-F238E27FC236}">
                      <a16:creationId xmlns:a16="http://schemas.microsoft.com/office/drawing/2014/main" id="{F4E49CA2-BDB0-491C-B0C3-0B815366D768}"/>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4" name="server">
                  <a:extLst>
                    <a:ext uri="{FF2B5EF4-FFF2-40B4-BE49-F238E27FC236}">
                      <a16:creationId xmlns:a16="http://schemas.microsoft.com/office/drawing/2014/main" id="{908D9736-3389-4037-86CE-495CCDB816F5}"/>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542" name="Oval 541">
                <a:extLst>
                  <a:ext uri="{FF2B5EF4-FFF2-40B4-BE49-F238E27FC236}">
                    <a16:creationId xmlns:a16="http://schemas.microsoft.com/office/drawing/2014/main" id="{D8960E09-FAB7-426D-8743-82C8E0258493}"/>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43" name="Picture 542">
                <a:extLst>
                  <a:ext uri="{FF2B5EF4-FFF2-40B4-BE49-F238E27FC236}">
                    <a16:creationId xmlns:a16="http://schemas.microsoft.com/office/drawing/2014/main" id="{E61D430D-6764-40F4-A135-5FA8B1335F5E}"/>
                  </a:ext>
                </a:extLst>
              </p:cNvPr>
              <p:cNvPicPr>
                <a:picLocks noChangeAspect="1"/>
              </p:cNvPicPr>
              <p:nvPr/>
            </p:nvPicPr>
            <p:blipFill rotWithShape="1">
              <a:blip r:embed="rId28"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560" name="Freeform 6">
                <a:extLst>
                  <a:ext uri="{FF2B5EF4-FFF2-40B4-BE49-F238E27FC236}">
                    <a16:creationId xmlns:a16="http://schemas.microsoft.com/office/drawing/2014/main" id="{C153E579-C699-4076-AC2E-CFF21CF4E835}"/>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a:ln>
                    <a:noFill/>
                  </a:ln>
                  <a:gradFill>
                    <a:gsLst>
                      <a:gs pos="1250">
                        <a:srgbClr val="EFEFEF"/>
                      </a:gs>
                      <a:gs pos="10417">
                        <a:srgbClr val="EFEFEF"/>
                      </a:gs>
                    </a:gsLst>
                    <a:lin ang="5400000" scaled="0"/>
                  </a:gradFill>
                  <a:effectLst/>
                  <a:uLnTx/>
                  <a:uFillTx/>
                  <a:latin typeface="Segoe UI Light"/>
                  <a:ea typeface="+mn-ea"/>
                  <a:cs typeface="+mn-cs"/>
                </a:endParaRPr>
              </a:p>
            </p:txBody>
          </p:sp>
        </p:grpSp>
      </p:grpSp>
      <p:sp>
        <p:nvSpPr>
          <p:cNvPr id="609" name="Rectangle 115">
            <a:extLst>
              <a:ext uri="{FF2B5EF4-FFF2-40B4-BE49-F238E27FC236}">
                <a16:creationId xmlns:a16="http://schemas.microsoft.com/office/drawing/2014/main" id="{5DDCE182-8101-4D57-AF92-321612D69778}"/>
              </a:ext>
            </a:extLst>
          </p:cNvPr>
          <p:cNvSpPr/>
          <p:nvPr/>
        </p:nvSpPr>
        <p:spPr bwMode="auto">
          <a:xfrm>
            <a:off x="6172966" y="3073735"/>
            <a:ext cx="172138" cy="448687"/>
          </a:xfrm>
          <a:custGeom>
            <a:avLst/>
            <a:gdLst>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0 w 168554"/>
              <a:gd name="connsiteY4" fmla="*/ 0 h 168554"/>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91440 w 168554"/>
              <a:gd name="connsiteY4" fmla="*/ 91440 h 168554"/>
              <a:gd name="connsiteX0" fmla="*/ 168554 w 168554"/>
              <a:gd name="connsiteY0" fmla="*/ 0 h 168554"/>
              <a:gd name="connsiteX1" fmla="*/ 168554 w 168554"/>
              <a:gd name="connsiteY1" fmla="*/ 168554 h 168554"/>
              <a:gd name="connsiteX2" fmla="*/ 0 w 168554"/>
              <a:gd name="connsiteY2" fmla="*/ 168554 h 168554"/>
              <a:gd name="connsiteX3" fmla="*/ 91440 w 168554"/>
              <a:gd name="connsiteY3" fmla="*/ 91440 h 168554"/>
              <a:gd name="connsiteX0" fmla="*/ 168554 w 168554"/>
              <a:gd name="connsiteY0" fmla="*/ 0 h 168554"/>
              <a:gd name="connsiteX1" fmla="*/ 168554 w 168554"/>
              <a:gd name="connsiteY1" fmla="*/ 168554 h 168554"/>
              <a:gd name="connsiteX2" fmla="*/ 0 w 168554"/>
              <a:gd name="connsiteY2" fmla="*/ 168554 h 168554"/>
            </a:gdLst>
            <a:ahLst/>
            <a:cxnLst>
              <a:cxn ang="0">
                <a:pos x="connsiteX0" y="connsiteY0"/>
              </a:cxn>
              <a:cxn ang="0">
                <a:pos x="connsiteX1" y="connsiteY1"/>
              </a:cxn>
              <a:cxn ang="0">
                <a:pos x="connsiteX2" y="connsiteY2"/>
              </a:cxn>
            </a:cxnLst>
            <a:rect l="l" t="t" r="r" b="b"/>
            <a:pathLst>
              <a:path w="168554" h="168554">
                <a:moveTo>
                  <a:pt x="168554" y="0"/>
                </a:moveTo>
                <a:lnTo>
                  <a:pt x="168554" y="168554"/>
                </a:lnTo>
                <a:lnTo>
                  <a:pt x="0" y="168554"/>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610" name="Rectangle 115">
            <a:extLst>
              <a:ext uri="{FF2B5EF4-FFF2-40B4-BE49-F238E27FC236}">
                <a16:creationId xmlns:a16="http://schemas.microsoft.com/office/drawing/2014/main" id="{CA692FC8-B1B1-407E-9EFE-83FF46D9C96B}"/>
              </a:ext>
            </a:extLst>
          </p:cNvPr>
          <p:cNvSpPr/>
          <p:nvPr/>
        </p:nvSpPr>
        <p:spPr bwMode="auto">
          <a:xfrm flipV="1">
            <a:off x="6171305" y="3568728"/>
            <a:ext cx="217478" cy="152729"/>
          </a:xfrm>
          <a:custGeom>
            <a:avLst/>
            <a:gdLst>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0 w 168554"/>
              <a:gd name="connsiteY4" fmla="*/ 0 h 168554"/>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91440 w 168554"/>
              <a:gd name="connsiteY4" fmla="*/ 91440 h 168554"/>
              <a:gd name="connsiteX0" fmla="*/ 168554 w 168554"/>
              <a:gd name="connsiteY0" fmla="*/ 0 h 168554"/>
              <a:gd name="connsiteX1" fmla="*/ 168554 w 168554"/>
              <a:gd name="connsiteY1" fmla="*/ 168554 h 168554"/>
              <a:gd name="connsiteX2" fmla="*/ 0 w 168554"/>
              <a:gd name="connsiteY2" fmla="*/ 168554 h 168554"/>
              <a:gd name="connsiteX3" fmla="*/ 91440 w 168554"/>
              <a:gd name="connsiteY3" fmla="*/ 91440 h 168554"/>
              <a:gd name="connsiteX0" fmla="*/ 168554 w 168554"/>
              <a:gd name="connsiteY0" fmla="*/ 0 h 168554"/>
              <a:gd name="connsiteX1" fmla="*/ 168554 w 168554"/>
              <a:gd name="connsiteY1" fmla="*/ 168554 h 168554"/>
              <a:gd name="connsiteX2" fmla="*/ 0 w 168554"/>
              <a:gd name="connsiteY2" fmla="*/ 168554 h 168554"/>
            </a:gdLst>
            <a:ahLst/>
            <a:cxnLst>
              <a:cxn ang="0">
                <a:pos x="connsiteX0" y="connsiteY0"/>
              </a:cxn>
              <a:cxn ang="0">
                <a:pos x="connsiteX1" y="connsiteY1"/>
              </a:cxn>
              <a:cxn ang="0">
                <a:pos x="connsiteX2" y="connsiteY2"/>
              </a:cxn>
            </a:cxnLst>
            <a:rect l="l" t="t" r="r" b="b"/>
            <a:pathLst>
              <a:path w="168554" h="168554">
                <a:moveTo>
                  <a:pt x="168554" y="0"/>
                </a:moveTo>
                <a:lnTo>
                  <a:pt x="168554" y="168554"/>
                </a:lnTo>
                <a:lnTo>
                  <a:pt x="0" y="168554"/>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pic>
        <p:nvPicPr>
          <p:cNvPr id="137" name="Graphic 136">
            <a:extLst>
              <a:ext uri="{FF2B5EF4-FFF2-40B4-BE49-F238E27FC236}">
                <a16:creationId xmlns:a16="http://schemas.microsoft.com/office/drawing/2014/main" id="{929BA507-8B5F-4AA7-A450-057145620696}"/>
              </a:ext>
            </a:extLst>
          </p:cNvPr>
          <p:cNvPicPr>
            <a:picLocks noChangeAspect="1"/>
          </p:cNvPicPr>
          <p:nvPr/>
        </p:nvPicPr>
        <p:blipFill>
          <a:blip/>
          <a:stretch>
            <a:fillRect/>
          </a:stretch>
        </p:blipFill>
        <p:spPr>
          <a:xfrm>
            <a:off x="6290885" y="3617842"/>
            <a:ext cx="155363" cy="144264"/>
          </a:xfrm>
          <a:prstGeom prst="rect">
            <a:avLst/>
          </a:prstGeom>
        </p:spPr>
      </p:pic>
      <p:grpSp>
        <p:nvGrpSpPr>
          <p:cNvPr id="24" name="Group 23">
            <a:extLst>
              <a:ext uri="{FF2B5EF4-FFF2-40B4-BE49-F238E27FC236}">
                <a16:creationId xmlns:a16="http://schemas.microsoft.com/office/drawing/2014/main" id="{20A24230-FAAD-4142-93D9-29BD7408BC32}"/>
              </a:ext>
            </a:extLst>
          </p:cNvPr>
          <p:cNvGrpSpPr/>
          <p:nvPr/>
        </p:nvGrpSpPr>
        <p:grpSpPr>
          <a:xfrm>
            <a:off x="2479889" y="3223015"/>
            <a:ext cx="1164272" cy="187645"/>
            <a:chOff x="2479889" y="3223015"/>
            <a:chExt cx="1164272" cy="187645"/>
          </a:xfrm>
        </p:grpSpPr>
        <p:sp>
          <p:nvSpPr>
            <p:cNvPr id="712" name="Rectangle 711">
              <a:extLst>
                <a:ext uri="{FF2B5EF4-FFF2-40B4-BE49-F238E27FC236}">
                  <a16:creationId xmlns:a16="http://schemas.microsoft.com/office/drawing/2014/main" id="{165F883C-3213-47A6-9EAA-9E6D0433D0A6}"/>
                </a:ext>
              </a:extLst>
            </p:cNvPr>
            <p:cNvSpPr/>
            <p:nvPr/>
          </p:nvSpPr>
          <p:spPr>
            <a:xfrm>
              <a:off x="2479889" y="3223015"/>
              <a:ext cx="1164272" cy="187645"/>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37160" tIns="9144" rIns="45720" bIns="9144" rtlCol="0" anchor="ctr">
              <a:no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NGFW</a:t>
              </a:r>
            </a:p>
          </p:txBody>
        </p:sp>
        <p:pic>
          <p:nvPicPr>
            <p:cNvPr id="677" name="Graphic 676">
              <a:extLst>
                <a:ext uri="{FF2B5EF4-FFF2-40B4-BE49-F238E27FC236}">
                  <a16:creationId xmlns:a16="http://schemas.microsoft.com/office/drawing/2014/main" id="{DD69935D-7AC7-4CFD-AD89-E5E87B0675FD}"/>
                </a:ext>
              </a:extLst>
            </p:cNvPr>
            <p:cNvPicPr>
              <a:picLocks noChangeAspect="1"/>
            </p:cNvPicPr>
            <p:nvPr/>
          </p:nvPicPr>
          <p:blipFill>
            <a:blip/>
            <a:stretch>
              <a:fillRect/>
            </a:stretch>
          </p:blipFill>
          <p:spPr>
            <a:xfrm>
              <a:off x="3216734" y="3249297"/>
              <a:ext cx="155363" cy="144264"/>
            </a:xfrm>
            <a:prstGeom prst="rect">
              <a:avLst/>
            </a:prstGeom>
          </p:spPr>
        </p:pic>
        <p:sp>
          <p:nvSpPr>
            <p:cNvPr id="719" name="Commitments_EC4D">
              <a:extLst>
                <a:ext uri="{FF2B5EF4-FFF2-40B4-BE49-F238E27FC236}">
                  <a16:creationId xmlns:a16="http://schemas.microsoft.com/office/drawing/2014/main" id="{C958996F-57E6-494D-B883-4E65280A7B8B}"/>
                </a:ext>
              </a:extLst>
            </p:cNvPr>
            <p:cNvSpPr>
              <a:spLocks noChangeAspect="1" noEditPoints="1"/>
            </p:cNvSpPr>
            <p:nvPr/>
          </p:nvSpPr>
          <p:spPr bwMode="auto">
            <a:xfrm>
              <a:off x="2541886" y="3261821"/>
              <a:ext cx="110871"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9144" rIns="91440" bIns="914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pic>
        <p:nvPicPr>
          <p:cNvPr id="616" name="Graphic 615">
            <a:extLst>
              <a:ext uri="{FF2B5EF4-FFF2-40B4-BE49-F238E27FC236}">
                <a16:creationId xmlns:a16="http://schemas.microsoft.com/office/drawing/2014/main" id="{AD81CF5A-A9BA-449A-BBA3-9A6A6DF45C49}"/>
              </a:ext>
            </a:extLst>
          </p:cNvPr>
          <p:cNvPicPr>
            <a:picLocks noChangeAspect="1"/>
          </p:cNvPicPr>
          <p:nvPr/>
        </p:nvPicPr>
        <p:blipFill>
          <a:blip/>
          <a:stretch>
            <a:fillRect/>
          </a:stretch>
        </p:blipFill>
        <p:spPr>
          <a:xfrm>
            <a:off x="6297925" y="3060980"/>
            <a:ext cx="155363" cy="144264"/>
          </a:xfrm>
          <a:prstGeom prst="rect">
            <a:avLst/>
          </a:prstGeom>
        </p:spPr>
      </p:pic>
      <p:grpSp>
        <p:nvGrpSpPr>
          <p:cNvPr id="153" name="Group 152">
            <a:extLst>
              <a:ext uri="{FF2B5EF4-FFF2-40B4-BE49-F238E27FC236}">
                <a16:creationId xmlns:a16="http://schemas.microsoft.com/office/drawing/2014/main" id="{D2A4DE7F-EF4F-4F7E-801D-650E1FEB6053}"/>
              </a:ext>
            </a:extLst>
          </p:cNvPr>
          <p:cNvGrpSpPr/>
          <p:nvPr/>
        </p:nvGrpSpPr>
        <p:grpSpPr>
          <a:xfrm>
            <a:off x="2472457" y="3458316"/>
            <a:ext cx="833053" cy="527412"/>
            <a:chOff x="2144445" y="2968032"/>
            <a:chExt cx="879313" cy="527412"/>
          </a:xfrm>
        </p:grpSpPr>
        <p:sp>
          <p:nvSpPr>
            <p:cNvPr id="679" name="Rectangle 678">
              <a:extLst>
                <a:ext uri="{FF2B5EF4-FFF2-40B4-BE49-F238E27FC236}">
                  <a16:creationId xmlns:a16="http://schemas.microsoft.com/office/drawing/2014/main" id="{A029A06F-AE8A-4377-A597-25D203344D73}"/>
                </a:ext>
              </a:extLst>
            </p:cNvPr>
            <p:cNvSpPr/>
            <p:nvPr/>
          </p:nvSpPr>
          <p:spPr>
            <a:xfrm>
              <a:off x="2144445" y="3342645"/>
              <a:ext cx="879312" cy="152799"/>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37160" tIns="9144" rIns="45720" bIns="9144" rtlCol="0" anchor="ctr">
              <a:sp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IPS</a:t>
              </a:r>
            </a:p>
          </p:txBody>
        </p:sp>
        <p:sp>
          <p:nvSpPr>
            <p:cNvPr id="687" name="Rectangle 686">
              <a:extLst>
                <a:ext uri="{FF2B5EF4-FFF2-40B4-BE49-F238E27FC236}">
                  <a16:creationId xmlns:a16="http://schemas.microsoft.com/office/drawing/2014/main" id="{B2CFCAB9-AC85-4853-A575-B4421DF8EA45}"/>
                </a:ext>
              </a:extLst>
            </p:cNvPr>
            <p:cNvSpPr/>
            <p:nvPr/>
          </p:nvSpPr>
          <p:spPr>
            <a:xfrm>
              <a:off x="2144446" y="2968032"/>
              <a:ext cx="879312" cy="152799"/>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37160" tIns="9144" rIns="45720" bIns="9144" rtlCol="0" anchor="ctr">
              <a:sp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Edge DLP</a:t>
              </a:r>
            </a:p>
          </p:txBody>
        </p:sp>
        <p:sp>
          <p:nvSpPr>
            <p:cNvPr id="695" name="Rectangle 694">
              <a:extLst>
                <a:ext uri="{FF2B5EF4-FFF2-40B4-BE49-F238E27FC236}">
                  <a16:creationId xmlns:a16="http://schemas.microsoft.com/office/drawing/2014/main" id="{C3BB896A-BBFC-432A-ADC2-6DFC18D6B8DF}"/>
                </a:ext>
              </a:extLst>
            </p:cNvPr>
            <p:cNvSpPr/>
            <p:nvPr/>
          </p:nvSpPr>
          <p:spPr>
            <a:xfrm>
              <a:off x="2144446" y="3154662"/>
              <a:ext cx="879312" cy="152799"/>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37160" tIns="9144" rIns="45720" bIns="9144" rtlCol="0" anchor="ctr">
              <a:sp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SSL Proxy</a:t>
              </a:r>
            </a:p>
          </p:txBody>
        </p:sp>
        <p:sp>
          <p:nvSpPr>
            <p:cNvPr id="702" name="Commitments_EC4D">
              <a:extLst>
                <a:ext uri="{FF2B5EF4-FFF2-40B4-BE49-F238E27FC236}">
                  <a16:creationId xmlns:a16="http://schemas.microsoft.com/office/drawing/2014/main" id="{71108290-3BBA-47E5-8047-0B4C91CBC6A6}"/>
                </a:ext>
              </a:extLst>
            </p:cNvPr>
            <p:cNvSpPr>
              <a:spLocks noChangeAspect="1" noEditPoints="1"/>
            </p:cNvSpPr>
            <p:nvPr/>
          </p:nvSpPr>
          <p:spPr bwMode="auto">
            <a:xfrm>
              <a:off x="2223657" y="2986641"/>
              <a:ext cx="117028"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9144" rIns="91440" bIns="914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703" name="Commitments_EC4D">
              <a:extLst>
                <a:ext uri="{FF2B5EF4-FFF2-40B4-BE49-F238E27FC236}">
                  <a16:creationId xmlns:a16="http://schemas.microsoft.com/office/drawing/2014/main" id="{291327A9-64EF-4BDA-A268-B4F6573F7064}"/>
                </a:ext>
              </a:extLst>
            </p:cNvPr>
            <p:cNvSpPr>
              <a:spLocks noChangeAspect="1" noEditPoints="1"/>
            </p:cNvSpPr>
            <p:nvPr/>
          </p:nvSpPr>
          <p:spPr bwMode="auto">
            <a:xfrm>
              <a:off x="2210247" y="3186837"/>
              <a:ext cx="117028"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9144" rIns="91440" bIns="914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704" name="Commitments_EC4D">
              <a:extLst>
                <a:ext uri="{FF2B5EF4-FFF2-40B4-BE49-F238E27FC236}">
                  <a16:creationId xmlns:a16="http://schemas.microsoft.com/office/drawing/2014/main" id="{9181397D-D9C8-4F52-9921-D94F9DB5B67E}"/>
                </a:ext>
              </a:extLst>
            </p:cNvPr>
            <p:cNvSpPr>
              <a:spLocks noChangeAspect="1" noEditPoints="1"/>
            </p:cNvSpPr>
            <p:nvPr/>
          </p:nvSpPr>
          <p:spPr bwMode="auto">
            <a:xfrm>
              <a:off x="2222036" y="3372522"/>
              <a:ext cx="117028"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9144" rIns="91440" bIns="914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cxnSp>
        <p:nvCxnSpPr>
          <p:cNvPr id="221" name="Connector: Elbow 220">
            <a:extLst>
              <a:ext uri="{FF2B5EF4-FFF2-40B4-BE49-F238E27FC236}">
                <a16:creationId xmlns:a16="http://schemas.microsoft.com/office/drawing/2014/main" id="{62A1844A-DE90-4548-814B-20C887C8D326}"/>
              </a:ext>
            </a:extLst>
          </p:cNvPr>
          <p:cNvCxnSpPr>
            <a:cxnSpLocks/>
            <a:endCxn id="509" idx="1"/>
          </p:cNvCxnSpPr>
          <p:nvPr/>
        </p:nvCxnSpPr>
        <p:spPr>
          <a:xfrm rot="16200000" flipH="1">
            <a:off x="1174880" y="2710340"/>
            <a:ext cx="1664037" cy="116460"/>
          </a:xfrm>
          <a:prstGeom prst="bentConnector2">
            <a:avLst/>
          </a:prstGeom>
          <a:ln w="19050">
            <a:solidFill>
              <a:schemeClr val="tx1">
                <a:lumMod val="60000"/>
                <a:lumOff val="4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69" name="Straight Connector 568">
            <a:extLst>
              <a:ext uri="{FF2B5EF4-FFF2-40B4-BE49-F238E27FC236}">
                <a16:creationId xmlns:a16="http://schemas.microsoft.com/office/drawing/2014/main" id="{8A563C88-AB14-4F39-9751-2A6BEBC40488}"/>
              </a:ext>
            </a:extLst>
          </p:cNvPr>
          <p:cNvCxnSpPr>
            <a:cxnSpLocks/>
          </p:cNvCxnSpPr>
          <p:nvPr/>
        </p:nvCxnSpPr>
        <p:spPr>
          <a:xfrm>
            <a:off x="1545537" y="3176632"/>
            <a:ext cx="0" cy="153525"/>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70" name="TextBox 569">
            <a:extLst>
              <a:ext uri="{FF2B5EF4-FFF2-40B4-BE49-F238E27FC236}">
                <a16:creationId xmlns:a16="http://schemas.microsoft.com/office/drawing/2014/main" id="{A91C18CA-8C4F-4D3E-9285-363EFC4E9F07}"/>
              </a:ext>
            </a:extLst>
          </p:cNvPr>
          <p:cNvSpPr txBox="1"/>
          <p:nvPr/>
        </p:nvSpPr>
        <p:spPr>
          <a:xfrm>
            <a:off x="389074" y="3570555"/>
            <a:ext cx="1241045" cy="253916"/>
          </a:xfrm>
          <a:prstGeom prst="rect">
            <a:avLst/>
          </a:prstGeom>
          <a:noFill/>
        </p:spPr>
        <p:txBody>
          <a:bodyPr wrap="none" rtlCol="0">
            <a:spAutoFit/>
          </a:bodyPr>
          <a:lstStyle>
            <a:defPPr>
              <a:defRPr lang="en-US"/>
            </a:defPPr>
            <a:lvl1pPr marR="0" lvl="0" indent="0" algn="ctr" fontAlgn="auto">
              <a:lnSpc>
                <a:spcPct val="100000"/>
              </a:lnSpc>
              <a:spcBef>
                <a:spcPts val="0"/>
              </a:spcBef>
              <a:spcAft>
                <a:spcPts val="0"/>
              </a:spcAft>
              <a:buClrTx/>
              <a:buSzTx/>
              <a:buFontTx/>
              <a:buNone/>
              <a:tabLst/>
              <a:defRPr sz="1100" b="1">
                <a:gradFill>
                  <a:gsLst>
                    <a:gs pos="0">
                      <a:schemeClr val="tx1"/>
                    </a:gs>
                    <a:gs pos="100000">
                      <a:schemeClr val="tx1"/>
                    </a:gs>
                  </a:gsLst>
                  <a:lin ang="5400000" scaled="1"/>
                </a:gradFill>
                <a:latin typeface="Segoe"/>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gradFill>
                  <a:gsLst>
                    <a:gs pos="0">
                      <a:srgbClr val="505050"/>
                    </a:gs>
                    <a:gs pos="100000">
                      <a:srgbClr val="505050"/>
                    </a:gs>
                  </a:gsLst>
                  <a:lin ang="5400000" scaled="1"/>
                </a:gradFill>
                <a:effectLst/>
                <a:uLnTx/>
                <a:uFillTx/>
                <a:latin typeface="Segoe"/>
                <a:ea typeface="+mn-ea"/>
                <a:cs typeface="+mn-cs"/>
              </a:rPr>
              <a:t>Managed Clients</a:t>
            </a:r>
            <a:endParaRPr kumimoji="0" lang="en-US" sz="1100" b="1" i="0" u="none" strike="noStrike" kern="1200" cap="none" spc="0" normalizeH="0" baseline="0" noProof="0">
              <a:ln>
                <a:noFill/>
              </a:ln>
              <a:gradFill>
                <a:gsLst>
                  <a:gs pos="0">
                    <a:srgbClr val="505050"/>
                  </a:gs>
                  <a:gs pos="100000">
                    <a:srgbClr val="505050"/>
                  </a:gs>
                </a:gsLst>
                <a:lin ang="5400000" scaled="1"/>
              </a:gradFill>
              <a:effectLst/>
              <a:uLnTx/>
              <a:uFillTx/>
              <a:latin typeface="Segoe"/>
              <a:ea typeface="+mn-ea"/>
              <a:cs typeface="+mn-cs"/>
            </a:endParaRPr>
          </a:p>
        </p:txBody>
      </p:sp>
      <p:sp>
        <p:nvSpPr>
          <p:cNvPr id="575" name="Rectangle 574">
            <a:extLst>
              <a:ext uri="{FF2B5EF4-FFF2-40B4-BE49-F238E27FC236}">
                <a16:creationId xmlns:a16="http://schemas.microsoft.com/office/drawing/2014/main" id="{20CEB19A-55EE-424D-B0DB-D664A591C27E}"/>
              </a:ext>
            </a:extLst>
          </p:cNvPr>
          <p:cNvSpPr/>
          <p:nvPr/>
        </p:nvSpPr>
        <p:spPr>
          <a:xfrm rot="16200000">
            <a:off x="7855957" y="3349013"/>
            <a:ext cx="1382589" cy="192449"/>
          </a:xfrm>
          <a:prstGeom prst="rect">
            <a:avLst/>
          </a:prstGeom>
          <a:solidFill>
            <a:schemeClr val="bg1"/>
          </a:solidFill>
          <a:ln w="19050">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45720" rtlCol="0" anchor="ctr"/>
          <a:lstStyle/>
          <a:p>
            <a:pPr marL="11430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Classification Labels</a:t>
            </a:r>
          </a:p>
        </p:txBody>
      </p:sp>
      <p:sp>
        <p:nvSpPr>
          <p:cNvPr id="734" name="Rectangle 733">
            <a:extLst>
              <a:ext uri="{FF2B5EF4-FFF2-40B4-BE49-F238E27FC236}">
                <a16:creationId xmlns:a16="http://schemas.microsoft.com/office/drawing/2014/main" id="{D99ED82C-3F1B-4841-B3CC-3B5DF8285ABA}"/>
              </a:ext>
            </a:extLst>
          </p:cNvPr>
          <p:cNvSpPr/>
          <p:nvPr/>
        </p:nvSpPr>
        <p:spPr>
          <a:xfrm>
            <a:off x="273252" y="2128487"/>
            <a:ext cx="1521377" cy="257763"/>
          </a:xfrm>
          <a:prstGeom prst="rect">
            <a:avLst/>
          </a:prstGeom>
          <a:solidFill>
            <a:schemeClr val="tx2"/>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a:ln>
                  <a:noFill/>
                </a:ln>
                <a:gradFill>
                  <a:gsLst>
                    <a:gs pos="0">
                      <a:srgbClr val="FFFFFF"/>
                    </a:gs>
                    <a:gs pos="100000">
                      <a:srgbClr val="FFFFFF"/>
                    </a:gs>
                  </a:gsLst>
                  <a:lin ang="5400000" scaled="1"/>
                </a:gradFill>
                <a:effectLst/>
                <a:uLnTx/>
                <a:uFillTx/>
                <a:latin typeface="Segoe"/>
                <a:ea typeface="+mn-ea"/>
                <a:cs typeface="+mn-cs"/>
              </a:rPr>
              <a:t>Clients</a:t>
            </a:r>
          </a:p>
        </p:txBody>
      </p:sp>
      <p:cxnSp>
        <p:nvCxnSpPr>
          <p:cNvPr id="9" name="Connector: Elbow 8">
            <a:extLst>
              <a:ext uri="{FF2B5EF4-FFF2-40B4-BE49-F238E27FC236}">
                <a16:creationId xmlns:a16="http://schemas.microsoft.com/office/drawing/2014/main" id="{A2F782D0-7358-48F8-938D-A164A2BEB08D}"/>
              </a:ext>
            </a:extLst>
          </p:cNvPr>
          <p:cNvCxnSpPr>
            <a:cxnSpLocks/>
            <a:stCxn id="92" idx="3"/>
            <a:endCxn id="264" idx="3"/>
          </p:cNvCxnSpPr>
          <p:nvPr/>
        </p:nvCxnSpPr>
        <p:spPr>
          <a:xfrm>
            <a:off x="1782931" y="3391149"/>
            <a:ext cx="9074" cy="928933"/>
          </a:xfrm>
          <a:prstGeom prst="bentConnector3">
            <a:avLst>
              <a:gd name="adj1" fmla="val 1275667"/>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670" name="Rectangle 669">
            <a:hlinkClick r:id="rId29" tooltip="Windows 10 IoT Core and Windows 10 IoT Enterprise provide a secure solution for IoT devices with flexibility to support headless, ARM-based devices or powerful, Win32-driven devices."/>
            <a:extLst>
              <a:ext uri="{FF2B5EF4-FFF2-40B4-BE49-F238E27FC236}">
                <a16:creationId xmlns:a16="http://schemas.microsoft.com/office/drawing/2014/main" id="{3F9A5FCD-3F3E-4607-8A82-9932FA88B85C}"/>
              </a:ext>
            </a:extLst>
          </p:cNvPr>
          <p:cNvSpPr/>
          <p:nvPr/>
        </p:nvSpPr>
        <p:spPr>
          <a:xfrm>
            <a:off x="2120878" y="5859048"/>
            <a:ext cx="969115" cy="211725"/>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sp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75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Windows 10 IoT</a:t>
            </a:r>
          </a:p>
        </p:txBody>
      </p:sp>
      <p:sp>
        <p:nvSpPr>
          <p:cNvPr id="671" name="Rectangle 670">
            <a:hlinkClick r:id="rId30" tooltip="Azure IoT Central is a fully managed IoT SaaS (software-as-a-service) solution that makes it easy to connect, monitor and manage your IoT assets at scale, so you can create deep insights from your IoT data and take informed action. "/>
            <a:extLst>
              <a:ext uri="{FF2B5EF4-FFF2-40B4-BE49-F238E27FC236}">
                <a16:creationId xmlns:a16="http://schemas.microsoft.com/office/drawing/2014/main" id="{77377F1E-B771-4359-B9B2-CDF5F5917969}"/>
              </a:ext>
            </a:extLst>
          </p:cNvPr>
          <p:cNvSpPr/>
          <p:nvPr/>
        </p:nvSpPr>
        <p:spPr>
          <a:xfrm>
            <a:off x="2122975" y="6127267"/>
            <a:ext cx="969115" cy="204287"/>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sp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75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IoT Security </a:t>
            </a:r>
          </a:p>
        </p:txBody>
      </p:sp>
      <p:sp>
        <p:nvSpPr>
          <p:cNvPr id="711" name="Title 1">
            <a:extLst>
              <a:ext uri="{FF2B5EF4-FFF2-40B4-BE49-F238E27FC236}">
                <a16:creationId xmlns:a16="http://schemas.microsoft.com/office/drawing/2014/main" id="{5948D4A9-E316-41CE-B2D5-2C9900CA46DD}"/>
              </a:ext>
            </a:extLst>
          </p:cNvPr>
          <p:cNvSpPr txBox="1">
            <a:spLocks/>
          </p:cNvSpPr>
          <p:nvPr/>
        </p:nvSpPr>
        <p:spPr>
          <a:xfrm>
            <a:off x="4618330" y="186343"/>
            <a:ext cx="3814609" cy="551907"/>
          </a:xfrm>
          <a:prstGeom prst="rect">
            <a:avLst/>
          </a:prstGeom>
          <a:noFill/>
          <a:effectLst>
            <a:softEdge rad="63500"/>
          </a:effectLst>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1600" b="1" i="0" u="none" strike="noStrike" kern="1200" cap="none" spc="0" normalizeH="0" baseline="0" noProof="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rPr>
              <a:t>Cybersecurity Reference Architecture</a:t>
            </a:r>
          </a:p>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rPr>
              <a:t>May 2018 – </a:t>
            </a:r>
            <a:r>
              <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hlinkClick r:id="rId31" tooltip="The latest published version of this document can be found at https://aka.ms/MCRA"/>
              </a:rPr>
              <a:t>https://aka.ms/MCRA</a:t>
            </a:r>
            <a:r>
              <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rPr>
              <a:t> | </a:t>
            </a:r>
            <a:r>
              <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hlinkClick r:id="rId32" tooltip="View a recording of this document being presented (V1 only for now)"/>
              </a:rPr>
              <a:t>Video Recording</a:t>
            </a:r>
            <a:r>
              <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rPr>
              <a:t> | </a:t>
            </a:r>
            <a:r>
              <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hlinkClick r:id="rId33" tooltip="Complementary Content Covering Cybersecurity Reference Strategies"/>
              </a:rPr>
              <a:t>Strategies</a:t>
            </a: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endParaRPr>
          </a:p>
        </p:txBody>
      </p:sp>
      <p:pic>
        <p:nvPicPr>
          <p:cNvPr id="720" name="Picture 719">
            <a:extLst>
              <a:ext uri="{FF2B5EF4-FFF2-40B4-BE49-F238E27FC236}">
                <a16:creationId xmlns:a16="http://schemas.microsoft.com/office/drawing/2014/main" id="{02873225-8690-4D5F-AFE8-8FBBD7EFA8E1}"/>
              </a:ext>
            </a:extLst>
          </p:cNvPr>
          <p:cNvPicPr>
            <a:picLocks noChangeAspect="1"/>
          </p:cNvPicPr>
          <p:nvPr/>
        </p:nvPicPr>
        <p:blipFill>
          <a:blip r:embed="rId34" cstate="email">
            <a:extLst>
              <a:ext uri="{28A0092B-C50C-407E-A947-70E740481C1C}">
                <a14:useLocalDpi xmlns:a14="http://schemas.microsoft.com/office/drawing/2010/main" val="0"/>
              </a:ext>
            </a:extLst>
          </a:blip>
          <a:stretch>
            <a:fillRect/>
          </a:stretch>
        </p:blipFill>
        <p:spPr bwMode="invGray">
          <a:xfrm>
            <a:off x="10554452" y="6081476"/>
            <a:ext cx="1207538" cy="258671"/>
          </a:xfrm>
          <a:prstGeom prst="rect">
            <a:avLst/>
          </a:prstGeom>
        </p:spPr>
      </p:pic>
      <p:grpSp>
        <p:nvGrpSpPr>
          <p:cNvPr id="23" name="Group 22">
            <a:extLst>
              <a:ext uri="{FF2B5EF4-FFF2-40B4-BE49-F238E27FC236}">
                <a16:creationId xmlns:a16="http://schemas.microsoft.com/office/drawing/2014/main" id="{806966EE-7DC9-42B7-AC98-DDA2D2A68725}"/>
              </a:ext>
            </a:extLst>
          </p:cNvPr>
          <p:cNvGrpSpPr/>
          <p:nvPr/>
        </p:nvGrpSpPr>
        <p:grpSpPr>
          <a:xfrm>
            <a:off x="2062962" y="2128487"/>
            <a:ext cx="6159022" cy="537733"/>
            <a:chOff x="2062962" y="2128487"/>
            <a:chExt cx="6159022" cy="537733"/>
          </a:xfrm>
        </p:grpSpPr>
        <p:sp>
          <p:nvSpPr>
            <p:cNvPr id="715" name="Rectangle 714">
              <a:extLst>
                <a:ext uri="{FF2B5EF4-FFF2-40B4-BE49-F238E27FC236}">
                  <a16:creationId xmlns:a16="http://schemas.microsoft.com/office/drawing/2014/main" id="{5B2F8445-8EF1-431E-9FF4-70481E88613F}"/>
                </a:ext>
              </a:extLst>
            </p:cNvPr>
            <p:cNvSpPr/>
            <p:nvPr/>
          </p:nvSpPr>
          <p:spPr>
            <a:xfrm>
              <a:off x="2062962" y="2128487"/>
              <a:ext cx="6159022" cy="257763"/>
            </a:xfrm>
            <a:prstGeom prst="rect">
              <a:avLst/>
            </a:prstGeom>
            <a:solidFill>
              <a:schemeClr val="tx2"/>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a:ln>
                    <a:noFill/>
                  </a:ln>
                  <a:gradFill>
                    <a:gsLst>
                      <a:gs pos="0">
                        <a:srgbClr val="FFFFFF"/>
                      </a:gs>
                      <a:gs pos="100000">
                        <a:srgbClr val="FFFFFF"/>
                      </a:gs>
                    </a:gsLst>
                    <a:lin ang="5400000" scaled="1"/>
                  </a:gradFill>
                  <a:effectLst/>
                  <a:uLnTx/>
                  <a:uFillTx/>
                  <a:latin typeface="Segoe"/>
                  <a:ea typeface="+mn-ea"/>
                  <a:cs typeface="+mn-cs"/>
                </a:rPr>
                <a:t>Hybrid Cloud Infrastructure</a:t>
              </a:r>
            </a:p>
          </p:txBody>
        </p:sp>
        <p:sp>
          <p:nvSpPr>
            <p:cNvPr id="739" name="TextBox 550">
              <a:extLst>
                <a:ext uri="{FF2B5EF4-FFF2-40B4-BE49-F238E27FC236}">
                  <a16:creationId xmlns:a16="http://schemas.microsoft.com/office/drawing/2014/main" id="{25A1CD42-C2EA-4EFD-8659-36436EF9138C}"/>
                </a:ext>
              </a:extLst>
            </p:cNvPr>
            <p:cNvSpPr txBox="1"/>
            <p:nvPr/>
          </p:nvSpPr>
          <p:spPr>
            <a:xfrm>
              <a:off x="6030668" y="2389221"/>
              <a:ext cx="124722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0">
                        <a:srgbClr val="0078D7"/>
                      </a:gs>
                      <a:gs pos="100000">
                        <a:srgbClr val="0078D7"/>
                      </a:gs>
                    </a:gsLst>
                    <a:lin ang="5400000" scaled="1"/>
                  </a:gradFill>
                  <a:effectLst/>
                  <a:uLnTx/>
                  <a:uFillTx/>
                  <a:latin typeface="Segoe UI"/>
                  <a:ea typeface="+mn-ea"/>
                  <a:cs typeface="+mn-cs"/>
                </a:rPr>
                <a:t>Microsoft Azure</a:t>
              </a:r>
            </a:p>
          </p:txBody>
        </p:sp>
        <p:sp>
          <p:nvSpPr>
            <p:cNvPr id="491" name="TextBox 490">
              <a:extLst>
                <a:ext uri="{FF2B5EF4-FFF2-40B4-BE49-F238E27FC236}">
                  <a16:creationId xmlns:a16="http://schemas.microsoft.com/office/drawing/2014/main" id="{3344623C-5BC6-480B-BA98-B820168FAD76}"/>
                </a:ext>
              </a:extLst>
            </p:cNvPr>
            <p:cNvSpPr txBox="1"/>
            <p:nvPr/>
          </p:nvSpPr>
          <p:spPr>
            <a:xfrm>
              <a:off x="4194732" y="2389532"/>
              <a:ext cx="1067054" cy="246221"/>
            </a:xfrm>
            <a:prstGeom prst="rect">
              <a:avLst/>
            </a:prstGeom>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sz="1100" b="1">
                  <a:gradFill>
                    <a:gsLst>
                      <a:gs pos="0">
                        <a:schemeClr val="tx1"/>
                      </a:gs>
                      <a:gs pos="100000">
                        <a:schemeClr val="tx1"/>
                      </a:gs>
                    </a:gsLst>
                    <a:lin ang="5400000" scaled="1"/>
                  </a:gradFill>
                  <a:latin typeface="Segoe"/>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3rd party IaaS</a:t>
              </a:r>
            </a:p>
          </p:txBody>
        </p:sp>
      </p:grpSp>
      <p:cxnSp>
        <p:nvCxnSpPr>
          <p:cNvPr id="4" name="Connector: Elbow 3">
            <a:extLst>
              <a:ext uri="{FF2B5EF4-FFF2-40B4-BE49-F238E27FC236}">
                <a16:creationId xmlns:a16="http://schemas.microsoft.com/office/drawing/2014/main" id="{F1B49E56-0C89-42D1-BA16-F98FB3CFF099}"/>
              </a:ext>
            </a:extLst>
          </p:cNvPr>
          <p:cNvCxnSpPr>
            <a:cxnSpLocks/>
            <a:endCxn id="687" idx="1"/>
          </p:cNvCxnSpPr>
          <p:nvPr/>
        </p:nvCxnSpPr>
        <p:spPr>
          <a:xfrm rot="10800000" flipV="1">
            <a:off x="2472459" y="2679490"/>
            <a:ext cx="6118147" cy="855225"/>
          </a:xfrm>
          <a:prstGeom prst="bentConnector3">
            <a:avLst>
              <a:gd name="adj1" fmla="val 101340"/>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sp>
        <p:nvSpPr>
          <p:cNvPr id="29" name="Rectangle 28">
            <a:extLst>
              <a:ext uri="{FF2B5EF4-FFF2-40B4-BE49-F238E27FC236}">
                <a16:creationId xmlns:a16="http://schemas.microsoft.com/office/drawing/2014/main" id="{D2020000-3AE0-46DB-BFB6-28AE2836D2A1}"/>
              </a:ext>
            </a:extLst>
          </p:cNvPr>
          <p:cNvSpPr/>
          <p:nvPr/>
        </p:nvSpPr>
        <p:spPr>
          <a:xfrm>
            <a:off x="10711007" y="4836896"/>
            <a:ext cx="1491540" cy="2308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Active Directory</a:t>
            </a:r>
          </a:p>
        </p:txBody>
      </p:sp>
      <p:grpSp>
        <p:nvGrpSpPr>
          <p:cNvPr id="475" name="Group 474">
            <a:extLst>
              <a:ext uri="{FF2B5EF4-FFF2-40B4-BE49-F238E27FC236}">
                <a16:creationId xmlns:a16="http://schemas.microsoft.com/office/drawing/2014/main" id="{3C899EE9-AC8B-45F7-BC88-2451A6A1FDBF}"/>
              </a:ext>
            </a:extLst>
          </p:cNvPr>
          <p:cNvGrpSpPr/>
          <p:nvPr/>
        </p:nvGrpSpPr>
        <p:grpSpPr>
          <a:xfrm>
            <a:off x="8692863" y="2254133"/>
            <a:ext cx="1310437" cy="241077"/>
            <a:chOff x="116752" y="2955527"/>
            <a:chExt cx="1310437" cy="241077"/>
          </a:xfrm>
        </p:grpSpPr>
        <p:sp>
          <p:nvSpPr>
            <p:cNvPr id="476" name="Rectangle 475">
              <a:hlinkClick r:id="rId35" tooltip="Cloud App Security provides key capabilities for Shadow IT Risk management (discover, assess, approve, and manage SaaS apps via API + Proxy), Info Protection (discover/protect), and SOC (alerting and investigation) "/>
              <a:extLst>
                <a:ext uri="{FF2B5EF4-FFF2-40B4-BE49-F238E27FC236}">
                  <a16:creationId xmlns:a16="http://schemas.microsoft.com/office/drawing/2014/main" id="{9A10CF41-F7A7-4646-9890-D9AE16C51809}"/>
                </a:ext>
              </a:extLst>
            </p:cNvPr>
            <p:cNvSpPr/>
            <p:nvPr/>
          </p:nvSpPr>
          <p:spPr>
            <a:xfrm>
              <a:off x="116752" y="2955527"/>
              <a:ext cx="1310437" cy="241077"/>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Cloud App Security</a:t>
              </a:r>
            </a:p>
          </p:txBody>
        </p:sp>
        <p:pic>
          <p:nvPicPr>
            <p:cNvPr id="477" name="Picture 476">
              <a:extLst>
                <a:ext uri="{FF2B5EF4-FFF2-40B4-BE49-F238E27FC236}">
                  <a16:creationId xmlns:a16="http://schemas.microsoft.com/office/drawing/2014/main" id="{A87ECD80-6342-4DAA-A432-A942E009EC38}"/>
                </a:ext>
              </a:extLst>
            </p:cNvPr>
            <p:cNvPicPr>
              <a:picLocks noChangeAspect="1"/>
            </p:cNvPicPr>
            <p:nvPr/>
          </p:nvPicPr>
          <p:blipFill>
            <a:blip r:embed="rId36" cstate="print">
              <a:extLst>
                <a:ext uri="{28A0092B-C50C-407E-A947-70E740481C1C}">
                  <a14:useLocalDpi xmlns:a14="http://schemas.microsoft.com/office/drawing/2010/main" val="0"/>
                </a:ext>
              </a:extLst>
            </a:blip>
            <a:stretch>
              <a:fillRect/>
            </a:stretch>
          </p:blipFill>
          <p:spPr>
            <a:xfrm>
              <a:off x="157915" y="3011955"/>
              <a:ext cx="157492" cy="127696"/>
            </a:xfrm>
            <a:prstGeom prst="rect">
              <a:avLst/>
            </a:prstGeom>
          </p:spPr>
        </p:pic>
      </p:grpSp>
      <p:cxnSp>
        <p:nvCxnSpPr>
          <p:cNvPr id="193" name="Straight Connector 192">
            <a:extLst>
              <a:ext uri="{FF2B5EF4-FFF2-40B4-BE49-F238E27FC236}">
                <a16:creationId xmlns:a16="http://schemas.microsoft.com/office/drawing/2014/main" id="{599ADECA-CEBB-49C8-9AB5-EA37ECAFE2BC}"/>
              </a:ext>
            </a:extLst>
          </p:cNvPr>
          <p:cNvCxnSpPr>
            <a:cxnSpLocks/>
          </p:cNvCxnSpPr>
          <p:nvPr/>
        </p:nvCxnSpPr>
        <p:spPr>
          <a:xfrm flipH="1">
            <a:off x="7277888" y="2561170"/>
            <a:ext cx="1066087" cy="0"/>
          </a:xfrm>
          <a:prstGeom prst="line">
            <a:avLst/>
          </a:prstGeom>
          <a:noFill/>
          <a:ln w="14224"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cxnSp>
      <p:grpSp>
        <p:nvGrpSpPr>
          <p:cNvPr id="84" name="Group 83">
            <a:extLst>
              <a:ext uri="{FF2B5EF4-FFF2-40B4-BE49-F238E27FC236}">
                <a16:creationId xmlns:a16="http://schemas.microsoft.com/office/drawing/2014/main" id="{049AC098-F6B7-4B7B-853E-A6E94F5108FC}"/>
              </a:ext>
            </a:extLst>
          </p:cNvPr>
          <p:cNvGrpSpPr/>
          <p:nvPr/>
        </p:nvGrpSpPr>
        <p:grpSpPr>
          <a:xfrm>
            <a:off x="8682587" y="4878829"/>
            <a:ext cx="1317731" cy="894404"/>
            <a:chOff x="8682587" y="4878829"/>
            <a:chExt cx="1317731" cy="894404"/>
          </a:xfrm>
        </p:grpSpPr>
        <p:grpSp>
          <p:nvGrpSpPr>
            <p:cNvPr id="423" name="Group 422">
              <a:extLst>
                <a:ext uri="{FF2B5EF4-FFF2-40B4-BE49-F238E27FC236}">
                  <a16:creationId xmlns:a16="http://schemas.microsoft.com/office/drawing/2014/main" id="{7EC58190-C69B-44AE-8E5B-9B2F41B14A14}"/>
                </a:ext>
              </a:extLst>
            </p:cNvPr>
            <p:cNvGrpSpPr/>
            <p:nvPr/>
          </p:nvGrpSpPr>
          <p:grpSpPr>
            <a:xfrm>
              <a:off x="8682587" y="4878829"/>
              <a:ext cx="1316736" cy="301712"/>
              <a:chOff x="8985201" y="5090630"/>
              <a:chExt cx="1316736" cy="301712"/>
            </a:xfrm>
          </p:grpSpPr>
          <p:sp>
            <p:nvSpPr>
              <p:cNvPr id="424" name="Rectangle 423">
                <a:hlinkClick r:id="rId37" tooltip="Enables you to detect and respond to potential threats as they occur with alerts for suspicious database activities, potential vulnerabilities, and SQL injection attacks, as well as anomalous database access patterns. "/>
                <a:extLst>
                  <a:ext uri="{FF2B5EF4-FFF2-40B4-BE49-F238E27FC236}">
                    <a16:creationId xmlns:a16="http://schemas.microsoft.com/office/drawing/2014/main" id="{0B14344D-FF3A-40E3-910A-C628ECAA90FA}"/>
                  </a:ext>
                </a:extLst>
              </p:cNvPr>
              <p:cNvSpPr/>
              <p:nvPr/>
            </p:nvSpPr>
            <p:spPr>
              <a:xfrm>
                <a:off x="8985201" y="5090630"/>
                <a:ext cx="1316736" cy="301712"/>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SQL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Threat Detection</a:t>
                </a:r>
              </a:p>
            </p:txBody>
          </p:sp>
          <p:pic>
            <p:nvPicPr>
              <p:cNvPr id="425" name="Picture 171">
                <a:extLst>
                  <a:ext uri="{FF2B5EF4-FFF2-40B4-BE49-F238E27FC236}">
                    <a16:creationId xmlns:a16="http://schemas.microsoft.com/office/drawing/2014/main" id="{CEC693DE-2E00-4E62-882D-EB5B9C7635EE}"/>
                  </a:ext>
                </a:extLst>
              </p:cNvPr>
              <p:cNvPicPr>
                <a:picLocks noChangeAspect="1"/>
              </p:cNvPicPr>
              <p:nvPr/>
            </p:nvPicPr>
            <p:blipFill>
              <a:blip r:embed="rId38" cstate="print">
                <a:extLst>
                  <a:ext uri="{28A0092B-C50C-407E-A947-70E740481C1C}">
                    <a14:useLocalDpi xmlns:a14="http://schemas.microsoft.com/office/drawing/2010/main" val="0"/>
                  </a:ext>
                </a:extLst>
              </a:blip>
              <a:srcRect/>
              <a:stretch>
                <a:fillRect/>
              </a:stretch>
            </p:blipFill>
            <p:spPr bwMode="auto">
              <a:xfrm>
                <a:off x="9031999" y="5154894"/>
                <a:ext cx="148615" cy="14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26" name="Group 425">
              <a:extLst>
                <a:ext uri="{FF2B5EF4-FFF2-40B4-BE49-F238E27FC236}">
                  <a16:creationId xmlns:a16="http://schemas.microsoft.com/office/drawing/2014/main" id="{E1B9B134-2321-4891-B17C-15991C8E37EC}"/>
                </a:ext>
              </a:extLst>
            </p:cNvPr>
            <p:cNvGrpSpPr/>
            <p:nvPr/>
          </p:nvGrpSpPr>
          <p:grpSpPr>
            <a:xfrm>
              <a:off x="8683582" y="5180541"/>
              <a:ext cx="1316736" cy="297521"/>
              <a:chOff x="8983735" y="5463141"/>
              <a:chExt cx="1316736" cy="297521"/>
            </a:xfrm>
          </p:grpSpPr>
          <p:sp>
            <p:nvSpPr>
              <p:cNvPr id="427" name="Rectangle 426">
                <a:hlinkClick r:id="rId39" tooltip="Transparent data encryption helps protect against the threat of malicious activity by performing real-time encryption and decryption of the database, associated backups, and transaction log files at rest without requiring changes to the application"/>
                <a:extLst>
                  <a:ext uri="{FF2B5EF4-FFF2-40B4-BE49-F238E27FC236}">
                    <a16:creationId xmlns:a16="http://schemas.microsoft.com/office/drawing/2014/main" id="{8DA36C12-35FC-4034-B8B5-1545C11A7ECE}"/>
                  </a:ext>
                </a:extLst>
              </p:cNvPr>
              <p:cNvSpPr/>
              <p:nvPr/>
            </p:nvSpPr>
            <p:spPr>
              <a:xfrm>
                <a:off x="8983735" y="5463141"/>
                <a:ext cx="1316736" cy="29752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SQL Encryption &amp;</a:t>
                </a:r>
                <a:br>
                  <a:rPr kumimoji="0" lang="en-US" altLang="en-US" sz="900" b="0" i="0" u="none" strike="noStrike" kern="120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br>
                <a:r>
                  <a:rPr kumimoji="0" lang="en-US" altLang="en-US" sz="900" b="0" i="0" u="none" strike="noStrike" kern="120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 Data Masking</a:t>
                </a:r>
              </a:p>
            </p:txBody>
          </p:sp>
          <p:pic>
            <p:nvPicPr>
              <p:cNvPr id="428" name="Picture 171">
                <a:extLst>
                  <a:ext uri="{FF2B5EF4-FFF2-40B4-BE49-F238E27FC236}">
                    <a16:creationId xmlns:a16="http://schemas.microsoft.com/office/drawing/2014/main" id="{D37AF609-A026-435E-B719-3C5549FFF8A9}"/>
                  </a:ext>
                </a:extLst>
              </p:cNvPr>
              <p:cNvPicPr>
                <a:picLocks noChangeAspect="1"/>
              </p:cNvPicPr>
              <p:nvPr/>
            </p:nvPicPr>
            <p:blipFill>
              <a:blip r:embed="rId38" cstate="print">
                <a:extLst>
                  <a:ext uri="{28A0092B-C50C-407E-A947-70E740481C1C}">
                    <a14:useLocalDpi xmlns:a14="http://schemas.microsoft.com/office/drawing/2010/main" val="0"/>
                  </a:ext>
                </a:extLst>
              </a:blip>
              <a:srcRect/>
              <a:stretch>
                <a:fillRect/>
              </a:stretch>
            </p:blipFill>
            <p:spPr bwMode="auto">
              <a:xfrm>
                <a:off x="9038293" y="5516946"/>
                <a:ext cx="148615" cy="14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9" name="Group 38">
              <a:extLst>
                <a:ext uri="{FF2B5EF4-FFF2-40B4-BE49-F238E27FC236}">
                  <a16:creationId xmlns:a16="http://schemas.microsoft.com/office/drawing/2014/main" id="{1053A7E7-CE7D-4337-B985-AAF9FB5B5CD7}"/>
                </a:ext>
              </a:extLst>
            </p:cNvPr>
            <p:cNvGrpSpPr/>
            <p:nvPr/>
          </p:nvGrpSpPr>
          <p:grpSpPr>
            <a:xfrm>
              <a:off x="8685048" y="5481028"/>
              <a:ext cx="1314275" cy="292205"/>
              <a:chOff x="8685048" y="5481028"/>
              <a:chExt cx="1314275" cy="292205"/>
            </a:xfrm>
          </p:grpSpPr>
          <p:sp>
            <p:nvSpPr>
              <p:cNvPr id="129" name="Rectangle 128">
                <a:hlinkClick r:id="rId40" tooltip="(PREVIEW) Provides advanced capabilities built into Azure SQL Database for discovering, classifying, labeling, and protecting sensitive data in your databases. Similar capabilities are also being introduced for on-premises SQL Server."/>
                <a:extLst>
                  <a:ext uri="{FF2B5EF4-FFF2-40B4-BE49-F238E27FC236}">
                    <a16:creationId xmlns:a16="http://schemas.microsoft.com/office/drawing/2014/main" id="{2F04358E-1E28-417C-9BCA-FCBB4421872D}"/>
                  </a:ext>
                </a:extLst>
              </p:cNvPr>
              <p:cNvSpPr/>
              <p:nvPr/>
            </p:nvSpPr>
            <p:spPr>
              <a:xfrm>
                <a:off x="8685048" y="5481028"/>
                <a:ext cx="1314275" cy="292205"/>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SQL Info Protection </a:t>
                </a:r>
                <a:r>
                  <a:rPr kumimoji="0" lang="en-US" altLang="en-US" sz="800" b="0" i="1"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(Preview)</a:t>
                </a:r>
              </a:p>
            </p:txBody>
          </p:sp>
          <p:pic>
            <p:nvPicPr>
              <p:cNvPr id="642" name="Picture 171">
                <a:extLst>
                  <a:ext uri="{FF2B5EF4-FFF2-40B4-BE49-F238E27FC236}">
                    <a16:creationId xmlns:a16="http://schemas.microsoft.com/office/drawing/2014/main" id="{9747EA17-CD55-4F68-8E32-DCC83D0F8F9F}"/>
                  </a:ext>
                </a:extLst>
              </p:cNvPr>
              <p:cNvPicPr>
                <a:picLocks noChangeAspect="1"/>
              </p:cNvPicPr>
              <p:nvPr/>
            </p:nvPicPr>
            <p:blipFill>
              <a:blip r:embed="rId38" cstate="print">
                <a:extLst>
                  <a:ext uri="{28A0092B-C50C-407E-A947-70E740481C1C}">
                    <a14:useLocalDpi xmlns:a14="http://schemas.microsoft.com/office/drawing/2010/main" val="0"/>
                  </a:ext>
                </a:extLst>
              </a:blip>
              <a:srcRect/>
              <a:stretch>
                <a:fillRect/>
              </a:stretch>
            </p:blipFill>
            <p:spPr bwMode="auto">
              <a:xfrm>
                <a:off x="8738140" y="5556124"/>
                <a:ext cx="148615" cy="14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0" name="Group 29">
            <a:extLst>
              <a:ext uri="{FF2B5EF4-FFF2-40B4-BE49-F238E27FC236}">
                <a16:creationId xmlns:a16="http://schemas.microsoft.com/office/drawing/2014/main" id="{E07C47F9-ACEC-4D51-A8A2-A450AC7DFD0D}"/>
              </a:ext>
            </a:extLst>
          </p:cNvPr>
          <p:cNvGrpSpPr/>
          <p:nvPr/>
        </p:nvGrpSpPr>
        <p:grpSpPr>
          <a:xfrm>
            <a:off x="8491368" y="362896"/>
            <a:ext cx="1128835" cy="1004795"/>
            <a:chOff x="8491368" y="362896"/>
            <a:chExt cx="1128835" cy="1004795"/>
          </a:xfrm>
        </p:grpSpPr>
        <p:sp>
          <p:nvSpPr>
            <p:cNvPr id="389" name="Rectangle 388">
              <a:extLst>
                <a:ext uri="{FF2B5EF4-FFF2-40B4-BE49-F238E27FC236}">
                  <a16:creationId xmlns:a16="http://schemas.microsoft.com/office/drawing/2014/main" id="{E2EF18E9-E4CB-454B-B76D-EB4392928A47}"/>
                </a:ext>
              </a:extLst>
            </p:cNvPr>
            <p:cNvSpPr/>
            <p:nvPr/>
          </p:nvSpPr>
          <p:spPr>
            <a:xfrm>
              <a:off x="8491368" y="362896"/>
              <a:ext cx="875561"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EB3C00"/>
                  </a:solidFill>
                  <a:effectLst/>
                  <a:uLnTx/>
                  <a:uFillTx/>
                  <a:latin typeface="Segoe UI"/>
                  <a:ea typeface="+mn-ea"/>
                  <a:cs typeface="Segoe UI Light" panose="020B0502040204020203" pitchFamily="34" charset="0"/>
                </a:rPr>
                <a:t>Office 365</a:t>
              </a:r>
            </a:p>
          </p:txBody>
        </p:sp>
        <p:cxnSp>
          <p:nvCxnSpPr>
            <p:cNvPr id="487" name="Straight Connector 486">
              <a:extLst>
                <a:ext uri="{FF2B5EF4-FFF2-40B4-BE49-F238E27FC236}">
                  <a16:creationId xmlns:a16="http://schemas.microsoft.com/office/drawing/2014/main" id="{8E4028AD-7AE7-4FA5-9E61-2778447C655F}"/>
                </a:ext>
              </a:extLst>
            </p:cNvPr>
            <p:cNvCxnSpPr>
              <a:cxnSpLocks/>
            </p:cNvCxnSpPr>
            <p:nvPr/>
          </p:nvCxnSpPr>
          <p:spPr>
            <a:xfrm>
              <a:off x="8655991" y="615421"/>
              <a:ext cx="0" cy="449704"/>
            </a:xfrm>
            <a:prstGeom prst="line">
              <a:avLst/>
            </a:prstGeom>
            <a:ln w="19050">
              <a:solidFill>
                <a:srgbClr val="F94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43" name="Rectangle 642">
              <a:extLst>
                <a:ext uri="{FF2B5EF4-FFF2-40B4-BE49-F238E27FC236}">
                  <a16:creationId xmlns:a16="http://schemas.microsoft.com/office/drawing/2014/main" id="{B5E3FB8C-7D58-4D5A-A935-DD6AFDCBDA10}"/>
                </a:ext>
              </a:extLst>
            </p:cNvPr>
            <p:cNvSpPr/>
            <p:nvPr/>
          </p:nvSpPr>
          <p:spPr>
            <a:xfrm>
              <a:off x="8491368" y="1090692"/>
              <a:ext cx="1128835"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EB3C00"/>
                  </a:solidFill>
                  <a:effectLst/>
                  <a:uLnTx/>
                  <a:uFillTx/>
                  <a:latin typeface="Segoe UI"/>
                  <a:ea typeface="+mn-ea"/>
                  <a:cs typeface="Segoe UI Light" panose="020B0502040204020203" pitchFamily="34" charset="0"/>
                </a:rPr>
                <a:t>Dynamics 365</a:t>
              </a:r>
            </a:p>
          </p:txBody>
        </p:sp>
      </p:grpSp>
      <p:sp>
        <p:nvSpPr>
          <p:cNvPr id="408" name="Rectangle 407">
            <a:extLst>
              <a:ext uri="{FF2B5EF4-FFF2-40B4-BE49-F238E27FC236}">
                <a16:creationId xmlns:a16="http://schemas.microsoft.com/office/drawing/2014/main" id="{8C4E18A5-B800-44B1-B107-2F0CC16AD7A4}"/>
              </a:ext>
            </a:extLst>
          </p:cNvPr>
          <p:cNvSpPr/>
          <p:nvPr/>
        </p:nvSpPr>
        <p:spPr>
          <a:xfrm>
            <a:off x="10375853" y="1262080"/>
            <a:ext cx="1600200" cy="257763"/>
          </a:xfrm>
          <a:prstGeom prst="rect">
            <a:avLst/>
          </a:prstGeom>
          <a:solidFill>
            <a:schemeClr val="accent4"/>
          </a:solidFill>
        </p:spPr>
        <p:txBody>
          <a:bodyPr wrap="square" t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a:ln>
                  <a:noFill/>
                </a:ln>
                <a:gradFill>
                  <a:gsLst>
                    <a:gs pos="0">
                      <a:srgbClr val="FFFFFF"/>
                    </a:gs>
                    <a:gs pos="100000">
                      <a:srgbClr val="FFFFFF"/>
                    </a:gs>
                  </a:gsLst>
                  <a:lin ang="5400000" scaled="1"/>
                </a:gradFill>
                <a:effectLst/>
                <a:uLnTx/>
                <a:uFillTx/>
                <a:latin typeface="Segoe"/>
                <a:ea typeface="+mn-ea"/>
                <a:cs typeface="+mn-cs"/>
              </a:rPr>
              <a:t>Identity &amp; Access</a:t>
            </a:r>
          </a:p>
        </p:txBody>
      </p:sp>
      <p:cxnSp>
        <p:nvCxnSpPr>
          <p:cNvPr id="673" name="Connector: Elbow 672">
            <a:extLst>
              <a:ext uri="{FF2B5EF4-FFF2-40B4-BE49-F238E27FC236}">
                <a16:creationId xmlns:a16="http://schemas.microsoft.com/office/drawing/2014/main" id="{495B3EE6-BD9D-4BC2-9EFF-F32E825D55D8}"/>
              </a:ext>
            </a:extLst>
          </p:cNvPr>
          <p:cNvCxnSpPr>
            <a:cxnSpLocks/>
            <a:stCxn id="739" idx="3"/>
          </p:cNvCxnSpPr>
          <p:nvPr/>
        </p:nvCxnSpPr>
        <p:spPr>
          <a:xfrm flipV="1">
            <a:off x="7277888" y="1963979"/>
            <a:ext cx="1009892" cy="563742"/>
          </a:xfrm>
          <a:prstGeom prst="bentConnector3">
            <a:avLst>
              <a:gd name="adj1" fmla="val 99045"/>
            </a:avLst>
          </a:prstGeom>
          <a:ln w="19050">
            <a:solidFill>
              <a:schemeClr val="tx1">
                <a:lumMod val="60000"/>
                <a:lumOff val="4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6" name="Connector: Elbow 675">
            <a:extLst>
              <a:ext uri="{FF2B5EF4-FFF2-40B4-BE49-F238E27FC236}">
                <a16:creationId xmlns:a16="http://schemas.microsoft.com/office/drawing/2014/main" id="{680E6FA9-3206-4542-A2B4-2FCB73449C18}"/>
              </a:ext>
            </a:extLst>
          </p:cNvPr>
          <p:cNvCxnSpPr>
            <a:cxnSpLocks/>
          </p:cNvCxnSpPr>
          <p:nvPr/>
        </p:nvCxnSpPr>
        <p:spPr>
          <a:xfrm rot="16200000" flipH="1">
            <a:off x="1403866" y="4188904"/>
            <a:ext cx="1192799" cy="103194"/>
          </a:xfrm>
          <a:prstGeom prst="bentConnector3">
            <a:avLst>
              <a:gd name="adj1" fmla="val 100397"/>
            </a:avLst>
          </a:prstGeom>
          <a:ln w="19050">
            <a:solidFill>
              <a:schemeClr val="tx1">
                <a:lumMod val="60000"/>
                <a:lumOff val="4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88" name="Straight Connector 687">
            <a:extLst>
              <a:ext uri="{FF2B5EF4-FFF2-40B4-BE49-F238E27FC236}">
                <a16:creationId xmlns:a16="http://schemas.microsoft.com/office/drawing/2014/main" id="{0C1DDADB-F120-4241-9A1D-72AD83D5E073}"/>
              </a:ext>
            </a:extLst>
          </p:cNvPr>
          <p:cNvCxnSpPr>
            <a:cxnSpLocks/>
          </p:cNvCxnSpPr>
          <p:nvPr/>
        </p:nvCxnSpPr>
        <p:spPr>
          <a:xfrm flipH="1">
            <a:off x="5746238" y="1903751"/>
            <a:ext cx="109721" cy="0"/>
          </a:xfrm>
          <a:prstGeom prst="line">
            <a:avLst/>
          </a:prstGeom>
          <a:ln w="19050">
            <a:solidFill>
              <a:schemeClr val="tx1">
                <a:lumMod val="60000"/>
                <a:lumOff val="4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05" name="Straight Connector 704">
            <a:extLst>
              <a:ext uri="{FF2B5EF4-FFF2-40B4-BE49-F238E27FC236}">
                <a16:creationId xmlns:a16="http://schemas.microsoft.com/office/drawing/2014/main" id="{1E09EBC7-3EAB-45C7-952B-C119852F91FC}"/>
              </a:ext>
            </a:extLst>
          </p:cNvPr>
          <p:cNvCxnSpPr>
            <a:cxnSpLocks/>
          </p:cNvCxnSpPr>
          <p:nvPr/>
        </p:nvCxnSpPr>
        <p:spPr>
          <a:xfrm>
            <a:off x="10215940" y="1775123"/>
            <a:ext cx="1" cy="73589"/>
          </a:xfrm>
          <a:prstGeom prst="line">
            <a:avLst/>
          </a:prstGeom>
          <a:ln w="19050">
            <a:solidFill>
              <a:schemeClr val="tx1">
                <a:lumMod val="60000"/>
                <a:lumOff val="4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16" name="Connector: Elbow 715">
            <a:extLst>
              <a:ext uri="{FF2B5EF4-FFF2-40B4-BE49-F238E27FC236}">
                <a16:creationId xmlns:a16="http://schemas.microsoft.com/office/drawing/2014/main" id="{E12BD4FB-8723-470D-88E2-153C996E7359}"/>
              </a:ext>
            </a:extLst>
          </p:cNvPr>
          <p:cNvCxnSpPr>
            <a:cxnSpLocks/>
            <a:stCxn id="174" idx="1"/>
            <a:endCxn id="476" idx="3"/>
          </p:cNvCxnSpPr>
          <p:nvPr/>
        </p:nvCxnSpPr>
        <p:spPr>
          <a:xfrm rot="10800000" flipV="1">
            <a:off x="10003300" y="821806"/>
            <a:ext cx="621214" cy="1552866"/>
          </a:xfrm>
          <a:prstGeom prst="bentConnector3">
            <a:avLst>
              <a:gd name="adj1" fmla="val 50000"/>
            </a:avLst>
          </a:prstGeom>
          <a:ln w="19050">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4" name="Rectangle 173">
            <a:extLst>
              <a:ext uri="{FF2B5EF4-FFF2-40B4-BE49-F238E27FC236}">
                <a16:creationId xmlns:a16="http://schemas.microsoft.com/office/drawing/2014/main" id="{FB99E1F1-C069-41B5-AF60-3AF92FB3DE66}"/>
              </a:ext>
            </a:extLst>
          </p:cNvPr>
          <p:cNvSpPr/>
          <p:nvPr/>
        </p:nvSpPr>
        <p:spPr bwMode="auto">
          <a:xfrm>
            <a:off x="10624514" y="780795"/>
            <a:ext cx="77668" cy="8202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29" name="Connector: Elbow 728">
            <a:extLst>
              <a:ext uri="{FF2B5EF4-FFF2-40B4-BE49-F238E27FC236}">
                <a16:creationId xmlns:a16="http://schemas.microsoft.com/office/drawing/2014/main" id="{709024E8-D411-4EC3-83A4-48F66AAFAE7C}"/>
              </a:ext>
            </a:extLst>
          </p:cNvPr>
          <p:cNvCxnSpPr>
            <a:cxnSpLocks/>
          </p:cNvCxnSpPr>
          <p:nvPr/>
        </p:nvCxnSpPr>
        <p:spPr>
          <a:xfrm rot="10800000" flipV="1">
            <a:off x="10462464" y="821806"/>
            <a:ext cx="162050" cy="847712"/>
          </a:xfrm>
          <a:prstGeom prst="bentConnector2">
            <a:avLst/>
          </a:prstGeom>
          <a:ln w="19050">
            <a:solidFill>
              <a:srgbClr val="5C2D9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7" name="Straight Connector 736">
            <a:extLst>
              <a:ext uri="{FF2B5EF4-FFF2-40B4-BE49-F238E27FC236}">
                <a16:creationId xmlns:a16="http://schemas.microsoft.com/office/drawing/2014/main" id="{DB4A91C4-0E01-4485-B7FB-F9EE6A07EA0B}"/>
              </a:ext>
            </a:extLst>
          </p:cNvPr>
          <p:cNvCxnSpPr>
            <a:cxnSpLocks/>
          </p:cNvCxnSpPr>
          <p:nvPr/>
        </p:nvCxnSpPr>
        <p:spPr>
          <a:xfrm flipV="1">
            <a:off x="10220425" y="3604375"/>
            <a:ext cx="0" cy="104772"/>
          </a:xfrm>
          <a:prstGeom prst="line">
            <a:avLst/>
          </a:prstGeom>
          <a:ln w="19050">
            <a:solidFill>
              <a:schemeClr val="tx1">
                <a:lumMod val="60000"/>
                <a:lumOff val="4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pic>
        <p:nvPicPr>
          <p:cNvPr id="458" name="Picture 457">
            <a:extLst>
              <a:ext uri="{FF2B5EF4-FFF2-40B4-BE49-F238E27FC236}">
                <a16:creationId xmlns:a16="http://schemas.microsoft.com/office/drawing/2014/main" id="{FD46B378-1E6A-4F89-BCCD-3DEE2EDF89DF}"/>
              </a:ext>
            </a:extLst>
          </p:cNvPr>
          <p:cNvPicPr>
            <a:picLocks noChangeAspect="1"/>
          </p:cNvPicPr>
          <p:nvPr/>
        </p:nvPicPr>
        <p:blipFill>
          <a:blip r:embed="rId41">
            <a:duotone>
              <a:schemeClr val="accent1">
                <a:shade val="45000"/>
                <a:satMod val="135000"/>
              </a:schemeClr>
              <a:prstClr val="white"/>
            </a:duotone>
            <a:lum bright="-20000" contrast="40000"/>
          </a:blip>
          <a:stretch>
            <a:fillRect/>
          </a:stretch>
        </p:blipFill>
        <p:spPr>
          <a:xfrm>
            <a:off x="10425640" y="1610198"/>
            <a:ext cx="278831" cy="278832"/>
          </a:xfrm>
          <a:prstGeom prst="rect">
            <a:avLst/>
          </a:prstGeom>
        </p:spPr>
      </p:pic>
      <p:pic>
        <p:nvPicPr>
          <p:cNvPr id="459" name="Picture 458">
            <a:extLst>
              <a:ext uri="{FF2B5EF4-FFF2-40B4-BE49-F238E27FC236}">
                <a16:creationId xmlns:a16="http://schemas.microsoft.com/office/drawing/2014/main" id="{5A4582E1-1AEB-42AD-BFCA-3791D334651E}"/>
              </a:ext>
            </a:extLst>
          </p:cNvPr>
          <p:cNvPicPr>
            <a:picLocks noChangeAspect="1"/>
          </p:cNvPicPr>
          <p:nvPr/>
        </p:nvPicPr>
        <p:blipFill>
          <a:blip r:embed="rId42"/>
          <a:stretch>
            <a:fillRect/>
          </a:stretch>
        </p:blipFill>
        <p:spPr>
          <a:xfrm>
            <a:off x="10388351" y="4597773"/>
            <a:ext cx="295720" cy="197147"/>
          </a:xfrm>
          <a:prstGeom prst="rect">
            <a:avLst/>
          </a:prstGeom>
        </p:spPr>
      </p:pic>
      <p:grpSp>
        <p:nvGrpSpPr>
          <p:cNvPr id="717" name="Group 716">
            <a:extLst>
              <a:ext uri="{FF2B5EF4-FFF2-40B4-BE49-F238E27FC236}">
                <a16:creationId xmlns:a16="http://schemas.microsoft.com/office/drawing/2014/main" id="{30D2ACFA-C2F4-4D0E-8607-4F84B9903B4F}"/>
              </a:ext>
            </a:extLst>
          </p:cNvPr>
          <p:cNvGrpSpPr/>
          <p:nvPr/>
        </p:nvGrpSpPr>
        <p:grpSpPr>
          <a:xfrm>
            <a:off x="3821452" y="4664050"/>
            <a:ext cx="370338" cy="327772"/>
            <a:chOff x="4723767" y="3080378"/>
            <a:chExt cx="439858" cy="389301"/>
          </a:xfrm>
        </p:grpSpPr>
        <p:pic>
          <p:nvPicPr>
            <p:cNvPr id="718" name="Picture 717">
              <a:extLst>
                <a:ext uri="{FF2B5EF4-FFF2-40B4-BE49-F238E27FC236}">
                  <a16:creationId xmlns:a16="http://schemas.microsoft.com/office/drawing/2014/main" id="{EDABC81B-5CDF-4995-B033-597AF5E58AC7}"/>
                </a:ext>
              </a:extLst>
            </p:cNvPr>
            <p:cNvPicPr>
              <a:picLocks noChangeAspect="1"/>
            </p:cNvPicPr>
            <p:nvPr/>
          </p:nvPicPr>
          <p:blipFill rotWithShape="1">
            <a:blip r:embed="rId27"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721" name="Group 720">
              <a:extLst>
                <a:ext uri="{FF2B5EF4-FFF2-40B4-BE49-F238E27FC236}">
                  <a16:creationId xmlns:a16="http://schemas.microsoft.com/office/drawing/2014/main" id="{6904D6A0-6E77-4CC9-ABCE-BADF8F55760B}"/>
                </a:ext>
              </a:extLst>
            </p:cNvPr>
            <p:cNvGrpSpPr/>
            <p:nvPr/>
          </p:nvGrpSpPr>
          <p:grpSpPr>
            <a:xfrm>
              <a:off x="4723767" y="3080378"/>
              <a:ext cx="439858" cy="389301"/>
              <a:chOff x="3131835" y="4047725"/>
              <a:chExt cx="439858" cy="389301"/>
            </a:xfrm>
          </p:grpSpPr>
          <p:grpSp>
            <p:nvGrpSpPr>
              <p:cNvPr id="722" name="Group 721">
                <a:extLst>
                  <a:ext uri="{FF2B5EF4-FFF2-40B4-BE49-F238E27FC236}">
                    <a16:creationId xmlns:a16="http://schemas.microsoft.com/office/drawing/2014/main" id="{587FF1AF-FABE-4AAC-8E4F-B6460E9285AE}"/>
                  </a:ext>
                </a:extLst>
              </p:cNvPr>
              <p:cNvGrpSpPr/>
              <p:nvPr/>
            </p:nvGrpSpPr>
            <p:grpSpPr>
              <a:xfrm>
                <a:off x="3131835" y="4047725"/>
                <a:ext cx="182560" cy="348911"/>
                <a:chOff x="2136298" y="4226790"/>
                <a:chExt cx="196678" cy="375893"/>
              </a:xfrm>
            </p:grpSpPr>
            <p:sp>
              <p:nvSpPr>
                <p:cNvPr id="731" name="Rectangle 730">
                  <a:extLst>
                    <a:ext uri="{FF2B5EF4-FFF2-40B4-BE49-F238E27FC236}">
                      <a16:creationId xmlns:a16="http://schemas.microsoft.com/office/drawing/2014/main" id="{3E5B16F2-3D5A-4671-BBB0-B4C502FB1120}"/>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2" name="server">
                  <a:extLst>
                    <a:ext uri="{FF2B5EF4-FFF2-40B4-BE49-F238E27FC236}">
                      <a16:creationId xmlns:a16="http://schemas.microsoft.com/office/drawing/2014/main" id="{C5532183-AB50-4003-B709-1FB11B2B6351}"/>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723" name="Oval 722">
                <a:extLst>
                  <a:ext uri="{FF2B5EF4-FFF2-40B4-BE49-F238E27FC236}">
                    <a16:creationId xmlns:a16="http://schemas.microsoft.com/office/drawing/2014/main" id="{48D35492-3E2F-4D9F-8DCD-A76C59961ED4}"/>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25" name="Picture 724">
                <a:extLst>
                  <a:ext uri="{FF2B5EF4-FFF2-40B4-BE49-F238E27FC236}">
                    <a16:creationId xmlns:a16="http://schemas.microsoft.com/office/drawing/2014/main" id="{FDE070DE-E1C4-42BD-9159-1445C180E371}"/>
                  </a:ext>
                </a:extLst>
              </p:cNvPr>
              <p:cNvPicPr>
                <a:picLocks noChangeAspect="1"/>
              </p:cNvPicPr>
              <p:nvPr/>
            </p:nvPicPr>
            <p:blipFill rotWithShape="1">
              <a:blip r:embed="rId28"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730" name="Freeform 6">
                <a:extLst>
                  <a:ext uri="{FF2B5EF4-FFF2-40B4-BE49-F238E27FC236}">
                    <a16:creationId xmlns:a16="http://schemas.microsoft.com/office/drawing/2014/main" id="{8750EAEB-9821-4801-8F64-B93C161CEC85}"/>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a:ln>
                    <a:noFill/>
                  </a:ln>
                  <a:gradFill>
                    <a:gsLst>
                      <a:gs pos="1250">
                        <a:srgbClr val="EFEFEF"/>
                      </a:gs>
                      <a:gs pos="10417">
                        <a:srgbClr val="EFEFEF"/>
                      </a:gs>
                    </a:gsLst>
                    <a:lin ang="5400000" scaled="0"/>
                  </a:gradFill>
                  <a:effectLst/>
                  <a:uLnTx/>
                  <a:uFillTx/>
                  <a:latin typeface="Segoe UI Light"/>
                  <a:ea typeface="+mn-ea"/>
                  <a:cs typeface="+mn-cs"/>
                </a:endParaRPr>
              </a:p>
            </p:txBody>
          </p:sp>
        </p:grpSp>
      </p:grpSp>
      <p:grpSp>
        <p:nvGrpSpPr>
          <p:cNvPr id="631" name="Group 630">
            <a:extLst>
              <a:ext uri="{FF2B5EF4-FFF2-40B4-BE49-F238E27FC236}">
                <a16:creationId xmlns:a16="http://schemas.microsoft.com/office/drawing/2014/main" id="{C39DC576-9AAC-43F9-9B25-FC0D1EF9B677}"/>
              </a:ext>
            </a:extLst>
          </p:cNvPr>
          <p:cNvGrpSpPr/>
          <p:nvPr/>
        </p:nvGrpSpPr>
        <p:grpSpPr>
          <a:xfrm>
            <a:off x="4366364" y="4664050"/>
            <a:ext cx="370338" cy="327772"/>
            <a:chOff x="4723767" y="3080378"/>
            <a:chExt cx="439858" cy="389301"/>
          </a:xfrm>
        </p:grpSpPr>
        <p:pic>
          <p:nvPicPr>
            <p:cNvPr id="632" name="Picture 631">
              <a:extLst>
                <a:ext uri="{FF2B5EF4-FFF2-40B4-BE49-F238E27FC236}">
                  <a16:creationId xmlns:a16="http://schemas.microsoft.com/office/drawing/2014/main" id="{BEDCB63A-A4BE-4551-BEB1-C07D35CF435D}"/>
                </a:ext>
              </a:extLst>
            </p:cNvPr>
            <p:cNvPicPr>
              <a:picLocks noChangeAspect="1"/>
            </p:cNvPicPr>
            <p:nvPr/>
          </p:nvPicPr>
          <p:blipFill rotWithShape="1">
            <a:blip r:embed="rId27"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633" name="Group 632">
              <a:extLst>
                <a:ext uri="{FF2B5EF4-FFF2-40B4-BE49-F238E27FC236}">
                  <a16:creationId xmlns:a16="http://schemas.microsoft.com/office/drawing/2014/main" id="{BBE0AFD2-DCCD-4B3E-90C3-5763893476FC}"/>
                </a:ext>
              </a:extLst>
            </p:cNvPr>
            <p:cNvGrpSpPr/>
            <p:nvPr/>
          </p:nvGrpSpPr>
          <p:grpSpPr>
            <a:xfrm>
              <a:off x="4723767" y="3080378"/>
              <a:ext cx="439858" cy="389301"/>
              <a:chOff x="3131835" y="4047725"/>
              <a:chExt cx="439858" cy="389301"/>
            </a:xfrm>
          </p:grpSpPr>
          <p:grpSp>
            <p:nvGrpSpPr>
              <p:cNvPr id="635" name="Group 634">
                <a:extLst>
                  <a:ext uri="{FF2B5EF4-FFF2-40B4-BE49-F238E27FC236}">
                    <a16:creationId xmlns:a16="http://schemas.microsoft.com/office/drawing/2014/main" id="{99C86171-C454-4F91-B278-7ECA34197906}"/>
                  </a:ext>
                </a:extLst>
              </p:cNvPr>
              <p:cNvGrpSpPr/>
              <p:nvPr/>
            </p:nvGrpSpPr>
            <p:grpSpPr>
              <a:xfrm>
                <a:off x="3131835" y="4047725"/>
                <a:ext cx="182560" cy="348911"/>
                <a:chOff x="2136298" y="4226790"/>
                <a:chExt cx="196678" cy="375893"/>
              </a:xfrm>
            </p:grpSpPr>
            <p:sp>
              <p:nvSpPr>
                <p:cNvPr id="648" name="Rectangle 647">
                  <a:extLst>
                    <a:ext uri="{FF2B5EF4-FFF2-40B4-BE49-F238E27FC236}">
                      <a16:creationId xmlns:a16="http://schemas.microsoft.com/office/drawing/2014/main" id="{57044A60-969C-4B2D-BC56-EE3C5A019B35}"/>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49" name="server">
                  <a:extLst>
                    <a:ext uri="{FF2B5EF4-FFF2-40B4-BE49-F238E27FC236}">
                      <a16:creationId xmlns:a16="http://schemas.microsoft.com/office/drawing/2014/main" id="{EDD3E45D-59C3-4AAC-942E-E51F10BD7AEA}"/>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636" name="Oval 635">
                <a:extLst>
                  <a:ext uri="{FF2B5EF4-FFF2-40B4-BE49-F238E27FC236}">
                    <a16:creationId xmlns:a16="http://schemas.microsoft.com/office/drawing/2014/main" id="{1AC50614-D910-4F74-9FCB-AAF49AC244BB}"/>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646" name="Picture 645">
                <a:extLst>
                  <a:ext uri="{FF2B5EF4-FFF2-40B4-BE49-F238E27FC236}">
                    <a16:creationId xmlns:a16="http://schemas.microsoft.com/office/drawing/2014/main" id="{A6B2F45D-B39D-4559-9199-2B4016ED0E18}"/>
                  </a:ext>
                </a:extLst>
              </p:cNvPr>
              <p:cNvPicPr>
                <a:picLocks noChangeAspect="1"/>
              </p:cNvPicPr>
              <p:nvPr/>
            </p:nvPicPr>
            <p:blipFill rotWithShape="1">
              <a:blip r:embed="rId28"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647" name="Freeform 6">
                <a:extLst>
                  <a:ext uri="{FF2B5EF4-FFF2-40B4-BE49-F238E27FC236}">
                    <a16:creationId xmlns:a16="http://schemas.microsoft.com/office/drawing/2014/main" id="{282E1AE3-CD2C-4152-B75D-02480AB1A38D}"/>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a:ln>
                    <a:noFill/>
                  </a:ln>
                  <a:gradFill>
                    <a:gsLst>
                      <a:gs pos="1250">
                        <a:srgbClr val="EFEFEF"/>
                      </a:gs>
                      <a:gs pos="10417">
                        <a:srgbClr val="EFEFEF"/>
                      </a:gs>
                    </a:gsLst>
                    <a:lin ang="5400000" scaled="0"/>
                  </a:gradFill>
                  <a:effectLst/>
                  <a:uLnTx/>
                  <a:uFillTx/>
                  <a:latin typeface="Segoe UI Light"/>
                  <a:ea typeface="+mn-ea"/>
                  <a:cs typeface="+mn-cs"/>
                </a:endParaRPr>
              </a:p>
            </p:txBody>
          </p:sp>
        </p:grpSp>
      </p:grpSp>
      <p:grpSp>
        <p:nvGrpSpPr>
          <p:cNvPr id="6" name="Group 5">
            <a:extLst>
              <a:ext uri="{FF2B5EF4-FFF2-40B4-BE49-F238E27FC236}">
                <a16:creationId xmlns:a16="http://schemas.microsoft.com/office/drawing/2014/main" id="{EF9C0FF6-3C16-47E6-89A6-147205FE0E0F}"/>
              </a:ext>
            </a:extLst>
          </p:cNvPr>
          <p:cNvGrpSpPr/>
          <p:nvPr/>
        </p:nvGrpSpPr>
        <p:grpSpPr>
          <a:xfrm>
            <a:off x="3127872" y="4599586"/>
            <a:ext cx="371764" cy="354262"/>
            <a:chOff x="775326" y="4265359"/>
            <a:chExt cx="420437" cy="400643"/>
          </a:xfrm>
        </p:grpSpPr>
        <p:grpSp>
          <p:nvGrpSpPr>
            <p:cNvPr id="654" name="Group 653">
              <a:extLst>
                <a:ext uri="{FF2B5EF4-FFF2-40B4-BE49-F238E27FC236}">
                  <a16:creationId xmlns:a16="http://schemas.microsoft.com/office/drawing/2014/main" id="{8F05EEE9-7D91-465C-991B-600A235FD042}"/>
                </a:ext>
              </a:extLst>
            </p:cNvPr>
            <p:cNvGrpSpPr/>
            <p:nvPr/>
          </p:nvGrpSpPr>
          <p:grpSpPr>
            <a:xfrm>
              <a:off x="812649" y="4265359"/>
              <a:ext cx="182560" cy="348911"/>
              <a:chOff x="2136298" y="4226790"/>
              <a:chExt cx="196678" cy="375893"/>
            </a:xfrm>
          </p:grpSpPr>
          <p:sp>
            <p:nvSpPr>
              <p:cNvPr id="655" name="Rectangle 654">
                <a:extLst>
                  <a:ext uri="{FF2B5EF4-FFF2-40B4-BE49-F238E27FC236}">
                    <a16:creationId xmlns:a16="http://schemas.microsoft.com/office/drawing/2014/main" id="{DCD23AE5-BF7A-45A6-A0D0-9600F7161D4C}"/>
                  </a:ext>
                </a:extLst>
              </p:cNvPr>
              <p:cNvSpPr/>
              <p:nvPr/>
            </p:nvSpPr>
            <p:spPr bwMode="auto">
              <a:xfrm>
                <a:off x="2138191" y="4226790"/>
                <a:ext cx="194785" cy="375893"/>
              </a:xfrm>
              <a:prstGeom prst="rect">
                <a:avLst/>
              </a:prstGeom>
              <a:solidFill>
                <a:srgbClr val="6AB7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6" name="server">
                <a:extLst>
                  <a:ext uri="{FF2B5EF4-FFF2-40B4-BE49-F238E27FC236}">
                    <a16:creationId xmlns:a16="http://schemas.microsoft.com/office/drawing/2014/main" id="{6DA02F9B-F98A-479D-ADCB-647355DD241F}"/>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657" name="Group 656">
              <a:extLst>
                <a:ext uri="{FF2B5EF4-FFF2-40B4-BE49-F238E27FC236}">
                  <a16:creationId xmlns:a16="http://schemas.microsoft.com/office/drawing/2014/main" id="{6FF29205-866F-4BA1-B243-F338FB8C835A}"/>
                </a:ext>
              </a:extLst>
            </p:cNvPr>
            <p:cNvGrpSpPr/>
            <p:nvPr/>
          </p:nvGrpSpPr>
          <p:grpSpPr>
            <a:xfrm>
              <a:off x="890810" y="4317091"/>
              <a:ext cx="182560" cy="348911"/>
              <a:chOff x="2136298" y="4226790"/>
              <a:chExt cx="196678" cy="375893"/>
            </a:xfrm>
          </p:grpSpPr>
          <p:sp>
            <p:nvSpPr>
              <p:cNvPr id="658" name="Rectangle 657">
                <a:extLst>
                  <a:ext uri="{FF2B5EF4-FFF2-40B4-BE49-F238E27FC236}">
                    <a16:creationId xmlns:a16="http://schemas.microsoft.com/office/drawing/2014/main" id="{8B03A884-8F4A-48E1-B0CC-4CF7C20B1CAD}"/>
                  </a:ext>
                </a:extLst>
              </p:cNvPr>
              <p:cNvSpPr/>
              <p:nvPr/>
            </p:nvSpPr>
            <p:spPr bwMode="auto">
              <a:xfrm>
                <a:off x="2138191" y="4226790"/>
                <a:ext cx="194785" cy="375893"/>
              </a:xfrm>
              <a:prstGeom prst="rect">
                <a:avLst/>
              </a:prstGeom>
              <a:solidFill>
                <a:srgbClr val="6AB7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9" name="server">
                <a:extLst>
                  <a:ext uri="{FF2B5EF4-FFF2-40B4-BE49-F238E27FC236}">
                    <a16:creationId xmlns:a16="http://schemas.microsoft.com/office/drawing/2014/main" id="{302C73EA-AAED-45BC-856A-5AC84CB1B175}"/>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660" name="TextBox 659">
              <a:extLst>
                <a:ext uri="{FF2B5EF4-FFF2-40B4-BE49-F238E27FC236}">
                  <a16:creationId xmlns:a16="http://schemas.microsoft.com/office/drawing/2014/main" id="{5124BEC1-0987-4ACE-A06E-FA91D12D8D7C}"/>
                </a:ext>
              </a:extLst>
            </p:cNvPr>
            <p:cNvSpPr txBox="1"/>
            <p:nvPr/>
          </p:nvSpPr>
          <p:spPr>
            <a:xfrm>
              <a:off x="775326" y="4350059"/>
              <a:ext cx="420437" cy="184666"/>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sz="900">
                  <a:gradFill>
                    <a:gsLst>
                      <a:gs pos="0">
                        <a:schemeClr val="tx1">
                          <a:lumMod val="75000"/>
                        </a:schemeClr>
                      </a:gs>
                      <a:gs pos="100000">
                        <a:schemeClr val="tx1">
                          <a:lumMod val="75000"/>
                        </a:schemeClr>
                      </a:gs>
                    </a:gsLst>
                    <a:lin ang="5400000" scaled="1"/>
                  </a:gra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1" i="0" u="none" strike="noStrike" kern="1200" cap="none" spc="0" normalizeH="0" baseline="0" noProof="0">
                  <a:ln>
                    <a:noFill/>
                  </a:ln>
                  <a:gradFill>
                    <a:gsLst>
                      <a:gs pos="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VMs</a:t>
              </a:r>
            </a:p>
          </p:txBody>
        </p:sp>
      </p:grpSp>
      <p:grpSp>
        <p:nvGrpSpPr>
          <p:cNvPr id="650" name="Group 649">
            <a:extLst>
              <a:ext uri="{FF2B5EF4-FFF2-40B4-BE49-F238E27FC236}">
                <a16:creationId xmlns:a16="http://schemas.microsoft.com/office/drawing/2014/main" id="{2D817036-31AF-4512-A3D7-9D591DD3FA6C}"/>
              </a:ext>
            </a:extLst>
          </p:cNvPr>
          <p:cNvGrpSpPr/>
          <p:nvPr/>
        </p:nvGrpSpPr>
        <p:grpSpPr>
          <a:xfrm>
            <a:off x="5595743" y="4664050"/>
            <a:ext cx="370338" cy="327772"/>
            <a:chOff x="4723767" y="3080378"/>
            <a:chExt cx="439858" cy="389301"/>
          </a:xfrm>
        </p:grpSpPr>
        <p:pic>
          <p:nvPicPr>
            <p:cNvPr id="651" name="Picture 650">
              <a:extLst>
                <a:ext uri="{FF2B5EF4-FFF2-40B4-BE49-F238E27FC236}">
                  <a16:creationId xmlns:a16="http://schemas.microsoft.com/office/drawing/2014/main" id="{4DC7C6E3-9DC8-45BE-BF82-2138F5832614}"/>
                </a:ext>
              </a:extLst>
            </p:cNvPr>
            <p:cNvPicPr>
              <a:picLocks noChangeAspect="1"/>
            </p:cNvPicPr>
            <p:nvPr/>
          </p:nvPicPr>
          <p:blipFill rotWithShape="1">
            <a:blip r:embed="rId27"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652" name="Group 651">
              <a:extLst>
                <a:ext uri="{FF2B5EF4-FFF2-40B4-BE49-F238E27FC236}">
                  <a16:creationId xmlns:a16="http://schemas.microsoft.com/office/drawing/2014/main" id="{DD2DD0EA-342E-4E97-8FF7-5936FA62B3A5}"/>
                </a:ext>
              </a:extLst>
            </p:cNvPr>
            <p:cNvGrpSpPr/>
            <p:nvPr/>
          </p:nvGrpSpPr>
          <p:grpSpPr>
            <a:xfrm>
              <a:off x="4723767" y="3080378"/>
              <a:ext cx="439858" cy="389301"/>
              <a:chOff x="3131835" y="4047725"/>
              <a:chExt cx="439858" cy="389301"/>
            </a:xfrm>
          </p:grpSpPr>
          <p:grpSp>
            <p:nvGrpSpPr>
              <p:cNvPr id="653" name="Group 652">
                <a:extLst>
                  <a:ext uri="{FF2B5EF4-FFF2-40B4-BE49-F238E27FC236}">
                    <a16:creationId xmlns:a16="http://schemas.microsoft.com/office/drawing/2014/main" id="{3C720BB6-1FF2-4CB9-9F3D-22FC32117C56}"/>
                  </a:ext>
                </a:extLst>
              </p:cNvPr>
              <p:cNvGrpSpPr/>
              <p:nvPr/>
            </p:nvGrpSpPr>
            <p:grpSpPr>
              <a:xfrm>
                <a:off x="3131835" y="4047725"/>
                <a:ext cx="182560" cy="348911"/>
                <a:chOff x="2136298" y="4226790"/>
                <a:chExt cx="196678" cy="375893"/>
              </a:xfrm>
            </p:grpSpPr>
            <p:sp>
              <p:nvSpPr>
                <p:cNvPr id="666" name="Rectangle 665">
                  <a:extLst>
                    <a:ext uri="{FF2B5EF4-FFF2-40B4-BE49-F238E27FC236}">
                      <a16:creationId xmlns:a16="http://schemas.microsoft.com/office/drawing/2014/main" id="{719B7FA9-7CC0-41D3-BAF4-B3433A4BC5FF}"/>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7" name="server">
                  <a:extLst>
                    <a:ext uri="{FF2B5EF4-FFF2-40B4-BE49-F238E27FC236}">
                      <a16:creationId xmlns:a16="http://schemas.microsoft.com/office/drawing/2014/main" id="{A05B6DA1-2B69-4E13-A636-FA37F8AA5DD6}"/>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661" name="Oval 660">
                <a:extLst>
                  <a:ext uri="{FF2B5EF4-FFF2-40B4-BE49-F238E27FC236}">
                    <a16:creationId xmlns:a16="http://schemas.microsoft.com/office/drawing/2014/main" id="{32951057-9049-41F1-9CEC-8FB37939C4CC}"/>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662" name="Picture 661">
                <a:extLst>
                  <a:ext uri="{FF2B5EF4-FFF2-40B4-BE49-F238E27FC236}">
                    <a16:creationId xmlns:a16="http://schemas.microsoft.com/office/drawing/2014/main" id="{949717CA-63E1-4658-AC78-817C25CC47E5}"/>
                  </a:ext>
                </a:extLst>
              </p:cNvPr>
              <p:cNvPicPr>
                <a:picLocks noChangeAspect="1"/>
              </p:cNvPicPr>
              <p:nvPr/>
            </p:nvPicPr>
            <p:blipFill rotWithShape="1">
              <a:blip r:embed="rId28"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663" name="Freeform 6">
                <a:extLst>
                  <a:ext uri="{FF2B5EF4-FFF2-40B4-BE49-F238E27FC236}">
                    <a16:creationId xmlns:a16="http://schemas.microsoft.com/office/drawing/2014/main" id="{9B31D166-51ED-4330-B9E9-44FDFD738DC3}"/>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a:ln>
                    <a:noFill/>
                  </a:ln>
                  <a:gradFill>
                    <a:gsLst>
                      <a:gs pos="1250">
                        <a:srgbClr val="EFEFEF"/>
                      </a:gs>
                      <a:gs pos="10417">
                        <a:srgbClr val="EFEFEF"/>
                      </a:gs>
                    </a:gsLst>
                    <a:lin ang="5400000" scaled="0"/>
                  </a:gradFill>
                  <a:effectLst/>
                  <a:uLnTx/>
                  <a:uFillTx/>
                  <a:latin typeface="Segoe UI Light"/>
                  <a:ea typeface="+mn-ea"/>
                  <a:cs typeface="+mn-cs"/>
                </a:endParaRPr>
              </a:p>
            </p:txBody>
          </p:sp>
        </p:grpSp>
      </p:grpSp>
      <p:sp>
        <p:nvSpPr>
          <p:cNvPr id="92" name="Rectangle 91">
            <a:hlinkClick r:id="rId43" tooltip="Microsoft Intune provides mobile device management, mobile application management, and PC management capabilities from the cloud. "/>
            <a:extLst>
              <a:ext uri="{FF2B5EF4-FFF2-40B4-BE49-F238E27FC236}">
                <a16:creationId xmlns:a16="http://schemas.microsoft.com/office/drawing/2014/main" id="{C7C11BC6-090A-4DFF-A6E6-F0F888E7DCDE}"/>
              </a:ext>
            </a:extLst>
          </p:cNvPr>
          <p:cNvSpPr/>
          <p:nvPr/>
        </p:nvSpPr>
        <p:spPr>
          <a:xfrm>
            <a:off x="292459" y="3285286"/>
            <a:ext cx="1490472" cy="211725"/>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sp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Intune MDM/MAM</a:t>
            </a:r>
          </a:p>
        </p:txBody>
      </p:sp>
      <p:grpSp>
        <p:nvGrpSpPr>
          <p:cNvPr id="42" name="Group 41">
            <a:extLst>
              <a:ext uri="{FF2B5EF4-FFF2-40B4-BE49-F238E27FC236}">
                <a16:creationId xmlns:a16="http://schemas.microsoft.com/office/drawing/2014/main" id="{8C2495AC-5789-4EEE-9A8C-143E6B5C1712}"/>
              </a:ext>
            </a:extLst>
          </p:cNvPr>
          <p:cNvGrpSpPr/>
          <p:nvPr/>
        </p:nvGrpSpPr>
        <p:grpSpPr>
          <a:xfrm>
            <a:off x="2482471" y="2729987"/>
            <a:ext cx="5739513" cy="717660"/>
            <a:chOff x="2545101" y="2729987"/>
            <a:chExt cx="5739513" cy="717660"/>
          </a:xfrm>
        </p:grpSpPr>
        <p:sp>
          <p:nvSpPr>
            <p:cNvPr id="496" name="Rectangle 495">
              <a:hlinkClick r:id="rId44" tooltip="Azure Security Center is built into the Azure platform and provides cross-platform threat protection and detection across clouds and on-premises. "/>
              <a:extLst>
                <a:ext uri="{FF2B5EF4-FFF2-40B4-BE49-F238E27FC236}">
                  <a16:creationId xmlns:a16="http://schemas.microsoft.com/office/drawing/2014/main" id="{22F6955C-7797-41A3-BC81-39386EA09AAF}"/>
                </a:ext>
              </a:extLst>
            </p:cNvPr>
            <p:cNvSpPr/>
            <p:nvPr/>
          </p:nvSpPr>
          <p:spPr>
            <a:xfrm>
              <a:off x="2545101" y="2729987"/>
              <a:ext cx="5739513" cy="265176"/>
            </a:xfrm>
            <a:prstGeom prst="rect">
              <a:avLst/>
            </a:prstGeom>
            <a:solidFill>
              <a:schemeClr val="bg1"/>
            </a:solidFill>
            <a:ln w="254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lIns="91440" tIns="4572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Azure Security Center – </a:t>
              </a:r>
              <a:r>
                <a:rPr kumimoji="0" lang="en-US" sz="90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Cross Platform Visibility, Protection, and Threat Detection</a:t>
              </a:r>
            </a:p>
          </p:txBody>
        </p:sp>
        <p:sp>
          <p:nvSpPr>
            <p:cNvPr id="486" name="Rectangle 485">
              <a:hlinkClick r:id="rId44" tooltip="Azure Security Center is built into the Azure platform and provides cross-platform threat protection and detection across clouds and on-premises."/>
              <a:extLst>
                <a:ext uri="{FF2B5EF4-FFF2-40B4-BE49-F238E27FC236}">
                  <a16:creationId xmlns:a16="http://schemas.microsoft.com/office/drawing/2014/main" id="{B2FEC623-8E6E-47DD-B7ED-8BFB1FAD9AF5}"/>
                </a:ext>
              </a:extLst>
            </p:cNvPr>
            <p:cNvSpPr/>
            <p:nvPr/>
          </p:nvSpPr>
          <p:spPr>
            <a:xfrm>
              <a:off x="6792541" y="2960895"/>
              <a:ext cx="1492073" cy="486752"/>
            </a:xfrm>
            <a:prstGeom prst="rect">
              <a:avLst/>
            </a:prstGeom>
            <a:solidFill>
              <a:schemeClr val="bg1"/>
            </a:solidFill>
            <a:ln w="254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lIns="91440" tIns="18288"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900" b="1"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41" name="Rectangle 40">
              <a:extLst>
                <a:ext uri="{FF2B5EF4-FFF2-40B4-BE49-F238E27FC236}">
                  <a16:creationId xmlns:a16="http://schemas.microsoft.com/office/drawing/2014/main" id="{4C07ED51-B9AD-4237-A20D-693584F653BE}"/>
                </a:ext>
              </a:extLst>
            </p:cNvPr>
            <p:cNvSpPr/>
            <p:nvPr/>
          </p:nvSpPr>
          <p:spPr bwMode="auto">
            <a:xfrm>
              <a:off x="6766784" y="2928667"/>
              <a:ext cx="1505671" cy="5455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8" name="Rectangle 507">
              <a:hlinkClick r:id="rId45" tooltip="Security Center Just in time virtual machine (VM) access can be used to lock down inbound traffic to your Azure VMs, reducing exposure to attacks while providing easy access to connect to VMs when needed."/>
              <a:extLst>
                <a:ext uri="{FF2B5EF4-FFF2-40B4-BE49-F238E27FC236}">
                  <a16:creationId xmlns:a16="http://schemas.microsoft.com/office/drawing/2014/main" id="{B709644C-878C-40F2-8CF0-5EC61A7D4068}"/>
                </a:ext>
              </a:extLst>
            </p:cNvPr>
            <p:cNvSpPr/>
            <p:nvPr/>
          </p:nvSpPr>
          <p:spPr>
            <a:xfrm>
              <a:off x="6885890" y="2965374"/>
              <a:ext cx="1322029" cy="176612"/>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Just in Time VM Access</a:t>
              </a:r>
            </a:p>
          </p:txBody>
        </p:sp>
        <p:sp>
          <p:nvSpPr>
            <p:cNvPr id="551" name="Rectangle 550">
              <a:hlinkClick r:id="rId46" tooltip="Security health monitoring provides continuous risk assessment and actionable recommendations for VMs, applications, networks, storage and data services to identify missing patches, AV updates, WAFs, and many more "/>
              <a:extLst>
                <a:ext uri="{FF2B5EF4-FFF2-40B4-BE49-F238E27FC236}">
                  <a16:creationId xmlns:a16="http://schemas.microsoft.com/office/drawing/2014/main" id="{D4952DD4-0053-4FE3-91EB-864E477ACE63}"/>
                </a:ext>
              </a:extLst>
            </p:cNvPr>
            <p:cNvSpPr/>
            <p:nvPr/>
          </p:nvSpPr>
          <p:spPr>
            <a:xfrm>
              <a:off x="6884068" y="2790131"/>
              <a:ext cx="1325880" cy="176612"/>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Configuration Hygiene</a:t>
              </a:r>
            </a:p>
          </p:txBody>
        </p:sp>
      </p:grpSp>
      <p:grpSp>
        <p:nvGrpSpPr>
          <p:cNvPr id="503" name="Group 502">
            <a:extLst>
              <a:ext uri="{FF2B5EF4-FFF2-40B4-BE49-F238E27FC236}">
                <a16:creationId xmlns:a16="http://schemas.microsoft.com/office/drawing/2014/main" id="{9953DD19-D337-49AF-8105-9148F0304682}"/>
              </a:ext>
            </a:extLst>
          </p:cNvPr>
          <p:cNvGrpSpPr/>
          <p:nvPr/>
        </p:nvGrpSpPr>
        <p:grpSpPr>
          <a:xfrm>
            <a:off x="7381099" y="3351568"/>
            <a:ext cx="188672" cy="45719"/>
            <a:chOff x="6660452" y="3094221"/>
            <a:chExt cx="188672" cy="45719"/>
          </a:xfrm>
        </p:grpSpPr>
        <p:sp>
          <p:nvSpPr>
            <p:cNvPr id="505" name="Oval 504">
              <a:extLst>
                <a:ext uri="{FF2B5EF4-FFF2-40B4-BE49-F238E27FC236}">
                  <a16:creationId xmlns:a16="http://schemas.microsoft.com/office/drawing/2014/main" id="{1748CA5A-8D36-4D98-A331-44FFBCA30559}"/>
                </a:ext>
              </a:extLst>
            </p:cNvPr>
            <p:cNvSpPr/>
            <p:nvPr/>
          </p:nvSpPr>
          <p:spPr bwMode="auto">
            <a:xfrm>
              <a:off x="6660452"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6" name="Oval 505">
              <a:extLst>
                <a:ext uri="{FF2B5EF4-FFF2-40B4-BE49-F238E27FC236}">
                  <a16:creationId xmlns:a16="http://schemas.microsoft.com/office/drawing/2014/main" id="{1E6CDBC7-8319-4F87-B3DA-4EC3DEC615D6}"/>
                </a:ext>
              </a:extLst>
            </p:cNvPr>
            <p:cNvSpPr/>
            <p:nvPr/>
          </p:nvSpPr>
          <p:spPr bwMode="auto">
            <a:xfrm>
              <a:off x="6731928"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7" name="Oval 506">
              <a:extLst>
                <a:ext uri="{FF2B5EF4-FFF2-40B4-BE49-F238E27FC236}">
                  <a16:creationId xmlns:a16="http://schemas.microsoft.com/office/drawing/2014/main" id="{53883877-AE9A-46B0-BCED-40B7ED1BB5A4}"/>
                </a:ext>
              </a:extLst>
            </p:cNvPr>
            <p:cNvSpPr/>
            <p:nvPr/>
          </p:nvSpPr>
          <p:spPr bwMode="auto">
            <a:xfrm>
              <a:off x="6803404"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85" name="Rectangle 84">
            <a:extLst>
              <a:ext uri="{FF2B5EF4-FFF2-40B4-BE49-F238E27FC236}">
                <a16:creationId xmlns:a16="http://schemas.microsoft.com/office/drawing/2014/main" id="{787D9F16-E77E-469E-A4B1-C97BE5AE5B5C}"/>
              </a:ext>
            </a:extLst>
          </p:cNvPr>
          <p:cNvSpPr/>
          <p:nvPr/>
        </p:nvSpPr>
        <p:spPr bwMode="auto">
          <a:xfrm>
            <a:off x="5907081" y="5508373"/>
            <a:ext cx="621772" cy="76485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algn="l" defTabSz="914400" rtl="0" eaLnBrk="1" fontAlgn="base" latinLnBrk="0" hangingPunct="1">
              <a:lnSpc>
                <a:spcPct val="97000"/>
              </a:lnSpc>
              <a:spcBef>
                <a:spcPct val="0"/>
              </a:spcBef>
              <a:spcAft>
                <a:spcPct val="0"/>
              </a:spcAft>
              <a:buClrTx/>
              <a:buSzTx/>
              <a:buFontTx/>
              <a:buNone/>
              <a:tabLst/>
              <a:defRPr/>
            </a:pPr>
            <a:r>
              <a:rPr kumimoji="0" lang="en-US" sz="800" b="1"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Included with Azure (VMs/etc.)</a:t>
            </a:r>
          </a:p>
          <a:p>
            <a:pPr marL="0" marR="0" lvl="0" indent="0" algn="l" defTabSz="914400" rtl="0" eaLnBrk="1" fontAlgn="base" latinLnBrk="0" hangingPunct="1">
              <a:lnSpc>
                <a:spcPct val="97000"/>
              </a:lnSpc>
              <a:spcBef>
                <a:spcPct val="0"/>
              </a:spcBef>
              <a:spcAft>
                <a:spcPct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Premium Security Feature</a:t>
            </a:r>
          </a:p>
        </p:txBody>
      </p:sp>
      <p:grpSp>
        <p:nvGrpSpPr>
          <p:cNvPr id="168" name="Group 167">
            <a:extLst>
              <a:ext uri="{FF2B5EF4-FFF2-40B4-BE49-F238E27FC236}">
                <a16:creationId xmlns:a16="http://schemas.microsoft.com/office/drawing/2014/main" id="{888871D0-EAEC-4D6B-A41A-9BB17DCE7729}"/>
              </a:ext>
            </a:extLst>
          </p:cNvPr>
          <p:cNvGrpSpPr/>
          <p:nvPr/>
        </p:nvGrpSpPr>
        <p:grpSpPr>
          <a:xfrm>
            <a:off x="6033699" y="919782"/>
            <a:ext cx="391537" cy="163189"/>
            <a:chOff x="5576198" y="965691"/>
            <a:chExt cx="493273" cy="217085"/>
          </a:xfrm>
        </p:grpSpPr>
        <p:sp>
          <p:nvSpPr>
            <p:cNvPr id="167" name="Rectangle 166">
              <a:extLst>
                <a:ext uri="{FF2B5EF4-FFF2-40B4-BE49-F238E27FC236}">
                  <a16:creationId xmlns:a16="http://schemas.microsoft.com/office/drawing/2014/main" id="{3B77C7B6-0F18-4165-8B68-09D7592537F8}"/>
                </a:ext>
              </a:extLst>
            </p:cNvPr>
            <p:cNvSpPr/>
            <p:nvPr/>
          </p:nvSpPr>
          <p:spPr bwMode="auto">
            <a:xfrm>
              <a:off x="5576198" y="965691"/>
              <a:ext cx="493273" cy="21708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57" name="Rectangle 556">
              <a:extLst>
                <a:ext uri="{FF2B5EF4-FFF2-40B4-BE49-F238E27FC236}">
                  <a16:creationId xmlns:a16="http://schemas.microsoft.com/office/drawing/2014/main" id="{92E7D114-70A2-4141-B316-B59FB0D7C3DE}"/>
                </a:ext>
              </a:extLst>
            </p:cNvPr>
            <p:cNvSpPr/>
            <p:nvPr/>
          </p:nvSpPr>
          <p:spPr bwMode="auto">
            <a:xfrm>
              <a:off x="5628559" y="1000266"/>
              <a:ext cx="388550" cy="27432"/>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58" name="Rectangle 557">
              <a:extLst>
                <a:ext uri="{FF2B5EF4-FFF2-40B4-BE49-F238E27FC236}">
                  <a16:creationId xmlns:a16="http://schemas.microsoft.com/office/drawing/2014/main" id="{3711F811-8D0B-4AA7-8DD2-A50BCB31F800}"/>
                </a:ext>
              </a:extLst>
            </p:cNvPr>
            <p:cNvSpPr/>
            <p:nvPr/>
          </p:nvSpPr>
          <p:spPr bwMode="auto">
            <a:xfrm>
              <a:off x="5628559" y="1060106"/>
              <a:ext cx="388550" cy="27432"/>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59" name="Rectangle 558">
              <a:extLst>
                <a:ext uri="{FF2B5EF4-FFF2-40B4-BE49-F238E27FC236}">
                  <a16:creationId xmlns:a16="http://schemas.microsoft.com/office/drawing/2014/main" id="{E5CA79D5-32AD-4E02-B92F-0B4E7E7D660B}"/>
                </a:ext>
              </a:extLst>
            </p:cNvPr>
            <p:cNvSpPr/>
            <p:nvPr/>
          </p:nvSpPr>
          <p:spPr bwMode="auto">
            <a:xfrm>
              <a:off x="5628559" y="1119946"/>
              <a:ext cx="388550" cy="27432"/>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164" name="Straight Arrow Connector 163">
            <a:extLst>
              <a:ext uri="{FF2B5EF4-FFF2-40B4-BE49-F238E27FC236}">
                <a16:creationId xmlns:a16="http://schemas.microsoft.com/office/drawing/2014/main" id="{59115950-DFE3-48FF-B273-78A18FF91FFF}"/>
              </a:ext>
            </a:extLst>
          </p:cNvPr>
          <p:cNvCxnSpPr>
            <a:cxnSpLocks/>
          </p:cNvCxnSpPr>
          <p:nvPr/>
        </p:nvCxnSpPr>
        <p:spPr>
          <a:xfrm flipH="1" flipV="1">
            <a:off x="5923304" y="1074570"/>
            <a:ext cx="120464" cy="76923"/>
          </a:xfrm>
          <a:prstGeom prst="straightConnector1">
            <a:avLst/>
          </a:prstGeom>
          <a:ln w="34925">
            <a:solidFill>
              <a:schemeClr val="bg1">
                <a:lumMod val="65000"/>
              </a:schemeClr>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760" name="Straight Connector 759">
            <a:extLst>
              <a:ext uri="{FF2B5EF4-FFF2-40B4-BE49-F238E27FC236}">
                <a16:creationId xmlns:a16="http://schemas.microsoft.com/office/drawing/2014/main" id="{CF1E4630-3514-4744-B2DB-12A95FFD3A44}"/>
              </a:ext>
            </a:extLst>
          </p:cNvPr>
          <p:cNvCxnSpPr>
            <a:cxnSpLocks/>
          </p:cNvCxnSpPr>
          <p:nvPr/>
        </p:nvCxnSpPr>
        <p:spPr>
          <a:xfrm>
            <a:off x="2779221" y="868391"/>
            <a:ext cx="0" cy="773231"/>
          </a:xfrm>
          <a:prstGeom prst="line">
            <a:avLst/>
          </a:prstGeom>
          <a:noFill/>
          <a:ln w="38100" cap="flat" cmpd="sng" algn="ctr">
            <a:solidFill>
              <a:srgbClr val="505050"/>
            </a:solidFill>
            <a:prstDash val="solid"/>
            <a:headEnd type="none"/>
            <a:tailEnd type="none"/>
          </a:ln>
          <a:effectLst/>
        </p:spPr>
      </p:cxnSp>
      <p:cxnSp>
        <p:nvCxnSpPr>
          <p:cNvPr id="761" name="Straight Connector 760">
            <a:extLst>
              <a:ext uri="{FF2B5EF4-FFF2-40B4-BE49-F238E27FC236}">
                <a16:creationId xmlns:a16="http://schemas.microsoft.com/office/drawing/2014/main" id="{44FB6335-1BF3-47EB-A30C-96C8D71E92A1}"/>
              </a:ext>
            </a:extLst>
          </p:cNvPr>
          <p:cNvCxnSpPr>
            <a:cxnSpLocks/>
          </p:cNvCxnSpPr>
          <p:nvPr/>
        </p:nvCxnSpPr>
        <p:spPr>
          <a:xfrm>
            <a:off x="3485488" y="862817"/>
            <a:ext cx="0" cy="768515"/>
          </a:xfrm>
          <a:prstGeom prst="line">
            <a:avLst/>
          </a:prstGeom>
          <a:noFill/>
          <a:ln w="38100" cap="flat" cmpd="sng" algn="ctr">
            <a:solidFill>
              <a:srgbClr val="505050"/>
            </a:solidFill>
            <a:prstDash val="solid"/>
            <a:headEnd type="none"/>
            <a:tailEnd type="none"/>
          </a:ln>
          <a:effectLst/>
        </p:spPr>
      </p:cxnSp>
      <p:cxnSp>
        <p:nvCxnSpPr>
          <p:cNvPr id="762" name="Straight Connector 761">
            <a:extLst>
              <a:ext uri="{FF2B5EF4-FFF2-40B4-BE49-F238E27FC236}">
                <a16:creationId xmlns:a16="http://schemas.microsoft.com/office/drawing/2014/main" id="{B6FBB8A0-0F1D-478B-96E0-6F59B6E70D3E}"/>
              </a:ext>
            </a:extLst>
          </p:cNvPr>
          <p:cNvCxnSpPr>
            <a:cxnSpLocks/>
          </p:cNvCxnSpPr>
          <p:nvPr/>
        </p:nvCxnSpPr>
        <p:spPr>
          <a:xfrm>
            <a:off x="4170518" y="1209298"/>
            <a:ext cx="0" cy="422034"/>
          </a:xfrm>
          <a:prstGeom prst="line">
            <a:avLst/>
          </a:prstGeom>
          <a:noFill/>
          <a:ln w="38100" cap="flat" cmpd="sng" algn="ctr">
            <a:solidFill>
              <a:srgbClr val="505050"/>
            </a:solidFill>
            <a:prstDash val="solid"/>
            <a:headEnd type="none"/>
            <a:tailEnd type="none"/>
          </a:ln>
          <a:effectLst/>
        </p:spPr>
      </p:cxnSp>
      <p:grpSp>
        <p:nvGrpSpPr>
          <p:cNvPr id="38" name="Group 37">
            <a:extLst>
              <a:ext uri="{FF2B5EF4-FFF2-40B4-BE49-F238E27FC236}">
                <a16:creationId xmlns:a16="http://schemas.microsoft.com/office/drawing/2014/main" id="{4C8A5727-BDAF-4873-A73A-D0E5BB1BBD0E}"/>
              </a:ext>
            </a:extLst>
          </p:cNvPr>
          <p:cNvGrpSpPr/>
          <p:nvPr/>
        </p:nvGrpSpPr>
        <p:grpSpPr>
          <a:xfrm>
            <a:off x="114798" y="101085"/>
            <a:ext cx="4460127" cy="1707904"/>
            <a:chOff x="114798" y="101085"/>
            <a:chExt cx="4460127" cy="1707904"/>
          </a:xfrm>
        </p:grpSpPr>
        <p:sp>
          <p:nvSpPr>
            <p:cNvPr id="578" name="Rectangle 577">
              <a:extLst>
                <a:ext uri="{FF2B5EF4-FFF2-40B4-BE49-F238E27FC236}">
                  <a16:creationId xmlns:a16="http://schemas.microsoft.com/office/drawing/2014/main" id="{DFA51ABB-3787-409C-B793-B8E6738B4F4D}"/>
                </a:ext>
              </a:extLst>
            </p:cNvPr>
            <p:cNvSpPr/>
            <p:nvPr/>
          </p:nvSpPr>
          <p:spPr bwMode="auto">
            <a:xfrm>
              <a:off x="114798" y="101085"/>
              <a:ext cx="4460127" cy="1707904"/>
            </a:xfrm>
            <a:prstGeom prst="rect">
              <a:avLst/>
            </a:prstGeom>
            <a:solidFill>
              <a:srgbClr val="FFFFFF"/>
            </a:solidFill>
            <a:ln w="9525" cap="flat" cmpd="sng" algn="ctr">
              <a:noFill/>
              <a:prstDash val="solid"/>
              <a:headEnd type="none" w="med" len="med"/>
              <a:tailEnd type="none" w="med" len="med"/>
            </a:ln>
            <a:effectLst>
              <a:outerShdw blurRad="127000" dist="25400" algn="ctr" rotWithShape="0">
                <a:prstClr val="black">
                  <a:alpha val="25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5" name="Rectangle 584">
              <a:extLst>
                <a:ext uri="{FF2B5EF4-FFF2-40B4-BE49-F238E27FC236}">
                  <a16:creationId xmlns:a16="http://schemas.microsoft.com/office/drawing/2014/main" id="{4329A901-5373-4AE7-BB3B-D3820135668F}"/>
                </a:ext>
              </a:extLst>
            </p:cNvPr>
            <p:cNvSpPr/>
            <p:nvPr/>
          </p:nvSpPr>
          <p:spPr>
            <a:xfrm>
              <a:off x="155473" y="103218"/>
              <a:ext cx="4419452" cy="257763"/>
            </a:xfrm>
            <a:prstGeom prst="rect">
              <a:avLst/>
            </a:prstGeom>
            <a:solidFill>
              <a:srgbClr val="50505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0" cap="none" spc="0" normalizeH="0" baseline="0" noProof="0">
                  <a:ln>
                    <a:noFill/>
                  </a:ln>
                  <a:gradFill>
                    <a:gsLst>
                      <a:gs pos="0">
                        <a:srgbClr val="FFFFFF"/>
                      </a:gs>
                      <a:gs pos="100000">
                        <a:srgbClr val="FFFFFF"/>
                      </a:gs>
                    </a:gsLst>
                    <a:lin ang="5400000" scaled="1"/>
                  </a:gradFill>
                  <a:effectLst/>
                  <a:uLnTx/>
                  <a:uFillTx/>
                  <a:latin typeface="Segoe"/>
                  <a:ea typeface="+mn-ea"/>
                  <a:cs typeface="+mn-cs"/>
                </a:rPr>
                <a:t>Security Operations Center (SOC)</a:t>
              </a:r>
            </a:p>
          </p:txBody>
        </p:sp>
      </p:grpSp>
      <p:sp>
        <p:nvSpPr>
          <p:cNvPr id="681" name="Rectangle 680">
            <a:hlinkClick r:id="rId47" tooltip="Microsoft Cybersecurity Operations Service (COS - formerly PADS) is an engagement to proactively hunt for attackers present in your environment using a similar approach (team, tools, technology and telemetry) as an incident response (IR)."/>
            <a:extLst>
              <a:ext uri="{FF2B5EF4-FFF2-40B4-BE49-F238E27FC236}">
                <a16:creationId xmlns:a16="http://schemas.microsoft.com/office/drawing/2014/main" id="{0075DBEB-EDED-417C-9310-4813C54AAD45}"/>
              </a:ext>
            </a:extLst>
          </p:cNvPr>
          <p:cNvSpPr/>
          <p:nvPr/>
        </p:nvSpPr>
        <p:spPr>
          <a:xfrm>
            <a:off x="1628946" y="399286"/>
            <a:ext cx="2864644" cy="182880"/>
          </a:xfrm>
          <a:prstGeom prst="rect">
            <a:avLst/>
          </a:prstGeom>
          <a:solidFill>
            <a:schemeClr val="bg1"/>
          </a:solidFill>
          <a:ln w="14224" cap="flat" cmpd="sng" algn="ctr">
            <a:solidFill>
              <a:srgbClr val="505050"/>
            </a:solidFill>
            <a:prstDash val="solid"/>
          </a:ln>
          <a:effectLst/>
        </p:spPr>
        <p:txBody>
          <a:bodyPr lIns="45720" rIns="45720" rtlCol="0" anchor="ct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Cybersecurity Operations Service (COS)</a:t>
            </a:r>
          </a:p>
        </p:txBody>
      </p:sp>
      <p:sp>
        <p:nvSpPr>
          <p:cNvPr id="682" name="Rectangle 681">
            <a:hlinkClick r:id="rId48" tooltip="Microsoft helps customers respond and recover from cyberattacks using our deep expertise on attacks, adversaries, malware and Microsoft products. The service is effectively &quot;on retainer&quot; for customers with Premier Support."/>
            <a:extLst>
              <a:ext uri="{FF2B5EF4-FFF2-40B4-BE49-F238E27FC236}">
                <a16:creationId xmlns:a16="http://schemas.microsoft.com/office/drawing/2014/main" id="{BB09F283-872E-4A4D-AC31-5A3CBB146330}"/>
              </a:ext>
            </a:extLst>
          </p:cNvPr>
          <p:cNvSpPr/>
          <p:nvPr/>
        </p:nvSpPr>
        <p:spPr>
          <a:xfrm>
            <a:off x="1628946" y="578922"/>
            <a:ext cx="2864642" cy="182880"/>
          </a:xfrm>
          <a:prstGeom prst="rect">
            <a:avLst/>
          </a:prstGeom>
          <a:solidFill>
            <a:schemeClr val="bg1"/>
          </a:solidFill>
          <a:ln w="14224" cap="flat" cmpd="sng" algn="ctr">
            <a:solidFill>
              <a:srgbClr val="505050"/>
            </a:solidFill>
            <a:prstDash val="solid"/>
          </a:ln>
          <a:effectLst/>
        </p:spPr>
        <p:txBody>
          <a:bodyPr lIns="45720" rIns="45720" rtlCol="0" anchor="ct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Incident Response and Recovery Services</a:t>
            </a:r>
          </a:p>
        </p:txBody>
      </p:sp>
      <p:cxnSp>
        <p:nvCxnSpPr>
          <p:cNvPr id="690" name="Straight Connector 689">
            <a:extLst>
              <a:ext uri="{FF2B5EF4-FFF2-40B4-BE49-F238E27FC236}">
                <a16:creationId xmlns:a16="http://schemas.microsoft.com/office/drawing/2014/main" id="{592E8FA1-2490-4ADA-A701-CA34E0B4C0C5}"/>
              </a:ext>
            </a:extLst>
          </p:cNvPr>
          <p:cNvCxnSpPr>
            <a:cxnSpLocks/>
          </p:cNvCxnSpPr>
          <p:nvPr/>
        </p:nvCxnSpPr>
        <p:spPr>
          <a:xfrm>
            <a:off x="359091" y="392747"/>
            <a:ext cx="0" cy="1375837"/>
          </a:xfrm>
          <a:prstGeom prst="line">
            <a:avLst/>
          </a:prstGeom>
          <a:noFill/>
          <a:ln w="38100" cap="flat" cmpd="sng" algn="ctr">
            <a:solidFill>
              <a:srgbClr val="505050"/>
            </a:solidFill>
            <a:prstDash val="solid"/>
            <a:headEnd type="none"/>
            <a:tailEnd type="none"/>
          </a:ln>
          <a:effectLst/>
        </p:spPr>
      </p:cxnSp>
      <p:grpSp>
        <p:nvGrpSpPr>
          <p:cNvPr id="47" name="Group 46">
            <a:extLst>
              <a:ext uri="{FF2B5EF4-FFF2-40B4-BE49-F238E27FC236}">
                <a16:creationId xmlns:a16="http://schemas.microsoft.com/office/drawing/2014/main" id="{B632D708-60C7-444A-8E4B-28D8AB043A81}"/>
              </a:ext>
            </a:extLst>
          </p:cNvPr>
          <p:cNvGrpSpPr/>
          <p:nvPr/>
        </p:nvGrpSpPr>
        <p:grpSpPr>
          <a:xfrm>
            <a:off x="242425" y="399286"/>
            <a:ext cx="1144223" cy="701271"/>
            <a:chOff x="242425" y="399286"/>
            <a:chExt cx="1144223" cy="701271"/>
          </a:xfrm>
        </p:grpSpPr>
        <p:grpSp>
          <p:nvGrpSpPr>
            <p:cNvPr id="44" name="Group 43">
              <a:extLst>
                <a:ext uri="{FF2B5EF4-FFF2-40B4-BE49-F238E27FC236}">
                  <a16:creationId xmlns:a16="http://schemas.microsoft.com/office/drawing/2014/main" id="{D4CFE2EA-98A5-42CB-883E-CFF2BBC0D239}"/>
                </a:ext>
              </a:extLst>
            </p:cNvPr>
            <p:cNvGrpSpPr/>
            <p:nvPr/>
          </p:nvGrpSpPr>
          <p:grpSpPr>
            <a:xfrm>
              <a:off x="243863" y="399286"/>
              <a:ext cx="1142785" cy="279872"/>
              <a:chOff x="243863" y="399286"/>
              <a:chExt cx="1142785" cy="279872"/>
            </a:xfrm>
          </p:grpSpPr>
          <p:sp>
            <p:nvSpPr>
              <p:cNvPr id="692" name="Rectangle 691">
                <a:extLst>
                  <a:ext uri="{FF2B5EF4-FFF2-40B4-BE49-F238E27FC236}">
                    <a16:creationId xmlns:a16="http://schemas.microsoft.com/office/drawing/2014/main" id="{4A15C1C6-E0F9-44E0-AC6F-16E9DB39272A}"/>
                  </a:ext>
                </a:extLst>
              </p:cNvPr>
              <p:cNvSpPr/>
              <p:nvPr/>
            </p:nvSpPr>
            <p:spPr>
              <a:xfrm>
                <a:off x="243863" y="399286"/>
                <a:ext cx="1142785" cy="279872"/>
              </a:xfrm>
              <a:prstGeom prst="rect">
                <a:avLst/>
              </a:prstGeom>
              <a:solidFill>
                <a:srgbClr val="FFFFFF"/>
              </a:solidFill>
              <a:ln w="14224" cap="flat" cmpd="sng" algn="ctr">
                <a:solidFill>
                  <a:srgbClr val="505050"/>
                </a:solidFill>
                <a:prstDash val="dash"/>
              </a:ln>
              <a:effectLst/>
            </p:spPr>
            <p:txBody>
              <a:bodyPr lIns="137160" tIns="9144" rIns="45720" bIns="9144" rtlCol="0" anchor="ct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Vulnerability </a:t>
                </a:r>
                <a:r>
                  <a:rPr kumimoji="0" lang="en-US" sz="700" b="0"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Management</a:t>
                </a:r>
                <a:endParaRPr kumimoji="0" lang="en-US" sz="900" b="0"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693" name="Commitments_EC4D">
                <a:extLst>
                  <a:ext uri="{FF2B5EF4-FFF2-40B4-BE49-F238E27FC236}">
                    <a16:creationId xmlns:a16="http://schemas.microsoft.com/office/drawing/2014/main" id="{A81638EE-9E09-4F22-A00A-C6FF6674A323}"/>
                  </a:ext>
                </a:extLst>
              </p:cNvPr>
              <p:cNvSpPr>
                <a:spLocks noChangeAspect="1" noEditPoints="1"/>
              </p:cNvSpPr>
              <p:nvPr/>
            </p:nvSpPr>
            <p:spPr bwMode="auto">
              <a:xfrm>
                <a:off x="291944" y="493459"/>
                <a:ext cx="117028" cy="90007"/>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45" name="Group 44">
              <a:extLst>
                <a:ext uri="{FF2B5EF4-FFF2-40B4-BE49-F238E27FC236}">
                  <a16:creationId xmlns:a16="http://schemas.microsoft.com/office/drawing/2014/main" id="{2488F3D3-C78B-4A43-86B5-9DCF6B41CAFC}"/>
                </a:ext>
              </a:extLst>
            </p:cNvPr>
            <p:cNvGrpSpPr/>
            <p:nvPr/>
          </p:nvGrpSpPr>
          <p:grpSpPr>
            <a:xfrm>
              <a:off x="243863" y="739248"/>
              <a:ext cx="1142785" cy="152799"/>
              <a:chOff x="243863" y="739248"/>
              <a:chExt cx="1142785" cy="152799"/>
            </a:xfrm>
          </p:grpSpPr>
          <p:sp>
            <p:nvSpPr>
              <p:cNvPr id="691" name="Rectangle 690">
                <a:extLst>
                  <a:ext uri="{FF2B5EF4-FFF2-40B4-BE49-F238E27FC236}">
                    <a16:creationId xmlns:a16="http://schemas.microsoft.com/office/drawing/2014/main" id="{7B7D85FB-8219-45BC-B26A-2BFCF1A506BB}"/>
                  </a:ext>
                </a:extLst>
              </p:cNvPr>
              <p:cNvSpPr/>
              <p:nvPr/>
            </p:nvSpPr>
            <p:spPr>
              <a:xfrm>
                <a:off x="243863" y="739248"/>
                <a:ext cx="1142785" cy="152799"/>
              </a:xfrm>
              <a:prstGeom prst="rect">
                <a:avLst/>
              </a:prstGeom>
              <a:solidFill>
                <a:srgbClr val="FFFFFF"/>
              </a:solidFill>
              <a:ln w="14224" cap="flat" cmpd="sng" algn="ctr">
                <a:solidFill>
                  <a:srgbClr val="505050"/>
                </a:solidFill>
                <a:prstDash val="dash"/>
              </a:ln>
              <a:effectLst/>
            </p:spPr>
            <p:txBody>
              <a:bodyPr wrap="square" lIns="137160" tIns="9144" rIns="45720" bIns="9144" rtlCol="0" anchor="ctr">
                <a:spAutoFit/>
              </a:bodyPr>
              <a:lstStyle/>
              <a:p>
                <a:pPr marL="115888"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MSSP</a:t>
                </a:r>
              </a:p>
            </p:txBody>
          </p:sp>
          <p:sp>
            <p:nvSpPr>
              <p:cNvPr id="694" name="Commitments_EC4D">
                <a:extLst>
                  <a:ext uri="{FF2B5EF4-FFF2-40B4-BE49-F238E27FC236}">
                    <a16:creationId xmlns:a16="http://schemas.microsoft.com/office/drawing/2014/main" id="{A7F00070-0B3E-47BC-9906-39B291C1D905}"/>
                  </a:ext>
                </a:extLst>
              </p:cNvPr>
              <p:cNvSpPr>
                <a:spLocks noChangeAspect="1" noEditPoints="1"/>
              </p:cNvSpPr>
              <p:nvPr/>
            </p:nvSpPr>
            <p:spPr bwMode="auto">
              <a:xfrm>
                <a:off x="296252" y="768004"/>
                <a:ext cx="117028" cy="90007"/>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46" name="Group 45">
              <a:extLst>
                <a:ext uri="{FF2B5EF4-FFF2-40B4-BE49-F238E27FC236}">
                  <a16:creationId xmlns:a16="http://schemas.microsoft.com/office/drawing/2014/main" id="{AB954374-3FF6-4996-9723-F8865AB36E8B}"/>
                </a:ext>
              </a:extLst>
            </p:cNvPr>
            <p:cNvGrpSpPr/>
            <p:nvPr/>
          </p:nvGrpSpPr>
          <p:grpSpPr>
            <a:xfrm>
              <a:off x="242425" y="947758"/>
              <a:ext cx="1142785" cy="152799"/>
              <a:chOff x="242425" y="947758"/>
              <a:chExt cx="1142785" cy="152799"/>
            </a:xfrm>
          </p:grpSpPr>
          <p:sp>
            <p:nvSpPr>
              <p:cNvPr id="701" name="Rectangle 700">
                <a:extLst>
                  <a:ext uri="{FF2B5EF4-FFF2-40B4-BE49-F238E27FC236}">
                    <a16:creationId xmlns:a16="http://schemas.microsoft.com/office/drawing/2014/main" id="{85C02570-A0E8-406C-81F6-86233B63C5EB}"/>
                  </a:ext>
                </a:extLst>
              </p:cNvPr>
              <p:cNvSpPr/>
              <p:nvPr/>
            </p:nvSpPr>
            <p:spPr>
              <a:xfrm>
                <a:off x="242425" y="947758"/>
                <a:ext cx="1142785" cy="152799"/>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37160" tIns="9144" rIns="45720" bIns="9144" rtlCol="0" anchor="ctr">
                <a:sp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SIEM + Analytics</a:t>
                </a:r>
              </a:p>
            </p:txBody>
          </p:sp>
          <p:sp>
            <p:nvSpPr>
              <p:cNvPr id="706" name="Commitments_EC4D">
                <a:extLst>
                  <a:ext uri="{FF2B5EF4-FFF2-40B4-BE49-F238E27FC236}">
                    <a16:creationId xmlns:a16="http://schemas.microsoft.com/office/drawing/2014/main" id="{F245E331-CBDD-4D92-9EBA-3DCA860B6CB7}"/>
                  </a:ext>
                </a:extLst>
              </p:cNvPr>
              <p:cNvSpPr>
                <a:spLocks noChangeAspect="1" noEditPoints="1"/>
              </p:cNvSpPr>
              <p:nvPr/>
            </p:nvSpPr>
            <p:spPr bwMode="auto">
              <a:xfrm>
                <a:off x="300577" y="984946"/>
                <a:ext cx="117028" cy="90007"/>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cxnSp>
        <p:nvCxnSpPr>
          <p:cNvPr id="488" name="Straight Connector 487">
            <a:extLst>
              <a:ext uri="{FF2B5EF4-FFF2-40B4-BE49-F238E27FC236}">
                <a16:creationId xmlns:a16="http://schemas.microsoft.com/office/drawing/2014/main" id="{B0951EAC-74DE-4B85-8F72-62AD86F469EE}"/>
              </a:ext>
            </a:extLst>
          </p:cNvPr>
          <p:cNvCxnSpPr>
            <a:cxnSpLocks/>
          </p:cNvCxnSpPr>
          <p:nvPr/>
        </p:nvCxnSpPr>
        <p:spPr>
          <a:xfrm flipH="1">
            <a:off x="1509451" y="1903212"/>
            <a:ext cx="109721" cy="0"/>
          </a:xfrm>
          <a:prstGeom prst="line">
            <a:avLst/>
          </a:prstGeom>
          <a:ln w="19050">
            <a:solidFill>
              <a:schemeClr val="tx1">
                <a:lumMod val="60000"/>
                <a:lumOff val="4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75" name="Straight Connector 674">
            <a:extLst>
              <a:ext uri="{FF2B5EF4-FFF2-40B4-BE49-F238E27FC236}">
                <a16:creationId xmlns:a16="http://schemas.microsoft.com/office/drawing/2014/main" id="{CF5768F6-9899-448C-A1B0-E4E2263451E0}"/>
              </a:ext>
            </a:extLst>
          </p:cNvPr>
          <p:cNvCxnSpPr>
            <a:cxnSpLocks/>
          </p:cNvCxnSpPr>
          <p:nvPr/>
        </p:nvCxnSpPr>
        <p:spPr>
          <a:xfrm flipH="1">
            <a:off x="3630923" y="1907975"/>
            <a:ext cx="109721" cy="0"/>
          </a:xfrm>
          <a:prstGeom prst="line">
            <a:avLst/>
          </a:prstGeom>
          <a:ln w="19050">
            <a:solidFill>
              <a:schemeClr val="tx1">
                <a:lumMod val="60000"/>
                <a:lumOff val="4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751" name="Rectangle 750">
            <a:hlinkClick r:id="rId44" tooltip="Azure Security Center is built into the Azure platform and provides cross-platform threat protection and detection across clouds and on-premises."/>
            <a:extLst>
              <a:ext uri="{FF2B5EF4-FFF2-40B4-BE49-F238E27FC236}">
                <a16:creationId xmlns:a16="http://schemas.microsoft.com/office/drawing/2014/main" id="{1E16E833-314E-46E5-B92E-94FDE111C82E}"/>
              </a:ext>
            </a:extLst>
          </p:cNvPr>
          <p:cNvSpPr/>
          <p:nvPr/>
        </p:nvSpPr>
        <p:spPr>
          <a:xfrm>
            <a:off x="1630119" y="797732"/>
            <a:ext cx="700073" cy="660984"/>
          </a:xfrm>
          <a:prstGeom prst="rect">
            <a:avLst/>
          </a:prstGeom>
          <a:solidFill>
            <a:schemeClr val="bg1"/>
          </a:solidFill>
          <a:ln w="14224" cap="flat" cmpd="sng" algn="ctr">
            <a:solidFill>
              <a:srgbClr val="008272"/>
            </a:solidFill>
            <a:prstDash val="solid"/>
          </a:ln>
          <a:effectLst/>
        </p:spPr>
        <p:txBody>
          <a:bodyPr lIns="45720" rIns="45720" rtlCol="0" anchor="t"/>
          <a:lstStyle/>
          <a:p>
            <a:pPr marL="45720" marR="0" lvl="0" indent="0" algn="l" defTabSz="914400" rtl="0" eaLnBrk="1" fontAlgn="auto" latinLnBrk="0" hangingPunct="1">
              <a:lnSpc>
                <a:spcPct val="97000"/>
              </a:lnSpc>
              <a:spcBef>
                <a:spcPts val="0"/>
              </a:spcBef>
              <a:spcAft>
                <a:spcPts val="0"/>
              </a:spcAft>
              <a:buClrTx/>
              <a:buSzTx/>
              <a:buFontTx/>
              <a:buNone/>
              <a:tabLst/>
              <a:defRPr/>
            </a:pPr>
            <a:r>
              <a:rPr kumimoji="0" lang="en-US" sz="9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a:t>
            </a:r>
          </a:p>
          <a:p>
            <a:pPr marL="45720" marR="0" lvl="0" indent="0" algn="l" defTabSz="914400" rtl="0" eaLnBrk="1" fontAlgn="auto" latinLnBrk="0" hangingPunct="1">
              <a:lnSpc>
                <a:spcPct val="97000"/>
              </a:lnSpc>
              <a:spcBef>
                <a:spcPts val="0"/>
              </a:spcBef>
              <a:spcAft>
                <a:spcPts val="0"/>
              </a:spcAft>
              <a:buClrTx/>
              <a:buSzTx/>
              <a:buFontTx/>
              <a:buNone/>
              <a:tabLst/>
              <a:defRPr/>
            </a:pPr>
            <a:r>
              <a:rPr kumimoji="0" lang="en-US" sz="6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Security Center</a:t>
            </a:r>
          </a:p>
        </p:txBody>
      </p:sp>
      <p:sp>
        <p:nvSpPr>
          <p:cNvPr id="634" name="Rectangle 633">
            <a:hlinkClick r:id="rId49" tooltip="Windows Defender Advanced Threat Protection (ATP) provides powerful Windows 10 protections, Endpoint Detection and Response (EDR) across platforms (via partners), and Automated Incident Response Services"/>
            <a:extLst>
              <a:ext uri="{FF2B5EF4-FFF2-40B4-BE49-F238E27FC236}">
                <a16:creationId xmlns:a16="http://schemas.microsoft.com/office/drawing/2014/main" id="{EED52A29-2437-468C-A560-5A945304A71D}"/>
              </a:ext>
            </a:extLst>
          </p:cNvPr>
          <p:cNvSpPr/>
          <p:nvPr/>
        </p:nvSpPr>
        <p:spPr>
          <a:xfrm>
            <a:off x="2367563" y="797731"/>
            <a:ext cx="721608" cy="660984"/>
          </a:xfrm>
          <a:prstGeom prst="rect">
            <a:avLst/>
          </a:prstGeom>
          <a:solidFill>
            <a:schemeClr val="bg1"/>
          </a:solidFill>
          <a:ln w="14224" cap="flat" cmpd="sng" algn="ctr">
            <a:solidFill>
              <a:srgbClr val="0078D7"/>
            </a:solidFill>
            <a:prstDash val="solid"/>
          </a:ln>
          <a:effectLst/>
        </p:spPr>
        <p:txBody>
          <a:bodyPr lIns="18288" rIns="45720" rtlCol="0" anchor="t" anchorCtr="0">
            <a:noAutofit/>
          </a:bodyPr>
          <a:lstStyle/>
          <a:p>
            <a:pPr marL="45720" lvl="0">
              <a:lnSpc>
                <a:spcPct val="97000"/>
              </a:lnSpc>
              <a:defRPr/>
            </a:pPr>
            <a:r>
              <a:rPr lang="en-US" sz="9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Windows</a:t>
            </a:r>
            <a:br>
              <a:rPr lang="en-US" sz="9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br>
            <a:r>
              <a:rPr lang="en-US" sz="6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Defender</a:t>
            </a:r>
          </a:p>
          <a:p>
            <a:pPr marL="45720" lvl="0">
              <a:lnSpc>
                <a:spcPct val="97000"/>
              </a:lnSpc>
              <a:defRPr/>
            </a:pPr>
            <a:br>
              <a:rPr lang="en-US" sz="9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br>
            <a:endParaRPr lang="en-US" sz="9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endParaRPr>
          </a:p>
        </p:txBody>
      </p:sp>
      <p:sp>
        <p:nvSpPr>
          <p:cNvPr id="481" name="Rectangle 480">
            <a:hlinkClick r:id="rId50" tooltip="Collaborate more securely with sophisticated attack protection including sandbox detonation, integrated threat intelligence, attack simulation &amp; more across Email, SharePoint Online, OneDrive for Business, Teams, etc. "/>
            <a:extLst>
              <a:ext uri="{FF2B5EF4-FFF2-40B4-BE49-F238E27FC236}">
                <a16:creationId xmlns:a16="http://schemas.microsoft.com/office/drawing/2014/main" id="{6E350EBE-1B22-470C-A925-AF2B0E091590}"/>
              </a:ext>
            </a:extLst>
          </p:cNvPr>
          <p:cNvSpPr/>
          <p:nvPr/>
        </p:nvSpPr>
        <p:spPr>
          <a:xfrm>
            <a:off x="3126543" y="797732"/>
            <a:ext cx="729502" cy="660984"/>
          </a:xfrm>
          <a:prstGeom prst="rect">
            <a:avLst/>
          </a:prstGeom>
          <a:solidFill>
            <a:schemeClr val="bg1"/>
          </a:solidFill>
          <a:ln w="14224" cap="flat" cmpd="sng" algn="ctr">
            <a:solidFill>
              <a:srgbClr val="EB3C00"/>
            </a:solidFill>
            <a:prstDash val="solid"/>
          </a:ln>
          <a:effectLst/>
        </p:spPr>
        <p:txBody>
          <a:bodyPr lIns="18288" rIns="18288" rtlCol="0" anchor="t" anchorCtr="0"/>
          <a:lstStyle/>
          <a:p>
            <a:pPr marL="45720" marR="0" lvl="0" indent="0" algn="l" defTabSz="914400" rtl="0" eaLnBrk="1" fontAlgn="auto" latinLnBrk="0" hangingPunct="1">
              <a:lnSpc>
                <a:spcPct val="97000"/>
              </a:lnSpc>
              <a:spcBef>
                <a:spcPts val="0"/>
              </a:spcBef>
              <a:spcAft>
                <a:spcPts val="0"/>
              </a:spcAft>
              <a:buClrTx/>
              <a:buSzTx/>
              <a:buFontTx/>
              <a:buNone/>
              <a:tabLst/>
              <a:defRPr/>
            </a:pPr>
            <a:r>
              <a:rPr kumimoji="0" lang="en-US" sz="9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Office 365</a:t>
            </a:r>
          </a:p>
          <a:p>
            <a:pPr marL="45720" marR="0" lvl="0" indent="0" algn="l" defTabSz="914400" rtl="0" eaLnBrk="1" fontAlgn="auto" latinLnBrk="0" hangingPunct="1">
              <a:lnSpc>
                <a:spcPct val="97000"/>
              </a:lnSpc>
              <a:spcBef>
                <a:spcPts val="0"/>
              </a:spcBef>
              <a:spcAft>
                <a:spcPts val="0"/>
              </a:spcAft>
              <a:buClrTx/>
              <a:buSzTx/>
              <a:buFontTx/>
              <a:buNone/>
              <a:tabLst/>
              <a:defRPr/>
            </a:pPr>
            <a:r>
              <a:rPr kumimoji="0" lang="en-US" sz="6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Security &amp; Compliance</a:t>
            </a:r>
          </a:p>
        </p:txBody>
      </p:sp>
      <p:sp>
        <p:nvSpPr>
          <p:cNvPr id="752" name="Rectangle 751">
            <a:hlinkClick r:id="rId17" tooltip="Azure Advanced Threat Protection (ATP) detects on-premises Active Directory attacks using behavioral analysis (UEBA) + specific detections for Pass the Hash/Ticket/Password, Golden Ticket, Skeleton Key, and others."/>
            <a:extLst>
              <a:ext uri="{FF2B5EF4-FFF2-40B4-BE49-F238E27FC236}">
                <a16:creationId xmlns:a16="http://schemas.microsoft.com/office/drawing/2014/main" id="{4005E6AA-5A4E-4347-9BE1-24C83B4AA1B3}"/>
              </a:ext>
            </a:extLst>
          </p:cNvPr>
          <p:cNvSpPr/>
          <p:nvPr/>
        </p:nvSpPr>
        <p:spPr>
          <a:xfrm>
            <a:off x="3884214" y="797732"/>
            <a:ext cx="615152" cy="660984"/>
          </a:xfrm>
          <a:prstGeom prst="rect">
            <a:avLst/>
          </a:prstGeom>
          <a:solidFill>
            <a:schemeClr val="bg1"/>
          </a:solidFill>
          <a:ln w="14224" cap="flat" cmpd="sng" algn="ctr">
            <a:solidFill>
              <a:srgbClr val="008272"/>
            </a:solidFill>
            <a:prstDash val="solid"/>
          </a:ln>
          <a:effectLst/>
        </p:spPr>
        <p:txBody>
          <a:bodyPr lIns="45720" rIns="45720" rtlCol="0" anchor="t"/>
          <a:lstStyle/>
          <a:p>
            <a:pPr marL="45720" marR="0" lvl="0" indent="0" algn="l" defTabSz="914400" rtl="0" eaLnBrk="1" fontAlgn="auto" latinLnBrk="0" hangingPunct="1">
              <a:lnSpc>
                <a:spcPct val="97000"/>
              </a:lnSpc>
              <a:spcBef>
                <a:spcPts val="0"/>
              </a:spcBef>
              <a:spcAft>
                <a:spcPts val="0"/>
              </a:spcAft>
              <a:buClrTx/>
              <a:buSzTx/>
              <a:buFontTx/>
              <a:buNone/>
              <a:tabLst/>
              <a:defRPr/>
            </a:pPr>
            <a:r>
              <a:rPr kumimoji="0" lang="en-US" sz="9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a:t>
            </a:r>
          </a:p>
        </p:txBody>
      </p:sp>
      <p:cxnSp>
        <p:nvCxnSpPr>
          <p:cNvPr id="764" name="Straight Connector 763">
            <a:extLst>
              <a:ext uri="{FF2B5EF4-FFF2-40B4-BE49-F238E27FC236}">
                <a16:creationId xmlns:a16="http://schemas.microsoft.com/office/drawing/2014/main" id="{438F0C2B-657D-48FE-A066-BAF21259A1A6}"/>
              </a:ext>
            </a:extLst>
          </p:cNvPr>
          <p:cNvCxnSpPr>
            <a:cxnSpLocks/>
          </p:cNvCxnSpPr>
          <p:nvPr/>
        </p:nvCxnSpPr>
        <p:spPr>
          <a:xfrm>
            <a:off x="1263838" y="1221266"/>
            <a:ext cx="0" cy="422034"/>
          </a:xfrm>
          <a:prstGeom prst="line">
            <a:avLst/>
          </a:prstGeom>
          <a:noFill/>
          <a:ln w="38100" cap="flat" cmpd="sng" algn="ctr">
            <a:solidFill>
              <a:srgbClr val="505050"/>
            </a:solidFill>
            <a:prstDash val="solid"/>
            <a:headEnd type="none"/>
            <a:tailEnd type="none"/>
          </a:ln>
          <a:effectLst/>
        </p:spPr>
      </p:cxnSp>
      <p:grpSp>
        <p:nvGrpSpPr>
          <p:cNvPr id="83" name="Group 82">
            <a:extLst>
              <a:ext uri="{FF2B5EF4-FFF2-40B4-BE49-F238E27FC236}">
                <a16:creationId xmlns:a16="http://schemas.microsoft.com/office/drawing/2014/main" id="{2CEFB2BD-32EA-48CA-BA15-6450C54C6687}"/>
              </a:ext>
            </a:extLst>
          </p:cNvPr>
          <p:cNvGrpSpPr/>
          <p:nvPr/>
        </p:nvGrpSpPr>
        <p:grpSpPr>
          <a:xfrm>
            <a:off x="571596" y="1134422"/>
            <a:ext cx="1028375" cy="329608"/>
            <a:chOff x="598559" y="1440487"/>
            <a:chExt cx="923296" cy="329608"/>
          </a:xfrm>
        </p:grpSpPr>
        <p:sp>
          <p:nvSpPr>
            <p:cNvPr id="778" name="Rectangle 777">
              <a:hlinkClick r:id="rId35" tooltip="Cloud App Security provides key capabilities for Shadow IT Risk management (discover, assess, approve, and manage SaaS apps via API + Proxy), Info Protection (discover/protect), and SOC (alerting and investigation) "/>
              <a:extLst>
                <a:ext uri="{FF2B5EF4-FFF2-40B4-BE49-F238E27FC236}">
                  <a16:creationId xmlns:a16="http://schemas.microsoft.com/office/drawing/2014/main" id="{B8FE4AC2-177B-46A3-8B42-DC1E07DBE6DF}"/>
                </a:ext>
              </a:extLst>
            </p:cNvPr>
            <p:cNvSpPr/>
            <p:nvPr/>
          </p:nvSpPr>
          <p:spPr>
            <a:xfrm>
              <a:off x="598559" y="1440487"/>
              <a:ext cx="923296" cy="329608"/>
            </a:xfrm>
            <a:prstGeom prst="rect">
              <a:avLst/>
            </a:prstGeom>
            <a:solidFill>
              <a:schemeClr val="bg1"/>
            </a:solidFill>
            <a:ln w="14224">
              <a:solidFill>
                <a:srgbClr val="505050"/>
              </a:solidFill>
            </a:ln>
          </p:spPr>
          <p:style>
            <a:lnRef idx="2">
              <a:schemeClr val="accent1">
                <a:shade val="50000"/>
              </a:schemeClr>
            </a:lnRef>
            <a:fillRef idx="1">
              <a:schemeClr val="accent1"/>
            </a:fillRef>
            <a:effectRef idx="0">
              <a:schemeClr val="accent1"/>
            </a:effectRef>
            <a:fontRef idx="minor">
              <a:schemeClr val="lt1"/>
            </a:fontRef>
          </p:style>
          <p:txBody>
            <a:bodyPr wrap="square" lIns="45720" tIns="18288" rIns="45720" bIns="18288" rtlCol="0" anchor="ctr">
              <a:noAutofit/>
            </a:bodyPr>
            <a:lstStyle/>
            <a:p>
              <a:pPr marL="0" marR="0" lvl="0" indent="0" algn="l" defTabSz="914400" rtl="0" eaLnBrk="1" fontAlgn="auto" latinLnBrk="0" hangingPunct="1">
                <a:lnSpc>
                  <a:spcPct val="97000"/>
                </a:lnSpc>
                <a:spcBef>
                  <a:spcPts val="0"/>
                </a:spcBef>
                <a:spcAft>
                  <a:spcPts val="0"/>
                </a:spcAft>
                <a:buClrTx/>
                <a:buSzTx/>
                <a:buFontTx/>
                <a:buNone/>
                <a:tabLst/>
                <a:defRPr/>
              </a:pPr>
              <a:r>
                <a:rPr kumimoji="0" lang="en-US" sz="8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Cloud App </a:t>
              </a:r>
            </a:p>
            <a:p>
              <a:pPr marL="0" marR="0" lvl="0" indent="0" algn="l" defTabSz="914400" rtl="0" eaLnBrk="1" fontAlgn="auto" latinLnBrk="0" hangingPunct="1">
                <a:lnSpc>
                  <a:spcPct val="97000"/>
                </a:lnSpc>
                <a:spcBef>
                  <a:spcPts val="0"/>
                </a:spcBef>
                <a:spcAft>
                  <a:spcPts val="0"/>
                </a:spcAft>
                <a:buClrTx/>
                <a:buSzTx/>
                <a:buFontTx/>
                <a:buNone/>
                <a:tabLst/>
                <a:defRPr/>
              </a:pPr>
              <a:r>
                <a:rPr kumimoji="0" lang="en-US" sz="8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Security</a:t>
              </a:r>
              <a:endParaRPr kumimoji="0" lang="en-US" sz="85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pic>
          <p:nvPicPr>
            <p:cNvPr id="779" name="Picture 778">
              <a:extLst>
                <a:ext uri="{FF2B5EF4-FFF2-40B4-BE49-F238E27FC236}">
                  <a16:creationId xmlns:a16="http://schemas.microsoft.com/office/drawing/2014/main" id="{7FA3CCB6-8DA6-4F52-913D-443E13247916}"/>
                </a:ext>
              </a:extLst>
            </p:cNvPr>
            <p:cNvPicPr>
              <a:picLocks noChangeAspect="1"/>
            </p:cNvPicPr>
            <p:nvPr/>
          </p:nvPicPr>
          <p:blipFill>
            <a:blip r:embed="rId51" cstate="print">
              <a:extLst>
                <a:ext uri="{28A0092B-C50C-407E-A947-70E740481C1C}">
                  <a14:useLocalDpi xmlns:a14="http://schemas.microsoft.com/office/drawing/2010/main" val="0"/>
                </a:ext>
              </a:extLst>
            </a:blip>
            <a:stretch>
              <a:fillRect/>
            </a:stretch>
          </p:blipFill>
          <p:spPr>
            <a:xfrm>
              <a:off x="1129045" y="1567480"/>
              <a:ext cx="157492" cy="127696"/>
            </a:xfrm>
            <a:prstGeom prst="rect">
              <a:avLst/>
            </a:prstGeom>
            <a:noFill/>
          </p:spPr>
        </p:pic>
      </p:grpSp>
      <p:sp>
        <p:nvSpPr>
          <p:cNvPr id="699" name="Rectangle 698">
            <a:hlinkClick r:id="rId52" tooltip="The Security API for the Microsoft Graph acts as a backplane or “Bus” for security operations centers by providing a standard interface and common schema to integrate security solutions from Microsoft and partners. "/>
            <a:extLst>
              <a:ext uri="{FF2B5EF4-FFF2-40B4-BE49-F238E27FC236}">
                <a16:creationId xmlns:a16="http://schemas.microsoft.com/office/drawing/2014/main" id="{3D1449A1-1414-4DC5-AD7F-9661A545517F}"/>
              </a:ext>
            </a:extLst>
          </p:cNvPr>
          <p:cNvSpPr/>
          <p:nvPr/>
        </p:nvSpPr>
        <p:spPr>
          <a:xfrm>
            <a:off x="222239" y="1530918"/>
            <a:ext cx="4251162" cy="177480"/>
          </a:xfrm>
          <a:prstGeom prst="rect">
            <a:avLst/>
          </a:prstGeom>
          <a:solidFill>
            <a:schemeClr val="bg1">
              <a:lumMod val="95000"/>
            </a:schemeClr>
          </a:solidFill>
          <a:ln w="19050" cap="flat" cmpd="sng" algn="ctr">
            <a:solidFill>
              <a:srgbClr val="505050"/>
            </a:solidFill>
            <a:prstDash val="solid"/>
          </a:ln>
          <a:effectLst/>
        </p:spPr>
        <p:txBody>
          <a:bodyPr lIns="45720" rIns="45720" rtlCol="0" anchor="ctr"/>
          <a:lstStyle/>
          <a:p>
            <a:pPr marL="0" marR="0" lvl="0" indent="0" algn="ctr" defTabSz="914400" rtl="0" eaLnBrk="1" fontAlgn="auto" latinLnBrk="0" hangingPunct="1">
              <a:lnSpc>
                <a:spcPct val="97000"/>
              </a:lnSpc>
              <a:spcBef>
                <a:spcPts val="0"/>
              </a:spcBef>
              <a:spcAft>
                <a:spcPts val="100"/>
              </a:spcAft>
              <a:buClrTx/>
              <a:buSzTx/>
              <a:buFontTx/>
              <a:buNone/>
              <a:tabLst/>
              <a:defRPr/>
            </a:pPr>
            <a:r>
              <a:rPr kumimoji="0" lang="en-US" sz="9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Graph Security API  </a:t>
            </a:r>
            <a:r>
              <a:rPr kumimoji="0" lang="en-US" sz="900" b="0" i="1"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(Public Preview)</a:t>
            </a:r>
          </a:p>
        </p:txBody>
      </p:sp>
      <p:sp>
        <p:nvSpPr>
          <p:cNvPr id="700" name="Rectangle 699">
            <a:hlinkClick r:id="rId53" tooltip="Microsoft’s Advanced Threat Protection (ATP) capabilities provide an integrated analyst experience for investigation, response, recovery across devices, identities, and email/collaboration tools. "/>
            <a:extLst>
              <a:ext uri="{FF2B5EF4-FFF2-40B4-BE49-F238E27FC236}">
                <a16:creationId xmlns:a16="http://schemas.microsoft.com/office/drawing/2014/main" id="{1929FD48-4CEA-4294-B742-6191576E5BE8}"/>
              </a:ext>
            </a:extLst>
          </p:cNvPr>
          <p:cNvSpPr/>
          <p:nvPr/>
        </p:nvSpPr>
        <p:spPr>
          <a:xfrm>
            <a:off x="1392818" y="1192434"/>
            <a:ext cx="3102392" cy="182880"/>
          </a:xfrm>
          <a:prstGeom prst="rect">
            <a:avLst/>
          </a:prstGeom>
          <a:solidFill>
            <a:schemeClr val="bg1"/>
          </a:solidFill>
          <a:ln w="14224" cap="flat" cmpd="sng" algn="ctr">
            <a:solidFill>
              <a:schemeClr val="tx1"/>
            </a:solidFill>
            <a:prstDash val="solid"/>
          </a:ln>
          <a:effectLst/>
        </p:spPr>
        <p:txBody>
          <a:bodyPr lIns="45720" rIns="45720" rtlCol="0" anchor="ctr"/>
          <a:lstStyle/>
          <a:p>
            <a:pPr marL="858838" marR="0" lvl="0" indent="0" algn="ctr" defTabSz="914400" rtl="0" eaLnBrk="1" fontAlgn="auto" latinLnBrk="0" hangingPunct="1">
              <a:lnSpc>
                <a:spcPct val="97000"/>
              </a:lnSpc>
              <a:spcBef>
                <a:spcPts val="0"/>
              </a:spcBef>
              <a:spcAft>
                <a:spcPts val="100"/>
              </a:spcAft>
              <a:buClrTx/>
              <a:buSzTx/>
              <a:buFontTx/>
              <a:buNone/>
              <a:tabLst/>
              <a:defRPr/>
            </a:pPr>
            <a:r>
              <a:rPr kumimoji="0" lang="en-US" sz="9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Advanced Threat Protection (ATP)</a:t>
            </a:r>
          </a:p>
        </p:txBody>
      </p:sp>
      <p:sp>
        <p:nvSpPr>
          <p:cNvPr id="495" name="Rectangle 494">
            <a:hlinkClick r:id="rId54" tooltip="Each Microsoft SOC capability can integrate logs &amp; alerts with your existing SIEM."/>
            <a:extLst>
              <a:ext uri="{FF2B5EF4-FFF2-40B4-BE49-F238E27FC236}">
                <a16:creationId xmlns:a16="http://schemas.microsoft.com/office/drawing/2014/main" id="{BC60A750-F658-478B-982A-4265AA6A2925}"/>
              </a:ext>
            </a:extLst>
          </p:cNvPr>
          <p:cNvSpPr/>
          <p:nvPr/>
        </p:nvSpPr>
        <p:spPr>
          <a:xfrm>
            <a:off x="227843" y="1761555"/>
            <a:ext cx="1260045" cy="211725"/>
          </a:xfrm>
          <a:prstGeom prst="rect">
            <a:avLst/>
          </a:prstGeom>
          <a:solidFill>
            <a:srgbClr val="FFFFFF"/>
          </a:solidFill>
          <a:ln w="14224" cap="flat" cmpd="sng" algn="ctr">
            <a:solidFill>
              <a:srgbClr val="969696"/>
            </a:solidFill>
            <a:prstDash val="dash"/>
          </a:ln>
          <a:effectLst/>
        </p:spPr>
        <p:txBody>
          <a:bodyPr wrap="square" lIns="45720" tIns="45720" rIns="45720" bIns="45720" rtlCol="0" anchor="ctr">
            <a:spAutoFit/>
          </a:bodyPr>
          <a:lstStyle/>
          <a:p>
            <a:pPr marL="0" marR="0" lvl="0" indent="0" algn="l" defTabSz="914400" rtl="0" eaLnBrk="1" fontAlgn="auto" latinLnBrk="0" hangingPunct="1">
              <a:lnSpc>
                <a:spcPct val="97000"/>
              </a:lnSpc>
              <a:spcBef>
                <a:spcPts val="0"/>
              </a:spcBef>
              <a:spcAft>
                <a:spcPts val="0"/>
              </a:spcAft>
              <a:buClrTx/>
              <a:buSzTx/>
              <a:buFontTx/>
              <a:buNone/>
              <a:tabLst/>
              <a:defRPr/>
            </a:pPr>
            <a:r>
              <a:rPr kumimoji="0" lang="en-US" altLang="en-US" sz="8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Alert &amp; Log Integration </a:t>
            </a:r>
          </a:p>
        </p:txBody>
      </p:sp>
      <p:sp>
        <p:nvSpPr>
          <p:cNvPr id="500" name="Rectangle 499">
            <a:extLst>
              <a:ext uri="{FF2B5EF4-FFF2-40B4-BE49-F238E27FC236}">
                <a16:creationId xmlns:a16="http://schemas.microsoft.com/office/drawing/2014/main" id="{41545B28-3909-43CD-9BD5-D41FE204B710}"/>
              </a:ext>
            </a:extLst>
          </p:cNvPr>
          <p:cNvSpPr/>
          <p:nvPr/>
        </p:nvSpPr>
        <p:spPr>
          <a:xfrm>
            <a:off x="4678602" y="931704"/>
            <a:ext cx="1748456" cy="761106"/>
          </a:xfrm>
          <a:prstGeom prst="rect">
            <a:avLst/>
          </a:prstGeom>
          <a:noFill/>
          <a:ln w="14224">
            <a:noFill/>
          </a:ln>
        </p:spPr>
        <p:txBody>
          <a:bodyPr wrap="square" tIns="45720">
            <a:spAutoFit/>
          </a:bodyPr>
          <a:lstStyle/>
          <a:p>
            <a:pPr marL="0" marR="0" lvl="0" indent="0" algn="l" defTabSz="914400" rtl="0" eaLnBrk="1" fontAlgn="auto" latinLnBrk="0" hangingPunct="1">
              <a:lnSpc>
                <a:spcPct val="97000"/>
              </a:lnSpc>
              <a:spcBef>
                <a:spcPts val="0"/>
              </a:spcBef>
              <a:spcAft>
                <a:spcPts val="600"/>
              </a:spcAft>
              <a:buClrTx/>
              <a:buSzTx/>
              <a:buFontTx/>
              <a:buNone/>
              <a:tabLst/>
              <a:defRPr/>
            </a:pPr>
            <a:r>
              <a:rPr kumimoji="0" lang="en-US" sz="1050" b="1" i="0" u="none" strike="noStrike" kern="1200" cap="none" spc="0" normalizeH="0" baseline="0" noProof="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rPr>
              <a:t>This is interactive!</a:t>
            </a:r>
          </a:p>
          <a:p>
            <a:pPr marL="228600" marR="0" lvl="0" indent="-228600" algn="l" defTabSz="914400" rtl="0" eaLnBrk="1" fontAlgn="auto" latinLnBrk="0" hangingPunct="1">
              <a:lnSpc>
                <a:spcPct val="97000"/>
              </a:lnSpc>
              <a:spcBef>
                <a:spcPts val="0"/>
              </a:spcBef>
              <a:spcAft>
                <a:spcPts val="300"/>
              </a:spcAft>
              <a:buClrTx/>
              <a:buSzTx/>
              <a:buFont typeface="+mj-lt"/>
              <a:buAutoNum type="arabicPeriod"/>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Present Slide</a:t>
            </a:r>
          </a:p>
          <a:p>
            <a:pPr marL="228600" marR="0" lvl="0" indent="-228600" algn="l" defTabSz="914400" rtl="0" eaLnBrk="1" fontAlgn="auto" latinLnBrk="0" hangingPunct="1">
              <a:lnSpc>
                <a:spcPct val="97000"/>
              </a:lnSpc>
              <a:spcBef>
                <a:spcPts val="0"/>
              </a:spcBef>
              <a:spcAft>
                <a:spcPts val="300"/>
              </a:spcAft>
              <a:buClrTx/>
              <a:buSzTx/>
              <a:buFont typeface="+mj-lt"/>
              <a:buAutoNum type="arabicPeriod"/>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Hover for Description</a:t>
            </a:r>
          </a:p>
          <a:p>
            <a:pPr marL="228600" marR="0" lvl="0" indent="-228600" algn="l" defTabSz="914400" rtl="0" eaLnBrk="1" fontAlgn="auto" latinLnBrk="0" hangingPunct="1">
              <a:lnSpc>
                <a:spcPct val="97000"/>
              </a:lnSpc>
              <a:spcBef>
                <a:spcPts val="0"/>
              </a:spcBef>
              <a:spcAft>
                <a:spcPts val="300"/>
              </a:spcAft>
              <a:buClrTx/>
              <a:buSzTx/>
              <a:buFont typeface="+mj-lt"/>
              <a:buAutoNum type="arabicPeriod"/>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Click for more information</a:t>
            </a:r>
          </a:p>
        </p:txBody>
      </p:sp>
      <p:sp>
        <p:nvSpPr>
          <p:cNvPr id="611" name="Rectangle 610">
            <a:hlinkClick r:id="rId55" tooltip="Security Center builds recommended application whitelist policies for VMs in Azure by applying machine learning to applications running in the VM, greatly simplifying a powerful protection. "/>
            <a:extLst>
              <a:ext uri="{FF2B5EF4-FFF2-40B4-BE49-F238E27FC236}">
                <a16:creationId xmlns:a16="http://schemas.microsoft.com/office/drawing/2014/main" id="{7D1BFC5B-D8A1-42DC-A8F7-7ADA57C57181}"/>
              </a:ext>
            </a:extLst>
          </p:cNvPr>
          <p:cNvSpPr/>
          <p:nvPr/>
        </p:nvSpPr>
        <p:spPr>
          <a:xfrm>
            <a:off x="6821098" y="3139575"/>
            <a:ext cx="1325880" cy="173592"/>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Adaptive App Control</a:t>
            </a:r>
          </a:p>
        </p:txBody>
      </p:sp>
      <p:grpSp>
        <p:nvGrpSpPr>
          <p:cNvPr id="86" name="Group 85">
            <a:extLst>
              <a:ext uri="{FF2B5EF4-FFF2-40B4-BE49-F238E27FC236}">
                <a16:creationId xmlns:a16="http://schemas.microsoft.com/office/drawing/2014/main" id="{F22C07A1-3806-4AA1-AE0E-49B154EA897B}"/>
              </a:ext>
            </a:extLst>
          </p:cNvPr>
          <p:cNvGrpSpPr/>
          <p:nvPr/>
        </p:nvGrpSpPr>
        <p:grpSpPr>
          <a:xfrm>
            <a:off x="10564273" y="2261078"/>
            <a:ext cx="1334164" cy="2201825"/>
            <a:chOff x="10564273" y="2261078"/>
            <a:chExt cx="1334164" cy="2201825"/>
          </a:xfrm>
        </p:grpSpPr>
        <p:sp>
          <p:nvSpPr>
            <p:cNvPr id="398" name="Rectangle 397">
              <a:hlinkClick r:id="rId56" tooltip="Azure MFA helps safeguard access to data and applications while meeting user demand for a simple sign-in process. It delivers strong authentication via a range of verification methods, including phone call, text message, or mobile app verification."/>
              <a:extLst>
                <a:ext uri="{FF2B5EF4-FFF2-40B4-BE49-F238E27FC236}">
                  <a16:creationId xmlns:a16="http://schemas.microsoft.com/office/drawing/2014/main" id="{38B5028E-1B95-4B9A-8F85-AED30974983A}"/>
                </a:ext>
              </a:extLst>
            </p:cNvPr>
            <p:cNvSpPr/>
            <p:nvPr/>
          </p:nvSpPr>
          <p:spPr>
            <a:xfrm>
              <a:off x="10564273" y="3171752"/>
              <a:ext cx="1295428" cy="370896"/>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Multi-Factor Authentication</a:t>
              </a:r>
            </a:p>
          </p:txBody>
        </p:sp>
        <p:pic>
          <p:nvPicPr>
            <p:cNvPr id="399" name="Picture 195" descr="Multi-Factor Authentication.png">
              <a:extLst>
                <a:ext uri="{FF2B5EF4-FFF2-40B4-BE49-F238E27FC236}">
                  <a16:creationId xmlns:a16="http://schemas.microsoft.com/office/drawing/2014/main" id="{3951C321-991D-440D-8504-042569611F8C}"/>
                </a:ext>
              </a:extLst>
            </p:cNvPr>
            <p:cNvPicPr>
              <a:picLocks noChangeAspect="1"/>
            </p:cNvPicPr>
            <p:nvPr/>
          </p:nvPicPr>
          <p:blipFill>
            <a:blip r:embed="rId57" cstate="print">
              <a:extLst>
                <a:ext uri="{28A0092B-C50C-407E-A947-70E740481C1C}">
                  <a14:useLocalDpi xmlns:a14="http://schemas.microsoft.com/office/drawing/2010/main" val="0"/>
                </a:ext>
              </a:extLst>
            </a:blip>
            <a:srcRect/>
            <a:stretch>
              <a:fillRect/>
            </a:stretch>
          </p:blipFill>
          <p:spPr bwMode="auto">
            <a:xfrm>
              <a:off x="10582964" y="3262107"/>
              <a:ext cx="186875" cy="186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 name="Rectangle 399">
              <a:hlinkClick r:id="rId58" tooltip="Privileged Access Management (PAM) is a component of Microsoft Identity Manager 2016 (MIM) that helps organizations restrict privileged access for on-premises Active Directory environments to mitigate unauthorized privilege escalation attacks."/>
              <a:extLst>
                <a:ext uri="{FF2B5EF4-FFF2-40B4-BE49-F238E27FC236}">
                  <a16:creationId xmlns:a16="http://schemas.microsoft.com/office/drawing/2014/main" id="{E4EED812-28BE-4FB6-BF68-510DD549BD5F}"/>
                </a:ext>
              </a:extLst>
            </p:cNvPr>
            <p:cNvSpPr/>
            <p:nvPr/>
          </p:nvSpPr>
          <p:spPr>
            <a:xfrm>
              <a:off x="10564273" y="4256985"/>
              <a:ext cx="1295428" cy="205918"/>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MIM PAM</a:t>
              </a:r>
            </a:p>
          </p:txBody>
        </p:sp>
        <p:sp>
          <p:nvSpPr>
            <p:cNvPr id="401" name="Freeform 113">
              <a:extLst>
                <a:ext uri="{FF2B5EF4-FFF2-40B4-BE49-F238E27FC236}">
                  <a16:creationId xmlns:a16="http://schemas.microsoft.com/office/drawing/2014/main" id="{B0B09718-D1BA-4C53-91D5-290E2D08C693}"/>
                </a:ext>
              </a:extLst>
            </p:cNvPr>
            <p:cNvSpPr>
              <a:spLocks noChangeAspect="1" noEditPoints="1"/>
            </p:cNvSpPr>
            <p:nvPr/>
          </p:nvSpPr>
          <p:spPr bwMode="black">
            <a:xfrm>
              <a:off x="10617440" y="4308458"/>
              <a:ext cx="111972" cy="110666"/>
            </a:xfrm>
            <a:custGeom>
              <a:avLst/>
              <a:gdLst>
                <a:gd name="T0" fmla="*/ 47 w 66"/>
                <a:gd name="T1" fmla="*/ 37 h 66"/>
                <a:gd name="T2" fmla="*/ 51 w 66"/>
                <a:gd name="T3" fmla="*/ 33 h 66"/>
                <a:gd name="T4" fmla="*/ 47 w 66"/>
                <a:gd name="T5" fmla="*/ 29 h 66"/>
                <a:gd name="T6" fmla="*/ 37 w 66"/>
                <a:gd name="T7" fmla="*/ 29 h 66"/>
                <a:gd name="T8" fmla="*/ 37 w 66"/>
                <a:gd name="T9" fmla="*/ 16 h 66"/>
                <a:gd name="T10" fmla="*/ 33 w 66"/>
                <a:gd name="T11" fmla="*/ 13 h 66"/>
                <a:gd name="T12" fmla="*/ 29 w 66"/>
                <a:gd name="T13" fmla="*/ 16 h 66"/>
                <a:gd name="T14" fmla="*/ 29 w 66"/>
                <a:gd name="T15" fmla="*/ 33 h 66"/>
                <a:gd name="T16" fmla="*/ 33 w 66"/>
                <a:gd name="T17" fmla="*/ 37 h 66"/>
                <a:gd name="T18" fmla="*/ 47 w 66"/>
                <a:gd name="T19" fmla="*/ 37 h 66"/>
                <a:gd name="T20" fmla="*/ 33 w 66"/>
                <a:gd name="T21" fmla="*/ 8 h 66"/>
                <a:gd name="T22" fmla="*/ 58 w 66"/>
                <a:gd name="T23" fmla="*/ 33 h 66"/>
                <a:gd name="T24" fmla="*/ 33 w 66"/>
                <a:gd name="T25" fmla="*/ 58 h 66"/>
                <a:gd name="T26" fmla="*/ 8 w 66"/>
                <a:gd name="T27" fmla="*/ 33 h 66"/>
                <a:gd name="T28" fmla="*/ 33 w 66"/>
                <a:gd name="T29" fmla="*/ 8 h 66"/>
                <a:gd name="T30" fmla="*/ 33 w 66"/>
                <a:gd name="T31" fmla="*/ 66 h 66"/>
                <a:gd name="T32" fmla="*/ 66 w 66"/>
                <a:gd name="T33" fmla="*/ 33 h 66"/>
                <a:gd name="T34" fmla="*/ 33 w 66"/>
                <a:gd name="T35" fmla="*/ 0 h 66"/>
                <a:gd name="T36" fmla="*/ 0 w 66"/>
                <a:gd name="T37" fmla="*/ 33 h 66"/>
                <a:gd name="T38" fmla="*/ 33 w 66"/>
                <a:gd name="T3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 h="66">
                  <a:moveTo>
                    <a:pt x="47" y="37"/>
                  </a:moveTo>
                  <a:cubicBezTo>
                    <a:pt x="49" y="37"/>
                    <a:pt x="51" y="35"/>
                    <a:pt x="51" y="33"/>
                  </a:cubicBezTo>
                  <a:cubicBezTo>
                    <a:pt x="51" y="31"/>
                    <a:pt x="49" y="29"/>
                    <a:pt x="47" y="29"/>
                  </a:cubicBezTo>
                  <a:cubicBezTo>
                    <a:pt x="37" y="29"/>
                    <a:pt x="37" y="29"/>
                    <a:pt x="37" y="29"/>
                  </a:cubicBezTo>
                  <a:cubicBezTo>
                    <a:pt x="37" y="16"/>
                    <a:pt x="37" y="16"/>
                    <a:pt x="37" y="16"/>
                  </a:cubicBezTo>
                  <a:cubicBezTo>
                    <a:pt x="37" y="14"/>
                    <a:pt x="35" y="13"/>
                    <a:pt x="33" y="13"/>
                  </a:cubicBezTo>
                  <a:cubicBezTo>
                    <a:pt x="31" y="13"/>
                    <a:pt x="29" y="14"/>
                    <a:pt x="29" y="16"/>
                  </a:cubicBezTo>
                  <a:cubicBezTo>
                    <a:pt x="29" y="33"/>
                    <a:pt x="29" y="33"/>
                    <a:pt x="29" y="33"/>
                  </a:cubicBezTo>
                  <a:cubicBezTo>
                    <a:pt x="29" y="35"/>
                    <a:pt x="31" y="37"/>
                    <a:pt x="33" y="37"/>
                  </a:cubicBezTo>
                  <a:lnTo>
                    <a:pt x="47" y="37"/>
                  </a:lnTo>
                  <a:close/>
                  <a:moveTo>
                    <a:pt x="33" y="8"/>
                  </a:moveTo>
                  <a:cubicBezTo>
                    <a:pt x="47" y="8"/>
                    <a:pt x="58" y="19"/>
                    <a:pt x="58" y="33"/>
                  </a:cubicBezTo>
                  <a:cubicBezTo>
                    <a:pt x="58" y="47"/>
                    <a:pt x="47" y="58"/>
                    <a:pt x="33" y="58"/>
                  </a:cubicBezTo>
                  <a:cubicBezTo>
                    <a:pt x="19" y="58"/>
                    <a:pt x="8" y="47"/>
                    <a:pt x="8" y="33"/>
                  </a:cubicBezTo>
                  <a:cubicBezTo>
                    <a:pt x="8" y="19"/>
                    <a:pt x="19" y="8"/>
                    <a:pt x="33" y="8"/>
                  </a:cubicBezTo>
                  <a:moveTo>
                    <a:pt x="33" y="66"/>
                  </a:moveTo>
                  <a:cubicBezTo>
                    <a:pt x="51" y="66"/>
                    <a:pt x="66" y="51"/>
                    <a:pt x="66" y="33"/>
                  </a:cubicBezTo>
                  <a:cubicBezTo>
                    <a:pt x="66" y="15"/>
                    <a:pt x="51" y="0"/>
                    <a:pt x="33" y="0"/>
                  </a:cubicBezTo>
                  <a:cubicBezTo>
                    <a:pt x="15" y="0"/>
                    <a:pt x="0" y="15"/>
                    <a:pt x="0" y="33"/>
                  </a:cubicBezTo>
                  <a:cubicBezTo>
                    <a:pt x="0" y="51"/>
                    <a:pt x="15" y="66"/>
                    <a:pt x="33" y="66"/>
                  </a:cubicBezTo>
                </a:path>
              </a:pathLst>
            </a:custGeom>
            <a:solidFill>
              <a:schemeClr val="tx1"/>
            </a:solidFill>
            <a:ln w="3175">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02" name="Rectangle 401">
              <a:hlinkClick r:id="rId59" tooltip="Azure AD Privileged Identity Management allows you to manage, control, and monitor privileged access using approval workflows. This includes access to resources in Azure AD, Azure Resources (Preview), and other Microsoft Online Services like Office 365"/>
              <a:extLst>
                <a:ext uri="{FF2B5EF4-FFF2-40B4-BE49-F238E27FC236}">
                  <a16:creationId xmlns:a16="http://schemas.microsoft.com/office/drawing/2014/main" id="{E723D4FA-8CC0-4BE4-BE34-1C668C225965}"/>
                </a:ext>
              </a:extLst>
            </p:cNvPr>
            <p:cNvSpPr/>
            <p:nvPr/>
          </p:nvSpPr>
          <p:spPr>
            <a:xfrm>
              <a:off x="10564273" y="2972649"/>
              <a:ext cx="1295428" cy="19885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AD PIM</a:t>
              </a:r>
            </a:p>
          </p:txBody>
        </p:sp>
        <p:sp>
          <p:nvSpPr>
            <p:cNvPr id="403" name="Freeform 113">
              <a:extLst>
                <a:ext uri="{FF2B5EF4-FFF2-40B4-BE49-F238E27FC236}">
                  <a16:creationId xmlns:a16="http://schemas.microsoft.com/office/drawing/2014/main" id="{C191784B-F9C9-43C9-8B26-077B2C219B19}"/>
                </a:ext>
              </a:extLst>
            </p:cNvPr>
            <p:cNvSpPr>
              <a:spLocks noChangeAspect="1" noEditPoints="1"/>
            </p:cNvSpPr>
            <p:nvPr/>
          </p:nvSpPr>
          <p:spPr bwMode="black">
            <a:xfrm>
              <a:off x="10625798" y="3022782"/>
              <a:ext cx="101207" cy="100027"/>
            </a:xfrm>
            <a:custGeom>
              <a:avLst/>
              <a:gdLst>
                <a:gd name="T0" fmla="*/ 47 w 66"/>
                <a:gd name="T1" fmla="*/ 37 h 66"/>
                <a:gd name="T2" fmla="*/ 51 w 66"/>
                <a:gd name="T3" fmla="*/ 33 h 66"/>
                <a:gd name="T4" fmla="*/ 47 w 66"/>
                <a:gd name="T5" fmla="*/ 29 h 66"/>
                <a:gd name="T6" fmla="*/ 37 w 66"/>
                <a:gd name="T7" fmla="*/ 29 h 66"/>
                <a:gd name="T8" fmla="*/ 37 w 66"/>
                <a:gd name="T9" fmla="*/ 16 h 66"/>
                <a:gd name="T10" fmla="*/ 33 w 66"/>
                <a:gd name="T11" fmla="*/ 13 h 66"/>
                <a:gd name="T12" fmla="*/ 29 w 66"/>
                <a:gd name="T13" fmla="*/ 16 h 66"/>
                <a:gd name="T14" fmla="*/ 29 w 66"/>
                <a:gd name="T15" fmla="*/ 33 h 66"/>
                <a:gd name="T16" fmla="*/ 33 w 66"/>
                <a:gd name="T17" fmla="*/ 37 h 66"/>
                <a:gd name="T18" fmla="*/ 47 w 66"/>
                <a:gd name="T19" fmla="*/ 37 h 66"/>
                <a:gd name="T20" fmla="*/ 33 w 66"/>
                <a:gd name="T21" fmla="*/ 8 h 66"/>
                <a:gd name="T22" fmla="*/ 58 w 66"/>
                <a:gd name="T23" fmla="*/ 33 h 66"/>
                <a:gd name="T24" fmla="*/ 33 w 66"/>
                <a:gd name="T25" fmla="*/ 58 h 66"/>
                <a:gd name="T26" fmla="*/ 8 w 66"/>
                <a:gd name="T27" fmla="*/ 33 h 66"/>
                <a:gd name="T28" fmla="*/ 33 w 66"/>
                <a:gd name="T29" fmla="*/ 8 h 66"/>
                <a:gd name="T30" fmla="*/ 33 w 66"/>
                <a:gd name="T31" fmla="*/ 66 h 66"/>
                <a:gd name="T32" fmla="*/ 66 w 66"/>
                <a:gd name="T33" fmla="*/ 33 h 66"/>
                <a:gd name="T34" fmla="*/ 33 w 66"/>
                <a:gd name="T35" fmla="*/ 0 h 66"/>
                <a:gd name="T36" fmla="*/ 0 w 66"/>
                <a:gd name="T37" fmla="*/ 33 h 66"/>
                <a:gd name="T38" fmla="*/ 33 w 66"/>
                <a:gd name="T3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 h="66">
                  <a:moveTo>
                    <a:pt x="47" y="37"/>
                  </a:moveTo>
                  <a:cubicBezTo>
                    <a:pt x="49" y="37"/>
                    <a:pt x="51" y="35"/>
                    <a:pt x="51" y="33"/>
                  </a:cubicBezTo>
                  <a:cubicBezTo>
                    <a:pt x="51" y="31"/>
                    <a:pt x="49" y="29"/>
                    <a:pt x="47" y="29"/>
                  </a:cubicBezTo>
                  <a:cubicBezTo>
                    <a:pt x="37" y="29"/>
                    <a:pt x="37" y="29"/>
                    <a:pt x="37" y="29"/>
                  </a:cubicBezTo>
                  <a:cubicBezTo>
                    <a:pt x="37" y="16"/>
                    <a:pt x="37" y="16"/>
                    <a:pt x="37" y="16"/>
                  </a:cubicBezTo>
                  <a:cubicBezTo>
                    <a:pt x="37" y="14"/>
                    <a:pt x="35" y="13"/>
                    <a:pt x="33" y="13"/>
                  </a:cubicBezTo>
                  <a:cubicBezTo>
                    <a:pt x="31" y="13"/>
                    <a:pt x="29" y="14"/>
                    <a:pt x="29" y="16"/>
                  </a:cubicBezTo>
                  <a:cubicBezTo>
                    <a:pt x="29" y="33"/>
                    <a:pt x="29" y="33"/>
                    <a:pt x="29" y="33"/>
                  </a:cubicBezTo>
                  <a:cubicBezTo>
                    <a:pt x="29" y="35"/>
                    <a:pt x="31" y="37"/>
                    <a:pt x="33" y="37"/>
                  </a:cubicBezTo>
                  <a:lnTo>
                    <a:pt x="47" y="37"/>
                  </a:lnTo>
                  <a:close/>
                  <a:moveTo>
                    <a:pt x="33" y="8"/>
                  </a:moveTo>
                  <a:cubicBezTo>
                    <a:pt x="47" y="8"/>
                    <a:pt x="58" y="19"/>
                    <a:pt x="58" y="33"/>
                  </a:cubicBezTo>
                  <a:cubicBezTo>
                    <a:pt x="58" y="47"/>
                    <a:pt x="47" y="58"/>
                    <a:pt x="33" y="58"/>
                  </a:cubicBezTo>
                  <a:cubicBezTo>
                    <a:pt x="19" y="58"/>
                    <a:pt x="8" y="47"/>
                    <a:pt x="8" y="33"/>
                  </a:cubicBezTo>
                  <a:cubicBezTo>
                    <a:pt x="8" y="19"/>
                    <a:pt x="19" y="8"/>
                    <a:pt x="33" y="8"/>
                  </a:cubicBezTo>
                  <a:moveTo>
                    <a:pt x="33" y="66"/>
                  </a:moveTo>
                  <a:cubicBezTo>
                    <a:pt x="51" y="66"/>
                    <a:pt x="66" y="51"/>
                    <a:pt x="66" y="33"/>
                  </a:cubicBezTo>
                  <a:cubicBezTo>
                    <a:pt x="66" y="15"/>
                    <a:pt x="51" y="0"/>
                    <a:pt x="33" y="0"/>
                  </a:cubicBezTo>
                  <a:cubicBezTo>
                    <a:pt x="15" y="0"/>
                    <a:pt x="0" y="15"/>
                    <a:pt x="0" y="33"/>
                  </a:cubicBezTo>
                  <a:cubicBezTo>
                    <a:pt x="0" y="51"/>
                    <a:pt x="15" y="66"/>
                    <a:pt x="33" y="66"/>
                  </a:cubicBezTo>
                </a:path>
              </a:pathLst>
            </a:custGeom>
            <a:solidFill>
              <a:schemeClr val="tx1"/>
            </a:solidFill>
            <a:ln w="3175">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04" name="Rectangle 403">
              <a:hlinkClick r:id="rId60" tooltip="Enables you to replace passwords with easy to use but strong multifactor authentication. Windows Hello uses a public and private key pair secured by the TPM, unlocked using a gesture like fingerprint, facial recognition or PIN. "/>
              <a:extLst>
                <a:ext uri="{FF2B5EF4-FFF2-40B4-BE49-F238E27FC236}">
                  <a16:creationId xmlns:a16="http://schemas.microsoft.com/office/drawing/2014/main" id="{E338DB8C-FDF6-4A92-98CE-1AC7C014C8C6}"/>
                </a:ext>
              </a:extLst>
            </p:cNvPr>
            <p:cNvSpPr/>
            <p:nvPr/>
          </p:nvSpPr>
          <p:spPr>
            <a:xfrm>
              <a:off x="10564273" y="3945676"/>
              <a:ext cx="1295428" cy="310319"/>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Hello for Business</a:t>
              </a:r>
            </a:p>
          </p:txBody>
        </p:sp>
        <p:pic>
          <p:nvPicPr>
            <p:cNvPr id="405" name="Picture 404">
              <a:extLst>
                <a:ext uri="{FF2B5EF4-FFF2-40B4-BE49-F238E27FC236}">
                  <a16:creationId xmlns:a16="http://schemas.microsoft.com/office/drawing/2014/main" id="{8931422A-8697-4C61-B61E-221C57DB6244}"/>
                </a:ext>
              </a:extLst>
            </p:cNvPr>
            <p:cNvPicPr>
              <a:picLocks noChangeAspect="1"/>
            </p:cNvPicPr>
            <p:nvPr/>
          </p:nvPicPr>
          <p:blipFill rotWithShape="1">
            <a:blip r:embed="rId61"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10600031" y="4045778"/>
              <a:ext cx="146721" cy="137338"/>
            </a:xfrm>
            <a:prstGeom prst="rect">
              <a:avLst/>
            </a:prstGeom>
          </p:spPr>
        </p:pic>
        <p:sp>
          <p:nvSpPr>
            <p:cNvPr id="406" name="Rectangle 405">
              <a:hlinkClick r:id="rId62" tooltip="Azure Active Directory Identity Protection provides you with a consolidated view into risk events and potential vulnerabilities affecting your organization’s identities."/>
              <a:extLst>
                <a:ext uri="{FF2B5EF4-FFF2-40B4-BE49-F238E27FC236}">
                  <a16:creationId xmlns:a16="http://schemas.microsoft.com/office/drawing/2014/main" id="{7BCF6318-29A9-42F7-B0D2-CC21A3CD0CF8}"/>
                </a:ext>
              </a:extLst>
            </p:cNvPr>
            <p:cNvSpPr/>
            <p:nvPr/>
          </p:nvSpPr>
          <p:spPr>
            <a:xfrm>
              <a:off x="10564274" y="2302097"/>
              <a:ext cx="1293608" cy="676906"/>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484" name="Rectangle 483">
              <a:hlinkClick r:id="rId63" tooltip="Azure AD B2C is an identity management service that enables you to customize &amp; control how customers sign up, sign in, and manage profiles for your apps. Enabling this scenario reduces risk by moving customer accounts out of your enterprise directory(ies)."/>
              <a:extLst>
                <a:ext uri="{FF2B5EF4-FFF2-40B4-BE49-F238E27FC236}">
                  <a16:creationId xmlns:a16="http://schemas.microsoft.com/office/drawing/2014/main" id="{0FB216A9-3129-4AEB-A2B6-3D81424FA0D1}"/>
                </a:ext>
              </a:extLst>
            </p:cNvPr>
            <p:cNvSpPr/>
            <p:nvPr/>
          </p:nvSpPr>
          <p:spPr>
            <a:xfrm>
              <a:off x="10564273" y="3739511"/>
              <a:ext cx="1295428" cy="205918"/>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AD B2C</a:t>
              </a:r>
            </a:p>
          </p:txBody>
        </p:sp>
        <p:sp>
          <p:nvSpPr>
            <p:cNvPr id="485" name="Rectangle 484">
              <a:hlinkClick r:id="rId63" tooltip="Azure AD B2C is an identity management service that enables you to customize &amp; control how customers sign up, sign in, and manage profiles for your apps. Enabling this scenario reduces risk by moving customer accounts out of your enterprise directory(ies)."/>
              <a:extLst>
                <a:ext uri="{FF2B5EF4-FFF2-40B4-BE49-F238E27FC236}">
                  <a16:creationId xmlns:a16="http://schemas.microsoft.com/office/drawing/2014/main" id="{4A5A50C5-4BDD-46CD-978D-07E992BE557D}"/>
                </a:ext>
              </a:extLst>
            </p:cNvPr>
            <p:cNvSpPr/>
            <p:nvPr/>
          </p:nvSpPr>
          <p:spPr>
            <a:xfrm>
              <a:off x="10564273" y="3543194"/>
              <a:ext cx="1295428" cy="19885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AD B2B</a:t>
              </a:r>
            </a:p>
          </p:txBody>
        </p:sp>
        <p:pic>
          <p:nvPicPr>
            <p:cNvPr id="460" name="Picture 459">
              <a:extLst>
                <a:ext uri="{FF2B5EF4-FFF2-40B4-BE49-F238E27FC236}">
                  <a16:creationId xmlns:a16="http://schemas.microsoft.com/office/drawing/2014/main" id="{91036D0F-8F8B-4A2C-B938-BF1EAE65158E}"/>
                </a:ext>
              </a:extLst>
            </p:cNvPr>
            <p:cNvPicPr>
              <a:picLocks noChangeAspect="1"/>
            </p:cNvPicPr>
            <p:nvPr/>
          </p:nvPicPr>
          <p:blipFill>
            <a:blip r:embed="rId41">
              <a:duotone>
                <a:schemeClr val="accent1">
                  <a:shade val="45000"/>
                  <a:satMod val="135000"/>
                </a:schemeClr>
                <a:prstClr val="white"/>
              </a:duotone>
              <a:lum bright="-20000" contrast="40000"/>
            </a:blip>
            <a:stretch>
              <a:fillRect/>
            </a:stretch>
          </p:blipFill>
          <p:spPr>
            <a:xfrm>
              <a:off x="10603951" y="2333054"/>
              <a:ext cx="168121" cy="168122"/>
            </a:xfrm>
            <a:prstGeom prst="rect">
              <a:avLst/>
            </a:prstGeom>
          </p:spPr>
        </p:pic>
        <p:pic>
          <p:nvPicPr>
            <p:cNvPr id="565" name="Picture 564">
              <a:extLst>
                <a:ext uri="{FF2B5EF4-FFF2-40B4-BE49-F238E27FC236}">
                  <a16:creationId xmlns:a16="http://schemas.microsoft.com/office/drawing/2014/main" id="{F68E4CF1-0B04-485A-867F-C93CF623FDBF}"/>
                </a:ext>
              </a:extLst>
            </p:cNvPr>
            <p:cNvPicPr>
              <a:picLocks noChangeAspect="1"/>
            </p:cNvPicPr>
            <p:nvPr/>
          </p:nvPicPr>
          <p:blipFill>
            <a:blip r:embed="rId41">
              <a:duotone>
                <a:schemeClr val="accent1">
                  <a:shade val="45000"/>
                  <a:satMod val="135000"/>
                </a:schemeClr>
                <a:prstClr val="white"/>
              </a:duotone>
              <a:lum bright="-20000" contrast="40000"/>
            </a:blip>
            <a:stretch>
              <a:fillRect/>
            </a:stretch>
          </p:blipFill>
          <p:spPr>
            <a:xfrm>
              <a:off x="10600066" y="3558263"/>
              <a:ext cx="168121" cy="168122"/>
            </a:xfrm>
            <a:prstGeom prst="rect">
              <a:avLst/>
            </a:prstGeom>
          </p:spPr>
        </p:pic>
        <p:pic>
          <p:nvPicPr>
            <p:cNvPr id="179" name="Picture 178">
              <a:extLst>
                <a:ext uri="{FF2B5EF4-FFF2-40B4-BE49-F238E27FC236}">
                  <a16:creationId xmlns:a16="http://schemas.microsoft.com/office/drawing/2014/main" id="{1EF64B4A-F196-41FE-BDC7-F0932E06A0E6}"/>
                </a:ext>
              </a:extLst>
            </p:cNvPr>
            <p:cNvPicPr>
              <a:picLocks noChangeAspect="1"/>
            </p:cNvPicPr>
            <p:nvPr/>
          </p:nvPicPr>
          <p:blipFill>
            <a:blip r:embed="rId64" cstate="print">
              <a:extLst>
                <a:ext uri="{28A0092B-C50C-407E-A947-70E740481C1C}">
                  <a14:useLocalDpi xmlns:a14="http://schemas.microsoft.com/office/drawing/2010/main" val="0"/>
                </a:ext>
              </a:extLst>
            </a:blip>
            <a:stretch>
              <a:fillRect/>
            </a:stretch>
          </p:blipFill>
          <p:spPr>
            <a:xfrm>
              <a:off x="10600031" y="3776214"/>
              <a:ext cx="168156" cy="152704"/>
            </a:xfrm>
            <a:prstGeom prst="rect">
              <a:avLst/>
            </a:prstGeom>
          </p:spPr>
        </p:pic>
        <p:sp>
          <p:nvSpPr>
            <p:cNvPr id="17" name="Rectangle 16">
              <a:extLst>
                <a:ext uri="{FF2B5EF4-FFF2-40B4-BE49-F238E27FC236}">
                  <a16:creationId xmlns:a16="http://schemas.microsoft.com/office/drawing/2014/main" id="{FE85BA3A-08CE-4426-8AF8-2592EFA76B28}"/>
                </a:ext>
              </a:extLst>
            </p:cNvPr>
            <p:cNvSpPr/>
            <p:nvPr/>
          </p:nvSpPr>
          <p:spPr>
            <a:xfrm>
              <a:off x="10724854" y="2261078"/>
              <a:ext cx="1173583" cy="648896"/>
            </a:xfrm>
            <a:prstGeom prst="rect">
              <a:avLst/>
            </a:prstGeom>
          </p:spPr>
          <p:txBody>
            <a:bodyPr wrap="square">
              <a:spAutoFit/>
            </a:bodyPr>
            <a:lstStyle/>
            <a:p>
              <a:pPr lvl="0">
                <a:defRPr/>
              </a:pPr>
              <a:r>
                <a:rPr lang="en-US" sz="9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Azure AD Identity Protection</a:t>
              </a:r>
            </a:p>
            <a:p>
              <a:pPr marL="57150" lvl="0">
                <a:spcBef>
                  <a:spcPts val="200"/>
                </a:spcBef>
                <a:spcAft>
                  <a:spcPts val="100"/>
                </a:spcAft>
                <a:defRPr/>
              </a:pPr>
              <a:r>
                <a:rPr lang="en-US" sz="7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Leaked cred protection</a:t>
              </a:r>
            </a:p>
            <a:p>
              <a:pPr marL="57150" lvl="0">
                <a:spcBef>
                  <a:spcPts val="200"/>
                </a:spcBef>
                <a:spcAft>
                  <a:spcPts val="100"/>
                </a:spcAft>
                <a:defRPr/>
              </a:pPr>
              <a:r>
                <a:rPr lang="en-US" sz="7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Behavioral Analytics</a:t>
              </a:r>
              <a:endParaRPr lang="en-US" sz="1400"/>
            </a:p>
          </p:txBody>
        </p:sp>
        <p:grpSp>
          <p:nvGrpSpPr>
            <p:cNvPr id="627" name="Group 626">
              <a:extLst>
                <a:ext uri="{FF2B5EF4-FFF2-40B4-BE49-F238E27FC236}">
                  <a16:creationId xmlns:a16="http://schemas.microsoft.com/office/drawing/2014/main" id="{42D9751D-1CB1-45F7-811D-A2A8A69DCF92}"/>
                </a:ext>
              </a:extLst>
            </p:cNvPr>
            <p:cNvGrpSpPr/>
            <p:nvPr/>
          </p:nvGrpSpPr>
          <p:grpSpPr>
            <a:xfrm>
              <a:off x="10882847" y="2889403"/>
              <a:ext cx="188672" cy="45719"/>
              <a:chOff x="6660452" y="3094221"/>
              <a:chExt cx="188672" cy="45719"/>
            </a:xfrm>
          </p:grpSpPr>
          <p:sp>
            <p:nvSpPr>
              <p:cNvPr id="637" name="Oval 636">
                <a:extLst>
                  <a:ext uri="{FF2B5EF4-FFF2-40B4-BE49-F238E27FC236}">
                    <a16:creationId xmlns:a16="http://schemas.microsoft.com/office/drawing/2014/main" id="{DE094C63-8ECC-40E8-98B3-94295989F960}"/>
                  </a:ext>
                </a:extLst>
              </p:cNvPr>
              <p:cNvSpPr/>
              <p:nvPr/>
            </p:nvSpPr>
            <p:spPr bwMode="auto">
              <a:xfrm>
                <a:off x="6660452"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38" name="Oval 637">
                <a:extLst>
                  <a:ext uri="{FF2B5EF4-FFF2-40B4-BE49-F238E27FC236}">
                    <a16:creationId xmlns:a16="http://schemas.microsoft.com/office/drawing/2014/main" id="{F6B4ADE7-5FDC-4ECD-9497-85EEE26D651F}"/>
                  </a:ext>
                </a:extLst>
              </p:cNvPr>
              <p:cNvSpPr/>
              <p:nvPr/>
            </p:nvSpPr>
            <p:spPr bwMode="auto">
              <a:xfrm>
                <a:off x="6731928"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39" name="Oval 638">
                <a:extLst>
                  <a:ext uri="{FF2B5EF4-FFF2-40B4-BE49-F238E27FC236}">
                    <a16:creationId xmlns:a16="http://schemas.microsoft.com/office/drawing/2014/main" id="{270AF6C2-C1D3-4862-A1AE-4371B73DF1BF}"/>
                  </a:ext>
                </a:extLst>
              </p:cNvPr>
              <p:cNvSpPr/>
              <p:nvPr/>
            </p:nvSpPr>
            <p:spPr bwMode="auto">
              <a:xfrm>
                <a:off x="6803404"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5" name="Group 4">
            <a:extLst>
              <a:ext uri="{FF2B5EF4-FFF2-40B4-BE49-F238E27FC236}">
                <a16:creationId xmlns:a16="http://schemas.microsoft.com/office/drawing/2014/main" id="{AAA8201C-436A-4215-BBE5-1705CFD68B11}"/>
              </a:ext>
            </a:extLst>
          </p:cNvPr>
          <p:cNvGrpSpPr/>
          <p:nvPr/>
        </p:nvGrpSpPr>
        <p:grpSpPr>
          <a:xfrm>
            <a:off x="4101353" y="6121074"/>
            <a:ext cx="1614698" cy="211725"/>
            <a:chOff x="3821452" y="6124342"/>
            <a:chExt cx="1614698" cy="211725"/>
          </a:xfrm>
        </p:grpSpPr>
        <p:sp>
          <p:nvSpPr>
            <p:cNvPr id="672" name="Rectangle 671">
              <a:hlinkClick r:id="rId65" tooltip="Microsoft created a threat model document for the Azure IoT reference architecture."/>
              <a:extLst>
                <a:ext uri="{FF2B5EF4-FFF2-40B4-BE49-F238E27FC236}">
                  <a16:creationId xmlns:a16="http://schemas.microsoft.com/office/drawing/2014/main" id="{85058B16-8C97-4FBE-940B-BDF1EC67352B}"/>
                </a:ext>
              </a:extLst>
            </p:cNvPr>
            <p:cNvSpPr/>
            <p:nvPr/>
          </p:nvSpPr>
          <p:spPr>
            <a:xfrm>
              <a:off x="3821452" y="6124342"/>
              <a:ext cx="1614698" cy="211725"/>
            </a:xfrm>
            <a:prstGeom prst="rect">
              <a:avLst/>
            </a:prstGeom>
            <a:noFill/>
            <a:ln w="14224">
              <a:solidFill>
                <a:schemeClr val="accent4"/>
              </a:solidFill>
            </a:ln>
          </p:spPr>
          <p:txBody>
            <a:bodyPr wrap="square" rIns="45720">
              <a:spAutoFit/>
            </a:bodyPr>
            <a:lstStyle/>
            <a:p>
              <a:pPr marL="114300" marR="0" lvl="0" algn="l"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IoT Security Architecture</a:t>
              </a:r>
              <a:endPar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pic>
          <p:nvPicPr>
            <p:cNvPr id="3" name="Graphic 2" descr="Document">
              <a:extLst>
                <a:ext uri="{FF2B5EF4-FFF2-40B4-BE49-F238E27FC236}">
                  <a16:creationId xmlns:a16="http://schemas.microsoft.com/office/drawing/2014/main" id="{77A83CA8-76E5-4FDB-A79D-EC6D28B0C9AC}"/>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3844728" y="6160357"/>
              <a:ext cx="146611" cy="146611"/>
            </a:xfrm>
            <a:prstGeom prst="rect">
              <a:avLst/>
            </a:prstGeom>
          </p:spPr>
        </p:pic>
      </p:grpSp>
      <p:grpSp>
        <p:nvGrpSpPr>
          <p:cNvPr id="2" name="Group 1">
            <a:extLst>
              <a:ext uri="{FF2B5EF4-FFF2-40B4-BE49-F238E27FC236}">
                <a16:creationId xmlns:a16="http://schemas.microsoft.com/office/drawing/2014/main" id="{CF9CE92E-161D-4366-A754-11556B414F24}"/>
              </a:ext>
            </a:extLst>
          </p:cNvPr>
          <p:cNvGrpSpPr/>
          <p:nvPr/>
        </p:nvGrpSpPr>
        <p:grpSpPr>
          <a:xfrm>
            <a:off x="4101353" y="5846778"/>
            <a:ext cx="1614698" cy="211725"/>
            <a:chOff x="3821452" y="5850046"/>
            <a:chExt cx="1614698" cy="211725"/>
          </a:xfrm>
        </p:grpSpPr>
        <p:sp>
          <p:nvSpPr>
            <p:cNvPr id="707" name="Rectangle 706">
              <a:hlinkClick r:id="rId66" tooltip="Microsoft contributed significantly to the IoT Security Maturity Model, which enables Internet of Things (IoT) providers to invest in the right level of security mechanisms to meet their requirements. "/>
              <a:extLst>
                <a:ext uri="{FF2B5EF4-FFF2-40B4-BE49-F238E27FC236}">
                  <a16:creationId xmlns:a16="http://schemas.microsoft.com/office/drawing/2014/main" id="{2B85B57C-95D0-4F1D-A6DA-D43910617F90}"/>
                </a:ext>
              </a:extLst>
            </p:cNvPr>
            <p:cNvSpPr/>
            <p:nvPr/>
          </p:nvSpPr>
          <p:spPr>
            <a:xfrm>
              <a:off x="3821452" y="5850046"/>
              <a:ext cx="1614698" cy="211725"/>
            </a:xfrm>
            <a:prstGeom prst="rect">
              <a:avLst/>
            </a:prstGeom>
            <a:noFill/>
            <a:ln w="14224">
              <a:solidFill>
                <a:schemeClr val="accent4"/>
              </a:solidFill>
            </a:ln>
          </p:spPr>
          <p:txBody>
            <a:bodyPr wrap="square" rIns="45720">
              <a:spAutoFit/>
            </a:bodyPr>
            <a:lstStyle/>
            <a:p>
              <a:pPr marL="114300">
                <a:lnSpc>
                  <a:spcPct val="97000"/>
                </a:lnSpc>
              </a:pPr>
              <a:r>
                <a:rPr lang="en-US" sz="800"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IoT Security Maturity Model</a:t>
              </a:r>
            </a:p>
          </p:txBody>
        </p:sp>
        <p:pic>
          <p:nvPicPr>
            <p:cNvPr id="465" name="Graphic 464" descr="Document">
              <a:extLst>
                <a:ext uri="{FF2B5EF4-FFF2-40B4-BE49-F238E27FC236}">
                  <a16:creationId xmlns:a16="http://schemas.microsoft.com/office/drawing/2014/main" id="{625FA750-873F-49CC-A4C2-EA72A4C64125}"/>
                </a:ext>
              </a:extLst>
            </p:cNvPr>
            <p:cNvPicPr>
              <a:picLocks noChangeAspect="1"/>
            </p:cNvPicPr>
            <p:nvPr/>
          </p:nvPicPr>
          <p:blipFill>
            <a:blip cstate="print">
              <a:extLst>
                <a:ext uri="{28A0092B-C50C-407E-A947-70E740481C1C}">
                  <a14:useLocalDpi xmlns:a14="http://schemas.microsoft.com/office/drawing/2010/main" val="0"/>
                </a:ext>
              </a:extLst>
            </a:blip>
            <a:stretch>
              <a:fillRect/>
            </a:stretch>
          </p:blipFill>
          <p:spPr>
            <a:xfrm>
              <a:off x="3848836" y="5879991"/>
              <a:ext cx="146611" cy="146611"/>
            </a:xfrm>
            <a:prstGeom prst="rect">
              <a:avLst/>
            </a:prstGeom>
          </p:spPr>
        </p:pic>
      </p:grpSp>
      <p:pic>
        <p:nvPicPr>
          <p:cNvPr id="552" name="Picture 551">
            <a:extLst>
              <a:ext uri="{FF2B5EF4-FFF2-40B4-BE49-F238E27FC236}">
                <a16:creationId xmlns:a16="http://schemas.microsoft.com/office/drawing/2014/main" id="{733376D1-A1C3-41C8-B2EB-BC20A0B94676}"/>
              </a:ext>
            </a:extLst>
          </p:cNvPr>
          <p:cNvPicPr>
            <a:picLocks noChangeAspect="1"/>
          </p:cNvPicPr>
          <p:nvPr/>
        </p:nvPicPr>
        <p:blipFill>
          <a:blip r:embed="rId42"/>
          <a:stretch>
            <a:fillRect/>
          </a:stretch>
        </p:blipFill>
        <p:spPr>
          <a:xfrm>
            <a:off x="3990546" y="997238"/>
            <a:ext cx="155187" cy="103458"/>
          </a:xfrm>
          <a:prstGeom prst="rect">
            <a:avLst/>
          </a:prstGeom>
        </p:spPr>
      </p:pic>
      <p:grpSp>
        <p:nvGrpSpPr>
          <p:cNvPr id="31" name="Group 30">
            <a:extLst>
              <a:ext uri="{FF2B5EF4-FFF2-40B4-BE49-F238E27FC236}">
                <a16:creationId xmlns:a16="http://schemas.microsoft.com/office/drawing/2014/main" id="{37EB6364-F148-420D-97C3-AE6E4D78B812}"/>
              </a:ext>
            </a:extLst>
          </p:cNvPr>
          <p:cNvGrpSpPr/>
          <p:nvPr/>
        </p:nvGrpSpPr>
        <p:grpSpPr>
          <a:xfrm>
            <a:off x="3154581" y="5854485"/>
            <a:ext cx="852881" cy="476718"/>
            <a:chOff x="3154581" y="5854485"/>
            <a:chExt cx="852881" cy="476718"/>
          </a:xfrm>
        </p:grpSpPr>
        <p:sp>
          <p:nvSpPr>
            <p:cNvPr id="482" name="Rectangle 481">
              <a:hlinkClick r:id="rId67" tooltip="End to end solution to securing new IoT devices with a hardened Linux OS, certified microcontrollers (MCUs), and security service which collectively provide the &quot;Seven Properties of Highly-Secure Devices&quot;"/>
              <a:extLst>
                <a:ext uri="{FF2B5EF4-FFF2-40B4-BE49-F238E27FC236}">
                  <a16:creationId xmlns:a16="http://schemas.microsoft.com/office/drawing/2014/main" id="{5132D995-1367-4454-A21A-E03209386998}"/>
                </a:ext>
              </a:extLst>
            </p:cNvPr>
            <p:cNvSpPr/>
            <p:nvPr/>
          </p:nvSpPr>
          <p:spPr>
            <a:xfrm>
              <a:off x="3154581" y="5854485"/>
              <a:ext cx="852881" cy="476718"/>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rIns="45720" rtlCol="0" anchor="b">
              <a:noAutofit/>
            </a:bodyPr>
            <a:lstStyle/>
            <a:p>
              <a:pPr marR="0" lvl="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Sphere</a:t>
              </a:r>
            </a:p>
          </p:txBody>
        </p:sp>
        <p:pic>
          <p:nvPicPr>
            <p:cNvPr id="19" name="Picture 18" descr="A close up of a logo&#10;&#10;Description generated with very high confidence">
              <a:extLst>
                <a:ext uri="{FF2B5EF4-FFF2-40B4-BE49-F238E27FC236}">
                  <a16:creationId xmlns:a16="http://schemas.microsoft.com/office/drawing/2014/main" id="{5D8E06AE-CB14-40C7-AD0A-5937E765D86F}"/>
                </a:ext>
              </a:extLst>
            </p:cNvPr>
            <p:cNvPicPr>
              <a:picLocks noChangeAspect="1"/>
            </p:cNvPicPr>
            <p:nvPr/>
          </p:nvPicPr>
          <p:blipFill>
            <a:blip r:embed="rId68" cstate="print">
              <a:extLst>
                <a:ext uri="{28A0092B-C50C-407E-A947-70E740481C1C}">
                  <a14:useLocalDpi xmlns:a14="http://schemas.microsoft.com/office/drawing/2010/main" val="0"/>
                </a:ext>
              </a:extLst>
            </a:blip>
            <a:stretch>
              <a:fillRect/>
            </a:stretch>
          </p:blipFill>
          <p:spPr>
            <a:xfrm>
              <a:off x="3358235" y="5883383"/>
              <a:ext cx="411994" cy="271762"/>
            </a:xfrm>
            <a:prstGeom prst="rect">
              <a:avLst/>
            </a:prstGeom>
          </p:spPr>
        </p:pic>
      </p:grpSp>
      <p:grpSp>
        <p:nvGrpSpPr>
          <p:cNvPr id="26" name="Group 25">
            <a:extLst>
              <a:ext uri="{FF2B5EF4-FFF2-40B4-BE49-F238E27FC236}">
                <a16:creationId xmlns:a16="http://schemas.microsoft.com/office/drawing/2014/main" id="{D81733F3-308A-4011-83CC-E11DDFC07AA1}"/>
              </a:ext>
            </a:extLst>
          </p:cNvPr>
          <p:cNvGrpSpPr/>
          <p:nvPr/>
        </p:nvGrpSpPr>
        <p:grpSpPr>
          <a:xfrm>
            <a:off x="8687080" y="2519843"/>
            <a:ext cx="1319399" cy="1638528"/>
            <a:chOff x="8692376" y="2865441"/>
            <a:chExt cx="1319399" cy="1638528"/>
          </a:xfrm>
        </p:grpSpPr>
        <p:sp>
          <p:nvSpPr>
            <p:cNvPr id="421" name="Rectangle 420">
              <a:hlinkClick r:id="rId69" tooltip="AIP helps you control and secure email, documents, and sensitive data inside and outside of your organization. From easy classification to embedded labels and permissions to enhanced data protection/reporting on your data anywhere it goes."/>
              <a:extLst>
                <a:ext uri="{FF2B5EF4-FFF2-40B4-BE49-F238E27FC236}">
                  <a16:creationId xmlns:a16="http://schemas.microsoft.com/office/drawing/2014/main" id="{5433BD75-C281-4997-B1A7-DB627D6ED15C}"/>
                </a:ext>
              </a:extLst>
            </p:cNvPr>
            <p:cNvSpPr/>
            <p:nvPr/>
          </p:nvSpPr>
          <p:spPr>
            <a:xfrm>
              <a:off x="8692376" y="2865441"/>
              <a:ext cx="1316736" cy="1638528"/>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Information Protection (AIP)</a:t>
              </a:r>
            </a:p>
            <a:p>
              <a:pPr marL="169863" marR="0" lvl="0" indent="0" algn="l" defTabSz="914400" rtl="0" eaLnBrk="1" fontAlgn="auto" latinLnBrk="0" hangingPunct="1">
                <a:lnSpc>
                  <a:spcPct val="97000"/>
                </a:lnSpc>
                <a:spcBef>
                  <a:spcPts val="0"/>
                </a:spcBef>
                <a:spcAft>
                  <a:spcPts val="300"/>
                </a:spcAft>
                <a:buClrTx/>
                <a:buSzTx/>
                <a:buFontTx/>
                <a:buNone/>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Discover</a:t>
              </a:r>
            </a:p>
            <a:p>
              <a:pPr marL="169863" marR="0" lvl="0" indent="0" algn="l" defTabSz="914400" rtl="0" eaLnBrk="1" fontAlgn="auto" latinLnBrk="0" hangingPunct="1">
                <a:lnSpc>
                  <a:spcPct val="97000"/>
                </a:lnSpc>
                <a:spcBef>
                  <a:spcPts val="0"/>
                </a:spcBef>
                <a:spcAft>
                  <a:spcPts val="300"/>
                </a:spcAft>
                <a:buClrTx/>
                <a:buSzTx/>
                <a:buFontTx/>
                <a:buNone/>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Classify</a:t>
              </a:r>
            </a:p>
            <a:p>
              <a:pPr marL="169863" marR="0" lvl="0" indent="0" algn="l" defTabSz="914400" rtl="0" eaLnBrk="1" fontAlgn="auto" latinLnBrk="0" hangingPunct="1">
                <a:lnSpc>
                  <a:spcPct val="97000"/>
                </a:lnSpc>
                <a:spcBef>
                  <a:spcPts val="0"/>
                </a:spcBef>
                <a:spcAft>
                  <a:spcPts val="300"/>
                </a:spcAft>
                <a:buClrTx/>
                <a:buSzTx/>
                <a:buFontTx/>
                <a:buNone/>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Protect</a:t>
              </a:r>
            </a:p>
            <a:p>
              <a:pPr marL="169863" marR="0" lvl="0" indent="0" algn="l" defTabSz="914400" rtl="0" eaLnBrk="1" fontAlgn="auto" latinLnBrk="0" hangingPunct="1">
                <a:lnSpc>
                  <a:spcPct val="97000"/>
                </a:lnSpc>
                <a:spcBef>
                  <a:spcPts val="0"/>
                </a:spcBef>
                <a:spcAft>
                  <a:spcPts val="300"/>
                </a:spcAft>
                <a:buClrTx/>
                <a:buSzTx/>
                <a:buFontTx/>
                <a:buNone/>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Monitor</a:t>
              </a:r>
            </a:p>
          </p:txBody>
        </p:sp>
        <p:sp>
          <p:nvSpPr>
            <p:cNvPr id="422" name="Rectangle 421">
              <a:hlinkClick r:id="rId70" tooltip="HYOK is an information protection feature designed to meet complex regulation and compliance policies. HYOK allows users to classify documents that are backed by either Azure RMS or an on-premises RMS services where you hold your own key. "/>
              <a:extLst>
                <a:ext uri="{FF2B5EF4-FFF2-40B4-BE49-F238E27FC236}">
                  <a16:creationId xmlns:a16="http://schemas.microsoft.com/office/drawing/2014/main" id="{8C9856C9-6AC4-4598-9C4B-1356F464227D}"/>
                </a:ext>
              </a:extLst>
            </p:cNvPr>
            <p:cNvSpPr/>
            <p:nvPr/>
          </p:nvSpPr>
          <p:spPr>
            <a:xfrm>
              <a:off x="8745416" y="3835416"/>
              <a:ext cx="1266359" cy="138047"/>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50" i="1"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Hold Your Own Key (HYOK)</a:t>
              </a:r>
            </a:p>
          </p:txBody>
        </p:sp>
        <p:grpSp>
          <p:nvGrpSpPr>
            <p:cNvPr id="432" name="Group 431">
              <a:extLst>
                <a:ext uri="{FF2B5EF4-FFF2-40B4-BE49-F238E27FC236}">
                  <a16:creationId xmlns:a16="http://schemas.microsoft.com/office/drawing/2014/main" id="{7B62BA9A-C2B8-466F-AC5A-2405D3F4A975}"/>
                </a:ext>
              </a:extLst>
            </p:cNvPr>
            <p:cNvGrpSpPr/>
            <p:nvPr/>
          </p:nvGrpSpPr>
          <p:grpSpPr>
            <a:xfrm>
              <a:off x="8905814" y="4263355"/>
              <a:ext cx="1017768" cy="174551"/>
              <a:chOff x="10868759" y="4110794"/>
              <a:chExt cx="1017768" cy="174551"/>
            </a:xfrm>
          </p:grpSpPr>
          <p:grpSp>
            <p:nvGrpSpPr>
              <p:cNvPr id="433" name="Group 432">
                <a:extLst>
                  <a:ext uri="{FF2B5EF4-FFF2-40B4-BE49-F238E27FC236}">
                    <a16:creationId xmlns:a16="http://schemas.microsoft.com/office/drawing/2014/main" id="{6F5BC5E6-281E-4A9E-8589-D48016C77860}"/>
                  </a:ext>
                </a:extLst>
              </p:cNvPr>
              <p:cNvGrpSpPr/>
              <p:nvPr/>
            </p:nvGrpSpPr>
            <p:grpSpPr>
              <a:xfrm>
                <a:off x="10868759" y="4110794"/>
                <a:ext cx="1017768" cy="167627"/>
                <a:chOff x="76401" y="2964205"/>
                <a:chExt cx="2261795" cy="372519"/>
              </a:xfrm>
            </p:grpSpPr>
            <p:grpSp>
              <p:nvGrpSpPr>
                <p:cNvPr id="446" name="Group 445">
                  <a:extLst>
                    <a:ext uri="{FF2B5EF4-FFF2-40B4-BE49-F238E27FC236}">
                      <a16:creationId xmlns:a16="http://schemas.microsoft.com/office/drawing/2014/main" id="{2CBA006F-771A-41E9-A1BF-CADDEDD46184}"/>
                    </a:ext>
                  </a:extLst>
                </p:cNvPr>
                <p:cNvGrpSpPr/>
                <p:nvPr/>
              </p:nvGrpSpPr>
              <p:grpSpPr>
                <a:xfrm>
                  <a:off x="76401" y="2964205"/>
                  <a:ext cx="1599838" cy="372519"/>
                  <a:chOff x="76401" y="2964205"/>
                  <a:chExt cx="1599838" cy="372519"/>
                </a:xfrm>
              </p:grpSpPr>
              <p:pic>
                <p:nvPicPr>
                  <p:cNvPr id="452" name="Picture 451">
                    <a:hlinkClick r:id="rId71"/>
                    <a:extLst>
                      <a:ext uri="{FF2B5EF4-FFF2-40B4-BE49-F238E27FC236}">
                        <a16:creationId xmlns:a16="http://schemas.microsoft.com/office/drawing/2014/main" id="{9B5DA2BC-5E6B-4924-B13B-C44B10A0C423}"/>
                      </a:ext>
                    </a:extLst>
                  </p:cNvPr>
                  <p:cNvPicPr>
                    <a:picLocks noChangeAspect="1"/>
                  </p:cNvPicPr>
                  <p:nvPr/>
                </p:nvPicPr>
                <p:blipFill>
                  <a:blip r:embed="rId72" cstate="print">
                    <a:extLst>
                      <a:ext uri="{28A0092B-C50C-407E-A947-70E740481C1C}">
                        <a14:useLocalDpi xmlns:a14="http://schemas.microsoft.com/office/drawing/2010/main" val="0"/>
                      </a:ext>
                    </a:extLst>
                  </a:blip>
                  <a:stretch>
                    <a:fillRect/>
                  </a:stretch>
                </p:blipFill>
                <p:spPr>
                  <a:xfrm>
                    <a:off x="1262356" y="2989082"/>
                    <a:ext cx="413883" cy="311792"/>
                  </a:xfrm>
                  <a:prstGeom prst="rect">
                    <a:avLst/>
                  </a:prstGeom>
                </p:spPr>
              </p:pic>
              <p:grpSp>
                <p:nvGrpSpPr>
                  <p:cNvPr id="453" name="Group 452">
                    <a:extLst>
                      <a:ext uri="{FF2B5EF4-FFF2-40B4-BE49-F238E27FC236}">
                        <a16:creationId xmlns:a16="http://schemas.microsoft.com/office/drawing/2014/main" id="{5F4997BA-3228-4E5A-95E0-6E4D019E3C85}"/>
                      </a:ext>
                    </a:extLst>
                  </p:cNvPr>
                  <p:cNvGrpSpPr/>
                  <p:nvPr/>
                </p:nvGrpSpPr>
                <p:grpSpPr>
                  <a:xfrm>
                    <a:off x="76401" y="2964205"/>
                    <a:ext cx="1257382" cy="372519"/>
                    <a:chOff x="12053139" y="7366546"/>
                    <a:chExt cx="1934324" cy="573074"/>
                  </a:xfrm>
                </p:grpSpPr>
                <p:pic>
                  <p:nvPicPr>
                    <p:cNvPr id="454" name="Picture 453">
                      <a:extLst>
                        <a:ext uri="{FF2B5EF4-FFF2-40B4-BE49-F238E27FC236}">
                          <a16:creationId xmlns:a16="http://schemas.microsoft.com/office/drawing/2014/main" id="{89248059-081C-47AA-8162-654C2BBC01E3}"/>
                        </a:ext>
                      </a:extLst>
                    </p:cNvPr>
                    <p:cNvPicPr>
                      <a:picLocks noChangeAspect="1"/>
                    </p:cNvPicPr>
                    <p:nvPr/>
                  </p:nvPicPr>
                  <p:blipFill rotWithShape="1">
                    <a:blip r:embed="rId73" cstate="print">
                      <a:extLst>
                        <a:ext uri="{28A0092B-C50C-407E-A947-70E740481C1C}">
                          <a14:useLocalDpi xmlns:a14="http://schemas.microsoft.com/office/drawing/2010/main" val="0"/>
                        </a:ext>
                      </a:extLst>
                    </a:blip>
                    <a:srcRect/>
                    <a:stretch/>
                  </p:blipFill>
                  <p:spPr>
                    <a:xfrm>
                      <a:off x="12520821" y="7366546"/>
                      <a:ext cx="531604" cy="573074"/>
                    </a:xfrm>
                    <a:prstGeom prst="rect">
                      <a:avLst/>
                    </a:prstGeom>
                  </p:spPr>
                </p:pic>
                <p:pic>
                  <p:nvPicPr>
                    <p:cNvPr id="455" name="Picture 454">
                      <a:extLst>
                        <a:ext uri="{FF2B5EF4-FFF2-40B4-BE49-F238E27FC236}">
                          <a16:creationId xmlns:a16="http://schemas.microsoft.com/office/drawing/2014/main" id="{0AD8D0F1-2C7A-4DD5-B853-697A88B46170}"/>
                        </a:ext>
                      </a:extLst>
                    </p:cNvPr>
                    <p:cNvPicPr>
                      <a:picLocks noChangeAspect="1"/>
                    </p:cNvPicPr>
                    <p:nvPr/>
                  </p:nvPicPr>
                  <p:blipFill rotWithShape="1">
                    <a:blip r:embed="rId74" cstate="print">
                      <a:extLst>
                        <a:ext uri="{28A0092B-C50C-407E-A947-70E740481C1C}">
                          <a14:useLocalDpi xmlns:a14="http://schemas.microsoft.com/office/drawing/2010/main" val="0"/>
                        </a:ext>
                      </a:extLst>
                    </a:blip>
                    <a:srcRect/>
                    <a:stretch/>
                  </p:blipFill>
                  <p:spPr>
                    <a:xfrm>
                      <a:off x="12053139" y="7366546"/>
                      <a:ext cx="530661" cy="573074"/>
                    </a:xfrm>
                    <a:prstGeom prst="rect">
                      <a:avLst/>
                    </a:prstGeom>
                  </p:spPr>
                </p:pic>
                <p:pic>
                  <p:nvPicPr>
                    <p:cNvPr id="456" name="Picture 455">
                      <a:extLst>
                        <a:ext uri="{FF2B5EF4-FFF2-40B4-BE49-F238E27FC236}">
                          <a16:creationId xmlns:a16="http://schemas.microsoft.com/office/drawing/2014/main" id="{36A4A438-160C-4F57-ABA9-2D5277CAC7C4}"/>
                        </a:ext>
                      </a:extLst>
                    </p:cNvPr>
                    <p:cNvPicPr>
                      <a:picLocks noChangeAspect="1"/>
                    </p:cNvPicPr>
                    <p:nvPr/>
                  </p:nvPicPr>
                  <p:blipFill rotWithShape="1">
                    <a:blip r:embed="rId75" cstate="print">
                      <a:extLst>
                        <a:ext uri="{28A0092B-C50C-407E-A947-70E740481C1C}">
                          <a14:useLocalDpi xmlns:a14="http://schemas.microsoft.com/office/drawing/2010/main" val="0"/>
                        </a:ext>
                      </a:extLst>
                    </a:blip>
                    <a:srcRect/>
                    <a:stretch/>
                  </p:blipFill>
                  <p:spPr>
                    <a:xfrm>
                      <a:off x="12997286" y="7366546"/>
                      <a:ext cx="522822" cy="573074"/>
                    </a:xfrm>
                    <a:prstGeom prst="rect">
                      <a:avLst/>
                    </a:prstGeom>
                  </p:spPr>
                </p:pic>
                <p:pic>
                  <p:nvPicPr>
                    <p:cNvPr id="457" name="Picture 456">
                      <a:extLst>
                        <a:ext uri="{FF2B5EF4-FFF2-40B4-BE49-F238E27FC236}">
                          <a16:creationId xmlns:a16="http://schemas.microsoft.com/office/drawing/2014/main" id="{A6766CD1-9925-4BDB-9177-72632E700609}"/>
                        </a:ext>
                      </a:extLst>
                    </p:cNvPr>
                    <p:cNvPicPr>
                      <a:picLocks noChangeAspect="1"/>
                    </p:cNvPicPr>
                    <p:nvPr/>
                  </p:nvPicPr>
                  <p:blipFill rotWithShape="1">
                    <a:blip r:embed="rId76" cstate="print">
                      <a:extLst>
                        <a:ext uri="{28A0092B-C50C-407E-A947-70E740481C1C}">
                          <a14:useLocalDpi xmlns:a14="http://schemas.microsoft.com/office/drawing/2010/main" val="0"/>
                        </a:ext>
                      </a:extLst>
                    </a:blip>
                    <a:srcRect/>
                    <a:stretch/>
                  </p:blipFill>
                  <p:spPr>
                    <a:xfrm>
                      <a:off x="13465910" y="7366546"/>
                      <a:ext cx="521553" cy="573074"/>
                    </a:xfrm>
                    <a:prstGeom prst="rect">
                      <a:avLst/>
                    </a:prstGeom>
                  </p:spPr>
                </p:pic>
              </p:grpSp>
            </p:grpSp>
            <p:grpSp>
              <p:nvGrpSpPr>
                <p:cNvPr id="447" name="Group 446">
                  <a:extLst>
                    <a:ext uri="{FF2B5EF4-FFF2-40B4-BE49-F238E27FC236}">
                      <a16:creationId xmlns:a16="http://schemas.microsoft.com/office/drawing/2014/main" id="{104D35B4-C2D2-49D3-8CB3-68B45CFFB695}"/>
                    </a:ext>
                  </a:extLst>
                </p:cNvPr>
                <p:cNvGrpSpPr/>
                <p:nvPr/>
              </p:nvGrpSpPr>
              <p:grpSpPr>
                <a:xfrm>
                  <a:off x="2008682" y="3185912"/>
                  <a:ext cx="329514" cy="79848"/>
                  <a:chOff x="6660452" y="3094221"/>
                  <a:chExt cx="188672" cy="45719"/>
                </a:xfrm>
              </p:grpSpPr>
              <p:sp>
                <p:nvSpPr>
                  <p:cNvPr id="449" name="Oval 448">
                    <a:extLst>
                      <a:ext uri="{FF2B5EF4-FFF2-40B4-BE49-F238E27FC236}">
                        <a16:creationId xmlns:a16="http://schemas.microsoft.com/office/drawing/2014/main" id="{33F80069-EC6E-4F77-9D72-901E08D647DE}"/>
                      </a:ext>
                    </a:extLst>
                  </p:cNvPr>
                  <p:cNvSpPr/>
                  <p:nvPr/>
                </p:nvSpPr>
                <p:spPr bwMode="auto">
                  <a:xfrm>
                    <a:off x="6660452" y="3094221"/>
                    <a:ext cx="45720" cy="45719"/>
                  </a:xfrm>
                  <a:prstGeom prst="ellipse">
                    <a:avLst/>
                  </a:prstGeom>
                  <a:solidFill>
                    <a:sysClr val="windowText" lastClr="000000">
                      <a:lumMod val="65000"/>
                      <a:lumOff val="35000"/>
                    </a:sys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r" defTabSz="932293" rtl="0" eaLnBrk="1" fontAlgn="base" latinLnBrk="0" hangingPunct="1">
                      <a:lnSpc>
                        <a:spcPct val="90000"/>
                      </a:lnSpc>
                      <a:spcBef>
                        <a:spcPct val="0"/>
                      </a:spcBef>
                      <a:spcAft>
                        <a:spcPct val="0"/>
                      </a:spcAft>
                      <a:buClrTx/>
                      <a:buSzTx/>
                      <a:buFontTx/>
                      <a:buNone/>
                      <a:tabLst/>
                      <a:defRPr/>
                    </a:pPr>
                    <a:endParaRPr kumimoji="0" lang="en-US" sz="3600" b="0" i="0" u="none" strike="noStrike" kern="0" cap="none" spc="0" normalizeH="0" baseline="0" noProof="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450" name="Oval 449">
                    <a:extLst>
                      <a:ext uri="{FF2B5EF4-FFF2-40B4-BE49-F238E27FC236}">
                        <a16:creationId xmlns:a16="http://schemas.microsoft.com/office/drawing/2014/main" id="{C985AB52-3E16-4370-BECF-111FCC991737}"/>
                      </a:ext>
                    </a:extLst>
                  </p:cNvPr>
                  <p:cNvSpPr/>
                  <p:nvPr/>
                </p:nvSpPr>
                <p:spPr bwMode="auto">
                  <a:xfrm>
                    <a:off x="6731928" y="3094221"/>
                    <a:ext cx="45720" cy="45719"/>
                  </a:xfrm>
                  <a:prstGeom prst="ellipse">
                    <a:avLst/>
                  </a:prstGeom>
                  <a:solidFill>
                    <a:sysClr val="windowText" lastClr="000000">
                      <a:lumMod val="65000"/>
                      <a:lumOff val="35000"/>
                    </a:sys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r" defTabSz="932293" rtl="0" eaLnBrk="1" fontAlgn="base" latinLnBrk="0" hangingPunct="1">
                      <a:lnSpc>
                        <a:spcPct val="90000"/>
                      </a:lnSpc>
                      <a:spcBef>
                        <a:spcPct val="0"/>
                      </a:spcBef>
                      <a:spcAft>
                        <a:spcPct val="0"/>
                      </a:spcAft>
                      <a:buClrTx/>
                      <a:buSzTx/>
                      <a:buFontTx/>
                      <a:buNone/>
                      <a:tabLst/>
                      <a:defRPr/>
                    </a:pPr>
                    <a:endParaRPr kumimoji="0" lang="en-US" sz="3600" b="0" i="0" u="none" strike="noStrike" kern="0" cap="none" spc="0" normalizeH="0" baseline="0" noProof="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451" name="Oval 450">
                    <a:extLst>
                      <a:ext uri="{FF2B5EF4-FFF2-40B4-BE49-F238E27FC236}">
                        <a16:creationId xmlns:a16="http://schemas.microsoft.com/office/drawing/2014/main" id="{F7719C2D-BCC3-4AD3-95FE-35E45ACF557C}"/>
                      </a:ext>
                    </a:extLst>
                  </p:cNvPr>
                  <p:cNvSpPr/>
                  <p:nvPr/>
                </p:nvSpPr>
                <p:spPr bwMode="auto">
                  <a:xfrm>
                    <a:off x="6803404" y="3094221"/>
                    <a:ext cx="45720" cy="45719"/>
                  </a:xfrm>
                  <a:prstGeom prst="ellipse">
                    <a:avLst/>
                  </a:prstGeom>
                  <a:solidFill>
                    <a:sysClr val="windowText" lastClr="000000">
                      <a:lumMod val="65000"/>
                      <a:lumOff val="35000"/>
                    </a:sys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r" defTabSz="932293" rtl="0" eaLnBrk="1" fontAlgn="base" latinLnBrk="0" hangingPunct="1">
                      <a:lnSpc>
                        <a:spcPct val="90000"/>
                      </a:lnSpc>
                      <a:spcBef>
                        <a:spcPct val="0"/>
                      </a:spcBef>
                      <a:spcAft>
                        <a:spcPct val="0"/>
                      </a:spcAft>
                      <a:buClrTx/>
                      <a:buSzTx/>
                      <a:buFontTx/>
                      <a:buNone/>
                      <a:tabLst/>
                      <a:defRPr/>
                    </a:pPr>
                    <a:endParaRPr kumimoji="0" lang="en-US" sz="3600" b="0" i="0" u="none" strike="noStrike" kern="0" cap="none" spc="0" normalizeH="0" baseline="0" noProof="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grpSp>
            <p:pic>
              <p:nvPicPr>
                <p:cNvPr id="448" name="Picture 447">
                  <a:hlinkClick r:id="rId77"/>
                  <a:extLst>
                    <a:ext uri="{FF2B5EF4-FFF2-40B4-BE49-F238E27FC236}">
                      <a16:creationId xmlns:a16="http://schemas.microsoft.com/office/drawing/2014/main" id="{17166133-804B-46FE-904C-E72A5D9469CE}"/>
                    </a:ext>
                  </a:extLst>
                </p:cNvPr>
                <p:cNvPicPr>
                  <a:picLocks noChangeAspect="1"/>
                </p:cNvPicPr>
                <p:nvPr/>
              </p:nvPicPr>
              <p:blipFill>
                <a:blip r:embed="rId78" cstate="print">
                  <a:extLst>
                    <a:ext uri="{28A0092B-C50C-407E-A947-70E740481C1C}">
                      <a14:useLocalDpi xmlns:a14="http://schemas.microsoft.com/office/drawing/2010/main" val="0"/>
                    </a:ext>
                  </a:extLst>
                </a:blip>
                <a:stretch>
                  <a:fillRect/>
                </a:stretch>
              </p:blipFill>
              <p:spPr>
                <a:xfrm>
                  <a:off x="1670366" y="3017516"/>
                  <a:ext cx="252081" cy="252081"/>
                </a:xfrm>
                <a:prstGeom prst="rect">
                  <a:avLst/>
                </a:prstGeom>
              </p:spPr>
            </p:pic>
          </p:grpSp>
          <p:grpSp>
            <p:nvGrpSpPr>
              <p:cNvPr id="434" name="Group 433">
                <a:extLst>
                  <a:ext uri="{FF2B5EF4-FFF2-40B4-BE49-F238E27FC236}">
                    <a16:creationId xmlns:a16="http://schemas.microsoft.com/office/drawing/2014/main" id="{E95B28E2-BAB3-429C-A188-14DD468744B0}"/>
                  </a:ext>
                </a:extLst>
              </p:cNvPr>
              <p:cNvGrpSpPr/>
              <p:nvPr/>
            </p:nvGrpSpPr>
            <p:grpSpPr bwMode="black">
              <a:xfrm>
                <a:off x="11508873" y="4239626"/>
                <a:ext cx="75077" cy="45719"/>
                <a:chOff x="10387012" y="4179358"/>
                <a:chExt cx="974726" cy="593725"/>
              </a:xfrm>
              <a:solidFill>
                <a:schemeClr val="tx1"/>
              </a:solidFill>
            </p:grpSpPr>
            <p:sp>
              <p:nvSpPr>
                <p:cNvPr id="441" name="Freeform 26">
                  <a:extLst>
                    <a:ext uri="{FF2B5EF4-FFF2-40B4-BE49-F238E27FC236}">
                      <a16:creationId xmlns:a16="http://schemas.microsoft.com/office/drawing/2014/main" id="{EC75553C-B756-47E1-BFC7-6827656FB68B}"/>
                    </a:ext>
                  </a:extLst>
                </p:cNvPr>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2" name="Freeform 27">
                  <a:extLst>
                    <a:ext uri="{FF2B5EF4-FFF2-40B4-BE49-F238E27FC236}">
                      <a16:creationId xmlns:a16="http://schemas.microsoft.com/office/drawing/2014/main" id="{14B79CD0-3A15-4982-9EBD-6B1E6E369F4B}"/>
                    </a:ext>
                  </a:extLst>
                </p:cNvPr>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3" name="Freeform 28">
                  <a:extLst>
                    <a:ext uri="{FF2B5EF4-FFF2-40B4-BE49-F238E27FC236}">
                      <a16:creationId xmlns:a16="http://schemas.microsoft.com/office/drawing/2014/main" id="{42B65D42-81D3-4669-BECF-B3386D3DA569}"/>
                    </a:ext>
                  </a:extLst>
                </p:cNvPr>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4" name="Freeform 29">
                  <a:extLst>
                    <a:ext uri="{FF2B5EF4-FFF2-40B4-BE49-F238E27FC236}">
                      <a16:creationId xmlns:a16="http://schemas.microsoft.com/office/drawing/2014/main" id="{DB116D4F-A86B-4238-A9C6-5747C05B43A9}"/>
                    </a:ext>
                  </a:extLst>
                </p:cNvPr>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5" name="Freeform 30">
                  <a:extLst>
                    <a:ext uri="{FF2B5EF4-FFF2-40B4-BE49-F238E27FC236}">
                      <a16:creationId xmlns:a16="http://schemas.microsoft.com/office/drawing/2014/main" id="{1B7386EC-1A9E-4A3C-857A-977B4152CAF6}"/>
                    </a:ext>
                  </a:extLst>
                </p:cNvPr>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435" name="Group 434">
                <a:extLst>
                  <a:ext uri="{FF2B5EF4-FFF2-40B4-BE49-F238E27FC236}">
                    <a16:creationId xmlns:a16="http://schemas.microsoft.com/office/drawing/2014/main" id="{72360254-D815-4DD5-B20F-FBFBC4360B1B}"/>
                  </a:ext>
                </a:extLst>
              </p:cNvPr>
              <p:cNvGrpSpPr/>
              <p:nvPr/>
            </p:nvGrpSpPr>
            <p:grpSpPr bwMode="black">
              <a:xfrm>
                <a:off x="11638296" y="4235799"/>
                <a:ext cx="75077" cy="45719"/>
                <a:chOff x="10387012" y="4179358"/>
                <a:chExt cx="974726" cy="593725"/>
              </a:xfrm>
              <a:solidFill>
                <a:schemeClr val="tx1"/>
              </a:solidFill>
            </p:grpSpPr>
            <p:sp>
              <p:nvSpPr>
                <p:cNvPr id="436" name="Freeform 26">
                  <a:extLst>
                    <a:ext uri="{FF2B5EF4-FFF2-40B4-BE49-F238E27FC236}">
                      <a16:creationId xmlns:a16="http://schemas.microsoft.com/office/drawing/2014/main" id="{43E971B2-CE20-4717-8338-630B5AEFD172}"/>
                    </a:ext>
                  </a:extLst>
                </p:cNvPr>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37" name="Freeform 27">
                  <a:extLst>
                    <a:ext uri="{FF2B5EF4-FFF2-40B4-BE49-F238E27FC236}">
                      <a16:creationId xmlns:a16="http://schemas.microsoft.com/office/drawing/2014/main" id="{B28FF8D2-0B63-439A-8561-1E73359FFAF7}"/>
                    </a:ext>
                  </a:extLst>
                </p:cNvPr>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38" name="Freeform 28">
                  <a:extLst>
                    <a:ext uri="{FF2B5EF4-FFF2-40B4-BE49-F238E27FC236}">
                      <a16:creationId xmlns:a16="http://schemas.microsoft.com/office/drawing/2014/main" id="{7F39FA69-9BBD-4E6E-9C6B-D645FC47E99B}"/>
                    </a:ext>
                  </a:extLst>
                </p:cNvPr>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39" name="Freeform 29">
                  <a:extLst>
                    <a:ext uri="{FF2B5EF4-FFF2-40B4-BE49-F238E27FC236}">
                      <a16:creationId xmlns:a16="http://schemas.microsoft.com/office/drawing/2014/main" id="{220EDCF2-4BE6-45F2-907F-D02824DD316C}"/>
                    </a:ext>
                  </a:extLst>
                </p:cNvPr>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0" name="Freeform 30">
                  <a:extLst>
                    <a:ext uri="{FF2B5EF4-FFF2-40B4-BE49-F238E27FC236}">
                      <a16:creationId xmlns:a16="http://schemas.microsoft.com/office/drawing/2014/main" id="{E2431020-1C4F-4634-A60A-4117FAA6308B}"/>
                    </a:ext>
                  </a:extLst>
                </p:cNvPr>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sp>
          <p:nvSpPr>
            <p:cNvPr id="629" name="Rectangle 628">
              <a:hlinkClick r:id="rId79" tooltip="The AIP scanner helps you discover, classify, and protect files on UNC paths for network shares over SMB and on SharePoint Server 2013-2016 Sites and libraries."/>
              <a:extLst>
                <a:ext uri="{FF2B5EF4-FFF2-40B4-BE49-F238E27FC236}">
                  <a16:creationId xmlns:a16="http://schemas.microsoft.com/office/drawing/2014/main" id="{2E6CEE05-2201-4A3C-9D7B-1970B43F4F10}"/>
                </a:ext>
              </a:extLst>
            </p:cNvPr>
            <p:cNvSpPr/>
            <p:nvPr/>
          </p:nvSpPr>
          <p:spPr>
            <a:xfrm>
              <a:off x="8813865" y="4045216"/>
              <a:ext cx="1195104" cy="172046"/>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pPr>
                <a:spcAft>
                  <a:spcPts val="200"/>
                </a:spcAft>
              </a:pPr>
              <a:r>
                <a:rPr lang="en-US" sz="900"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AIP Scanner</a:t>
              </a:r>
            </a:p>
          </p:txBody>
        </p:sp>
      </p:grpSp>
      <p:sp>
        <p:nvSpPr>
          <p:cNvPr id="480" name="Freeform 27">
            <a:extLst>
              <a:ext uri="{FF2B5EF4-FFF2-40B4-BE49-F238E27FC236}">
                <a16:creationId xmlns:a16="http://schemas.microsoft.com/office/drawing/2014/main" id="{E2FE455C-513A-4DC1-9436-A1EF0DAD7F67}"/>
              </a:ext>
            </a:extLst>
          </p:cNvPr>
          <p:cNvSpPr>
            <a:spLocks/>
          </p:cNvSpPr>
          <p:nvPr/>
        </p:nvSpPr>
        <p:spPr bwMode="auto">
          <a:xfrm>
            <a:off x="1589667" y="4312946"/>
            <a:ext cx="68905" cy="65866"/>
          </a:xfrm>
          <a:custGeom>
            <a:avLst/>
            <a:gdLst>
              <a:gd name="T0" fmla="*/ 662 w 682"/>
              <a:gd name="T1" fmla="*/ 87 h 643"/>
              <a:gd name="T2" fmla="*/ 499 w 682"/>
              <a:gd name="T3" fmla="*/ 2 h 643"/>
              <a:gd name="T4" fmla="*/ 424 w 682"/>
              <a:gd name="T5" fmla="*/ 16 h 643"/>
              <a:gd name="T6" fmla="*/ 345 w 682"/>
              <a:gd name="T7" fmla="*/ 41 h 643"/>
              <a:gd name="T8" fmla="*/ 286 w 682"/>
              <a:gd name="T9" fmla="*/ 22 h 643"/>
              <a:gd name="T10" fmla="*/ 201 w 682"/>
              <a:gd name="T11" fmla="*/ 4 h 643"/>
              <a:gd name="T12" fmla="*/ 82 w 682"/>
              <a:gd name="T13" fmla="*/ 53 h 643"/>
              <a:gd name="T14" fmla="*/ 0 w 682"/>
              <a:gd name="T15" fmla="*/ 261 h 643"/>
              <a:gd name="T16" fmla="*/ 58 w 682"/>
              <a:gd name="T17" fmla="*/ 484 h 643"/>
              <a:gd name="T18" fmla="*/ 143 w 682"/>
              <a:gd name="T19" fmla="*/ 603 h 643"/>
              <a:gd name="T20" fmla="*/ 209 w 682"/>
              <a:gd name="T21" fmla="*/ 639 h 643"/>
              <a:gd name="T22" fmla="*/ 258 w 682"/>
              <a:gd name="T23" fmla="*/ 634 h 643"/>
              <a:gd name="T24" fmla="*/ 321 w 682"/>
              <a:gd name="T25" fmla="*/ 609 h 643"/>
              <a:gd name="T26" fmla="*/ 406 w 682"/>
              <a:gd name="T27" fmla="*/ 612 h 643"/>
              <a:gd name="T28" fmla="*/ 492 w 682"/>
              <a:gd name="T29" fmla="*/ 640 h 643"/>
              <a:gd name="T30" fmla="*/ 609 w 682"/>
              <a:gd name="T31" fmla="*/ 560 h 643"/>
              <a:gd name="T32" fmla="*/ 671 w 682"/>
              <a:gd name="T33" fmla="*/ 452 h 643"/>
              <a:gd name="T34" fmla="*/ 682 w 682"/>
              <a:gd name="T35" fmla="*/ 414 h 643"/>
              <a:gd name="T36" fmla="*/ 631 w 682"/>
              <a:gd name="T37" fmla="*/ 382 h 643"/>
              <a:gd name="T38" fmla="*/ 572 w 682"/>
              <a:gd name="T39" fmla="*/ 274 h 643"/>
              <a:gd name="T40" fmla="*/ 599 w 682"/>
              <a:gd name="T41" fmla="*/ 147 h 643"/>
              <a:gd name="T42" fmla="*/ 662 w 682"/>
              <a:gd name="T43" fmla="*/ 87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2" h="643">
                <a:moveTo>
                  <a:pt x="662" y="87"/>
                </a:moveTo>
                <a:cubicBezTo>
                  <a:pt x="662" y="87"/>
                  <a:pt x="614" y="2"/>
                  <a:pt x="499" y="2"/>
                </a:cubicBezTo>
                <a:cubicBezTo>
                  <a:pt x="499" y="2"/>
                  <a:pt x="469" y="0"/>
                  <a:pt x="424" y="16"/>
                </a:cubicBezTo>
                <a:cubicBezTo>
                  <a:pt x="379" y="32"/>
                  <a:pt x="367" y="41"/>
                  <a:pt x="345" y="41"/>
                </a:cubicBezTo>
                <a:cubicBezTo>
                  <a:pt x="345" y="41"/>
                  <a:pt x="315" y="36"/>
                  <a:pt x="286" y="22"/>
                </a:cubicBezTo>
                <a:cubicBezTo>
                  <a:pt x="257" y="9"/>
                  <a:pt x="226" y="4"/>
                  <a:pt x="201" y="4"/>
                </a:cubicBezTo>
                <a:cubicBezTo>
                  <a:pt x="176" y="4"/>
                  <a:pt x="121" y="20"/>
                  <a:pt x="82" y="53"/>
                </a:cubicBezTo>
                <a:cubicBezTo>
                  <a:pt x="41" y="88"/>
                  <a:pt x="0" y="152"/>
                  <a:pt x="0" y="261"/>
                </a:cubicBezTo>
                <a:cubicBezTo>
                  <a:pt x="0" y="370"/>
                  <a:pt x="55" y="479"/>
                  <a:pt x="58" y="484"/>
                </a:cubicBezTo>
                <a:cubicBezTo>
                  <a:pt x="60" y="488"/>
                  <a:pt x="120" y="584"/>
                  <a:pt x="143" y="603"/>
                </a:cubicBezTo>
                <a:cubicBezTo>
                  <a:pt x="167" y="623"/>
                  <a:pt x="185" y="638"/>
                  <a:pt x="209" y="639"/>
                </a:cubicBezTo>
                <a:cubicBezTo>
                  <a:pt x="232" y="640"/>
                  <a:pt x="245" y="638"/>
                  <a:pt x="258" y="634"/>
                </a:cubicBezTo>
                <a:cubicBezTo>
                  <a:pt x="270" y="629"/>
                  <a:pt x="305" y="611"/>
                  <a:pt x="321" y="609"/>
                </a:cubicBezTo>
                <a:cubicBezTo>
                  <a:pt x="337" y="608"/>
                  <a:pt x="362" y="598"/>
                  <a:pt x="406" y="612"/>
                </a:cubicBezTo>
                <a:cubicBezTo>
                  <a:pt x="450" y="626"/>
                  <a:pt x="464" y="643"/>
                  <a:pt x="492" y="640"/>
                </a:cubicBezTo>
                <a:cubicBezTo>
                  <a:pt x="520" y="636"/>
                  <a:pt x="557" y="635"/>
                  <a:pt x="609" y="560"/>
                </a:cubicBezTo>
                <a:cubicBezTo>
                  <a:pt x="626" y="536"/>
                  <a:pt x="669" y="463"/>
                  <a:pt x="671" y="452"/>
                </a:cubicBezTo>
                <a:cubicBezTo>
                  <a:pt x="673" y="441"/>
                  <a:pt x="682" y="427"/>
                  <a:pt x="682" y="414"/>
                </a:cubicBezTo>
                <a:cubicBezTo>
                  <a:pt x="682" y="414"/>
                  <a:pt x="642" y="394"/>
                  <a:pt x="631" y="382"/>
                </a:cubicBezTo>
                <a:cubicBezTo>
                  <a:pt x="615" y="364"/>
                  <a:pt x="584" y="338"/>
                  <a:pt x="572" y="274"/>
                </a:cubicBezTo>
                <a:cubicBezTo>
                  <a:pt x="561" y="211"/>
                  <a:pt x="592" y="155"/>
                  <a:pt x="599" y="147"/>
                </a:cubicBezTo>
                <a:cubicBezTo>
                  <a:pt x="606" y="139"/>
                  <a:pt x="641" y="96"/>
                  <a:pt x="662" y="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cxnSp>
        <p:nvCxnSpPr>
          <p:cNvPr id="749" name="Connector: Elbow 748">
            <a:extLst>
              <a:ext uri="{FF2B5EF4-FFF2-40B4-BE49-F238E27FC236}">
                <a16:creationId xmlns:a16="http://schemas.microsoft.com/office/drawing/2014/main" id="{1BD36714-AEC1-4C14-9E12-3A09CE1F98E5}"/>
              </a:ext>
            </a:extLst>
          </p:cNvPr>
          <p:cNvCxnSpPr>
            <a:cxnSpLocks/>
            <a:endCxn id="622" idx="3"/>
          </p:cNvCxnSpPr>
          <p:nvPr/>
        </p:nvCxnSpPr>
        <p:spPr>
          <a:xfrm rot="10800000" flipV="1">
            <a:off x="1796489" y="2862575"/>
            <a:ext cx="685983" cy="2082344"/>
          </a:xfrm>
          <a:prstGeom prst="bentConnector3">
            <a:avLst>
              <a:gd name="adj1" fmla="val 68514"/>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a:extLst>
              <a:ext uri="{FF2B5EF4-FFF2-40B4-BE49-F238E27FC236}">
                <a16:creationId xmlns:a16="http://schemas.microsoft.com/office/drawing/2014/main" id="{F2AE5143-3F7D-48E1-97B1-C4610099C350}"/>
              </a:ext>
            </a:extLst>
          </p:cNvPr>
          <p:cNvGrpSpPr/>
          <p:nvPr/>
        </p:nvGrpSpPr>
        <p:grpSpPr>
          <a:xfrm>
            <a:off x="6646548" y="3493510"/>
            <a:ext cx="1507613" cy="2626000"/>
            <a:chOff x="6646548" y="3493510"/>
            <a:chExt cx="1507613" cy="2626000"/>
          </a:xfrm>
        </p:grpSpPr>
        <p:sp>
          <p:nvSpPr>
            <p:cNvPr id="98" name="Rectangle 97">
              <a:hlinkClick r:id="rId80" tooltip="Key vault mitigates risk of compromised secrets (e.g. inadvertently publishing keys to GitHub) by ensuring they are safeguarded by hardware security modules (HSMs) and readily available to applications"/>
              <a:extLst>
                <a:ext uri="{FF2B5EF4-FFF2-40B4-BE49-F238E27FC236}">
                  <a16:creationId xmlns:a16="http://schemas.microsoft.com/office/drawing/2014/main" id="{A3B8550D-2DB7-40D7-B7D2-21A4CAD5C8EC}"/>
                </a:ext>
              </a:extLst>
            </p:cNvPr>
            <p:cNvSpPr/>
            <p:nvPr/>
          </p:nvSpPr>
          <p:spPr>
            <a:xfrm>
              <a:off x="6824319" y="3771046"/>
              <a:ext cx="1328356" cy="219445"/>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Key Vault</a:t>
              </a:r>
            </a:p>
          </p:txBody>
        </p:sp>
        <p:pic>
          <p:nvPicPr>
            <p:cNvPr id="99" name="Picture 98">
              <a:extLst>
                <a:ext uri="{FF2B5EF4-FFF2-40B4-BE49-F238E27FC236}">
                  <a16:creationId xmlns:a16="http://schemas.microsoft.com/office/drawing/2014/main" id="{27564F04-F98A-49DB-A1E6-BE18E4FD944B}"/>
                </a:ext>
              </a:extLst>
            </p:cNvPr>
            <p:cNvPicPr>
              <a:picLocks noChangeAspect="1"/>
            </p:cNvPicPr>
            <p:nvPr/>
          </p:nvPicPr>
          <p:blipFill>
            <a:blip r:embed="rId81" cstate="print">
              <a:extLst>
                <a:ext uri="{28A0092B-C50C-407E-A947-70E740481C1C}">
                  <a14:useLocalDpi xmlns:a14="http://schemas.microsoft.com/office/drawing/2010/main" val="0"/>
                </a:ext>
              </a:extLst>
            </a:blip>
            <a:stretch>
              <a:fillRect/>
            </a:stretch>
          </p:blipFill>
          <p:spPr>
            <a:xfrm>
              <a:off x="6879536" y="3825557"/>
              <a:ext cx="126336" cy="126336"/>
            </a:xfrm>
            <a:prstGeom prst="rect">
              <a:avLst/>
            </a:prstGeom>
          </p:spPr>
        </p:pic>
        <p:sp>
          <p:nvSpPr>
            <p:cNvPr id="100" name="Rectangle 99">
              <a:hlinkClick r:id="rId82" tooltip="A network security group (NSG) contains a list of access control list (ACL) rules that allow or deny network traffic to your VM instances in a Virtual Network. "/>
              <a:extLst>
                <a:ext uri="{FF2B5EF4-FFF2-40B4-BE49-F238E27FC236}">
                  <a16:creationId xmlns:a16="http://schemas.microsoft.com/office/drawing/2014/main" id="{02997D06-1450-4E50-80CD-7FE91A9446C9}"/>
                </a:ext>
              </a:extLst>
            </p:cNvPr>
            <p:cNvSpPr/>
            <p:nvPr/>
          </p:nvSpPr>
          <p:spPr>
            <a:xfrm>
              <a:off x="6824319" y="4430016"/>
              <a:ext cx="1328356" cy="322253"/>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Network Security Groups</a:t>
              </a:r>
            </a:p>
          </p:txBody>
        </p:sp>
        <p:sp>
          <p:nvSpPr>
            <p:cNvPr id="103" name="Rectangle 102">
              <a:hlinkClick r:id="rId83" tooltip="Feature of Application Gateway that provides centralized protection of your web applications from common exploits and vulnerabilities like SQL injection attacks, cross site scripting attacks using OWASP core rule sets 3.0 or 2.2.9. "/>
              <a:extLst>
                <a:ext uri="{FF2B5EF4-FFF2-40B4-BE49-F238E27FC236}">
                  <a16:creationId xmlns:a16="http://schemas.microsoft.com/office/drawing/2014/main" id="{93288A76-0F88-4155-A0C4-1009831C3593}"/>
                </a:ext>
              </a:extLst>
            </p:cNvPr>
            <p:cNvSpPr/>
            <p:nvPr/>
          </p:nvSpPr>
          <p:spPr>
            <a:xfrm>
              <a:off x="6824319" y="3990703"/>
              <a:ext cx="1328356" cy="219445"/>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WAF</a:t>
              </a:r>
            </a:p>
          </p:txBody>
        </p:sp>
        <p:pic>
          <p:nvPicPr>
            <p:cNvPr id="104" name="Picture 103" descr="A picture containing text&#10;&#10;Description generated with high confidence">
              <a:extLst>
                <a:ext uri="{FF2B5EF4-FFF2-40B4-BE49-F238E27FC236}">
                  <a16:creationId xmlns:a16="http://schemas.microsoft.com/office/drawing/2014/main" id="{E366301C-9FDD-402D-B4F8-48DCD9D5E79A}"/>
                </a:ext>
              </a:extLst>
            </p:cNvPr>
            <p:cNvPicPr>
              <a:picLocks noChangeAspect="1"/>
            </p:cNvPicPr>
            <p:nvPr/>
          </p:nvPicPr>
          <p:blipFill rotWithShape="1">
            <a:blip r:embed="rId8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6858547" y="4030152"/>
              <a:ext cx="168314" cy="165488"/>
            </a:xfrm>
            <a:prstGeom prst="rect">
              <a:avLst/>
            </a:prstGeom>
          </p:spPr>
        </p:pic>
        <p:sp>
          <p:nvSpPr>
            <p:cNvPr id="105" name="Rectangle 104">
              <a:hlinkClick r:id="rId85" tooltip="Azure includes real-time malware protection with advanced technology (including applied machine learning on clients and in the cloud) used in the antimalware component of Windows Defender ATP"/>
              <a:extLst>
                <a:ext uri="{FF2B5EF4-FFF2-40B4-BE49-F238E27FC236}">
                  <a16:creationId xmlns:a16="http://schemas.microsoft.com/office/drawing/2014/main" id="{7168FD92-C0D5-4B85-9D31-3BF1F2F138EE}"/>
                </a:ext>
              </a:extLst>
            </p:cNvPr>
            <p:cNvSpPr/>
            <p:nvPr/>
          </p:nvSpPr>
          <p:spPr>
            <a:xfrm>
              <a:off x="6824319" y="4210360"/>
              <a:ext cx="1328356" cy="219445"/>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Azure Antimalware</a:t>
              </a:r>
            </a:p>
          </p:txBody>
        </p:sp>
        <p:grpSp>
          <p:nvGrpSpPr>
            <p:cNvPr id="106" name="Group 105">
              <a:extLst>
                <a:ext uri="{FF2B5EF4-FFF2-40B4-BE49-F238E27FC236}">
                  <a16:creationId xmlns:a16="http://schemas.microsoft.com/office/drawing/2014/main" id="{EE647438-C196-4974-A91D-CFA8079699F1}"/>
                </a:ext>
              </a:extLst>
            </p:cNvPr>
            <p:cNvGrpSpPr/>
            <p:nvPr/>
          </p:nvGrpSpPr>
          <p:grpSpPr>
            <a:xfrm>
              <a:off x="6870812" y="4246340"/>
              <a:ext cx="143785" cy="139115"/>
              <a:chOff x="7418198" y="4292156"/>
              <a:chExt cx="173353" cy="167723"/>
            </a:xfrm>
          </p:grpSpPr>
          <p:sp>
            <p:nvSpPr>
              <p:cNvPr id="108" name="Rectangle: Rounded Corners 107">
                <a:extLst>
                  <a:ext uri="{FF2B5EF4-FFF2-40B4-BE49-F238E27FC236}">
                    <a16:creationId xmlns:a16="http://schemas.microsoft.com/office/drawing/2014/main" id="{B4DCD47C-0D64-4E6D-813C-693813D978E3}"/>
                  </a:ext>
                </a:extLst>
              </p:cNvPr>
              <p:cNvSpPr/>
              <p:nvPr/>
            </p:nvSpPr>
            <p:spPr>
              <a:xfrm>
                <a:off x="7418198" y="4292156"/>
                <a:ext cx="173353" cy="167723"/>
              </a:xfrm>
              <a:prstGeom prst="roundRect">
                <a:avLst/>
              </a:prstGeom>
              <a:solidFill>
                <a:srgbClr val="007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9" name="Picture 108">
                <a:extLst>
                  <a:ext uri="{FF2B5EF4-FFF2-40B4-BE49-F238E27FC236}">
                    <a16:creationId xmlns:a16="http://schemas.microsoft.com/office/drawing/2014/main" id="{59D06D6E-4995-4C86-A622-DEC8F06A0051}"/>
                  </a:ext>
                </a:extLst>
              </p:cNvPr>
              <p:cNvPicPr>
                <a:picLocks noChangeAspect="1"/>
              </p:cNvPicPr>
              <p:nvPr/>
            </p:nvPicPr>
            <p:blipFill>
              <a:blip r:embed="rId86" cstate="print">
                <a:biLevel thresh="25000"/>
                <a:extLst>
                  <a:ext uri="{28A0092B-C50C-407E-A947-70E740481C1C}">
                    <a14:useLocalDpi xmlns:a14="http://schemas.microsoft.com/office/drawing/2010/main" val="0"/>
                  </a:ext>
                </a:extLst>
              </a:blip>
              <a:stretch>
                <a:fillRect/>
              </a:stretch>
            </p:blipFill>
            <p:spPr>
              <a:xfrm>
                <a:off x="7435114" y="4303810"/>
                <a:ext cx="134671" cy="149402"/>
              </a:xfrm>
              <a:prstGeom prst="rect">
                <a:avLst/>
              </a:prstGeom>
            </p:spPr>
          </p:pic>
        </p:grpSp>
        <p:pic>
          <p:nvPicPr>
            <p:cNvPr id="107" name="Picture 106">
              <a:extLst>
                <a:ext uri="{FF2B5EF4-FFF2-40B4-BE49-F238E27FC236}">
                  <a16:creationId xmlns:a16="http://schemas.microsoft.com/office/drawing/2014/main" id="{2EF74B27-1735-4A8F-9B1B-5EB96F46BA01}"/>
                </a:ext>
              </a:extLst>
            </p:cNvPr>
            <p:cNvPicPr>
              <a:picLocks noChangeAspect="1"/>
            </p:cNvPicPr>
            <p:nvPr/>
          </p:nvPicPr>
          <p:blipFill>
            <a:blip r:embed="rId87">
              <a:clrChange>
                <a:clrFrom>
                  <a:srgbClr val="FFFFFF"/>
                </a:clrFrom>
                <a:clrTo>
                  <a:srgbClr val="FFFFFF">
                    <a:alpha val="0"/>
                  </a:srgbClr>
                </a:clrTo>
              </a:clrChange>
            </a:blip>
            <a:stretch>
              <a:fillRect/>
            </a:stretch>
          </p:blipFill>
          <p:spPr>
            <a:xfrm>
              <a:off x="6646548" y="3493510"/>
              <a:ext cx="167209" cy="143337"/>
            </a:xfrm>
            <a:prstGeom prst="rect">
              <a:avLst/>
            </a:prstGeom>
            <a:ln w="14224">
              <a:noFill/>
            </a:ln>
          </p:spPr>
        </p:pic>
        <p:sp>
          <p:nvSpPr>
            <p:cNvPr id="131" name="Rectangle 130">
              <a:hlinkClick r:id="rId88" tooltip="In additional to encryption of all disks in the Azure fabric, you can also encrypt storage blobs, Windows VM disks, and Linux VM Disks"/>
              <a:extLst>
                <a:ext uri="{FF2B5EF4-FFF2-40B4-BE49-F238E27FC236}">
                  <a16:creationId xmlns:a16="http://schemas.microsoft.com/office/drawing/2014/main" id="{6C661EED-3EAF-4976-9C26-A755475706E3}"/>
                </a:ext>
              </a:extLst>
            </p:cNvPr>
            <p:cNvSpPr/>
            <p:nvPr/>
          </p:nvSpPr>
          <p:spPr>
            <a:xfrm>
              <a:off x="6825805" y="5049853"/>
              <a:ext cx="1328356" cy="356616"/>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Disk &amp; Storage Encryption</a:t>
              </a:r>
            </a:p>
          </p:txBody>
        </p:sp>
        <p:sp>
          <p:nvSpPr>
            <p:cNvPr id="132" name="Rectangle 131">
              <a:hlinkClick r:id="rId89" tooltip="Azure natively provides basic DDoS protection for all public IPs. You can increase protection with adaptive tuning of thresholds (with machine learning), real-time and historical telemetry, alerting, cost guarantee and more."/>
              <a:extLst>
                <a:ext uri="{FF2B5EF4-FFF2-40B4-BE49-F238E27FC236}">
                  <a16:creationId xmlns:a16="http://schemas.microsoft.com/office/drawing/2014/main" id="{24AA6736-30B3-474F-A68B-5A198D7C53FD}"/>
                </a:ext>
              </a:extLst>
            </p:cNvPr>
            <p:cNvSpPr/>
            <p:nvPr/>
          </p:nvSpPr>
          <p:spPr>
            <a:xfrm>
              <a:off x="6823845" y="5701414"/>
              <a:ext cx="1328356" cy="32900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DDoS attack </a:t>
              </a:r>
              <a:r>
                <a:rPr kumimoji="0" lang="en-US" altLang="en-US" sz="900" b="0" i="0" u="none" strike="noStrike" kern="1200" cap="none" spc="0" normalizeH="0" baseline="0" noProof="0" err="1">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Mitigation</a:t>
              </a:r>
              <a:r>
                <a:rPr kumimoji="0" lang="en-US" altLang="en-US" sz="900" b="0" i="0" u="none" strike="noStrike" kern="1200" cap="none" spc="0" normalizeH="0" baseline="0" noProof="0" err="1">
                  <a:ln>
                    <a:noFill/>
                  </a:ln>
                  <a:solidFill>
                    <a:srgbClr val="505050"/>
                  </a:solidFill>
                  <a:effectLst/>
                  <a:uLnTx/>
                  <a:uFillTx/>
                  <a:latin typeface="Segoe UI" panose="020B0502040204020203" pitchFamily="34" charset="0"/>
                  <a:ea typeface="+mn-ea"/>
                  <a:cs typeface="Segoe UI" panose="020B0502040204020203" pitchFamily="34" charset="0"/>
                </a:rPr>
                <a:t>+Monitor</a:t>
              </a:r>
              <a:endParaRPr kumimoji="0" lang="en-US" altLang="en-US" sz="900" b="0" i="0" u="none" strike="noStrike" kern="1200" cap="none" spc="0" normalizeH="0" baseline="0" noProof="0">
                <a:ln>
                  <a:noFill/>
                </a:ln>
                <a:solidFill>
                  <a:srgbClr val="505050"/>
                </a:solidFill>
                <a:effectLst/>
                <a:highlight>
                  <a:srgbClr val="FFFF00"/>
                </a:highlight>
                <a:uLnTx/>
                <a:uFillTx/>
                <a:latin typeface="Segoe UI" panose="020B0502040204020203" pitchFamily="34" charset="0"/>
                <a:ea typeface="+mn-ea"/>
                <a:cs typeface="Segoe UI" panose="020B0502040204020203" pitchFamily="34" charset="0"/>
              </a:endParaRPr>
            </a:p>
          </p:txBody>
        </p:sp>
        <p:sp>
          <p:nvSpPr>
            <p:cNvPr id="134" name="Rectangle 133">
              <a:hlinkClick r:id="rId90" tooltip="Protection against disasters &amp; ransomware attacks with simple and reliable cloud integrated backup as a service. Site Recovery can protect Hyper-V, VMware and physical servers and you can use Azure or your secondary datacenter as your recovery site"/>
              <a:extLst>
                <a:ext uri="{FF2B5EF4-FFF2-40B4-BE49-F238E27FC236}">
                  <a16:creationId xmlns:a16="http://schemas.microsoft.com/office/drawing/2014/main" id="{6C0F1C9C-66B0-4D4F-90EA-44EEDDDAD6D7}"/>
                </a:ext>
              </a:extLst>
            </p:cNvPr>
            <p:cNvSpPr/>
            <p:nvPr/>
          </p:nvSpPr>
          <p:spPr>
            <a:xfrm>
              <a:off x="6824319" y="4750543"/>
              <a:ext cx="1328356" cy="301827"/>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Backup &amp; Site Recovery</a:t>
              </a:r>
            </a:p>
          </p:txBody>
        </p:sp>
        <p:cxnSp>
          <p:nvCxnSpPr>
            <p:cNvPr id="617" name="Straight Connector 616">
              <a:extLst>
                <a:ext uri="{FF2B5EF4-FFF2-40B4-BE49-F238E27FC236}">
                  <a16:creationId xmlns:a16="http://schemas.microsoft.com/office/drawing/2014/main" id="{DF0411BC-7BCC-4413-98AA-2FC35D64F42C}"/>
                </a:ext>
              </a:extLst>
            </p:cNvPr>
            <p:cNvCxnSpPr>
              <a:cxnSpLocks/>
              <a:stCxn id="107" idx="2"/>
            </p:cNvCxnSpPr>
            <p:nvPr/>
          </p:nvCxnSpPr>
          <p:spPr>
            <a:xfrm>
              <a:off x="6730153" y="3636847"/>
              <a:ext cx="0" cy="2454929"/>
            </a:xfrm>
            <a:prstGeom prst="line">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36" name="Picture 232" descr="Storage blob.png">
              <a:extLst>
                <a:ext uri="{FF2B5EF4-FFF2-40B4-BE49-F238E27FC236}">
                  <a16:creationId xmlns:a16="http://schemas.microsoft.com/office/drawing/2014/main" id="{9506182D-7A52-4A42-BEF2-26177AA845C8}"/>
                </a:ext>
              </a:extLst>
            </p:cNvPr>
            <p:cNvPicPr>
              <a:picLocks noChangeAspect="1"/>
            </p:cNvPicPr>
            <p:nvPr/>
          </p:nvPicPr>
          <p:blipFill>
            <a:blip r:embed="rId91"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6874265" y="5153653"/>
              <a:ext cx="136878" cy="126156"/>
            </a:xfrm>
            <a:prstGeom prst="rect">
              <a:avLst/>
            </a:prstGeom>
            <a:solidFill>
              <a:schemeClr val="bg1"/>
            </a:solidFill>
            <a:ln w="9525">
              <a:noFill/>
              <a:miter lim="800000"/>
              <a:headEnd/>
              <a:tailEnd/>
            </a:ln>
          </p:spPr>
        </p:pic>
        <p:grpSp>
          <p:nvGrpSpPr>
            <p:cNvPr id="102" name="Group 101">
              <a:extLst>
                <a:ext uri="{FF2B5EF4-FFF2-40B4-BE49-F238E27FC236}">
                  <a16:creationId xmlns:a16="http://schemas.microsoft.com/office/drawing/2014/main" id="{0DB0F1ED-6A41-424B-868C-BBD6BBB667E7}"/>
                </a:ext>
              </a:extLst>
            </p:cNvPr>
            <p:cNvGrpSpPr/>
            <p:nvPr/>
          </p:nvGrpSpPr>
          <p:grpSpPr>
            <a:xfrm>
              <a:off x="7338348" y="6073791"/>
              <a:ext cx="188672" cy="45719"/>
              <a:chOff x="6660452" y="3094221"/>
              <a:chExt cx="188672" cy="45719"/>
            </a:xfrm>
          </p:grpSpPr>
          <p:sp>
            <p:nvSpPr>
              <p:cNvPr id="110" name="Oval 109">
                <a:extLst>
                  <a:ext uri="{FF2B5EF4-FFF2-40B4-BE49-F238E27FC236}">
                    <a16:creationId xmlns:a16="http://schemas.microsoft.com/office/drawing/2014/main" id="{7B3E62CD-7F8A-46CC-8BAE-4691724F58E9}"/>
                  </a:ext>
                </a:extLst>
              </p:cNvPr>
              <p:cNvSpPr/>
              <p:nvPr/>
            </p:nvSpPr>
            <p:spPr bwMode="auto">
              <a:xfrm>
                <a:off x="6660452"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Oval 110">
                <a:extLst>
                  <a:ext uri="{FF2B5EF4-FFF2-40B4-BE49-F238E27FC236}">
                    <a16:creationId xmlns:a16="http://schemas.microsoft.com/office/drawing/2014/main" id="{0343811B-56C3-461D-B065-DB1BB6421E5D}"/>
                  </a:ext>
                </a:extLst>
              </p:cNvPr>
              <p:cNvSpPr/>
              <p:nvPr/>
            </p:nvSpPr>
            <p:spPr bwMode="auto">
              <a:xfrm>
                <a:off x="6731928"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Oval 111">
                <a:extLst>
                  <a:ext uri="{FF2B5EF4-FFF2-40B4-BE49-F238E27FC236}">
                    <a16:creationId xmlns:a16="http://schemas.microsoft.com/office/drawing/2014/main" id="{D5EF34EC-591A-477C-AA1B-83A2FC1B9695}"/>
                  </a:ext>
                </a:extLst>
              </p:cNvPr>
              <p:cNvSpPr/>
              <p:nvPr/>
            </p:nvSpPr>
            <p:spPr bwMode="auto">
              <a:xfrm>
                <a:off x="6803404"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83" name="Rectangle 782">
              <a:hlinkClick r:id="rId92" tooltip="Azure Policy provides auditing and enforcement of different rules and effects over your resources so resources stay compliant with your corporate standards and service level agreements. "/>
              <a:extLst>
                <a:ext uri="{FF2B5EF4-FFF2-40B4-BE49-F238E27FC236}">
                  <a16:creationId xmlns:a16="http://schemas.microsoft.com/office/drawing/2014/main" id="{C2550DE4-7F2A-4887-8CC2-F087366CE633}"/>
                </a:ext>
              </a:extLst>
            </p:cNvPr>
            <p:cNvSpPr/>
            <p:nvPr/>
          </p:nvSpPr>
          <p:spPr>
            <a:xfrm>
              <a:off x="6824319" y="3556287"/>
              <a:ext cx="1328356" cy="219445"/>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Azure Policy</a:t>
              </a:r>
            </a:p>
          </p:txBody>
        </p:sp>
        <p:sp>
          <p:nvSpPr>
            <p:cNvPr id="468" name="Rectangle 467">
              <a:hlinkClick r:id="rId93" tooltip="Azure confidential computing protects data being processed in the cloud with hardware based Trusted Execution Environments (TEEs) that isolate data while its being used. "/>
              <a:extLst>
                <a:ext uri="{FF2B5EF4-FFF2-40B4-BE49-F238E27FC236}">
                  <a16:creationId xmlns:a16="http://schemas.microsoft.com/office/drawing/2014/main" id="{0A7E13F4-610F-4AC0-A580-0830398CE7EB}"/>
                </a:ext>
              </a:extLst>
            </p:cNvPr>
            <p:cNvSpPr/>
            <p:nvPr/>
          </p:nvSpPr>
          <p:spPr>
            <a:xfrm>
              <a:off x="6824119" y="5406469"/>
              <a:ext cx="1328356" cy="299310"/>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Ins="91440" rtlCol="0" anchor="ctr"/>
            <a:lstStyle/>
            <a:p>
              <a:pPr>
                <a:defRPr/>
              </a:pPr>
              <a:r>
                <a:rPr lang="en-US" altLang="en-US" sz="9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Confidential Computing</a:t>
              </a:r>
            </a:p>
          </p:txBody>
        </p:sp>
        <p:pic>
          <p:nvPicPr>
            <p:cNvPr id="27" name="Picture 26">
              <a:extLst>
                <a:ext uri="{FF2B5EF4-FFF2-40B4-BE49-F238E27FC236}">
                  <a16:creationId xmlns:a16="http://schemas.microsoft.com/office/drawing/2014/main" id="{3ECF2E68-96A8-461D-9D37-F8BB34FFE47C}"/>
                </a:ext>
              </a:extLst>
            </p:cNvPr>
            <p:cNvPicPr>
              <a:picLocks noChangeAspect="1"/>
            </p:cNvPicPr>
            <p:nvPr/>
          </p:nvPicPr>
          <p:blipFill>
            <a:blip r:embed="rId9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67238" y="3606133"/>
              <a:ext cx="150932" cy="112545"/>
            </a:xfrm>
            <a:prstGeom prst="rect">
              <a:avLst/>
            </a:prstGeom>
          </p:spPr>
        </p:pic>
        <p:pic>
          <p:nvPicPr>
            <p:cNvPr id="618" name="Picture 617">
              <a:extLst>
                <a:ext uri="{FF2B5EF4-FFF2-40B4-BE49-F238E27FC236}">
                  <a16:creationId xmlns:a16="http://schemas.microsoft.com/office/drawing/2014/main" id="{D6B9A2DF-358D-4C60-96E4-BFCACEEB04D1}"/>
                </a:ext>
              </a:extLst>
            </p:cNvPr>
            <p:cNvPicPr>
              <a:picLocks noChangeAspect="1"/>
            </p:cNvPicPr>
            <p:nvPr/>
          </p:nvPicPr>
          <p:blipFill>
            <a:blip r:embed="rId9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67238" y="4545233"/>
              <a:ext cx="150932" cy="112545"/>
            </a:xfrm>
            <a:prstGeom prst="rect">
              <a:avLst/>
            </a:prstGeom>
          </p:spPr>
        </p:pic>
        <p:pic>
          <p:nvPicPr>
            <p:cNvPr id="620" name="Picture 619">
              <a:extLst>
                <a:ext uri="{FF2B5EF4-FFF2-40B4-BE49-F238E27FC236}">
                  <a16:creationId xmlns:a16="http://schemas.microsoft.com/office/drawing/2014/main" id="{0B6E7126-46C1-4BDE-A074-ABE7A44A2C56}"/>
                </a:ext>
              </a:extLst>
            </p:cNvPr>
            <p:cNvPicPr>
              <a:picLocks noChangeAspect="1"/>
            </p:cNvPicPr>
            <p:nvPr/>
          </p:nvPicPr>
          <p:blipFill>
            <a:blip r:embed="rId9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67238" y="4837354"/>
              <a:ext cx="150932" cy="112545"/>
            </a:xfrm>
            <a:prstGeom prst="rect">
              <a:avLst/>
            </a:prstGeom>
          </p:spPr>
        </p:pic>
        <p:pic>
          <p:nvPicPr>
            <p:cNvPr id="624" name="Picture 623">
              <a:extLst>
                <a:ext uri="{FF2B5EF4-FFF2-40B4-BE49-F238E27FC236}">
                  <a16:creationId xmlns:a16="http://schemas.microsoft.com/office/drawing/2014/main" id="{C2F0A86B-603B-43FE-87F3-C7B796A5EC9A}"/>
                </a:ext>
              </a:extLst>
            </p:cNvPr>
            <p:cNvPicPr>
              <a:picLocks noChangeAspect="1"/>
            </p:cNvPicPr>
            <p:nvPr/>
          </p:nvPicPr>
          <p:blipFill>
            <a:blip r:embed="rId9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67238" y="5495882"/>
              <a:ext cx="150932" cy="112545"/>
            </a:xfrm>
            <a:prstGeom prst="rect">
              <a:avLst/>
            </a:prstGeom>
          </p:spPr>
        </p:pic>
        <p:pic>
          <p:nvPicPr>
            <p:cNvPr id="625" name="Picture 624">
              <a:extLst>
                <a:ext uri="{FF2B5EF4-FFF2-40B4-BE49-F238E27FC236}">
                  <a16:creationId xmlns:a16="http://schemas.microsoft.com/office/drawing/2014/main" id="{D6D48658-313A-4BD5-9A9A-25C2B4FC3878}"/>
                </a:ext>
              </a:extLst>
            </p:cNvPr>
            <p:cNvPicPr>
              <a:picLocks noChangeAspect="1"/>
            </p:cNvPicPr>
            <p:nvPr/>
          </p:nvPicPr>
          <p:blipFill>
            <a:blip r:embed="rId9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67238" y="5807219"/>
              <a:ext cx="150932" cy="112545"/>
            </a:xfrm>
            <a:prstGeom prst="rect">
              <a:avLst/>
            </a:prstGeom>
          </p:spPr>
        </p:pic>
      </p:grpSp>
      <p:grpSp>
        <p:nvGrpSpPr>
          <p:cNvPr id="20" name="Group 19">
            <a:extLst>
              <a:ext uri="{FF2B5EF4-FFF2-40B4-BE49-F238E27FC236}">
                <a16:creationId xmlns:a16="http://schemas.microsoft.com/office/drawing/2014/main" id="{B5F3E33E-AC8B-42B3-A25B-1E67BE69C1B6}"/>
              </a:ext>
            </a:extLst>
          </p:cNvPr>
          <p:cNvGrpSpPr/>
          <p:nvPr/>
        </p:nvGrpSpPr>
        <p:grpSpPr>
          <a:xfrm>
            <a:off x="123155" y="5495239"/>
            <a:ext cx="1880731" cy="1256281"/>
            <a:chOff x="123155" y="5495239"/>
            <a:chExt cx="1880731" cy="1256281"/>
          </a:xfrm>
        </p:grpSpPr>
        <p:grpSp>
          <p:nvGrpSpPr>
            <p:cNvPr id="13" name="Group 12">
              <a:extLst>
                <a:ext uri="{FF2B5EF4-FFF2-40B4-BE49-F238E27FC236}">
                  <a16:creationId xmlns:a16="http://schemas.microsoft.com/office/drawing/2014/main" id="{F5D285D6-BB19-4EF3-A4AA-722AA062D872}"/>
                </a:ext>
              </a:extLst>
            </p:cNvPr>
            <p:cNvGrpSpPr/>
            <p:nvPr/>
          </p:nvGrpSpPr>
          <p:grpSpPr>
            <a:xfrm>
              <a:off x="123155" y="5495239"/>
              <a:ext cx="1880731" cy="1256281"/>
              <a:chOff x="123155" y="5307127"/>
              <a:chExt cx="1880731" cy="1256281"/>
            </a:xfrm>
          </p:grpSpPr>
          <p:grpSp>
            <p:nvGrpSpPr>
              <p:cNvPr id="502" name="Group 501">
                <a:extLst>
                  <a:ext uri="{FF2B5EF4-FFF2-40B4-BE49-F238E27FC236}">
                    <a16:creationId xmlns:a16="http://schemas.microsoft.com/office/drawing/2014/main" id="{62B05F48-488F-419C-8A2F-20BE6F7116C0}"/>
                  </a:ext>
                </a:extLst>
              </p:cNvPr>
              <p:cNvGrpSpPr/>
              <p:nvPr/>
            </p:nvGrpSpPr>
            <p:grpSpPr>
              <a:xfrm>
                <a:off x="123155" y="5307127"/>
                <a:ext cx="1806256" cy="1249821"/>
                <a:chOff x="3815487" y="5386989"/>
                <a:chExt cx="1806256" cy="1249821"/>
              </a:xfrm>
            </p:grpSpPr>
            <p:sp>
              <p:nvSpPr>
                <p:cNvPr id="567" name="Rectangle 566">
                  <a:hlinkClick r:id="rId95" tooltip="Windows 10 is designed to protect against known and emerging security threats across the spectrum of attack vectors. Windows 10 security features focus on Identity security and usability, Information protection, and Malware resistance."/>
                  <a:extLst>
                    <a:ext uri="{FF2B5EF4-FFF2-40B4-BE49-F238E27FC236}">
                      <a16:creationId xmlns:a16="http://schemas.microsoft.com/office/drawing/2014/main" id="{12F47460-432B-44C0-B838-482409AFCE7B}"/>
                    </a:ext>
                  </a:extLst>
                </p:cNvPr>
                <p:cNvSpPr/>
                <p:nvPr/>
              </p:nvSpPr>
              <p:spPr bwMode="auto">
                <a:xfrm>
                  <a:off x="3875169" y="5386989"/>
                  <a:ext cx="1746573" cy="1156611"/>
                </a:xfrm>
                <a:prstGeom prst="rect">
                  <a:avLst/>
                </a:prstGeom>
                <a:solidFill>
                  <a:schemeClr val="bg1"/>
                </a:solidFill>
                <a:ln w="14224">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14300" marR="0" lvl="0" indent="0" algn="l" defTabSz="914400" rtl="0" eaLnBrk="1" fontAlgn="auto" latinLnBrk="0" hangingPunct="1">
                    <a:lnSpc>
                      <a:spcPct val="97000"/>
                    </a:lnSpc>
                    <a:spcBef>
                      <a:spcPts val="0"/>
                    </a:spcBef>
                    <a:spcAft>
                      <a:spcPts val="0"/>
                    </a:spcAft>
                    <a:buClrTx/>
                    <a:buSzTx/>
                    <a:buFontTx/>
                    <a:buNone/>
                    <a:tabLst/>
                    <a:defRPr/>
                  </a:pPr>
                  <a:endParaRPr kumimoji="0" lang="en-US" sz="900" b="0" i="0" u="none" strike="noStrike" kern="1200" cap="none" spc="0" normalizeH="0" baseline="0" noProof="0" err="1">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568" name="Rounded Rectangle 1457">
                  <a:hlinkClick r:id="rId95" tooltip="Windows 10 is designed to protect against known and emerging security threats across the spectrum of attack vectors. Windows 10 security features focus on Identity security and usability, Information protection, and Malware resistance."/>
                  <a:extLst>
                    <a:ext uri="{FF2B5EF4-FFF2-40B4-BE49-F238E27FC236}">
                      <a16:creationId xmlns:a16="http://schemas.microsoft.com/office/drawing/2014/main" id="{C70FE1D3-B317-4288-9465-092462159B1A}"/>
                    </a:ext>
                  </a:extLst>
                </p:cNvPr>
                <p:cNvSpPr/>
                <p:nvPr/>
              </p:nvSpPr>
              <p:spPr>
                <a:xfrm>
                  <a:off x="3815487" y="5627688"/>
                  <a:ext cx="1281496" cy="1009122"/>
                </a:xfrm>
                <a:prstGeom prst="roundRect">
                  <a:avLst>
                    <a:gd name="adj" fmla="val 0"/>
                  </a:avLst>
                </a:prstGeom>
                <a:no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91440" numCol="1"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14300" lvl="0">
                    <a:lnSpc>
                      <a:spcPct val="90000"/>
                    </a:lnSpc>
                    <a:spcAft>
                      <a:spcPts val="150"/>
                    </a:spcAft>
                    <a:defRPr/>
                  </a:pPr>
                  <a:r>
                    <a:rPr lang="en-US" sz="6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Network protection</a:t>
                  </a:r>
                </a:p>
                <a:p>
                  <a:pPr marL="114300" lvl="0">
                    <a:lnSpc>
                      <a:spcPct val="90000"/>
                    </a:lnSpc>
                    <a:spcAft>
                      <a:spcPts val="150"/>
                    </a:spcAft>
                    <a:defRPr/>
                  </a:pPr>
                  <a:r>
                    <a:rPr lang="en-US" sz="6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Credential protection</a:t>
                  </a:r>
                </a:p>
                <a:p>
                  <a:pPr marL="114300" lvl="0">
                    <a:lnSpc>
                      <a:spcPct val="90000"/>
                    </a:lnSpc>
                    <a:spcAft>
                      <a:spcPts val="150"/>
                    </a:spcAft>
                    <a:defRPr/>
                  </a:pPr>
                  <a:r>
                    <a:rPr lang="en-US" sz="6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Exploit protection</a:t>
                  </a:r>
                </a:p>
                <a:p>
                  <a:pPr marL="114300" lvl="0">
                    <a:lnSpc>
                      <a:spcPct val="90000"/>
                    </a:lnSpc>
                    <a:spcAft>
                      <a:spcPts val="150"/>
                    </a:spcAft>
                    <a:defRPr/>
                  </a:pPr>
                  <a:r>
                    <a:rPr lang="en-US" sz="6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Reputation analysis</a:t>
                  </a:r>
                </a:p>
                <a:p>
                  <a:pPr marL="114300" lvl="0">
                    <a:lnSpc>
                      <a:spcPct val="90000"/>
                    </a:lnSpc>
                    <a:spcAft>
                      <a:spcPts val="150"/>
                    </a:spcAft>
                    <a:defRPr/>
                  </a:pPr>
                  <a:r>
                    <a:rPr lang="en-US" sz="6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Full Disk Encryption</a:t>
                  </a:r>
                </a:p>
                <a:p>
                  <a:pPr marL="114300">
                    <a:lnSpc>
                      <a:spcPct val="90000"/>
                    </a:lnSpc>
                    <a:spcAft>
                      <a:spcPts val="150"/>
                    </a:spcAft>
                    <a:defRPr/>
                  </a:pPr>
                  <a:r>
                    <a:rPr lang="en-US" sz="600">
                      <a:gradFill>
                        <a:gsLst>
                          <a:gs pos="0">
                            <a:srgbClr val="505050">
                              <a:lumMod val="75000"/>
                            </a:srgbClr>
                          </a:gs>
                          <a:gs pos="100000">
                            <a:srgbClr val="505050">
                              <a:lumMod val="75000"/>
                            </a:srgbClr>
                          </a:gs>
                        </a:gsLst>
                        <a:lin ang="5400000" scaled="1"/>
                      </a:gradFill>
                    </a:rPr>
                    <a:t>Attack surface</a:t>
                  </a:r>
                  <a:br>
                    <a:rPr lang="en-US" sz="600">
                      <a:gradFill>
                        <a:gsLst>
                          <a:gs pos="0">
                            <a:srgbClr val="505050">
                              <a:lumMod val="75000"/>
                            </a:srgbClr>
                          </a:gs>
                          <a:gs pos="100000">
                            <a:srgbClr val="505050">
                              <a:lumMod val="75000"/>
                            </a:srgbClr>
                          </a:gs>
                        </a:gsLst>
                        <a:lin ang="5400000" scaled="1"/>
                      </a:gradFill>
                    </a:rPr>
                  </a:br>
                  <a:r>
                    <a:rPr lang="en-US" sz="600">
                      <a:gradFill>
                        <a:gsLst>
                          <a:gs pos="0">
                            <a:srgbClr val="505050">
                              <a:lumMod val="75000"/>
                            </a:srgbClr>
                          </a:gs>
                          <a:gs pos="100000">
                            <a:srgbClr val="505050">
                              <a:lumMod val="75000"/>
                            </a:srgbClr>
                          </a:gs>
                        </a:gsLst>
                        <a:lin ang="5400000" scaled="1"/>
                      </a:gradFill>
                    </a:rPr>
                    <a:t>reduction</a:t>
                  </a:r>
                  <a:endParaRPr lang="en-US" sz="600"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endParaRPr>
                </a:p>
                <a:p>
                  <a:pPr marL="114300" marR="0" lvl="0" indent="0" algn="l" defTabSz="914400" rtl="0" eaLnBrk="1" fontAlgn="auto" latinLnBrk="0" hangingPunct="1">
                    <a:lnSpc>
                      <a:spcPct val="90000"/>
                    </a:lnSpc>
                    <a:spcBef>
                      <a:spcPts val="0"/>
                    </a:spcBef>
                    <a:spcAft>
                      <a:spcPts val="150"/>
                    </a:spcAft>
                    <a:buClrTx/>
                    <a:buSzTx/>
                    <a:buFontTx/>
                    <a:buNone/>
                    <a:tabLst/>
                    <a:defRPr/>
                  </a:pPr>
                  <a:br>
                    <a:rPr kumimoji="0" lang="en-US" sz="6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br>
                  <a:endParaRPr kumimoji="0" lang="en-US" sz="6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pic>
              <p:nvPicPr>
                <p:cNvPr id="600" name="Picture 599">
                  <a:extLst>
                    <a:ext uri="{FF2B5EF4-FFF2-40B4-BE49-F238E27FC236}">
                      <a16:creationId xmlns:a16="http://schemas.microsoft.com/office/drawing/2014/main" id="{29020BBF-288B-4126-9EDC-5EB18559A0B2}"/>
                    </a:ext>
                  </a:extLst>
                </p:cNvPr>
                <p:cNvPicPr>
                  <a:picLocks noChangeAspect="1"/>
                </p:cNvPicPr>
                <p:nvPr/>
              </p:nvPicPr>
              <p:blipFill>
                <a:blip r:embed="rId96">
                  <a:duotone>
                    <a:prstClr val="black"/>
                    <a:schemeClr val="accent1">
                      <a:tint val="45000"/>
                      <a:satMod val="400000"/>
                    </a:schemeClr>
                  </a:duotone>
                </a:blip>
                <a:stretch>
                  <a:fillRect/>
                </a:stretch>
              </p:blipFill>
              <p:spPr>
                <a:xfrm>
                  <a:off x="3916596" y="5433241"/>
                  <a:ext cx="167254" cy="164690"/>
                </a:xfrm>
                <a:prstGeom prst="rect">
                  <a:avLst/>
                </a:prstGeom>
              </p:spPr>
            </p:pic>
            <p:sp>
              <p:nvSpPr>
                <p:cNvPr id="601" name="Rectangle 600">
                  <a:hlinkClick r:id="rId97"/>
                  <a:extLst>
                    <a:ext uri="{FF2B5EF4-FFF2-40B4-BE49-F238E27FC236}">
                      <a16:creationId xmlns:a16="http://schemas.microsoft.com/office/drawing/2014/main" id="{B24BB291-14EB-43D7-9A23-E0E905E953B4}"/>
                    </a:ext>
                  </a:extLst>
                </p:cNvPr>
                <p:cNvSpPr/>
                <p:nvPr/>
              </p:nvSpPr>
              <p:spPr>
                <a:xfrm>
                  <a:off x="4058319" y="5409209"/>
                  <a:ext cx="1563424" cy="204287"/>
                </a:xfrm>
                <a:prstGeom prst="rect">
                  <a:avLst/>
                </a:prstGeom>
                <a:no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97000"/>
                    </a:lnSpc>
                    <a:defRPr/>
                  </a:pPr>
                  <a:r>
                    <a:rPr lang="en-US" sz="750"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Windows 10 Enterprise Security</a:t>
                  </a:r>
                </a:p>
              </p:txBody>
            </p:sp>
          </p:grpSp>
          <p:sp>
            <p:nvSpPr>
              <p:cNvPr id="12" name="TextBox 11">
                <a:extLst>
                  <a:ext uri="{FF2B5EF4-FFF2-40B4-BE49-F238E27FC236}">
                    <a16:creationId xmlns:a16="http://schemas.microsoft.com/office/drawing/2014/main" id="{342EC1DB-EF2C-47DC-90E6-DB50D215BE3B}"/>
                  </a:ext>
                </a:extLst>
              </p:cNvPr>
              <p:cNvSpPr txBox="1"/>
              <p:nvPr/>
            </p:nvSpPr>
            <p:spPr>
              <a:xfrm>
                <a:off x="914133" y="5554286"/>
                <a:ext cx="1089753" cy="1009122"/>
              </a:xfrm>
              <a:prstGeom prst="rect">
                <a:avLst/>
              </a:prstGeom>
              <a:no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91440" numCol="1" rtlCol="0" anchor="t" anchorCtr="0"/>
              <a:lstStyle>
                <a:defPPr>
                  <a:defRPr lang="en-US"/>
                </a:defPPr>
                <a:lvl1pPr marL="114300">
                  <a:lnSpc>
                    <a:spcPct val="97000"/>
                  </a:lnSpc>
                  <a:spcAft>
                    <a:spcPts val="300"/>
                  </a:spcAft>
                  <a:defRPr sz="750">
                    <a:gradFill>
                      <a:gsLst>
                        <a:gs pos="0">
                          <a:schemeClr val="tx1">
                            <a:lumMod val="75000"/>
                          </a:schemeClr>
                        </a:gs>
                        <a:gs pos="100000">
                          <a:schemeClr val="tx1">
                            <a:lumMod val="75000"/>
                          </a:schemeClr>
                        </a:gs>
                      </a:gsLst>
                      <a:lin ang="5400000" scaled="1"/>
                    </a:gradFill>
                    <a:latin typeface="Segoe UI" panose="020B0502040204020203" pitchFamily="34" charset="0"/>
                    <a:cs typeface="Segoe UI"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lnSpc>
                    <a:spcPct val="90000"/>
                  </a:lnSpc>
                  <a:spcAft>
                    <a:spcPts val="150"/>
                  </a:spcAft>
                  <a:defRPr/>
                </a:pPr>
                <a:r>
                  <a:rPr lang="en-US" sz="600">
                    <a:gradFill>
                      <a:gsLst>
                        <a:gs pos="0">
                          <a:srgbClr val="505050">
                            <a:lumMod val="75000"/>
                          </a:srgbClr>
                        </a:gs>
                        <a:gs pos="100000">
                          <a:srgbClr val="505050">
                            <a:lumMod val="75000"/>
                          </a:srgbClr>
                        </a:gs>
                      </a:gsLst>
                      <a:lin ang="5400000" scaled="1"/>
                    </a:gradFill>
                  </a:rPr>
                  <a:t>App control</a:t>
                </a:r>
              </a:p>
              <a:p>
                <a:pPr>
                  <a:lnSpc>
                    <a:spcPct val="90000"/>
                  </a:lnSpc>
                  <a:spcAft>
                    <a:spcPts val="150"/>
                  </a:spcAft>
                  <a:defRPr/>
                </a:pPr>
                <a:r>
                  <a:rPr lang="en-US" sz="600">
                    <a:gradFill>
                      <a:gsLst>
                        <a:gs pos="0">
                          <a:srgbClr val="505050">
                            <a:lumMod val="75000"/>
                          </a:srgbClr>
                        </a:gs>
                        <a:gs pos="100000">
                          <a:srgbClr val="505050">
                            <a:lumMod val="75000"/>
                          </a:srgbClr>
                        </a:gs>
                      </a:gsLst>
                      <a:lin ang="5400000" scaled="1"/>
                    </a:gradFill>
                  </a:rPr>
                  <a:t>Isolation</a:t>
                </a:r>
              </a:p>
              <a:p>
                <a:pPr lvl="0">
                  <a:lnSpc>
                    <a:spcPct val="90000"/>
                  </a:lnSpc>
                  <a:spcAft>
                    <a:spcPts val="150"/>
                  </a:spcAft>
                  <a:defRPr/>
                </a:pPr>
                <a:r>
                  <a:rPr lang="en-US" sz="600">
                    <a:gradFill>
                      <a:gsLst>
                        <a:gs pos="0">
                          <a:srgbClr val="505050">
                            <a:lumMod val="75000"/>
                          </a:srgbClr>
                        </a:gs>
                        <a:gs pos="100000">
                          <a:srgbClr val="505050">
                            <a:lumMod val="75000"/>
                          </a:srgbClr>
                        </a:gs>
                      </a:gsLst>
                      <a:lin ang="5400000" scaled="1"/>
                    </a:gradFill>
                  </a:rPr>
                  <a:t>Antivirus</a:t>
                </a:r>
              </a:p>
              <a:p>
                <a:pPr lvl="0">
                  <a:lnSpc>
                    <a:spcPct val="90000"/>
                  </a:lnSpc>
                  <a:spcAft>
                    <a:spcPts val="150"/>
                  </a:spcAft>
                  <a:defRPr/>
                </a:pPr>
                <a:r>
                  <a:rPr lang="en-US" sz="600">
                    <a:gradFill>
                      <a:gsLst>
                        <a:gs pos="0">
                          <a:srgbClr val="505050">
                            <a:lumMod val="75000"/>
                          </a:srgbClr>
                        </a:gs>
                        <a:gs pos="100000">
                          <a:srgbClr val="505050">
                            <a:lumMod val="75000"/>
                          </a:srgbClr>
                        </a:gs>
                      </a:gsLst>
                      <a:lin ang="5400000" scaled="1"/>
                    </a:gradFill>
                  </a:rPr>
                  <a:t>Behavior monitoring</a:t>
                </a:r>
              </a:p>
            </p:txBody>
          </p:sp>
        </p:grpSp>
        <p:sp>
          <p:nvSpPr>
            <p:cNvPr id="630" name="Rectangle 629">
              <a:hlinkClick r:id="rId98" tooltip="S mode is an enhanced security mode of Windows 10. This enables all enterprise security features and only allows approved applications to run. "/>
              <a:extLst>
                <a:ext uri="{FF2B5EF4-FFF2-40B4-BE49-F238E27FC236}">
                  <a16:creationId xmlns:a16="http://schemas.microsoft.com/office/drawing/2014/main" id="{A1B7B217-9BFE-43A0-8112-7D9D9722C794}"/>
                </a:ext>
              </a:extLst>
            </p:cNvPr>
            <p:cNvSpPr/>
            <p:nvPr/>
          </p:nvSpPr>
          <p:spPr>
            <a:xfrm>
              <a:off x="945540" y="6381474"/>
              <a:ext cx="883960" cy="196849"/>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5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 Mode</a:t>
              </a:r>
            </a:p>
          </p:txBody>
        </p:sp>
      </p:grpSp>
      <p:sp>
        <p:nvSpPr>
          <p:cNvPr id="158" name="Rectangle 157">
            <a:extLst>
              <a:ext uri="{FF2B5EF4-FFF2-40B4-BE49-F238E27FC236}">
                <a16:creationId xmlns:a16="http://schemas.microsoft.com/office/drawing/2014/main" id="{E197F278-EE34-468A-9944-31493F39C648}"/>
              </a:ext>
            </a:extLst>
          </p:cNvPr>
          <p:cNvSpPr/>
          <p:nvPr/>
        </p:nvSpPr>
        <p:spPr bwMode="auto">
          <a:xfrm>
            <a:off x="302559" y="3886238"/>
            <a:ext cx="1482179" cy="111054"/>
          </a:xfrm>
          <a:prstGeom prst="rect">
            <a:avLst/>
          </a:prstGeom>
          <a:solidFill>
            <a:srgbClr val="FFFFFF">
              <a:alpha val="80000"/>
            </a:srgbClr>
          </a:solidFill>
          <a:ln>
            <a:noFill/>
            <a:headEnd type="none" w="med" len="med"/>
            <a:tailEnd type="none" w="med" len="med"/>
          </a:ln>
          <a:effectLst>
            <a:glow rad="101600">
              <a:schemeClr val="bg1">
                <a:alpha val="60000"/>
              </a:schemeClr>
            </a:glow>
            <a:softEdge rad="31750"/>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28" name="Group 527">
            <a:extLst>
              <a:ext uri="{FF2B5EF4-FFF2-40B4-BE49-F238E27FC236}">
                <a16:creationId xmlns:a16="http://schemas.microsoft.com/office/drawing/2014/main" id="{AC0227BF-53E4-48AC-8EBF-3190FEE508DC}"/>
              </a:ext>
            </a:extLst>
          </p:cNvPr>
          <p:cNvGrpSpPr/>
          <p:nvPr/>
        </p:nvGrpSpPr>
        <p:grpSpPr>
          <a:xfrm>
            <a:off x="369047" y="3835379"/>
            <a:ext cx="329617" cy="252617"/>
            <a:chOff x="7398246" y="1610486"/>
            <a:chExt cx="498447" cy="382007"/>
          </a:xfrm>
        </p:grpSpPr>
        <p:sp>
          <p:nvSpPr>
            <p:cNvPr id="529" name="monitor">
              <a:extLst>
                <a:ext uri="{FF2B5EF4-FFF2-40B4-BE49-F238E27FC236}">
                  <a16:creationId xmlns:a16="http://schemas.microsoft.com/office/drawing/2014/main" id="{86B7CD07-B5B8-4F9F-9FBC-AF9A84417F53}"/>
                </a:ext>
              </a:extLst>
            </p:cNvPr>
            <p:cNvSpPr>
              <a:spLocks noChangeAspect="1" noEditPoints="1"/>
            </p:cNvSpPr>
            <p:nvPr/>
          </p:nvSpPr>
          <p:spPr bwMode="auto">
            <a:xfrm>
              <a:off x="7398246" y="1610486"/>
              <a:ext cx="498447" cy="382007"/>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530" name="Rectangle 529">
              <a:extLst>
                <a:ext uri="{FF2B5EF4-FFF2-40B4-BE49-F238E27FC236}">
                  <a16:creationId xmlns:a16="http://schemas.microsoft.com/office/drawing/2014/main" id="{99130187-FBA1-46DB-A8AF-3759FB5D99A1}"/>
                </a:ext>
              </a:extLst>
            </p:cNvPr>
            <p:cNvSpPr/>
            <p:nvPr/>
          </p:nvSpPr>
          <p:spPr bwMode="auto">
            <a:xfrm>
              <a:off x="7398246" y="1610486"/>
              <a:ext cx="498447" cy="3027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31" name="Group 11">
              <a:extLst>
                <a:ext uri="{FF2B5EF4-FFF2-40B4-BE49-F238E27FC236}">
                  <a16:creationId xmlns:a16="http://schemas.microsoft.com/office/drawing/2014/main" id="{56ACF53C-770B-435C-A88B-516DCE960F64}"/>
                </a:ext>
              </a:extLst>
            </p:cNvPr>
            <p:cNvGrpSpPr>
              <a:grpSpLocks noChangeAspect="1"/>
            </p:cNvGrpSpPr>
            <p:nvPr/>
          </p:nvGrpSpPr>
          <p:grpSpPr bwMode="auto">
            <a:xfrm>
              <a:off x="7581678" y="1714920"/>
              <a:ext cx="111860" cy="111860"/>
              <a:chOff x="5664" y="1835"/>
              <a:chExt cx="73" cy="73"/>
            </a:xfrm>
            <a:solidFill>
              <a:schemeClr val="bg1"/>
            </a:solidFill>
          </p:grpSpPr>
          <p:sp>
            <p:nvSpPr>
              <p:cNvPr id="532" name="Freeform 12">
                <a:extLst>
                  <a:ext uri="{FF2B5EF4-FFF2-40B4-BE49-F238E27FC236}">
                    <a16:creationId xmlns:a16="http://schemas.microsoft.com/office/drawing/2014/main" id="{A4DD29E1-8E6B-44FE-9CC0-2B3E6E5EA970}"/>
                  </a:ext>
                </a:extLst>
              </p:cNvPr>
              <p:cNvSpPr>
                <a:spLocks/>
              </p:cNvSpPr>
              <p:nvPr/>
            </p:nvSpPr>
            <p:spPr bwMode="auto">
              <a:xfrm>
                <a:off x="5696" y="1835"/>
                <a:ext cx="41" cy="35"/>
              </a:xfrm>
              <a:custGeom>
                <a:avLst/>
                <a:gdLst>
                  <a:gd name="T0" fmla="*/ 41 w 41"/>
                  <a:gd name="T1" fmla="*/ 35 h 35"/>
                  <a:gd name="T2" fmla="*/ 41 w 41"/>
                  <a:gd name="T3" fmla="*/ 0 h 35"/>
                  <a:gd name="T4" fmla="*/ 0 w 41"/>
                  <a:gd name="T5" fmla="*/ 6 h 35"/>
                  <a:gd name="T6" fmla="*/ 0 w 41"/>
                  <a:gd name="T7" fmla="*/ 35 h 35"/>
                  <a:gd name="T8" fmla="*/ 41 w 41"/>
                  <a:gd name="T9" fmla="*/ 35 h 35"/>
                </a:gdLst>
                <a:ahLst/>
                <a:cxnLst>
                  <a:cxn ang="0">
                    <a:pos x="T0" y="T1"/>
                  </a:cxn>
                  <a:cxn ang="0">
                    <a:pos x="T2" y="T3"/>
                  </a:cxn>
                  <a:cxn ang="0">
                    <a:pos x="T4" y="T5"/>
                  </a:cxn>
                  <a:cxn ang="0">
                    <a:pos x="T6" y="T7"/>
                  </a:cxn>
                  <a:cxn ang="0">
                    <a:pos x="T8" y="T9"/>
                  </a:cxn>
                </a:cxnLst>
                <a:rect l="0" t="0" r="r" b="b"/>
                <a:pathLst>
                  <a:path w="41" h="35">
                    <a:moveTo>
                      <a:pt x="41" y="35"/>
                    </a:moveTo>
                    <a:lnTo>
                      <a:pt x="41" y="0"/>
                    </a:lnTo>
                    <a:lnTo>
                      <a:pt x="0" y="6"/>
                    </a:lnTo>
                    <a:lnTo>
                      <a:pt x="0" y="35"/>
                    </a:lnTo>
                    <a:lnTo>
                      <a:pt x="4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33" name="Freeform 13">
                <a:extLst>
                  <a:ext uri="{FF2B5EF4-FFF2-40B4-BE49-F238E27FC236}">
                    <a16:creationId xmlns:a16="http://schemas.microsoft.com/office/drawing/2014/main" id="{479C03E4-9EE1-471C-9342-5C0238CA3B8A}"/>
                  </a:ext>
                </a:extLst>
              </p:cNvPr>
              <p:cNvSpPr>
                <a:spLocks/>
              </p:cNvSpPr>
              <p:nvPr/>
            </p:nvSpPr>
            <p:spPr bwMode="auto">
              <a:xfrm>
                <a:off x="5664" y="1841"/>
                <a:ext cx="30" cy="29"/>
              </a:xfrm>
              <a:custGeom>
                <a:avLst/>
                <a:gdLst>
                  <a:gd name="T0" fmla="*/ 30 w 30"/>
                  <a:gd name="T1" fmla="*/ 0 h 29"/>
                  <a:gd name="T2" fmla="*/ 0 w 30"/>
                  <a:gd name="T3" fmla="*/ 5 h 29"/>
                  <a:gd name="T4" fmla="*/ 0 w 30"/>
                  <a:gd name="T5" fmla="*/ 29 h 29"/>
                  <a:gd name="T6" fmla="*/ 30 w 30"/>
                  <a:gd name="T7" fmla="*/ 29 h 29"/>
                  <a:gd name="T8" fmla="*/ 30 w 30"/>
                  <a:gd name="T9" fmla="*/ 0 h 29"/>
                </a:gdLst>
                <a:ahLst/>
                <a:cxnLst>
                  <a:cxn ang="0">
                    <a:pos x="T0" y="T1"/>
                  </a:cxn>
                  <a:cxn ang="0">
                    <a:pos x="T2" y="T3"/>
                  </a:cxn>
                  <a:cxn ang="0">
                    <a:pos x="T4" y="T5"/>
                  </a:cxn>
                  <a:cxn ang="0">
                    <a:pos x="T6" y="T7"/>
                  </a:cxn>
                  <a:cxn ang="0">
                    <a:pos x="T8" y="T9"/>
                  </a:cxn>
                </a:cxnLst>
                <a:rect l="0" t="0" r="r" b="b"/>
                <a:pathLst>
                  <a:path w="30" h="29">
                    <a:moveTo>
                      <a:pt x="30" y="0"/>
                    </a:moveTo>
                    <a:lnTo>
                      <a:pt x="0" y="5"/>
                    </a:lnTo>
                    <a:lnTo>
                      <a:pt x="0" y="29"/>
                    </a:lnTo>
                    <a:lnTo>
                      <a:pt x="30" y="29"/>
                    </a:ln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34" name="Freeform 14">
                <a:extLst>
                  <a:ext uri="{FF2B5EF4-FFF2-40B4-BE49-F238E27FC236}">
                    <a16:creationId xmlns:a16="http://schemas.microsoft.com/office/drawing/2014/main" id="{B3C8D975-953B-4E85-BBE1-0107AD131694}"/>
                  </a:ext>
                </a:extLst>
              </p:cNvPr>
              <p:cNvSpPr>
                <a:spLocks/>
              </p:cNvSpPr>
              <p:nvPr/>
            </p:nvSpPr>
            <p:spPr bwMode="auto">
              <a:xfrm>
                <a:off x="5664" y="1873"/>
                <a:ext cx="30" cy="29"/>
              </a:xfrm>
              <a:custGeom>
                <a:avLst/>
                <a:gdLst>
                  <a:gd name="T0" fmla="*/ 0 w 30"/>
                  <a:gd name="T1" fmla="*/ 0 h 29"/>
                  <a:gd name="T2" fmla="*/ 0 w 30"/>
                  <a:gd name="T3" fmla="*/ 24 h 29"/>
                  <a:gd name="T4" fmla="*/ 30 w 30"/>
                  <a:gd name="T5" fmla="*/ 29 h 29"/>
                  <a:gd name="T6" fmla="*/ 30 w 30"/>
                  <a:gd name="T7" fmla="*/ 0 h 29"/>
                  <a:gd name="T8" fmla="*/ 0 w 30"/>
                  <a:gd name="T9" fmla="*/ 0 h 29"/>
                </a:gdLst>
                <a:ahLst/>
                <a:cxnLst>
                  <a:cxn ang="0">
                    <a:pos x="T0" y="T1"/>
                  </a:cxn>
                  <a:cxn ang="0">
                    <a:pos x="T2" y="T3"/>
                  </a:cxn>
                  <a:cxn ang="0">
                    <a:pos x="T4" y="T5"/>
                  </a:cxn>
                  <a:cxn ang="0">
                    <a:pos x="T6" y="T7"/>
                  </a:cxn>
                  <a:cxn ang="0">
                    <a:pos x="T8" y="T9"/>
                  </a:cxn>
                </a:cxnLst>
                <a:rect l="0" t="0" r="r" b="b"/>
                <a:pathLst>
                  <a:path w="30" h="29">
                    <a:moveTo>
                      <a:pt x="0" y="0"/>
                    </a:moveTo>
                    <a:lnTo>
                      <a:pt x="0" y="24"/>
                    </a:lnTo>
                    <a:lnTo>
                      <a:pt x="30" y="29"/>
                    </a:lnTo>
                    <a:lnTo>
                      <a:pt x="3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35" name="Freeform 15">
                <a:extLst>
                  <a:ext uri="{FF2B5EF4-FFF2-40B4-BE49-F238E27FC236}">
                    <a16:creationId xmlns:a16="http://schemas.microsoft.com/office/drawing/2014/main" id="{B55A36A5-E912-47FD-99CB-D841E3052FE2}"/>
                  </a:ext>
                </a:extLst>
              </p:cNvPr>
              <p:cNvSpPr>
                <a:spLocks/>
              </p:cNvSpPr>
              <p:nvPr/>
            </p:nvSpPr>
            <p:spPr bwMode="auto">
              <a:xfrm>
                <a:off x="5696" y="1873"/>
                <a:ext cx="41" cy="35"/>
              </a:xfrm>
              <a:custGeom>
                <a:avLst/>
                <a:gdLst>
                  <a:gd name="T0" fmla="*/ 0 w 41"/>
                  <a:gd name="T1" fmla="*/ 29 h 35"/>
                  <a:gd name="T2" fmla="*/ 41 w 41"/>
                  <a:gd name="T3" fmla="*/ 35 h 35"/>
                  <a:gd name="T4" fmla="*/ 41 w 41"/>
                  <a:gd name="T5" fmla="*/ 0 h 35"/>
                  <a:gd name="T6" fmla="*/ 0 w 41"/>
                  <a:gd name="T7" fmla="*/ 0 h 35"/>
                  <a:gd name="T8" fmla="*/ 0 w 41"/>
                  <a:gd name="T9" fmla="*/ 29 h 35"/>
                </a:gdLst>
                <a:ahLst/>
                <a:cxnLst>
                  <a:cxn ang="0">
                    <a:pos x="T0" y="T1"/>
                  </a:cxn>
                  <a:cxn ang="0">
                    <a:pos x="T2" y="T3"/>
                  </a:cxn>
                  <a:cxn ang="0">
                    <a:pos x="T4" y="T5"/>
                  </a:cxn>
                  <a:cxn ang="0">
                    <a:pos x="T6" y="T7"/>
                  </a:cxn>
                  <a:cxn ang="0">
                    <a:pos x="T8" y="T9"/>
                  </a:cxn>
                </a:cxnLst>
                <a:rect l="0" t="0" r="r" b="b"/>
                <a:pathLst>
                  <a:path w="41" h="35">
                    <a:moveTo>
                      <a:pt x="0" y="29"/>
                    </a:moveTo>
                    <a:lnTo>
                      <a:pt x="41" y="35"/>
                    </a:lnTo>
                    <a:lnTo>
                      <a:pt x="41" y="0"/>
                    </a:lnTo>
                    <a:lnTo>
                      <a:pt x="0" y="0"/>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grpSp>
        <p:nvGrpSpPr>
          <p:cNvPr id="156" name="Group 155">
            <a:extLst>
              <a:ext uri="{FF2B5EF4-FFF2-40B4-BE49-F238E27FC236}">
                <a16:creationId xmlns:a16="http://schemas.microsoft.com/office/drawing/2014/main" id="{15D69BF0-DFD4-4269-B7FF-0549ABD862F3}"/>
              </a:ext>
            </a:extLst>
          </p:cNvPr>
          <p:cNvGrpSpPr/>
          <p:nvPr/>
        </p:nvGrpSpPr>
        <p:grpSpPr>
          <a:xfrm>
            <a:off x="829191" y="3833877"/>
            <a:ext cx="329617" cy="252617"/>
            <a:chOff x="2892310" y="4439341"/>
            <a:chExt cx="376337" cy="288423"/>
          </a:xfrm>
        </p:grpSpPr>
        <p:sp>
          <p:nvSpPr>
            <p:cNvPr id="537" name="monitor">
              <a:extLst>
                <a:ext uri="{FF2B5EF4-FFF2-40B4-BE49-F238E27FC236}">
                  <a16:creationId xmlns:a16="http://schemas.microsoft.com/office/drawing/2014/main" id="{58EC11DA-4174-4801-8685-4D18ACB6B28B}"/>
                </a:ext>
              </a:extLst>
            </p:cNvPr>
            <p:cNvSpPr>
              <a:spLocks noChangeAspect="1" noEditPoints="1"/>
            </p:cNvSpPr>
            <p:nvPr/>
          </p:nvSpPr>
          <p:spPr bwMode="auto">
            <a:xfrm>
              <a:off x="2892310" y="4439341"/>
              <a:ext cx="376337" cy="288423"/>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accent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538" name="Rectangle 537">
              <a:extLst>
                <a:ext uri="{FF2B5EF4-FFF2-40B4-BE49-F238E27FC236}">
                  <a16:creationId xmlns:a16="http://schemas.microsoft.com/office/drawing/2014/main" id="{1311D203-C691-4C7D-89E3-E44E1B237557}"/>
                </a:ext>
              </a:extLst>
            </p:cNvPr>
            <p:cNvSpPr/>
            <p:nvPr/>
          </p:nvSpPr>
          <p:spPr bwMode="auto">
            <a:xfrm>
              <a:off x="2892310" y="4439341"/>
              <a:ext cx="376337" cy="228557"/>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13" name="Picture 512">
              <a:extLst>
                <a:ext uri="{FF2B5EF4-FFF2-40B4-BE49-F238E27FC236}">
                  <a16:creationId xmlns:a16="http://schemas.microsoft.com/office/drawing/2014/main" id="{4E122705-DA51-4DEA-A734-39DF913065F2}"/>
                </a:ext>
              </a:extLst>
            </p:cNvPr>
            <p:cNvPicPr>
              <a:picLocks noChangeAspect="1"/>
            </p:cNvPicPr>
            <p:nvPr/>
          </p:nvPicPr>
          <p:blipFill rotWithShape="1">
            <a:blip r:embed="rId99" cstate="print">
              <a:extLst>
                <a:ext uri="{28A0092B-C50C-407E-A947-70E740481C1C}">
                  <a14:useLocalDpi xmlns:a14="http://schemas.microsoft.com/office/drawing/2010/main" val="0"/>
                </a:ext>
              </a:extLst>
            </a:blip>
            <a:srcRect l="24884" r="23372" b="46072"/>
            <a:stretch/>
          </p:blipFill>
          <p:spPr>
            <a:xfrm>
              <a:off x="3016842" y="4495234"/>
              <a:ext cx="137762" cy="116769"/>
            </a:xfrm>
            <a:prstGeom prst="rect">
              <a:avLst/>
            </a:prstGeom>
          </p:spPr>
        </p:pic>
      </p:grpSp>
      <p:grpSp>
        <p:nvGrpSpPr>
          <p:cNvPr id="544" name="Group 543">
            <a:extLst>
              <a:ext uri="{FF2B5EF4-FFF2-40B4-BE49-F238E27FC236}">
                <a16:creationId xmlns:a16="http://schemas.microsoft.com/office/drawing/2014/main" id="{A4B4D013-E0B8-4D3F-BEC4-E3264884F8CC}"/>
              </a:ext>
            </a:extLst>
          </p:cNvPr>
          <p:cNvGrpSpPr/>
          <p:nvPr/>
        </p:nvGrpSpPr>
        <p:grpSpPr>
          <a:xfrm>
            <a:off x="1312839" y="3828130"/>
            <a:ext cx="334652" cy="252616"/>
            <a:chOff x="7987238" y="1610486"/>
            <a:chExt cx="506061" cy="382007"/>
          </a:xfrm>
        </p:grpSpPr>
        <p:sp>
          <p:nvSpPr>
            <p:cNvPr id="545" name="Rectangle 544">
              <a:extLst>
                <a:ext uri="{FF2B5EF4-FFF2-40B4-BE49-F238E27FC236}">
                  <a16:creationId xmlns:a16="http://schemas.microsoft.com/office/drawing/2014/main" id="{33B480E1-8683-4F21-B56D-4787259FD8B8}"/>
                </a:ext>
              </a:extLst>
            </p:cNvPr>
            <p:cNvSpPr/>
            <p:nvPr/>
          </p:nvSpPr>
          <p:spPr bwMode="auto">
            <a:xfrm>
              <a:off x="7994852" y="1610486"/>
              <a:ext cx="498447" cy="30271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46" name="Group 545">
              <a:extLst>
                <a:ext uri="{FF2B5EF4-FFF2-40B4-BE49-F238E27FC236}">
                  <a16:creationId xmlns:a16="http://schemas.microsoft.com/office/drawing/2014/main" id="{7B215366-1E3C-42F8-BD5B-C014A5821FA3}"/>
                </a:ext>
              </a:extLst>
            </p:cNvPr>
            <p:cNvGrpSpPr/>
            <p:nvPr/>
          </p:nvGrpSpPr>
          <p:grpSpPr>
            <a:xfrm>
              <a:off x="7987238" y="1610486"/>
              <a:ext cx="498447" cy="382007"/>
              <a:chOff x="9563138" y="2462727"/>
              <a:chExt cx="516394" cy="395761"/>
            </a:xfrm>
          </p:grpSpPr>
          <p:sp>
            <p:nvSpPr>
              <p:cNvPr id="547" name="monitor">
                <a:extLst>
                  <a:ext uri="{FF2B5EF4-FFF2-40B4-BE49-F238E27FC236}">
                    <a16:creationId xmlns:a16="http://schemas.microsoft.com/office/drawing/2014/main" id="{FBF73AD5-5BFD-4B44-81C4-AACB013B9FC0}"/>
                  </a:ext>
                </a:extLst>
              </p:cNvPr>
              <p:cNvSpPr>
                <a:spLocks noChangeAspect="1" noEditPoints="1"/>
              </p:cNvSpPr>
              <p:nvPr/>
            </p:nvSpPr>
            <p:spPr bwMode="auto">
              <a:xfrm>
                <a:off x="9563138" y="2462727"/>
                <a:ext cx="516394" cy="395761"/>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nvGrpSpPr>
              <p:cNvPr id="548" name="Group 547">
                <a:extLst>
                  <a:ext uri="{FF2B5EF4-FFF2-40B4-BE49-F238E27FC236}">
                    <a16:creationId xmlns:a16="http://schemas.microsoft.com/office/drawing/2014/main" id="{2A32B837-E558-41B3-8A07-DB213973751C}"/>
                  </a:ext>
                </a:extLst>
              </p:cNvPr>
              <p:cNvGrpSpPr/>
              <p:nvPr/>
            </p:nvGrpSpPr>
            <p:grpSpPr>
              <a:xfrm>
                <a:off x="9746672" y="2545410"/>
                <a:ext cx="107950" cy="134938"/>
                <a:chOff x="9444088" y="2885171"/>
                <a:chExt cx="107950" cy="134938"/>
              </a:xfrm>
              <a:solidFill>
                <a:schemeClr val="tx1"/>
              </a:solidFill>
            </p:grpSpPr>
            <p:sp>
              <p:nvSpPr>
                <p:cNvPr id="549" name="Freeform 26">
                  <a:extLst>
                    <a:ext uri="{FF2B5EF4-FFF2-40B4-BE49-F238E27FC236}">
                      <a16:creationId xmlns:a16="http://schemas.microsoft.com/office/drawing/2014/main" id="{F2A8FBD2-35F6-4ADF-8923-19BF05D3CBA0}"/>
                    </a:ext>
                  </a:extLst>
                </p:cNvPr>
                <p:cNvSpPr>
                  <a:spLocks/>
                </p:cNvSpPr>
                <p:nvPr/>
              </p:nvSpPr>
              <p:spPr bwMode="auto">
                <a:xfrm>
                  <a:off x="9496476" y="2885171"/>
                  <a:ext cx="30163" cy="31750"/>
                </a:xfrm>
                <a:custGeom>
                  <a:avLst/>
                  <a:gdLst>
                    <a:gd name="T0" fmla="*/ 179 w 188"/>
                    <a:gd name="T1" fmla="*/ 0 h 196"/>
                    <a:gd name="T2" fmla="*/ 45 w 188"/>
                    <a:gd name="T3" fmla="*/ 72 h 196"/>
                    <a:gd name="T4" fmla="*/ 12 w 188"/>
                    <a:gd name="T5" fmla="*/ 195 h 196"/>
                    <a:gd name="T6" fmla="*/ 141 w 188"/>
                    <a:gd name="T7" fmla="*/ 128 h 196"/>
                    <a:gd name="T8" fmla="*/ 179 w 188"/>
                    <a:gd name="T9" fmla="*/ 0 h 196"/>
                  </a:gdLst>
                  <a:ahLst/>
                  <a:cxnLst>
                    <a:cxn ang="0">
                      <a:pos x="T0" y="T1"/>
                    </a:cxn>
                    <a:cxn ang="0">
                      <a:pos x="T2" y="T3"/>
                    </a:cxn>
                    <a:cxn ang="0">
                      <a:pos x="T4" y="T5"/>
                    </a:cxn>
                    <a:cxn ang="0">
                      <a:pos x="T6" y="T7"/>
                    </a:cxn>
                    <a:cxn ang="0">
                      <a:pos x="T8" y="T9"/>
                    </a:cxn>
                  </a:cxnLst>
                  <a:rect l="0" t="0" r="r" b="b"/>
                  <a:pathLst>
                    <a:path w="188" h="196">
                      <a:moveTo>
                        <a:pt x="179" y="0"/>
                      </a:moveTo>
                      <a:cubicBezTo>
                        <a:pt x="179" y="0"/>
                        <a:pt x="90" y="8"/>
                        <a:pt x="45" y="72"/>
                      </a:cubicBezTo>
                      <a:cubicBezTo>
                        <a:pt x="0" y="136"/>
                        <a:pt x="12" y="195"/>
                        <a:pt x="12" y="195"/>
                      </a:cubicBezTo>
                      <a:cubicBezTo>
                        <a:pt x="12" y="195"/>
                        <a:pt x="90" y="196"/>
                        <a:pt x="141" y="128"/>
                      </a:cubicBezTo>
                      <a:cubicBezTo>
                        <a:pt x="188" y="66"/>
                        <a:pt x="179" y="0"/>
                        <a:pt x="17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50" name="Freeform 27">
                  <a:extLst>
                    <a:ext uri="{FF2B5EF4-FFF2-40B4-BE49-F238E27FC236}">
                      <a16:creationId xmlns:a16="http://schemas.microsoft.com/office/drawing/2014/main" id="{0C296D91-1F40-4B7B-BE78-136A07DDD14A}"/>
                    </a:ext>
                  </a:extLst>
                </p:cNvPr>
                <p:cNvSpPr>
                  <a:spLocks/>
                </p:cNvSpPr>
                <p:nvPr/>
              </p:nvSpPr>
              <p:spPr bwMode="auto">
                <a:xfrm>
                  <a:off x="9444088" y="2916921"/>
                  <a:ext cx="107950" cy="103188"/>
                </a:xfrm>
                <a:custGeom>
                  <a:avLst/>
                  <a:gdLst>
                    <a:gd name="T0" fmla="*/ 662 w 682"/>
                    <a:gd name="T1" fmla="*/ 87 h 643"/>
                    <a:gd name="T2" fmla="*/ 499 w 682"/>
                    <a:gd name="T3" fmla="*/ 2 h 643"/>
                    <a:gd name="T4" fmla="*/ 424 w 682"/>
                    <a:gd name="T5" fmla="*/ 16 h 643"/>
                    <a:gd name="T6" fmla="*/ 345 w 682"/>
                    <a:gd name="T7" fmla="*/ 41 h 643"/>
                    <a:gd name="T8" fmla="*/ 286 w 682"/>
                    <a:gd name="T9" fmla="*/ 22 h 643"/>
                    <a:gd name="T10" fmla="*/ 201 w 682"/>
                    <a:gd name="T11" fmla="*/ 4 h 643"/>
                    <a:gd name="T12" fmla="*/ 82 w 682"/>
                    <a:gd name="T13" fmla="*/ 53 h 643"/>
                    <a:gd name="T14" fmla="*/ 0 w 682"/>
                    <a:gd name="T15" fmla="*/ 261 h 643"/>
                    <a:gd name="T16" fmla="*/ 58 w 682"/>
                    <a:gd name="T17" fmla="*/ 484 h 643"/>
                    <a:gd name="T18" fmla="*/ 143 w 682"/>
                    <a:gd name="T19" fmla="*/ 603 h 643"/>
                    <a:gd name="T20" fmla="*/ 209 w 682"/>
                    <a:gd name="T21" fmla="*/ 639 h 643"/>
                    <a:gd name="T22" fmla="*/ 258 w 682"/>
                    <a:gd name="T23" fmla="*/ 634 h 643"/>
                    <a:gd name="T24" fmla="*/ 321 w 682"/>
                    <a:gd name="T25" fmla="*/ 609 h 643"/>
                    <a:gd name="T26" fmla="*/ 406 w 682"/>
                    <a:gd name="T27" fmla="*/ 612 h 643"/>
                    <a:gd name="T28" fmla="*/ 492 w 682"/>
                    <a:gd name="T29" fmla="*/ 640 h 643"/>
                    <a:gd name="T30" fmla="*/ 609 w 682"/>
                    <a:gd name="T31" fmla="*/ 560 h 643"/>
                    <a:gd name="T32" fmla="*/ 671 w 682"/>
                    <a:gd name="T33" fmla="*/ 452 h 643"/>
                    <a:gd name="T34" fmla="*/ 682 w 682"/>
                    <a:gd name="T35" fmla="*/ 414 h 643"/>
                    <a:gd name="T36" fmla="*/ 631 w 682"/>
                    <a:gd name="T37" fmla="*/ 382 h 643"/>
                    <a:gd name="T38" fmla="*/ 572 w 682"/>
                    <a:gd name="T39" fmla="*/ 274 h 643"/>
                    <a:gd name="T40" fmla="*/ 599 w 682"/>
                    <a:gd name="T41" fmla="*/ 147 h 643"/>
                    <a:gd name="T42" fmla="*/ 662 w 682"/>
                    <a:gd name="T43" fmla="*/ 87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2" h="643">
                      <a:moveTo>
                        <a:pt x="662" y="87"/>
                      </a:moveTo>
                      <a:cubicBezTo>
                        <a:pt x="662" y="87"/>
                        <a:pt x="614" y="2"/>
                        <a:pt x="499" y="2"/>
                      </a:cubicBezTo>
                      <a:cubicBezTo>
                        <a:pt x="499" y="2"/>
                        <a:pt x="469" y="0"/>
                        <a:pt x="424" y="16"/>
                      </a:cubicBezTo>
                      <a:cubicBezTo>
                        <a:pt x="379" y="32"/>
                        <a:pt x="367" y="41"/>
                        <a:pt x="345" y="41"/>
                      </a:cubicBezTo>
                      <a:cubicBezTo>
                        <a:pt x="345" y="41"/>
                        <a:pt x="315" y="36"/>
                        <a:pt x="286" y="22"/>
                      </a:cubicBezTo>
                      <a:cubicBezTo>
                        <a:pt x="257" y="9"/>
                        <a:pt x="226" y="4"/>
                        <a:pt x="201" y="4"/>
                      </a:cubicBezTo>
                      <a:cubicBezTo>
                        <a:pt x="176" y="4"/>
                        <a:pt x="121" y="20"/>
                        <a:pt x="82" y="53"/>
                      </a:cubicBezTo>
                      <a:cubicBezTo>
                        <a:pt x="41" y="88"/>
                        <a:pt x="0" y="152"/>
                        <a:pt x="0" y="261"/>
                      </a:cubicBezTo>
                      <a:cubicBezTo>
                        <a:pt x="0" y="370"/>
                        <a:pt x="55" y="479"/>
                        <a:pt x="58" y="484"/>
                      </a:cubicBezTo>
                      <a:cubicBezTo>
                        <a:pt x="60" y="488"/>
                        <a:pt x="120" y="584"/>
                        <a:pt x="143" y="603"/>
                      </a:cubicBezTo>
                      <a:cubicBezTo>
                        <a:pt x="167" y="623"/>
                        <a:pt x="185" y="638"/>
                        <a:pt x="209" y="639"/>
                      </a:cubicBezTo>
                      <a:cubicBezTo>
                        <a:pt x="232" y="640"/>
                        <a:pt x="245" y="638"/>
                        <a:pt x="258" y="634"/>
                      </a:cubicBezTo>
                      <a:cubicBezTo>
                        <a:pt x="270" y="629"/>
                        <a:pt x="305" y="611"/>
                        <a:pt x="321" y="609"/>
                      </a:cubicBezTo>
                      <a:cubicBezTo>
                        <a:pt x="337" y="608"/>
                        <a:pt x="362" y="598"/>
                        <a:pt x="406" y="612"/>
                      </a:cubicBezTo>
                      <a:cubicBezTo>
                        <a:pt x="450" y="626"/>
                        <a:pt x="464" y="643"/>
                        <a:pt x="492" y="640"/>
                      </a:cubicBezTo>
                      <a:cubicBezTo>
                        <a:pt x="520" y="636"/>
                        <a:pt x="557" y="635"/>
                        <a:pt x="609" y="560"/>
                      </a:cubicBezTo>
                      <a:cubicBezTo>
                        <a:pt x="626" y="536"/>
                        <a:pt x="669" y="463"/>
                        <a:pt x="671" y="452"/>
                      </a:cubicBezTo>
                      <a:cubicBezTo>
                        <a:pt x="673" y="441"/>
                        <a:pt x="682" y="427"/>
                        <a:pt x="682" y="414"/>
                      </a:cubicBezTo>
                      <a:cubicBezTo>
                        <a:pt x="682" y="414"/>
                        <a:pt x="642" y="394"/>
                        <a:pt x="631" y="382"/>
                      </a:cubicBezTo>
                      <a:cubicBezTo>
                        <a:pt x="615" y="364"/>
                        <a:pt x="584" y="338"/>
                        <a:pt x="572" y="274"/>
                      </a:cubicBezTo>
                      <a:cubicBezTo>
                        <a:pt x="561" y="211"/>
                        <a:pt x="592" y="155"/>
                        <a:pt x="599" y="147"/>
                      </a:cubicBezTo>
                      <a:cubicBezTo>
                        <a:pt x="606" y="139"/>
                        <a:pt x="641" y="96"/>
                        <a:pt x="662" y="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grpSp>
      <p:grpSp>
        <p:nvGrpSpPr>
          <p:cNvPr id="18" name="Group 17">
            <a:extLst>
              <a:ext uri="{FF2B5EF4-FFF2-40B4-BE49-F238E27FC236}">
                <a16:creationId xmlns:a16="http://schemas.microsoft.com/office/drawing/2014/main" id="{1D433F51-BDAD-417E-978F-384EA8745069}"/>
              </a:ext>
            </a:extLst>
          </p:cNvPr>
          <p:cNvGrpSpPr/>
          <p:nvPr/>
        </p:nvGrpSpPr>
        <p:grpSpPr>
          <a:xfrm>
            <a:off x="266024" y="4531618"/>
            <a:ext cx="1530464" cy="826602"/>
            <a:chOff x="266024" y="4531618"/>
            <a:chExt cx="1530464" cy="826602"/>
          </a:xfrm>
        </p:grpSpPr>
        <p:grpSp>
          <p:nvGrpSpPr>
            <p:cNvPr id="621" name="Group 620">
              <a:extLst>
                <a:ext uri="{FF2B5EF4-FFF2-40B4-BE49-F238E27FC236}">
                  <a16:creationId xmlns:a16="http://schemas.microsoft.com/office/drawing/2014/main" id="{BFC5DC8A-CD44-40BC-AF2E-93069BD620DC}"/>
                </a:ext>
              </a:extLst>
            </p:cNvPr>
            <p:cNvGrpSpPr/>
            <p:nvPr/>
          </p:nvGrpSpPr>
          <p:grpSpPr>
            <a:xfrm>
              <a:off x="266024" y="4531618"/>
              <a:ext cx="1530464" cy="826602"/>
              <a:chOff x="642736" y="6066403"/>
              <a:chExt cx="1530464" cy="826602"/>
            </a:xfrm>
          </p:grpSpPr>
          <p:sp>
            <p:nvSpPr>
              <p:cNvPr id="622" name="Rectangle 621">
                <a:hlinkClick r:id="rId100" tooltip="Windows Defender Advanced Threat Protection (ATP) provides a broad set of powerful protective controls in Windows 10 + Endpoint Detection and Response (EDR) across platforms (via partners) + Automated Incident Response Services"/>
                <a:extLst>
                  <a:ext uri="{FF2B5EF4-FFF2-40B4-BE49-F238E27FC236}">
                    <a16:creationId xmlns:a16="http://schemas.microsoft.com/office/drawing/2014/main" id="{861B52B9-C9BF-4E8F-8F85-379792DACC29}"/>
                  </a:ext>
                </a:extLst>
              </p:cNvPr>
              <p:cNvSpPr/>
              <p:nvPr/>
            </p:nvSpPr>
            <p:spPr>
              <a:xfrm>
                <a:off x="642736" y="6066403"/>
                <a:ext cx="1530464" cy="826602"/>
              </a:xfrm>
              <a:prstGeom prst="rect">
                <a:avLst/>
              </a:prstGeom>
              <a:solidFill>
                <a:schemeClr val="bg1">
                  <a:lumMod val="95000"/>
                </a:schemeClr>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182880" rIns="45720" rtlCol="0" anchor="t">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 Windows Defender ATP</a:t>
                </a:r>
              </a:p>
            </p:txBody>
          </p:sp>
          <p:pic>
            <p:nvPicPr>
              <p:cNvPr id="623" name="Picture 622">
                <a:extLst>
                  <a:ext uri="{FF2B5EF4-FFF2-40B4-BE49-F238E27FC236}">
                    <a16:creationId xmlns:a16="http://schemas.microsoft.com/office/drawing/2014/main" id="{6B0059E0-23ED-413E-BFB0-A0AEE244C9CC}"/>
                  </a:ext>
                </a:extLst>
              </p:cNvPr>
              <p:cNvPicPr>
                <a:picLocks noChangeAspect="1"/>
              </p:cNvPicPr>
              <p:nvPr/>
            </p:nvPicPr>
            <p:blipFill>
              <a:blip r:embed="rId10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12714" y="6116775"/>
                <a:ext cx="117209" cy="117209"/>
              </a:xfrm>
              <a:prstGeom prst="rect">
                <a:avLst/>
              </a:prstGeom>
            </p:spPr>
          </p:pic>
        </p:grpSp>
        <p:pic>
          <p:nvPicPr>
            <p:cNvPr id="608" name="Picture 607">
              <a:extLst>
                <a:ext uri="{FF2B5EF4-FFF2-40B4-BE49-F238E27FC236}">
                  <a16:creationId xmlns:a16="http://schemas.microsoft.com/office/drawing/2014/main" id="{B77B379C-6D23-401B-AC4F-0077ED3B9F0A}"/>
                </a:ext>
              </a:extLst>
            </p:cNvPr>
            <p:cNvPicPr>
              <a:picLocks noChangeAspect="1"/>
            </p:cNvPicPr>
            <p:nvPr/>
          </p:nvPicPr>
          <p:blipFill rotWithShape="1">
            <a:blip r:embed="rId102"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1552616" y="4772356"/>
              <a:ext cx="138191" cy="105225"/>
            </a:xfrm>
            <a:prstGeom prst="rect">
              <a:avLst/>
            </a:prstGeom>
          </p:spPr>
        </p:pic>
        <p:grpSp>
          <p:nvGrpSpPr>
            <p:cNvPr id="640" name="Group 639">
              <a:extLst>
                <a:ext uri="{FF2B5EF4-FFF2-40B4-BE49-F238E27FC236}">
                  <a16:creationId xmlns:a16="http://schemas.microsoft.com/office/drawing/2014/main" id="{35078F10-A19D-4FF2-8AC7-11A69C5B8372}"/>
                </a:ext>
              </a:extLst>
            </p:cNvPr>
            <p:cNvGrpSpPr/>
            <p:nvPr/>
          </p:nvGrpSpPr>
          <p:grpSpPr>
            <a:xfrm>
              <a:off x="1434370" y="4744861"/>
              <a:ext cx="116598" cy="222844"/>
              <a:chOff x="2136298" y="4226790"/>
              <a:chExt cx="196678" cy="375893"/>
            </a:xfrm>
          </p:grpSpPr>
          <p:sp>
            <p:nvSpPr>
              <p:cNvPr id="678" name="Rectangle 677">
                <a:extLst>
                  <a:ext uri="{FF2B5EF4-FFF2-40B4-BE49-F238E27FC236}">
                    <a16:creationId xmlns:a16="http://schemas.microsoft.com/office/drawing/2014/main" id="{425B0550-A193-4E59-9B93-4D478F4B5977}"/>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3" name="server">
                <a:extLst>
                  <a:ext uri="{FF2B5EF4-FFF2-40B4-BE49-F238E27FC236}">
                    <a16:creationId xmlns:a16="http://schemas.microsoft.com/office/drawing/2014/main" id="{AB8F5D7B-0D15-4662-96A1-CCF2D2750A28}"/>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641" name="Oval 640">
              <a:extLst>
                <a:ext uri="{FF2B5EF4-FFF2-40B4-BE49-F238E27FC236}">
                  <a16:creationId xmlns:a16="http://schemas.microsoft.com/office/drawing/2014/main" id="{525742A0-6393-40EF-9FEF-A9D1E9029548}"/>
                </a:ext>
              </a:extLst>
            </p:cNvPr>
            <p:cNvSpPr/>
            <p:nvPr/>
          </p:nvSpPr>
          <p:spPr bwMode="auto">
            <a:xfrm>
              <a:off x="1489735" y="4850994"/>
              <a:ext cx="142508" cy="14250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644" name="Picture 643">
              <a:extLst>
                <a:ext uri="{FF2B5EF4-FFF2-40B4-BE49-F238E27FC236}">
                  <a16:creationId xmlns:a16="http://schemas.microsoft.com/office/drawing/2014/main" id="{459E81B9-6178-45FA-ADC0-B8DF61655047}"/>
                </a:ext>
              </a:extLst>
            </p:cNvPr>
            <p:cNvPicPr>
              <a:picLocks noChangeAspect="1"/>
            </p:cNvPicPr>
            <p:nvPr/>
          </p:nvPicPr>
          <p:blipFill rotWithShape="1">
            <a:blip r:embed="rId28" cstate="email">
              <a:extLst>
                <a:ext uri="{28A0092B-C50C-407E-A947-70E740481C1C}">
                  <a14:useLocalDpi xmlns:a14="http://schemas.microsoft.com/office/drawing/2010/main"/>
                </a:ext>
              </a:extLst>
            </a:blip>
            <a:srcRect r="83295"/>
            <a:stretch/>
          </p:blipFill>
          <p:spPr>
            <a:xfrm>
              <a:off x="1614831" y="4877476"/>
              <a:ext cx="100469" cy="87602"/>
            </a:xfrm>
            <a:prstGeom prst="rect">
              <a:avLst/>
            </a:prstGeom>
          </p:spPr>
        </p:pic>
        <p:grpSp>
          <p:nvGrpSpPr>
            <p:cNvPr id="714" name="Group 713">
              <a:extLst>
                <a:ext uri="{FF2B5EF4-FFF2-40B4-BE49-F238E27FC236}">
                  <a16:creationId xmlns:a16="http://schemas.microsoft.com/office/drawing/2014/main" id="{15AE964E-EE4D-469B-80A9-177DE87B2A2F}"/>
                </a:ext>
              </a:extLst>
            </p:cNvPr>
            <p:cNvGrpSpPr/>
            <p:nvPr/>
          </p:nvGrpSpPr>
          <p:grpSpPr>
            <a:xfrm>
              <a:off x="929436" y="4810091"/>
              <a:ext cx="204812" cy="156967"/>
              <a:chOff x="2892310" y="4439341"/>
              <a:chExt cx="376337" cy="288423"/>
            </a:xfrm>
          </p:grpSpPr>
          <p:sp>
            <p:nvSpPr>
              <p:cNvPr id="736" name="monitor">
                <a:extLst>
                  <a:ext uri="{FF2B5EF4-FFF2-40B4-BE49-F238E27FC236}">
                    <a16:creationId xmlns:a16="http://schemas.microsoft.com/office/drawing/2014/main" id="{C1838BB7-74D8-4817-9982-230DF1FFD24B}"/>
                  </a:ext>
                </a:extLst>
              </p:cNvPr>
              <p:cNvSpPr>
                <a:spLocks noChangeAspect="1" noEditPoints="1"/>
              </p:cNvSpPr>
              <p:nvPr/>
            </p:nvSpPr>
            <p:spPr bwMode="auto">
              <a:xfrm>
                <a:off x="2892310" y="4439341"/>
                <a:ext cx="376337" cy="288423"/>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accent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738" name="Rectangle 737">
                <a:extLst>
                  <a:ext uri="{FF2B5EF4-FFF2-40B4-BE49-F238E27FC236}">
                    <a16:creationId xmlns:a16="http://schemas.microsoft.com/office/drawing/2014/main" id="{3A07B797-2BE0-463A-A7ED-B5985D026DAD}"/>
                  </a:ext>
                </a:extLst>
              </p:cNvPr>
              <p:cNvSpPr/>
              <p:nvPr/>
            </p:nvSpPr>
            <p:spPr bwMode="auto">
              <a:xfrm>
                <a:off x="2892310" y="4439341"/>
                <a:ext cx="376337" cy="228557"/>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40" name="Picture 739">
                <a:extLst>
                  <a:ext uri="{FF2B5EF4-FFF2-40B4-BE49-F238E27FC236}">
                    <a16:creationId xmlns:a16="http://schemas.microsoft.com/office/drawing/2014/main" id="{3329031B-3486-416C-BFE9-7F0EC6367E27}"/>
                  </a:ext>
                </a:extLst>
              </p:cNvPr>
              <p:cNvPicPr>
                <a:picLocks noChangeAspect="1"/>
              </p:cNvPicPr>
              <p:nvPr/>
            </p:nvPicPr>
            <p:blipFill rotWithShape="1">
              <a:blip r:embed="rId103" cstate="print">
                <a:extLst>
                  <a:ext uri="{28A0092B-C50C-407E-A947-70E740481C1C}">
                    <a14:useLocalDpi xmlns:a14="http://schemas.microsoft.com/office/drawing/2010/main" val="0"/>
                  </a:ext>
                </a:extLst>
              </a:blip>
              <a:srcRect l="24884" r="23372" b="46072"/>
              <a:stretch/>
            </p:blipFill>
            <p:spPr>
              <a:xfrm>
                <a:off x="3016842" y="4495234"/>
                <a:ext cx="137762" cy="116769"/>
              </a:xfrm>
              <a:prstGeom prst="rect">
                <a:avLst/>
              </a:prstGeom>
            </p:spPr>
          </p:pic>
        </p:grpSp>
        <p:grpSp>
          <p:nvGrpSpPr>
            <p:cNvPr id="741" name="Group 740">
              <a:extLst>
                <a:ext uri="{FF2B5EF4-FFF2-40B4-BE49-F238E27FC236}">
                  <a16:creationId xmlns:a16="http://schemas.microsoft.com/office/drawing/2014/main" id="{DCC257B9-7BED-4064-AFBD-6CBF48550CBD}"/>
                </a:ext>
              </a:extLst>
            </p:cNvPr>
            <p:cNvGrpSpPr/>
            <p:nvPr/>
          </p:nvGrpSpPr>
          <p:grpSpPr>
            <a:xfrm>
              <a:off x="1180339" y="4810091"/>
              <a:ext cx="207940" cy="156966"/>
              <a:chOff x="7987238" y="1610486"/>
              <a:chExt cx="506061" cy="382007"/>
            </a:xfrm>
          </p:grpSpPr>
          <p:sp>
            <p:nvSpPr>
              <p:cNvPr id="742" name="Rectangle 741">
                <a:extLst>
                  <a:ext uri="{FF2B5EF4-FFF2-40B4-BE49-F238E27FC236}">
                    <a16:creationId xmlns:a16="http://schemas.microsoft.com/office/drawing/2014/main" id="{EB9ED279-56FB-424D-89B2-CDAED78429E4}"/>
                  </a:ext>
                </a:extLst>
              </p:cNvPr>
              <p:cNvSpPr/>
              <p:nvPr/>
            </p:nvSpPr>
            <p:spPr bwMode="auto">
              <a:xfrm>
                <a:off x="7994852" y="1610486"/>
                <a:ext cx="498447" cy="30271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743" name="Group 742">
                <a:extLst>
                  <a:ext uri="{FF2B5EF4-FFF2-40B4-BE49-F238E27FC236}">
                    <a16:creationId xmlns:a16="http://schemas.microsoft.com/office/drawing/2014/main" id="{DE50C12E-0FA7-4749-BFBB-910956DEE8DE}"/>
                  </a:ext>
                </a:extLst>
              </p:cNvPr>
              <p:cNvGrpSpPr/>
              <p:nvPr/>
            </p:nvGrpSpPr>
            <p:grpSpPr>
              <a:xfrm>
                <a:off x="7987238" y="1610486"/>
                <a:ext cx="498447" cy="382007"/>
                <a:chOff x="9563138" y="2462727"/>
                <a:chExt cx="516394" cy="395761"/>
              </a:xfrm>
            </p:grpSpPr>
            <p:sp>
              <p:nvSpPr>
                <p:cNvPr id="744" name="monitor">
                  <a:extLst>
                    <a:ext uri="{FF2B5EF4-FFF2-40B4-BE49-F238E27FC236}">
                      <a16:creationId xmlns:a16="http://schemas.microsoft.com/office/drawing/2014/main" id="{AA54E500-74FF-4189-8A48-B6F5DA7ACF66}"/>
                    </a:ext>
                  </a:extLst>
                </p:cNvPr>
                <p:cNvSpPr>
                  <a:spLocks noChangeAspect="1" noEditPoints="1"/>
                </p:cNvSpPr>
                <p:nvPr/>
              </p:nvSpPr>
              <p:spPr bwMode="auto">
                <a:xfrm>
                  <a:off x="9563138" y="2462727"/>
                  <a:ext cx="516394" cy="395761"/>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nvGrpSpPr>
                <p:cNvPr id="745" name="Group 744">
                  <a:extLst>
                    <a:ext uri="{FF2B5EF4-FFF2-40B4-BE49-F238E27FC236}">
                      <a16:creationId xmlns:a16="http://schemas.microsoft.com/office/drawing/2014/main" id="{E146D5C5-B6FA-4BDF-82AB-6C651D9E1132}"/>
                    </a:ext>
                  </a:extLst>
                </p:cNvPr>
                <p:cNvGrpSpPr/>
                <p:nvPr/>
              </p:nvGrpSpPr>
              <p:grpSpPr>
                <a:xfrm>
                  <a:off x="9746672" y="2545410"/>
                  <a:ext cx="107950" cy="134938"/>
                  <a:chOff x="9444088" y="2885171"/>
                  <a:chExt cx="107950" cy="134938"/>
                </a:xfrm>
                <a:solidFill>
                  <a:schemeClr val="tx1"/>
                </a:solidFill>
              </p:grpSpPr>
              <p:sp>
                <p:nvSpPr>
                  <p:cNvPr id="747" name="Freeform 26">
                    <a:extLst>
                      <a:ext uri="{FF2B5EF4-FFF2-40B4-BE49-F238E27FC236}">
                        <a16:creationId xmlns:a16="http://schemas.microsoft.com/office/drawing/2014/main" id="{E9C4AFE7-5B06-4BEC-A6C4-EE31FF6F6575}"/>
                      </a:ext>
                    </a:extLst>
                  </p:cNvPr>
                  <p:cNvSpPr>
                    <a:spLocks/>
                  </p:cNvSpPr>
                  <p:nvPr/>
                </p:nvSpPr>
                <p:spPr bwMode="auto">
                  <a:xfrm>
                    <a:off x="9496476" y="2885171"/>
                    <a:ext cx="30163" cy="31750"/>
                  </a:xfrm>
                  <a:custGeom>
                    <a:avLst/>
                    <a:gdLst>
                      <a:gd name="T0" fmla="*/ 179 w 188"/>
                      <a:gd name="T1" fmla="*/ 0 h 196"/>
                      <a:gd name="T2" fmla="*/ 45 w 188"/>
                      <a:gd name="T3" fmla="*/ 72 h 196"/>
                      <a:gd name="T4" fmla="*/ 12 w 188"/>
                      <a:gd name="T5" fmla="*/ 195 h 196"/>
                      <a:gd name="T6" fmla="*/ 141 w 188"/>
                      <a:gd name="T7" fmla="*/ 128 h 196"/>
                      <a:gd name="T8" fmla="*/ 179 w 188"/>
                      <a:gd name="T9" fmla="*/ 0 h 196"/>
                    </a:gdLst>
                    <a:ahLst/>
                    <a:cxnLst>
                      <a:cxn ang="0">
                        <a:pos x="T0" y="T1"/>
                      </a:cxn>
                      <a:cxn ang="0">
                        <a:pos x="T2" y="T3"/>
                      </a:cxn>
                      <a:cxn ang="0">
                        <a:pos x="T4" y="T5"/>
                      </a:cxn>
                      <a:cxn ang="0">
                        <a:pos x="T6" y="T7"/>
                      </a:cxn>
                      <a:cxn ang="0">
                        <a:pos x="T8" y="T9"/>
                      </a:cxn>
                    </a:cxnLst>
                    <a:rect l="0" t="0" r="r" b="b"/>
                    <a:pathLst>
                      <a:path w="188" h="196">
                        <a:moveTo>
                          <a:pt x="179" y="0"/>
                        </a:moveTo>
                        <a:cubicBezTo>
                          <a:pt x="179" y="0"/>
                          <a:pt x="90" y="8"/>
                          <a:pt x="45" y="72"/>
                        </a:cubicBezTo>
                        <a:cubicBezTo>
                          <a:pt x="0" y="136"/>
                          <a:pt x="12" y="195"/>
                          <a:pt x="12" y="195"/>
                        </a:cubicBezTo>
                        <a:cubicBezTo>
                          <a:pt x="12" y="195"/>
                          <a:pt x="90" y="196"/>
                          <a:pt x="141" y="128"/>
                        </a:cubicBezTo>
                        <a:cubicBezTo>
                          <a:pt x="188" y="66"/>
                          <a:pt x="179" y="0"/>
                          <a:pt x="17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48" name="Freeform 27">
                    <a:extLst>
                      <a:ext uri="{FF2B5EF4-FFF2-40B4-BE49-F238E27FC236}">
                        <a16:creationId xmlns:a16="http://schemas.microsoft.com/office/drawing/2014/main" id="{37446C1C-AF33-4AEB-82BD-B8EE1C31EA79}"/>
                      </a:ext>
                    </a:extLst>
                  </p:cNvPr>
                  <p:cNvSpPr>
                    <a:spLocks/>
                  </p:cNvSpPr>
                  <p:nvPr/>
                </p:nvSpPr>
                <p:spPr bwMode="auto">
                  <a:xfrm>
                    <a:off x="9444088" y="2916921"/>
                    <a:ext cx="107950" cy="103188"/>
                  </a:xfrm>
                  <a:custGeom>
                    <a:avLst/>
                    <a:gdLst>
                      <a:gd name="T0" fmla="*/ 662 w 682"/>
                      <a:gd name="T1" fmla="*/ 87 h 643"/>
                      <a:gd name="T2" fmla="*/ 499 w 682"/>
                      <a:gd name="T3" fmla="*/ 2 h 643"/>
                      <a:gd name="T4" fmla="*/ 424 w 682"/>
                      <a:gd name="T5" fmla="*/ 16 h 643"/>
                      <a:gd name="T6" fmla="*/ 345 w 682"/>
                      <a:gd name="T7" fmla="*/ 41 h 643"/>
                      <a:gd name="T8" fmla="*/ 286 w 682"/>
                      <a:gd name="T9" fmla="*/ 22 h 643"/>
                      <a:gd name="T10" fmla="*/ 201 w 682"/>
                      <a:gd name="T11" fmla="*/ 4 h 643"/>
                      <a:gd name="T12" fmla="*/ 82 w 682"/>
                      <a:gd name="T13" fmla="*/ 53 h 643"/>
                      <a:gd name="T14" fmla="*/ 0 w 682"/>
                      <a:gd name="T15" fmla="*/ 261 h 643"/>
                      <a:gd name="T16" fmla="*/ 58 w 682"/>
                      <a:gd name="T17" fmla="*/ 484 h 643"/>
                      <a:gd name="T18" fmla="*/ 143 w 682"/>
                      <a:gd name="T19" fmla="*/ 603 h 643"/>
                      <a:gd name="T20" fmla="*/ 209 w 682"/>
                      <a:gd name="T21" fmla="*/ 639 h 643"/>
                      <a:gd name="T22" fmla="*/ 258 w 682"/>
                      <a:gd name="T23" fmla="*/ 634 h 643"/>
                      <a:gd name="T24" fmla="*/ 321 w 682"/>
                      <a:gd name="T25" fmla="*/ 609 h 643"/>
                      <a:gd name="T26" fmla="*/ 406 w 682"/>
                      <a:gd name="T27" fmla="*/ 612 h 643"/>
                      <a:gd name="T28" fmla="*/ 492 w 682"/>
                      <a:gd name="T29" fmla="*/ 640 h 643"/>
                      <a:gd name="T30" fmla="*/ 609 w 682"/>
                      <a:gd name="T31" fmla="*/ 560 h 643"/>
                      <a:gd name="T32" fmla="*/ 671 w 682"/>
                      <a:gd name="T33" fmla="*/ 452 h 643"/>
                      <a:gd name="T34" fmla="*/ 682 w 682"/>
                      <a:gd name="T35" fmla="*/ 414 h 643"/>
                      <a:gd name="T36" fmla="*/ 631 w 682"/>
                      <a:gd name="T37" fmla="*/ 382 h 643"/>
                      <a:gd name="T38" fmla="*/ 572 w 682"/>
                      <a:gd name="T39" fmla="*/ 274 h 643"/>
                      <a:gd name="T40" fmla="*/ 599 w 682"/>
                      <a:gd name="T41" fmla="*/ 147 h 643"/>
                      <a:gd name="T42" fmla="*/ 662 w 682"/>
                      <a:gd name="T43" fmla="*/ 87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2" h="643">
                        <a:moveTo>
                          <a:pt x="662" y="87"/>
                        </a:moveTo>
                        <a:cubicBezTo>
                          <a:pt x="662" y="87"/>
                          <a:pt x="614" y="2"/>
                          <a:pt x="499" y="2"/>
                        </a:cubicBezTo>
                        <a:cubicBezTo>
                          <a:pt x="499" y="2"/>
                          <a:pt x="469" y="0"/>
                          <a:pt x="424" y="16"/>
                        </a:cubicBezTo>
                        <a:cubicBezTo>
                          <a:pt x="379" y="32"/>
                          <a:pt x="367" y="41"/>
                          <a:pt x="345" y="41"/>
                        </a:cubicBezTo>
                        <a:cubicBezTo>
                          <a:pt x="345" y="41"/>
                          <a:pt x="315" y="36"/>
                          <a:pt x="286" y="22"/>
                        </a:cubicBezTo>
                        <a:cubicBezTo>
                          <a:pt x="257" y="9"/>
                          <a:pt x="226" y="4"/>
                          <a:pt x="201" y="4"/>
                        </a:cubicBezTo>
                        <a:cubicBezTo>
                          <a:pt x="176" y="4"/>
                          <a:pt x="121" y="20"/>
                          <a:pt x="82" y="53"/>
                        </a:cubicBezTo>
                        <a:cubicBezTo>
                          <a:pt x="41" y="88"/>
                          <a:pt x="0" y="152"/>
                          <a:pt x="0" y="261"/>
                        </a:cubicBezTo>
                        <a:cubicBezTo>
                          <a:pt x="0" y="370"/>
                          <a:pt x="55" y="479"/>
                          <a:pt x="58" y="484"/>
                        </a:cubicBezTo>
                        <a:cubicBezTo>
                          <a:pt x="60" y="488"/>
                          <a:pt x="120" y="584"/>
                          <a:pt x="143" y="603"/>
                        </a:cubicBezTo>
                        <a:cubicBezTo>
                          <a:pt x="167" y="623"/>
                          <a:pt x="185" y="638"/>
                          <a:pt x="209" y="639"/>
                        </a:cubicBezTo>
                        <a:cubicBezTo>
                          <a:pt x="232" y="640"/>
                          <a:pt x="245" y="638"/>
                          <a:pt x="258" y="634"/>
                        </a:cubicBezTo>
                        <a:cubicBezTo>
                          <a:pt x="270" y="629"/>
                          <a:pt x="305" y="611"/>
                          <a:pt x="321" y="609"/>
                        </a:cubicBezTo>
                        <a:cubicBezTo>
                          <a:pt x="337" y="608"/>
                          <a:pt x="362" y="598"/>
                          <a:pt x="406" y="612"/>
                        </a:cubicBezTo>
                        <a:cubicBezTo>
                          <a:pt x="450" y="626"/>
                          <a:pt x="464" y="643"/>
                          <a:pt x="492" y="640"/>
                        </a:cubicBezTo>
                        <a:cubicBezTo>
                          <a:pt x="520" y="636"/>
                          <a:pt x="557" y="635"/>
                          <a:pt x="609" y="560"/>
                        </a:cubicBezTo>
                        <a:cubicBezTo>
                          <a:pt x="626" y="536"/>
                          <a:pt x="669" y="463"/>
                          <a:pt x="671" y="452"/>
                        </a:cubicBezTo>
                        <a:cubicBezTo>
                          <a:pt x="673" y="441"/>
                          <a:pt x="682" y="427"/>
                          <a:pt x="682" y="414"/>
                        </a:cubicBezTo>
                        <a:cubicBezTo>
                          <a:pt x="682" y="414"/>
                          <a:pt x="642" y="394"/>
                          <a:pt x="631" y="382"/>
                        </a:cubicBezTo>
                        <a:cubicBezTo>
                          <a:pt x="615" y="364"/>
                          <a:pt x="584" y="338"/>
                          <a:pt x="572" y="274"/>
                        </a:cubicBezTo>
                        <a:cubicBezTo>
                          <a:pt x="561" y="211"/>
                          <a:pt x="592" y="155"/>
                          <a:pt x="599" y="147"/>
                        </a:cubicBezTo>
                        <a:cubicBezTo>
                          <a:pt x="606" y="139"/>
                          <a:pt x="641" y="96"/>
                          <a:pt x="662" y="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grpSp>
        <p:grpSp>
          <p:nvGrpSpPr>
            <p:cNvPr id="750" name="Group 749">
              <a:extLst>
                <a:ext uri="{FF2B5EF4-FFF2-40B4-BE49-F238E27FC236}">
                  <a16:creationId xmlns:a16="http://schemas.microsoft.com/office/drawing/2014/main" id="{723D657C-063C-459D-B25E-573B1A05872D}"/>
                </a:ext>
              </a:extLst>
            </p:cNvPr>
            <p:cNvGrpSpPr/>
            <p:nvPr/>
          </p:nvGrpSpPr>
          <p:grpSpPr>
            <a:xfrm>
              <a:off x="533767" y="4767288"/>
              <a:ext cx="98675" cy="163816"/>
              <a:chOff x="7084723" y="1610486"/>
              <a:chExt cx="212660" cy="353049"/>
            </a:xfrm>
          </p:grpSpPr>
          <p:sp>
            <p:nvSpPr>
              <p:cNvPr id="753" name="Rectangle 752">
                <a:extLst>
                  <a:ext uri="{FF2B5EF4-FFF2-40B4-BE49-F238E27FC236}">
                    <a16:creationId xmlns:a16="http://schemas.microsoft.com/office/drawing/2014/main" id="{43527597-0A9D-48D4-8ECC-A838B94A0305}"/>
                  </a:ext>
                </a:extLst>
              </p:cNvPr>
              <p:cNvSpPr/>
              <p:nvPr/>
            </p:nvSpPr>
            <p:spPr bwMode="auto">
              <a:xfrm>
                <a:off x="7085519" y="1610486"/>
                <a:ext cx="211864" cy="35304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754" name="Group 753">
                <a:extLst>
                  <a:ext uri="{FF2B5EF4-FFF2-40B4-BE49-F238E27FC236}">
                    <a16:creationId xmlns:a16="http://schemas.microsoft.com/office/drawing/2014/main" id="{4BCD74AB-AB7F-4F59-8DCB-D89EB57D2EDB}"/>
                  </a:ext>
                </a:extLst>
              </p:cNvPr>
              <p:cNvGrpSpPr/>
              <p:nvPr/>
            </p:nvGrpSpPr>
            <p:grpSpPr>
              <a:xfrm>
                <a:off x="7138556" y="1706457"/>
                <a:ext cx="104198" cy="130248"/>
                <a:chOff x="9444088" y="2885171"/>
                <a:chExt cx="107950" cy="134938"/>
              </a:xfrm>
              <a:solidFill>
                <a:schemeClr val="bg1"/>
              </a:solidFill>
            </p:grpSpPr>
            <p:sp>
              <p:nvSpPr>
                <p:cNvPr id="757" name="Freeform 26">
                  <a:extLst>
                    <a:ext uri="{FF2B5EF4-FFF2-40B4-BE49-F238E27FC236}">
                      <a16:creationId xmlns:a16="http://schemas.microsoft.com/office/drawing/2014/main" id="{22F244AC-2EA9-4D06-AABA-1BF7D221360E}"/>
                    </a:ext>
                  </a:extLst>
                </p:cNvPr>
                <p:cNvSpPr>
                  <a:spLocks/>
                </p:cNvSpPr>
                <p:nvPr/>
              </p:nvSpPr>
              <p:spPr bwMode="auto">
                <a:xfrm>
                  <a:off x="9496476" y="2885171"/>
                  <a:ext cx="30163" cy="31750"/>
                </a:xfrm>
                <a:custGeom>
                  <a:avLst/>
                  <a:gdLst>
                    <a:gd name="T0" fmla="*/ 179 w 188"/>
                    <a:gd name="T1" fmla="*/ 0 h 196"/>
                    <a:gd name="T2" fmla="*/ 45 w 188"/>
                    <a:gd name="T3" fmla="*/ 72 h 196"/>
                    <a:gd name="T4" fmla="*/ 12 w 188"/>
                    <a:gd name="T5" fmla="*/ 195 h 196"/>
                    <a:gd name="T6" fmla="*/ 141 w 188"/>
                    <a:gd name="T7" fmla="*/ 128 h 196"/>
                    <a:gd name="T8" fmla="*/ 179 w 188"/>
                    <a:gd name="T9" fmla="*/ 0 h 196"/>
                  </a:gdLst>
                  <a:ahLst/>
                  <a:cxnLst>
                    <a:cxn ang="0">
                      <a:pos x="T0" y="T1"/>
                    </a:cxn>
                    <a:cxn ang="0">
                      <a:pos x="T2" y="T3"/>
                    </a:cxn>
                    <a:cxn ang="0">
                      <a:pos x="T4" y="T5"/>
                    </a:cxn>
                    <a:cxn ang="0">
                      <a:pos x="T6" y="T7"/>
                    </a:cxn>
                    <a:cxn ang="0">
                      <a:pos x="T8" y="T9"/>
                    </a:cxn>
                  </a:cxnLst>
                  <a:rect l="0" t="0" r="r" b="b"/>
                  <a:pathLst>
                    <a:path w="188" h="196">
                      <a:moveTo>
                        <a:pt x="179" y="0"/>
                      </a:moveTo>
                      <a:cubicBezTo>
                        <a:pt x="179" y="0"/>
                        <a:pt x="90" y="8"/>
                        <a:pt x="45" y="72"/>
                      </a:cubicBezTo>
                      <a:cubicBezTo>
                        <a:pt x="0" y="136"/>
                        <a:pt x="12" y="195"/>
                        <a:pt x="12" y="195"/>
                      </a:cubicBezTo>
                      <a:cubicBezTo>
                        <a:pt x="12" y="195"/>
                        <a:pt x="90" y="196"/>
                        <a:pt x="141" y="128"/>
                      </a:cubicBezTo>
                      <a:cubicBezTo>
                        <a:pt x="188" y="66"/>
                        <a:pt x="179" y="0"/>
                        <a:pt x="17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58" name="Freeform 27">
                  <a:extLst>
                    <a:ext uri="{FF2B5EF4-FFF2-40B4-BE49-F238E27FC236}">
                      <a16:creationId xmlns:a16="http://schemas.microsoft.com/office/drawing/2014/main" id="{F8713A15-2D92-4917-8097-3795609D0DD7}"/>
                    </a:ext>
                  </a:extLst>
                </p:cNvPr>
                <p:cNvSpPr>
                  <a:spLocks/>
                </p:cNvSpPr>
                <p:nvPr/>
              </p:nvSpPr>
              <p:spPr bwMode="auto">
                <a:xfrm>
                  <a:off x="9444088" y="2916921"/>
                  <a:ext cx="107950" cy="103188"/>
                </a:xfrm>
                <a:custGeom>
                  <a:avLst/>
                  <a:gdLst>
                    <a:gd name="T0" fmla="*/ 662 w 682"/>
                    <a:gd name="T1" fmla="*/ 87 h 643"/>
                    <a:gd name="T2" fmla="*/ 499 w 682"/>
                    <a:gd name="T3" fmla="*/ 2 h 643"/>
                    <a:gd name="T4" fmla="*/ 424 w 682"/>
                    <a:gd name="T5" fmla="*/ 16 h 643"/>
                    <a:gd name="T6" fmla="*/ 345 w 682"/>
                    <a:gd name="T7" fmla="*/ 41 h 643"/>
                    <a:gd name="T8" fmla="*/ 286 w 682"/>
                    <a:gd name="T9" fmla="*/ 22 h 643"/>
                    <a:gd name="T10" fmla="*/ 201 w 682"/>
                    <a:gd name="T11" fmla="*/ 4 h 643"/>
                    <a:gd name="T12" fmla="*/ 82 w 682"/>
                    <a:gd name="T13" fmla="*/ 53 h 643"/>
                    <a:gd name="T14" fmla="*/ 0 w 682"/>
                    <a:gd name="T15" fmla="*/ 261 h 643"/>
                    <a:gd name="T16" fmla="*/ 58 w 682"/>
                    <a:gd name="T17" fmla="*/ 484 h 643"/>
                    <a:gd name="T18" fmla="*/ 143 w 682"/>
                    <a:gd name="T19" fmla="*/ 603 h 643"/>
                    <a:gd name="T20" fmla="*/ 209 w 682"/>
                    <a:gd name="T21" fmla="*/ 639 h 643"/>
                    <a:gd name="T22" fmla="*/ 258 w 682"/>
                    <a:gd name="T23" fmla="*/ 634 h 643"/>
                    <a:gd name="T24" fmla="*/ 321 w 682"/>
                    <a:gd name="T25" fmla="*/ 609 h 643"/>
                    <a:gd name="T26" fmla="*/ 406 w 682"/>
                    <a:gd name="T27" fmla="*/ 612 h 643"/>
                    <a:gd name="T28" fmla="*/ 492 w 682"/>
                    <a:gd name="T29" fmla="*/ 640 h 643"/>
                    <a:gd name="T30" fmla="*/ 609 w 682"/>
                    <a:gd name="T31" fmla="*/ 560 h 643"/>
                    <a:gd name="T32" fmla="*/ 671 w 682"/>
                    <a:gd name="T33" fmla="*/ 452 h 643"/>
                    <a:gd name="T34" fmla="*/ 682 w 682"/>
                    <a:gd name="T35" fmla="*/ 414 h 643"/>
                    <a:gd name="T36" fmla="*/ 631 w 682"/>
                    <a:gd name="T37" fmla="*/ 382 h 643"/>
                    <a:gd name="T38" fmla="*/ 572 w 682"/>
                    <a:gd name="T39" fmla="*/ 274 h 643"/>
                    <a:gd name="T40" fmla="*/ 599 w 682"/>
                    <a:gd name="T41" fmla="*/ 147 h 643"/>
                    <a:gd name="T42" fmla="*/ 662 w 682"/>
                    <a:gd name="T43" fmla="*/ 87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2" h="643">
                      <a:moveTo>
                        <a:pt x="662" y="87"/>
                      </a:moveTo>
                      <a:cubicBezTo>
                        <a:pt x="662" y="87"/>
                        <a:pt x="614" y="2"/>
                        <a:pt x="499" y="2"/>
                      </a:cubicBezTo>
                      <a:cubicBezTo>
                        <a:pt x="499" y="2"/>
                        <a:pt x="469" y="0"/>
                        <a:pt x="424" y="16"/>
                      </a:cubicBezTo>
                      <a:cubicBezTo>
                        <a:pt x="379" y="32"/>
                        <a:pt x="367" y="41"/>
                        <a:pt x="345" y="41"/>
                      </a:cubicBezTo>
                      <a:cubicBezTo>
                        <a:pt x="345" y="41"/>
                        <a:pt x="315" y="36"/>
                        <a:pt x="286" y="22"/>
                      </a:cubicBezTo>
                      <a:cubicBezTo>
                        <a:pt x="257" y="9"/>
                        <a:pt x="226" y="4"/>
                        <a:pt x="201" y="4"/>
                      </a:cubicBezTo>
                      <a:cubicBezTo>
                        <a:pt x="176" y="4"/>
                        <a:pt x="121" y="20"/>
                        <a:pt x="82" y="53"/>
                      </a:cubicBezTo>
                      <a:cubicBezTo>
                        <a:pt x="41" y="88"/>
                        <a:pt x="0" y="152"/>
                        <a:pt x="0" y="261"/>
                      </a:cubicBezTo>
                      <a:cubicBezTo>
                        <a:pt x="0" y="370"/>
                        <a:pt x="55" y="479"/>
                        <a:pt x="58" y="484"/>
                      </a:cubicBezTo>
                      <a:cubicBezTo>
                        <a:pt x="60" y="488"/>
                        <a:pt x="120" y="584"/>
                        <a:pt x="143" y="603"/>
                      </a:cubicBezTo>
                      <a:cubicBezTo>
                        <a:pt x="167" y="623"/>
                        <a:pt x="185" y="638"/>
                        <a:pt x="209" y="639"/>
                      </a:cubicBezTo>
                      <a:cubicBezTo>
                        <a:pt x="232" y="640"/>
                        <a:pt x="245" y="638"/>
                        <a:pt x="258" y="634"/>
                      </a:cubicBezTo>
                      <a:cubicBezTo>
                        <a:pt x="270" y="629"/>
                        <a:pt x="305" y="611"/>
                        <a:pt x="321" y="609"/>
                      </a:cubicBezTo>
                      <a:cubicBezTo>
                        <a:pt x="337" y="608"/>
                        <a:pt x="362" y="598"/>
                        <a:pt x="406" y="612"/>
                      </a:cubicBezTo>
                      <a:cubicBezTo>
                        <a:pt x="450" y="626"/>
                        <a:pt x="464" y="643"/>
                        <a:pt x="492" y="640"/>
                      </a:cubicBezTo>
                      <a:cubicBezTo>
                        <a:pt x="520" y="636"/>
                        <a:pt x="557" y="635"/>
                        <a:pt x="609" y="560"/>
                      </a:cubicBezTo>
                      <a:cubicBezTo>
                        <a:pt x="626" y="536"/>
                        <a:pt x="669" y="463"/>
                        <a:pt x="671" y="452"/>
                      </a:cubicBezTo>
                      <a:cubicBezTo>
                        <a:pt x="673" y="441"/>
                        <a:pt x="682" y="427"/>
                        <a:pt x="682" y="414"/>
                      </a:cubicBezTo>
                      <a:cubicBezTo>
                        <a:pt x="682" y="414"/>
                        <a:pt x="642" y="394"/>
                        <a:pt x="631" y="382"/>
                      </a:cubicBezTo>
                      <a:cubicBezTo>
                        <a:pt x="615" y="364"/>
                        <a:pt x="584" y="338"/>
                        <a:pt x="572" y="274"/>
                      </a:cubicBezTo>
                      <a:cubicBezTo>
                        <a:pt x="561" y="211"/>
                        <a:pt x="592" y="155"/>
                        <a:pt x="599" y="147"/>
                      </a:cubicBezTo>
                      <a:cubicBezTo>
                        <a:pt x="606" y="139"/>
                        <a:pt x="641" y="96"/>
                        <a:pt x="662"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
            <p:nvSpPr>
              <p:cNvPr id="755" name="CellPhone_E8EA">
                <a:extLst>
                  <a:ext uri="{FF2B5EF4-FFF2-40B4-BE49-F238E27FC236}">
                    <a16:creationId xmlns:a16="http://schemas.microsoft.com/office/drawing/2014/main" id="{CFEB9E93-60D9-4EE0-8F9A-C5AAA3210D7C}"/>
                  </a:ext>
                </a:extLst>
              </p:cNvPr>
              <p:cNvSpPr>
                <a:spLocks noChangeAspect="1" noEditPoints="1"/>
              </p:cNvSpPr>
              <p:nvPr/>
            </p:nvSpPr>
            <p:spPr bwMode="auto">
              <a:xfrm>
                <a:off x="7084723" y="1610486"/>
                <a:ext cx="211864" cy="353049"/>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4224" cap="sq">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cxnSp>
            <p:nvCxnSpPr>
              <p:cNvPr id="756" name="Straight Connector 755">
                <a:extLst>
                  <a:ext uri="{FF2B5EF4-FFF2-40B4-BE49-F238E27FC236}">
                    <a16:creationId xmlns:a16="http://schemas.microsoft.com/office/drawing/2014/main" id="{841B1568-5706-4432-BA73-4C9C7C7FC007}"/>
                  </a:ext>
                </a:extLst>
              </p:cNvPr>
              <p:cNvCxnSpPr>
                <a:cxnSpLocks/>
              </p:cNvCxnSpPr>
              <p:nvPr/>
            </p:nvCxnSpPr>
            <p:spPr>
              <a:xfrm>
                <a:off x="7165583" y="1916461"/>
                <a:ext cx="47081"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59" name="Group 758">
              <a:extLst>
                <a:ext uri="{FF2B5EF4-FFF2-40B4-BE49-F238E27FC236}">
                  <a16:creationId xmlns:a16="http://schemas.microsoft.com/office/drawing/2014/main" id="{264F436A-8E6A-4680-B9FF-626F213449EF}"/>
                </a:ext>
              </a:extLst>
            </p:cNvPr>
            <p:cNvGrpSpPr/>
            <p:nvPr/>
          </p:nvGrpSpPr>
          <p:grpSpPr>
            <a:xfrm>
              <a:off x="389370" y="4767288"/>
              <a:ext cx="98306" cy="163816"/>
              <a:chOff x="6490922" y="1610486"/>
              <a:chExt cx="211865" cy="353049"/>
            </a:xfrm>
          </p:grpSpPr>
          <p:sp>
            <p:nvSpPr>
              <p:cNvPr id="763" name="Rectangle 762">
                <a:extLst>
                  <a:ext uri="{FF2B5EF4-FFF2-40B4-BE49-F238E27FC236}">
                    <a16:creationId xmlns:a16="http://schemas.microsoft.com/office/drawing/2014/main" id="{ECCB9FF7-5660-49CA-8319-83E4EF1E242A}"/>
                  </a:ext>
                </a:extLst>
              </p:cNvPr>
              <p:cNvSpPr/>
              <p:nvPr/>
            </p:nvSpPr>
            <p:spPr bwMode="auto">
              <a:xfrm>
                <a:off x="6490922" y="1610486"/>
                <a:ext cx="211864" cy="35304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765" name="Group 30">
                <a:extLst>
                  <a:ext uri="{FF2B5EF4-FFF2-40B4-BE49-F238E27FC236}">
                    <a16:creationId xmlns:a16="http://schemas.microsoft.com/office/drawing/2014/main" id="{7F0597E7-A2E8-4328-84BA-90E623EDBBE7}"/>
                  </a:ext>
                </a:extLst>
              </p:cNvPr>
              <p:cNvGrpSpPr>
                <a:grpSpLocks noChangeAspect="1"/>
              </p:cNvGrpSpPr>
              <p:nvPr/>
            </p:nvGrpSpPr>
            <p:grpSpPr bwMode="auto">
              <a:xfrm>
                <a:off x="6545792" y="1729376"/>
                <a:ext cx="111361" cy="115269"/>
                <a:chOff x="5049" y="1841"/>
                <a:chExt cx="57" cy="59"/>
              </a:xfrm>
              <a:solidFill>
                <a:schemeClr val="bg1"/>
              </a:solidFill>
            </p:grpSpPr>
            <p:sp>
              <p:nvSpPr>
                <p:cNvPr id="768" name="Freeform 31">
                  <a:extLst>
                    <a:ext uri="{FF2B5EF4-FFF2-40B4-BE49-F238E27FC236}">
                      <a16:creationId xmlns:a16="http://schemas.microsoft.com/office/drawing/2014/main" id="{16E58F9E-AB4C-41F6-9E77-68B1EAA7DE72}"/>
                    </a:ext>
                  </a:extLst>
                </p:cNvPr>
                <p:cNvSpPr>
                  <a:spLocks/>
                </p:cNvSpPr>
                <p:nvPr/>
              </p:nvSpPr>
              <p:spPr bwMode="auto">
                <a:xfrm>
                  <a:off x="5049" y="1859"/>
                  <a:ext cx="9" cy="23"/>
                </a:xfrm>
                <a:custGeom>
                  <a:avLst/>
                  <a:gdLst>
                    <a:gd name="T0" fmla="*/ 70 w 81"/>
                    <a:gd name="T1" fmla="*/ 0 h 212"/>
                    <a:gd name="T2" fmla="*/ 11 w 81"/>
                    <a:gd name="T3" fmla="*/ 0 h 212"/>
                    <a:gd name="T4" fmla="*/ 0 w 81"/>
                    <a:gd name="T5" fmla="*/ 11 h 212"/>
                    <a:gd name="T6" fmla="*/ 0 w 81"/>
                    <a:gd name="T7" fmla="*/ 201 h 212"/>
                    <a:gd name="T8" fmla="*/ 11 w 81"/>
                    <a:gd name="T9" fmla="*/ 212 h 212"/>
                    <a:gd name="T10" fmla="*/ 70 w 81"/>
                    <a:gd name="T11" fmla="*/ 212 h 212"/>
                    <a:gd name="T12" fmla="*/ 81 w 81"/>
                    <a:gd name="T13" fmla="*/ 201 h 212"/>
                    <a:gd name="T14" fmla="*/ 81 w 81"/>
                    <a:gd name="T15" fmla="*/ 11 h 212"/>
                    <a:gd name="T16" fmla="*/ 70 w 81"/>
                    <a:gd name="T1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212">
                      <a:moveTo>
                        <a:pt x="70" y="0"/>
                      </a:moveTo>
                      <a:cubicBezTo>
                        <a:pt x="11" y="0"/>
                        <a:pt x="11" y="0"/>
                        <a:pt x="11" y="0"/>
                      </a:cubicBezTo>
                      <a:cubicBezTo>
                        <a:pt x="5" y="0"/>
                        <a:pt x="0" y="5"/>
                        <a:pt x="0" y="11"/>
                      </a:cubicBezTo>
                      <a:cubicBezTo>
                        <a:pt x="0" y="201"/>
                        <a:pt x="0" y="201"/>
                        <a:pt x="0" y="201"/>
                      </a:cubicBezTo>
                      <a:cubicBezTo>
                        <a:pt x="0" y="207"/>
                        <a:pt x="5" y="212"/>
                        <a:pt x="11" y="212"/>
                      </a:cubicBezTo>
                      <a:cubicBezTo>
                        <a:pt x="70" y="212"/>
                        <a:pt x="70" y="212"/>
                        <a:pt x="70" y="212"/>
                      </a:cubicBezTo>
                      <a:cubicBezTo>
                        <a:pt x="76" y="212"/>
                        <a:pt x="81" y="207"/>
                        <a:pt x="81" y="201"/>
                      </a:cubicBezTo>
                      <a:cubicBezTo>
                        <a:pt x="81" y="11"/>
                        <a:pt x="81" y="11"/>
                        <a:pt x="81" y="11"/>
                      </a:cubicBezTo>
                      <a:cubicBezTo>
                        <a:pt x="81" y="5"/>
                        <a:pt x="76" y="0"/>
                        <a:pt x="7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71" name="Freeform 32">
                  <a:extLst>
                    <a:ext uri="{FF2B5EF4-FFF2-40B4-BE49-F238E27FC236}">
                      <a16:creationId xmlns:a16="http://schemas.microsoft.com/office/drawing/2014/main" id="{20C21040-2E39-4049-89DE-5ED4E406CE14}"/>
                    </a:ext>
                  </a:extLst>
                </p:cNvPr>
                <p:cNvSpPr>
                  <a:spLocks/>
                </p:cNvSpPr>
                <p:nvPr/>
              </p:nvSpPr>
              <p:spPr bwMode="auto">
                <a:xfrm>
                  <a:off x="5097" y="1859"/>
                  <a:ext cx="9" cy="23"/>
                </a:xfrm>
                <a:custGeom>
                  <a:avLst/>
                  <a:gdLst>
                    <a:gd name="T0" fmla="*/ 71 w 82"/>
                    <a:gd name="T1" fmla="*/ 0 h 212"/>
                    <a:gd name="T2" fmla="*/ 11 w 82"/>
                    <a:gd name="T3" fmla="*/ 0 h 212"/>
                    <a:gd name="T4" fmla="*/ 0 w 82"/>
                    <a:gd name="T5" fmla="*/ 11 h 212"/>
                    <a:gd name="T6" fmla="*/ 0 w 82"/>
                    <a:gd name="T7" fmla="*/ 201 h 212"/>
                    <a:gd name="T8" fmla="*/ 11 w 82"/>
                    <a:gd name="T9" fmla="*/ 212 h 212"/>
                    <a:gd name="T10" fmla="*/ 71 w 82"/>
                    <a:gd name="T11" fmla="*/ 212 h 212"/>
                    <a:gd name="T12" fmla="*/ 82 w 82"/>
                    <a:gd name="T13" fmla="*/ 201 h 212"/>
                    <a:gd name="T14" fmla="*/ 82 w 82"/>
                    <a:gd name="T15" fmla="*/ 11 h 212"/>
                    <a:gd name="T16" fmla="*/ 71 w 82"/>
                    <a:gd name="T1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212">
                      <a:moveTo>
                        <a:pt x="71" y="0"/>
                      </a:moveTo>
                      <a:cubicBezTo>
                        <a:pt x="11" y="0"/>
                        <a:pt x="11" y="0"/>
                        <a:pt x="11" y="0"/>
                      </a:cubicBezTo>
                      <a:cubicBezTo>
                        <a:pt x="5" y="0"/>
                        <a:pt x="0" y="5"/>
                        <a:pt x="0" y="11"/>
                      </a:cubicBezTo>
                      <a:cubicBezTo>
                        <a:pt x="0" y="201"/>
                        <a:pt x="0" y="201"/>
                        <a:pt x="0" y="201"/>
                      </a:cubicBezTo>
                      <a:cubicBezTo>
                        <a:pt x="0" y="207"/>
                        <a:pt x="5" y="212"/>
                        <a:pt x="11" y="212"/>
                      </a:cubicBezTo>
                      <a:cubicBezTo>
                        <a:pt x="71" y="212"/>
                        <a:pt x="71" y="212"/>
                        <a:pt x="71" y="212"/>
                      </a:cubicBezTo>
                      <a:cubicBezTo>
                        <a:pt x="77" y="212"/>
                        <a:pt x="82" y="207"/>
                        <a:pt x="82" y="201"/>
                      </a:cubicBezTo>
                      <a:cubicBezTo>
                        <a:pt x="82" y="11"/>
                        <a:pt x="82" y="11"/>
                        <a:pt x="82" y="11"/>
                      </a:cubicBezTo>
                      <a:cubicBezTo>
                        <a:pt x="82" y="5"/>
                        <a:pt x="77" y="0"/>
                        <a:pt x="7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72" name="Freeform 33">
                  <a:extLst>
                    <a:ext uri="{FF2B5EF4-FFF2-40B4-BE49-F238E27FC236}">
                      <a16:creationId xmlns:a16="http://schemas.microsoft.com/office/drawing/2014/main" id="{0E068483-6F9F-4972-A93D-221DB239B014}"/>
                    </a:ext>
                  </a:extLst>
                </p:cNvPr>
                <p:cNvSpPr>
                  <a:spLocks/>
                </p:cNvSpPr>
                <p:nvPr/>
              </p:nvSpPr>
              <p:spPr bwMode="auto">
                <a:xfrm>
                  <a:off x="5066" y="1877"/>
                  <a:ext cx="9" cy="23"/>
                </a:xfrm>
                <a:custGeom>
                  <a:avLst/>
                  <a:gdLst>
                    <a:gd name="T0" fmla="*/ 70 w 81"/>
                    <a:gd name="T1" fmla="*/ 0 h 211"/>
                    <a:gd name="T2" fmla="*/ 11 w 81"/>
                    <a:gd name="T3" fmla="*/ 0 h 211"/>
                    <a:gd name="T4" fmla="*/ 0 w 81"/>
                    <a:gd name="T5" fmla="*/ 11 h 211"/>
                    <a:gd name="T6" fmla="*/ 0 w 81"/>
                    <a:gd name="T7" fmla="*/ 200 h 211"/>
                    <a:gd name="T8" fmla="*/ 11 w 81"/>
                    <a:gd name="T9" fmla="*/ 211 h 211"/>
                    <a:gd name="T10" fmla="*/ 70 w 81"/>
                    <a:gd name="T11" fmla="*/ 211 h 211"/>
                    <a:gd name="T12" fmla="*/ 81 w 81"/>
                    <a:gd name="T13" fmla="*/ 200 h 211"/>
                    <a:gd name="T14" fmla="*/ 81 w 81"/>
                    <a:gd name="T15" fmla="*/ 11 h 211"/>
                    <a:gd name="T16" fmla="*/ 70 w 81"/>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211">
                      <a:moveTo>
                        <a:pt x="70" y="0"/>
                      </a:moveTo>
                      <a:cubicBezTo>
                        <a:pt x="11" y="0"/>
                        <a:pt x="11" y="0"/>
                        <a:pt x="11" y="0"/>
                      </a:cubicBezTo>
                      <a:cubicBezTo>
                        <a:pt x="5" y="0"/>
                        <a:pt x="0" y="4"/>
                        <a:pt x="0" y="11"/>
                      </a:cubicBezTo>
                      <a:cubicBezTo>
                        <a:pt x="0" y="200"/>
                        <a:pt x="0" y="200"/>
                        <a:pt x="0" y="200"/>
                      </a:cubicBezTo>
                      <a:cubicBezTo>
                        <a:pt x="0" y="206"/>
                        <a:pt x="5" y="211"/>
                        <a:pt x="11" y="211"/>
                      </a:cubicBezTo>
                      <a:cubicBezTo>
                        <a:pt x="70" y="211"/>
                        <a:pt x="70" y="211"/>
                        <a:pt x="70" y="211"/>
                      </a:cubicBezTo>
                      <a:cubicBezTo>
                        <a:pt x="76" y="211"/>
                        <a:pt x="81" y="206"/>
                        <a:pt x="81" y="200"/>
                      </a:cubicBezTo>
                      <a:cubicBezTo>
                        <a:pt x="81" y="11"/>
                        <a:pt x="81" y="11"/>
                        <a:pt x="81" y="11"/>
                      </a:cubicBezTo>
                      <a:cubicBezTo>
                        <a:pt x="81" y="4"/>
                        <a:pt x="76" y="0"/>
                        <a:pt x="7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73" name="Freeform 34">
                  <a:extLst>
                    <a:ext uri="{FF2B5EF4-FFF2-40B4-BE49-F238E27FC236}">
                      <a16:creationId xmlns:a16="http://schemas.microsoft.com/office/drawing/2014/main" id="{B10EE210-8ED4-4084-82F9-C329FC5725E8}"/>
                    </a:ext>
                  </a:extLst>
                </p:cNvPr>
                <p:cNvSpPr>
                  <a:spLocks/>
                </p:cNvSpPr>
                <p:nvPr/>
              </p:nvSpPr>
              <p:spPr bwMode="auto">
                <a:xfrm>
                  <a:off x="5079" y="1877"/>
                  <a:ext cx="10" cy="23"/>
                </a:xfrm>
                <a:custGeom>
                  <a:avLst/>
                  <a:gdLst>
                    <a:gd name="T0" fmla="*/ 71 w 82"/>
                    <a:gd name="T1" fmla="*/ 0 h 211"/>
                    <a:gd name="T2" fmla="*/ 11 w 82"/>
                    <a:gd name="T3" fmla="*/ 0 h 211"/>
                    <a:gd name="T4" fmla="*/ 0 w 82"/>
                    <a:gd name="T5" fmla="*/ 11 h 211"/>
                    <a:gd name="T6" fmla="*/ 0 w 82"/>
                    <a:gd name="T7" fmla="*/ 200 h 211"/>
                    <a:gd name="T8" fmla="*/ 11 w 82"/>
                    <a:gd name="T9" fmla="*/ 211 h 211"/>
                    <a:gd name="T10" fmla="*/ 71 w 82"/>
                    <a:gd name="T11" fmla="*/ 211 h 211"/>
                    <a:gd name="T12" fmla="*/ 82 w 82"/>
                    <a:gd name="T13" fmla="*/ 200 h 211"/>
                    <a:gd name="T14" fmla="*/ 82 w 82"/>
                    <a:gd name="T15" fmla="*/ 11 h 211"/>
                    <a:gd name="T16" fmla="*/ 71 w 82"/>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211">
                      <a:moveTo>
                        <a:pt x="71" y="0"/>
                      </a:moveTo>
                      <a:cubicBezTo>
                        <a:pt x="11" y="0"/>
                        <a:pt x="11" y="0"/>
                        <a:pt x="11" y="0"/>
                      </a:cubicBezTo>
                      <a:cubicBezTo>
                        <a:pt x="5" y="0"/>
                        <a:pt x="0" y="4"/>
                        <a:pt x="0" y="11"/>
                      </a:cubicBezTo>
                      <a:cubicBezTo>
                        <a:pt x="0" y="200"/>
                        <a:pt x="0" y="200"/>
                        <a:pt x="0" y="200"/>
                      </a:cubicBezTo>
                      <a:cubicBezTo>
                        <a:pt x="0" y="206"/>
                        <a:pt x="5" y="211"/>
                        <a:pt x="11" y="211"/>
                      </a:cubicBezTo>
                      <a:cubicBezTo>
                        <a:pt x="71" y="211"/>
                        <a:pt x="71" y="211"/>
                        <a:pt x="71" y="211"/>
                      </a:cubicBezTo>
                      <a:cubicBezTo>
                        <a:pt x="77" y="211"/>
                        <a:pt x="82" y="206"/>
                        <a:pt x="82" y="200"/>
                      </a:cubicBezTo>
                      <a:cubicBezTo>
                        <a:pt x="82" y="11"/>
                        <a:pt x="82" y="11"/>
                        <a:pt x="82" y="11"/>
                      </a:cubicBezTo>
                      <a:cubicBezTo>
                        <a:pt x="82" y="4"/>
                        <a:pt x="77" y="0"/>
                        <a:pt x="7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74" name="Freeform 35">
                  <a:extLst>
                    <a:ext uri="{FF2B5EF4-FFF2-40B4-BE49-F238E27FC236}">
                      <a16:creationId xmlns:a16="http://schemas.microsoft.com/office/drawing/2014/main" id="{173D3A22-DFD6-4230-BE00-1DAF8A25C25F}"/>
                    </a:ext>
                  </a:extLst>
                </p:cNvPr>
                <p:cNvSpPr>
                  <a:spLocks/>
                </p:cNvSpPr>
                <p:nvPr/>
              </p:nvSpPr>
              <p:spPr bwMode="auto">
                <a:xfrm>
                  <a:off x="5060" y="1859"/>
                  <a:ext cx="35" cy="28"/>
                </a:xfrm>
                <a:custGeom>
                  <a:avLst/>
                  <a:gdLst>
                    <a:gd name="T0" fmla="*/ 304 w 304"/>
                    <a:gd name="T1" fmla="*/ 0 h 264"/>
                    <a:gd name="T2" fmla="*/ 304 w 304"/>
                    <a:gd name="T3" fmla="*/ 221 h 264"/>
                    <a:gd name="T4" fmla="*/ 261 w 304"/>
                    <a:gd name="T5" fmla="*/ 264 h 264"/>
                    <a:gd name="T6" fmla="*/ 43 w 304"/>
                    <a:gd name="T7" fmla="*/ 264 h 264"/>
                    <a:gd name="T8" fmla="*/ 0 w 304"/>
                    <a:gd name="T9" fmla="*/ 221 h 264"/>
                    <a:gd name="T10" fmla="*/ 0 w 304"/>
                    <a:gd name="T11" fmla="*/ 0 h 264"/>
                    <a:gd name="T12" fmla="*/ 304 w 304"/>
                    <a:gd name="T13" fmla="*/ 0 h 264"/>
                  </a:gdLst>
                  <a:ahLst/>
                  <a:cxnLst>
                    <a:cxn ang="0">
                      <a:pos x="T0" y="T1"/>
                    </a:cxn>
                    <a:cxn ang="0">
                      <a:pos x="T2" y="T3"/>
                    </a:cxn>
                    <a:cxn ang="0">
                      <a:pos x="T4" y="T5"/>
                    </a:cxn>
                    <a:cxn ang="0">
                      <a:pos x="T6" y="T7"/>
                    </a:cxn>
                    <a:cxn ang="0">
                      <a:pos x="T8" y="T9"/>
                    </a:cxn>
                    <a:cxn ang="0">
                      <a:pos x="T10" y="T11"/>
                    </a:cxn>
                    <a:cxn ang="0">
                      <a:pos x="T12" y="T13"/>
                    </a:cxn>
                  </a:cxnLst>
                  <a:rect l="0" t="0" r="r" b="b"/>
                  <a:pathLst>
                    <a:path w="304" h="264">
                      <a:moveTo>
                        <a:pt x="304" y="0"/>
                      </a:moveTo>
                      <a:cubicBezTo>
                        <a:pt x="304" y="221"/>
                        <a:pt x="304" y="221"/>
                        <a:pt x="304" y="221"/>
                      </a:cubicBezTo>
                      <a:cubicBezTo>
                        <a:pt x="304" y="244"/>
                        <a:pt x="285" y="264"/>
                        <a:pt x="261" y="264"/>
                      </a:cubicBezTo>
                      <a:cubicBezTo>
                        <a:pt x="43" y="264"/>
                        <a:pt x="43" y="264"/>
                        <a:pt x="43" y="264"/>
                      </a:cubicBezTo>
                      <a:cubicBezTo>
                        <a:pt x="20" y="264"/>
                        <a:pt x="0" y="244"/>
                        <a:pt x="0" y="221"/>
                      </a:cubicBezTo>
                      <a:cubicBezTo>
                        <a:pt x="0" y="0"/>
                        <a:pt x="0" y="0"/>
                        <a:pt x="0" y="0"/>
                      </a:cubicBezTo>
                      <a:lnTo>
                        <a:pt x="30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75" name="Freeform 36">
                  <a:extLst>
                    <a:ext uri="{FF2B5EF4-FFF2-40B4-BE49-F238E27FC236}">
                      <a16:creationId xmlns:a16="http://schemas.microsoft.com/office/drawing/2014/main" id="{527D2450-734B-4BB7-809B-3651FB88A0DC}"/>
                    </a:ext>
                  </a:extLst>
                </p:cNvPr>
                <p:cNvSpPr>
                  <a:spLocks noEditPoints="1"/>
                </p:cNvSpPr>
                <p:nvPr/>
              </p:nvSpPr>
              <p:spPr bwMode="auto">
                <a:xfrm>
                  <a:off x="5060" y="1845"/>
                  <a:ext cx="35" cy="13"/>
                </a:xfrm>
                <a:custGeom>
                  <a:avLst/>
                  <a:gdLst>
                    <a:gd name="T0" fmla="*/ 152 w 304"/>
                    <a:gd name="T1" fmla="*/ 0 h 118"/>
                    <a:gd name="T2" fmla="*/ 0 w 304"/>
                    <a:gd name="T3" fmla="*/ 118 h 118"/>
                    <a:gd name="T4" fmla="*/ 304 w 304"/>
                    <a:gd name="T5" fmla="*/ 118 h 118"/>
                    <a:gd name="T6" fmla="*/ 152 w 304"/>
                    <a:gd name="T7" fmla="*/ 0 h 118"/>
                    <a:gd name="T8" fmla="*/ 90 w 304"/>
                    <a:gd name="T9" fmla="*/ 79 h 118"/>
                    <a:gd name="T10" fmla="*/ 72 w 304"/>
                    <a:gd name="T11" fmla="*/ 61 h 118"/>
                    <a:gd name="T12" fmla="*/ 90 w 304"/>
                    <a:gd name="T13" fmla="*/ 43 h 118"/>
                    <a:gd name="T14" fmla="*/ 108 w 304"/>
                    <a:gd name="T15" fmla="*/ 61 h 118"/>
                    <a:gd name="T16" fmla="*/ 90 w 304"/>
                    <a:gd name="T17" fmla="*/ 79 h 118"/>
                    <a:gd name="T18" fmla="*/ 214 w 304"/>
                    <a:gd name="T19" fmla="*/ 79 h 118"/>
                    <a:gd name="T20" fmla="*/ 196 w 304"/>
                    <a:gd name="T21" fmla="*/ 61 h 118"/>
                    <a:gd name="T22" fmla="*/ 214 w 304"/>
                    <a:gd name="T23" fmla="*/ 43 h 118"/>
                    <a:gd name="T24" fmla="*/ 233 w 304"/>
                    <a:gd name="T25" fmla="*/ 61 h 118"/>
                    <a:gd name="T26" fmla="*/ 214 w 304"/>
                    <a:gd name="T27" fmla="*/ 7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4" h="118">
                      <a:moveTo>
                        <a:pt x="152" y="0"/>
                      </a:moveTo>
                      <a:cubicBezTo>
                        <a:pt x="68" y="0"/>
                        <a:pt x="0" y="53"/>
                        <a:pt x="0" y="118"/>
                      </a:cubicBezTo>
                      <a:cubicBezTo>
                        <a:pt x="304" y="118"/>
                        <a:pt x="304" y="118"/>
                        <a:pt x="304" y="118"/>
                      </a:cubicBezTo>
                      <a:cubicBezTo>
                        <a:pt x="304" y="53"/>
                        <a:pt x="236" y="0"/>
                        <a:pt x="152" y="0"/>
                      </a:cubicBezTo>
                      <a:close/>
                      <a:moveTo>
                        <a:pt x="90" y="79"/>
                      </a:moveTo>
                      <a:cubicBezTo>
                        <a:pt x="80" y="79"/>
                        <a:pt x="72" y="71"/>
                        <a:pt x="72" y="61"/>
                      </a:cubicBezTo>
                      <a:cubicBezTo>
                        <a:pt x="72" y="51"/>
                        <a:pt x="80" y="43"/>
                        <a:pt x="90" y="43"/>
                      </a:cubicBezTo>
                      <a:cubicBezTo>
                        <a:pt x="100" y="43"/>
                        <a:pt x="108" y="51"/>
                        <a:pt x="108" y="61"/>
                      </a:cubicBezTo>
                      <a:cubicBezTo>
                        <a:pt x="108" y="71"/>
                        <a:pt x="100" y="79"/>
                        <a:pt x="90" y="79"/>
                      </a:cubicBezTo>
                      <a:close/>
                      <a:moveTo>
                        <a:pt x="214" y="79"/>
                      </a:moveTo>
                      <a:cubicBezTo>
                        <a:pt x="204" y="79"/>
                        <a:pt x="196" y="71"/>
                        <a:pt x="196" y="61"/>
                      </a:cubicBezTo>
                      <a:cubicBezTo>
                        <a:pt x="196" y="51"/>
                        <a:pt x="204" y="43"/>
                        <a:pt x="214" y="43"/>
                      </a:cubicBezTo>
                      <a:cubicBezTo>
                        <a:pt x="224" y="43"/>
                        <a:pt x="233" y="51"/>
                        <a:pt x="233" y="61"/>
                      </a:cubicBezTo>
                      <a:cubicBezTo>
                        <a:pt x="233" y="71"/>
                        <a:pt x="224" y="79"/>
                        <a:pt x="214"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76" name="Freeform 37">
                  <a:extLst>
                    <a:ext uri="{FF2B5EF4-FFF2-40B4-BE49-F238E27FC236}">
                      <a16:creationId xmlns:a16="http://schemas.microsoft.com/office/drawing/2014/main" id="{576F3847-E389-4B72-8145-C7199205A2B8}"/>
                    </a:ext>
                  </a:extLst>
                </p:cNvPr>
                <p:cNvSpPr>
                  <a:spLocks/>
                </p:cNvSpPr>
                <p:nvPr/>
              </p:nvSpPr>
              <p:spPr bwMode="auto">
                <a:xfrm>
                  <a:off x="5064" y="1841"/>
                  <a:ext cx="10" cy="10"/>
                </a:xfrm>
                <a:custGeom>
                  <a:avLst/>
                  <a:gdLst>
                    <a:gd name="T0" fmla="*/ 79 w 85"/>
                    <a:gd name="T1" fmla="*/ 71 h 101"/>
                    <a:gd name="T2" fmla="*/ 40 w 85"/>
                    <a:gd name="T3" fmla="*/ 12 h 101"/>
                    <a:gd name="T4" fmla="*/ 12 w 85"/>
                    <a:gd name="T5" fmla="*/ 7 h 101"/>
                    <a:gd name="T6" fmla="*/ 6 w 85"/>
                    <a:gd name="T7" fmla="*/ 35 h 101"/>
                    <a:gd name="T8" fmla="*/ 42 w 85"/>
                    <a:gd name="T9" fmla="*/ 89 h 101"/>
                    <a:gd name="T10" fmla="*/ 53 w 85"/>
                    <a:gd name="T11" fmla="*/ 85 h 101"/>
                    <a:gd name="T12" fmla="*/ 71 w 85"/>
                    <a:gd name="T13" fmla="*/ 101 h 101"/>
                    <a:gd name="T14" fmla="*/ 73 w 85"/>
                    <a:gd name="T15" fmla="*/ 100 h 101"/>
                    <a:gd name="T16" fmla="*/ 79 w 85"/>
                    <a:gd name="T17" fmla="*/ 7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101">
                      <a:moveTo>
                        <a:pt x="79" y="71"/>
                      </a:moveTo>
                      <a:cubicBezTo>
                        <a:pt x="40" y="12"/>
                        <a:pt x="40" y="12"/>
                        <a:pt x="40" y="12"/>
                      </a:cubicBezTo>
                      <a:cubicBezTo>
                        <a:pt x="34" y="3"/>
                        <a:pt x="21" y="0"/>
                        <a:pt x="12" y="7"/>
                      </a:cubicBezTo>
                      <a:cubicBezTo>
                        <a:pt x="3" y="13"/>
                        <a:pt x="0" y="25"/>
                        <a:pt x="6" y="35"/>
                      </a:cubicBezTo>
                      <a:cubicBezTo>
                        <a:pt x="42" y="89"/>
                        <a:pt x="42" y="89"/>
                        <a:pt x="42" y="89"/>
                      </a:cubicBezTo>
                      <a:cubicBezTo>
                        <a:pt x="45" y="86"/>
                        <a:pt x="49" y="85"/>
                        <a:pt x="53" y="85"/>
                      </a:cubicBezTo>
                      <a:cubicBezTo>
                        <a:pt x="63" y="85"/>
                        <a:pt x="70" y="92"/>
                        <a:pt x="71" y="101"/>
                      </a:cubicBezTo>
                      <a:cubicBezTo>
                        <a:pt x="72" y="100"/>
                        <a:pt x="73" y="100"/>
                        <a:pt x="73" y="100"/>
                      </a:cubicBezTo>
                      <a:cubicBezTo>
                        <a:pt x="82" y="93"/>
                        <a:pt x="85" y="81"/>
                        <a:pt x="7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77" name="Freeform 38">
                  <a:extLst>
                    <a:ext uri="{FF2B5EF4-FFF2-40B4-BE49-F238E27FC236}">
                      <a16:creationId xmlns:a16="http://schemas.microsoft.com/office/drawing/2014/main" id="{4EA61D53-2468-46E4-A07B-9B3FE63AFB4B}"/>
                    </a:ext>
                  </a:extLst>
                </p:cNvPr>
                <p:cNvSpPr>
                  <a:spLocks/>
                </p:cNvSpPr>
                <p:nvPr/>
              </p:nvSpPr>
              <p:spPr bwMode="auto">
                <a:xfrm>
                  <a:off x="5081" y="1841"/>
                  <a:ext cx="10" cy="10"/>
                </a:xfrm>
                <a:custGeom>
                  <a:avLst/>
                  <a:gdLst>
                    <a:gd name="T0" fmla="*/ 73 w 85"/>
                    <a:gd name="T1" fmla="*/ 7 h 101"/>
                    <a:gd name="T2" fmla="*/ 44 w 85"/>
                    <a:gd name="T3" fmla="*/ 12 h 101"/>
                    <a:gd name="T4" fmla="*/ 6 w 85"/>
                    <a:gd name="T5" fmla="*/ 71 h 101"/>
                    <a:gd name="T6" fmla="*/ 12 w 85"/>
                    <a:gd name="T7" fmla="*/ 100 h 101"/>
                    <a:gd name="T8" fmla="*/ 13 w 85"/>
                    <a:gd name="T9" fmla="*/ 101 h 101"/>
                    <a:gd name="T10" fmla="*/ 31 w 85"/>
                    <a:gd name="T11" fmla="*/ 85 h 101"/>
                    <a:gd name="T12" fmla="*/ 43 w 85"/>
                    <a:gd name="T13" fmla="*/ 89 h 101"/>
                    <a:gd name="T14" fmla="*/ 78 w 85"/>
                    <a:gd name="T15" fmla="*/ 35 h 101"/>
                    <a:gd name="T16" fmla="*/ 73 w 85"/>
                    <a:gd name="T17" fmla="*/ 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101">
                      <a:moveTo>
                        <a:pt x="73" y="7"/>
                      </a:moveTo>
                      <a:cubicBezTo>
                        <a:pt x="63" y="0"/>
                        <a:pt x="51" y="3"/>
                        <a:pt x="44" y="12"/>
                      </a:cubicBezTo>
                      <a:cubicBezTo>
                        <a:pt x="6" y="71"/>
                        <a:pt x="6" y="71"/>
                        <a:pt x="6" y="71"/>
                      </a:cubicBezTo>
                      <a:cubicBezTo>
                        <a:pt x="0" y="81"/>
                        <a:pt x="2" y="93"/>
                        <a:pt x="12" y="100"/>
                      </a:cubicBezTo>
                      <a:cubicBezTo>
                        <a:pt x="12" y="100"/>
                        <a:pt x="13" y="100"/>
                        <a:pt x="13" y="101"/>
                      </a:cubicBezTo>
                      <a:cubicBezTo>
                        <a:pt x="15" y="92"/>
                        <a:pt x="22" y="85"/>
                        <a:pt x="31" y="85"/>
                      </a:cubicBezTo>
                      <a:cubicBezTo>
                        <a:pt x="36" y="85"/>
                        <a:pt x="40" y="86"/>
                        <a:pt x="43" y="89"/>
                      </a:cubicBezTo>
                      <a:cubicBezTo>
                        <a:pt x="78" y="35"/>
                        <a:pt x="78" y="35"/>
                        <a:pt x="78" y="35"/>
                      </a:cubicBezTo>
                      <a:cubicBezTo>
                        <a:pt x="85" y="25"/>
                        <a:pt x="82" y="13"/>
                        <a:pt x="7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
            <p:nvSpPr>
              <p:cNvPr id="766" name="CellPhone_E8EA">
                <a:extLst>
                  <a:ext uri="{FF2B5EF4-FFF2-40B4-BE49-F238E27FC236}">
                    <a16:creationId xmlns:a16="http://schemas.microsoft.com/office/drawing/2014/main" id="{149F0C04-82E5-462E-B452-DA0C074F89D2}"/>
                  </a:ext>
                </a:extLst>
              </p:cNvPr>
              <p:cNvSpPr>
                <a:spLocks noChangeAspect="1" noEditPoints="1"/>
              </p:cNvSpPr>
              <p:nvPr/>
            </p:nvSpPr>
            <p:spPr bwMode="auto">
              <a:xfrm>
                <a:off x="6490923" y="1610486"/>
                <a:ext cx="211864" cy="353049"/>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4224"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cxnSp>
            <p:nvCxnSpPr>
              <p:cNvPr id="767" name="Straight Connector 766">
                <a:extLst>
                  <a:ext uri="{FF2B5EF4-FFF2-40B4-BE49-F238E27FC236}">
                    <a16:creationId xmlns:a16="http://schemas.microsoft.com/office/drawing/2014/main" id="{D812A799-72CE-4144-A864-38086FA09866}"/>
                  </a:ext>
                </a:extLst>
              </p:cNvPr>
              <p:cNvCxnSpPr>
                <a:cxnSpLocks/>
              </p:cNvCxnSpPr>
              <p:nvPr/>
            </p:nvCxnSpPr>
            <p:spPr>
              <a:xfrm>
                <a:off x="6573314" y="1916461"/>
                <a:ext cx="47081"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B0FEA147-F116-4F84-95AE-16CFA8CBD721}"/>
                </a:ext>
              </a:extLst>
            </p:cNvPr>
            <p:cNvGrpSpPr/>
            <p:nvPr/>
          </p:nvGrpSpPr>
          <p:grpSpPr>
            <a:xfrm>
              <a:off x="463024" y="4882627"/>
              <a:ext cx="93897" cy="93896"/>
              <a:chOff x="-160990" y="5259439"/>
              <a:chExt cx="109394" cy="109393"/>
            </a:xfrm>
          </p:grpSpPr>
          <p:sp>
            <p:nvSpPr>
              <p:cNvPr id="782" name="Oval 781">
                <a:extLst>
                  <a:ext uri="{FF2B5EF4-FFF2-40B4-BE49-F238E27FC236}">
                    <a16:creationId xmlns:a16="http://schemas.microsoft.com/office/drawing/2014/main" id="{0869D1F2-31FA-4659-9EF2-5C6A42BF99FD}"/>
                  </a:ext>
                </a:extLst>
              </p:cNvPr>
              <p:cNvSpPr/>
              <p:nvPr/>
            </p:nvSpPr>
            <p:spPr bwMode="auto">
              <a:xfrm>
                <a:off x="-160990" y="5259439"/>
                <a:ext cx="109394" cy="109393"/>
              </a:xfrm>
              <a:prstGeom prst="ellipse">
                <a:avLst/>
              </a:prstGeom>
              <a:solidFill>
                <a:schemeClr val="bg1"/>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80" name="Commitments_EC4D">
                <a:extLst>
                  <a:ext uri="{FF2B5EF4-FFF2-40B4-BE49-F238E27FC236}">
                    <a16:creationId xmlns:a16="http://schemas.microsoft.com/office/drawing/2014/main" id="{42345435-4A2F-42D9-96FA-0AA969A9D87A}"/>
                  </a:ext>
                </a:extLst>
              </p:cNvPr>
              <p:cNvSpPr>
                <a:spLocks noChangeAspect="1" noEditPoints="1"/>
              </p:cNvSpPr>
              <p:nvPr/>
            </p:nvSpPr>
            <p:spPr bwMode="auto">
              <a:xfrm>
                <a:off x="-151210" y="5279589"/>
                <a:ext cx="89835" cy="69092"/>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6350"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787" name="Group 786">
              <a:extLst>
                <a:ext uri="{FF2B5EF4-FFF2-40B4-BE49-F238E27FC236}">
                  <a16:creationId xmlns:a16="http://schemas.microsoft.com/office/drawing/2014/main" id="{852FA37C-41DD-43B1-9F2A-B555B881A0D0}"/>
                </a:ext>
              </a:extLst>
            </p:cNvPr>
            <p:cNvGrpSpPr/>
            <p:nvPr/>
          </p:nvGrpSpPr>
          <p:grpSpPr>
            <a:xfrm>
              <a:off x="1316431" y="4878196"/>
              <a:ext cx="93897" cy="93896"/>
              <a:chOff x="-160990" y="5259439"/>
              <a:chExt cx="109394" cy="109393"/>
            </a:xfrm>
          </p:grpSpPr>
          <p:sp>
            <p:nvSpPr>
              <p:cNvPr id="788" name="Oval 787">
                <a:extLst>
                  <a:ext uri="{FF2B5EF4-FFF2-40B4-BE49-F238E27FC236}">
                    <a16:creationId xmlns:a16="http://schemas.microsoft.com/office/drawing/2014/main" id="{63722093-1935-4767-9D7E-1A3C083E44C8}"/>
                  </a:ext>
                </a:extLst>
              </p:cNvPr>
              <p:cNvSpPr/>
              <p:nvPr/>
            </p:nvSpPr>
            <p:spPr bwMode="auto">
              <a:xfrm>
                <a:off x="-160990" y="5259439"/>
                <a:ext cx="109394" cy="109393"/>
              </a:xfrm>
              <a:prstGeom prst="ellipse">
                <a:avLst/>
              </a:prstGeom>
              <a:solidFill>
                <a:schemeClr val="bg1"/>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89" name="Commitments_EC4D">
                <a:extLst>
                  <a:ext uri="{FF2B5EF4-FFF2-40B4-BE49-F238E27FC236}">
                    <a16:creationId xmlns:a16="http://schemas.microsoft.com/office/drawing/2014/main" id="{F82BB9F5-12A3-46D5-B827-49B7FEC5FD5A}"/>
                  </a:ext>
                </a:extLst>
              </p:cNvPr>
              <p:cNvSpPr>
                <a:spLocks noChangeAspect="1" noEditPoints="1"/>
              </p:cNvSpPr>
              <p:nvPr/>
            </p:nvSpPr>
            <p:spPr bwMode="auto">
              <a:xfrm>
                <a:off x="-151210" y="5279589"/>
                <a:ext cx="89835" cy="69092"/>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6350"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790" name="Group 789">
              <a:extLst>
                <a:ext uri="{FF2B5EF4-FFF2-40B4-BE49-F238E27FC236}">
                  <a16:creationId xmlns:a16="http://schemas.microsoft.com/office/drawing/2014/main" id="{18215FC6-8557-4C37-AC84-94A9E90275BB}"/>
                </a:ext>
              </a:extLst>
            </p:cNvPr>
            <p:cNvGrpSpPr/>
            <p:nvPr/>
          </p:nvGrpSpPr>
          <p:grpSpPr>
            <a:xfrm>
              <a:off x="1492115" y="4797767"/>
              <a:ext cx="93897" cy="93896"/>
              <a:chOff x="-160990" y="5259439"/>
              <a:chExt cx="109394" cy="109393"/>
            </a:xfrm>
          </p:grpSpPr>
          <p:sp>
            <p:nvSpPr>
              <p:cNvPr id="791" name="Oval 790">
                <a:extLst>
                  <a:ext uri="{FF2B5EF4-FFF2-40B4-BE49-F238E27FC236}">
                    <a16:creationId xmlns:a16="http://schemas.microsoft.com/office/drawing/2014/main" id="{C60A5566-6142-4AEF-8022-CA44BD38A141}"/>
                  </a:ext>
                </a:extLst>
              </p:cNvPr>
              <p:cNvSpPr/>
              <p:nvPr/>
            </p:nvSpPr>
            <p:spPr bwMode="auto">
              <a:xfrm>
                <a:off x="-160990" y="5259439"/>
                <a:ext cx="109394" cy="109393"/>
              </a:xfrm>
              <a:prstGeom prst="ellipse">
                <a:avLst/>
              </a:prstGeom>
              <a:solidFill>
                <a:schemeClr val="bg1"/>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92" name="Commitments_EC4D">
                <a:extLst>
                  <a:ext uri="{FF2B5EF4-FFF2-40B4-BE49-F238E27FC236}">
                    <a16:creationId xmlns:a16="http://schemas.microsoft.com/office/drawing/2014/main" id="{8E00346B-A41C-4D30-92FA-A3FD801CB46B}"/>
                  </a:ext>
                </a:extLst>
              </p:cNvPr>
              <p:cNvSpPr>
                <a:spLocks noChangeAspect="1" noEditPoints="1"/>
              </p:cNvSpPr>
              <p:nvPr/>
            </p:nvSpPr>
            <p:spPr bwMode="auto">
              <a:xfrm>
                <a:off x="-151210" y="5279589"/>
                <a:ext cx="89835" cy="69092"/>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6350"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664" name="Freeform 6">
              <a:extLst>
                <a:ext uri="{FF2B5EF4-FFF2-40B4-BE49-F238E27FC236}">
                  <a16:creationId xmlns:a16="http://schemas.microsoft.com/office/drawing/2014/main" id="{BB27BCD5-4B50-4C7D-A2BB-F4B272A0810A}"/>
                </a:ext>
              </a:extLst>
            </p:cNvPr>
            <p:cNvSpPr>
              <a:spLocks noEditPoints="1"/>
            </p:cNvSpPr>
            <p:nvPr/>
          </p:nvSpPr>
          <p:spPr bwMode="auto">
            <a:xfrm>
              <a:off x="1513972" y="4879327"/>
              <a:ext cx="86543" cy="8562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a:ln>
                  <a:noFill/>
                </a:ln>
                <a:gradFill>
                  <a:gsLst>
                    <a:gs pos="1250">
                      <a:srgbClr val="EFEFEF"/>
                    </a:gs>
                    <a:gs pos="10417">
                      <a:srgbClr val="EFEFEF"/>
                    </a:gs>
                  </a:gsLst>
                  <a:lin ang="5400000" scaled="0"/>
                </a:gradFill>
                <a:effectLst/>
                <a:uLnTx/>
                <a:uFillTx/>
                <a:latin typeface="Segoe UI Light"/>
                <a:ea typeface="+mn-ea"/>
                <a:cs typeface="+mn-cs"/>
              </a:endParaRPr>
            </a:p>
          </p:txBody>
        </p:sp>
        <p:sp>
          <p:nvSpPr>
            <p:cNvPr id="579" name="Rectangle 578">
              <a:hlinkClick r:id="rId104" tooltip="Secure score is like a credit score for security. It assesses regular activities and security settings, assigns a score, and helps you plan to mitigate your risks. Supports Office 365 and Windows 10. "/>
              <a:extLst>
                <a:ext uri="{FF2B5EF4-FFF2-40B4-BE49-F238E27FC236}">
                  <a16:creationId xmlns:a16="http://schemas.microsoft.com/office/drawing/2014/main" id="{DC5F2A21-7528-410A-BFFD-E6D604989689}"/>
                </a:ext>
              </a:extLst>
            </p:cNvPr>
            <p:cNvSpPr/>
            <p:nvPr/>
          </p:nvSpPr>
          <p:spPr>
            <a:xfrm>
              <a:off x="351610" y="5057913"/>
              <a:ext cx="529155" cy="255324"/>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750"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Secure Score</a:t>
              </a:r>
            </a:p>
          </p:txBody>
        </p:sp>
        <p:sp>
          <p:nvSpPr>
            <p:cNvPr id="680" name="Rectangle 679">
              <a:hlinkClick r:id="rId105" tooltip="Threat analytics helps you continually assess and control risk exposure to threats like Spectre and Meltdown. "/>
              <a:extLst>
                <a:ext uri="{FF2B5EF4-FFF2-40B4-BE49-F238E27FC236}">
                  <a16:creationId xmlns:a16="http://schemas.microsoft.com/office/drawing/2014/main" id="{B8A42402-C756-4D52-8881-52B035C6EAB3}"/>
                </a:ext>
              </a:extLst>
            </p:cNvPr>
            <p:cNvSpPr/>
            <p:nvPr/>
          </p:nvSpPr>
          <p:spPr>
            <a:xfrm>
              <a:off x="1035249" y="5053606"/>
              <a:ext cx="593697" cy="255324"/>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750"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Threat Analytics</a:t>
              </a:r>
            </a:p>
          </p:txBody>
        </p:sp>
        <p:cxnSp>
          <p:nvCxnSpPr>
            <p:cNvPr id="32" name="Connector: Elbow 31">
              <a:extLst>
                <a:ext uri="{FF2B5EF4-FFF2-40B4-BE49-F238E27FC236}">
                  <a16:creationId xmlns:a16="http://schemas.microsoft.com/office/drawing/2014/main" id="{22C488D5-7EE3-4F9B-8406-E4212EC4F3D9}"/>
                </a:ext>
              </a:extLst>
            </p:cNvPr>
            <p:cNvCxnSpPr>
              <a:cxnSpLocks/>
              <a:stCxn id="579" idx="0"/>
              <a:endCxn id="686" idx="2"/>
            </p:cNvCxnSpPr>
            <p:nvPr/>
          </p:nvCxnSpPr>
          <p:spPr>
            <a:xfrm rot="5400000" flipH="1" flipV="1">
              <a:off x="638912" y="4915887"/>
              <a:ext cx="119302" cy="164751"/>
            </a:xfrm>
            <a:prstGeom prst="bentConnector3">
              <a:avLst>
                <a:gd name="adj1" fmla="val 36156"/>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26" name="Connector: Elbow 625">
              <a:extLst>
                <a:ext uri="{FF2B5EF4-FFF2-40B4-BE49-F238E27FC236}">
                  <a16:creationId xmlns:a16="http://schemas.microsoft.com/office/drawing/2014/main" id="{7E514E20-CC16-44E8-ABC0-A3A0BD2673AA}"/>
                </a:ext>
              </a:extLst>
            </p:cNvPr>
            <p:cNvCxnSpPr>
              <a:cxnSpLocks/>
              <a:stCxn id="680" idx="0"/>
              <a:endCxn id="686" idx="2"/>
            </p:cNvCxnSpPr>
            <p:nvPr/>
          </p:nvCxnSpPr>
          <p:spPr>
            <a:xfrm rot="16200000" flipV="1">
              <a:off x="999022" y="4720529"/>
              <a:ext cx="114995" cy="551159"/>
            </a:xfrm>
            <a:prstGeom prst="bentConnector3">
              <a:avLst>
                <a:gd name="adj1" fmla="val 32882"/>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grpSp>
          <p:nvGrpSpPr>
            <p:cNvPr id="684" name="Group 683">
              <a:extLst>
                <a:ext uri="{FF2B5EF4-FFF2-40B4-BE49-F238E27FC236}">
                  <a16:creationId xmlns:a16="http://schemas.microsoft.com/office/drawing/2014/main" id="{3DC93161-6070-4CBF-B652-C61C7A2AE49A}"/>
                </a:ext>
              </a:extLst>
            </p:cNvPr>
            <p:cNvGrpSpPr/>
            <p:nvPr/>
          </p:nvGrpSpPr>
          <p:grpSpPr>
            <a:xfrm>
              <a:off x="678533" y="4814224"/>
              <a:ext cx="204812" cy="156967"/>
              <a:chOff x="7398246" y="1610486"/>
              <a:chExt cx="498447" cy="382007"/>
            </a:xfrm>
          </p:grpSpPr>
          <p:sp>
            <p:nvSpPr>
              <p:cNvPr id="685" name="monitor">
                <a:extLst>
                  <a:ext uri="{FF2B5EF4-FFF2-40B4-BE49-F238E27FC236}">
                    <a16:creationId xmlns:a16="http://schemas.microsoft.com/office/drawing/2014/main" id="{EA6050EE-92F8-412C-92D0-E4C2D0495B9E}"/>
                  </a:ext>
                </a:extLst>
              </p:cNvPr>
              <p:cNvSpPr>
                <a:spLocks noChangeAspect="1" noEditPoints="1"/>
              </p:cNvSpPr>
              <p:nvPr/>
            </p:nvSpPr>
            <p:spPr bwMode="auto">
              <a:xfrm>
                <a:off x="7398246" y="1610486"/>
                <a:ext cx="498447" cy="382007"/>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686" name="Rectangle 685">
                <a:extLst>
                  <a:ext uri="{FF2B5EF4-FFF2-40B4-BE49-F238E27FC236}">
                    <a16:creationId xmlns:a16="http://schemas.microsoft.com/office/drawing/2014/main" id="{05F02F65-19CD-4E84-BC3C-F2758D8C5304}"/>
                  </a:ext>
                </a:extLst>
              </p:cNvPr>
              <p:cNvSpPr/>
              <p:nvPr/>
            </p:nvSpPr>
            <p:spPr bwMode="auto">
              <a:xfrm>
                <a:off x="7398246" y="1610486"/>
                <a:ext cx="498447" cy="3027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89" name="Group 11">
                <a:extLst>
                  <a:ext uri="{FF2B5EF4-FFF2-40B4-BE49-F238E27FC236}">
                    <a16:creationId xmlns:a16="http://schemas.microsoft.com/office/drawing/2014/main" id="{15E5AD20-8BB0-4946-8221-3C2CC6F80D68}"/>
                  </a:ext>
                </a:extLst>
              </p:cNvPr>
              <p:cNvGrpSpPr>
                <a:grpSpLocks noChangeAspect="1"/>
              </p:cNvGrpSpPr>
              <p:nvPr/>
            </p:nvGrpSpPr>
            <p:grpSpPr bwMode="auto">
              <a:xfrm>
                <a:off x="7581678" y="1714920"/>
                <a:ext cx="111860" cy="111860"/>
                <a:chOff x="5664" y="1835"/>
                <a:chExt cx="73" cy="73"/>
              </a:xfrm>
              <a:solidFill>
                <a:schemeClr val="bg1"/>
              </a:solidFill>
            </p:grpSpPr>
            <p:sp>
              <p:nvSpPr>
                <p:cNvPr id="696" name="Freeform 12">
                  <a:extLst>
                    <a:ext uri="{FF2B5EF4-FFF2-40B4-BE49-F238E27FC236}">
                      <a16:creationId xmlns:a16="http://schemas.microsoft.com/office/drawing/2014/main" id="{2712D31A-D41B-4E7F-B095-E68EA9BDD89A}"/>
                    </a:ext>
                  </a:extLst>
                </p:cNvPr>
                <p:cNvSpPr>
                  <a:spLocks/>
                </p:cNvSpPr>
                <p:nvPr/>
              </p:nvSpPr>
              <p:spPr bwMode="auto">
                <a:xfrm>
                  <a:off x="5696" y="1835"/>
                  <a:ext cx="41" cy="35"/>
                </a:xfrm>
                <a:custGeom>
                  <a:avLst/>
                  <a:gdLst>
                    <a:gd name="T0" fmla="*/ 41 w 41"/>
                    <a:gd name="T1" fmla="*/ 35 h 35"/>
                    <a:gd name="T2" fmla="*/ 41 w 41"/>
                    <a:gd name="T3" fmla="*/ 0 h 35"/>
                    <a:gd name="T4" fmla="*/ 0 w 41"/>
                    <a:gd name="T5" fmla="*/ 6 h 35"/>
                    <a:gd name="T6" fmla="*/ 0 w 41"/>
                    <a:gd name="T7" fmla="*/ 35 h 35"/>
                    <a:gd name="T8" fmla="*/ 41 w 41"/>
                    <a:gd name="T9" fmla="*/ 35 h 35"/>
                  </a:gdLst>
                  <a:ahLst/>
                  <a:cxnLst>
                    <a:cxn ang="0">
                      <a:pos x="T0" y="T1"/>
                    </a:cxn>
                    <a:cxn ang="0">
                      <a:pos x="T2" y="T3"/>
                    </a:cxn>
                    <a:cxn ang="0">
                      <a:pos x="T4" y="T5"/>
                    </a:cxn>
                    <a:cxn ang="0">
                      <a:pos x="T6" y="T7"/>
                    </a:cxn>
                    <a:cxn ang="0">
                      <a:pos x="T8" y="T9"/>
                    </a:cxn>
                  </a:cxnLst>
                  <a:rect l="0" t="0" r="r" b="b"/>
                  <a:pathLst>
                    <a:path w="41" h="35">
                      <a:moveTo>
                        <a:pt x="41" y="35"/>
                      </a:moveTo>
                      <a:lnTo>
                        <a:pt x="41" y="0"/>
                      </a:lnTo>
                      <a:lnTo>
                        <a:pt x="0" y="6"/>
                      </a:lnTo>
                      <a:lnTo>
                        <a:pt x="0" y="35"/>
                      </a:lnTo>
                      <a:lnTo>
                        <a:pt x="4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97" name="Freeform 13">
                  <a:extLst>
                    <a:ext uri="{FF2B5EF4-FFF2-40B4-BE49-F238E27FC236}">
                      <a16:creationId xmlns:a16="http://schemas.microsoft.com/office/drawing/2014/main" id="{B43C77DF-51FD-4004-949A-4428CBCFA3C5}"/>
                    </a:ext>
                  </a:extLst>
                </p:cNvPr>
                <p:cNvSpPr>
                  <a:spLocks/>
                </p:cNvSpPr>
                <p:nvPr/>
              </p:nvSpPr>
              <p:spPr bwMode="auto">
                <a:xfrm>
                  <a:off x="5664" y="1841"/>
                  <a:ext cx="30" cy="29"/>
                </a:xfrm>
                <a:custGeom>
                  <a:avLst/>
                  <a:gdLst>
                    <a:gd name="T0" fmla="*/ 30 w 30"/>
                    <a:gd name="T1" fmla="*/ 0 h 29"/>
                    <a:gd name="T2" fmla="*/ 0 w 30"/>
                    <a:gd name="T3" fmla="*/ 5 h 29"/>
                    <a:gd name="T4" fmla="*/ 0 w 30"/>
                    <a:gd name="T5" fmla="*/ 29 h 29"/>
                    <a:gd name="T6" fmla="*/ 30 w 30"/>
                    <a:gd name="T7" fmla="*/ 29 h 29"/>
                    <a:gd name="T8" fmla="*/ 30 w 30"/>
                    <a:gd name="T9" fmla="*/ 0 h 29"/>
                  </a:gdLst>
                  <a:ahLst/>
                  <a:cxnLst>
                    <a:cxn ang="0">
                      <a:pos x="T0" y="T1"/>
                    </a:cxn>
                    <a:cxn ang="0">
                      <a:pos x="T2" y="T3"/>
                    </a:cxn>
                    <a:cxn ang="0">
                      <a:pos x="T4" y="T5"/>
                    </a:cxn>
                    <a:cxn ang="0">
                      <a:pos x="T6" y="T7"/>
                    </a:cxn>
                    <a:cxn ang="0">
                      <a:pos x="T8" y="T9"/>
                    </a:cxn>
                  </a:cxnLst>
                  <a:rect l="0" t="0" r="r" b="b"/>
                  <a:pathLst>
                    <a:path w="30" h="29">
                      <a:moveTo>
                        <a:pt x="30" y="0"/>
                      </a:moveTo>
                      <a:lnTo>
                        <a:pt x="0" y="5"/>
                      </a:lnTo>
                      <a:lnTo>
                        <a:pt x="0" y="29"/>
                      </a:lnTo>
                      <a:lnTo>
                        <a:pt x="30" y="29"/>
                      </a:ln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98" name="Freeform 14">
                  <a:extLst>
                    <a:ext uri="{FF2B5EF4-FFF2-40B4-BE49-F238E27FC236}">
                      <a16:creationId xmlns:a16="http://schemas.microsoft.com/office/drawing/2014/main" id="{D39B00BE-2864-4B84-BDEB-EF635F400874}"/>
                    </a:ext>
                  </a:extLst>
                </p:cNvPr>
                <p:cNvSpPr>
                  <a:spLocks/>
                </p:cNvSpPr>
                <p:nvPr/>
              </p:nvSpPr>
              <p:spPr bwMode="auto">
                <a:xfrm>
                  <a:off x="5664" y="1873"/>
                  <a:ext cx="30" cy="29"/>
                </a:xfrm>
                <a:custGeom>
                  <a:avLst/>
                  <a:gdLst>
                    <a:gd name="T0" fmla="*/ 0 w 30"/>
                    <a:gd name="T1" fmla="*/ 0 h 29"/>
                    <a:gd name="T2" fmla="*/ 0 w 30"/>
                    <a:gd name="T3" fmla="*/ 24 h 29"/>
                    <a:gd name="T4" fmla="*/ 30 w 30"/>
                    <a:gd name="T5" fmla="*/ 29 h 29"/>
                    <a:gd name="T6" fmla="*/ 30 w 30"/>
                    <a:gd name="T7" fmla="*/ 0 h 29"/>
                    <a:gd name="T8" fmla="*/ 0 w 30"/>
                    <a:gd name="T9" fmla="*/ 0 h 29"/>
                  </a:gdLst>
                  <a:ahLst/>
                  <a:cxnLst>
                    <a:cxn ang="0">
                      <a:pos x="T0" y="T1"/>
                    </a:cxn>
                    <a:cxn ang="0">
                      <a:pos x="T2" y="T3"/>
                    </a:cxn>
                    <a:cxn ang="0">
                      <a:pos x="T4" y="T5"/>
                    </a:cxn>
                    <a:cxn ang="0">
                      <a:pos x="T6" y="T7"/>
                    </a:cxn>
                    <a:cxn ang="0">
                      <a:pos x="T8" y="T9"/>
                    </a:cxn>
                  </a:cxnLst>
                  <a:rect l="0" t="0" r="r" b="b"/>
                  <a:pathLst>
                    <a:path w="30" h="29">
                      <a:moveTo>
                        <a:pt x="0" y="0"/>
                      </a:moveTo>
                      <a:lnTo>
                        <a:pt x="0" y="24"/>
                      </a:lnTo>
                      <a:lnTo>
                        <a:pt x="30" y="29"/>
                      </a:lnTo>
                      <a:lnTo>
                        <a:pt x="3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13" name="Freeform 15">
                  <a:extLst>
                    <a:ext uri="{FF2B5EF4-FFF2-40B4-BE49-F238E27FC236}">
                      <a16:creationId xmlns:a16="http://schemas.microsoft.com/office/drawing/2014/main" id="{70D7560D-B43E-4E38-8DFA-3909CF22B939}"/>
                    </a:ext>
                  </a:extLst>
                </p:cNvPr>
                <p:cNvSpPr>
                  <a:spLocks/>
                </p:cNvSpPr>
                <p:nvPr/>
              </p:nvSpPr>
              <p:spPr bwMode="auto">
                <a:xfrm>
                  <a:off x="5696" y="1873"/>
                  <a:ext cx="41" cy="35"/>
                </a:xfrm>
                <a:custGeom>
                  <a:avLst/>
                  <a:gdLst>
                    <a:gd name="T0" fmla="*/ 0 w 41"/>
                    <a:gd name="T1" fmla="*/ 29 h 35"/>
                    <a:gd name="T2" fmla="*/ 41 w 41"/>
                    <a:gd name="T3" fmla="*/ 35 h 35"/>
                    <a:gd name="T4" fmla="*/ 41 w 41"/>
                    <a:gd name="T5" fmla="*/ 0 h 35"/>
                    <a:gd name="T6" fmla="*/ 0 w 41"/>
                    <a:gd name="T7" fmla="*/ 0 h 35"/>
                    <a:gd name="T8" fmla="*/ 0 w 41"/>
                    <a:gd name="T9" fmla="*/ 29 h 35"/>
                  </a:gdLst>
                  <a:ahLst/>
                  <a:cxnLst>
                    <a:cxn ang="0">
                      <a:pos x="T0" y="T1"/>
                    </a:cxn>
                    <a:cxn ang="0">
                      <a:pos x="T2" y="T3"/>
                    </a:cxn>
                    <a:cxn ang="0">
                      <a:pos x="T4" y="T5"/>
                    </a:cxn>
                    <a:cxn ang="0">
                      <a:pos x="T6" y="T7"/>
                    </a:cxn>
                    <a:cxn ang="0">
                      <a:pos x="T8" y="T9"/>
                    </a:cxn>
                  </a:cxnLst>
                  <a:rect l="0" t="0" r="r" b="b"/>
                  <a:pathLst>
                    <a:path w="41" h="35">
                      <a:moveTo>
                        <a:pt x="0" y="29"/>
                      </a:moveTo>
                      <a:lnTo>
                        <a:pt x="41" y="35"/>
                      </a:lnTo>
                      <a:lnTo>
                        <a:pt x="41" y="0"/>
                      </a:lnTo>
                      <a:lnTo>
                        <a:pt x="0" y="0"/>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grpSp>
      <p:grpSp>
        <p:nvGrpSpPr>
          <p:cNvPr id="124" name="Group 123">
            <a:extLst>
              <a:ext uri="{FF2B5EF4-FFF2-40B4-BE49-F238E27FC236}">
                <a16:creationId xmlns:a16="http://schemas.microsoft.com/office/drawing/2014/main" id="{00E2A40B-3AE1-4087-99D4-5ECB5C4C27C2}"/>
              </a:ext>
            </a:extLst>
          </p:cNvPr>
          <p:cNvGrpSpPr/>
          <p:nvPr/>
        </p:nvGrpSpPr>
        <p:grpSpPr>
          <a:xfrm>
            <a:off x="2470915" y="3760068"/>
            <a:ext cx="3652987" cy="993458"/>
            <a:chOff x="2424101" y="3587892"/>
            <a:chExt cx="3652987" cy="993458"/>
          </a:xfrm>
        </p:grpSpPr>
        <p:sp>
          <p:nvSpPr>
            <p:cNvPr id="613" name="Oval 612">
              <a:extLst>
                <a:ext uri="{FF2B5EF4-FFF2-40B4-BE49-F238E27FC236}">
                  <a16:creationId xmlns:a16="http://schemas.microsoft.com/office/drawing/2014/main" id="{A72C7AB5-E1D8-433C-A4B6-FBAF681F32C0}"/>
                </a:ext>
              </a:extLst>
            </p:cNvPr>
            <p:cNvSpPr/>
            <p:nvPr/>
          </p:nvSpPr>
          <p:spPr>
            <a:xfrm>
              <a:off x="4832898" y="3587892"/>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cxnSp>
          <p:nvCxnSpPr>
            <p:cNvPr id="614" name="Straight Connector 613">
              <a:extLst>
                <a:ext uri="{FF2B5EF4-FFF2-40B4-BE49-F238E27FC236}">
                  <a16:creationId xmlns:a16="http://schemas.microsoft.com/office/drawing/2014/main" id="{7320BF02-57DE-4645-BA82-251D347294D9}"/>
                </a:ext>
              </a:extLst>
            </p:cNvPr>
            <p:cNvCxnSpPr>
              <a:stCxn id="613" idx="4"/>
            </p:cNvCxnSpPr>
            <p:nvPr/>
          </p:nvCxnSpPr>
          <p:spPr>
            <a:xfrm>
              <a:off x="4882949" y="3691715"/>
              <a:ext cx="0" cy="621294"/>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nvGrpSpPr>
            <p:cNvPr id="577" name="Group 576">
              <a:extLst>
                <a:ext uri="{FF2B5EF4-FFF2-40B4-BE49-F238E27FC236}">
                  <a16:creationId xmlns:a16="http://schemas.microsoft.com/office/drawing/2014/main" id="{EED65B96-4029-40CB-8483-9EC9AFA7862D}"/>
                </a:ext>
              </a:extLst>
            </p:cNvPr>
            <p:cNvGrpSpPr/>
            <p:nvPr/>
          </p:nvGrpSpPr>
          <p:grpSpPr>
            <a:xfrm>
              <a:off x="2424101" y="3587892"/>
              <a:ext cx="3652987" cy="993458"/>
              <a:chOff x="2563059" y="3796338"/>
              <a:chExt cx="3652987" cy="993458"/>
            </a:xfrm>
          </p:grpSpPr>
          <p:grpSp>
            <p:nvGrpSpPr>
              <p:cNvPr id="580" name="Group 579">
                <a:extLst>
                  <a:ext uri="{FF2B5EF4-FFF2-40B4-BE49-F238E27FC236}">
                    <a16:creationId xmlns:a16="http://schemas.microsoft.com/office/drawing/2014/main" id="{DE16032C-ED45-47F5-B762-1594E2BA0A6A}"/>
                  </a:ext>
                </a:extLst>
              </p:cNvPr>
              <p:cNvGrpSpPr/>
              <p:nvPr/>
            </p:nvGrpSpPr>
            <p:grpSpPr>
              <a:xfrm>
                <a:off x="2563059" y="3796338"/>
                <a:ext cx="3652987" cy="993458"/>
                <a:chOff x="2563059" y="3796338"/>
                <a:chExt cx="3652987" cy="993458"/>
              </a:xfrm>
            </p:grpSpPr>
            <p:grpSp>
              <p:nvGrpSpPr>
                <p:cNvPr id="583" name="Group 582">
                  <a:extLst>
                    <a:ext uri="{FF2B5EF4-FFF2-40B4-BE49-F238E27FC236}">
                      <a16:creationId xmlns:a16="http://schemas.microsoft.com/office/drawing/2014/main" id="{65B8146C-D637-4DA4-90FE-041FB85771C9}"/>
                    </a:ext>
                  </a:extLst>
                </p:cNvPr>
                <p:cNvGrpSpPr/>
                <p:nvPr/>
              </p:nvGrpSpPr>
              <p:grpSpPr>
                <a:xfrm>
                  <a:off x="3799325" y="3796338"/>
                  <a:ext cx="100102" cy="725117"/>
                  <a:chOff x="3799325" y="3796338"/>
                  <a:chExt cx="100102" cy="725117"/>
                </a:xfrm>
              </p:grpSpPr>
              <p:sp>
                <p:nvSpPr>
                  <p:cNvPr id="597" name="Oval 596">
                    <a:extLst>
                      <a:ext uri="{FF2B5EF4-FFF2-40B4-BE49-F238E27FC236}">
                        <a16:creationId xmlns:a16="http://schemas.microsoft.com/office/drawing/2014/main" id="{DD2F9552-6DB0-4075-AAAE-F849E87D34DF}"/>
                      </a:ext>
                    </a:extLst>
                  </p:cNvPr>
                  <p:cNvSpPr/>
                  <p:nvPr/>
                </p:nvSpPr>
                <p:spPr>
                  <a:xfrm>
                    <a:off x="3799325" y="3796338"/>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cxnSp>
                <p:nvCxnSpPr>
                  <p:cNvPr id="598" name="Straight Connector 597">
                    <a:extLst>
                      <a:ext uri="{FF2B5EF4-FFF2-40B4-BE49-F238E27FC236}">
                        <a16:creationId xmlns:a16="http://schemas.microsoft.com/office/drawing/2014/main" id="{2A13BA1E-85C5-4524-AF79-758E5BFF1F31}"/>
                      </a:ext>
                    </a:extLst>
                  </p:cNvPr>
                  <p:cNvCxnSpPr>
                    <a:stCxn id="597" idx="4"/>
                  </p:cNvCxnSpPr>
                  <p:nvPr/>
                </p:nvCxnSpPr>
                <p:spPr>
                  <a:xfrm>
                    <a:off x="3849376" y="3900161"/>
                    <a:ext cx="0" cy="621294"/>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84" name="Group 583">
                  <a:extLst>
                    <a:ext uri="{FF2B5EF4-FFF2-40B4-BE49-F238E27FC236}">
                      <a16:creationId xmlns:a16="http://schemas.microsoft.com/office/drawing/2014/main" id="{01F8BE7D-F7D7-4B97-A806-F64ED4332EEA}"/>
                    </a:ext>
                  </a:extLst>
                </p:cNvPr>
                <p:cNvGrpSpPr/>
                <p:nvPr/>
              </p:nvGrpSpPr>
              <p:grpSpPr>
                <a:xfrm>
                  <a:off x="4389139" y="3798841"/>
                  <a:ext cx="100102" cy="725117"/>
                  <a:chOff x="4389139" y="3798841"/>
                  <a:chExt cx="100102" cy="725117"/>
                </a:xfrm>
              </p:grpSpPr>
              <p:sp>
                <p:nvSpPr>
                  <p:cNvPr id="595" name="Oval 594">
                    <a:extLst>
                      <a:ext uri="{FF2B5EF4-FFF2-40B4-BE49-F238E27FC236}">
                        <a16:creationId xmlns:a16="http://schemas.microsoft.com/office/drawing/2014/main" id="{B4D4C458-1A5F-4F56-9458-4A438D2F44C6}"/>
                      </a:ext>
                    </a:extLst>
                  </p:cNvPr>
                  <p:cNvSpPr/>
                  <p:nvPr/>
                </p:nvSpPr>
                <p:spPr>
                  <a:xfrm>
                    <a:off x="4389139" y="3798841"/>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cxnSp>
                <p:nvCxnSpPr>
                  <p:cNvPr id="596" name="Straight Connector 595">
                    <a:extLst>
                      <a:ext uri="{FF2B5EF4-FFF2-40B4-BE49-F238E27FC236}">
                        <a16:creationId xmlns:a16="http://schemas.microsoft.com/office/drawing/2014/main" id="{0ED24C08-A9F0-43B8-9A30-174D0338121D}"/>
                      </a:ext>
                    </a:extLst>
                  </p:cNvPr>
                  <p:cNvCxnSpPr>
                    <a:stCxn id="595" idx="4"/>
                  </p:cNvCxnSpPr>
                  <p:nvPr/>
                </p:nvCxnSpPr>
                <p:spPr>
                  <a:xfrm>
                    <a:off x="4439190" y="3902664"/>
                    <a:ext cx="0" cy="621294"/>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86" name="Group 585">
                  <a:extLst>
                    <a:ext uri="{FF2B5EF4-FFF2-40B4-BE49-F238E27FC236}">
                      <a16:creationId xmlns:a16="http://schemas.microsoft.com/office/drawing/2014/main" id="{F15DC8E6-0661-4169-881E-F62AF3984C5A}"/>
                    </a:ext>
                  </a:extLst>
                </p:cNvPr>
                <p:cNvGrpSpPr/>
                <p:nvPr/>
              </p:nvGrpSpPr>
              <p:grpSpPr>
                <a:xfrm rot="10800000">
                  <a:off x="5781843" y="4449444"/>
                  <a:ext cx="100102" cy="336066"/>
                  <a:chOff x="6456257" y="3245643"/>
                  <a:chExt cx="100102" cy="336066"/>
                </a:xfrm>
              </p:grpSpPr>
              <p:sp>
                <p:nvSpPr>
                  <p:cNvPr id="593" name="Oval 592">
                    <a:extLst>
                      <a:ext uri="{FF2B5EF4-FFF2-40B4-BE49-F238E27FC236}">
                        <a16:creationId xmlns:a16="http://schemas.microsoft.com/office/drawing/2014/main" id="{81C9A3AD-0FF1-4A3C-9431-1D4FC15E1981}"/>
                      </a:ext>
                    </a:extLst>
                  </p:cNvPr>
                  <p:cNvSpPr/>
                  <p:nvPr/>
                </p:nvSpPr>
                <p:spPr>
                  <a:xfrm>
                    <a:off x="6456257" y="3245643"/>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cxnSp>
                <p:nvCxnSpPr>
                  <p:cNvPr id="594" name="Straight Connector 593">
                    <a:extLst>
                      <a:ext uri="{FF2B5EF4-FFF2-40B4-BE49-F238E27FC236}">
                        <a16:creationId xmlns:a16="http://schemas.microsoft.com/office/drawing/2014/main" id="{0D1A9295-5F23-4B98-B725-333B220AB45B}"/>
                      </a:ext>
                    </a:extLst>
                  </p:cNvPr>
                  <p:cNvCxnSpPr>
                    <a:stCxn id="593" idx="4"/>
                  </p:cNvCxnSpPr>
                  <p:nvPr/>
                </p:nvCxnSpPr>
                <p:spPr>
                  <a:xfrm rot="10800000" flipV="1">
                    <a:off x="6506308" y="3349466"/>
                    <a:ext cx="0" cy="232243"/>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87" name="Group 586">
                  <a:extLst>
                    <a:ext uri="{FF2B5EF4-FFF2-40B4-BE49-F238E27FC236}">
                      <a16:creationId xmlns:a16="http://schemas.microsoft.com/office/drawing/2014/main" id="{9E787AF7-CE58-4F0C-BE51-5D29FA233488}"/>
                    </a:ext>
                  </a:extLst>
                </p:cNvPr>
                <p:cNvGrpSpPr/>
                <p:nvPr/>
              </p:nvGrpSpPr>
              <p:grpSpPr>
                <a:xfrm rot="10800000">
                  <a:off x="4554260" y="4375982"/>
                  <a:ext cx="100102" cy="413814"/>
                  <a:chOff x="6281336" y="3258181"/>
                  <a:chExt cx="100102" cy="413814"/>
                </a:xfrm>
              </p:grpSpPr>
              <p:sp>
                <p:nvSpPr>
                  <p:cNvPr id="591" name="Oval 590">
                    <a:extLst>
                      <a:ext uri="{FF2B5EF4-FFF2-40B4-BE49-F238E27FC236}">
                        <a16:creationId xmlns:a16="http://schemas.microsoft.com/office/drawing/2014/main" id="{6B125DE5-89EE-470F-B133-FA174FBF1A11}"/>
                      </a:ext>
                    </a:extLst>
                  </p:cNvPr>
                  <p:cNvSpPr/>
                  <p:nvPr/>
                </p:nvSpPr>
                <p:spPr>
                  <a:xfrm>
                    <a:off x="6281336" y="3258181"/>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cxnSp>
                <p:nvCxnSpPr>
                  <p:cNvPr id="592" name="Straight Connector 591">
                    <a:extLst>
                      <a:ext uri="{FF2B5EF4-FFF2-40B4-BE49-F238E27FC236}">
                        <a16:creationId xmlns:a16="http://schemas.microsoft.com/office/drawing/2014/main" id="{ADFD752E-C104-4410-9C42-F912CD28B309}"/>
                      </a:ext>
                    </a:extLst>
                  </p:cNvPr>
                  <p:cNvCxnSpPr>
                    <a:cxnSpLocks/>
                    <a:stCxn id="591" idx="4"/>
                  </p:cNvCxnSpPr>
                  <p:nvPr/>
                </p:nvCxnSpPr>
                <p:spPr>
                  <a:xfrm rot="10800000" flipV="1">
                    <a:off x="6331387" y="3362004"/>
                    <a:ext cx="0" cy="309991"/>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88" name="Group 587">
                  <a:extLst>
                    <a:ext uri="{FF2B5EF4-FFF2-40B4-BE49-F238E27FC236}">
                      <a16:creationId xmlns:a16="http://schemas.microsoft.com/office/drawing/2014/main" id="{079FBCE6-F9C5-420A-BC11-CB486355747A}"/>
                    </a:ext>
                  </a:extLst>
                </p:cNvPr>
                <p:cNvGrpSpPr/>
                <p:nvPr/>
              </p:nvGrpSpPr>
              <p:grpSpPr>
                <a:xfrm rot="10800000">
                  <a:off x="4009028" y="4385637"/>
                  <a:ext cx="100102" cy="402526"/>
                  <a:chOff x="4776146" y="3251204"/>
                  <a:chExt cx="100102" cy="402526"/>
                </a:xfrm>
              </p:grpSpPr>
              <p:sp>
                <p:nvSpPr>
                  <p:cNvPr id="589" name="Oval 588">
                    <a:extLst>
                      <a:ext uri="{FF2B5EF4-FFF2-40B4-BE49-F238E27FC236}">
                        <a16:creationId xmlns:a16="http://schemas.microsoft.com/office/drawing/2014/main" id="{77EEA0CF-1860-4863-A17F-B151AB8FF0AF}"/>
                      </a:ext>
                    </a:extLst>
                  </p:cNvPr>
                  <p:cNvSpPr/>
                  <p:nvPr/>
                </p:nvSpPr>
                <p:spPr>
                  <a:xfrm>
                    <a:off x="4776146" y="3251204"/>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cxnSp>
                <p:nvCxnSpPr>
                  <p:cNvPr id="590" name="Straight Connector 589">
                    <a:extLst>
                      <a:ext uri="{FF2B5EF4-FFF2-40B4-BE49-F238E27FC236}">
                        <a16:creationId xmlns:a16="http://schemas.microsoft.com/office/drawing/2014/main" id="{44B26F37-650F-4AA9-9454-1D01F4F637BE}"/>
                      </a:ext>
                    </a:extLst>
                  </p:cNvPr>
                  <p:cNvCxnSpPr>
                    <a:cxnSpLocks/>
                    <a:stCxn id="589" idx="4"/>
                  </p:cNvCxnSpPr>
                  <p:nvPr/>
                </p:nvCxnSpPr>
                <p:spPr>
                  <a:xfrm rot="10800000" flipV="1">
                    <a:off x="4826197" y="3355027"/>
                    <a:ext cx="0" cy="298703"/>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sp>
              <p:nvSpPr>
                <p:cNvPr id="582" name="Rounded Rectangle 1458">
                  <a:hlinkClick r:id="rId106" tooltip="Windows Server 2016 addresses emerging threats and container workloads with built in threat resistance and enhanced detection, privileged identity protections, shielded VMs to protect sensitive workloads, and more"/>
                  <a:extLst>
                    <a:ext uri="{FF2B5EF4-FFF2-40B4-BE49-F238E27FC236}">
                      <a16:creationId xmlns:a16="http://schemas.microsoft.com/office/drawing/2014/main" id="{E971858B-85C2-4C16-9E80-5CAD37C8B93D}"/>
                    </a:ext>
                  </a:extLst>
                </p:cNvPr>
                <p:cNvSpPr/>
                <p:nvPr/>
              </p:nvSpPr>
              <p:spPr>
                <a:xfrm>
                  <a:off x="2563059" y="4241894"/>
                  <a:ext cx="3652987" cy="321934"/>
                </a:xfrm>
                <a:prstGeom prst="roundRect">
                  <a:avLst>
                    <a:gd name="adj" fmla="val 0"/>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274320" tIns="45720" rIns="45720" bIns="45720" rtlCol="0" anchor="ctr"/>
                <a:lstStyle/>
                <a:p>
                  <a:pPr marL="114300" marR="0" lvl="0" indent="0" algn="l" defTabSz="914400" rtl="0" eaLnBrk="1" fontAlgn="auto" latinLnBrk="0" hangingPunct="1">
                    <a:lnSpc>
                      <a:spcPct val="97000"/>
                    </a:lnSpc>
                    <a:spcBef>
                      <a:spcPts val="0"/>
                    </a:spcBef>
                    <a:spcAft>
                      <a:spcPts val="200"/>
                    </a:spcAft>
                    <a:buClrTx/>
                    <a:buSzTx/>
                    <a:buFontTx/>
                    <a:buNone/>
                    <a:tabLst/>
                    <a:defRPr/>
                  </a:pPr>
                  <a: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Windows Server 2016 Security</a:t>
                  </a:r>
                </a:p>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7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Window 10 + Just Enough Admin, Hyper-V Containers, Nano server, and more…</a:t>
                  </a:r>
                </a:p>
              </p:txBody>
            </p:sp>
          </p:grpSp>
          <p:pic>
            <p:nvPicPr>
              <p:cNvPr id="581" name="Picture 580">
                <a:extLst>
                  <a:ext uri="{FF2B5EF4-FFF2-40B4-BE49-F238E27FC236}">
                    <a16:creationId xmlns:a16="http://schemas.microsoft.com/office/drawing/2014/main" id="{ADEA4054-1466-494A-AF00-EC079EF6EA50}"/>
                  </a:ext>
                </a:extLst>
              </p:cNvPr>
              <p:cNvPicPr>
                <a:picLocks noChangeAspect="1"/>
              </p:cNvPicPr>
              <p:nvPr/>
            </p:nvPicPr>
            <p:blipFill rotWithShape="1">
              <a:blip r:embed="rId28" cstate="email">
                <a:extLst>
                  <a:ext uri="{28A0092B-C50C-407E-A947-70E740481C1C}">
                    <a14:useLocalDpi xmlns:a14="http://schemas.microsoft.com/office/drawing/2010/main"/>
                  </a:ext>
                </a:extLst>
              </a:blip>
              <a:srcRect r="83295"/>
              <a:stretch/>
            </p:blipFill>
            <p:spPr>
              <a:xfrm>
                <a:off x="2672821" y="4324295"/>
                <a:ext cx="195961" cy="170864"/>
              </a:xfrm>
              <a:prstGeom prst="rect">
                <a:avLst/>
              </a:prstGeom>
            </p:spPr>
          </p:pic>
        </p:grpSp>
      </p:grpSp>
      <p:grpSp>
        <p:nvGrpSpPr>
          <p:cNvPr id="15" name="Group 14">
            <a:extLst>
              <a:ext uri="{FF2B5EF4-FFF2-40B4-BE49-F238E27FC236}">
                <a16:creationId xmlns:a16="http://schemas.microsoft.com/office/drawing/2014/main" id="{EFD24189-C621-438B-9B19-2FB6362EE70A}"/>
              </a:ext>
            </a:extLst>
          </p:cNvPr>
          <p:cNvGrpSpPr/>
          <p:nvPr/>
        </p:nvGrpSpPr>
        <p:grpSpPr>
          <a:xfrm>
            <a:off x="4093028" y="3938898"/>
            <a:ext cx="1057810" cy="241352"/>
            <a:chOff x="4155658" y="3909402"/>
            <a:chExt cx="1057810" cy="241352"/>
          </a:xfrm>
        </p:grpSpPr>
        <p:sp>
          <p:nvSpPr>
            <p:cNvPr id="665" name="Rectangle 664">
              <a:hlinkClick r:id="rId107" tooltip="Azure ExpressRoute lets you create private connections between Azure datacenters and infrastructure on your premises or in a colocation environment. ExpressRoute connections don't go over the public Internet. "/>
              <a:extLst>
                <a:ext uri="{FF2B5EF4-FFF2-40B4-BE49-F238E27FC236}">
                  <a16:creationId xmlns:a16="http://schemas.microsoft.com/office/drawing/2014/main" id="{F9889187-DF3A-4619-A6E2-E7055AEA957C}"/>
                </a:ext>
              </a:extLst>
            </p:cNvPr>
            <p:cNvSpPr/>
            <p:nvPr/>
          </p:nvSpPr>
          <p:spPr bwMode="auto">
            <a:xfrm>
              <a:off x="4155658" y="3944875"/>
              <a:ext cx="1057810" cy="178119"/>
            </a:xfrm>
            <a:prstGeom prst="rect">
              <a:avLst/>
            </a:prstGeom>
            <a:solidFill>
              <a:schemeClr val="bg2"/>
            </a:solidFill>
            <a:ln w="14224" cap="flat" cmpd="sng" algn="ctr">
              <a:solidFill>
                <a:schemeClr val="tx1"/>
              </a:solidFill>
              <a:prstDash val="solid"/>
              <a:miter lim="800000"/>
              <a:headEnd type="none" w="med" len="med"/>
              <a:tailEnd type="none" w="med" len="med"/>
            </a:ln>
            <a:effectLst/>
          </p:spPr>
          <p:txBody>
            <a:bodyPr lIns="304705" tIns="9144" rIns="0" bIns="9144" anchor="ctr" anchorCtr="0"/>
            <a:lstStyle/>
            <a:p>
              <a:pPr marL="0" marR="0" lvl="0" indent="0" algn="l" defTabSz="895740" rtl="0" eaLnBrk="1" fontAlgn="auto" latinLnBrk="0" hangingPunct="1">
                <a:lnSpc>
                  <a:spcPct val="90000"/>
                </a:lnSpc>
                <a:spcBef>
                  <a:spcPts val="0"/>
                </a:spcBef>
                <a:spcAft>
                  <a:spcPts val="0"/>
                </a:spcAft>
                <a:buClrTx/>
                <a:buSzTx/>
                <a:buFontTx/>
                <a:buNone/>
                <a:tabLst/>
                <a:defRPr/>
              </a:pPr>
              <a:r>
                <a:rPr kumimoji="0" lang="en-US" sz="800" b="0" i="0" u="none" strike="noStrike" kern="1200" cap="none" spc="0" normalizeH="0" baseline="0" noProof="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rPr>
                <a:t>Express Route</a:t>
              </a:r>
            </a:p>
          </p:txBody>
        </p:sp>
        <p:pic>
          <p:nvPicPr>
            <p:cNvPr id="669" name="Picture 227">
              <a:extLst>
                <a:ext uri="{FF2B5EF4-FFF2-40B4-BE49-F238E27FC236}">
                  <a16:creationId xmlns:a16="http://schemas.microsoft.com/office/drawing/2014/main" id="{E96E8648-A8C5-46D1-820B-621CD3841A38}"/>
                </a:ext>
              </a:extLst>
            </p:cNvPr>
            <p:cNvPicPr>
              <a:picLocks noChangeAspect="1"/>
            </p:cNvPicPr>
            <p:nvPr/>
          </p:nvPicPr>
          <p:blipFill>
            <a:blip r:embed="rId108">
              <a:extLst>
                <a:ext uri="{28A0092B-C50C-407E-A947-70E740481C1C}">
                  <a14:useLocalDpi xmlns:a14="http://schemas.microsoft.com/office/drawing/2010/main" val="0"/>
                </a:ext>
              </a:extLst>
            </a:blip>
            <a:stretch>
              <a:fillRect/>
            </a:stretch>
          </p:blipFill>
          <p:spPr bwMode="auto">
            <a:xfrm>
              <a:off x="4188574" y="3909402"/>
              <a:ext cx="247386" cy="24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 name="Group 33">
            <a:extLst>
              <a:ext uri="{FF2B5EF4-FFF2-40B4-BE49-F238E27FC236}">
                <a16:creationId xmlns:a16="http://schemas.microsoft.com/office/drawing/2014/main" id="{33D41D94-29D2-46A4-8851-2584B1691A60}"/>
              </a:ext>
            </a:extLst>
          </p:cNvPr>
          <p:cNvGrpSpPr/>
          <p:nvPr/>
        </p:nvGrpSpPr>
        <p:grpSpPr>
          <a:xfrm>
            <a:off x="190587" y="6246324"/>
            <a:ext cx="11785466" cy="510591"/>
            <a:chOff x="190587" y="6246324"/>
            <a:chExt cx="11785466" cy="510591"/>
          </a:xfrm>
        </p:grpSpPr>
        <p:sp>
          <p:nvSpPr>
            <p:cNvPr id="40" name="Rounded Rectangle 804">
              <a:hlinkClick r:id="rId109" tooltip="The Security Development Lifecycle (SDL) is a software development process that helps developers build more secure software and address security compliance requirements while reducing development cost "/>
              <a:extLst>
                <a:ext uri="{FF2B5EF4-FFF2-40B4-BE49-F238E27FC236}">
                  <a16:creationId xmlns:a16="http://schemas.microsoft.com/office/drawing/2014/main" id="{24774F23-CBC0-48B0-993F-3B770F9FE91D}"/>
                </a:ext>
              </a:extLst>
            </p:cNvPr>
            <p:cNvSpPr/>
            <p:nvPr/>
          </p:nvSpPr>
          <p:spPr>
            <a:xfrm>
              <a:off x="2048164" y="6472016"/>
              <a:ext cx="6173820" cy="180229"/>
            </a:xfrm>
            <a:prstGeom prst="roundRect">
              <a:avLst>
                <a:gd name="adj" fmla="val 0"/>
              </a:avLst>
            </a:prstGeom>
            <a:no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Security Development Lifecycle (SDL)</a:t>
              </a:r>
            </a:p>
          </p:txBody>
        </p:sp>
        <p:sp>
          <p:nvSpPr>
            <p:cNvPr id="781" name="Rectangle 780">
              <a:hlinkClick r:id="rId110" tooltip="The Compliance Manager dashboard helps you achieve compliance goals by evaluating cloud workloads against compliance regimes as well as data protection standards and assign/track/record compliance and assessment-related activities. "/>
              <a:extLst>
                <a:ext uri="{FF2B5EF4-FFF2-40B4-BE49-F238E27FC236}">
                  <a16:creationId xmlns:a16="http://schemas.microsoft.com/office/drawing/2014/main" id="{2FF34D19-C16F-40B9-9D35-BE71F61E17FA}"/>
                </a:ext>
              </a:extLst>
            </p:cNvPr>
            <p:cNvSpPr/>
            <p:nvPr/>
          </p:nvSpPr>
          <p:spPr>
            <a:xfrm>
              <a:off x="6642469" y="6246324"/>
              <a:ext cx="3519850" cy="180229"/>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rIns="45720" rtlCol="0" anchor="ctr">
              <a:no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Compliance Manager</a:t>
              </a:r>
            </a:p>
          </p:txBody>
        </p:sp>
        <p:sp>
          <p:nvSpPr>
            <p:cNvPr id="7" name="Freeform: Shape 6">
              <a:extLst>
                <a:ext uri="{FF2B5EF4-FFF2-40B4-BE49-F238E27FC236}">
                  <a16:creationId xmlns:a16="http://schemas.microsoft.com/office/drawing/2014/main" id="{14599DF8-A8EE-42BC-A0A4-DADF34D8495A}"/>
                </a:ext>
              </a:extLst>
            </p:cNvPr>
            <p:cNvSpPr/>
            <p:nvPr/>
          </p:nvSpPr>
          <p:spPr bwMode="auto">
            <a:xfrm>
              <a:off x="190587" y="6487781"/>
              <a:ext cx="11785466" cy="269134"/>
            </a:xfrm>
            <a:custGeom>
              <a:avLst/>
              <a:gdLst>
                <a:gd name="connsiteX0" fmla="*/ 8153400 w 11744325"/>
                <a:gd name="connsiteY0" fmla="*/ 0 h 314325"/>
                <a:gd name="connsiteX1" fmla="*/ 11744325 w 11744325"/>
                <a:gd name="connsiteY1" fmla="*/ 0 h 314325"/>
                <a:gd name="connsiteX2" fmla="*/ 11744325 w 11744325"/>
                <a:gd name="connsiteY2" fmla="*/ 314325 h 314325"/>
                <a:gd name="connsiteX3" fmla="*/ 0 w 11744325"/>
                <a:gd name="connsiteY3" fmla="*/ 314325 h 314325"/>
                <a:gd name="connsiteX4" fmla="*/ 0 w 11744325"/>
                <a:gd name="connsiteY4" fmla="*/ 247650 h 314325"/>
                <a:gd name="connsiteX5" fmla="*/ 8162925 w 11744325"/>
                <a:gd name="connsiteY5" fmla="*/ 247650 h 314325"/>
                <a:gd name="connsiteX6" fmla="*/ 8153400 w 11744325"/>
                <a:gd name="connsiteY6" fmla="*/ 0 h 314325"/>
                <a:gd name="connsiteX0" fmla="*/ 8165307 w 11744325"/>
                <a:gd name="connsiteY0" fmla="*/ 0 h 314325"/>
                <a:gd name="connsiteX1" fmla="*/ 11744325 w 11744325"/>
                <a:gd name="connsiteY1" fmla="*/ 0 h 314325"/>
                <a:gd name="connsiteX2" fmla="*/ 11744325 w 11744325"/>
                <a:gd name="connsiteY2" fmla="*/ 314325 h 314325"/>
                <a:gd name="connsiteX3" fmla="*/ 0 w 11744325"/>
                <a:gd name="connsiteY3" fmla="*/ 314325 h 314325"/>
                <a:gd name="connsiteX4" fmla="*/ 0 w 11744325"/>
                <a:gd name="connsiteY4" fmla="*/ 247650 h 314325"/>
                <a:gd name="connsiteX5" fmla="*/ 8162925 w 11744325"/>
                <a:gd name="connsiteY5" fmla="*/ 247650 h 314325"/>
                <a:gd name="connsiteX6" fmla="*/ 8165307 w 11744325"/>
                <a:gd name="connsiteY6" fmla="*/ 0 h 314325"/>
                <a:gd name="connsiteX0" fmla="*/ 8165307 w 11744325"/>
                <a:gd name="connsiteY0" fmla="*/ 0 h 314325"/>
                <a:gd name="connsiteX1" fmla="*/ 11744325 w 11744325"/>
                <a:gd name="connsiteY1" fmla="*/ 0 h 314325"/>
                <a:gd name="connsiteX2" fmla="*/ 11744325 w 11744325"/>
                <a:gd name="connsiteY2" fmla="*/ 314325 h 314325"/>
                <a:gd name="connsiteX3" fmla="*/ 0 w 11744325"/>
                <a:gd name="connsiteY3" fmla="*/ 314325 h 314325"/>
                <a:gd name="connsiteX4" fmla="*/ 0 w 11744325"/>
                <a:gd name="connsiteY4" fmla="*/ 247650 h 314325"/>
                <a:gd name="connsiteX5" fmla="*/ 8099647 w 11744325"/>
                <a:gd name="connsiteY5" fmla="*/ 247650 h 314325"/>
                <a:gd name="connsiteX6" fmla="*/ 8165307 w 11744325"/>
                <a:gd name="connsiteY6" fmla="*/ 0 h 314325"/>
                <a:gd name="connsiteX0" fmla="*/ 8098865 w 11744325"/>
                <a:gd name="connsiteY0" fmla="*/ 0 h 314325"/>
                <a:gd name="connsiteX1" fmla="*/ 11744325 w 11744325"/>
                <a:gd name="connsiteY1" fmla="*/ 0 h 314325"/>
                <a:gd name="connsiteX2" fmla="*/ 11744325 w 11744325"/>
                <a:gd name="connsiteY2" fmla="*/ 314325 h 314325"/>
                <a:gd name="connsiteX3" fmla="*/ 0 w 11744325"/>
                <a:gd name="connsiteY3" fmla="*/ 314325 h 314325"/>
                <a:gd name="connsiteX4" fmla="*/ 0 w 11744325"/>
                <a:gd name="connsiteY4" fmla="*/ 247650 h 314325"/>
                <a:gd name="connsiteX5" fmla="*/ 8099647 w 11744325"/>
                <a:gd name="connsiteY5" fmla="*/ 247650 h 314325"/>
                <a:gd name="connsiteX6" fmla="*/ 8098865 w 11744325"/>
                <a:gd name="connsiteY6" fmla="*/ 0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44325" h="314325">
                  <a:moveTo>
                    <a:pt x="8098865" y="0"/>
                  </a:moveTo>
                  <a:lnTo>
                    <a:pt x="11744325" y="0"/>
                  </a:lnTo>
                  <a:lnTo>
                    <a:pt x="11744325" y="314325"/>
                  </a:lnTo>
                  <a:lnTo>
                    <a:pt x="0" y="314325"/>
                  </a:lnTo>
                  <a:lnTo>
                    <a:pt x="0" y="247650"/>
                  </a:lnTo>
                  <a:lnTo>
                    <a:pt x="8099647" y="247650"/>
                  </a:lnTo>
                  <a:cubicBezTo>
                    <a:pt x="8099386" y="165100"/>
                    <a:pt x="8099126" y="82550"/>
                    <a:pt x="8098865" y="0"/>
                  </a:cubicBezTo>
                  <a:close/>
                </a:path>
              </a:pathLst>
            </a:custGeom>
            <a:solidFill>
              <a:schemeClr val="accent3">
                <a:lumMod val="75000"/>
              </a:schemeClr>
            </a:solid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rIns="45720" rtlCol="0" anchor="ctr">
              <a:noAutofit/>
            </a:bodyPr>
            <a:lstStyle/>
            <a:p>
              <a:pPr marL="8286750" algn="ctr">
                <a:lnSpc>
                  <a:spcPct val="97000"/>
                </a:lnSpc>
              </a:pPr>
              <a:endParaRPr lang="en-US" sz="1050" b="1">
                <a:solidFill>
                  <a:schemeClr val="bg1"/>
                </a:solidFill>
                <a:latin typeface="Segoe UI" panose="020B0502040204020203" pitchFamily="34" charset="0"/>
                <a:cs typeface="Segoe UI" panose="020B0502040204020203" pitchFamily="34" charset="0"/>
              </a:endParaRPr>
            </a:p>
          </p:txBody>
        </p:sp>
        <p:sp>
          <p:nvSpPr>
            <p:cNvPr id="847" name="Rectangle 846">
              <a:hlinkClick r:id="rId111" tooltip="Learn how Microsoft works to secure your data, protect its privacy, and comply with global standards in Microsoft business cloud services."/>
              <a:extLst>
                <a:ext uri="{FF2B5EF4-FFF2-40B4-BE49-F238E27FC236}">
                  <a16:creationId xmlns:a16="http://schemas.microsoft.com/office/drawing/2014/main" id="{767F699E-8BF5-48FD-8960-24B3421585D2}"/>
                </a:ext>
              </a:extLst>
            </p:cNvPr>
            <p:cNvSpPr/>
            <p:nvPr/>
          </p:nvSpPr>
          <p:spPr>
            <a:xfrm>
              <a:off x="8459490" y="6534812"/>
              <a:ext cx="1647262" cy="165874"/>
            </a:xfrm>
            <a:prstGeom prst="rect">
              <a:avLst/>
            </a:prstGeom>
            <a:solidFill>
              <a:schemeClr val="bg1"/>
            </a:solid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lnSpc>
                  <a:spcPct val="97000"/>
                </a:lnSpc>
              </a:pPr>
              <a:r>
                <a:rPr lang="en-US" sz="900"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Trust Center</a:t>
              </a:r>
            </a:p>
          </p:txBody>
        </p:sp>
        <p:sp>
          <p:nvSpPr>
            <p:cNvPr id="848" name="Rectangle 847">
              <a:hlinkClick r:id="rId112" tooltip="The threat intelligence system that (1) protects Microsoft’s products and services and (2) provides actionable intelligence to safeguard your organization with trillions of signals and advanced analytics"/>
              <a:extLst>
                <a:ext uri="{FF2B5EF4-FFF2-40B4-BE49-F238E27FC236}">
                  <a16:creationId xmlns:a16="http://schemas.microsoft.com/office/drawing/2014/main" id="{81DCF43F-6876-458C-8AE6-3AFEB739D463}"/>
                </a:ext>
              </a:extLst>
            </p:cNvPr>
            <p:cNvSpPr/>
            <p:nvPr/>
          </p:nvSpPr>
          <p:spPr>
            <a:xfrm>
              <a:off x="10214398" y="6534812"/>
              <a:ext cx="1647262" cy="165874"/>
            </a:xfrm>
            <a:prstGeom prst="rect">
              <a:avLst/>
            </a:prstGeom>
            <a:solidFill>
              <a:schemeClr val="bg1"/>
            </a:solid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lnSpc>
                  <a:spcPct val="97000"/>
                </a:lnSpc>
              </a:pPr>
              <a:r>
                <a:rPr lang="en-US" sz="900"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Intelligent Security Graph</a:t>
              </a:r>
            </a:p>
          </p:txBody>
        </p:sp>
      </p:grpSp>
      <p:sp>
        <p:nvSpPr>
          <p:cNvPr id="87" name="Rectangle 86">
            <a:extLst>
              <a:ext uri="{FF2B5EF4-FFF2-40B4-BE49-F238E27FC236}">
                <a16:creationId xmlns:a16="http://schemas.microsoft.com/office/drawing/2014/main" id="{F5935FB9-47A5-4A3E-83C1-D47D32D1680B}"/>
              </a:ext>
            </a:extLst>
          </p:cNvPr>
          <p:cNvSpPr/>
          <p:nvPr/>
        </p:nvSpPr>
        <p:spPr bwMode="auto">
          <a:xfrm>
            <a:off x="8502616" y="1808988"/>
            <a:ext cx="1627632" cy="142844"/>
          </a:xfrm>
          <a:prstGeom prst="rect">
            <a:avLst/>
          </a:prstGeom>
          <a:solidFill>
            <a:srgbClr val="FFFFFF">
              <a:alpha val="74902"/>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469" name="Group 468">
            <a:extLst>
              <a:ext uri="{FF2B5EF4-FFF2-40B4-BE49-F238E27FC236}">
                <a16:creationId xmlns:a16="http://schemas.microsoft.com/office/drawing/2014/main" id="{455D9C41-65A3-473E-B529-C6FE2BDA939F}"/>
              </a:ext>
            </a:extLst>
          </p:cNvPr>
          <p:cNvGrpSpPr/>
          <p:nvPr/>
        </p:nvGrpSpPr>
        <p:grpSpPr>
          <a:xfrm>
            <a:off x="8540073" y="1985927"/>
            <a:ext cx="3317809" cy="206028"/>
            <a:chOff x="9721483" y="1839445"/>
            <a:chExt cx="3317809" cy="206028"/>
          </a:xfrm>
        </p:grpSpPr>
        <p:sp>
          <p:nvSpPr>
            <p:cNvPr id="470" name="Rectangle 469">
              <a:hlinkClick r:id="rId113" tooltip="Conditional Access provides centralized policy control for data and applications by enforcing conditions on account authentication, network location, device health/compliance, and other risk factors. "/>
              <a:extLst>
                <a:ext uri="{FF2B5EF4-FFF2-40B4-BE49-F238E27FC236}">
                  <a16:creationId xmlns:a16="http://schemas.microsoft.com/office/drawing/2014/main" id="{C0A35AAB-245E-44BA-B88E-D9B13D1F5A89}"/>
                </a:ext>
              </a:extLst>
            </p:cNvPr>
            <p:cNvSpPr/>
            <p:nvPr/>
          </p:nvSpPr>
          <p:spPr>
            <a:xfrm>
              <a:off x="9721483" y="1839445"/>
              <a:ext cx="3317809" cy="206028"/>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pPr marR="0" lvl="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Conditional Access </a:t>
              </a: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 Identity Perimeter Management</a:t>
              </a:r>
            </a:p>
          </p:txBody>
        </p:sp>
        <p:pic>
          <p:nvPicPr>
            <p:cNvPr id="471" name="Picture 470">
              <a:extLst>
                <a:ext uri="{FF2B5EF4-FFF2-40B4-BE49-F238E27FC236}">
                  <a16:creationId xmlns:a16="http://schemas.microsoft.com/office/drawing/2014/main" id="{4C76129A-676D-4825-A7F0-E69DB440144B}"/>
                </a:ext>
              </a:extLst>
            </p:cNvPr>
            <p:cNvPicPr>
              <a:picLocks noChangeAspect="1"/>
            </p:cNvPicPr>
            <p:nvPr/>
          </p:nvPicPr>
          <p:blipFill rotWithShape="1">
            <a:blip r:embed="rId114"/>
            <a:srcRect l="22948" t="1" b="1811"/>
            <a:stretch/>
          </p:blipFill>
          <p:spPr>
            <a:xfrm flipV="1">
              <a:off x="9764127" y="1889446"/>
              <a:ext cx="268951" cy="108569"/>
            </a:xfrm>
            <a:prstGeom prst="rect">
              <a:avLst/>
            </a:prstGeom>
          </p:spPr>
        </p:pic>
      </p:grpSp>
      <p:sp>
        <p:nvSpPr>
          <p:cNvPr id="746" name="Rectangle 745">
            <a:hlinkClick r:id="rId115" tooltip="Shielded VMs and guarded fabric protect sensitive workloads by isolating sensitive VMs from fabric administrators and restricting them to only healthy and approved hosts in the fabric."/>
            <a:extLst>
              <a:ext uri="{FF2B5EF4-FFF2-40B4-BE49-F238E27FC236}">
                <a16:creationId xmlns:a16="http://schemas.microsoft.com/office/drawing/2014/main" id="{E2B41574-1E2C-46C8-B9C2-53FBBA8DB4E8}"/>
              </a:ext>
            </a:extLst>
          </p:cNvPr>
          <p:cNvSpPr/>
          <p:nvPr/>
        </p:nvSpPr>
        <p:spPr>
          <a:xfrm>
            <a:off x="2358479" y="4602949"/>
            <a:ext cx="719786" cy="175683"/>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75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Shielded VMs</a:t>
            </a:r>
          </a:p>
        </p:txBody>
      </p:sp>
      <p:sp>
        <p:nvSpPr>
          <p:cNvPr id="770" name="Rectangle 769">
            <a:hlinkClick r:id="rId116" tooltip="Microsoft Azure Stack is a hybrid cloud platform that lets you provide Azure services from your datacenter. Security and compliance are areas of major investment for Azure Stack."/>
            <a:extLst>
              <a:ext uri="{FF2B5EF4-FFF2-40B4-BE49-F238E27FC236}">
                <a16:creationId xmlns:a16="http://schemas.microsoft.com/office/drawing/2014/main" id="{4AF87437-7A04-4DED-8CC1-8D26AE2B37F1}"/>
              </a:ext>
            </a:extLst>
          </p:cNvPr>
          <p:cNvSpPr/>
          <p:nvPr/>
        </p:nvSpPr>
        <p:spPr>
          <a:xfrm>
            <a:off x="2357678" y="4822073"/>
            <a:ext cx="719786" cy="175683"/>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75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Stack</a:t>
            </a:r>
          </a:p>
        </p:txBody>
      </p:sp>
      <p:sp>
        <p:nvSpPr>
          <p:cNvPr id="599" name="TextBox 598">
            <a:extLst>
              <a:ext uri="{FF2B5EF4-FFF2-40B4-BE49-F238E27FC236}">
                <a16:creationId xmlns:a16="http://schemas.microsoft.com/office/drawing/2014/main" id="{40B4C77D-397F-42D5-B6B4-BF3347FC5BEF}"/>
              </a:ext>
            </a:extLst>
          </p:cNvPr>
          <p:cNvSpPr txBox="1"/>
          <p:nvPr/>
        </p:nvSpPr>
        <p:spPr>
          <a:xfrm>
            <a:off x="2068585" y="2389532"/>
            <a:ext cx="2142883" cy="246221"/>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On Premises Datacenter(s)</a:t>
            </a:r>
          </a:p>
        </p:txBody>
      </p:sp>
      <p:grpSp>
        <p:nvGrpSpPr>
          <p:cNvPr id="28" name="Group 27">
            <a:extLst>
              <a:ext uri="{FF2B5EF4-FFF2-40B4-BE49-F238E27FC236}">
                <a16:creationId xmlns:a16="http://schemas.microsoft.com/office/drawing/2014/main" id="{51FD5745-565C-4C3E-A103-ADE410A5BA3F}"/>
              </a:ext>
            </a:extLst>
          </p:cNvPr>
          <p:cNvGrpSpPr/>
          <p:nvPr/>
        </p:nvGrpSpPr>
        <p:grpSpPr>
          <a:xfrm>
            <a:off x="8686764" y="4221575"/>
            <a:ext cx="1316736" cy="622575"/>
            <a:chOff x="8686764" y="4221575"/>
            <a:chExt cx="1316736" cy="622575"/>
          </a:xfrm>
        </p:grpSpPr>
        <p:grpSp>
          <p:nvGrpSpPr>
            <p:cNvPr id="785" name="Group 784">
              <a:extLst>
                <a:ext uri="{FF2B5EF4-FFF2-40B4-BE49-F238E27FC236}">
                  <a16:creationId xmlns:a16="http://schemas.microsoft.com/office/drawing/2014/main" id="{FA44FE5E-6419-4F47-900D-E07824FFA261}"/>
                </a:ext>
              </a:extLst>
            </p:cNvPr>
            <p:cNvGrpSpPr/>
            <p:nvPr/>
          </p:nvGrpSpPr>
          <p:grpSpPr>
            <a:xfrm>
              <a:off x="8686764" y="4221575"/>
              <a:ext cx="1316736" cy="622575"/>
              <a:chOff x="10885121" y="2166657"/>
              <a:chExt cx="1211600" cy="520369"/>
            </a:xfrm>
            <a:solidFill>
              <a:schemeClr val="bg1"/>
            </a:solidFill>
          </p:grpSpPr>
          <p:sp>
            <p:nvSpPr>
              <p:cNvPr id="786" name="Rectangle 785">
                <a:hlinkClick r:id="rId117" tooltip="Office 365 DLP capabilities including Outlook Policy Tips, rule application via Exchange Transport rules, automatic protection via SharePoint location, and more. "/>
                <a:extLst>
                  <a:ext uri="{FF2B5EF4-FFF2-40B4-BE49-F238E27FC236}">
                    <a16:creationId xmlns:a16="http://schemas.microsoft.com/office/drawing/2014/main" id="{FDC93C89-A208-4060-AAC9-EC4E47572DB0}"/>
                  </a:ext>
                </a:extLst>
              </p:cNvPr>
              <p:cNvSpPr/>
              <p:nvPr/>
            </p:nvSpPr>
            <p:spPr>
              <a:xfrm>
                <a:off x="10885121" y="2166657"/>
                <a:ext cx="1211600" cy="520369"/>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37744" tIns="18288" rtlCol="0" anchor="t"/>
              <a:lstStyle/>
              <a:p>
                <a:pPr marR="0" lvl="0" algn="l" defTabSz="914400" rtl="0" eaLnBrk="1" fontAlgn="auto" latinLnBrk="0" hangingPunct="1">
                  <a:lnSpc>
                    <a:spcPct val="100000"/>
                  </a:lnSpc>
                  <a:spcBef>
                    <a:spcPts val="0"/>
                  </a:spcBef>
                  <a:spcAft>
                    <a:spcPts val="0"/>
                  </a:spcAft>
                  <a:buClrTx/>
                  <a:buSzTx/>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Office 365</a:t>
                </a:r>
              </a:p>
              <a:p>
                <a:pPr marL="114300" marR="0" lvl="0" indent="-1143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5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hlinkClick r:id="rId117" tooltip="Office 365 DLP capabilities including Outlook Policy Tips, rule application via Exchange Transport rules, automatic protection via SharePoint location, and more. "/>
                  </a:rPr>
                  <a:t>Data Loss Protection</a:t>
                </a:r>
                <a:endParaRPr kumimoji="0" lang="en-US" sz="75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a:p>
                <a:pPr marL="114300" marR="0" lvl="0" indent="-1143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5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hlinkClick r:id="rId118" tooltip="Allows for full content lifecycle management from creating/importing through retention and deletion. Supervision also lets you define policies that capture communications in your organization for internal or external reviewers. "/>
                  </a:rPr>
                  <a:t>Data Governance</a:t>
                </a:r>
                <a:endParaRPr kumimoji="0" lang="en-US" sz="75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a:p>
                <a:pPr marL="114300" marR="0" lvl="0" indent="-1143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75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hlinkClick r:id="rId119"/>
                  </a:rPr>
                  <a:t>eDiscovery</a:t>
                </a:r>
                <a:endParaRPr kumimoji="0" lang="en-US" sz="75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pic>
            <p:nvPicPr>
              <p:cNvPr id="793" name="Picture 792">
                <a:extLst>
                  <a:ext uri="{FF2B5EF4-FFF2-40B4-BE49-F238E27FC236}">
                    <a16:creationId xmlns:a16="http://schemas.microsoft.com/office/drawing/2014/main" id="{053BEE98-F855-4BDD-AF47-CA2185261570}"/>
                  </a:ext>
                </a:extLst>
              </p:cNvPr>
              <p:cNvPicPr>
                <a:picLocks noChangeAspect="1"/>
              </p:cNvPicPr>
              <p:nvPr/>
            </p:nvPicPr>
            <p:blipFill>
              <a:blip r:embed="rId120" cstate="print">
                <a:extLst>
                  <a:ext uri="{28A0092B-C50C-407E-A947-70E740481C1C}">
                    <a14:useLocalDpi xmlns:a14="http://schemas.microsoft.com/office/drawing/2010/main" val="0"/>
                  </a:ext>
                </a:extLst>
              </a:blip>
              <a:stretch>
                <a:fillRect/>
              </a:stretch>
            </p:blipFill>
            <p:spPr>
              <a:xfrm>
                <a:off x="10950100" y="2182979"/>
                <a:ext cx="116904" cy="138531"/>
              </a:xfrm>
              <a:prstGeom prst="rect">
                <a:avLst/>
              </a:prstGeom>
              <a:grpFill/>
            </p:spPr>
          </p:pic>
        </p:grpSp>
        <p:grpSp>
          <p:nvGrpSpPr>
            <p:cNvPr id="794" name="Group 793">
              <a:extLst>
                <a:ext uri="{FF2B5EF4-FFF2-40B4-BE49-F238E27FC236}">
                  <a16:creationId xmlns:a16="http://schemas.microsoft.com/office/drawing/2014/main" id="{BC149996-BA06-4160-9F41-E2DAF83BC140}"/>
                </a:ext>
              </a:extLst>
            </p:cNvPr>
            <p:cNvGrpSpPr/>
            <p:nvPr/>
          </p:nvGrpSpPr>
          <p:grpSpPr>
            <a:xfrm>
              <a:off x="9047248" y="4762130"/>
              <a:ext cx="188672" cy="45719"/>
              <a:chOff x="6660452" y="3094221"/>
              <a:chExt cx="188672" cy="45719"/>
            </a:xfrm>
          </p:grpSpPr>
          <p:sp>
            <p:nvSpPr>
              <p:cNvPr id="795" name="Oval 794">
                <a:extLst>
                  <a:ext uri="{FF2B5EF4-FFF2-40B4-BE49-F238E27FC236}">
                    <a16:creationId xmlns:a16="http://schemas.microsoft.com/office/drawing/2014/main" id="{974A5067-3475-4DE1-9C41-C7113F138973}"/>
                  </a:ext>
                </a:extLst>
              </p:cNvPr>
              <p:cNvSpPr/>
              <p:nvPr/>
            </p:nvSpPr>
            <p:spPr bwMode="auto">
              <a:xfrm>
                <a:off x="6660452"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96" name="Oval 795">
                <a:extLst>
                  <a:ext uri="{FF2B5EF4-FFF2-40B4-BE49-F238E27FC236}">
                    <a16:creationId xmlns:a16="http://schemas.microsoft.com/office/drawing/2014/main" id="{A14F0404-BCD5-4F95-BC15-F0686F93B29F}"/>
                  </a:ext>
                </a:extLst>
              </p:cNvPr>
              <p:cNvSpPr/>
              <p:nvPr/>
            </p:nvSpPr>
            <p:spPr bwMode="auto">
              <a:xfrm>
                <a:off x="6731928"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97" name="Oval 796">
                <a:extLst>
                  <a:ext uri="{FF2B5EF4-FFF2-40B4-BE49-F238E27FC236}">
                    <a16:creationId xmlns:a16="http://schemas.microsoft.com/office/drawing/2014/main" id="{39C75745-B98C-4407-ADE9-4F31F73B4ACE}"/>
                  </a:ext>
                </a:extLst>
              </p:cNvPr>
              <p:cNvSpPr/>
              <p:nvPr/>
            </p:nvSpPr>
            <p:spPr bwMode="auto">
              <a:xfrm>
                <a:off x="6803404"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cxnSp>
        <p:nvCxnSpPr>
          <p:cNvPr id="798" name="Connector: Elbow 797">
            <a:extLst>
              <a:ext uri="{FF2B5EF4-FFF2-40B4-BE49-F238E27FC236}">
                <a16:creationId xmlns:a16="http://schemas.microsoft.com/office/drawing/2014/main" id="{31BE68C4-93B9-488F-B589-38E7C83CC91B}"/>
              </a:ext>
            </a:extLst>
          </p:cNvPr>
          <p:cNvCxnSpPr>
            <a:cxnSpLocks/>
            <a:stCxn id="92" idx="1"/>
            <a:endCxn id="622" idx="1"/>
          </p:cNvCxnSpPr>
          <p:nvPr/>
        </p:nvCxnSpPr>
        <p:spPr>
          <a:xfrm rot="10800000" flipV="1">
            <a:off x="266025" y="3391149"/>
            <a:ext cx="26435" cy="1553770"/>
          </a:xfrm>
          <a:prstGeom prst="bentConnector3">
            <a:avLst>
              <a:gd name="adj1" fmla="val 268148"/>
            </a:avLst>
          </a:prstGeom>
          <a:ln w="19050">
            <a:solidFill>
              <a:srgbClr val="5C2D9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489560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666A63A6-759C-4D40-8395-941BD9681D27}"/>
              </a:ext>
            </a:extLst>
          </p:cNvPr>
          <p:cNvSpPr/>
          <p:nvPr/>
        </p:nvSpPr>
        <p:spPr>
          <a:xfrm>
            <a:off x="9620322" y="2049575"/>
            <a:ext cx="1403278" cy="3206185"/>
          </a:xfrm>
          <a:prstGeom prst="rect">
            <a:avLst/>
          </a:prstGeom>
          <a:solidFill>
            <a:schemeClr val="bg1">
              <a:alpha val="0"/>
            </a:schemeClr>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endParaRPr lang="en-US" sz="900" dirty="0">
              <a:solidFill>
                <a:prstClr val="white"/>
              </a:solidFill>
            </a:endParaRPr>
          </a:p>
        </p:txBody>
      </p:sp>
      <p:sp>
        <p:nvSpPr>
          <p:cNvPr id="103" name="Rectangle 102"/>
          <p:cNvSpPr/>
          <p:nvPr/>
        </p:nvSpPr>
        <p:spPr>
          <a:xfrm>
            <a:off x="6764451" y="4858341"/>
            <a:ext cx="2337856" cy="1088387"/>
          </a:xfrm>
          <a:prstGeom prst="rect">
            <a:avLst/>
          </a:prstGeom>
          <a:solidFill>
            <a:schemeClr val="bg1">
              <a:alpha val="0"/>
            </a:schemeClr>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endParaRPr lang="en-US" sz="900" dirty="0">
              <a:solidFill>
                <a:prstClr val="white"/>
              </a:solidFill>
            </a:endParaRPr>
          </a:p>
        </p:txBody>
      </p:sp>
      <p:sp>
        <p:nvSpPr>
          <p:cNvPr id="204" name="Rectangle 203"/>
          <p:cNvSpPr/>
          <p:nvPr/>
        </p:nvSpPr>
        <p:spPr>
          <a:xfrm>
            <a:off x="8293100" y="3534624"/>
            <a:ext cx="808615" cy="329691"/>
          </a:xfrm>
          <a:prstGeom prst="rect">
            <a:avLst/>
          </a:prstGeom>
          <a:solidFill>
            <a:srgbClr val="6D2077"/>
          </a:solid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r"/>
            <a:r>
              <a:rPr lang="en-US" sz="1200" dirty="0">
                <a:solidFill>
                  <a:schemeClr val="bg1"/>
                </a:solidFill>
              </a:rPr>
              <a:t>Express Route</a:t>
            </a:r>
          </a:p>
        </p:txBody>
      </p:sp>
      <p:sp>
        <p:nvSpPr>
          <p:cNvPr id="2" name="Rectangle 1"/>
          <p:cNvSpPr/>
          <p:nvPr/>
        </p:nvSpPr>
        <p:spPr>
          <a:xfrm>
            <a:off x="3355635" y="4858341"/>
            <a:ext cx="3208481" cy="1088386"/>
          </a:xfrm>
          <a:prstGeom prst="rect">
            <a:avLst/>
          </a:prstGeom>
          <a:solidFill>
            <a:schemeClr val="bg1">
              <a:alpha val="0"/>
            </a:schemeClr>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endParaRPr lang="en-US" sz="900" dirty="0" err="1">
              <a:solidFill>
                <a:prstClr val="white"/>
              </a:solidFill>
            </a:endParaRPr>
          </a:p>
        </p:txBody>
      </p:sp>
      <p:sp>
        <p:nvSpPr>
          <p:cNvPr id="3" name="Rectangle 2"/>
          <p:cNvSpPr/>
          <p:nvPr/>
        </p:nvSpPr>
        <p:spPr>
          <a:xfrm>
            <a:off x="3423948" y="5181236"/>
            <a:ext cx="1397254" cy="324257"/>
          </a:xfrm>
          <a:prstGeom prst="rect">
            <a:avLst/>
          </a:prstGeom>
          <a:solidFill>
            <a:srgbClr val="00338D"/>
          </a:solid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r"/>
            <a:r>
              <a:rPr lang="en-US" sz="1200" dirty="0">
                <a:solidFill>
                  <a:schemeClr val="bg1"/>
                </a:solidFill>
              </a:rPr>
              <a:t>Azure Security Center</a:t>
            </a:r>
          </a:p>
        </p:txBody>
      </p:sp>
      <p:sp>
        <p:nvSpPr>
          <p:cNvPr id="4" name="Rectangle 3"/>
          <p:cNvSpPr/>
          <p:nvPr/>
        </p:nvSpPr>
        <p:spPr>
          <a:xfrm>
            <a:off x="5440972" y="5188937"/>
            <a:ext cx="950853" cy="324257"/>
          </a:xfrm>
          <a:prstGeom prst="rect">
            <a:avLst/>
          </a:prstGeom>
          <a:solidFill>
            <a:srgbClr val="00338D"/>
          </a:solid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r"/>
            <a:r>
              <a:rPr lang="en-US" sz="1200" dirty="0">
                <a:solidFill>
                  <a:schemeClr val="bg1"/>
                </a:solidFill>
              </a:rPr>
              <a:t>Sentinel</a:t>
            </a:r>
          </a:p>
        </p:txBody>
      </p:sp>
      <p:sp>
        <p:nvSpPr>
          <p:cNvPr id="6" name="object 355"/>
          <p:cNvSpPr/>
          <p:nvPr/>
        </p:nvSpPr>
        <p:spPr>
          <a:xfrm>
            <a:off x="9844547" y="2811956"/>
            <a:ext cx="178688" cy="243586"/>
          </a:xfrm>
          <a:prstGeom prst="rect">
            <a:avLst/>
          </a:prstGeom>
          <a:blipFill>
            <a:blip r:embed="rId2" cstate="print"/>
            <a:stretch>
              <a:fillRect/>
            </a:stretch>
          </a:blipFill>
        </p:spPr>
        <p:txBody>
          <a:bodyPr wrap="square" lIns="0" tIns="0" rIns="0" bIns="0" rtlCol="0"/>
          <a:lstStyle/>
          <a:p>
            <a:endParaRPr/>
          </a:p>
        </p:txBody>
      </p:sp>
      <p:sp>
        <p:nvSpPr>
          <p:cNvPr id="11" name="object 498"/>
          <p:cNvSpPr/>
          <p:nvPr/>
        </p:nvSpPr>
        <p:spPr>
          <a:xfrm>
            <a:off x="9933891" y="2493786"/>
            <a:ext cx="906380" cy="211161"/>
          </a:xfrm>
          <a:custGeom>
            <a:avLst/>
            <a:gdLst/>
            <a:ahLst/>
            <a:cxnLst/>
            <a:rect l="l" t="t" r="r" b="b"/>
            <a:pathLst>
              <a:path w="1090295" h="336550">
                <a:moveTo>
                  <a:pt x="0" y="336550"/>
                </a:moveTo>
                <a:lnTo>
                  <a:pt x="1089964" y="336550"/>
                </a:lnTo>
                <a:lnTo>
                  <a:pt x="1089964" y="0"/>
                </a:lnTo>
                <a:lnTo>
                  <a:pt x="0" y="0"/>
                </a:lnTo>
                <a:lnTo>
                  <a:pt x="0" y="336550"/>
                </a:lnTo>
                <a:close/>
              </a:path>
            </a:pathLst>
          </a:custGeom>
          <a:noFill/>
        </p:spPr>
        <p:txBody>
          <a:bodyPr wrap="square" lIns="109728" tIns="54610" rIns="54610" bIns="54610" rtlCol="0" anchor="ctr" anchorCtr="0">
            <a:noAutofit/>
          </a:bodyPr>
          <a:lstStyle/>
          <a:p>
            <a:pPr algn="ctr">
              <a:spcAft>
                <a:spcPts val="600"/>
              </a:spcAft>
            </a:pPr>
            <a:r>
              <a:rPr lang="en-US" sz="800" dirty="0" err="1">
                <a:solidFill>
                  <a:schemeClr val="tx2"/>
                </a:solidFill>
              </a:rPr>
              <a:t>KeyVault</a:t>
            </a:r>
            <a:endParaRPr sz="800" dirty="0">
              <a:solidFill>
                <a:schemeClr val="tx2"/>
              </a:solidFill>
            </a:endParaRPr>
          </a:p>
        </p:txBody>
      </p:sp>
      <p:sp>
        <p:nvSpPr>
          <p:cNvPr id="12" name="object 498"/>
          <p:cNvSpPr/>
          <p:nvPr/>
        </p:nvSpPr>
        <p:spPr>
          <a:xfrm>
            <a:off x="9932764" y="2846602"/>
            <a:ext cx="906379" cy="228205"/>
          </a:xfrm>
          <a:custGeom>
            <a:avLst/>
            <a:gdLst/>
            <a:ahLst/>
            <a:cxnLst/>
            <a:rect l="l" t="t" r="r" b="b"/>
            <a:pathLst>
              <a:path w="1090295" h="336550">
                <a:moveTo>
                  <a:pt x="0" y="336550"/>
                </a:moveTo>
                <a:lnTo>
                  <a:pt x="1089964" y="336550"/>
                </a:lnTo>
                <a:lnTo>
                  <a:pt x="1089964" y="0"/>
                </a:lnTo>
                <a:lnTo>
                  <a:pt x="0" y="0"/>
                </a:lnTo>
                <a:lnTo>
                  <a:pt x="0" y="336550"/>
                </a:lnTo>
                <a:close/>
              </a:path>
            </a:pathLst>
          </a:custGeom>
          <a:noFill/>
        </p:spPr>
        <p:txBody>
          <a:bodyPr wrap="square" lIns="109728" tIns="54610" rIns="54610" bIns="54610" rtlCol="0" anchor="ctr" anchorCtr="0">
            <a:noAutofit/>
          </a:bodyPr>
          <a:lstStyle/>
          <a:p>
            <a:pPr algn="ctr">
              <a:spcAft>
                <a:spcPts val="600"/>
              </a:spcAft>
            </a:pPr>
            <a:r>
              <a:rPr lang="en-US" sz="800" dirty="0">
                <a:solidFill>
                  <a:schemeClr val="tx2"/>
                </a:solidFill>
              </a:rPr>
              <a:t>ATP</a:t>
            </a:r>
            <a:endParaRPr sz="800" dirty="0">
              <a:solidFill>
                <a:schemeClr val="tx2"/>
              </a:solidFill>
            </a:endParaRPr>
          </a:p>
        </p:txBody>
      </p:sp>
      <p:sp>
        <p:nvSpPr>
          <p:cNvPr id="13" name="Right Arrow 12"/>
          <p:cNvSpPr/>
          <p:nvPr/>
        </p:nvSpPr>
        <p:spPr>
          <a:xfrm>
            <a:off x="4851539" y="5222832"/>
            <a:ext cx="589433" cy="249811"/>
          </a:xfrm>
          <a:prstGeom prst="rightArrow">
            <a:avLst/>
          </a:prstGeom>
          <a:no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14" name="object 498"/>
          <p:cNvSpPr/>
          <p:nvPr/>
        </p:nvSpPr>
        <p:spPr>
          <a:xfrm>
            <a:off x="4900587" y="5281314"/>
            <a:ext cx="456494" cy="129271"/>
          </a:xfrm>
          <a:custGeom>
            <a:avLst/>
            <a:gdLst/>
            <a:ahLst/>
            <a:cxnLst/>
            <a:rect l="l" t="t" r="r" b="b"/>
            <a:pathLst>
              <a:path w="1090295" h="336550">
                <a:moveTo>
                  <a:pt x="0" y="336550"/>
                </a:moveTo>
                <a:lnTo>
                  <a:pt x="1089964" y="336550"/>
                </a:lnTo>
                <a:lnTo>
                  <a:pt x="1089964" y="0"/>
                </a:lnTo>
                <a:lnTo>
                  <a:pt x="0" y="0"/>
                </a:lnTo>
                <a:lnTo>
                  <a:pt x="0" y="336550"/>
                </a:lnTo>
                <a:close/>
              </a:path>
            </a:pathLst>
          </a:custGeom>
          <a:noFill/>
        </p:spPr>
        <p:txBody>
          <a:bodyPr wrap="square" lIns="0" tIns="0" rIns="0" bIns="0" rtlCol="0"/>
          <a:lstStyle/>
          <a:p>
            <a:pPr algn="ctr"/>
            <a:r>
              <a:rPr lang="en-US" sz="800" dirty="0">
                <a:latin typeface="Calibri" panose="020F0502020204030204" pitchFamily="34" charset="0"/>
                <a:cs typeface="Calibri" panose="020F0502020204030204" pitchFamily="34" charset="0"/>
              </a:rPr>
              <a:t>Alerts</a:t>
            </a:r>
            <a:endParaRPr sz="800" dirty="0">
              <a:latin typeface="Calibri" panose="020F0502020204030204" pitchFamily="34" charset="0"/>
              <a:cs typeface="Calibri" panose="020F0502020204030204" pitchFamily="34" charset="0"/>
            </a:endParaRPr>
          </a:p>
        </p:txBody>
      </p:sp>
      <p:pic>
        <p:nvPicPr>
          <p:cNvPr id="15" name="Picture 14"/>
          <p:cNvPicPr>
            <a:picLocks noChangeAspect="1"/>
          </p:cNvPicPr>
          <p:nvPr/>
        </p:nvPicPr>
        <p:blipFill>
          <a:blip r:embed="rId3"/>
          <a:stretch>
            <a:fillRect/>
          </a:stretch>
        </p:blipFill>
        <p:spPr>
          <a:xfrm>
            <a:off x="3464285" y="5199513"/>
            <a:ext cx="243959" cy="289727"/>
          </a:xfrm>
          <a:prstGeom prst="rect">
            <a:avLst/>
          </a:prstGeom>
        </p:spPr>
      </p:pic>
      <p:sp>
        <p:nvSpPr>
          <p:cNvPr id="92" name="Rectangle 91"/>
          <p:cNvSpPr/>
          <p:nvPr/>
        </p:nvSpPr>
        <p:spPr>
          <a:xfrm>
            <a:off x="3358417" y="2165187"/>
            <a:ext cx="5746672" cy="1240246"/>
          </a:xfrm>
          <a:prstGeom prst="rect">
            <a:avLst/>
          </a:prstGeom>
          <a:solidFill>
            <a:schemeClr val="bg1">
              <a:alpha val="0"/>
            </a:schemeClr>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endParaRPr lang="en-US" sz="900" dirty="0" err="1">
              <a:solidFill>
                <a:prstClr val="white"/>
              </a:solidFill>
            </a:endParaRPr>
          </a:p>
        </p:txBody>
      </p:sp>
      <p:sp>
        <p:nvSpPr>
          <p:cNvPr id="93" name="Rectangle 92"/>
          <p:cNvSpPr/>
          <p:nvPr/>
        </p:nvSpPr>
        <p:spPr>
          <a:xfrm>
            <a:off x="3355636" y="3466007"/>
            <a:ext cx="4438743" cy="557378"/>
          </a:xfrm>
          <a:prstGeom prst="rect">
            <a:avLst/>
          </a:prstGeom>
          <a:solidFill>
            <a:schemeClr val="bg1">
              <a:alpha val="0"/>
            </a:schemeClr>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endParaRPr lang="en-US" sz="900" dirty="0" err="1">
              <a:solidFill>
                <a:prstClr val="white"/>
              </a:solidFill>
            </a:endParaRPr>
          </a:p>
        </p:txBody>
      </p:sp>
      <p:pic>
        <p:nvPicPr>
          <p:cNvPr id="106" name="Picture 105"/>
          <p:cNvPicPr>
            <a:picLocks noChangeAspect="1"/>
          </p:cNvPicPr>
          <p:nvPr/>
        </p:nvPicPr>
        <p:blipFill>
          <a:blip r:embed="rId4"/>
          <a:stretch>
            <a:fillRect/>
          </a:stretch>
        </p:blipFill>
        <p:spPr>
          <a:xfrm>
            <a:off x="8346212" y="3614098"/>
            <a:ext cx="138027" cy="139281"/>
          </a:xfrm>
          <a:prstGeom prst="rect">
            <a:avLst/>
          </a:prstGeom>
        </p:spPr>
      </p:pic>
      <p:sp>
        <p:nvSpPr>
          <p:cNvPr id="113" name="object 498"/>
          <p:cNvSpPr/>
          <p:nvPr/>
        </p:nvSpPr>
        <p:spPr>
          <a:xfrm>
            <a:off x="9932764" y="3959674"/>
            <a:ext cx="900071" cy="214671"/>
          </a:xfrm>
          <a:custGeom>
            <a:avLst/>
            <a:gdLst/>
            <a:ahLst/>
            <a:cxnLst/>
            <a:rect l="l" t="t" r="r" b="b"/>
            <a:pathLst>
              <a:path w="1090295" h="336550">
                <a:moveTo>
                  <a:pt x="0" y="336550"/>
                </a:moveTo>
                <a:lnTo>
                  <a:pt x="1089964" y="336550"/>
                </a:lnTo>
                <a:lnTo>
                  <a:pt x="1089964" y="0"/>
                </a:lnTo>
                <a:lnTo>
                  <a:pt x="0" y="0"/>
                </a:lnTo>
                <a:lnTo>
                  <a:pt x="0" y="336550"/>
                </a:lnTo>
                <a:close/>
              </a:path>
            </a:pathLst>
          </a:custGeom>
          <a:noFill/>
        </p:spPr>
        <p:txBody>
          <a:bodyPr wrap="square" lIns="109728" tIns="54610" rIns="54610" bIns="54610" rtlCol="0" anchor="ctr" anchorCtr="0">
            <a:noAutofit/>
          </a:bodyPr>
          <a:lstStyle/>
          <a:p>
            <a:pPr algn="ctr">
              <a:spcAft>
                <a:spcPts val="600"/>
              </a:spcAft>
            </a:pPr>
            <a:r>
              <a:rPr lang="en-US" sz="800" dirty="0">
                <a:solidFill>
                  <a:schemeClr val="tx2"/>
                </a:solidFill>
              </a:rPr>
              <a:t>App Proxy</a:t>
            </a:r>
            <a:endParaRPr sz="800" dirty="0">
              <a:solidFill>
                <a:schemeClr val="tx2"/>
              </a:solidFill>
            </a:endParaRPr>
          </a:p>
        </p:txBody>
      </p:sp>
      <p:sp>
        <p:nvSpPr>
          <p:cNvPr id="115" name="Rectangle 114"/>
          <p:cNvSpPr/>
          <p:nvPr/>
        </p:nvSpPr>
        <p:spPr>
          <a:xfrm>
            <a:off x="3355635" y="1034448"/>
            <a:ext cx="5749454" cy="439472"/>
          </a:xfrm>
          <a:prstGeom prst="rect">
            <a:avLst/>
          </a:prstGeom>
          <a:solidFill>
            <a:schemeClr val="bg1">
              <a:alpha val="0"/>
            </a:schemeClr>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r>
              <a:rPr lang="en-US" sz="900" dirty="0">
                <a:solidFill>
                  <a:prstClr val="white"/>
                </a:solidFill>
              </a:rPr>
              <a:t>Governance</a:t>
            </a:r>
          </a:p>
        </p:txBody>
      </p:sp>
      <p:sp>
        <p:nvSpPr>
          <p:cNvPr id="122" name="Rectangle 121"/>
          <p:cNvSpPr/>
          <p:nvPr/>
        </p:nvSpPr>
        <p:spPr>
          <a:xfrm>
            <a:off x="3961722" y="2220155"/>
            <a:ext cx="1316441" cy="1139129"/>
          </a:xfrm>
          <a:prstGeom prst="rect">
            <a:avLst/>
          </a:prstGeom>
          <a:noFill/>
          <a:ln>
            <a:solidFill>
              <a:srgbClr val="00338D"/>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123" name="Rectangle 122"/>
          <p:cNvSpPr/>
          <p:nvPr/>
        </p:nvSpPr>
        <p:spPr>
          <a:xfrm>
            <a:off x="5386564" y="2241450"/>
            <a:ext cx="1467066" cy="1106151"/>
          </a:xfrm>
          <a:prstGeom prst="rect">
            <a:avLst/>
          </a:prstGeom>
          <a:noFill/>
          <a:ln>
            <a:solidFill>
              <a:srgbClr val="00338D"/>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124" name="Rectangle 123"/>
          <p:cNvSpPr/>
          <p:nvPr/>
        </p:nvSpPr>
        <p:spPr>
          <a:xfrm>
            <a:off x="6962030" y="2243862"/>
            <a:ext cx="1331070" cy="1103739"/>
          </a:xfrm>
          <a:prstGeom prst="rect">
            <a:avLst/>
          </a:prstGeom>
          <a:noFill/>
          <a:ln>
            <a:solidFill>
              <a:srgbClr val="00338D"/>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grpSp>
        <p:nvGrpSpPr>
          <p:cNvPr id="136" name="Group 135"/>
          <p:cNvGrpSpPr/>
          <p:nvPr/>
        </p:nvGrpSpPr>
        <p:grpSpPr>
          <a:xfrm>
            <a:off x="7265193" y="2599367"/>
            <a:ext cx="223468" cy="309795"/>
            <a:chOff x="2719451" y="8074279"/>
            <a:chExt cx="461009" cy="610362"/>
          </a:xfrm>
        </p:grpSpPr>
        <p:sp>
          <p:nvSpPr>
            <p:cNvPr id="137" name="object 469"/>
            <p:cNvSpPr/>
            <p:nvPr/>
          </p:nvSpPr>
          <p:spPr>
            <a:xfrm>
              <a:off x="2719451" y="8157591"/>
              <a:ext cx="230504" cy="527050"/>
            </a:xfrm>
            <a:custGeom>
              <a:avLst/>
              <a:gdLst/>
              <a:ahLst/>
              <a:cxnLst/>
              <a:rect l="l" t="t" r="r" b="b"/>
              <a:pathLst>
                <a:path w="230505" h="527050">
                  <a:moveTo>
                    <a:pt x="230250" y="0"/>
                  </a:moveTo>
                  <a:lnTo>
                    <a:pt x="0" y="0"/>
                  </a:lnTo>
                  <a:lnTo>
                    <a:pt x="0" y="443611"/>
                  </a:lnTo>
                  <a:lnTo>
                    <a:pt x="31416" y="485732"/>
                  </a:lnTo>
                  <a:lnTo>
                    <a:pt x="67405" y="502618"/>
                  </a:lnTo>
                  <a:lnTo>
                    <a:pt x="113998" y="515662"/>
                  </a:lnTo>
                  <a:lnTo>
                    <a:pt x="169009" y="524070"/>
                  </a:lnTo>
                  <a:lnTo>
                    <a:pt x="230250" y="527050"/>
                  </a:lnTo>
                  <a:lnTo>
                    <a:pt x="230250" y="0"/>
                  </a:lnTo>
                  <a:close/>
                </a:path>
              </a:pathLst>
            </a:custGeom>
            <a:solidFill>
              <a:srgbClr val="0071C5"/>
            </a:solidFill>
          </p:spPr>
          <p:txBody>
            <a:bodyPr wrap="square" lIns="0" tIns="0" rIns="0" bIns="0" rtlCol="0"/>
            <a:lstStyle/>
            <a:p>
              <a:endParaRPr/>
            </a:p>
          </p:txBody>
        </p:sp>
        <p:sp>
          <p:nvSpPr>
            <p:cNvPr id="138" name="object 470"/>
            <p:cNvSpPr/>
            <p:nvPr/>
          </p:nvSpPr>
          <p:spPr>
            <a:xfrm>
              <a:off x="2946526" y="8157591"/>
              <a:ext cx="233679" cy="527050"/>
            </a:xfrm>
            <a:custGeom>
              <a:avLst/>
              <a:gdLst/>
              <a:ahLst/>
              <a:cxnLst/>
              <a:rect l="l" t="t" r="r" b="b"/>
              <a:pathLst>
                <a:path w="233680" h="527050">
                  <a:moveTo>
                    <a:pt x="233425" y="0"/>
                  </a:moveTo>
                  <a:lnTo>
                    <a:pt x="0" y="0"/>
                  </a:lnTo>
                  <a:lnTo>
                    <a:pt x="0" y="527050"/>
                  </a:lnTo>
                  <a:lnTo>
                    <a:pt x="3175" y="527050"/>
                  </a:lnTo>
                  <a:lnTo>
                    <a:pt x="64371" y="524070"/>
                  </a:lnTo>
                  <a:lnTo>
                    <a:pt x="119370" y="515662"/>
                  </a:lnTo>
                  <a:lnTo>
                    <a:pt x="165973" y="502618"/>
                  </a:lnTo>
                  <a:lnTo>
                    <a:pt x="201981" y="485732"/>
                  </a:lnTo>
                  <a:lnTo>
                    <a:pt x="233425" y="443611"/>
                  </a:lnTo>
                  <a:lnTo>
                    <a:pt x="233425" y="0"/>
                  </a:lnTo>
                  <a:close/>
                </a:path>
              </a:pathLst>
            </a:custGeom>
            <a:solidFill>
              <a:srgbClr val="0071C5"/>
            </a:solidFill>
          </p:spPr>
          <p:txBody>
            <a:bodyPr wrap="square" lIns="0" tIns="0" rIns="0" bIns="0" rtlCol="0"/>
            <a:lstStyle/>
            <a:p>
              <a:endParaRPr/>
            </a:p>
          </p:txBody>
        </p:sp>
        <p:sp>
          <p:nvSpPr>
            <p:cNvPr id="139" name="object 471"/>
            <p:cNvSpPr/>
            <p:nvPr/>
          </p:nvSpPr>
          <p:spPr>
            <a:xfrm>
              <a:off x="2946526" y="8157591"/>
              <a:ext cx="233679" cy="527050"/>
            </a:xfrm>
            <a:custGeom>
              <a:avLst/>
              <a:gdLst/>
              <a:ahLst/>
              <a:cxnLst/>
              <a:rect l="l" t="t" r="r" b="b"/>
              <a:pathLst>
                <a:path w="233680" h="527050">
                  <a:moveTo>
                    <a:pt x="233425" y="0"/>
                  </a:moveTo>
                  <a:lnTo>
                    <a:pt x="0" y="0"/>
                  </a:lnTo>
                  <a:lnTo>
                    <a:pt x="0" y="527050"/>
                  </a:lnTo>
                  <a:lnTo>
                    <a:pt x="3175" y="527050"/>
                  </a:lnTo>
                  <a:lnTo>
                    <a:pt x="64371" y="524070"/>
                  </a:lnTo>
                  <a:lnTo>
                    <a:pt x="119370" y="515662"/>
                  </a:lnTo>
                  <a:lnTo>
                    <a:pt x="165973" y="502618"/>
                  </a:lnTo>
                  <a:lnTo>
                    <a:pt x="201981" y="485732"/>
                  </a:lnTo>
                  <a:lnTo>
                    <a:pt x="233425" y="443611"/>
                  </a:lnTo>
                  <a:lnTo>
                    <a:pt x="233425" y="0"/>
                  </a:lnTo>
                  <a:close/>
                </a:path>
              </a:pathLst>
            </a:custGeom>
            <a:solidFill>
              <a:srgbClr val="FFFFFF">
                <a:alpha val="14901"/>
              </a:srgbClr>
            </a:solidFill>
          </p:spPr>
          <p:txBody>
            <a:bodyPr wrap="square" lIns="0" tIns="0" rIns="0" bIns="0" rtlCol="0"/>
            <a:lstStyle/>
            <a:p>
              <a:endParaRPr/>
            </a:p>
          </p:txBody>
        </p:sp>
        <p:sp>
          <p:nvSpPr>
            <p:cNvPr id="140" name="object 472"/>
            <p:cNvSpPr/>
            <p:nvPr/>
          </p:nvSpPr>
          <p:spPr>
            <a:xfrm>
              <a:off x="2719451" y="8074279"/>
              <a:ext cx="461009" cy="167005"/>
            </a:xfrm>
            <a:custGeom>
              <a:avLst/>
              <a:gdLst/>
              <a:ahLst/>
              <a:cxnLst/>
              <a:rect l="l" t="t" r="r" b="b"/>
              <a:pathLst>
                <a:path w="461010" h="167004">
                  <a:moveTo>
                    <a:pt x="230250" y="0"/>
                  </a:moveTo>
                  <a:lnTo>
                    <a:pt x="169009" y="2978"/>
                  </a:lnTo>
                  <a:lnTo>
                    <a:pt x="113998" y="11382"/>
                  </a:lnTo>
                  <a:lnTo>
                    <a:pt x="67405" y="24415"/>
                  </a:lnTo>
                  <a:lnTo>
                    <a:pt x="31416" y="41279"/>
                  </a:lnTo>
                  <a:lnTo>
                    <a:pt x="0" y="83312"/>
                  </a:lnTo>
                  <a:lnTo>
                    <a:pt x="8218" y="105499"/>
                  </a:lnTo>
                  <a:lnTo>
                    <a:pt x="67405" y="142319"/>
                  </a:lnTo>
                  <a:lnTo>
                    <a:pt x="113998" y="155363"/>
                  </a:lnTo>
                  <a:lnTo>
                    <a:pt x="169009" y="163771"/>
                  </a:lnTo>
                  <a:lnTo>
                    <a:pt x="230250" y="166750"/>
                  </a:lnTo>
                  <a:lnTo>
                    <a:pt x="291447" y="163771"/>
                  </a:lnTo>
                  <a:lnTo>
                    <a:pt x="346446" y="155363"/>
                  </a:lnTo>
                  <a:lnTo>
                    <a:pt x="393049" y="142319"/>
                  </a:lnTo>
                  <a:lnTo>
                    <a:pt x="429057" y="125433"/>
                  </a:lnTo>
                  <a:lnTo>
                    <a:pt x="460501" y="83312"/>
                  </a:lnTo>
                  <a:lnTo>
                    <a:pt x="452274" y="61177"/>
                  </a:lnTo>
                  <a:lnTo>
                    <a:pt x="393049" y="24415"/>
                  </a:lnTo>
                  <a:lnTo>
                    <a:pt x="346446" y="11382"/>
                  </a:lnTo>
                  <a:lnTo>
                    <a:pt x="291447" y="2978"/>
                  </a:lnTo>
                  <a:lnTo>
                    <a:pt x="230250" y="0"/>
                  </a:lnTo>
                  <a:close/>
                </a:path>
              </a:pathLst>
            </a:custGeom>
            <a:solidFill>
              <a:srgbClr val="FFFFFF"/>
            </a:solidFill>
          </p:spPr>
          <p:txBody>
            <a:bodyPr wrap="square" lIns="0" tIns="0" rIns="0" bIns="0" rtlCol="0"/>
            <a:lstStyle/>
            <a:p>
              <a:endParaRPr/>
            </a:p>
          </p:txBody>
        </p:sp>
        <p:sp>
          <p:nvSpPr>
            <p:cNvPr id="141" name="object 473"/>
            <p:cNvSpPr/>
            <p:nvPr/>
          </p:nvSpPr>
          <p:spPr>
            <a:xfrm>
              <a:off x="2766441" y="8097773"/>
              <a:ext cx="366395" cy="110489"/>
            </a:xfrm>
            <a:custGeom>
              <a:avLst/>
              <a:gdLst/>
              <a:ahLst/>
              <a:cxnLst/>
              <a:rect l="l" t="t" r="r" b="b"/>
              <a:pathLst>
                <a:path w="366394" h="110490">
                  <a:moveTo>
                    <a:pt x="183260" y="0"/>
                  </a:moveTo>
                  <a:lnTo>
                    <a:pt x="111924" y="4323"/>
                  </a:lnTo>
                  <a:lnTo>
                    <a:pt x="53673" y="16113"/>
                  </a:lnTo>
                  <a:lnTo>
                    <a:pt x="14400" y="33593"/>
                  </a:lnTo>
                  <a:lnTo>
                    <a:pt x="0" y="54990"/>
                  </a:lnTo>
                  <a:lnTo>
                    <a:pt x="14400" y="76461"/>
                  </a:lnTo>
                  <a:lnTo>
                    <a:pt x="53673" y="93980"/>
                  </a:lnTo>
                  <a:lnTo>
                    <a:pt x="111924" y="105783"/>
                  </a:lnTo>
                  <a:lnTo>
                    <a:pt x="183260" y="110109"/>
                  </a:lnTo>
                  <a:lnTo>
                    <a:pt x="254523" y="105783"/>
                  </a:lnTo>
                  <a:lnTo>
                    <a:pt x="312737" y="93980"/>
                  </a:lnTo>
                  <a:lnTo>
                    <a:pt x="351996" y="76461"/>
                  </a:lnTo>
                  <a:lnTo>
                    <a:pt x="366394" y="54990"/>
                  </a:lnTo>
                  <a:lnTo>
                    <a:pt x="351996" y="33593"/>
                  </a:lnTo>
                  <a:lnTo>
                    <a:pt x="312737" y="16113"/>
                  </a:lnTo>
                  <a:lnTo>
                    <a:pt x="254523" y="4323"/>
                  </a:lnTo>
                  <a:lnTo>
                    <a:pt x="183260" y="0"/>
                  </a:lnTo>
                  <a:close/>
                </a:path>
              </a:pathLst>
            </a:custGeom>
            <a:solidFill>
              <a:srgbClr val="7EB900"/>
            </a:solidFill>
          </p:spPr>
          <p:txBody>
            <a:bodyPr wrap="square" lIns="0" tIns="0" rIns="0" bIns="0" rtlCol="0"/>
            <a:lstStyle/>
            <a:p>
              <a:endParaRPr/>
            </a:p>
          </p:txBody>
        </p:sp>
        <p:sp>
          <p:nvSpPr>
            <p:cNvPr id="142" name="object 474"/>
            <p:cNvSpPr/>
            <p:nvPr/>
          </p:nvSpPr>
          <p:spPr>
            <a:xfrm>
              <a:off x="2766441" y="8097773"/>
              <a:ext cx="366395" cy="88900"/>
            </a:xfrm>
            <a:custGeom>
              <a:avLst/>
              <a:gdLst/>
              <a:ahLst/>
              <a:cxnLst/>
              <a:rect l="l" t="t" r="r" b="b"/>
              <a:pathLst>
                <a:path w="366394" h="88900">
                  <a:moveTo>
                    <a:pt x="183260" y="0"/>
                  </a:moveTo>
                  <a:lnTo>
                    <a:pt x="111924" y="4325"/>
                  </a:lnTo>
                  <a:lnTo>
                    <a:pt x="53673" y="16128"/>
                  </a:lnTo>
                  <a:lnTo>
                    <a:pt x="14400" y="33647"/>
                  </a:lnTo>
                  <a:lnTo>
                    <a:pt x="0" y="55117"/>
                  </a:lnTo>
                  <a:lnTo>
                    <a:pt x="2635" y="64357"/>
                  </a:lnTo>
                  <a:lnTo>
                    <a:pt x="10223" y="73120"/>
                  </a:lnTo>
                  <a:lnTo>
                    <a:pt x="22288" y="81264"/>
                  </a:lnTo>
                  <a:lnTo>
                    <a:pt x="38353" y="88646"/>
                  </a:lnTo>
                  <a:lnTo>
                    <a:pt x="66835" y="79847"/>
                  </a:lnTo>
                  <a:lnTo>
                    <a:pt x="101234" y="73120"/>
                  </a:lnTo>
                  <a:lnTo>
                    <a:pt x="140420" y="68822"/>
                  </a:lnTo>
                  <a:lnTo>
                    <a:pt x="183260" y="67310"/>
                  </a:lnTo>
                  <a:lnTo>
                    <a:pt x="361230" y="67310"/>
                  </a:lnTo>
                  <a:lnTo>
                    <a:pt x="363777" y="64357"/>
                  </a:lnTo>
                  <a:lnTo>
                    <a:pt x="366394" y="55117"/>
                  </a:lnTo>
                  <a:lnTo>
                    <a:pt x="351996" y="33647"/>
                  </a:lnTo>
                  <a:lnTo>
                    <a:pt x="312737" y="16128"/>
                  </a:lnTo>
                  <a:lnTo>
                    <a:pt x="254523" y="4325"/>
                  </a:lnTo>
                  <a:lnTo>
                    <a:pt x="183260" y="0"/>
                  </a:lnTo>
                  <a:close/>
                </a:path>
                <a:path w="366394" h="88900">
                  <a:moveTo>
                    <a:pt x="361230" y="67310"/>
                  </a:moveTo>
                  <a:lnTo>
                    <a:pt x="183260" y="67310"/>
                  </a:lnTo>
                  <a:lnTo>
                    <a:pt x="226028" y="68822"/>
                  </a:lnTo>
                  <a:lnTo>
                    <a:pt x="265175" y="73120"/>
                  </a:lnTo>
                  <a:lnTo>
                    <a:pt x="299561" y="79847"/>
                  </a:lnTo>
                  <a:lnTo>
                    <a:pt x="328040" y="88646"/>
                  </a:lnTo>
                  <a:lnTo>
                    <a:pt x="344160" y="81264"/>
                  </a:lnTo>
                  <a:lnTo>
                    <a:pt x="356219" y="73120"/>
                  </a:lnTo>
                  <a:lnTo>
                    <a:pt x="361230" y="67310"/>
                  </a:lnTo>
                  <a:close/>
                </a:path>
              </a:pathLst>
            </a:custGeom>
            <a:solidFill>
              <a:srgbClr val="B8D331"/>
            </a:solidFill>
          </p:spPr>
          <p:txBody>
            <a:bodyPr wrap="square" lIns="0" tIns="0" rIns="0" bIns="0" rtlCol="0"/>
            <a:lstStyle/>
            <a:p>
              <a:endParaRPr/>
            </a:p>
          </p:txBody>
        </p:sp>
        <p:sp>
          <p:nvSpPr>
            <p:cNvPr id="143" name="object 475"/>
            <p:cNvSpPr/>
            <p:nvPr/>
          </p:nvSpPr>
          <p:spPr>
            <a:xfrm>
              <a:off x="2781807" y="8358631"/>
              <a:ext cx="251079" cy="184022"/>
            </a:xfrm>
            <a:prstGeom prst="rect">
              <a:avLst/>
            </a:prstGeom>
            <a:blipFill>
              <a:blip r:embed="rId5" cstate="print"/>
              <a:stretch>
                <a:fillRect/>
              </a:stretch>
            </a:blipFill>
          </p:spPr>
          <p:txBody>
            <a:bodyPr wrap="square" lIns="0" tIns="0" rIns="0" bIns="0" rtlCol="0"/>
            <a:lstStyle/>
            <a:p>
              <a:endParaRPr/>
            </a:p>
          </p:txBody>
        </p:sp>
        <p:sp>
          <p:nvSpPr>
            <p:cNvPr id="144" name="object 476"/>
            <p:cNvSpPr/>
            <p:nvPr/>
          </p:nvSpPr>
          <p:spPr>
            <a:xfrm>
              <a:off x="3056889" y="8493125"/>
              <a:ext cx="86995" cy="0"/>
            </a:xfrm>
            <a:custGeom>
              <a:avLst/>
              <a:gdLst/>
              <a:ahLst/>
              <a:cxnLst/>
              <a:rect l="l" t="t" r="r" b="b"/>
              <a:pathLst>
                <a:path w="86994">
                  <a:moveTo>
                    <a:pt x="0" y="0"/>
                  </a:moveTo>
                  <a:lnTo>
                    <a:pt x="86487" y="0"/>
                  </a:lnTo>
                </a:path>
              </a:pathLst>
            </a:custGeom>
            <a:ln w="26670">
              <a:solidFill>
                <a:srgbClr val="FFFFFF"/>
              </a:solidFill>
            </a:ln>
          </p:spPr>
          <p:txBody>
            <a:bodyPr wrap="square" lIns="0" tIns="0" rIns="0" bIns="0" rtlCol="0"/>
            <a:lstStyle/>
            <a:p>
              <a:endParaRPr/>
            </a:p>
          </p:txBody>
        </p:sp>
        <p:sp>
          <p:nvSpPr>
            <p:cNvPr id="145" name="object 477"/>
            <p:cNvSpPr/>
            <p:nvPr/>
          </p:nvSpPr>
          <p:spPr>
            <a:xfrm>
              <a:off x="3073273" y="8361680"/>
              <a:ext cx="0" cy="118110"/>
            </a:xfrm>
            <a:custGeom>
              <a:avLst/>
              <a:gdLst/>
              <a:ahLst/>
              <a:cxnLst/>
              <a:rect l="l" t="t" r="r" b="b"/>
              <a:pathLst>
                <a:path h="118109">
                  <a:moveTo>
                    <a:pt x="0" y="0"/>
                  </a:moveTo>
                  <a:lnTo>
                    <a:pt x="0" y="118110"/>
                  </a:lnTo>
                </a:path>
              </a:pathLst>
            </a:custGeom>
            <a:ln w="32766">
              <a:solidFill>
                <a:srgbClr val="FFFFFF"/>
              </a:solidFill>
            </a:ln>
          </p:spPr>
          <p:txBody>
            <a:bodyPr wrap="square" lIns="0" tIns="0" rIns="0" bIns="0" rtlCol="0"/>
            <a:lstStyle/>
            <a:p>
              <a:endParaRPr/>
            </a:p>
          </p:txBody>
        </p:sp>
      </p:grpSp>
      <p:sp>
        <p:nvSpPr>
          <p:cNvPr id="156" name="object 498"/>
          <p:cNvSpPr/>
          <p:nvPr/>
        </p:nvSpPr>
        <p:spPr>
          <a:xfrm>
            <a:off x="5364657" y="2227201"/>
            <a:ext cx="1467065" cy="279673"/>
          </a:xfrm>
          <a:custGeom>
            <a:avLst/>
            <a:gdLst/>
            <a:ahLst/>
            <a:cxnLst/>
            <a:rect l="l" t="t" r="r" b="b"/>
            <a:pathLst>
              <a:path w="1090295" h="336550">
                <a:moveTo>
                  <a:pt x="0" y="336550"/>
                </a:moveTo>
                <a:lnTo>
                  <a:pt x="1089964" y="336550"/>
                </a:lnTo>
                <a:lnTo>
                  <a:pt x="1089964" y="0"/>
                </a:lnTo>
                <a:lnTo>
                  <a:pt x="0" y="0"/>
                </a:lnTo>
                <a:lnTo>
                  <a:pt x="0" y="336550"/>
                </a:lnTo>
                <a:close/>
              </a:path>
            </a:pathLst>
          </a:custGeom>
          <a:noFill/>
        </p:spPr>
        <p:txBody>
          <a:bodyPr wrap="square" lIns="54610" tIns="54610" rIns="54610" bIns="54610" rtlCol="0">
            <a:noAutofit/>
          </a:bodyPr>
          <a:lstStyle/>
          <a:p>
            <a:pPr algn="ctr">
              <a:spcAft>
                <a:spcPts val="600"/>
              </a:spcAft>
            </a:pPr>
            <a:r>
              <a:rPr lang="en-US" sz="1200" dirty="0">
                <a:solidFill>
                  <a:schemeClr val="tx2"/>
                </a:solidFill>
              </a:rPr>
              <a:t>Compute</a:t>
            </a:r>
            <a:endParaRPr sz="1200" dirty="0">
              <a:solidFill>
                <a:schemeClr val="tx2"/>
              </a:solidFill>
            </a:endParaRPr>
          </a:p>
        </p:txBody>
      </p:sp>
      <p:pic>
        <p:nvPicPr>
          <p:cNvPr id="160" name="Picture 159"/>
          <p:cNvPicPr>
            <a:picLocks noChangeAspect="1"/>
          </p:cNvPicPr>
          <p:nvPr/>
        </p:nvPicPr>
        <p:blipFill>
          <a:blip r:embed="rId6"/>
          <a:stretch>
            <a:fillRect/>
          </a:stretch>
        </p:blipFill>
        <p:spPr>
          <a:xfrm>
            <a:off x="9843065" y="3199271"/>
            <a:ext cx="260361" cy="235223"/>
          </a:xfrm>
          <a:prstGeom prst="rect">
            <a:avLst/>
          </a:prstGeom>
        </p:spPr>
      </p:pic>
      <p:sp>
        <p:nvSpPr>
          <p:cNvPr id="165" name="Down Arrow 164"/>
          <p:cNvSpPr/>
          <p:nvPr/>
        </p:nvSpPr>
        <p:spPr>
          <a:xfrm>
            <a:off x="5281130" y="4148471"/>
            <a:ext cx="313134" cy="718159"/>
          </a:xfrm>
          <a:prstGeom prst="downArrow">
            <a:avLst/>
          </a:prstGeom>
          <a:solidFill>
            <a:schemeClr val="bg1"/>
          </a:solid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168" name="object 498"/>
          <p:cNvSpPr/>
          <p:nvPr/>
        </p:nvSpPr>
        <p:spPr>
          <a:xfrm rot="16200000">
            <a:off x="5107853" y="4415599"/>
            <a:ext cx="637990" cy="123372"/>
          </a:xfrm>
          <a:custGeom>
            <a:avLst/>
            <a:gdLst/>
            <a:ahLst/>
            <a:cxnLst/>
            <a:rect l="l" t="t" r="r" b="b"/>
            <a:pathLst>
              <a:path w="1090295" h="336550">
                <a:moveTo>
                  <a:pt x="0" y="336550"/>
                </a:moveTo>
                <a:lnTo>
                  <a:pt x="1089964" y="336550"/>
                </a:lnTo>
                <a:lnTo>
                  <a:pt x="1089964" y="0"/>
                </a:lnTo>
                <a:lnTo>
                  <a:pt x="0" y="0"/>
                </a:lnTo>
                <a:lnTo>
                  <a:pt x="0" y="336550"/>
                </a:lnTo>
                <a:close/>
              </a:path>
            </a:pathLst>
          </a:custGeom>
          <a:noFill/>
        </p:spPr>
        <p:txBody>
          <a:bodyPr wrap="square" lIns="0" tIns="0" rIns="0" bIns="0" rtlCol="0" anchor="ctr" anchorCtr="0"/>
          <a:lstStyle/>
          <a:p>
            <a:pPr algn="ctr"/>
            <a:r>
              <a:rPr lang="en-US" sz="1100" dirty="0">
                <a:solidFill>
                  <a:schemeClr val="tx2"/>
                </a:solidFill>
              </a:rPr>
              <a:t>Logs</a:t>
            </a:r>
            <a:endParaRPr sz="1050" dirty="0">
              <a:solidFill>
                <a:schemeClr val="tx2"/>
              </a:solidFill>
            </a:endParaRPr>
          </a:p>
        </p:txBody>
      </p:sp>
      <p:sp>
        <p:nvSpPr>
          <p:cNvPr id="186" name="TextBox 185"/>
          <p:cNvSpPr txBox="1"/>
          <p:nvPr/>
        </p:nvSpPr>
        <p:spPr>
          <a:xfrm>
            <a:off x="3363285" y="4866631"/>
            <a:ext cx="3200831" cy="305985"/>
          </a:xfrm>
          <a:prstGeom prst="rect">
            <a:avLst/>
          </a:prstGeom>
          <a:noFill/>
        </p:spPr>
        <p:txBody>
          <a:bodyPr wrap="square" lIns="54610" tIns="54610" rIns="54610" bIns="54610" rtlCol="0">
            <a:noAutofit/>
          </a:bodyPr>
          <a:lstStyle/>
          <a:p>
            <a:pPr algn="ctr">
              <a:spcAft>
                <a:spcPts val="600"/>
              </a:spcAft>
            </a:pPr>
            <a:r>
              <a:rPr lang="en-US" sz="1200" dirty="0">
                <a:solidFill>
                  <a:schemeClr val="tx2"/>
                </a:solidFill>
              </a:rPr>
              <a:t>Security Operations</a:t>
            </a:r>
          </a:p>
        </p:txBody>
      </p:sp>
      <p:sp>
        <p:nvSpPr>
          <p:cNvPr id="18" name="TextBox 17"/>
          <p:cNvSpPr txBox="1"/>
          <p:nvPr/>
        </p:nvSpPr>
        <p:spPr>
          <a:xfrm>
            <a:off x="7011498" y="4853001"/>
            <a:ext cx="2104895" cy="301895"/>
          </a:xfrm>
          <a:prstGeom prst="rect">
            <a:avLst/>
          </a:prstGeom>
          <a:noFill/>
        </p:spPr>
        <p:txBody>
          <a:bodyPr wrap="square" lIns="54610" tIns="54610" rIns="54610" bIns="54610" rtlCol="0">
            <a:noAutofit/>
          </a:bodyPr>
          <a:lstStyle/>
          <a:p>
            <a:pPr algn="ctr">
              <a:spcAft>
                <a:spcPts val="600"/>
              </a:spcAft>
            </a:pPr>
            <a:r>
              <a:rPr lang="en-US" sz="1200" dirty="0">
                <a:solidFill>
                  <a:schemeClr val="tx2"/>
                </a:solidFill>
              </a:rPr>
              <a:t>Security Services</a:t>
            </a:r>
          </a:p>
        </p:txBody>
      </p:sp>
      <p:sp>
        <p:nvSpPr>
          <p:cNvPr id="108" name="Rectangle 107"/>
          <p:cNvSpPr/>
          <p:nvPr/>
        </p:nvSpPr>
        <p:spPr>
          <a:xfrm>
            <a:off x="6892148" y="5225502"/>
            <a:ext cx="2048825" cy="321994"/>
          </a:xfrm>
          <a:prstGeom prst="rect">
            <a:avLst/>
          </a:prstGeom>
          <a:solidFill>
            <a:srgbClr val="00338D"/>
          </a:solid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200" dirty="0">
                <a:solidFill>
                  <a:schemeClr val="bg1"/>
                </a:solidFill>
              </a:rPr>
              <a:t>Identity and Access Management</a:t>
            </a:r>
          </a:p>
        </p:txBody>
      </p:sp>
      <p:sp>
        <p:nvSpPr>
          <p:cNvPr id="110" name="object 498"/>
          <p:cNvSpPr/>
          <p:nvPr/>
        </p:nvSpPr>
        <p:spPr>
          <a:xfrm>
            <a:off x="10126706" y="3206289"/>
            <a:ext cx="712437" cy="228206"/>
          </a:xfrm>
          <a:custGeom>
            <a:avLst/>
            <a:gdLst/>
            <a:ahLst/>
            <a:cxnLst/>
            <a:rect l="l" t="t" r="r" b="b"/>
            <a:pathLst>
              <a:path w="1090295" h="336550">
                <a:moveTo>
                  <a:pt x="0" y="336550"/>
                </a:moveTo>
                <a:lnTo>
                  <a:pt x="1089964" y="336550"/>
                </a:lnTo>
                <a:lnTo>
                  <a:pt x="1089964" y="0"/>
                </a:lnTo>
                <a:lnTo>
                  <a:pt x="0" y="0"/>
                </a:lnTo>
                <a:lnTo>
                  <a:pt x="0" y="336550"/>
                </a:lnTo>
                <a:close/>
              </a:path>
            </a:pathLst>
          </a:custGeom>
          <a:noFill/>
        </p:spPr>
        <p:txBody>
          <a:bodyPr wrap="square" lIns="0" tIns="0" rIns="0" bIns="0" rtlCol="0" anchor="ctr" anchorCtr="0"/>
          <a:lstStyle/>
          <a:p>
            <a:pPr algn="ctr"/>
            <a:r>
              <a:rPr lang="en-US" sz="800" dirty="0">
                <a:latin typeface="Calibri" panose="020F0502020204030204" pitchFamily="34" charset="0"/>
                <a:cs typeface="Calibri" panose="020F0502020204030204" pitchFamily="34" charset="0"/>
              </a:rPr>
              <a:t>Azure AD</a:t>
            </a:r>
            <a:endParaRPr sz="800" dirty="0">
              <a:latin typeface="Calibri" panose="020F0502020204030204" pitchFamily="34" charset="0"/>
              <a:cs typeface="Calibri" panose="020F0502020204030204" pitchFamily="34" charset="0"/>
            </a:endParaRPr>
          </a:p>
        </p:txBody>
      </p:sp>
      <p:pic>
        <p:nvPicPr>
          <p:cNvPr id="111" name="Picture 110"/>
          <p:cNvPicPr>
            <a:picLocks noChangeAspect="1"/>
          </p:cNvPicPr>
          <p:nvPr/>
        </p:nvPicPr>
        <p:blipFill>
          <a:blip r:embed="rId6"/>
          <a:stretch>
            <a:fillRect/>
          </a:stretch>
        </p:blipFill>
        <p:spPr>
          <a:xfrm>
            <a:off x="3251278" y="2732383"/>
            <a:ext cx="260361" cy="235223"/>
          </a:xfrm>
          <a:prstGeom prst="rect">
            <a:avLst/>
          </a:prstGeom>
        </p:spPr>
      </p:pic>
      <p:sp>
        <p:nvSpPr>
          <p:cNvPr id="114" name="Rectangle 113"/>
          <p:cNvSpPr/>
          <p:nvPr/>
        </p:nvSpPr>
        <p:spPr>
          <a:xfrm>
            <a:off x="6892148" y="5653457"/>
            <a:ext cx="2048826" cy="245973"/>
          </a:xfrm>
          <a:prstGeom prst="rect">
            <a:avLst/>
          </a:prstGeom>
          <a:solidFill>
            <a:srgbClr val="00338D"/>
          </a:solid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200" dirty="0">
                <a:solidFill>
                  <a:schemeClr val="bg1"/>
                </a:solidFill>
              </a:rPr>
              <a:t>Credential Management</a:t>
            </a:r>
          </a:p>
        </p:txBody>
      </p:sp>
      <p:pic>
        <p:nvPicPr>
          <p:cNvPr id="16" name="Picture 15"/>
          <p:cNvPicPr>
            <a:picLocks noChangeAspect="1"/>
          </p:cNvPicPr>
          <p:nvPr/>
        </p:nvPicPr>
        <p:blipFill>
          <a:blip r:embed="rId7"/>
          <a:stretch>
            <a:fillRect/>
          </a:stretch>
        </p:blipFill>
        <p:spPr>
          <a:xfrm>
            <a:off x="6792892" y="5584121"/>
            <a:ext cx="252178" cy="250999"/>
          </a:xfrm>
          <a:prstGeom prst="rect">
            <a:avLst/>
          </a:prstGeom>
        </p:spPr>
      </p:pic>
      <p:sp>
        <p:nvSpPr>
          <p:cNvPr id="147" name="Rectangle 146"/>
          <p:cNvSpPr/>
          <p:nvPr/>
        </p:nvSpPr>
        <p:spPr>
          <a:xfrm>
            <a:off x="1524171" y="1589973"/>
            <a:ext cx="796513" cy="1433875"/>
          </a:xfrm>
          <a:prstGeom prst="rect">
            <a:avLst/>
          </a:prstGeom>
          <a:solidFill>
            <a:schemeClr val="bg1">
              <a:alpha val="0"/>
            </a:schemeClr>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endParaRPr lang="en-US" sz="900" dirty="0">
              <a:solidFill>
                <a:prstClr val="white"/>
              </a:solidFill>
            </a:endParaRPr>
          </a:p>
        </p:txBody>
      </p:sp>
      <p:sp>
        <p:nvSpPr>
          <p:cNvPr id="158" name="Freeform 5"/>
          <p:cNvSpPr>
            <a:spLocks/>
          </p:cNvSpPr>
          <p:nvPr/>
        </p:nvSpPr>
        <p:spPr bwMode="auto">
          <a:xfrm>
            <a:off x="1744998" y="1962897"/>
            <a:ext cx="222681" cy="326313"/>
          </a:xfrm>
          <a:custGeom>
            <a:avLst/>
            <a:gdLst>
              <a:gd name="T0" fmla="*/ 1 w 205"/>
              <a:gd name="T1" fmla="*/ 95 h 315"/>
              <a:gd name="T2" fmla="*/ 1 w 205"/>
              <a:gd name="T3" fmla="*/ 32 h 315"/>
              <a:gd name="T4" fmla="*/ 32 w 205"/>
              <a:gd name="T5" fmla="*/ 1 h 315"/>
              <a:gd name="T6" fmla="*/ 54 w 205"/>
              <a:gd name="T7" fmla="*/ 1 h 315"/>
              <a:gd name="T8" fmla="*/ 79 w 205"/>
              <a:gd name="T9" fmla="*/ 8 h 315"/>
              <a:gd name="T10" fmla="*/ 117 w 205"/>
              <a:gd name="T11" fmla="*/ 31 h 315"/>
              <a:gd name="T12" fmla="*/ 124 w 205"/>
              <a:gd name="T13" fmla="*/ 32 h 315"/>
              <a:gd name="T14" fmla="*/ 166 w 205"/>
              <a:gd name="T15" fmla="*/ 32 h 315"/>
              <a:gd name="T16" fmla="*/ 189 w 205"/>
              <a:gd name="T17" fmla="*/ 55 h 315"/>
              <a:gd name="T18" fmla="*/ 167 w 205"/>
              <a:gd name="T19" fmla="*/ 79 h 315"/>
              <a:gd name="T20" fmla="*/ 111 w 205"/>
              <a:gd name="T21" fmla="*/ 80 h 315"/>
              <a:gd name="T22" fmla="*/ 97 w 205"/>
              <a:gd name="T23" fmla="*/ 75 h 315"/>
              <a:gd name="T24" fmla="*/ 84 w 205"/>
              <a:gd name="T25" fmla="*/ 66 h 315"/>
              <a:gd name="T26" fmla="*/ 80 w 205"/>
              <a:gd name="T27" fmla="*/ 69 h 315"/>
              <a:gd name="T28" fmla="*/ 80 w 205"/>
              <a:gd name="T29" fmla="*/ 137 h 315"/>
              <a:gd name="T30" fmla="*/ 85 w 205"/>
              <a:gd name="T31" fmla="*/ 142 h 315"/>
              <a:gd name="T32" fmla="*/ 139 w 205"/>
              <a:gd name="T33" fmla="*/ 142 h 315"/>
              <a:gd name="T34" fmla="*/ 172 w 205"/>
              <a:gd name="T35" fmla="*/ 162 h 315"/>
              <a:gd name="T36" fmla="*/ 174 w 205"/>
              <a:gd name="T37" fmla="*/ 174 h 315"/>
              <a:gd name="T38" fmla="*/ 174 w 205"/>
              <a:gd name="T39" fmla="*/ 276 h 315"/>
              <a:gd name="T40" fmla="*/ 181 w 205"/>
              <a:gd name="T41" fmla="*/ 283 h 315"/>
              <a:gd name="T42" fmla="*/ 190 w 205"/>
              <a:gd name="T43" fmla="*/ 283 h 315"/>
              <a:gd name="T44" fmla="*/ 205 w 205"/>
              <a:gd name="T45" fmla="*/ 297 h 315"/>
              <a:gd name="T46" fmla="*/ 191 w 205"/>
              <a:gd name="T47" fmla="*/ 314 h 315"/>
              <a:gd name="T48" fmla="*/ 140 w 205"/>
              <a:gd name="T49" fmla="*/ 314 h 315"/>
              <a:gd name="T50" fmla="*/ 126 w 205"/>
              <a:gd name="T51" fmla="*/ 298 h 315"/>
              <a:gd name="T52" fmla="*/ 126 w 205"/>
              <a:gd name="T53" fmla="*/ 230 h 315"/>
              <a:gd name="T54" fmla="*/ 126 w 205"/>
              <a:gd name="T55" fmla="*/ 195 h 315"/>
              <a:gd name="T56" fmla="*/ 121 w 205"/>
              <a:gd name="T57" fmla="*/ 189 h 315"/>
              <a:gd name="T58" fmla="*/ 35 w 205"/>
              <a:gd name="T59" fmla="*/ 189 h 315"/>
              <a:gd name="T60" fmla="*/ 1 w 205"/>
              <a:gd name="T61" fmla="*/ 156 h 315"/>
              <a:gd name="T62" fmla="*/ 1 w 205"/>
              <a:gd name="T63" fmla="*/ 9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315">
                <a:moveTo>
                  <a:pt x="1" y="95"/>
                </a:moveTo>
                <a:cubicBezTo>
                  <a:pt x="1" y="74"/>
                  <a:pt x="1" y="53"/>
                  <a:pt x="1" y="32"/>
                </a:cubicBezTo>
                <a:cubicBezTo>
                  <a:pt x="1" y="14"/>
                  <a:pt x="15" y="1"/>
                  <a:pt x="32" y="1"/>
                </a:cubicBezTo>
                <a:cubicBezTo>
                  <a:pt x="40" y="1"/>
                  <a:pt x="47" y="1"/>
                  <a:pt x="54" y="1"/>
                </a:cubicBezTo>
                <a:cubicBezTo>
                  <a:pt x="63" y="0"/>
                  <a:pt x="72" y="3"/>
                  <a:pt x="79" y="8"/>
                </a:cubicBezTo>
                <a:cubicBezTo>
                  <a:pt x="92" y="15"/>
                  <a:pt x="105" y="23"/>
                  <a:pt x="117" y="31"/>
                </a:cubicBezTo>
                <a:cubicBezTo>
                  <a:pt x="119" y="32"/>
                  <a:pt x="122" y="32"/>
                  <a:pt x="124" y="32"/>
                </a:cubicBezTo>
                <a:cubicBezTo>
                  <a:pt x="138" y="32"/>
                  <a:pt x="152" y="32"/>
                  <a:pt x="166" y="32"/>
                </a:cubicBezTo>
                <a:cubicBezTo>
                  <a:pt x="179" y="32"/>
                  <a:pt x="189" y="42"/>
                  <a:pt x="189" y="55"/>
                </a:cubicBezTo>
                <a:cubicBezTo>
                  <a:pt x="189" y="69"/>
                  <a:pt x="180" y="79"/>
                  <a:pt x="167" y="79"/>
                </a:cubicBezTo>
                <a:cubicBezTo>
                  <a:pt x="148" y="80"/>
                  <a:pt x="130" y="80"/>
                  <a:pt x="111" y="80"/>
                </a:cubicBezTo>
                <a:cubicBezTo>
                  <a:pt x="106" y="80"/>
                  <a:pt x="102" y="77"/>
                  <a:pt x="97" y="75"/>
                </a:cubicBezTo>
                <a:cubicBezTo>
                  <a:pt x="93" y="72"/>
                  <a:pt x="88" y="69"/>
                  <a:pt x="84" y="66"/>
                </a:cubicBezTo>
                <a:cubicBezTo>
                  <a:pt x="80" y="64"/>
                  <a:pt x="80" y="65"/>
                  <a:pt x="80" y="69"/>
                </a:cubicBezTo>
                <a:cubicBezTo>
                  <a:pt x="80" y="91"/>
                  <a:pt x="80" y="114"/>
                  <a:pt x="80" y="137"/>
                </a:cubicBezTo>
                <a:cubicBezTo>
                  <a:pt x="80" y="141"/>
                  <a:pt x="81" y="142"/>
                  <a:pt x="85" y="142"/>
                </a:cubicBezTo>
                <a:cubicBezTo>
                  <a:pt x="103" y="142"/>
                  <a:pt x="121" y="142"/>
                  <a:pt x="139" y="142"/>
                </a:cubicBezTo>
                <a:cubicBezTo>
                  <a:pt x="156" y="142"/>
                  <a:pt x="166" y="148"/>
                  <a:pt x="172" y="162"/>
                </a:cubicBezTo>
                <a:cubicBezTo>
                  <a:pt x="173" y="166"/>
                  <a:pt x="174" y="170"/>
                  <a:pt x="174" y="174"/>
                </a:cubicBezTo>
                <a:cubicBezTo>
                  <a:pt x="174" y="208"/>
                  <a:pt x="174" y="242"/>
                  <a:pt x="174" y="276"/>
                </a:cubicBezTo>
                <a:cubicBezTo>
                  <a:pt x="174" y="283"/>
                  <a:pt x="174" y="283"/>
                  <a:pt x="181" y="283"/>
                </a:cubicBezTo>
                <a:cubicBezTo>
                  <a:pt x="184" y="283"/>
                  <a:pt x="187" y="283"/>
                  <a:pt x="190" y="283"/>
                </a:cubicBezTo>
                <a:cubicBezTo>
                  <a:pt x="198" y="283"/>
                  <a:pt x="205" y="289"/>
                  <a:pt x="205" y="297"/>
                </a:cubicBezTo>
                <a:cubicBezTo>
                  <a:pt x="205" y="307"/>
                  <a:pt x="200" y="314"/>
                  <a:pt x="191" y="314"/>
                </a:cubicBezTo>
                <a:cubicBezTo>
                  <a:pt x="174" y="315"/>
                  <a:pt x="157" y="315"/>
                  <a:pt x="140" y="314"/>
                </a:cubicBezTo>
                <a:cubicBezTo>
                  <a:pt x="132" y="314"/>
                  <a:pt x="126" y="307"/>
                  <a:pt x="126" y="298"/>
                </a:cubicBezTo>
                <a:cubicBezTo>
                  <a:pt x="126" y="276"/>
                  <a:pt x="126" y="253"/>
                  <a:pt x="126" y="230"/>
                </a:cubicBezTo>
                <a:cubicBezTo>
                  <a:pt x="126" y="218"/>
                  <a:pt x="126" y="206"/>
                  <a:pt x="126" y="195"/>
                </a:cubicBezTo>
                <a:cubicBezTo>
                  <a:pt x="126" y="190"/>
                  <a:pt x="125" y="189"/>
                  <a:pt x="121" y="189"/>
                </a:cubicBezTo>
                <a:cubicBezTo>
                  <a:pt x="92" y="189"/>
                  <a:pt x="63" y="189"/>
                  <a:pt x="35" y="189"/>
                </a:cubicBezTo>
                <a:cubicBezTo>
                  <a:pt x="15" y="190"/>
                  <a:pt x="0" y="173"/>
                  <a:pt x="1" y="156"/>
                </a:cubicBezTo>
                <a:cubicBezTo>
                  <a:pt x="2" y="135"/>
                  <a:pt x="1" y="115"/>
                  <a:pt x="1" y="95"/>
                </a:cubicBezTo>
                <a:close/>
              </a:path>
            </a:pathLst>
          </a:custGeom>
          <a:solidFill>
            <a:srgbClr val="00338D"/>
          </a:solidFill>
          <a:ln>
            <a:noFill/>
          </a:ln>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sp>
        <p:nvSpPr>
          <p:cNvPr id="163" name="Freeform 6"/>
          <p:cNvSpPr>
            <a:spLocks/>
          </p:cNvSpPr>
          <p:nvPr/>
        </p:nvSpPr>
        <p:spPr bwMode="auto">
          <a:xfrm>
            <a:off x="1882033" y="1864245"/>
            <a:ext cx="239809" cy="424965"/>
          </a:xfrm>
          <a:custGeom>
            <a:avLst/>
            <a:gdLst>
              <a:gd name="T0" fmla="*/ 129 w 220"/>
              <a:gd name="T1" fmla="*/ 190 h 410"/>
              <a:gd name="T2" fmla="*/ 127 w 220"/>
              <a:gd name="T3" fmla="*/ 178 h 410"/>
              <a:gd name="T4" fmla="*/ 136 w 220"/>
              <a:gd name="T5" fmla="*/ 174 h 410"/>
              <a:gd name="T6" fmla="*/ 152 w 220"/>
              <a:gd name="T7" fmla="*/ 174 h 410"/>
              <a:gd name="T8" fmla="*/ 157 w 220"/>
              <a:gd name="T9" fmla="*/ 170 h 410"/>
              <a:gd name="T10" fmla="*/ 157 w 220"/>
              <a:gd name="T11" fmla="*/ 120 h 410"/>
              <a:gd name="T12" fmla="*/ 153 w 220"/>
              <a:gd name="T13" fmla="*/ 118 h 410"/>
              <a:gd name="T14" fmla="*/ 152 w 220"/>
              <a:gd name="T15" fmla="*/ 119 h 410"/>
              <a:gd name="T16" fmla="*/ 139 w 220"/>
              <a:gd name="T17" fmla="*/ 136 h 410"/>
              <a:gd name="T18" fmla="*/ 134 w 220"/>
              <a:gd name="T19" fmla="*/ 153 h 410"/>
              <a:gd name="T20" fmla="*/ 125 w 220"/>
              <a:gd name="T21" fmla="*/ 159 h 410"/>
              <a:gd name="T22" fmla="*/ 107 w 220"/>
              <a:gd name="T23" fmla="*/ 154 h 410"/>
              <a:gd name="T24" fmla="*/ 103 w 220"/>
              <a:gd name="T25" fmla="*/ 143 h 410"/>
              <a:gd name="T26" fmla="*/ 114 w 220"/>
              <a:gd name="T27" fmla="*/ 102 h 410"/>
              <a:gd name="T28" fmla="*/ 140 w 220"/>
              <a:gd name="T29" fmla="*/ 10 h 410"/>
              <a:gd name="T30" fmla="*/ 154 w 220"/>
              <a:gd name="T31" fmla="*/ 3 h 410"/>
              <a:gd name="T32" fmla="*/ 166 w 220"/>
              <a:gd name="T33" fmla="*/ 6 h 410"/>
              <a:gd name="T34" fmla="*/ 172 w 220"/>
              <a:gd name="T35" fmla="*/ 18 h 410"/>
              <a:gd name="T36" fmla="*/ 163 w 220"/>
              <a:gd name="T37" fmla="*/ 48 h 410"/>
              <a:gd name="T38" fmla="*/ 164 w 220"/>
              <a:gd name="T39" fmla="*/ 57 h 410"/>
              <a:gd name="T40" fmla="*/ 173 w 220"/>
              <a:gd name="T41" fmla="*/ 96 h 410"/>
              <a:gd name="T42" fmla="*/ 173 w 220"/>
              <a:gd name="T43" fmla="*/ 184 h 410"/>
              <a:gd name="T44" fmla="*/ 179 w 220"/>
              <a:gd name="T45" fmla="*/ 190 h 410"/>
              <a:gd name="T46" fmla="*/ 208 w 220"/>
              <a:gd name="T47" fmla="*/ 190 h 410"/>
              <a:gd name="T48" fmla="*/ 220 w 220"/>
              <a:gd name="T49" fmla="*/ 201 h 410"/>
              <a:gd name="T50" fmla="*/ 220 w 220"/>
              <a:gd name="T51" fmla="*/ 399 h 410"/>
              <a:gd name="T52" fmla="*/ 210 w 220"/>
              <a:gd name="T53" fmla="*/ 410 h 410"/>
              <a:gd name="T54" fmla="*/ 120 w 220"/>
              <a:gd name="T55" fmla="*/ 409 h 410"/>
              <a:gd name="T56" fmla="*/ 110 w 220"/>
              <a:gd name="T57" fmla="*/ 399 h 410"/>
              <a:gd name="T58" fmla="*/ 110 w 220"/>
              <a:gd name="T59" fmla="*/ 387 h 410"/>
              <a:gd name="T60" fmla="*/ 119 w 220"/>
              <a:gd name="T61" fmla="*/ 378 h 410"/>
              <a:gd name="T62" fmla="*/ 152 w 220"/>
              <a:gd name="T63" fmla="*/ 378 h 410"/>
              <a:gd name="T64" fmla="*/ 157 w 220"/>
              <a:gd name="T65" fmla="*/ 373 h 410"/>
              <a:gd name="T66" fmla="*/ 157 w 220"/>
              <a:gd name="T67" fmla="*/ 226 h 410"/>
              <a:gd name="T68" fmla="*/ 151 w 220"/>
              <a:gd name="T69" fmla="*/ 222 h 410"/>
              <a:gd name="T70" fmla="*/ 12 w 220"/>
              <a:gd name="T71" fmla="*/ 222 h 410"/>
              <a:gd name="T72" fmla="*/ 0 w 220"/>
              <a:gd name="T73" fmla="*/ 209 h 410"/>
              <a:gd name="T74" fmla="*/ 0 w 220"/>
              <a:gd name="T75" fmla="*/ 200 h 410"/>
              <a:gd name="T76" fmla="*/ 11 w 220"/>
              <a:gd name="T77" fmla="*/ 190 h 410"/>
              <a:gd name="T78" fmla="*/ 82 w 220"/>
              <a:gd name="T79" fmla="*/ 190 h 410"/>
              <a:gd name="T80" fmla="*/ 129 w 220"/>
              <a:gd name="T81" fmla="*/ 19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0" h="410">
                <a:moveTo>
                  <a:pt x="129" y="190"/>
                </a:moveTo>
                <a:cubicBezTo>
                  <a:pt x="126" y="186"/>
                  <a:pt x="124" y="182"/>
                  <a:pt x="127" y="178"/>
                </a:cubicBezTo>
                <a:cubicBezTo>
                  <a:pt x="129" y="174"/>
                  <a:pt x="132" y="174"/>
                  <a:pt x="136" y="174"/>
                </a:cubicBezTo>
                <a:cubicBezTo>
                  <a:pt x="142" y="174"/>
                  <a:pt x="147" y="174"/>
                  <a:pt x="152" y="174"/>
                </a:cubicBezTo>
                <a:cubicBezTo>
                  <a:pt x="155" y="174"/>
                  <a:pt x="157" y="173"/>
                  <a:pt x="157" y="170"/>
                </a:cubicBezTo>
                <a:cubicBezTo>
                  <a:pt x="157" y="153"/>
                  <a:pt x="157" y="137"/>
                  <a:pt x="157" y="120"/>
                </a:cubicBezTo>
                <a:cubicBezTo>
                  <a:pt x="157" y="117"/>
                  <a:pt x="156" y="117"/>
                  <a:pt x="153" y="118"/>
                </a:cubicBezTo>
                <a:cubicBezTo>
                  <a:pt x="153" y="119"/>
                  <a:pt x="152" y="119"/>
                  <a:pt x="152" y="119"/>
                </a:cubicBezTo>
                <a:cubicBezTo>
                  <a:pt x="144" y="122"/>
                  <a:pt x="140" y="128"/>
                  <a:pt x="139" y="136"/>
                </a:cubicBezTo>
                <a:cubicBezTo>
                  <a:pt x="137" y="142"/>
                  <a:pt x="136" y="148"/>
                  <a:pt x="134" y="153"/>
                </a:cubicBezTo>
                <a:cubicBezTo>
                  <a:pt x="132" y="158"/>
                  <a:pt x="130" y="160"/>
                  <a:pt x="125" y="159"/>
                </a:cubicBezTo>
                <a:cubicBezTo>
                  <a:pt x="119" y="157"/>
                  <a:pt x="113" y="156"/>
                  <a:pt x="107" y="154"/>
                </a:cubicBezTo>
                <a:cubicBezTo>
                  <a:pt x="102" y="152"/>
                  <a:pt x="101" y="149"/>
                  <a:pt x="103" y="143"/>
                </a:cubicBezTo>
                <a:cubicBezTo>
                  <a:pt x="107" y="129"/>
                  <a:pt x="110" y="116"/>
                  <a:pt x="114" y="102"/>
                </a:cubicBezTo>
                <a:cubicBezTo>
                  <a:pt x="123" y="72"/>
                  <a:pt x="132" y="41"/>
                  <a:pt x="140" y="10"/>
                </a:cubicBezTo>
                <a:cubicBezTo>
                  <a:pt x="143" y="2"/>
                  <a:pt x="145" y="0"/>
                  <a:pt x="154" y="3"/>
                </a:cubicBezTo>
                <a:cubicBezTo>
                  <a:pt x="158" y="4"/>
                  <a:pt x="162" y="5"/>
                  <a:pt x="166" y="6"/>
                </a:cubicBezTo>
                <a:cubicBezTo>
                  <a:pt x="173" y="8"/>
                  <a:pt x="174" y="11"/>
                  <a:pt x="172" y="18"/>
                </a:cubicBezTo>
                <a:cubicBezTo>
                  <a:pt x="169" y="28"/>
                  <a:pt x="167" y="38"/>
                  <a:pt x="163" y="48"/>
                </a:cubicBezTo>
                <a:cubicBezTo>
                  <a:pt x="163" y="52"/>
                  <a:pt x="162" y="54"/>
                  <a:pt x="164" y="57"/>
                </a:cubicBezTo>
                <a:cubicBezTo>
                  <a:pt x="172" y="69"/>
                  <a:pt x="174" y="82"/>
                  <a:pt x="173" y="96"/>
                </a:cubicBezTo>
                <a:cubicBezTo>
                  <a:pt x="173" y="126"/>
                  <a:pt x="173" y="155"/>
                  <a:pt x="173" y="184"/>
                </a:cubicBezTo>
                <a:cubicBezTo>
                  <a:pt x="173" y="188"/>
                  <a:pt x="174" y="190"/>
                  <a:pt x="179" y="190"/>
                </a:cubicBezTo>
                <a:cubicBezTo>
                  <a:pt x="189" y="189"/>
                  <a:pt x="199" y="190"/>
                  <a:pt x="208" y="190"/>
                </a:cubicBezTo>
                <a:cubicBezTo>
                  <a:pt x="217" y="190"/>
                  <a:pt x="220" y="193"/>
                  <a:pt x="220" y="201"/>
                </a:cubicBezTo>
                <a:cubicBezTo>
                  <a:pt x="220" y="267"/>
                  <a:pt x="220" y="333"/>
                  <a:pt x="220" y="399"/>
                </a:cubicBezTo>
                <a:cubicBezTo>
                  <a:pt x="220" y="406"/>
                  <a:pt x="216" y="410"/>
                  <a:pt x="210" y="410"/>
                </a:cubicBezTo>
                <a:cubicBezTo>
                  <a:pt x="180" y="410"/>
                  <a:pt x="150" y="410"/>
                  <a:pt x="120" y="409"/>
                </a:cubicBezTo>
                <a:cubicBezTo>
                  <a:pt x="113" y="409"/>
                  <a:pt x="110" y="406"/>
                  <a:pt x="110" y="399"/>
                </a:cubicBezTo>
                <a:cubicBezTo>
                  <a:pt x="110" y="395"/>
                  <a:pt x="110" y="391"/>
                  <a:pt x="110" y="387"/>
                </a:cubicBezTo>
                <a:cubicBezTo>
                  <a:pt x="110" y="381"/>
                  <a:pt x="114" y="378"/>
                  <a:pt x="119" y="378"/>
                </a:cubicBezTo>
                <a:cubicBezTo>
                  <a:pt x="130" y="378"/>
                  <a:pt x="141" y="377"/>
                  <a:pt x="152" y="378"/>
                </a:cubicBezTo>
                <a:cubicBezTo>
                  <a:pt x="156" y="378"/>
                  <a:pt x="157" y="377"/>
                  <a:pt x="157" y="373"/>
                </a:cubicBezTo>
                <a:cubicBezTo>
                  <a:pt x="157" y="324"/>
                  <a:pt x="157" y="275"/>
                  <a:pt x="157" y="226"/>
                </a:cubicBezTo>
                <a:cubicBezTo>
                  <a:pt x="157" y="222"/>
                  <a:pt x="155" y="222"/>
                  <a:pt x="151" y="222"/>
                </a:cubicBezTo>
                <a:cubicBezTo>
                  <a:pt x="105" y="222"/>
                  <a:pt x="58" y="222"/>
                  <a:pt x="12" y="222"/>
                </a:cubicBezTo>
                <a:cubicBezTo>
                  <a:pt x="3" y="222"/>
                  <a:pt x="0" y="218"/>
                  <a:pt x="0" y="209"/>
                </a:cubicBezTo>
                <a:cubicBezTo>
                  <a:pt x="0" y="206"/>
                  <a:pt x="0" y="203"/>
                  <a:pt x="0" y="200"/>
                </a:cubicBezTo>
                <a:cubicBezTo>
                  <a:pt x="0" y="193"/>
                  <a:pt x="4" y="190"/>
                  <a:pt x="11" y="190"/>
                </a:cubicBezTo>
                <a:cubicBezTo>
                  <a:pt x="35" y="190"/>
                  <a:pt x="58" y="190"/>
                  <a:pt x="82" y="190"/>
                </a:cubicBezTo>
                <a:cubicBezTo>
                  <a:pt x="98" y="190"/>
                  <a:pt x="113" y="190"/>
                  <a:pt x="129" y="190"/>
                </a:cubicBezTo>
                <a:close/>
              </a:path>
            </a:pathLst>
          </a:custGeom>
          <a:solidFill>
            <a:srgbClr val="00338D"/>
          </a:solidFill>
          <a:ln>
            <a:noFill/>
          </a:ln>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sp>
        <p:nvSpPr>
          <p:cNvPr id="172" name="Freeform 7"/>
          <p:cNvSpPr>
            <a:spLocks/>
          </p:cNvSpPr>
          <p:nvPr/>
        </p:nvSpPr>
        <p:spPr bwMode="auto">
          <a:xfrm>
            <a:off x="1694753" y="1976992"/>
            <a:ext cx="170151" cy="313303"/>
          </a:xfrm>
          <a:custGeom>
            <a:avLst/>
            <a:gdLst>
              <a:gd name="T0" fmla="*/ 0 w 157"/>
              <a:gd name="T1" fmla="*/ 112 h 302"/>
              <a:gd name="T2" fmla="*/ 0 w 157"/>
              <a:gd name="T3" fmla="*/ 19 h 302"/>
              <a:gd name="T4" fmla="*/ 20 w 157"/>
              <a:gd name="T5" fmla="*/ 3 h 302"/>
              <a:gd name="T6" fmla="*/ 32 w 157"/>
              <a:gd name="T7" fmla="*/ 19 h 302"/>
              <a:gd name="T8" fmla="*/ 32 w 157"/>
              <a:gd name="T9" fmla="*/ 105 h 302"/>
              <a:gd name="T10" fmla="*/ 32 w 157"/>
              <a:gd name="T11" fmla="*/ 185 h 302"/>
              <a:gd name="T12" fmla="*/ 38 w 157"/>
              <a:gd name="T13" fmla="*/ 190 h 302"/>
              <a:gd name="T14" fmla="*/ 140 w 157"/>
              <a:gd name="T15" fmla="*/ 190 h 302"/>
              <a:gd name="T16" fmla="*/ 157 w 157"/>
              <a:gd name="T17" fmla="*/ 206 h 302"/>
              <a:gd name="T18" fmla="*/ 141 w 157"/>
              <a:gd name="T19" fmla="*/ 222 h 302"/>
              <a:gd name="T20" fmla="*/ 100 w 157"/>
              <a:gd name="T21" fmla="*/ 222 h 302"/>
              <a:gd name="T22" fmla="*/ 94 w 157"/>
              <a:gd name="T23" fmla="*/ 227 h 302"/>
              <a:gd name="T24" fmla="*/ 94 w 157"/>
              <a:gd name="T25" fmla="*/ 264 h 302"/>
              <a:gd name="T26" fmla="*/ 99 w 157"/>
              <a:gd name="T27" fmla="*/ 269 h 302"/>
              <a:gd name="T28" fmla="*/ 111 w 157"/>
              <a:gd name="T29" fmla="*/ 269 h 302"/>
              <a:gd name="T30" fmla="*/ 126 w 157"/>
              <a:gd name="T31" fmla="*/ 283 h 302"/>
              <a:gd name="T32" fmla="*/ 114 w 157"/>
              <a:gd name="T33" fmla="*/ 300 h 302"/>
              <a:gd name="T34" fmla="*/ 95 w 157"/>
              <a:gd name="T35" fmla="*/ 290 h 302"/>
              <a:gd name="T36" fmla="*/ 87 w 157"/>
              <a:gd name="T37" fmla="*/ 285 h 302"/>
              <a:gd name="T38" fmla="*/ 68 w 157"/>
              <a:gd name="T39" fmla="*/ 285 h 302"/>
              <a:gd name="T40" fmla="*/ 63 w 157"/>
              <a:gd name="T41" fmla="*/ 289 h 302"/>
              <a:gd name="T42" fmla="*/ 46 w 157"/>
              <a:gd name="T43" fmla="*/ 300 h 302"/>
              <a:gd name="T44" fmla="*/ 32 w 157"/>
              <a:gd name="T45" fmla="*/ 288 h 302"/>
              <a:gd name="T46" fmla="*/ 40 w 157"/>
              <a:gd name="T47" fmla="*/ 270 h 302"/>
              <a:gd name="T48" fmla="*/ 53 w 157"/>
              <a:gd name="T49" fmla="*/ 269 h 302"/>
              <a:gd name="T50" fmla="*/ 58 w 157"/>
              <a:gd name="T51" fmla="*/ 269 h 302"/>
              <a:gd name="T52" fmla="*/ 63 w 157"/>
              <a:gd name="T53" fmla="*/ 265 h 302"/>
              <a:gd name="T54" fmla="*/ 63 w 157"/>
              <a:gd name="T55" fmla="*/ 226 h 302"/>
              <a:gd name="T56" fmla="*/ 58 w 157"/>
              <a:gd name="T57" fmla="*/ 222 h 302"/>
              <a:gd name="T58" fmla="*/ 17 w 157"/>
              <a:gd name="T59" fmla="*/ 222 h 302"/>
              <a:gd name="T60" fmla="*/ 0 w 157"/>
              <a:gd name="T61" fmla="*/ 205 h 302"/>
              <a:gd name="T62" fmla="*/ 0 w 157"/>
              <a:gd name="T63" fmla="*/ 112 h 302"/>
              <a:gd name="T64" fmla="*/ 0 w 157"/>
              <a:gd name="T65" fmla="*/ 11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7" h="302">
                <a:moveTo>
                  <a:pt x="0" y="112"/>
                </a:moveTo>
                <a:cubicBezTo>
                  <a:pt x="0" y="81"/>
                  <a:pt x="0" y="50"/>
                  <a:pt x="0" y="19"/>
                </a:cubicBezTo>
                <a:cubicBezTo>
                  <a:pt x="0" y="8"/>
                  <a:pt x="9" y="0"/>
                  <a:pt x="20" y="3"/>
                </a:cubicBezTo>
                <a:cubicBezTo>
                  <a:pt x="27" y="5"/>
                  <a:pt x="32" y="10"/>
                  <a:pt x="32" y="19"/>
                </a:cubicBezTo>
                <a:cubicBezTo>
                  <a:pt x="32" y="48"/>
                  <a:pt x="32" y="76"/>
                  <a:pt x="32" y="105"/>
                </a:cubicBezTo>
                <a:cubicBezTo>
                  <a:pt x="32" y="132"/>
                  <a:pt x="32" y="158"/>
                  <a:pt x="32" y="185"/>
                </a:cubicBezTo>
                <a:cubicBezTo>
                  <a:pt x="32" y="189"/>
                  <a:pt x="33" y="190"/>
                  <a:pt x="38" y="190"/>
                </a:cubicBezTo>
                <a:cubicBezTo>
                  <a:pt x="72" y="190"/>
                  <a:pt x="106" y="190"/>
                  <a:pt x="140" y="190"/>
                </a:cubicBezTo>
                <a:cubicBezTo>
                  <a:pt x="150" y="190"/>
                  <a:pt x="157" y="197"/>
                  <a:pt x="157" y="206"/>
                </a:cubicBezTo>
                <a:cubicBezTo>
                  <a:pt x="157" y="216"/>
                  <a:pt x="151" y="222"/>
                  <a:pt x="141" y="222"/>
                </a:cubicBezTo>
                <a:cubicBezTo>
                  <a:pt x="127" y="222"/>
                  <a:pt x="114" y="222"/>
                  <a:pt x="100" y="222"/>
                </a:cubicBezTo>
                <a:cubicBezTo>
                  <a:pt x="96" y="222"/>
                  <a:pt x="94" y="223"/>
                  <a:pt x="94" y="227"/>
                </a:cubicBezTo>
                <a:cubicBezTo>
                  <a:pt x="95" y="239"/>
                  <a:pt x="95" y="252"/>
                  <a:pt x="94" y="264"/>
                </a:cubicBezTo>
                <a:cubicBezTo>
                  <a:pt x="94" y="267"/>
                  <a:pt x="96" y="269"/>
                  <a:pt x="99" y="269"/>
                </a:cubicBezTo>
                <a:cubicBezTo>
                  <a:pt x="103" y="268"/>
                  <a:pt x="107" y="269"/>
                  <a:pt x="111" y="269"/>
                </a:cubicBezTo>
                <a:cubicBezTo>
                  <a:pt x="119" y="269"/>
                  <a:pt x="125" y="275"/>
                  <a:pt x="126" y="283"/>
                </a:cubicBezTo>
                <a:cubicBezTo>
                  <a:pt x="127" y="291"/>
                  <a:pt x="121" y="298"/>
                  <a:pt x="114" y="300"/>
                </a:cubicBezTo>
                <a:cubicBezTo>
                  <a:pt x="105" y="302"/>
                  <a:pt x="97" y="298"/>
                  <a:pt x="95" y="290"/>
                </a:cubicBezTo>
                <a:cubicBezTo>
                  <a:pt x="94" y="285"/>
                  <a:pt x="91" y="285"/>
                  <a:pt x="87" y="285"/>
                </a:cubicBezTo>
                <a:cubicBezTo>
                  <a:pt x="81" y="285"/>
                  <a:pt x="75" y="285"/>
                  <a:pt x="68" y="285"/>
                </a:cubicBezTo>
                <a:cubicBezTo>
                  <a:pt x="65" y="285"/>
                  <a:pt x="63" y="286"/>
                  <a:pt x="63" y="289"/>
                </a:cubicBezTo>
                <a:cubicBezTo>
                  <a:pt x="61" y="296"/>
                  <a:pt x="54" y="301"/>
                  <a:pt x="46" y="300"/>
                </a:cubicBezTo>
                <a:cubicBezTo>
                  <a:pt x="39" y="300"/>
                  <a:pt x="33" y="295"/>
                  <a:pt x="32" y="288"/>
                </a:cubicBezTo>
                <a:cubicBezTo>
                  <a:pt x="30" y="281"/>
                  <a:pt x="33" y="274"/>
                  <a:pt x="40" y="270"/>
                </a:cubicBezTo>
                <a:cubicBezTo>
                  <a:pt x="44" y="268"/>
                  <a:pt x="48" y="269"/>
                  <a:pt x="53" y="269"/>
                </a:cubicBezTo>
                <a:cubicBezTo>
                  <a:pt x="54" y="269"/>
                  <a:pt x="56" y="269"/>
                  <a:pt x="58" y="269"/>
                </a:cubicBezTo>
                <a:cubicBezTo>
                  <a:pt x="61" y="269"/>
                  <a:pt x="63" y="268"/>
                  <a:pt x="63" y="265"/>
                </a:cubicBezTo>
                <a:cubicBezTo>
                  <a:pt x="62" y="252"/>
                  <a:pt x="62" y="239"/>
                  <a:pt x="63" y="226"/>
                </a:cubicBezTo>
                <a:cubicBezTo>
                  <a:pt x="63" y="222"/>
                  <a:pt x="61" y="222"/>
                  <a:pt x="58" y="222"/>
                </a:cubicBezTo>
                <a:cubicBezTo>
                  <a:pt x="44" y="222"/>
                  <a:pt x="31" y="222"/>
                  <a:pt x="17" y="222"/>
                </a:cubicBezTo>
                <a:cubicBezTo>
                  <a:pt x="6" y="222"/>
                  <a:pt x="0" y="216"/>
                  <a:pt x="0" y="205"/>
                </a:cubicBezTo>
                <a:cubicBezTo>
                  <a:pt x="0" y="174"/>
                  <a:pt x="0" y="143"/>
                  <a:pt x="0" y="112"/>
                </a:cubicBezTo>
                <a:cubicBezTo>
                  <a:pt x="0" y="112"/>
                  <a:pt x="0" y="112"/>
                  <a:pt x="0" y="112"/>
                </a:cubicBezTo>
                <a:close/>
              </a:path>
            </a:pathLst>
          </a:custGeom>
          <a:solidFill>
            <a:srgbClr val="00338D"/>
          </a:solidFill>
          <a:ln>
            <a:noFill/>
          </a:ln>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sp>
        <p:nvSpPr>
          <p:cNvPr id="181" name="Freeform 8"/>
          <p:cNvSpPr>
            <a:spLocks/>
          </p:cNvSpPr>
          <p:nvPr/>
        </p:nvSpPr>
        <p:spPr bwMode="auto">
          <a:xfrm>
            <a:off x="1744998" y="1849068"/>
            <a:ext cx="103917" cy="99737"/>
          </a:xfrm>
          <a:custGeom>
            <a:avLst/>
            <a:gdLst>
              <a:gd name="T0" fmla="*/ 1 w 96"/>
              <a:gd name="T1" fmla="*/ 49 h 96"/>
              <a:gd name="T2" fmla="*/ 48 w 96"/>
              <a:gd name="T3" fmla="*/ 1 h 96"/>
              <a:gd name="T4" fmla="*/ 95 w 96"/>
              <a:gd name="T5" fmla="*/ 48 h 96"/>
              <a:gd name="T6" fmla="*/ 48 w 96"/>
              <a:gd name="T7" fmla="*/ 96 h 96"/>
              <a:gd name="T8" fmla="*/ 1 w 96"/>
              <a:gd name="T9" fmla="*/ 49 h 96"/>
            </a:gdLst>
            <a:ahLst/>
            <a:cxnLst>
              <a:cxn ang="0">
                <a:pos x="T0" y="T1"/>
              </a:cxn>
              <a:cxn ang="0">
                <a:pos x="T2" y="T3"/>
              </a:cxn>
              <a:cxn ang="0">
                <a:pos x="T4" y="T5"/>
              </a:cxn>
              <a:cxn ang="0">
                <a:pos x="T6" y="T7"/>
              </a:cxn>
              <a:cxn ang="0">
                <a:pos x="T8" y="T9"/>
              </a:cxn>
            </a:cxnLst>
            <a:rect l="0" t="0" r="r" b="b"/>
            <a:pathLst>
              <a:path w="96" h="96">
                <a:moveTo>
                  <a:pt x="1" y="49"/>
                </a:moveTo>
                <a:cubicBezTo>
                  <a:pt x="1" y="22"/>
                  <a:pt x="21" y="1"/>
                  <a:pt x="48" y="1"/>
                </a:cubicBezTo>
                <a:cubicBezTo>
                  <a:pt x="74" y="0"/>
                  <a:pt x="96" y="23"/>
                  <a:pt x="95" y="48"/>
                </a:cubicBezTo>
                <a:cubicBezTo>
                  <a:pt x="95" y="75"/>
                  <a:pt x="75" y="95"/>
                  <a:pt x="48" y="96"/>
                </a:cubicBezTo>
                <a:cubicBezTo>
                  <a:pt x="22" y="96"/>
                  <a:pt x="0" y="74"/>
                  <a:pt x="1" y="49"/>
                </a:cubicBezTo>
                <a:close/>
              </a:path>
            </a:pathLst>
          </a:custGeom>
          <a:solidFill>
            <a:srgbClr val="00338D"/>
          </a:solidFill>
          <a:ln>
            <a:noFill/>
          </a:ln>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sp>
        <p:nvSpPr>
          <p:cNvPr id="188" name="Freeform 31"/>
          <p:cNvSpPr>
            <a:spLocks/>
          </p:cNvSpPr>
          <p:nvPr/>
        </p:nvSpPr>
        <p:spPr bwMode="auto">
          <a:xfrm>
            <a:off x="1813053" y="2541584"/>
            <a:ext cx="161010" cy="193032"/>
          </a:xfrm>
          <a:custGeom>
            <a:avLst/>
            <a:gdLst>
              <a:gd name="T0" fmla="*/ 48 w 134"/>
              <a:gd name="T1" fmla="*/ 100 h 166"/>
              <a:gd name="T2" fmla="*/ 18 w 134"/>
              <a:gd name="T3" fmla="*/ 55 h 166"/>
              <a:gd name="T4" fmla="*/ 33 w 134"/>
              <a:gd name="T5" fmla="*/ 19 h 166"/>
              <a:gd name="T6" fmla="*/ 103 w 134"/>
              <a:gd name="T7" fmla="*/ 22 h 166"/>
              <a:gd name="T8" fmla="*/ 87 w 134"/>
              <a:gd name="T9" fmla="*/ 100 h 166"/>
              <a:gd name="T10" fmla="*/ 96 w 134"/>
              <a:gd name="T11" fmla="*/ 105 h 166"/>
              <a:gd name="T12" fmla="*/ 133 w 134"/>
              <a:gd name="T13" fmla="*/ 159 h 166"/>
              <a:gd name="T14" fmla="*/ 126 w 134"/>
              <a:gd name="T15" fmla="*/ 165 h 166"/>
              <a:gd name="T16" fmla="*/ 94 w 134"/>
              <a:gd name="T17" fmla="*/ 165 h 166"/>
              <a:gd name="T18" fmla="*/ 11 w 134"/>
              <a:gd name="T19" fmla="*/ 165 h 166"/>
              <a:gd name="T20" fmla="*/ 2 w 134"/>
              <a:gd name="T21" fmla="*/ 154 h 166"/>
              <a:gd name="T22" fmla="*/ 45 w 134"/>
              <a:gd name="T23" fmla="*/ 102 h 166"/>
              <a:gd name="T24" fmla="*/ 47 w 134"/>
              <a:gd name="T25" fmla="*/ 101 h 166"/>
              <a:gd name="T26" fmla="*/ 48 w 134"/>
              <a:gd name="T27" fmla="*/ 10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4" h="166">
                <a:moveTo>
                  <a:pt x="48" y="100"/>
                </a:moveTo>
                <a:cubicBezTo>
                  <a:pt x="30" y="90"/>
                  <a:pt x="19" y="76"/>
                  <a:pt x="18" y="55"/>
                </a:cubicBezTo>
                <a:cubicBezTo>
                  <a:pt x="18" y="41"/>
                  <a:pt x="23" y="29"/>
                  <a:pt x="33" y="19"/>
                </a:cubicBezTo>
                <a:cubicBezTo>
                  <a:pt x="53" y="0"/>
                  <a:pt x="84" y="1"/>
                  <a:pt x="103" y="22"/>
                </a:cubicBezTo>
                <a:cubicBezTo>
                  <a:pt x="125" y="46"/>
                  <a:pt x="119" y="73"/>
                  <a:pt x="87" y="100"/>
                </a:cubicBezTo>
                <a:cubicBezTo>
                  <a:pt x="89" y="103"/>
                  <a:pt x="93" y="103"/>
                  <a:pt x="96" y="105"/>
                </a:cubicBezTo>
                <a:cubicBezTo>
                  <a:pt x="122" y="114"/>
                  <a:pt x="129" y="136"/>
                  <a:pt x="133" y="159"/>
                </a:cubicBezTo>
                <a:cubicBezTo>
                  <a:pt x="134" y="165"/>
                  <a:pt x="130" y="165"/>
                  <a:pt x="126" y="165"/>
                </a:cubicBezTo>
                <a:cubicBezTo>
                  <a:pt x="115" y="165"/>
                  <a:pt x="105" y="165"/>
                  <a:pt x="94" y="165"/>
                </a:cubicBezTo>
                <a:cubicBezTo>
                  <a:pt x="67" y="165"/>
                  <a:pt x="39" y="166"/>
                  <a:pt x="11" y="165"/>
                </a:cubicBezTo>
                <a:cubicBezTo>
                  <a:pt x="0" y="165"/>
                  <a:pt x="0" y="165"/>
                  <a:pt x="2" y="154"/>
                </a:cubicBezTo>
                <a:cubicBezTo>
                  <a:pt x="6" y="129"/>
                  <a:pt x="18" y="110"/>
                  <a:pt x="45" y="102"/>
                </a:cubicBezTo>
                <a:cubicBezTo>
                  <a:pt x="45" y="102"/>
                  <a:pt x="46" y="102"/>
                  <a:pt x="47" y="101"/>
                </a:cubicBezTo>
                <a:cubicBezTo>
                  <a:pt x="47" y="101"/>
                  <a:pt x="47" y="101"/>
                  <a:pt x="48" y="100"/>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sp>
        <p:nvSpPr>
          <p:cNvPr id="189" name="TextBox 188"/>
          <p:cNvSpPr txBox="1"/>
          <p:nvPr/>
        </p:nvSpPr>
        <p:spPr>
          <a:xfrm>
            <a:off x="1590912" y="1657293"/>
            <a:ext cx="617455" cy="138735"/>
          </a:xfrm>
          <a:prstGeom prst="rect">
            <a:avLst/>
          </a:prstGeom>
          <a:solidFill>
            <a:schemeClr val="tx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dirty="0"/>
              <a:t>Managed</a:t>
            </a:r>
          </a:p>
        </p:txBody>
      </p:sp>
      <p:sp>
        <p:nvSpPr>
          <p:cNvPr id="190" name="Rectangle 189"/>
          <p:cNvSpPr/>
          <p:nvPr/>
        </p:nvSpPr>
        <p:spPr>
          <a:xfrm>
            <a:off x="1524171" y="3142698"/>
            <a:ext cx="796513" cy="801540"/>
          </a:xfrm>
          <a:prstGeom prst="rect">
            <a:avLst/>
          </a:prstGeom>
          <a:solidFill>
            <a:schemeClr val="bg1">
              <a:alpha val="0"/>
            </a:schemeClr>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endParaRPr lang="en-US" sz="900" dirty="0">
              <a:solidFill>
                <a:prstClr val="white"/>
              </a:solidFill>
            </a:endParaRPr>
          </a:p>
        </p:txBody>
      </p:sp>
      <p:sp>
        <p:nvSpPr>
          <p:cNvPr id="191" name="TextBox 190"/>
          <p:cNvSpPr txBox="1"/>
          <p:nvPr/>
        </p:nvSpPr>
        <p:spPr>
          <a:xfrm>
            <a:off x="1557914" y="3210016"/>
            <a:ext cx="723900" cy="138735"/>
          </a:xfrm>
          <a:prstGeom prst="rect">
            <a:avLst/>
          </a:prstGeom>
          <a:solidFill>
            <a:schemeClr val="tx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dirty="0"/>
              <a:t>Unmanaged</a:t>
            </a:r>
          </a:p>
        </p:txBody>
      </p:sp>
      <p:grpSp>
        <p:nvGrpSpPr>
          <p:cNvPr id="192" name="Group 191"/>
          <p:cNvGrpSpPr/>
          <p:nvPr/>
        </p:nvGrpSpPr>
        <p:grpSpPr>
          <a:xfrm>
            <a:off x="1783109" y="3451581"/>
            <a:ext cx="228994" cy="331794"/>
            <a:chOff x="706394" y="5227246"/>
            <a:chExt cx="431800" cy="711200"/>
          </a:xfrm>
        </p:grpSpPr>
        <p:sp>
          <p:nvSpPr>
            <p:cNvPr id="193" name="object 7"/>
            <p:cNvSpPr/>
            <p:nvPr/>
          </p:nvSpPr>
          <p:spPr>
            <a:xfrm>
              <a:off x="706394" y="5227246"/>
              <a:ext cx="431800" cy="711200"/>
            </a:xfrm>
            <a:custGeom>
              <a:avLst/>
              <a:gdLst/>
              <a:ahLst/>
              <a:cxnLst/>
              <a:rect l="l" t="t" r="r" b="b"/>
              <a:pathLst>
                <a:path w="431800" h="711200">
                  <a:moveTo>
                    <a:pt x="368300" y="0"/>
                  </a:moveTo>
                  <a:lnTo>
                    <a:pt x="63500" y="0"/>
                  </a:lnTo>
                  <a:lnTo>
                    <a:pt x="38785" y="4990"/>
                  </a:lnTo>
                  <a:lnTo>
                    <a:pt x="18600" y="18600"/>
                  </a:lnTo>
                  <a:lnTo>
                    <a:pt x="4990" y="38785"/>
                  </a:lnTo>
                  <a:lnTo>
                    <a:pt x="0" y="63500"/>
                  </a:lnTo>
                  <a:lnTo>
                    <a:pt x="0" y="647700"/>
                  </a:lnTo>
                  <a:lnTo>
                    <a:pt x="4564" y="672414"/>
                  </a:lnTo>
                  <a:lnTo>
                    <a:pt x="17462" y="692599"/>
                  </a:lnTo>
                  <a:lnTo>
                    <a:pt x="37504" y="706209"/>
                  </a:lnTo>
                  <a:lnTo>
                    <a:pt x="63500" y="711200"/>
                  </a:lnTo>
                  <a:lnTo>
                    <a:pt x="368300" y="711200"/>
                  </a:lnTo>
                  <a:lnTo>
                    <a:pt x="394295" y="706635"/>
                  </a:lnTo>
                  <a:lnTo>
                    <a:pt x="414337" y="693737"/>
                  </a:lnTo>
                  <a:lnTo>
                    <a:pt x="427235" y="673695"/>
                  </a:lnTo>
                  <a:lnTo>
                    <a:pt x="427340" y="673100"/>
                  </a:lnTo>
                  <a:lnTo>
                    <a:pt x="63500" y="673100"/>
                  </a:lnTo>
                  <a:lnTo>
                    <a:pt x="54173" y="671102"/>
                  </a:lnTo>
                  <a:lnTo>
                    <a:pt x="46037" y="665657"/>
                  </a:lnTo>
                  <a:lnTo>
                    <a:pt x="40282" y="657583"/>
                  </a:lnTo>
                  <a:lnTo>
                    <a:pt x="38100" y="647700"/>
                  </a:lnTo>
                  <a:lnTo>
                    <a:pt x="38100" y="63500"/>
                  </a:lnTo>
                  <a:lnTo>
                    <a:pt x="40095" y="53616"/>
                  </a:lnTo>
                  <a:lnTo>
                    <a:pt x="45537" y="45542"/>
                  </a:lnTo>
                  <a:lnTo>
                    <a:pt x="53610" y="40097"/>
                  </a:lnTo>
                  <a:lnTo>
                    <a:pt x="63500" y="38100"/>
                  </a:lnTo>
                  <a:lnTo>
                    <a:pt x="427340" y="38100"/>
                  </a:lnTo>
                  <a:lnTo>
                    <a:pt x="427235" y="37504"/>
                  </a:lnTo>
                  <a:lnTo>
                    <a:pt x="414337" y="17462"/>
                  </a:lnTo>
                  <a:lnTo>
                    <a:pt x="394295" y="4564"/>
                  </a:lnTo>
                  <a:lnTo>
                    <a:pt x="368300" y="0"/>
                  </a:lnTo>
                  <a:close/>
                </a:path>
                <a:path w="431800" h="711200">
                  <a:moveTo>
                    <a:pt x="427340" y="38100"/>
                  </a:moveTo>
                  <a:lnTo>
                    <a:pt x="368300" y="38100"/>
                  </a:lnTo>
                  <a:lnTo>
                    <a:pt x="377626" y="40282"/>
                  </a:lnTo>
                  <a:lnTo>
                    <a:pt x="385762" y="46037"/>
                  </a:lnTo>
                  <a:lnTo>
                    <a:pt x="391517" y="54173"/>
                  </a:lnTo>
                  <a:lnTo>
                    <a:pt x="393700" y="63500"/>
                  </a:lnTo>
                  <a:lnTo>
                    <a:pt x="393700" y="647700"/>
                  </a:lnTo>
                  <a:lnTo>
                    <a:pt x="391517" y="657026"/>
                  </a:lnTo>
                  <a:lnTo>
                    <a:pt x="385762" y="665162"/>
                  </a:lnTo>
                  <a:lnTo>
                    <a:pt x="377626" y="670917"/>
                  </a:lnTo>
                  <a:lnTo>
                    <a:pt x="368300" y="673100"/>
                  </a:lnTo>
                  <a:lnTo>
                    <a:pt x="427340" y="673100"/>
                  </a:lnTo>
                  <a:lnTo>
                    <a:pt x="431800" y="647700"/>
                  </a:lnTo>
                  <a:lnTo>
                    <a:pt x="431800" y="63500"/>
                  </a:lnTo>
                  <a:lnTo>
                    <a:pt x="427340" y="38100"/>
                  </a:lnTo>
                  <a:close/>
                </a:path>
              </a:pathLst>
            </a:custGeom>
            <a:solidFill>
              <a:srgbClr val="00338D"/>
            </a:solidFill>
          </p:spPr>
          <p:txBody>
            <a:bodyPr wrap="square" lIns="0" tIns="0" rIns="0" bIns="0" rtlCol="0"/>
            <a:lstStyle/>
            <a:p>
              <a:endParaRPr/>
            </a:p>
          </p:txBody>
        </p:sp>
        <p:sp>
          <p:nvSpPr>
            <p:cNvPr id="194" name="object 8"/>
            <p:cNvSpPr/>
            <p:nvPr/>
          </p:nvSpPr>
          <p:spPr>
            <a:xfrm>
              <a:off x="782596" y="5328841"/>
              <a:ext cx="279400" cy="495300"/>
            </a:xfrm>
            <a:custGeom>
              <a:avLst/>
              <a:gdLst/>
              <a:ahLst/>
              <a:cxnLst/>
              <a:rect l="l" t="t" r="r" b="b"/>
              <a:pathLst>
                <a:path w="279400" h="495300">
                  <a:moveTo>
                    <a:pt x="0" y="495299"/>
                  </a:moveTo>
                  <a:lnTo>
                    <a:pt x="279400" y="495299"/>
                  </a:lnTo>
                  <a:lnTo>
                    <a:pt x="279400" y="0"/>
                  </a:lnTo>
                  <a:lnTo>
                    <a:pt x="0" y="0"/>
                  </a:lnTo>
                  <a:lnTo>
                    <a:pt x="0" y="495299"/>
                  </a:lnTo>
                  <a:close/>
                </a:path>
              </a:pathLst>
            </a:custGeom>
            <a:solidFill>
              <a:srgbClr val="00338D"/>
            </a:solidFill>
          </p:spPr>
          <p:txBody>
            <a:bodyPr wrap="square" lIns="0" tIns="0" rIns="0" bIns="0" rtlCol="0"/>
            <a:lstStyle/>
            <a:p>
              <a:endParaRPr/>
            </a:p>
          </p:txBody>
        </p:sp>
        <p:sp>
          <p:nvSpPr>
            <p:cNvPr id="195" name="object 9"/>
            <p:cNvSpPr/>
            <p:nvPr/>
          </p:nvSpPr>
          <p:spPr>
            <a:xfrm>
              <a:off x="896894" y="5836846"/>
              <a:ext cx="50800" cy="50800"/>
            </a:xfrm>
            <a:custGeom>
              <a:avLst/>
              <a:gdLst/>
              <a:ahLst/>
              <a:cxnLst/>
              <a:rect l="l" t="t" r="r" b="b"/>
              <a:pathLst>
                <a:path w="50800" h="50800">
                  <a:moveTo>
                    <a:pt x="25400" y="0"/>
                  </a:moveTo>
                  <a:lnTo>
                    <a:pt x="15510" y="1997"/>
                  </a:lnTo>
                  <a:lnTo>
                    <a:pt x="7437" y="7442"/>
                  </a:lnTo>
                  <a:lnTo>
                    <a:pt x="1995" y="15516"/>
                  </a:lnTo>
                  <a:lnTo>
                    <a:pt x="0" y="25400"/>
                  </a:lnTo>
                  <a:lnTo>
                    <a:pt x="1995" y="35289"/>
                  </a:lnTo>
                  <a:lnTo>
                    <a:pt x="7437" y="43362"/>
                  </a:lnTo>
                  <a:lnTo>
                    <a:pt x="15510" y="48804"/>
                  </a:lnTo>
                  <a:lnTo>
                    <a:pt x="25400" y="50800"/>
                  </a:lnTo>
                  <a:lnTo>
                    <a:pt x="35283" y="48804"/>
                  </a:lnTo>
                  <a:lnTo>
                    <a:pt x="43357" y="43362"/>
                  </a:lnTo>
                  <a:lnTo>
                    <a:pt x="48802" y="35289"/>
                  </a:lnTo>
                  <a:lnTo>
                    <a:pt x="50800" y="25400"/>
                  </a:lnTo>
                  <a:lnTo>
                    <a:pt x="48802" y="15516"/>
                  </a:lnTo>
                  <a:lnTo>
                    <a:pt x="43357" y="7442"/>
                  </a:lnTo>
                  <a:lnTo>
                    <a:pt x="35283" y="1997"/>
                  </a:lnTo>
                  <a:lnTo>
                    <a:pt x="25400" y="0"/>
                  </a:lnTo>
                  <a:close/>
                </a:path>
              </a:pathLst>
            </a:custGeom>
            <a:solidFill>
              <a:srgbClr val="00338D"/>
            </a:solidFill>
          </p:spPr>
          <p:txBody>
            <a:bodyPr wrap="square" lIns="0" tIns="0" rIns="0" bIns="0" rtlCol="0"/>
            <a:lstStyle/>
            <a:p>
              <a:endParaRPr/>
            </a:p>
          </p:txBody>
        </p:sp>
        <p:sp>
          <p:nvSpPr>
            <p:cNvPr id="196" name="object 10"/>
            <p:cNvSpPr/>
            <p:nvPr/>
          </p:nvSpPr>
          <p:spPr>
            <a:xfrm>
              <a:off x="858796" y="5303441"/>
              <a:ext cx="127000" cy="0"/>
            </a:xfrm>
            <a:custGeom>
              <a:avLst/>
              <a:gdLst/>
              <a:ahLst/>
              <a:cxnLst/>
              <a:rect l="l" t="t" r="r" b="b"/>
              <a:pathLst>
                <a:path w="127000">
                  <a:moveTo>
                    <a:pt x="0" y="0"/>
                  </a:moveTo>
                  <a:lnTo>
                    <a:pt x="127000" y="0"/>
                  </a:lnTo>
                </a:path>
              </a:pathLst>
            </a:custGeom>
            <a:ln w="25400">
              <a:solidFill>
                <a:srgbClr val="004690"/>
              </a:solidFill>
            </a:ln>
          </p:spPr>
          <p:txBody>
            <a:bodyPr wrap="square" lIns="0" tIns="0" rIns="0" bIns="0" rtlCol="0"/>
            <a:lstStyle/>
            <a:p>
              <a:endParaRPr/>
            </a:p>
          </p:txBody>
        </p:sp>
      </p:grpSp>
      <p:grpSp>
        <p:nvGrpSpPr>
          <p:cNvPr id="197" name="Group 196"/>
          <p:cNvGrpSpPr/>
          <p:nvPr/>
        </p:nvGrpSpPr>
        <p:grpSpPr>
          <a:xfrm>
            <a:off x="2001937" y="3388859"/>
            <a:ext cx="92521" cy="110471"/>
            <a:chOff x="3320182" y="3816873"/>
            <a:chExt cx="92521" cy="110471"/>
          </a:xfrm>
        </p:grpSpPr>
        <p:sp>
          <p:nvSpPr>
            <p:cNvPr id="198" name="Freeform 29"/>
            <p:cNvSpPr>
              <a:spLocks/>
            </p:cNvSpPr>
            <p:nvPr/>
          </p:nvSpPr>
          <p:spPr bwMode="auto">
            <a:xfrm>
              <a:off x="3328594" y="3816873"/>
              <a:ext cx="84109" cy="110471"/>
            </a:xfrm>
            <a:custGeom>
              <a:avLst/>
              <a:gdLst>
                <a:gd name="T0" fmla="*/ 13 w 69"/>
                <a:gd name="T1" fmla="*/ 0 h 95"/>
                <a:gd name="T2" fmla="*/ 57 w 69"/>
                <a:gd name="T3" fmla="*/ 36 h 95"/>
                <a:gd name="T4" fmla="*/ 67 w 69"/>
                <a:gd name="T5" fmla="*/ 85 h 95"/>
                <a:gd name="T6" fmla="*/ 59 w 69"/>
                <a:gd name="T7" fmla="*/ 94 h 95"/>
                <a:gd name="T8" fmla="*/ 49 w 69"/>
                <a:gd name="T9" fmla="*/ 82 h 95"/>
                <a:gd name="T10" fmla="*/ 15 w 69"/>
                <a:gd name="T11" fmla="*/ 22 h 95"/>
                <a:gd name="T12" fmla="*/ 6 w 69"/>
                <a:gd name="T13" fmla="*/ 0 h 95"/>
                <a:gd name="T14" fmla="*/ 13 w 69"/>
                <a:gd name="T15" fmla="*/ 0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95">
                  <a:moveTo>
                    <a:pt x="13" y="0"/>
                  </a:moveTo>
                  <a:cubicBezTo>
                    <a:pt x="31" y="8"/>
                    <a:pt x="47" y="18"/>
                    <a:pt x="57" y="36"/>
                  </a:cubicBezTo>
                  <a:cubicBezTo>
                    <a:pt x="66" y="51"/>
                    <a:pt x="69" y="67"/>
                    <a:pt x="67" y="85"/>
                  </a:cubicBezTo>
                  <a:cubicBezTo>
                    <a:pt x="67" y="89"/>
                    <a:pt x="66" y="95"/>
                    <a:pt x="59" y="94"/>
                  </a:cubicBezTo>
                  <a:cubicBezTo>
                    <a:pt x="52" y="93"/>
                    <a:pt x="47" y="90"/>
                    <a:pt x="49" y="82"/>
                  </a:cubicBezTo>
                  <a:cubicBezTo>
                    <a:pt x="53" y="56"/>
                    <a:pt x="36" y="31"/>
                    <a:pt x="15" y="22"/>
                  </a:cubicBezTo>
                  <a:cubicBezTo>
                    <a:pt x="0" y="15"/>
                    <a:pt x="0" y="15"/>
                    <a:pt x="6" y="0"/>
                  </a:cubicBezTo>
                  <a:cubicBezTo>
                    <a:pt x="9" y="0"/>
                    <a:pt x="11" y="0"/>
                    <a:pt x="13" y="0"/>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sp>
          <p:nvSpPr>
            <p:cNvPr id="199" name="Freeform 30"/>
            <p:cNvSpPr>
              <a:spLocks/>
            </p:cNvSpPr>
            <p:nvPr/>
          </p:nvSpPr>
          <p:spPr bwMode="auto">
            <a:xfrm>
              <a:off x="3320182" y="3852920"/>
              <a:ext cx="50466" cy="63956"/>
            </a:xfrm>
            <a:custGeom>
              <a:avLst/>
              <a:gdLst>
                <a:gd name="T0" fmla="*/ 42 w 42"/>
                <a:gd name="T1" fmla="*/ 43 h 55"/>
                <a:gd name="T2" fmla="*/ 34 w 42"/>
                <a:gd name="T3" fmla="*/ 55 h 55"/>
                <a:gd name="T4" fmla="*/ 22 w 42"/>
                <a:gd name="T5" fmla="*/ 43 h 55"/>
                <a:gd name="T6" fmla="*/ 8 w 42"/>
                <a:gd name="T7" fmla="*/ 21 h 55"/>
                <a:gd name="T8" fmla="*/ 4 w 42"/>
                <a:gd name="T9" fmla="*/ 6 h 55"/>
                <a:gd name="T10" fmla="*/ 16 w 42"/>
                <a:gd name="T11" fmla="*/ 5 h 55"/>
                <a:gd name="T12" fmla="*/ 42 w 42"/>
                <a:gd name="T13" fmla="*/ 43 h 55"/>
              </a:gdLst>
              <a:ahLst/>
              <a:cxnLst>
                <a:cxn ang="0">
                  <a:pos x="T0" y="T1"/>
                </a:cxn>
                <a:cxn ang="0">
                  <a:pos x="T2" y="T3"/>
                </a:cxn>
                <a:cxn ang="0">
                  <a:pos x="T4" y="T5"/>
                </a:cxn>
                <a:cxn ang="0">
                  <a:pos x="T6" y="T7"/>
                </a:cxn>
                <a:cxn ang="0">
                  <a:pos x="T8" y="T9"/>
                </a:cxn>
                <a:cxn ang="0">
                  <a:pos x="T10" y="T11"/>
                </a:cxn>
                <a:cxn ang="0">
                  <a:pos x="T12" y="T13"/>
                </a:cxn>
              </a:cxnLst>
              <a:rect l="0" t="0" r="r" b="b"/>
              <a:pathLst>
                <a:path w="42" h="55">
                  <a:moveTo>
                    <a:pt x="42" y="43"/>
                  </a:moveTo>
                  <a:cubicBezTo>
                    <a:pt x="41" y="48"/>
                    <a:pt x="42" y="55"/>
                    <a:pt x="34" y="55"/>
                  </a:cubicBezTo>
                  <a:cubicBezTo>
                    <a:pt x="28" y="54"/>
                    <a:pt x="21" y="53"/>
                    <a:pt x="22" y="43"/>
                  </a:cubicBezTo>
                  <a:cubicBezTo>
                    <a:pt x="23" y="33"/>
                    <a:pt x="17" y="25"/>
                    <a:pt x="8" y="21"/>
                  </a:cubicBezTo>
                  <a:cubicBezTo>
                    <a:pt x="0" y="18"/>
                    <a:pt x="3" y="12"/>
                    <a:pt x="4" y="6"/>
                  </a:cubicBezTo>
                  <a:cubicBezTo>
                    <a:pt x="7" y="0"/>
                    <a:pt x="12" y="3"/>
                    <a:pt x="16" y="5"/>
                  </a:cubicBezTo>
                  <a:cubicBezTo>
                    <a:pt x="32" y="12"/>
                    <a:pt x="41" y="25"/>
                    <a:pt x="42" y="43"/>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grpSp>
      <p:pic>
        <p:nvPicPr>
          <p:cNvPr id="200" name="Picture 199">
            <a:extLst>
              <a:ext uri="{FF2B5EF4-FFF2-40B4-BE49-F238E27FC236}">
                <a16:creationId xmlns:a16="http://schemas.microsoft.com/office/drawing/2014/main" id="{6B0059E0-23ED-413E-BFB0-A0AEE244C9CC}"/>
              </a:ext>
            </a:extLst>
          </p:cNvPr>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045793" y="2177349"/>
            <a:ext cx="211872" cy="211872"/>
          </a:xfrm>
          <a:prstGeom prst="rect">
            <a:avLst/>
          </a:prstGeom>
        </p:spPr>
      </p:pic>
      <p:pic>
        <p:nvPicPr>
          <p:cNvPr id="201" name="Picture 6" descr="Office 365 for your business | Clearwater IT Services"/>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037533" y="2426613"/>
            <a:ext cx="214301" cy="184007"/>
          </a:xfrm>
          <a:prstGeom prst="rect">
            <a:avLst/>
          </a:prstGeom>
          <a:noFill/>
          <a:extLst>
            <a:ext uri="{909E8E84-426E-40DD-AFC4-6F175D3DCCD1}">
              <a14:hiddenFill xmlns:a14="http://schemas.microsoft.com/office/drawing/2010/main">
                <a:solidFill>
                  <a:srgbClr val="FFFFFF"/>
                </a:solidFill>
              </a14:hiddenFill>
            </a:ext>
          </a:extLst>
        </p:spPr>
      </p:pic>
      <p:sp>
        <p:nvSpPr>
          <p:cNvPr id="202" name="Freeform 28"/>
          <p:cNvSpPr>
            <a:spLocks noEditPoints="1"/>
          </p:cNvSpPr>
          <p:nvPr/>
        </p:nvSpPr>
        <p:spPr bwMode="auto">
          <a:xfrm>
            <a:off x="1697702" y="2499722"/>
            <a:ext cx="446982" cy="425601"/>
          </a:xfrm>
          <a:custGeom>
            <a:avLst/>
            <a:gdLst>
              <a:gd name="T0" fmla="*/ 275 w 372"/>
              <a:gd name="T1" fmla="*/ 366 h 366"/>
              <a:gd name="T2" fmla="*/ 244 w 372"/>
              <a:gd name="T3" fmla="*/ 342 h 366"/>
              <a:gd name="T4" fmla="*/ 202 w 372"/>
              <a:gd name="T5" fmla="*/ 289 h 366"/>
              <a:gd name="T6" fmla="*/ 190 w 372"/>
              <a:gd name="T7" fmla="*/ 263 h 366"/>
              <a:gd name="T8" fmla="*/ 213 w 372"/>
              <a:gd name="T9" fmla="*/ 244 h 366"/>
              <a:gd name="T10" fmla="*/ 237 w 372"/>
              <a:gd name="T11" fmla="*/ 262 h 366"/>
              <a:gd name="T12" fmla="*/ 243 w 372"/>
              <a:gd name="T13" fmla="*/ 267 h 366"/>
              <a:gd name="T14" fmla="*/ 243 w 372"/>
              <a:gd name="T15" fmla="*/ 234 h 366"/>
              <a:gd name="T16" fmla="*/ 238 w 372"/>
              <a:gd name="T17" fmla="*/ 230 h 366"/>
              <a:gd name="T18" fmla="*/ 229 w 372"/>
              <a:gd name="T19" fmla="*/ 230 h 366"/>
              <a:gd name="T20" fmla="*/ 27 w 372"/>
              <a:gd name="T21" fmla="*/ 230 h 366"/>
              <a:gd name="T22" fmla="*/ 0 w 372"/>
              <a:gd name="T23" fmla="*/ 203 h 366"/>
              <a:gd name="T24" fmla="*/ 0 w 372"/>
              <a:gd name="T25" fmla="*/ 24 h 366"/>
              <a:gd name="T26" fmla="*/ 24 w 372"/>
              <a:gd name="T27" fmla="*/ 0 h 366"/>
              <a:gd name="T28" fmla="*/ 326 w 372"/>
              <a:gd name="T29" fmla="*/ 0 h 366"/>
              <a:gd name="T30" fmla="*/ 351 w 372"/>
              <a:gd name="T31" fmla="*/ 24 h 366"/>
              <a:gd name="T32" fmla="*/ 351 w 372"/>
              <a:gd name="T33" fmla="*/ 204 h 366"/>
              <a:gd name="T34" fmla="*/ 325 w 372"/>
              <a:gd name="T35" fmla="*/ 230 h 366"/>
              <a:gd name="T36" fmla="*/ 294 w 372"/>
              <a:gd name="T37" fmla="*/ 230 h 366"/>
              <a:gd name="T38" fmla="*/ 286 w 372"/>
              <a:gd name="T39" fmla="*/ 235 h 366"/>
              <a:gd name="T40" fmla="*/ 295 w 372"/>
              <a:gd name="T41" fmla="*/ 240 h 366"/>
              <a:gd name="T42" fmla="*/ 326 w 372"/>
              <a:gd name="T43" fmla="*/ 240 h 366"/>
              <a:gd name="T44" fmla="*/ 372 w 372"/>
              <a:gd name="T45" fmla="*/ 287 h 366"/>
              <a:gd name="T46" fmla="*/ 371 w 372"/>
              <a:gd name="T47" fmla="*/ 316 h 366"/>
              <a:gd name="T48" fmla="*/ 333 w 372"/>
              <a:gd name="T49" fmla="*/ 366 h 366"/>
              <a:gd name="T50" fmla="*/ 275 w 372"/>
              <a:gd name="T51" fmla="*/ 366 h 366"/>
              <a:gd name="T52" fmla="*/ 164 w 372"/>
              <a:gd name="T53" fmla="*/ 14 h 366"/>
              <a:gd name="T54" fmla="*/ 41 w 372"/>
              <a:gd name="T55" fmla="*/ 14 h 366"/>
              <a:gd name="T56" fmla="*/ 16 w 372"/>
              <a:gd name="T57" fmla="*/ 40 h 366"/>
              <a:gd name="T58" fmla="*/ 16 w 372"/>
              <a:gd name="T59" fmla="*/ 189 h 366"/>
              <a:gd name="T60" fmla="*/ 41 w 372"/>
              <a:gd name="T61" fmla="*/ 214 h 366"/>
              <a:gd name="T62" fmla="*/ 231 w 372"/>
              <a:gd name="T63" fmla="*/ 214 h 366"/>
              <a:gd name="T64" fmla="*/ 238 w 372"/>
              <a:gd name="T65" fmla="*/ 214 h 366"/>
              <a:gd name="T66" fmla="*/ 243 w 372"/>
              <a:gd name="T67" fmla="*/ 208 h 366"/>
              <a:gd name="T68" fmla="*/ 238 w 372"/>
              <a:gd name="T69" fmla="*/ 179 h 366"/>
              <a:gd name="T70" fmla="*/ 244 w 372"/>
              <a:gd name="T71" fmla="*/ 139 h 366"/>
              <a:gd name="T72" fmla="*/ 285 w 372"/>
              <a:gd name="T73" fmla="*/ 139 h 366"/>
              <a:gd name="T74" fmla="*/ 292 w 372"/>
              <a:gd name="T75" fmla="*/ 177 h 366"/>
              <a:gd name="T76" fmla="*/ 286 w 372"/>
              <a:gd name="T77" fmla="*/ 204 h 366"/>
              <a:gd name="T78" fmla="*/ 300 w 372"/>
              <a:gd name="T79" fmla="*/ 212 h 366"/>
              <a:gd name="T80" fmla="*/ 310 w 372"/>
              <a:gd name="T81" fmla="*/ 190 h 366"/>
              <a:gd name="T82" fmla="*/ 310 w 372"/>
              <a:gd name="T83" fmla="*/ 42 h 366"/>
              <a:gd name="T84" fmla="*/ 282 w 372"/>
              <a:gd name="T85" fmla="*/ 14 h 366"/>
              <a:gd name="T86" fmla="*/ 164 w 372"/>
              <a:gd name="T87" fmla="*/ 14 h 366"/>
              <a:gd name="T88" fmla="*/ 242 w 372"/>
              <a:gd name="T89" fmla="*/ 170 h 366"/>
              <a:gd name="T90" fmla="*/ 265 w 372"/>
              <a:gd name="T91" fmla="*/ 146 h 366"/>
              <a:gd name="T92" fmla="*/ 287 w 372"/>
              <a:gd name="T93" fmla="*/ 171 h 366"/>
              <a:gd name="T94" fmla="*/ 281 w 372"/>
              <a:gd name="T95" fmla="*/ 144 h 366"/>
              <a:gd name="T96" fmla="*/ 251 w 372"/>
              <a:gd name="T97" fmla="*/ 142 h 366"/>
              <a:gd name="T98" fmla="*/ 242 w 372"/>
              <a:gd name="T99" fmla="*/ 170 h 366"/>
              <a:gd name="T100" fmla="*/ 342 w 372"/>
              <a:gd name="T101" fmla="*/ 115 h 366"/>
              <a:gd name="T102" fmla="*/ 331 w 372"/>
              <a:gd name="T103" fmla="*/ 102 h 366"/>
              <a:gd name="T104" fmla="*/ 319 w 372"/>
              <a:gd name="T105" fmla="*/ 114 h 366"/>
              <a:gd name="T106" fmla="*/ 330 w 372"/>
              <a:gd name="T107" fmla="*/ 126 h 366"/>
              <a:gd name="T108" fmla="*/ 342 w 372"/>
              <a:gd name="T109" fmla="*/ 11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2" h="366">
                <a:moveTo>
                  <a:pt x="275" y="366"/>
                </a:moveTo>
                <a:cubicBezTo>
                  <a:pt x="262" y="362"/>
                  <a:pt x="253" y="353"/>
                  <a:pt x="244" y="342"/>
                </a:cubicBezTo>
                <a:cubicBezTo>
                  <a:pt x="230" y="324"/>
                  <a:pt x="216" y="307"/>
                  <a:pt x="202" y="289"/>
                </a:cubicBezTo>
                <a:cubicBezTo>
                  <a:pt x="196" y="281"/>
                  <a:pt x="192" y="273"/>
                  <a:pt x="190" y="263"/>
                </a:cubicBezTo>
                <a:cubicBezTo>
                  <a:pt x="187" y="248"/>
                  <a:pt x="198" y="239"/>
                  <a:pt x="213" y="244"/>
                </a:cubicBezTo>
                <a:cubicBezTo>
                  <a:pt x="223" y="247"/>
                  <a:pt x="230" y="255"/>
                  <a:pt x="237" y="262"/>
                </a:cubicBezTo>
                <a:cubicBezTo>
                  <a:pt x="238" y="264"/>
                  <a:pt x="239" y="267"/>
                  <a:pt x="243" y="267"/>
                </a:cubicBezTo>
                <a:cubicBezTo>
                  <a:pt x="243" y="256"/>
                  <a:pt x="243" y="245"/>
                  <a:pt x="243" y="234"/>
                </a:cubicBezTo>
                <a:cubicBezTo>
                  <a:pt x="243" y="231"/>
                  <a:pt x="241" y="230"/>
                  <a:pt x="238" y="230"/>
                </a:cubicBezTo>
                <a:cubicBezTo>
                  <a:pt x="235" y="230"/>
                  <a:pt x="232" y="230"/>
                  <a:pt x="229" y="230"/>
                </a:cubicBezTo>
                <a:cubicBezTo>
                  <a:pt x="162" y="230"/>
                  <a:pt x="94" y="230"/>
                  <a:pt x="27" y="230"/>
                </a:cubicBezTo>
                <a:cubicBezTo>
                  <a:pt x="6" y="230"/>
                  <a:pt x="0" y="223"/>
                  <a:pt x="0" y="203"/>
                </a:cubicBezTo>
                <a:cubicBezTo>
                  <a:pt x="0" y="143"/>
                  <a:pt x="0" y="84"/>
                  <a:pt x="0" y="24"/>
                </a:cubicBezTo>
                <a:cubicBezTo>
                  <a:pt x="0" y="6"/>
                  <a:pt x="6" y="0"/>
                  <a:pt x="24" y="0"/>
                </a:cubicBezTo>
                <a:cubicBezTo>
                  <a:pt x="125" y="0"/>
                  <a:pt x="226" y="0"/>
                  <a:pt x="326" y="0"/>
                </a:cubicBezTo>
                <a:cubicBezTo>
                  <a:pt x="343" y="0"/>
                  <a:pt x="351" y="7"/>
                  <a:pt x="351" y="24"/>
                </a:cubicBezTo>
                <a:cubicBezTo>
                  <a:pt x="351" y="84"/>
                  <a:pt x="351" y="144"/>
                  <a:pt x="351" y="204"/>
                </a:cubicBezTo>
                <a:cubicBezTo>
                  <a:pt x="351" y="222"/>
                  <a:pt x="343" y="230"/>
                  <a:pt x="325" y="230"/>
                </a:cubicBezTo>
                <a:cubicBezTo>
                  <a:pt x="315" y="230"/>
                  <a:pt x="305" y="230"/>
                  <a:pt x="294" y="230"/>
                </a:cubicBezTo>
                <a:cubicBezTo>
                  <a:pt x="291" y="230"/>
                  <a:pt x="286" y="229"/>
                  <a:pt x="286" y="235"/>
                </a:cubicBezTo>
                <a:cubicBezTo>
                  <a:pt x="286" y="241"/>
                  <a:pt x="291" y="240"/>
                  <a:pt x="295" y="240"/>
                </a:cubicBezTo>
                <a:cubicBezTo>
                  <a:pt x="305" y="240"/>
                  <a:pt x="316" y="240"/>
                  <a:pt x="326" y="240"/>
                </a:cubicBezTo>
                <a:cubicBezTo>
                  <a:pt x="355" y="241"/>
                  <a:pt x="372" y="259"/>
                  <a:pt x="372" y="287"/>
                </a:cubicBezTo>
                <a:cubicBezTo>
                  <a:pt x="372" y="297"/>
                  <a:pt x="371" y="306"/>
                  <a:pt x="371" y="316"/>
                </a:cubicBezTo>
                <a:cubicBezTo>
                  <a:pt x="370" y="342"/>
                  <a:pt x="357" y="358"/>
                  <a:pt x="333" y="366"/>
                </a:cubicBezTo>
                <a:cubicBezTo>
                  <a:pt x="314" y="366"/>
                  <a:pt x="295" y="366"/>
                  <a:pt x="275" y="366"/>
                </a:cubicBezTo>
                <a:close/>
                <a:moveTo>
                  <a:pt x="164" y="14"/>
                </a:moveTo>
                <a:cubicBezTo>
                  <a:pt x="123" y="14"/>
                  <a:pt x="82" y="14"/>
                  <a:pt x="41" y="14"/>
                </a:cubicBezTo>
                <a:cubicBezTo>
                  <a:pt x="23" y="14"/>
                  <a:pt x="16" y="22"/>
                  <a:pt x="16" y="40"/>
                </a:cubicBezTo>
                <a:cubicBezTo>
                  <a:pt x="16" y="90"/>
                  <a:pt x="16" y="139"/>
                  <a:pt x="16" y="189"/>
                </a:cubicBezTo>
                <a:cubicBezTo>
                  <a:pt x="16" y="207"/>
                  <a:pt x="22" y="214"/>
                  <a:pt x="41" y="214"/>
                </a:cubicBezTo>
                <a:cubicBezTo>
                  <a:pt x="104" y="214"/>
                  <a:pt x="167" y="214"/>
                  <a:pt x="231" y="214"/>
                </a:cubicBezTo>
                <a:cubicBezTo>
                  <a:pt x="233" y="214"/>
                  <a:pt x="235" y="214"/>
                  <a:pt x="238" y="214"/>
                </a:cubicBezTo>
                <a:cubicBezTo>
                  <a:pt x="241" y="214"/>
                  <a:pt x="243" y="212"/>
                  <a:pt x="243" y="208"/>
                </a:cubicBezTo>
                <a:cubicBezTo>
                  <a:pt x="243" y="198"/>
                  <a:pt x="245" y="188"/>
                  <a:pt x="238" y="179"/>
                </a:cubicBezTo>
                <a:cubicBezTo>
                  <a:pt x="229" y="166"/>
                  <a:pt x="233" y="149"/>
                  <a:pt x="244" y="139"/>
                </a:cubicBezTo>
                <a:cubicBezTo>
                  <a:pt x="256" y="129"/>
                  <a:pt x="273" y="129"/>
                  <a:pt x="285" y="139"/>
                </a:cubicBezTo>
                <a:cubicBezTo>
                  <a:pt x="296" y="147"/>
                  <a:pt x="300" y="165"/>
                  <a:pt x="292" y="177"/>
                </a:cubicBezTo>
                <a:cubicBezTo>
                  <a:pt x="286" y="186"/>
                  <a:pt x="286" y="195"/>
                  <a:pt x="286" y="204"/>
                </a:cubicBezTo>
                <a:cubicBezTo>
                  <a:pt x="286" y="214"/>
                  <a:pt x="291" y="217"/>
                  <a:pt x="300" y="212"/>
                </a:cubicBezTo>
                <a:cubicBezTo>
                  <a:pt x="308" y="207"/>
                  <a:pt x="310" y="199"/>
                  <a:pt x="310" y="190"/>
                </a:cubicBezTo>
                <a:cubicBezTo>
                  <a:pt x="310" y="141"/>
                  <a:pt x="310" y="91"/>
                  <a:pt x="310" y="42"/>
                </a:cubicBezTo>
                <a:cubicBezTo>
                  <a:pt x="310" y="21"/>
                  <a:pt x="304" y="14"/>
                  <a:pt x="282" y="14"/>
                </a:cubicBezTo>
                <a:cubicBezTo>
                  <a:pt x="243" y="14"/>
                  <a:pt x="203" y="14"/>
                  <a:pt x="164" y="14"/>
                </a:cubicBezTo>
                <a:close/>
                <a:moveTo>
                  <a:pt x="242" y="170"/>
                </a:moveTo>
                <a:cubicBezTo>
                  <a:pt x="248" y="159"/>
                  <a:pt x="249" y="146"/>
                  <a:pt x="265" y="146"/>
                </a:cubicBezTo>
                <a:cubicBezTo>
                  <a:pt x="282" y="145"/>
                  <a:pt x="281" y="161"/>
                  <a:pt x="287" y="171"/>
                </a:cubicBezTo>
                <a:cubicBezTo>
                  <a:pt x="291" y="161"/>
                  <a:pt x="289" y="150"/>
                  <a:pt x="281" y="144"/>
                </a:cubicBezTo>
                <a:cubicBezTo>
                  <a:pt x="273" y="137"/>
                  <a:pt x="260" y="136"/>
                  <a:pt x="251" y="142"/>
                </a:cubicBezTo>
                <a:cubicBezTo>
                  <a:pt x="242" y="148"/>
                  <a:pt x="238" y="158"/>
                  <a:pt x="242" y="170"/>
                </a:cubicBezTo>
                <a:close/>
                <a:moveTo>
                  <a:pt x="342" y="115"/>
                </a:moveTo>
                <a:cubicBezTo>
                  <a:pt x="343" y="109"/>
                  <a:pt x="337" y="103"/>
                  <a:pt x="331" y="102"/>
                </a:cubicBezTo>
                <a:cubicBezTo>
                  <a:pt x="325" y="102"/>
                  <a:pt x="320" y="108"/>
                  <a:pt x="319" y="114"/>
                </a:cubicBezTo>
                <a:cubicBezTo>
                  <a:pt x="319" y="121"/>
                  <a:pt x="324" y="126"/>
                  <a:pt x="330" y="126"/>
                </a:cubicBezTo>
                <a:cubicBezTo>
                  <a:pt x="337" y="126"/>
                  <a:pt x="342" y="121"/>
                  <a:pt x="342" y="115"/>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pic>
        <p:nvPicPr>
          <p:cNvPr id="203" name="Picture 202"/>
          <p:cNvPicPr>
            <a:picLocks noChangeAspect="1"/>
          </p:cNvPicPr>
          <p:nvPr/>
        </p:nvPicPr>
        <p:blipFill>
          <a:blip r:embed="rId10"/>
          <a:stretch>
            <a:fillRect/>
          </a:stretch>
        </p:blipFill>
        <p:spPr>
          <a:xfrm>
            <a:off x="9842666" y="3953226"/>
            <a:ext cx="246293" cy="239485"/>
          </a:xfrm>
          <a:prstGeom prst="rect">
            <a:avLst/>
          </a:prstGeom>
        </p:spPr>
      </p:pic>
      <p:sp>
        <p:nvSpPr>
          <p:cNvPr id="146" name="TextBox 145">
            <a:extLst>
              <a:ext uri="{FF2B5EF4-FFF2-40B4-BE49-F238E27FC236}">
                <a16:creationId xmlns:a16="http://schemas.microsoft.com/office/drawing/2014/main" id="{19C24BE5-5BBF-4F10-986F-44C599F53C46}"/>
              </a:ext>
            </a:extLst>
          </p:cNvPr>
          <p:cNvSpPr txBox="1"/>
          <p:nvPr/>
        </p:nvSpPr>
        <p:spPr>
          <a:xfrm>
            <a:off x="3355635" y="1042055"/>
            <a:ext cx="1126581" cy="436769"/>
          </a:xfrm>
          <a:prstGeom prst="rect">
            <a:avLst/>
          </a:prstGeom>
          <a:noFill/>
        </p:spPr>
        <p:txBody>
          <a:bodyPr wrap="square" lIns="54610" tIns="54610" rIns="54610" bIns="54610" rtlCol="0" anchor="ctr" anchorCtr="0">
            <a:noAutofit/>
          </a:bodyPr>
          <a:lstStyle/>
          <a:p>
            <a:pPr>
              <a:spcAft>
                <a:spcPts val="600"/>
              </a:spcAft>
            </a:pPr>
            <a:r>
              <a:rPr lang="en-US" sz="1200" dirty="0">
                <a:solidFill>
                  <a:schemeClr val="tx2"/>
                </a:solidFill>
              </a:rPr>
              <a:t>Governance</a:t>
            </a:r>
          </a:p>
        </p:txBody>
      </p:sp>
      <p:sp>
        <p:nvSpPr>
          <p:cNvPr id="161" name="Rectangle 160">
            <a:extLst>
              <a:ext uri="{FF2B5EF4-FFF2-40B4-BE49-F238E27FC236}">
                <a16:creationId xmlns:a16="http://schemas.microsoft.com/office/drawing/2014/main" id="{1D2A7A50-AF80-4A29-AD7D-8F99FEDF31B1}"/>
              </a:ext>
            </a:extLst>
          </p:cNvPr>
          <p:cNvSpPr/>
          <p:nvPr/>
        </p:nvSpPr>
        <p:spPr>
          <a:xfrm>
            <a:off x="5737991" y="1108398"/>
            <a:ext cx="1265822" cy="245973"/>
          </a:xfrm>
          <a:prstGeom prst="rect">
            <a:avLst/>
          </a:prstGeom>
          <a:solidFill>
            <a:srgbClr val="00338D"/>
          </a:solid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r"/>
            <a:r>
              <a:rPr lang="en-US" sz="1200" dirty="0">
                <a:solidFill>
                  <a:schemeClr val="bg1"/>
                </a:solidFill>
              </a:rPr>
              <a:t>Azure Policy</a:t>
            </a:r>
          </a:p>
        </p:txBody>
      </p:sp>
      <p:pic>
        <p:nvPicPr>
          <p:cNvPr id="94" name="Picture 93"/>
          <p:cNvPicPr>
            <a:picLocks noChangeAspect="1"/>
          </p:cNvPicPr>
          <p:nvPr/>
        </p:nvPicPr>
        <p:blipFill>
          <a:blip r:embed="rId11"/>
          <a:stretch>
            <a:fillRect/>
          </a:stretch>
        </p:blipFill>
        <p:spPr>
          <a:xfrm>
            <a:off x="5778693" y="1107429"/>
            <a:ext cx="248107" cy="251760"/>
          </a:xfrm>
          <a:prstGeom prst="rect">
            <a:avLst/>
          </a:prstGeom>
        </p:spPr>
      </p:pic>
      <p:sp>
        <p:nvSpPr>
          <p:cNvPr id="162" name="Rectangle 161">
            <a:extLst>
              <a:ext uri="{FF2B5EF4-FFF2-40B4-BE49-F238E27FC236}">
                <a16:creationId xmlns:a16="http://schemas.microsoft.com/office/drawing/2014/main" id="{4629A2BA-6B4D-4343-AE3F-8E96FF0BD320}"/>
              </a:ext>
            </a:extLst>
          </p:cNvPr>
          <p:cNvSpPr/>
          <p:nvPr/>
        </p:nvSpPr>
        <p:spPr>
          <a:xfrm>
            <a:off x="7102726" y="1106612"/>
            <a:ext cx="1573755" cy="245973"/>
          </a:xfrm>
          <a:prstGeom prst="rect">
            <a:avLst/>
          </a:prstGeom>
          <a:solidFill>
            <a:srgbClr val="00338D"/>
          </a:solid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r"/>
            <a:r>
              <a:rPr lang="en-US" sz="1200" dirty="0">
                <a:solidFill>
                  <a:schemeClr val="bg1"/>
                </a:solidFill>
              </a:rPr>
              <a:t>Azure </a:t>
            </a:r>
            <a:r>
              <a:rPr lang="en-US" sz="1200" dirty="0" err="1">
                <a:solidFill>
                  <a:schemeClr val="bg1"/>
                </a:solidFill>
              </a:rPr>
              <a:t>BluePrints</a:t>
            </a:r>
            <a:endParaRPr lang="en-US" sz="1200" dirty="0">
              <a:solidFill>
                <a:schemeClr val="bg1"/>
              </a:solidFill>
            </a:endParaRPr>
          </a:p>
        </p:txBody>
      </p:sp>
      <p:sp>
        <p:nvSpPr>
          <p:cNvPr id="24" name="Arrow: Right 23">
            <a:extLst>
              <a:ext uri="{FF2B5EF4-FFF2-40B4-BE49-F238E27FC236}">
                <a16:creationId xmlns:a16="http://schemas.microsoft.com/office/drawing/2014/main" id="{23F6BE69-63C3-4267-83EE-B9E61C8AEA53}"/>
              </a:ext>
            </a:extLst>
          </p:cNvPr>
          <p:cNvSpPr/>
          <p:nvPr/>
        </p:nvSpPr>
        <p:spPr>
          <a:xfrm>
            <a:off x="2445744" y="2585565"/>
            <a:ext cx="743188" cy="491454"/>
          </a:xfrm>
          <a:prstGeom prst="rightArrow">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25" name="Title 24">
            <a:extLst>
              <a:ext uri="{FF2B5EF4-FFF2-40B4-BE49-F238E27FC236}">
                <a16:creationId xmlns:a16="http://schemas.microsoft.com/office/drawing/2014/main" id="{0C220546-DD42-4377-BDF7-94AAF37F454E}"/>
              </a:ext>
            </a:extLst>
          </p:cNvPr>
          <p:cNvSpPr>
            <a:spLocks noGrp="1"/>
          </p:cNvSpPr>
          <p:nvPr>
            <p:ph type="title"/>
          </p:nvPr>
        </p:nvSpPr>
        <p:spPr/>
        <p:txBody>
          <a:bodyPr/>
          <a:lstStyle/>
          <a:p>
            <a:r>
              <a:rPr lang="en-US" dirty="0"/>
              <a:t>Security Reference Architecture</a:t>
            </a:r>
          </a:p>
        </p:txBody>
      </p:sp>
      <p:sp>
        <p:nvSpPr>
          <p:cNvPr id="26" name="Text Placeholder 25">
            <a:extLst>
              <a:ext uri="{FF2B5EF4-FFF2-40B4-BE49-F238E27FC236}">
                <a16:creationId xmlns:a16="http://schemas.microsoft.com/office/drawing/2014/main" id="{B09B62E1-498C-4137-A1A3-28C9FBB159D6}"/>
              </a:ext>
            </a:extLst>
          </p:cNvPr>
          <p:cNvSpPr>
            <a:spLocks noGrp="1"/>
          </p:cNvSpPr>
          <p:nvPr>
            <p:ph type="body" sz="quarter" idx="12"/>
          </p:nvPr>
        </p:nvSpPr>
        <p:spPr/>
        <p:txBody>
          <a:bodyPr/>
          <a:lstStyle/>
          <a:p>
            <a:r>
              <a:rPr lang="en-US" dirty="0"/>
              <a:t>Azure security</a:t>
            </a:r>
          </a:p>
        </p:txBody>
      </p:sp>
      <p:sp>
        <p:nvSpPr>
          <p:cNvPr id="173" name="TextBox 172">
            <a:extLst>
              <a:ext uri="{FF2B5EF4-FFF2-40B4-BE49-F238E27FC236}">
                <a16:creationId xmlns:a16="http://schemas.microsoft.com/office/drawing/2014/main" id="{C0C08762-F437-4E67-9486-29951CA529DF}"/>
              </a:ext>
            </a:extLst>
          </p:cNvPr>
          <p:cNvSpPr txBox="1"/>
          <p:nvPr/>
        </p:nvSpPr>
        <p:spPr>
          <a:xfrm>
            <a:off x="3363285" y="2167875"/>
            <a:ext cx="600653" cy="451326"/>
          </a:xfrm>
          <a:prstGeom prst="rect">
            <a:avLst/>
          </a:prstGeom>
          <a:noFill/>
        </p:spPr>
        <p:txBody>
          <a:bodyPr wrap="square" lIns="54610" tIns="54610" rIns="54610" bIns="54610" rtlCol="0">
            <a:noAutofit/>
          </a:bodyPr>
          <a:lstStyle/>
          <a:p>
            <a:pPr>
              <a:spcAft>
                <a:spcPts val="600"/>
              </a:spcAft>
            </a:pPr>
            <a:r>
              <a:rPr lang="en-US" sz="1200" dirty="0">
                <a:solidFill>
                  <a:schemeClr val="tx2"/>
                </a:solidFill>
              </a:rPr>
              <a:t>Azure</a:t>
            </a:r>
          </a:p>
        </p:txBody>
      </p:sp>
      <p:sp>
        <p:nvSpPr>
          <p:cNvPr id="175" name="Rectangle 174">
            <a:extLst>
              <a:ext uri="{FF2B5EF4-FFF2-40B4-BE49-F238E27FC236}">
                <a16:creationId xmlns:a16="http://schemas.microsoft.com/office/drawing/2014/main" id="{7B291DAC-87EF-49B1-8661-74F60924DAE4}"/>
              </a:ext>
            </a:extLst>
          </p:cNvPr>
          <p:cNvSpPr/>
          <p:nvPr/>
        </p:nvSpPr>
        <p:spPr>
          <a:xfrm>
            <a:off x="5463286" y="2677182"/>
            <a:ext cx="1286382" cy="324257"/>
          </a:xfrm>
          <a:prstGeom prst="rect">
            <a:avLst/>
          </a:prstGeom>
          <a:solidFill>
            <a:srgbClr val="00338D"/>
          </a:solid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200" dirty="0">
                <a:solidFill>
                  <a:schemeClr val="bg1"/>
                </a:solidFill>
              </a:rPr>
              <a:t>Virtual </a:t>
            </a:r>
            <a:br>
              <a:rPr lang="en-US" sz="1200" dirty="0">
                <a:solidFill>
                  <a:schemeClr val="bg1"/>
                </a:solidFill>
              </a:rPr>
            </a:br>
            <a:r>
              <a:rPr lang="en-US" sz="1200" dirty="0">
                <a:solidFill>
                  <a:schemeClr val="bg1"/>
                </a:solidFill>
              </a:rPr>
              <a:t>Machines</a:t>
            </a:r>
          </a:p>
        </p:txBody>
      </p:sp>
      <p:sp>
        <p:nvSpPr>
          <p:cNvPr id="176" name="object 498">
            <a:extLst>
              <a:ext uri="{FF2B5EF4-FFF2-40B4-BE49-F238E27FC236}">
                <a16:creationId xmlns:a16="http://schemas.microsoft.com/office/drawing/2014/main" id="{F1D7DC7A-7C72-47BC-B217-4C4AD8021049}"/>
              </a:ext>
            </a:extLst>
          </p:cNvPr>
          <p:cNvSpPr/>
          <p:nvPr/>
        </p:nvSpPr>
        <p:spPr>
          <a:xfrm>
            <a:off x="3955316" y="2220590"/>
            <a:ext cx="1316441" cy="278459"/>
          </a:xfrm>
          <a:custGeom>
            <a:avLst/>
            <a:gdLst/>
            <a:ahLst/>
            <a:cxnLst/>
            <a:rect l="l" t="t" r="r" b="b"/>
            <a:pathLst>
              <a:path w="1090295" h="336550">
                <a:moveTo>
                  <a:pt x="0" y="336550"/>
                </a:moveTo>
                <a:lnTo>
                  <a:pt x="1089964" y="336550"/>
                </a:lnTo>
                <a:lnTo>
                  <a:pt x="1089964" y="0"/>
                </a:lnTo>
                <a:lnTo>
                  <a:pt x="0" y="0"/>
                </a:lnTo>
                <a:lnTo>
                  <a:pt x="0" y="336550"/>
                </a:lnTo>
                <a:close/>
              </a:path>
            </a:pathLst>
          </a:custGeom>
          <a:noFill/>
        </p:spPr>
        <p:txBody>
          <a:bodyPr wrap="square" lIns="54610" tIns="54610" rIns="54610" bIns="54610" rtlCol="0">
            <a:noAutofit/>
          </a:bodyPr>
          <a:lstStyle/>
          <a:p>
            <a:pPr algn="ctr">
              <a:spcAft>
                <a:spcPts val="600"/>
              </a:spcAft>
            </a:pPr>
            <a:r>
              <a:rPr lang="en-US" sz="1200" dirty="0">
                <a:solidFill>
                  <a:schemeClr val="tx2"/>
                </a:solidFill>
              </a:rPr>
              <a:t>Edge</a:t>
            </a:r>
            <a:endParaRPr sz="1200" dirty="0">
              <a:solidFill>
                <a:schemeClr val="tx2"/>
              </a:solidFill>
            </a:endParaRPr>
          </a:p>
        </p:txBody>
      </p:sp>
      <p:sp>
        <p:nvSpPr>
          <p:cNvPr id="177" name="object 498">
            <a:extLst>
              <a:ext uri="{FF2B5EF4-FFF2-40B4-BE49-F238E27FC236}">
                <a16:creationId xmlns:a16="http://schemas.microsoft.com/office/drawing/2014/main" id="{2E4E3C25-4CBC-4117-9F85-0400B55FED44}"/>
              </a:ext>
            </a:extLst>
          </p:cNvPr>
          <p:cNvSpPr/>
          <p:nvPr/>
        </p:nvSpPr>
        <p:spPr>
          <a:xfrm>
            <a:off x="6962030" y="2243863"/>
            <a:ext cx="1331070" cy="279673"/>
          </a:xfrm>
          <a:custGeom>
            <a:avLst/>
            <a:gdLst/>
            <a:ahLst/>
            <a:cxnLst/>
            <a:rect l="l" t="t" r="r" b="b"/>
            <a:pathLst>
              <a:path w="1090295" h="336550">
                <a:moveTo>
                  <a:pt x="0" y="336550"/>
                </a:moveTo>
                <a:lnTo>
                  <a:pt x="1089964" y="336550"/>
                </a:lnTo>
                <a:lnTo>
                  <a:pt x="1089964" y="0"/>
                </a:lnTo>
                <a:lnTo>
                  <a:pt x="0" y="0"/>
                </a:lnTo>
                <a:lnTo>
                  <a:pt x="0" y="336550"/>
                </a:lnTo>
                <a:close/>
              </a:path>
            </a:pathLst>
          </a:custGeom>
          <a:noFill/>
        </p:spPr>
        <p:txBody>
          <a:bodyPr wrap="square" lIns="54610" tIns="54610" rIns="54610" bIns="54610" rtlCol="0">
            <a:noAutofit/>
          </a:bodyPr>
          <a:lstStyle/>
          <a:p>
            <a:pPr algn="ctr">
              <a:spcAft>
                <a:spcPts val="600"/>
              </a:spcAft>
            </a:pPr>
            <a:r>
              <a:rPr lang="en-US" sz="1200" dirty="0">
                <a:solidFill>
                  <a:schemeClr val="tx2"/>
                </a:solidFill>
              </a:rPr>
              <a:t>Storage</a:t>
            </a:r>
            <a:endParaRPr sz="1200" dirty="0">
              <a:solidFill>
                <a:schemeClr val="tx2"/>
              </a:solidFill>
            </a:endParaRPr>
          </a:p>
        </p:txBody>
      </p:sp>
      <p:sp>
        <p:nvSpPr>
          <p:cNvPr id="178" name="Rectangle 177">
            <a:extLst>
              <a:ext uri="{FF2B5EF4-FFF2-40B4-BE49-F238E27FC236}">
                <a16:creationId xmlns:a16="http://schemas.microsoft.com/office/drawing/2014/main" id="{AD83115E-4DD7-4800-A993-06C7042572C1}"/>
              </a:ext>
            </a:extLst>
          </p:cNvPr>
          <p:cNvSpPr/>
          <p:nvPr/>
        </p:nvSpPr>
        <p:spPr>
          <a:xfrm>
            <a:off x="4061801" y="2673193"/>
            <a:ext cx="1049955" cy="324257"/>
          </a:xfrm>
          <a:prstGeom prst="rect">
            <a:avLst/>
          </a:prstGeom>
          <a:solidFill>
            <a:srgbClr val="00338D"/>
          </a:solid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r"/>
            <a:r>
              <a:rPr lang="en-US" sz="1200" dirty="0">
                <a:solidFill>
                  <a:schemeClr val="bg1"/>
                </a:solidFill>
              </a:rPr>
              <a:t>Application Gateway</a:t>
            </a:r>
          </a:p>
        </p:txBody>
      </p:sp>
      <p:sp>
        <p:nvSpPr>
          <p:cNvPr id="179" name="Rectangle 178">
            <a:extLst>
              <a:ext uri="{FF2B5EF4-FFF2-40B4-BE49-F238E27FC236}">
                <a16:creationId xmlns:a16="http://schemas.microsoft.com/office/drawing/2014/main" id="{703C11C3-27B9-46CF-8D38-3125E2401AC4}"/>
              </a:ext>
            </a:extLst>
          </p:cNvPr>
          <p:cNvSpPr/>
          <p:nvPr/>
        </p:nvSpPr>
        <p:spPr>
          <a:xfrm>
            <a:off x="7052306" y="2626838"/>
            <a:ext cx="1090773" cy="324257"/>
          </a:xfrm>
          <a:prstGeom prst="rect">
            <a:avLst/>
          </a:prstGeom>
          <a:solidFill>
            <a:srgbClr val="00338D"/>
          </a:solid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r"/>
            <a:r>
              <a:rPr lang="en-US" sz="1200" dirty="0">
                <a:solidFill>
                  <a:schemeClr val="bg1"/>
                </a:solidFill>
              </a:rPr>
              <a:t>Database</a:t>
            </a:r>
          </a:p>
        </p:txBody>
      </p:sp>
      <p:sp>
        <p:nvSpPr>
          <p:cNvPr id="151" name="object 355"/>
          <p:cNvSpPr/>
          <p:nvPr/>
        </p:nvSpPr>
        <p:spPr>
          <a:xfrm>
            <a:off x="8034289" y="2478884"/>
            <a:ext cx="178688" cy="243586"/>
          </a:xfrm>
          <a:prstGeom prst="rect">
            <a:avLst/>
          </a:prstGeom>
          <a:blipFill>
            <a:blip r:embed="rId2" cstate="print"/>
            <a:stretch>
              <a:fillRect/>
            </a:stretch>
          </a:blipFill>
        </p:spPr>
        <p:txBody>
          <a:bodyPr wrap="square" lIns="0" tIns="0" rIns="0" bIns="0" rtlCol="0"/>
          <a:lstStyle/>
          <a:p>
            <a:endParaRPr/>
          </a:p>
        </p:txBody>
      </p:sp>
      <p:pic>
        <p:nvPicPr>
          <p:cNvPr id="150" name="Picture 149"/>
          <p:cNvPicPr>
            <a:picLocks noChangeAspect="1"/>
          </p:cNvPicPr>
          <p:nvPr/>
        </p:nvPicPr>
        <p:blipFill>
          <a:blip r:embed="rId7"/>
          <a:stretch>
            <a:fillRect/>
          </a:stretch>
        </p:blipFill>
        <p:spPr>
          <a:xfrm>
            <a:off x="7987486" y="2865385"/>
            <a:ext cx="277275" cy="275979"/>
          </a:xfrm>
          <a:prstGeom prst="rect">
            <a:avLst/>
          </a:prstGeom>
        </p:spPr>
      </p:pic>
      <p:pic>
        <p:nvPicPr>
          <p:cNvPr id="180" name="Picture 179">
            <a:extLst>
              <a:ext uri="{FF2B5EF4-FFF2-40B4-BE49-F238E27FC236}">
                <a16:creationId xmlns:a16="http://schemas.microsoft.com/office/drawing/2014/main" id="{A44BD4FC-A613-4502-8512-D02E7E6F486B}"/>
              </a:ext>
            </a:extLst>
          </p:cNvPr>
          <p:cNvPicPr>
            <a:picLocks noChangeAspect="1"/>
          </p:cNvPicPr>
          <p:nvPr/>
        </p:nvPicPr>
        <p:blipFill>
          <a:blip r:embed="rId7"/>
          <a:stretch>
            <a:fillRect/>
          </a:stretch>
        </p:blipFill>
        <p:spPr>
          <a:xfrm>
            <a:off x="6584942" y="2865398"/>
            <a:ext cx="277275" cy="275979"/>
          </a:xfrm>
          <a:prstGeom prst="rect">
            <a:avLst/>
          </a:prstGeom>
        </p:spPr>
      </p:pic>
      <p:sp>
        <p:nvSpPr>
          <p:cNvPr id="206" name="TextBox 205">
            <a:extLst>
              <a:ext uri="{FF2B5EF4-FFF2-40B4-BE49-F238E27FC236}">
                <a16:creationId xmlns:a16="http://schemas.microsoft.com/office/drawing/2014/main" id="{2139375A-23EB-4FCB-A8D0-A594EC74305A}"/>
              </a:ext>
            </a:extLst>
          </p:cNvPr>
          <p:cNvSpPr txBox="1"/>
          <p:nvPr/>
        </p:nvSpPr>
        <p:spPr>
          <a:xfrm>
            <a:off x="3367068" y="3466639"/>
            <a:ext cx="956447" cy="316736"/>
          </a:xfrm>
          <a:prstGeom prst="rect">
            <a:avLst/>
          </a:prstGeom>
          <a:noFill/>
        </p:spPr>
        <p:txBody>
          <a:bodyPr wrap="square" lIns="54610" tIns="54610" rIns="54610" bIns="54610" rtlCol="0">
            <a:noAutofit/>
          </a:bodyPr>
          <a:lstStyle/>
          <a:p>
            <a:pPr>
              <a:spcAft>
                <a:spcPts val="600"/>
              </a:spcAft>
            </a:pPr>
            <a:r>
              <a:rPr lang="en-US" sz="1200" dirty="0">
                <a:solidFill>
                  <a:schemeClr val="tx2"/>
                </a:solidFill>
              </a:rPr>
              <a:t>On premise</a:t>
            </a:r>
          </a:p>
        </p:txBody>
      </p:sp>
      <p:pic>
        <p:nvPicPr>
          <p:cNvPr id="208" name="Picture 207">
            <a:extLst>
              <a:ext uri="{FF2B5EF4-FFF2-40B4-BE49-F238E27FC236}">
                <a16:creationId xmlns:a16="http://schemas.microsoft.com/office/drawing/2014/main" id="{9B6703E1-1902-461D-8400-F5561BB27FEF}"/>
              </a:ext>
            </a:extLst>
          </p:cNvPr>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841579" y="2111492"/>
            <a:ext cx="211872" cy="211872"/>
          </a:xfrm>
          <a:prstGeom prst="rect">
            <a:avLst/>
          </a:prstGeom>
        </p:spPr>
      </p:pic>
      <p:pic>
        <p:nvPicPr>
          <p:cNvPr id="17" name="Graphic 16">
            <a:extLst>
              <a:ext uri="{FF2B5EF4-FFF2-40B4-BE49-F238E27FC236}">
                <a16:creationId xmlns:a16="http://schemas.microsoft.com/office/drawing/2014/main" id="{5D10135F-0AF7-41F4-A58E-AAF5CAA297E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480477" y="2726220"/>
            <a:ext cx="311682" cy="266211"/>
          </a:xfrm>
          <a:prstGeom prst="rect">
            <a:avLst/>
          </a:prstGeom>
        </p:spPr>
      </p:pic>
      <p:pic>
        <p:nvPicPr>
          <p:cNvPr id="22" name="Graphic 21">
            <a:extLst>
              <a:ext uri="{FF2B5EF4-FFF2-40B4-BE49-F238E27FC236}">
                <a16:creationId xmlns:a16="http://schemas.microsoft.com/office/drawing/2014/main" id="{77D2CEE6-E974-4422-A589-DA5273D7CB2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081102" y="2735891"/>
            <a:ext cx="244993" cy="244993"/>
          </a:xfrm>
          <a:prstGeom prst="rect">
            <a:avLst/>
          </a:prstGeom>
        </p:spPr>
      </p:pic>
      <p:pic>
        <p:nvPicPr>
          <p:cNvPr id="28" name="Graphic 27">
            <a:extLst>
              <a:ext uri="{FF2B5EF4-FFF2-40B4-BE49-F238E27FC236}">
                <a16:creationId xmlns:a16="http://schemas.microsoft.com/office/drawing/2014/main" id="{6AADE251-F12B-437C-9452-5E82F47D5CFD}"/>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7082935" y="2632392"/>
            <a:ext cx="322741" cy="322741"/>
          </a:xfrm>
          <a:prstGeom prst="rect">
            <a:avLst/>
          </a:prstGeom>
        </p:spPr>
      </p:pic>
      <p:pic>
        <p:nvPicPr>
          <p:cNvPr id="31" name="Graphic 30">
            <a:extLst>
              <a:ext uri="{FF2B5EF4-FFF2-40B4-BE49-F238E27FC236}">
                <a16:creationId xmlns:a16="http://schemas.microsoft.com/office/drawing/2014/main" id="{975E2E9F-ED11-4DCA-A0A2-52B5ED0BE2D8}"/>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135930" y="1101709"/>
            <a:ext cx="274951" cy="257480"/>
          </a:xfrm>
          <a:prstGeom prst="rect">
            <a:avLst/>
          </a:prstGeom>
        </p:spPr>
      </p:pic>
      <p:pic>
        <p:nvPicPr>
          <p:cNvPr id="67" name="Graphic 66">
            <a:extLst>
              <a:ext uri="{FF2B5EF4-FFF2-40B4-BE49-F238E27FC236}">
                <a16:creationId xmlns:a16="http://schemas.microsoft.com/office/drawing/2014/main" id="{23517BDD-28E7-4F80-ACAF-D366F51346A2}"/>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464317" y="5213383"/>
            <a:ext cx="239600" cy="273829"/>
          </a:xfrm>
          <a:prstGeom prst="rect">
            <a:avLst/>
          </a:prstGeom>
        </p:spPr>
      </p:pic>
      <p:sp>
        <p:nvSpPr>
          <p:cNvPr id="119" name="Down Arrow 164">
            <a:extLst>
              <a:ext uri="{FF2B5EF4-FFF2-40B4-BE49-F238E27FC236}">
                <a16:creationId xmlns:a16="http://schemas.microsoft.com/office/drawing/2014/main" id="{0B7C5433-F7F7-4472-8500-CFE27ADFF624}"/>
              </a:ext>
            </a:extLst>
          </p:cNvPr>
          <p:cNvSpPr/>
          <p:nvPr/>
        </p:nvSpPr>
        <p:spPr>
          <a:xfrm>
            <a:off x="4348349" y="4159803"/>
            <a:ext cx="313134" cy="706828"/>
          </a:xfrm>
          <a:prstGeom prst="downArrow">
            <a:avLst/>
          </a:prstGeom>
          <a:solidFill>
            <a:schemeClr val="bg1"/>
          </a:solid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120" name="object 498">
            <a:extLst>
              <a:ext uri="{FF2B5EF4-FFF2-40B4-BE49-F238E27FC236}">
                <a16:creationId xmlns:a16="http://schemas.microsoft.com/office/drawing/2014/main" id="{CFD40B88-E3E6-4578-B76A-D72F31A64965}"/>
              </a:ext>
            </a:extLst>
          </p:cNvPr>
          <p:cNvSpPr/>
          <p:nvPr/>
        </p:nvSpPr>
        <p:spPr>
          <a:xfrm rot="16200000">
            <a:off x="4177524" y="4421974"/>
            <a:ext cx="628255" cy="120359"/>
          </a:xfrm>
          <a:custGeom>
            <a:avLst/>
            <a:gdLst/>
            <a:ahLst/>
            <a:cxnLst/>
            <a:rect l="l" t="t" r="r" b="b"/>
            <a:pathLst>
              <a:path w="1090295" h="336550">
                <a:moveTo>
                  <a:pt x="0" y="336550"/>
                </a:moveTo>
                <a:lnTo>
                  <a:pt x="1089964" y="336550"/>
                </a:lnTo>
                <a:lnTo>
                  <a:pt x="1089964" y="0"/>
                </a:lnTo>
                <a:lnTo>
                  <a:pt x="0" y="0"/>
                </a:lnTo>
                <a:lnTo>
                  <a:pt x="0" y="336550"/>
                </a:lnTo>
                <a:close/>
              </a:path>
            </a:pathLst>
          </a:custGeom>
          <a:noFill/>
        </p:spPr>
        <p:txBody>
          <a:bodyPr wrap="square" lIns="0" tIns="0" rIns="0" bIns="0" rtlCol="0" anchor="ctr" anchorCtr="0"/>
          <a:lstStyle/>
          <a:p>
            <a:pPr algn="ctr"/>
            <a:r>
              <a:rPr lang="en-US" sz="1100" dirty="0">
                <a:solidFill>
                  <a:schemeClr val="tx2"/>
                </a:solidFill>
              </a:rPr>
              <a:t>Activity</a:t>
            </a:r>
            <a:endParaRPr sz="1100" dirty="0">
              <a:solidFill>
                <a:schemeClr val="tx2"/>
              </a:solidFill>
            </a:endParaRPr>
          </a:p>
        </p:txBody>
      </p:sp>
      <p:sp>
        <p:nvSpPr>
          <p:cNvPr id="125" name="object 498">
            <a:extLst>
              <a:ext uri="{FF2B5EF4-FFF2-40B4-BE49-F238E27FC236}">
                <a16:creationId xmlns:a16="http://schemas.microsoft.com/office/drawing/2014/main" id="{BC8C20A1-9BFC-4914-947D-9D06D47E1632}"/>
              </a:ext>
            </a:extLst>
          </p:cNvPr>
          <p:cNvSpPr/>
          <p:nvPr/>
        </p:nvSpPr>
        <p:spPr>
          <a:xfrm>
            <a:off x="2367065" y="5530409"/>
            <a:ext cx="590144" cy="182969"/>
          </a:xfrm>
          <a:custGeom>
            <a:avLst/>
            <a:gdLst/>
            <a:ahLst/>
            <a:cxnLst/>
            <a:rect l="l" t="t" r="r" b="b"/>
            <a:pathLst>
              <a:path w="1090295" h="336550">
                <a:moveTo>
                  <a:pt x="0" y="336550"/>
                </a:moveTo>
                <a:lnTo>
                  <a:pt x="1089964" y="336550"/>
                </a:lnTo>
                <a:lnTo>
                  <a:pt x="1089964" y="0"/>
                </a:lnTo>
                <a:lnTo>
                  <a:pt x="0" y="0"/>
                </a:lnTo>
                <a:lnTo>
                  <a:pt x="0" y="336550"/>
                </a:lnTo>
                <a:close/>
              </a:path>
            </a:pathLst>
          </a:custGeom>
          <a:noFill/>
        </p:spPr>
        <p:txBody>
          <a:bodyPr wrap="square" lIns="0" tIns="0" rIns="0" bIns="0" rtlCol="0" anchor="ctr" anchorCtr="0"/>
          <a:lstStyle/>
          <a:p>
            <a:pPr algn="ctr"/>
            <a:r>
              <a:rPr lang="en-US" sz="1100" dirty="0">
                <a:solidFill>
                  <a:schemeClr val="tx2"/>
                </a:solidFill>
              </a:rPr>
              <a:t>State</a:t>
            </a:r>
            <a:endParaRPr sz="1100" dirty="0">
              <a:solidFill>
                <a:schemeClr val="tx2"/>
              </a:solidFill>
            </a:endParaRPr>
          </a:p>
        </p:txBody>
      </p:sp>
      <p:sp>
        <p:nvSpPr>
          <p:cNvPr id="69" name="Arrow: Bent 68">
            <a:extLst>
              <a:ext uri="{FF2B5EF4-FFF2-40B4-BE49-F238E27FC236}">
                <a16:creationId xmlns:a16="http://schemas.microsoft.com/office/drawing/2014/main" id="{6B13ED36-6C2F-4934-B526-B609E9CA31EA}"/>
              </a:ext>
            </a:extLst>
          </p:cNvPr>
          <p:cNvSpPr/>
          <p:nvPr/>
        </p:nvSpPr>
        <p:spPr>
          <a:xfrm rot="10800000">
            <a:off x="1779827" y="4043070"/>
            <a:ext cx="1436414" cy="1792049"/>
          </a:xfrm>
          <a:prstGeom prst="bentArrow">
            <a:avLst>
              <a:gd name="adj1" fmla="val 12378"/>
              <a:gd name="adj2" fmla="val 15067"/>
              <a:gd name="adj3" fmla="val 18679"/>
              <a:gd name="adj4" fmla="val 43750"/>
            </a:avLst>
          </a:prstGeom>
          <a:noFill/>
          <a:ln>
            <a:solidFill>
              <a:srgbClr val="00338D"/>
            </a:solid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72" name="Arrow: Left-Up 71">
            <a:extLst>
              <a:ext uri="{FF2B5EF4-FFF2-40B4-BE49-F238E27FC236}">
                <a16:creationId xmlns:a16="http://schemas.microsoft.com/office/drawing/2014/main" id="{1DD96375-A54C-4893-86E2-CEA4429FB226}"/>
              </a:ext>
            </a:extLst>
          </p:cNvPr>
          <p:cNvSpPr/>
          <p:nvPr/>
        </p:nvSpPr>
        <p:spPr>
          <a:xfrm>
            <a:off x="7794379" y="3417005"/>
            <a:ext cx="455781" cy="457978"/>
          </a:xfrm>
          <a:prstGeom prst="leftUpArrow">
            <a:avLst>
              <a:gd name="adj1" fmla="val 19584"/>
              <a:gd name="adj2" fmla="val 18490"/>
              <a:gd name="adj3" fmla="val 25000"/>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134" name="Rectangle 133">
            <a:extLst>
              <a:ext uri="{FF2B5EF4-FFF2-40B4-BE49-F238E27FC236}">
                <a16:creationId xmlns:a16="http://schemas.microsoft.com/office/drawing/2014/main" id="{8967F813-A94D-4EA0-B59C-E96E1A4D66B8}"/>
              </a:ext>
            </a:extLst>
          </p:cNvPr>
          <p:cNvSpPr/>
          <p:nvPr/>
        </p:nvSpPr>
        <p:spPr>
          <a:xfrm>
            <a:off x="4330352" y="1105782"/>
            <a:ext cx="1295748" cy="245973"/>
          </a:xfrm>
          <a:prstGeom prst="rect">
            <a:avLst/>
          </a:prstGeom>
          <a:solidFill>
            <a:srgbClr val="00338D"/>
          </a:solid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r"/>
            <a:r>
              <a:rPr lang="en-US" sz="1200" dirty="0">
                <a:solidFill>
                  <a:schemeClr val="bg1"/>
                </a:solidFill>
              </a:rPr>
              <a:t>Azure Advisor</a:t>
            </a:r>
          </a:p>
        </p:txBody>
      </p:sp>
      <p:pic>
        <p:nvPicPr>
          <p:cNvPr id="78" name="Picture 77">
            <a:extLst>
              <a:ext uri="{FF2B5EF4-FFF2-40B4-BE49-F238E27FC236}">
                <a16:creationId xmlns:a16="http://schemas.microsoft.com/office/drawing/2014/main" id="{AB45D9E1-7738-46EC-B467-56B6FF42B1D6}"/>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4346674" y="1122599"/>
            <a:ext cx="257480" cy="257480"/>
          </a:xfrm>
          <a:prstGeom prst="rect">
            <a:avLst/>
          </a:prstGeom>
        </p:spPr>
      </p:pic>
      <p:pic>
        <p:nvPicPr>
          <p:cNvPr id="82" name="Picture 81">
            <a:extLst>
              <a:ext uri="{FF2B5EF4-FFF2-40B4-BE49-F238E27FC236}">
                <a16:creationId xmlns:a16="http://schemas.microsoft.com/office/drawing/2014/main" id="{A323B5C9-7894-40CA-8BDD-076AB0E51AA2}"/>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573963" y="2162299"/>
            <a:ext cx="182453" cy="214925"/>
          </a:xfrm>
          <a:prstGeom prst="rect">
            <a:avLst/>
          </a:prstGeom>
        </p:spPr>
      </p:pic>
      <p:pic>
        <p:nvPicPr>
          <p:cNvPr id="148" name="Picture 147">
            <a:extLst>
              <a:ext uri="{FF2B5EF4-FFF2-40B4-BE49-F238E27FC236}">
                <a16:creationId xmlns:a16="http://schemas.microsoft.com/office/drawing/2014/main" id="{8675630D-E623-430C-B000-90FF3DE18D58}"/>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9844294" y="3572574"/>
            <a:ext cx="182453" cy="214925"/>
          </a:xfrm>
          <a:prstGeom prst="rect">
            <a:avLst/>
          </a:prstGeom>
        </p:spPr>
      </p:pic>
      <p:sp>
        <p:nvSpPr>
          <p:cNvPr id="152" name="object 498">
            <a:extLst>
              <a:ext uri="{FF2B5EF4-FFF2-40B4-BE49-F238E27FC236}">
                <a16:creationId xmlns:a16="http://schemas.microsoft.com/office/drawing/2014/main" id="{BEC28EF3-8BC7-4260-8F06-42069CE66EC8}"/>
              </a:ext>
            </a:extLst>
          </p:cNvPr>
          <p:cNvSpPr/>
          <p:nvPr/>
        </p:nvSpPr>
        <p:spPr>
          <a:xfrm>
            <a:off x="9934392" y="3570074"/>
            <a:ext cx="997655" cy="207929"/>
          </a:xfrm>
          <a:custGeom>
            <a:avLst/>
            <a:gdLst/>
            <a:ahLst/>
            <a:cxnLst/>
            <a:rect l="l" t="t" r="r" b="b"/>
            <a:pathLst>
              <a:path w="1090295" h="336550">
                <a:moveTo>
                  <a:pt x="0" y="336550"/>
                </a:moveTo>
                <a:lnTo>
                  <a:pt x="1089964" y="336550"/>
                </a:lnTo>
                <a:lnTo>
                  <a:pt x="1089964" y="0"/>
                </a:lnTo>
                <a:lnTo>
                  <a:pt x="0" y="0"/>
                </a:lnTo>
                <a:lnTo>
                  <a:pt x="0" y="336550"/>
                </a:lnTo>
                <a:close/>
              </a:path>
            </a:pathLst>
          </a:custGeom>
          <a:noFill/>
        </p:spPr>
        <p:txBody>
          <a:bodyPr wrap="square" lIns="109728" tIns="54610" rIns="54610" bIns="54610" rtlCol="0" anchor="ctr" anchorCtr="0">
            <a:noAutofit/>
          </a:bodyPr>
          <a:lstStyle/>
          <a:p>
            <a:pPr algn="ctr">
              <a:spcAft>
                <a:spcPts val="600"/>
              </a:spcAft>
            </a:pPr>
            <a:r>
              <a:rPr lang="en-US" sz="800" dirty="0">
                <a:solidFill>
                  <a:schemeClr val="tx2"/>
                </a:solidFill>
              </a:rPr>
              <a:t>Azure Information Protection</a:t>
            </a:r>
            <a:endParaRPr sz="800" dirty="0">
              <a:solidFill>
                <a:schemeClr val="tx2"/>
              </a:solidFill>
            </a:endParaRPr>
          </a:p>
        </p:txBody>
      </p:sp>
      <p:sp>
        <p:nvSpPr>
          <p:cNvPr id="159" name="object 355">
            <a:extLst>
              <a:ext uri="{FF2B5EF4-FFF2-40B4-BE49-F238E27FC236}">
                <a16:creationId xmlns:a16="http://schemas.microsoft.com/office/drawing/2014/main" id="{70153A3D-3433-4D44-9CE3-2CBF9915407C}"/>
              </a:ext>
            </a:extLst>
          </p:cNvPr>
          <p:cNvSpPr/>
          <p:nvPr/>
        </p:nvSpPr>
        <p:spPr>
          <a:xfrm>
            <a:off x="6649554" y="2529350"/>
            <a:ext cx="178688" cy="243586"/>
          </a:xfrm>
          <a:prstGeom prst="rect">
            <a:avLst/>
          </a:prstGeom>
          <a:blipFill>
            <a:blip r:embed="rId2" cstate="print"/>
            <a:stretch>
              <a:fillRect/>
            </a:stretch>
          </a:blipFill>
        </p:spPr>
        <p:txBody>
          <a:bodyPr wrap="square" lIns="0" tIns="0" rIns="0" bIns="0" rtlCol="0"/>
          <a:lstStyle/>
          <a:p>
            <a:endParaRPr/>
          </a:p>
        </p:txBody>
      </p:sp>
      <p:sp>
        <p:nvSpPr>
          <p:cNvPr id="10" name="object 498"/>
          <p:cNvSpPr/>
          <p:nvPr/>
        </p:nvSpPr>
        <p:spPr>
          <a:xfrm>
            <a:off x="9919399" y="2095712"/>
            <a:ext cx="920872" cy="237474"/>
          </a:xfrm>
          <a:custGeom>
            <a:avLst/>
            <a:gdLst/>
            <a:ahLst/>
            <a:cxnLst/>
            <a:rect l="l" t="t" r="r" b="b"/>
            <a:pathLst>
              <a:path w="1090295" h="336550">
                <a:moveTo>
                  <a:pt x="0" y="336550"/>
                </a:moveTo>
                <a:lnTo>
                  <a:pt x="1089964" y="336550"/>
                </a:lnTo>
                <a:lnTo>
                  <a:pt x="1089964" y="0"/>
                </a:lnTo>
                <a:lnTo>
                  <a:pt x="0" y="0"/>
                </a:lnTo>
                <a:lnTo>
                  <a:pt x="0" y="336550"/>
                </a:lnTo>
                <a:close/>
              </a:path>
            </a:pathLst>
          </a:custGeom>
          <a:noFill/>
        </p:spPr>
        <p:txBody>
          <a:bodyPr wrap="square" lIns="109728" tIns="54610" rIns="54610" bIns="54610" rtlCol="0" anchor="ctr" anchorCtr="0">
            <a:noAutofit/>
          </a:bodyPr>
          <a:lstStyle/>
          <a:p>
            <a:pPr algn="ctr">
              <a:spcAft>
                <a:spcPts val="600"/>
              </a:spcAft>
            </a:pPr>
            <a:r>
              <a:rPr lang="en-US" sz="800" dirty="0">
                <a:solidFill>
                  <a:schemeClr val="tx2"/>
                </a:solidFill>
              </a:rPr>
              <a:t>Microsoft Defender ATP</a:t>
            </a:r>
            <a:endParaRPr sz="800" dirty="0">
              <a:solidFill>
                <a:schemeClr val="tx2"/>
              </a:solidFill>
            </a:endParaRPr>
          </a:p>
        </p:txBody>
      </p:sp>
      <p:pic>
        <p:nvPicPr>
          <p:cNvPr id="87" name="Picture 86" descr="A picture containing building, drawing&#10;&#10;Description automatically generated">
            <a:extLst>
              <a:ext uri="{FF2B5EF4-FFF2-40B4-BE49-F238E27FC236}">
                <a16:creationId xmlns:a16="http://schemas.microsoft.com/office/drawing/2014/main" id="{6170E6B9-BCC2-473F-AB4D-01A34453398C}"/>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6756018" y="2185683"/>
            <a:ext cx="293693" cy="293693"/>
          </a:xfrm>
          <a:prstGeom prst="rect">
            <a:avLst/>
          </a:prstGeom>
        </p:spPr>
      </p:pic>
      <p:pic>
        <p:nvPicPr>
          <p:cNvPr id="171" name="Picture 170">
            <a:extLst>
              <a:ext uri="{FF2B5EF4-FFF2-40B4-BE49-F238E27FC236}">
                <a16:creationId xmlns:a16="http://schemas.microsoft.com/office/drawing/2014/main" id="{E6AF3B17-8FA9-45D1-86A5-870B8453C78E}"/>
              </a:ext>
            </a:extLst>
          </p:cNvPr>
          <p:cNvPicPr>
            <a:picLocks noChangeAspect="1"/>
          </p:cNvPicPr>
          <p:nvPr/>
        </p:nvPicPr>
        <p:blipFill>
          <a:blip r:embed="rId6"/>
          <a:stretch>
            <a:fillRect/>
          </a:stretch>
        </p:blipFill>
        <p:spPr>
          <a:xfrm>
            <a:off x="6768647" y="5105221"/>
            <a:ext cx="260361" cy="235223"/>
          </a:xfrm>
          <a:prstGeom prst="rect">
            <a:avLst/>
          </a:prstGeom>
        </p:spPr>
      </p:pic>
      <p:sp>
        <p:nvSpPr>
          <p:cNvPr id="174" name="Rectangle 173">
            <a:extLst>
              <a:ext uri="{FF2B5EF4-FFF2-40B4-BE49-F238E27FC236}">
                <a16:creationId xmlns:a16="http://schemas.microsoft.com/office/drawing/2014/main" id="{BFA9B736-D0C2-4E6D-A3DD-2CA5A2557A4F}"/>
              </a:ext>
            </a:extLst>
          </p:cNvPr>
          <p:cNvSpPr/>
          <p:nvPr/>
        </p:nvSpPr>
        <p:spPr>
          <a:xfrm>
            <a:off x="3355635" y="1592883"/>
            <a:ext cx="5749454" cy="511196"/>
          </a:xfrm>
          <a:prstGeom prst="rect">
            <a:avLst/>
          </a:prstGeom>
          <a:solidFill>
            <a:schemeClr val="bg1">
              <a:alpha val="0"/>
            </a:schemeClr>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endParaRPr lang="en-US" sz="900" dirty="0" err="1">
              <a:solidFill>
                <a:prstClr val="white"/>
              </a:solidFill>
            </a:endParaRPr>
          </a:p>
        </p:txBody>
      </p:sp>
      <p:sp>
        <p:nvSpPr>
          <p:cNvPr id="183" name="TextBox 182">
            <a:extLst>
              <a:ext uri="{FF2B5EF4-FFF2-40B4-BE49-F238E27FC236}">
                <a16:creationId xmlns:a16="http://schemas.microsoft.com/office/drawing/2014/main" id="{27226510-9AD4-4023-949A-DEBDA9C5DCBE}"/>
              </a:ext>
            </a:extLst>
          </p:cNvPr>
          <p:cNvSpPr txBox="1"/>
          <p:nvPr/>
        </p:nvSpPr>
        <p:spPr>
          <a:xfrm>
            <a:off x="3355863" y="1589789"/>
            <a:ext cx="600653" cy="510213"/>
          </a:xfrm>
          <a:prstGeom prst="rect">
            <a:avLst/>
          </a:prstGeom>
          <a:noFill/>
        </p:spPr>
        <p:txBody>
          <a:bodyPr wrap="square" lIns="54610" tIns="54610" rIns="54610" bIns="54610" rtlCol="0">
            <a:noAutofit/>
          </a:bodyPr>
          <a:lstStyle/>
          <a:p>
            <a:pPr>
              <a:spcAft>
                <a:spcPts val="600"/>
              </a:spcAft>
            </a:pPr>
            <a:r>
              <a:rPr lang="en-US" sz="1200" dirty="0">
                <a:solidFill>
                  <a:schemeClr val="tx2"/>
                </a:solidFill>
              </a:rPr>
              <a:t>SaaS</a:t>
            </a:r>
          </a:p>
        </p:txBody>
      </p:sp>
      <p:sp>
        <p:nvSpPr>
          <p:cNvPr id="184" name="Rectangle 183">
            <a:extLst>
              <a:ext uri="{FF2B5EF4-FFF2-40B4-BE49-F238E27FC236}">
                <a16:creationId xmlns:a16="http://schemas.microsoft.com/office/drawing/2014/main" id="{002C3874-7841-4419-8047-E50A48A59531}"/>
              </a:ext>
            </a:extLst>
          </p:cNvPr>
          <p:cNvSpPr/>
          <p:nvPr/>
        </p:nvSpPr>
        <p:spPr>
          <a:xfrm>
            <a:off x="4061801" y="1696030"/>
            <a:ext cx="1049955" cy="324257"/>
          </a:xfrm>
          <a:prstGeom prst="rect">
            <a:avLst/>
          </a:prstGeom>
          <a:solidFill>
            <a:srgbClr val="00338D"/>
          </a:solid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200" dirty="0">
                <a:solidFill>
                  <a:schemeClr val="bg1"/>
                </a:solidFill>
              </a:rPr>
              <a:t>Office 365</a:t>
            </a:r>
          </a:p>
        </p:txBody>
      </p:sp>
      <p:sp>
        <p:nvSpPr>
          <p:cNvPr id="209" name="Rectangle 208">
            <a:extLst>
              <a:ext uri="{FF2B5EF4-FFF2-40B4-BE49-F238E27FC236}">
                <a16:creationId xmlns:a16="http://schemas.microsoft.com/office/drawing/2014/main" id="{6F184FF1-5BA8-4488-B5D4-46D63957A06E}"/>
              </a:ext>
            </a:extLst>
          </p:cNvPr>
          <p:cNvSpPr/>
          <p:nvPr/>
        </p:nvSpPr>
        <p:spPr>
          <a:xfrm>
            <a:off x="5404581" y="1703104"/>
            <a:ext cx="1049955" cy="324257"/>
          </a:xfrm>
          <a:prstGeom prst="rect">
            <a:avLst/>
          </a:prstGeom>
          <a:solidFill>
            <a:srgbClr val="00338D"/>
          </a:solid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200" dirty="0">
                <a:solidFill>
                  <a:schemeClr val="bg1"/>
                </a:solidFill>
              </a:rPr>
              <a:t>Box</a:t>
            </a:r>
          </a:p>
        </p:txBody>
      </p:sp>
      <p:sp>
        <p:nvSpPr>
          <p:cNvPr id="212" name="object 498">
            <a:extLst>
              <a:ext uri="{FF2B5EF4-FFF2-40B4-BE49-F238E27FC236}">
                <a16:creationId xmlns:a16="http://schemas.microsoft.com/office/drawing/2014/main" id="{F853E9DF-298D-4963-8C7B-2B6E78AF125D}"/>
              </a:ext>
            </a:extLst>
          </p:cNvPr>
          <p:cNvSpPr/>
          <p:nvPr/>
        </p:nvSpPr>
        <p:spPr>
          <a:xfrm>
            <a:off x="9918898" y="4346677"/>
            <a:ext cx="1013149" cy="207929"/>
          </a:xfrm>
          <a:custGeom>
            <a:avLst/>
            <a:gdLst/>
            <a:ahLst/>
            <a:cxnLst/>
            <a:rect l="l" t="t" r="r" b="b"/>
            <a:pathLst>
              <a:path w="1090295" h="336550">
                <a:moveTo>
                  <a:pt x="0" y="336550"/>
                </a:moveTo>
                <a:lnTo>
                  <a:pt x="1089964" y="336550"/>
                </a:lnTo>
                <a:lnTo>
                  <a:pt x="1089964" y="0"/>
                </a:lnTo>
                <a:lnTo>
                  <a:pt x="0" y="0"/>
                </a:lnTo>
                <a:lnTo>
                  <a:pt x="0" y="336550"/>
                </a:lnTo>
                <a:close/>
              </a:path>
            </a:pathLst>
          </a:custGeom>
          <a:noFill/>
        </p:spPr>
        <p:txBody>
          <a:bodyPr wrap="square" lIns="109728" tIns="54610" rIns="54610" bIns="54610" rtlCol="0" anchor="ctr" anchorCtr="0">
            <a:noAutofit/>
          </a:bodyPr>
          <a:lstStyle/>
          <a:p>
            <a:pPr algn="ctr">
              <a:spcAft>
                <a:spcPts val="600"/>
              </a:spcAft>
            </a:pPr>
            <a:r>
              <a:rPr lang="en-US" sz="800" dirty="0">
                <a:solidFill>
                  <a:schemeClr val="tx2"/>
                </a:solidFill>
              </a:rPr>
              <a:t>Microsoft Cloud App Security</a:t>
            </a:r>
            <a:endParaRPr sz="800" dirty="0">
              <a:solidFill>
                <a:schemeClr val="tx2"/>
              </a:solidFill>
            </a:endParaRPr>
          </a:p>
        </p:txBody>
      </p:sp>
      <p:sp>
        <p:nvSpPr>
          <p:cNvPr id="214" name="Rectangle 213">
            <a:extLst>
              <a:ext uri="{FF2B5EF4-FFF2-40B4-BE49-F238E27FC236}">
                <a16:creationId xmlns:a16="http://schemas.microsoft.com/office/drawing/2014/main" id="{FB2C1A97-DC50-4FCC-89E6-6223467E5C13}"/>
              </a:ext>
            </a:extLst>
          </p:cNvPr>
          <p:cNvSpPr/>
          <p:nvPr/>
        </p:nvSpPr>
        <p:spPr>
          <a:xfrm>
            <a:off x="6892148" y="1703104"/>
            <a:ext cx="1049955" cy="324257"/>
          </a:xfrm>
          <a:prstGeom prst="rect">
            <a:avLst/>
          </a:prstGeom>
          <a:solidFill>
            <a:srgbClr val="00338D"/>
          </a:solid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200" dirty="0">
                <a:solidFill>
                  <a:schemeClr val="bg1"/>
                </a:solidFill>
              </a:rPr>
              <a:t>Salesforce</a:t>
            </a:r>
          </a:p>
        </p:txBody>
      </p:sp>
      <p:pic>
        <p:nvPicPr>
          <p:cNvPr id="216" name="Picture 215">
            <a:extLst>
              <a:ext uri="{FF2B5EF4-FFF2-40B4-BE49-F238E27FC236}">
                <a16:creationId xmlns:a16="http://schemas.microsoft.com/office/drawing/2014/main" id="{D1F28A90-6EDF-44A4-B9B0-6E9E65447C4A}"/>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7796144" y="1566527"/>
            <a:ext cx="291918" cy="212505"/>
          </a:xfrm>
          <a:prstGeom prst="rect">
            <a:avLst/>
          </a:prstGeom>
          <a:noFill/>
        </p:spPr>
      </p:pic>
      <p:pic>
        <p:nvPicPr>
          <p:cNvPr id="217" name="Picture 216">
            <a:extLst>
              <a:ext uri="{FF2B5EF4-FFF2-40B4-BE49-F238E27FC236}">
                <a16:creationId xmlns:a16="http://schemas.microsoft.com/office/drawing/2014/main" id="{88CF42C5-FE26-4182-85E8-DA730418A907}"/>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6384405" y="1593960"/>
            <a:ext cx="235366" cy="171337"/>
          </a:xfrm>
          <a:prstGeom prst="rect">
            <a:avLst/>
          </a:prstGeom>
          <a:noFill/>
        </p:spPr>
      </p:pic>
      <p:pic>
        <p:nvPicPr>
          <p:cNvPr id="218" name="Picture 217">
            <a:extLst>
              <a:ext uri="{FF2B5EF4-FFF2-40B4-BE49-F238E27FC236}">
                <a16:creationId xmlns:a16="http://schemas.microsoft.com/office/drawing/2014/main" id="{934FA66B-BCB0-4252-9886-75CD0927705A}"/>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4979839" y="1559790"/>
            <a:ext cx="291918" cy="212505"/>
          </a:xfrm>
          <a:prstGeom prst="rect">
            <a:avLst/>
          </a:prstGeom>
          <a:noFill/>
        </p:spPr>
      </p:pic>
      <p:pic>
        <p:nvPicPr>
          <p:cNvPr id="219" name="Picture 218">
            <a:extLst>
              <a:ext uri="{FF2B5EF4-FFF2-40B4-BE49-F238E27FC236}">
                <a16:creationId xmlns:a16="http://schemas.microsoft.com/office/drawing/2014/main" id="{E84C5C0E-2F7F-4973-93CC-729A9B0EF1A3}"/>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9822473" y="4326194"/>
            <a:ext cx="285632" cy="207929"/>
          </a:xfrm>
          <a:prstGeom prst="rect">
            <a:avLst/>
          </a:prstGeom>
          <a:noFill/>
        </p:spPr>
      </p:pic>
      <p:pic>
        <p:nvPicPr>
          <p:cNvPr id="220" name="Picture 219" descr="A picture containing building, drawing&#10;&#10;Description automatically generated">
            <a:extLst>
              <a:ext uri="{FF2B5EF4-FFF2-40B4-BE49-F238E27FC236}">
                <a16:creationId xmlns:a16="http://schemas.microsoft.com/office/drawing/2014/main" id="{1658CB9C-2DBE-4261-974E-5B7D1F479853}"/>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8382788" y="3179054"/>
            <a:ext cx="293693" cy="293693"/>
          </a:xfrm>
          <a:prstGeom prst="rect">
            <a:avLst/>
          </a:prstGeom>
        </p:spPr>
      </p:pic>
      <p:pic>
        <p:nvPicPr>
          <p:cNvPr id="221" name="Picture 220" descr="A picture containing building, drawing&#10;&#10;Description automatically generated">
            <a:extLst>
              <a:ext uri="{FF2B5EF4-FFF2-40B4-BE49-F238E27FC236}">
                <a16:creationId xmlns:a16="http://schemas.microsoft.com/office/drawing/2014/main" id="{1CA9D098-B4BB-450B-8C73-DD6FD68DC4EB}"/>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5206511" y="2186701"/>
            <a:ext cx="293693" cy="293693"/>
          </a:xfrm>
          <a:prstGeom prst="rect">
            <a:avLst/>
          </a:prstGeom>
        </p:spPr>
      </p:pic>
      <p:pic>
        <p:nvPicPr>
          <p:cNvPr id="222" name="Picture 221" descr="A picture containing building, drawing&#10;&#10;Description automatically generated">
            <a:extLst>
              <a:ext uri="{FF2B5EF4-FFF2-40B4-BE49-F238E27FC236}">
                <a16:creationId xmlns:a16="http://schemas.microsoft.com/office/drawing/2014/main" id="{466F72F8-90F6-488A-B8C6-98F7CE9B56B8}"/>
              </a:ext>
            </a:extLst>
          </p:cNvPr>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9838699" y="4747064"/>
            <a:ext cx="200030" cy="188903"/>
          </a:xfrm>
          <a:prstGeom prst="rect">
            <a:avLst/>
          </a:prstGeom>
        </p:spPr>
      </p:pic>
      <p:sp>
        <p:nvSpPr>
          <p:cNvPr id="223" name="object 498">
            <a:extLst>
              <a:ext uri="{FF2B5EF4-FFF2-40B4-BE49-F238E27FC236}">
                <a16:creationId xmlns:a16="http://schemas.microsoft.com/office/drawing/2014/main" id="{A9F52F10-A8B8-4FD0-BFA2-6A6F642880A0}"/>
              </a:ext>
            </a:extLst>
          </p:cNvPr>
          <p:cNvSpPr/>
          <p:nvPr/>
        </p:nvSpPr>
        <p:spPr>
          <a:xfrm>
            <a:off x="9930993" y="4747064"/>
            <a:ext cx="909278" cy="207929"/>
          </a:xfrm>
          <a:custGeom>
            <a:avLst/>
            <a:gdLst/>
            <a:ahLst/>
            <a:cxnLst/>
            <a:rect l="l" t="t" r="r" b="b"/>
            <a:pathLst>
              <a:path w="1090295" h="336550">
                <a:moveTo>
                  <a:pt x="0" y="336550"/>
                </a:moveTo>
                <a:lnTo>
                  <a:pt x="1089964" y="336550"/>
                </a:lnTo>
                <a:lnTo>
                  <a:pt x="1089964" y="0"/>
                </a:lnTo>
                <a:lnTo>
                  <a:pt x="0" y="0"/>
                </a:lnTo>
                <a:lnTo>
                  <a:pt x="0" y="336550"/>
                </a:lnTo>
                <a:close/>
              </a:path>
            </a:pathLst>
          </a:custGeom>
          <a:noFill/>
        </p:spPr>
        <p:txBody>
          <a:bodyPr wrap="square" lIns="109728" tIns="54610" rIns="54610" bIns="54610" rtlCol="0" anchor="ctr" anchorCtr="0">
            <a:noAutofit/>
          </a:bodyPr>
          <a:lstStyle/>
          <a:p>
            <a:pPr algn="ctr">
              <a:spcAft>
                <a:spcPts val="600"/>
              </a:spcAft>
            </a:pPr>
            <a:r>
              <a:rPr lang="en-US" sz="800" dirty="0">
                <a:solidFill>
                  <a:schemeClr val="tx2"/>
                </a:solidFill>
              </a:rPr>
              <a:t>Azure Firewall</a:t>
            </a:r>
            <a:endParaRPr sz="800" dirty="0">
              <a:solidFill>
                <a:schemeClr val="tx2"/>
              </a:solidFill>
            </a:endParaRPr>
          </a:p>
        </p:txBody>
      </p:sp>
      <p:pic>
        <p:nvPicPr>
          <p:cNvPr id="225" name="Picture 224">
            <a:extLst>
              <a:ext uri="{FF2B5EF4-FFF2-40B4-BE49-F238E27FC236}">
                <a16:creationId xmlns:a16="http://schemas.microsoft.com/office/drawing/2014/main" id="{4561B2D9-754B-4AB4-A60B-FD8662B23583}"/>
              </a:ext>
            </a:extLst>
          </p:cNvPr>
          <p:cNvPicPr>
            <a:picLocks noChangeAspect="1"/>
          </p:cNvPicPr>
          <p:nvPr/>
        </p:nvPicPr>
        <p:blipFill>
          <a:blip r:embed="rId7"/>
          <a:stretch>
            <a:fillRect/>
          </a:stretch>
        </p:blipFill>
        <p:spPr>
          <a:xfrm>
            <a:off x="9819317" y="2491315"/>
            <a:ext cx="222246" cy="221207"/>
          </a:xfrm>
          <a:prstGeom prst="rect">
            <a:avLst/>
          </a:prstGeom>
        </p:spPr>
      </p:pic>
      <p:sp>
        <p:nvSpPr>
          <p:cNvPr id="226" name="Rectangle 225">
            <a:extLst>
              <a:ext uri="{FF2B5EF4-FFF2-40B4-BE49-F238E27FC236}">
                <a16:creationId xmlns:a16="http://schemas.microsoft.com/office/drawing/2014/main" id="{5E4CE112-C191-43E7-BB01-2710C38B19C0}"/>
              </a:ext>
            </a:extLst>
          </p:cNvPr>
          <p:cNvSpPr/>
          <p:nvPr/>
        </p:nvSpPr>
        <p:spPr>
          <a:xfrm>
            <a:off x="6096000" y="3647747"/>
            <a:ext cx="696892" cy="324257"/>
          </a:xfrm>
          <a:prstGeom prst="rect">
            <a:avLst/>
          </a:prstGeom>
          <a:solidFill>
            <a:srgbClr val="00338D"/>
          </a:solid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r"/>
            <a:r>
              <a:rPr lang="en-US" sz="1200" dirty="0">
                <a:solidFill>
                  <a:schemeClr val="bg1"/>
                </a:solidFill>
              </a:rPr>
              <a:t>Servers</a:t>
            </a:r>
          </a:p>
        </p:txBody>
      </p:sp>
      <p:pic>
        <p:nvPicPr>
          <p:cNvPr id="205" name="Picture 204">
            <a:extLst>
              <a:ext uri="{FF2B5EF4-FFF2-40B4-BE49-F238E27FC236}">
                <a16:creationId xmlns:a16="http://schemas.microsoft.com/office/drawing/2014/main" id="{4395416E-35F1-4760-892C-FCFF026543D0}"/>
              </a:ext>
            </a:extLst>
          </p:cNvPr>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686956" y="3524362"/>
            <a:ext cx="211872" cy="211872"/>
          </a:xfrm>
          <a:prstGeom prst="rect">
            <a:avLst/>
          </a:prstGeom>
        </p:spPr>
      </p:pic>
      <p:sp>
        <p:nvSpPr>
          <p:cNvPr id="227" name="Rectangle 226">
            <a:extLst>
              <a:ext uri="{FF2B5EF4-FFF2-40B4-BE49-F238E27FC236}">
                <a16:creationId xmlns:a16="http://schemas.microsoft.com/office/drawing/2014/main" id="{9DF7CDF7-D6A1-41F5-9D5D-1886F9442406}"/>
              </a:ext>
            </a:extLst>
          </p:cNvPr>
          <p:cNvSpPr/>
          <p:nvPr/>
        </p:nvSpPr>
        <p:spPr>
          <a:xfrm>
            <a:off x="4697945" y="3652667"/>
            <a:ext cx="1054370" cy="324257"/>
          </a:xfrm>
          <a:prstGeom prst="rect">
            <a:avLst/>
          </a:prstGeom>
          <a:solidFill>
            <a:srgbClr val="00338D"/>
          </a:solid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r"/>
            <a:r>
              <a:rPr lang="en-US" sz="1200" dirty="0">
                <a:solidFill>
                  <a:schemeClr val="bg1"/>
                </a:solidFill>
              </a:rPr>
              <a:t>Applications</a:t>
            </a:r>
          </a:p>
        </p:txBody>
      </p:sp>
      <p:pic>
        <p:nvPicPr>
          <p:cNvPr id="112" name="Picture 111"/>
          <p:cNvPicPr>
            <a:picLocks noChangeAspect="1"/>
          </p:cNvPicPr>
          <p:nvPr/>
        </p:nvPicPr>
        <p:blipFill>
          <a:blip r:embed="rId10"/>
          <a:stretch>
            <a:fillRect/>
          </a:stretch>
        </p:blipFill>
        <p:spPr>
          <a:xfrm>
            <a:off x="4595311" y="3560044"/>
            <a:ext cx="276041" cy="268410"/>
          </a:xfrm>
          <a:prstGeom prst="rect">
            <a:avLst/>
          </a:prstGeom>
        </p:spPr>
      </p:pic>
      <p:sp>
        <p:nvSpPr>
          <p:cNvPr id="228" name="object 355">
            <a:extLst>
              <a:ext uri="{FF2B5EF4-FFF2-40B4-BE49-F238E27FC236}">
                <a16:creationId xmlns:a16="http://schemas.microsoft.com/office/drawing/2014/main" id="{4C39EEDC-1E81-4F53-8DAF-761AA946A057}"/>
              </a:ext>
            </a:extLst>
          </p:cNvPr>
          <p:cNvSpPr/>
          <p:nvPr/>
        </p:nvSpPr>
        <p:spPr>
          <a:xfrm>
            <a:off x="5017950" y="1822890"/>
            <a:ext cx="178688" cy="243586"/>
          </a:xfrm>
          <a:prstGeom prst="rect">
            <a:avLst/>
          </a:prstGeom>
          <a:blipFill>
            <a:blip r:embed="rId2" cstate="print"/>
            <a:stretch>
              <a:fillRect/>
            </a:stretch>
          </a:blipFill>
        </p:spPr>
        <p:txBody>
          <a:bodyPr wrap="square" lIns="0" tIns="0" rIns="0" bIns="0" rtlCol="0"/>
          <a:lstStyle/>
          <a:p>
            <a:endParaRPr/>
          </a:p>
        </p:txBody>
      </p:sp>
      <p:sp>
        <p:nvSpPr>
          <p:cNvPr id="229" name="Rectangle 228">
            <a:extLst>
              <a:ext uri="{FF2B5EF4-FFF2-40B4-BE49-F238E27FC236}">
                <a16:creationId xmlns:a16="http://schemas.microsoft.com/office/drawing/2014/main" id="{6BC50ACE-4AEC-4C1F-9F73-8E72B77D015B}"/>
              </a:ext>
            </a:extLst>
          </p:cNvPr>
          <p:cNvSpPr/>
          <p:nvPr/>
        </p:nvSpPr>
        <p:spPr>
          <a:xfrm>
            <a:off x="3301532" y="1533822"/>
            <a:ext cx="5863009" cy="2610220"/>
          </a:xfrm>
          <a:prstGeom prst="rect">
            <a:avLst/>
          </a:prstGeom>
          <a:noFill/>
          <a:ln>
            <a:solidFill>
              <a:srgbClr val="00338D"/>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231" name="Down Arrow 164">
            <a:extLst>
              <a:ext uri="{FF2B5EF4-FFF2-40B4-BE49-F238E27FC236}">
                <a16:creationId xmlns:a16="http://schemas.microsoft.com/office/drawing/2014/main" id="{1A244345-FBE6-4689-A0BE-F6000E5D00AF}"/>
              </a:ext>
            </a:extLst>
          </p:cNvPr>
          <p:cNvSpPr/>
          <p:nvPr/>
        </p:nvSpPr>
        <p:spPr>
          <a:xfrm>
            <a:off x="5971803" y="4145231"/>
            <a:ext cx="313134" cy="718159"/>
          </a:xfrm>
          <a:prstGeom prst="downArrow">
            <a:avLst/>
          </a:prstGeom>
          <a:solidFill>
            <a:schemeClr val="bg1"/>
          </a:solid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232" name="object 498">
            <a:extLst>
              <a:ext uri="{FF2B5EF4-FFF2-40B4-BE49-F238E27FC236}">
                <a16:creationId xmlns:a16="http://schemas.microsoft.com/office/drawing/2014/main" id="{4F7D8079-5728-4592-B19A-962AF6B0451F}"/>
              </a:ext>
            </a:extLst>
          </p:cNvPr>
          <p:cNvSpPr/>
          <p:nvPr/>
        </p:nvSpPr>
        <p:spPr>
          <a:xfrm rot="16200000">
            <a:off x="5798526" y="4412359"/>
            <a:ext cx="637990" cy="123372"/>
          </a:xfrm>
          <a:custGeom>
            <a:avLst/>
            <a:gdLst/>
            <a:ahLst/>
            <a:cxnLst/>
            <a:rect l="l" t="t" r="r" b="b"/>
            <a:pathLst>
              <a:path w="1090295" h="336550">
                <a:moveTo>
                  <a:pt x="0" y="336550"/>
                </a:moveTo>
                <a:lnTo>
                  <a:pt x="1089964" y="336550"/>
                </a:lnTo>
                <a:lnTo>
                  <a:pt x="1089964" y="0"/>
                </a:lnTo>
                <a:lnTo>
                  <a:pt x="0" y="0"/>
                </a:lnTo>
                <a:lnTo>
                  <a:pt x="0" y="336550"/>
                </a:lnTo>
                <a:close/>
              </a:path>
            </a:pathLst>
          </a:custGeom>
          <a:noFill/>
        </p:spPr>
        <p:txBody>
          <a:bodyPr wrap="square" lIns="0" tIns="0" rIns="0" bIns="0" rtlCol="0" anchor="ctr" anchorCtr="0"/>
          <a:lstStyle/>
          <a:p>
            <a:pPr algn="ctr"/>
            <a:r>
              <a:rPr lang="en-US" sz="1100" dirty="0">
                <a:solidFill>
                  <a:schemeClr val="tx2"/>
                </a:solidFill>
              </a:rPr>
              <a:t>State</a:t>
            </a:r>
            <a:endParaRPr sz="1050" dirty="0">
              <a:solidFill>
                <a:schemeClr val="tx2"/>
              </a:solidFill>
            </a:endParaRPr>
          </a:p>
        </p:txBody>
      </p:sp>
      <p:sp>
        <p:nvSpPr>
          <p:cNvPr id="233" name="Down Arrow 164">
            <a:extLst>
              <a:ext uri="{FF2B5EF4-FFF2-40B4-BE49-F238E27FC236}">
                <a16:creationId xmlns:a16="http://schemas.microsoft.com/office/drawing/2014/main" id="{B18D0791-6D3D-4B68-99E7-C0B1FE1588C0}"/>
              </a:ext>
            </a:extLst>
          </p:cNvPr>
          <p:cNvSpPr/>
          <p:nvPr/>
        </p:nvSpPr>
        <p:spPr>
          <a:xfrm>
            <a:off x="3507056" y="4150844"/>
            <a:ext cx="313134" cy="718159"/>
          </a:xfrm>
          <a:prstGeom prst="downArrow">
            <a:avLst/>
          </a:prstGeom>
          <a:solidFill>
            <a:schemeClr val="bg1"/>
          </a:solid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234" name="object 498">
            <a:extLst>
              <a:ext uri="{FF2B5EF4-FFF2-40B4-BE49-F238E27FC236}">
                <a16:creationId xmlns:a16="http://schemas.microsoft.com/office/drawing/2014/main" id="{B001C4A2-B7F9-4522-A687-0E7775641656}"/>
              </a:ext>
            </a:extLst>
          </p:cNvPr>
          <p:cNvSpPr/>
          <p:nvPr/>
        </p:nvSpPr>
        <p:spPr>
          <a:xfrm rot="16200000">
            <a:off x="3333779" y="4417972"/>
            <a:ext cx="637990" cy="123372"/>
          </a:xfrm>
          <a:custGeom>
            <a:avLst/>
            <a:gdLst/>
            <a:ahLst/>
            <a:cxnLst/>
            <a:rect l="l" t="t" r="r" b="b"/>
            <a:pathLst>
              <a:path w="1090295" h="336550">
                <a:moveTo>
                  <a:pt x="0" y="336550"/>
                </a:moveTo>
                <a:lnTo>
                  <a:pt x="1089964" y="336550"/>
                </a:lnTo>
                <a:lnTo>
                  <a:pt x="1089964" y="0"/>
                </a:lnTo>
                <a:lnTo>
                  <a:pt x="0" y="0"/>
                </a:lnTo>
                <a:lnTo>
                  <a:pt x="0" y="336550"/>
                </a:lnTo>
                <a:close/>
              </a:path>
            </a:pathLst>
          </a:custGeom>
          <a:noFill/>
        </p:spPr>
        <p:txBody>
          <a:bodyPr wrap="square" lIns="0" tIns="0" rIns="0" bIns="0" rtlCol="0" anchor="ctr" anchorCtr="0"/>
          <a:lstStyle/>
          <a:p>
            <a:pPr algn="ctr"/>
            <a:r>
              <a:rPr lang="en-US" sz="1100" dirty="0">
                <a:solidFill>
                  <a:schemeClr val="tx2"/>
                </a:solidFill>
              </a:rPr>
              <a:t>Alerts</a:t>
            </a:r>
            <a:endParaRPr sz="1050" dirty="0">
              <a:solidFill>
                <a:schemeClr val="tx2"/>
              </a:solidFill>
            </a:endParaRPr>
          </a:p>
        </p:txBody>
      </p:sp>
      <p:sp>
        <p:nvSpPr>
          <p:cNvPr id="235" name="Down Arrow 164">
            <a:extLst>
              <a:ext uri="{FF2B5EF4-FFF2-40B4-BE49-F238E27FC236}">
                <a16:creationId xmlns:a16="http://schemas.microsoft.com/office/drawing/2014/main" id="{A34F1297-ABE6-4D60-BC89-D3681EC68F41}"/>
              </a:ext>
            </a:extLst>
          </p:cNvPr>
          <p:cNvSpPr/>
          <p:nvPr/>
        </p:nvSpPr>
        <p:spPr>
          <a:xfrm rot="10800000">
            <a:off x="6929165" y="4148471"/>
            <a:ext cx="313134" cy="718159"/>
          </a:xfrm>
          <a:prstGeom prst="downArrow">
            <a:avLst/>
          </a:prstGeom>
          <a:solidFill>
            <a:srgbClr val="0091DA"/>
          </a:solid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236" name="object 498">
            <a:extLst>
              <a:ext uri="{FF2B5EF4-FFF2-40B4-BE49-F238E27FC236}">
                <a16:creationId xmlns:a16="http://schemas.microsoft.com/office/drawing/2014/main" id="{A74AABCC-5470-4AB1-BDB7-E28F50A7D36A}"/>
              </a:ext>
            </a:extLst>
          </p:cNvPr>
          <p:cNvSpPr/>
          <p:nvPr/>
        </p:nvSpPr>
        <p:spPr>
          <a:xfrm rot="16200000">
            <a:off x="6764922" y="4495620"/>
            <a:ext cx="619286" cy="122734"/>
          </a:xfrm>
          <a:custGeom>
            <a:avLst/>
            <a:gdLst/>
            <a:ahLst/>
            <a:cxnLst/>
            <a:rect l="l" t="t" r="r" b="b"/>
            <a:pathLst>
              <a:path w="1090295" h="336550">
                <a:moveTo>
                  <a:pt x="0" y="336550"/>
                </a:moveTo>
                <a:lnTo>
                  <a:pt x="1089964" y="336550"/>
                </a:lnTo>
                <a:lnTo>
                  <a:pt x="1089964" y="0"/>
                </a:lnTo>
                <a:lnTo>
                  <a:pt x="0" y="0"/>
                </a:lnTo>
                <a:lnTo>
                  <a:pt x="0" y="336550"/>
                </a:lnTo>
                <a:close/>
              </a:path>
            </a:pathLst>
          </a:custGeom>
          <a:noFill/>
        </p:spPr>
        <p:txBody>
          <a:bodyPr wrap="square" lIns="0" tIns="0" rIns="0" bIns="0" rtlCol="0" anchor="ctr" anchorCtr="0"/>
          <a:lstStyle/>
          <a:p>
            <a:pPr algn="ctr"/>
            <a:r>
              <a:rPr lang="en-US" sz="1100" dirty="0">
                <a:solidFill>
                  <a:schemeClr val="bg1"/>
                </a:solidFill>
              </a:rPr>
              <a:t>Access</a:t>
            </a:r>
            <a:endParaRPr sz="1050" dirty="0">
              <a:solidFill>
                <a:schemeClr val="bg1"/>
              </a:solidFill>
            </a:endParaRPr>
          </a:p>
        </p:txBody>
      </p:sp>
      <p:sp>
        <p:nvSpPr>
          <p:cNvPr id="237" name="Down Arrow 164">
            <a:extLst>
              <a:ext uri="{FF2B5EF4-FFF2-40B4-BE49-F238E27FC236}">
                <a16:creationId xmlns:a16="http://schemas.microsoft.com/office/drawing/2014/main" id="{B43FC04A-5D00-4A5B-A977-8743E7426264}"/>
              </a:ext>
            </a:extLst>
          </p:cNvPr>
          <p:cNvSpPr/>
          <p:nvPr/>
        </p:nvSpPr>
        <p:spPr>
          <a:xfrm rot="10800000">
            <a:off x="7716328" y="4146256"/>
            <a:ext cx="313134" cy="718159"/>
          </a:xfrm>
          <a:prstGeom prst="downArrow">
            <a:avLst/>
          </a:prstGeom>
          <a:solidFill>
            <a:srgbClr val="0091DA"/>
          </a:solid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238" name="object 498">
            <a:extLst>
              <a:ext uri="{FF2B5EF4-FFF2-40B4-BE49-F238E27FC236}">
                <a16:creationId xmlns:a16="http://schemas.microsoft.com/office/drawing/2014/main" id="{D3FE94B6-5B4C-4104-B335-88B958F42C24}"/>
              </a:ext>
            </a:extLst>
          </p:cNvPr>
          <p:cNvSpPr/>
          <p:nvPr/>
        </p:nvSpPr>
        <p:spPr>
          <a:xfrm rot="16200000">
            <a:off x="7552085" y="4493405"/>
            <a:ext cx="619286" cy="122734"/>
          </a:xfrm>
          <a:custGeom>
            <a:avLst/>
            <a:gdLst/>
            <a:ahLst/>
            <a:cxnLst/>
            <a:rect l="l" t="t" r="r" b="b"/>
            <a:pathLst>
              <a:path w="1090295" h="336550">
                <a:moveTo>
                  <a:pt x="0" y="336550"/>
                </a:moveTo>
                <a:lnTo>
                  <a:pt x="1089964" y="336550"/>
                </a:lnTo>
                <a:lnTo>
                  <a:pt x="1089964" y="0"/>
                </a:lnTo>
                <a:lnTo>
                  <a:pt x="0" y="0"/>
                </a:lnTo>
                <a:lnTo>
                  <a:pt x="0" y="336550"/>
                </a:lnTo>
                <a:close/>
              </a:path>
            </a:pathLst>
          </a:custGeom>
          <a:noFill/>
        </p:spPr>
        <p:txBody>
          <a:bodyPr wrap="square" lIns="0" tIns="0" rIns="0" bIns="0" rtlCol="0" anchor="ctr" anchorCtr="0"/>
          <a:lstStyle/>
          <a:p>
            <a:pPr algn="ctr"/>
            <a:r>
              <a:rPr lang="en-US" sz="1100" dirty="0">
                <a:solidFill>
                  <a:schemeClr val="bg1"/>
                </a:solidFill>
              </a:rPr>
              <a:t>Keys</a:t>
            </a:r>
            <a:endParaRPr sz="1050" dirty="0">
              <a:solidFill>
                <a:schemeClr val="bg1"/>
              </a:solidFill>
            </a:endParaRPr>
          </a:p>
        </p:txBody>
      </p:sp>
      <p:sp>
        <p:nvSpPr>
          <p:cNvPr id="239" name="Down Arrow 164">
            <a:extLst>
              <a:ext uri="{FF2B5EF4-FFF2-40B4-BE49-F238E27FC236}">
                <a16:creationId xmlns:a16="http://schemas.microsoft.com/office/drawing/2014/main" id="{A2BE4B0C-4AAE-420D-8500-024B36407012}"/>
              </a:ext>
            </a:extLst>
          </p:cNvPr>
          <p:cNvSpPr/>
          <p:nvPr/>
        </p:nvSpPr>
        <p:spPr>
          <a:xfrm rot="10800000">
            <a:off x="8529114" y="4136772"/>
            <a:ext cx="313134" cy="718159"/>
          </a:xfrm>
          <a:prstGeom prst="downArrow">
            <a:avLst/>
          </a:prstGeom>
          <a:solidFill>
            <a:srgbClr val="0091DA"/>
          </a:solidFill>
          <a:ln>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240" name="object 498">
            <a:extLst>
              <a:ext uri="{FF2B5EF4-FFF2-40B4-BE49-F238E27FC236}">
                <a16:creationId xmlns:a16="http://schemas.microsoft.com/office/drawing/2014/main" id="{1BD4CA88-9314-49D7-A175-CD46F374A2E8}"/>
              </a:ext>
            </a:extLst>
          </p:cNvPr>
          <p:cNvSpPr/>
          <p:nvPr/>
        </p:nvSpPr>
        <p:spPr>
          <a:xfrm rot="16200000">
            <a:off x="8364871" y="4483921"/>
            <a:ext cx="619286" cy="122734"/>
          </a:xfrm>
          <a:custGeom>
            <a:avLst/>
            <a:gdLst/>
            <a:ahLst/>
            <a:cxnLst/>
            <a:rect l="l" t="t" r="r" b="b"/>
            <a:pathLst>
              <a:path w="1090295" h="336550">
                <a:moveTo>
                  <a:pt x="0" y="336550"/>
                </a:moveTo>
                <a:lnTo>
                  <a:pt x="1089964" y="336550"/>
                </a:lnTo>
                <a:lnTo>
                  <a:pt x="1089964" y="0"/>
                </a:lnTo>
                <a:lnTo>
                  <a:pt x="0" y="0"/>
                </a:lnTo>
                <a:lnTo>
                  <a:pt x="0" y="336550"/>
                </a:lnTo>
                <a:close/>
              </a:path>
            </a:pathLst>
          </a:custGeom>
          <a:noFill/>
        </p:spPr>
        <p:txBody>
          <a:bodyPr wrap="square" lIns="0" tIns="0" rIns="0" bIns="0" rtlCol="0" anchor="ctr" anchorCtr="0"/>
          <a:lstStyle/>
          <a:p>
            <a:pPr algn="ctr"/>
            <a:r>
              <a:rPr lang="en-US" sz="1050" dirty="0">
                <a:solidFill>
                  <a:schemeClr val="bg1"/>
                </a:solidFill>
              </a:rPr>
              <a:t>Certificate</a:t>
            </a:r>
            <a:endParaRPr sz="1000" dirty="0">
              <a:solidFill>
                <a:schemeClr val="bg1"/>
              </a:solidFill>
            </a:endParaRPr>
          </a:p>
        </p:txBody>
      </p:sp>
    </p:spTree>
    <p:extLst>
      <p:ext uri="{BB962C8B-B14F-4D97-AF65-F5344CB8AC3E}">
        <p14:creationId xmlns:p14="http://schemas.microsoft.com/office/powerpoint/2010/main" val="3800636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DA8849-6AC2-9D4A-9A24-9BD6B888AC44}"/>
              </a:ext>
            </a:extLst>
          </p:cNvPr>
          <p:cNvSpPr>
            <a:spLocks noGrp="1"/>
          </p:cNvSpPr>
          <p:nvPr>
            <p:ph type="title"/>
          </p:nvPr>
        </p:nvSpPr>
        <p:spPr/>
        <p:txBody>
          <a:bodyPr/>
          <a:lstStyle/>
          <a:p>
            <a:r>
              <a:rPr lang="en-US" dirty="0"/>
              <a:t>Key Challenges to securing with Azure</a:t>
            </a:r>
          </a:p>
        </p:txBody>
      </p:sp>
      <p:sp>
        <p:nvSpPr>
          <p:cNvPr id="2" name="Text Placeholder 1"/>
          <p:cNvSpPr>
            <a:spLocks noGrp="1"/>
          </p:cNvSpPr>
          <p:nvPr>
            <p:ph type="body" sz="quarter" idx="12"/>
          </p:nvPr>
        </p:nvSpPr>
        <p:spPr/>
        <p:txBody>
          <a:bodyPr/>
          <a:lstStyle/>
          <a:p>
            <a:r>
              <a:rPr lang="en-US" dirty="0"/>
              <a:t>Azure security</a:t>
            </a:r>
          </a:p>
        </p:txBody>
      </p:sp>
      <p:sp>
        <p:nvSpPr>
          <p:cNvPr id="372" name="Text Placeholder 489">
            <a:extLst>
              <a:ext uri="{FF2B5EF4-FFF2-40B4-BE49-F238E27FC236}">
                <a16:creationId xmlns:a16="http://schemas.microsoft.com/office/drawing/2014/main" id="{B5EB19F7-2A5B-4E43-B859-25E22F214038}"/>
              </a:ext>
            </a:extLst>
          </p:cNvPr>
          <p:cNvSpPr txBox="1">
            <a:spLocks/>
          </p:cNvSpPr>
          <p:nvPr/>
        </p:nvSpPr>
        <p:spPr>
          <a:xfrm>
            <a:off x="1025591" y="1349742"/>
            <a:ext cx="10140818" cy="640080"/>
          </a:xfrm>
          <a:prstGeom prst="rect">
            <a:avLst/>
          </a:prstGeom>
          <a:solidFill>
            <a:srgbClr val="005EB8"/>
          </a:solidFill>
          <a:ln w="6350">
            <a:solidFill>
              <a:srgbClr val="005EB8"/>
            </a:solidFill>
          </a:ln>
        </p:spPr>
        <p:txBody>
          <a:bodyPr lIns="91440" tIns="91440" rIns="91440" bIns="91440" anchor="ctr" anchorCtr="0"/>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dirty="0">
                <a:solidFill>
                  <a:schemeClr val="bg1"/>
                </a:solidFill>
              </a:rPr>
              <a:t>Most of the Azure clients start with Office 365 deployment but then struggle with greater adoptions of Azure security services within the organization due to limited visibility of management, </a:t>
            </a:r>
            <a:r>
              <a:rPr lang="en-US" sz="1300" dirty="0" err="1">
                <a:solidFill>
                  <a:schemeClr val="bg1"/>
                </a:solidFill>
              </a:rPr>
              <a:t>siloed</a:t>
            </a:r>
            <a:r>
              <a:rPr lang="en-US" sz="1300" dirty="0">
                <a:solidFill>
                  <a:schemeClr val="bg1"/>
                </a:solidFill>
              </a:rPr>
              <a:t> cloud teams across different cloud providers, limited product knowledge within organization’s security teams</a:t>
            </a:r>
          </a:p>
        </p:txBody>
      </p:sp>
      <p:sp>
        <p:nvSpPr>
          <p:cNvPr id="13" name="object 21"/>
          <p:cNvSpPr/>
          <p:nvPr/>
        </p:nvSpPr>
        <p:spPr>
          <a:xfrm>
            <a:off x="4157100" y="2114328"/>
            <a:ext cx="2194560" cy="3770166"/>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6D2077"/>
          </a:solidFill>
        </p:spPr>
        <p:txBody>
          <a:bodyPr wrap="square" lIns="54864" tIns="54864" rIns="54864" bIns="54864" rtlCol="0"/>
          <a:lstStyle/>
          <a:p>
            <a:pPr algn="ctr"/>
            <a:endParaRPr lang="en-US" sz="1300" b="1" spc="-5" dirty="0">
              <a:solidFill>
                <a:srgbClr val="FFFFFF"/>
              </a:solidFill>
              <a:cs typeface="Arial"/>
            </a:endParaRPr>
          </a:p>
          <a:p>
            <a:pPr algn="ctr"/>
            <a:endParaRPr lang="en-US" sz="1300" b="1" spc="-5" dirty="0">
              <a:solidFill>
                <a:srgbClr val="FFFFFF"/>
              </a:solidFill>
              <a:cs typeface="Arial"/>
            </a:endParaRPr>
          </a:p>
          <a:p>
            <a:pPr algn="ctr"/>
            <a:br>
              <a:rPr lang="en-US" sz="1300" b="1" spc="-5" dirty="0">
                <a:solidFill>
                  <a:srgbClr val="FFFFFF"/>
                </a:solidFill>
                <a:cs typeface="Arial"/>
              </a:rPr>
            </a:br>
            <a:endParaRPr lang="en-US" sz="1300" b="1" spc="-5" dirty="0">
              <a:solidFill>
                <a:srgbClr val="FFFFFF"/>
              </a:solidFill>
              <a:cs typeface="Arial"/>
            </a:endParaRPr>
          </a:p>
          <a:p>
            <a:pPr algn="ctr"/>
            <a:r>
              <a:rPr lang="en-US" sz="1300" b="1" spc="-5" dirty="0">
                <a:solidFill>
                  <a:srgbClr val="FFFFFF"/>
                </a:solidFill>
                <a:cs typeface="Arial"/>
              </a:rPr>
              <a:t> Azure as DevOps platform of choice</a:t>
            </a:r>
          </a:p>
          <a:p>
            <a:pPr algn="ctr"/>
            <a:endParaRPr lang="en-US" sz="1300" b="1" spc="-5" dirty="0">
              <a:solidFill>
                <a:srgbClr val="FFFFFF"/>
              </a:solidFill>
              <a:cs typeface="Arial"/>
            </a:endParaRPr>
          </a:p>
          <a:p>
            <a:pPr algn="ctr"/>
            <a:endParaRPr lang="en-US" sz="1300" b="1" spc="-5" dirty="0">
              <a:solidFill>
                <a:srgbClr val="FFFFFF"/>
              </a:solidFill>
              <a:cs typeface="Arial"/>
            </a:endParaRPr>
          </a:p>
          <a:p>
            <a:pPr algn="ctr"/>
            <a:endParaRPr lang="en-US" sz="1300" b="1" spc="-5" dirty="0">
              <a:solidFill>
                <a:srgbClr val="FFFFFF"/>
              </a:solidFill>
              <a:cs typeface="Arial"/>
            </a:endParaRPr>
          </a:p>
          <a:p>
            <a:pPr algn="ctr"/>
            <a:endParaRPr lang="en-US" sz="1300" b="1" spc="-5" dirty="0">
              <a:solidFill>
                <a:srgbClr val="FFFFFF"/>
              </a:solidFill>
              <a:cs typeface="Arial"/>
            </a:endParaRPr>
          </a:p>
          <a:p>
            <a:pPr algn="ctr"/>
            <a:endParaRPr lang="en-US" sz="1300" b="1" spc="-5" dirty="0">
              <a:solidFill>
                <a:srgbClr val="FFFFFF"/>
              </a:solidFill>
              <a:cs typeface="Arial"/>
            </a:endParaRPr>
          </a:p>
          <a:p>
            <a:pPr marL="114300"/>
            <a:r>
              <a:rPr lang="en-US" sz="1300" spc="-5" dirty="0">
                <a:solidFill>
                  <a:srgbClr val="FFFFFF"/>
                </a:solidFill>
                <a:cs typeface="Arial"/>
              </a:rPr>
              <a:t>Improve developer’s experience with IAM platform; integrate with existing process and technologies</a:t>
            </a:r>
          </a:p>
          <a:p>
            <a:pPr marL="114300"/>
            <a:endParaRPr lang="en-US" sz="1300" spc="-5" dirty="0">
              <a:solidFill>
                <a:srgbClr val="FFFFFF"/>
              </a:solidFill>
              <a:cs typeface="Arial"/>
            </a:endParaRPr>
          </a:p>
          <a:p>
            <a:pPr algn="ctr"/>
            <a:endParaRPr lang="en-US" sz="1300" b="1" spc="-5" dirty="0">
              <a:solidFill>
                <a:srgbClr val="FFFFFF"/>
              </a:solidFill>
              <a:cs typeface="Arial"/>
            </a:endParaRPr>
          </a:p>
          <a:p>
            <a:pPr algn="ctr"/>
            <a:endParaRPr lang="en-US" sz="1300" b="1" spc="-5" dirty="0">
              <a:solidFill>
                <a:srgbClr val="FFFFFF"/>
              </a:solidFill>
              <a:cs typeface="Arial"/>
            </a:endParaRPr>
          </a:p>
          <a:p>
            <a:pPr algn="ctr"/>
            <a:endParaRPr lang="en-US" sz="1300" b="1" spc="-5" dirty="0">
              <a:solidFill>
                <a:srgbClr val="FFFFFF"/>
              </a:solidFill>
              <a:cs typeface="Arial"/>
            </a:endParaRPr>
          </a:p>
          <a:p>
            <a:pPr algn="ctr"/>
            <a:endParaRPr lang="en-US" sz="1300" b="1" spc="-5" dirty="0">
              <a:solidFill>
                <a:srgbClr val="FFFFFF"/>
              </a:solidFill>
              <a:cs typeface="Arial"/>
            </a:endParaRPr>
          </a:p>
          <a:p>
            <a:pPr algn="ctr"/>
            <a:endParaRPr lang="en-US" sz="1300" b="1" spc="-5" dirty="0">
              <a:solidFill>
                <a:srgbClr val="FFFFFF"/>
              </a:solidFill>
              <a:cs typeface="Arial"/>
            </a:endParaRPr>
          </a:p>
          <a:p>
            <a:pPr algn="ctr"/>
            <a:endParaRPr lang="en-US" sz="1300" b="1" spc="-5" dirty="0">
              <a:solidFill>
                <a:srgbClr val="FFFFFF"/>
              </a:solidFill>
              <a:cs typeface="Arial"/>
            </a:endParaRPr>
          </a:p>
          <a:p>
            <a:pPr algn="ctr"/>
            <a:endParaRPr lang="en-US" sz="1300" b="1" spc="-5" dirty="0">
              <a:solidFill>
                <a:srgbClr val="FFFFFF"/>
              </a:solidFill>
              <a:cs typeface="Arial"/>
            </a:endParaRPr>
          </a:p>
          <a:p>
            <a:pPr algn="ctr"/>
            <a:endParaRPr lang="en-US" sz="1300" b="1" spc="-5" dirty="0">
              <a:solidFill>
                <a:srgbClr val="FFFFFF"/>
              </a:solidFill>
              <a:cs typeface="Arial"/>
            </a:endParaRPr>
          </a:p>
        </p:txBody>
      </p:sp>
      <p:sp>
        <p:nvSpPr>
          <p:cNvPr id="26" name="object 12"/>
          <p:cNvSpPr/>
          <p:nvPr/>
        </p:nvSpPr>
        <p:spPr>
          <a:xfrm>
            <a:off x="5014190" y="4153933"/>
            <a:ext cx="431800"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1300"/>
          </a:p>
        </p:txBody>
      </p:sp>
      <p:sp>
        <p:nvSpPr>
          <p:cNvPr id="27" name="object 21"/>
          <p:cNvSpPr/>
          <p:nvPr/>
        </p:nvSpPr>
        <p:spPr>
          <a:xfrm>
            <a:off x="6564013" y="2106759"/>
            <a:ext cx="2194560" cy="3770166"/>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6D2077"/>
          </a:solidFill>
        </p:spPr>
        <p:txBody>
          <a:bodyPr wrap="square" lIns="54864" tIns="54864" rIns="54864" bIns="54864" rtlCol="0"/>
          <a:lstStyle/>
          <a:p>
            <a:pPr algn="ctr"/>
            <a:endParaRPr lang="en-US" sz="1300" b="1" spc="-5" dirty="0">
              <a:solidFill>
                <a:srgbClr val="FFFFFF"/>
              </a:solidFill>
              <a:cs typeface="Arial"/>
            </a:endParaRPr>
          </a:p>
          <a:p>
            <a:pPr algn="ctr"/>
            <a:endParaRPr lang="en-US" sz="1300" b="1" spc="-5" dirty="0">
              <a:solidFill>
                <a:srgbClr val="FFFFFF"/>
              </a:solidFill>
              <a:cs typeface="Arial"/>
            </a:endParaRPr>
          </a:p>
          <a:p>
            <a:pPr algn="ctr"/>
            <a:endParaRPr lang="en-US" sz="1300" b="1" spc="-5" dirty="0">
              <a:solidFill>
                <a:srgbClr val="FFFFFF"/>
              </a:solidFill>
              <a:cs typeface="Arial"/>
            </a:endParaRPr>
          </a:p>
          <a:p>
            <a:pPr algn="ctr"/>
            <a:endParaRPr lang="en-US" sz="1300" b="1" spc="-5" dirty="0">
              <a:solidFill>
                <a:srgbClr val="FFFFFF"/>
              </a:solidFill>
              <a:cs typeface="Arial"/>
            </a:endParaRPr>
          </a:p>
          <a:p>
            <a:pPr algn="ctr"/>
            <a:r>
              <a:rPr lang="en-US" sz="1300" b="1" spc="-5" dirty="0">
                <a:solidFill>
                  <a:srgbClr val="FFFFFF"/>
                </a:solidFill>
                <a:cs typeface="Arial"/>
              </a:rPr>
              <a:t>Limited success of Azure as a identity and access platform</a:t>
            </a:r>
          </a:p>
          <a:p>
            <a:pPr algn="ctr"/>
            <a:endParaRPr lang="en-US" sz="1300" b="1" spc="-5" dirty="0">
              <a:solidFill>
                <a:srgbClr val="FFFFFF"/>
              </a:solidFill>
              <a:cs typeface="Arial"/>
            </a:endParaRPr>
          </a:p>
          <a:p>
            <a:pPr algn="ctr"/>
            <a:endParaRPr lang="en-US" sz="1300" b="1" spc="-5" dirty="0">
              <a:solidFill>
                <a:srgbClr val="FFFFFF"/>
              </a:solidFill>
              <a:cs typeface="Arial"/>
            </a:endParaRPr>
          </a:p>
          <a:p>
            <a:pPr algn="ctr"/>
            <a:endParaRPr lang="en-US" sz="1300" b="1" spc="-5" dirty="0">
              <a:solidFill>
                <a:srgbClr val="FFFFFF"/>
              </a:solidFill>
              <a:cs typeface="Arial"/>
            </a:endParaRPr>
          </a:p>
          <a:p>
            <a:pPr marL="117475"/>
            <a:endParaRPr lang="en-US" sz="1300" spc="-5" dirty="0">
              <a:solidFill>
                <a:srgbClr val="FFFFFF"/>
              </a:solidFill>
              <a:cs typeface="Arial"/>
            </a:endParaRPr>
          </a:p>
          <a:p>
            <a:pPr marL="117475"/>
            <a:r>
              <a:rPr lang="en-US" sz="1300" spc="-5" dirty="0">
                <a:solidFill>
                  <a:srgbClr val="FFFFFF"/>
                </a:solidFill>
                <a:cs typeface="Arial"/>
              </a:rPr>
              <a:t>Prioritize applications for on-boarding and ensure support from management for migration</a:t>
            </a:r>
          </a:p>
          <a:p>
            <a:endParaRPr lang="en-US" sz="1300" b="1" spc="-5" dirty="0">
              <a:solidFill>
                <a:srgbClr val="FFFFFF"/>
              </a:solidFill>
              <a:cs typeface="Arial"/>
            </a:endParaRPr>
          </a:p>
          <a:p>
            <a:pPr algn="ctr"/>
            <a:endParaRPr lang="en-US" sz="1300" b="1" spc="-5" dirty="0">
              <a:solidFill>
                <a:srgbClr val="FFFFFF"/>
              </a:solidFill>
              <a:cs typeface="Arial"/>
            </a:endParaRPr>
          </a:p>
          <a:p>
            <a:pPr algn="ctr"/>
            <a:endParaRPr lang="en-US" sz="1300" b="1" spc="-5" dirty="0">
              <a:solidFill>
                <a:srgbClr val="FFFFFF"/>
              </a:solidFill>
              <a:cs typeface="Arial"/>
            </a:endParaRPr>
          </a:p>
          <a:p>
            <a:pPr algn="ctr"/>
            <a:endParaRPr lang="en-US" sz="1300" b="1" spc="-5" dirty="0">
              <a:solidFill>
                <a:srgbClr val="FFFFFF"/>
              </a:solidFill>
              <a:cs typeface="Arial"/>
            </a:endParaRPr>
          </a:p>
          <a:p>
            <a:pPr algn="ctr"/>
            <a:endParaRPr lang="en-US" sz="1300" b="1" spc="-5" dirty="0">
              <a:solidFill>
                <a:srgbClr val="FFFFFF"/>
              </a:solidFill>
              <a:cs typeface="Arial"/>
            </a:endParaRPr>
          </a:p>
          <a:p>
            <a:pPr algn="ctr"/>
            <a:endParaRPr lang="en-US" sz="1300" b="1" spc="-5" dirty="0">
              <a:solidFill>
                <a:srgbClr val="FFFFFF"/>
              </a:solidFill>
              <a:cs typeface="Arial"/>
            </a:endParaRPr>
          </a:p>
          <a:p>
            <a:pPr algn="ctr"/>
            <a:endParaRPr lang="en-US" sz="1300" b="1" spc="-5" dirty="0">
              <a:solidFill>
                <a:srgbClr val="FFFFFF"/>
              </a:solidFill>
              <a:cs typeface="Arial"/>
            </a:endParaRPr>
          </a:p>
          <a:p>
            <a:pPr algn="ctr"/>
            <a:endParaRPr lang="en-US" sz="1300" b="1" spc="-5" dirty="0">
              <a:solidFill>
                <a:srgbClr val="FFFFFF"/>
              </a:solidFill>
              <a:cs typeface="Arial"/>
            </a:endParaRPr>
          </a:p>
          <a:p>
            <a:pPr algn="ctr"/>
            <a:endParaRPr lang="en-US" sz="1300" b="1" spc="-5" dirty="0">
              <a:solidFill>
                <a:srgbClr val="FFFFFF"/>
              </a:solidFill>
              <a:cs typeface="Arial"/>
            </a:endParaRPr>
          </a:p>
        </p:txBody>
      </p:sp>
      <p:sp>
        <p:nvSpPr>
          <p:cNvPr id="28" name="object 21"/>
          <p:cNvSpPr/>
          <p:nvPr/>
        </p:nvSpPr>
        <p:spPr>
          <a:xfrm>
            <a:off x="8964915" y="2106759"/>
            <a:ext cx="2194560" cy="3770166"/>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6D2077"/>
          </a:solidFill>
        </p:spPr>
        <p:txBody>
          <a:bodyPr wrap="square" lIns="54864" tIns="54864" rIns="54864" bIns="54864" rtlCol="0"/>
          <a:lstStyle/>
          <a:p>
            <a:pPr algn="ctr"/>
            <a:endParaRPr lang="en-US" sz="1300" b="1" spc="-5" dirty="0">
              <a:solidFill>
                <a:srgbClr val="FFFFFF"/>
              </a:solidFill>
              <a:cs typeface="Arial"/>
            </a:endParaRPr>
          </a:p>
          <a:p>
            <a:pPr algn="ctr"/>
            <a:endParaRPr lang="en-US" sz="1300" b="1" spc="-5" dirty="0">
              <a:solidFill>
                <a:srgbClr val="FFFFFF"/>
              </a:solidFill>
              <a:cs typeface="Arial"/>
            </a:endParaRPr>
          </a:p>
          <a:p>
            <a:pPr algn="ctr"/>
            <a:endParaRPr lang="en-US" sz="1300" b="1" spc="-5" dirty="0">
              <a:solidFill>
                <a:srgbClr val="FFFFFF"/>
              </a:solidFill>
              <a:cs typeface="Arial"/>
            </a:endParaRPr>
          </a:p>
          <a:p>
            <a:pPr algn="ctr"/>
            <a:endParaRPr lang="en-US" sz="1300" b="1" spc="-5" dirty="0">
              <a:solidFill>
                <a:srgbClr val="FFFFFF"/>
              </a:solidFill>
              <a:cs typeface="Arial"/>
            </a:endParaRPr>
          </a:p>
          <a:p>
            <a:pPr algn="ctr"/>
            <a:r>
              <a:rPr lang="en-US" sz="1300" b="1" spc="-5" dirty="0">
                <a:solidFill>
                  <a:srgbClr val="FFFFFF"/>
                </a:solidFill>
                <a:cs typeface="Arial"/>
              </a:rPr>
              <a:t>Azure is not traditional platform security</a:t>
            </a:r>
          </a:p>
          <a:p>
            <a:pPr algn="ctr"/>
            <a:endParaRPr lang="en-US" sz="1300" b="1" spc="-5" dirty="0">
              <a:solidFill>
                <a:srgbClr val="FFFFFF"/>
              </a:solidFill>
              <a:cs typeface="Arial"/>
            </a:endParaRPr>
          </a:p>
          <a:p>
            <a:pPr algn="ctr"/>
            <a:endParaRPr lang="en-US" sz="1300" b="1" spc="-5" dirty="0">
              <a:solidFill>
                <a:srgbClr val="FFFFFF"/>
              </a:solidFill>
              <a:cs typeface="Arial"/>
            </a:endParaRPr>
          </a:p>
          <a:p>
            <a:pPr algn="ctr"/>
            <a:endParaRPr lang="en-US" sz="1300" b="1" spc="-5" dirty="0">
              <a:solidFill>
                <a:srgbClr val="FFFFFF"/>
              </a:solidFill>
              <a:cs typeface="Arial"/>
            </a:endParaRPr>
          </a:p>
          <a:p>
            <a:pPr algn="ctr"/>
            <a:endParaRPr lang="en-US" sz="1300" b="1" spc="-5" dirty="0">
              <a:solidFill>
                <a:srgbClr val="FFFFFF"/>
              </a:solidFill>
              <a:cs typeface="Arial"/>
            </a:endParaRPr>
          </a:p>
          <a:p>
            <a:pPr marL="117475"/>
            <a:endParaRPr lang="en-US" sz="1300" spc="-5" dirty="0">
              <a:solidFill>
                <a:srgbClr val="FFFFFF"/>
              </a:solidFill>
              <a:cs typeface="Arial"/>
            </a:endParaRPr>
          </a:p>
          <a:p>
            <a:pPr marL="117475"/>
            <a:r>
              <a:rPr lang="en-US" sz="1300" spc="-5" dirty="0">
                <a:solidFill>
                  <a:srgbClr val="FFFFFF"/>
                </a:solidFill>
                <a:cs typeface="Arial"/>
              </a:rPr>
              <a:t>Use technology and cost rationalization to evaluate security capabilities</a:t>
            </a:r>
          </a:p>
          <a:p>
            <a:endParaRPr lang="en-US" sz="1300" b="1" spc="-5" dirty="0">
              <a:solidFill>
                <a:srgbClr val="FFFFFF"/>
              </a:solidFill>
              <a:cs typeface="Arial"/>
            </a:endParaRPr>
          </a:p>
          <a:p>
            <a:pPr algn="ctr"/>
            <a:endParaRPr lang="en-US" sz="1300" b="1" spc="-5" dirty="0">
              <a:solidFill>
                <a:srgbClr val="FFFFFF"/>
              </a:solidFill>
              <a:cs typeface="Arial"/>
            </a:endParaRPr>
          </a:p>
          <a:p>
            <a:pPr algn="ctr"/>
            <a:endParaRPr lang="en-US" sz="1300" b="1" spc="-5" dirty="0">
              <a:solidFill>
                <a:srgbClr val="FFFFFF"/>
              </a:solidFill>
              <a:cs typeface="Arial"/>
            </a:endParaRPr>
          </a:p>
          <a:p>
            <a:pPr algn="ctr"/>
            <a:endParaRPr lang="en-US" sz="1300" b="1" spc="-5" dirty="0">
              <a:solidFill>
                <a:srgbClr val="FFFFFF"/>
              </a:solidFill>
              <a:cs typeface="Arial"/>
            </a:endParaRPr>
          </a:p>
          <a:p>
            <a:pPr algn="ctr"/>
            <a:endParaRPr lang="en-US" sz="1300" b="1" spc="-5" dirty="0">
              <a:solidFill>
                <a:srgbClr val="FFFFFF"/>
              </a:solidFill>
              <a:cs typeface="Arial"/>
            </a:endParaRPr>
          </a:p>
          <a:p>
            <a:pPr algn="ctr"/>
            <a:endParaRPr lang="en-US" sz="1300" b="1" spc="-5" dirty="0">
              <a:solidFill>
                <a:srgbClr val="FFFFFF"/>
              </a:solidFill>
              <a:cs typeface="Arial"/>
            </a:endParaRPr>
          </a:p>
          <a:p>
            <a:pPr algn="ctr"/>
            <a:endParaRPr lang="en-US" sz="1300" b="1" spc="-5" dirty="0">
              <a:solidFill>
                <a:srgbClr val="FFFFFF"/>
              </a:solidFill>
              <a:cs typeface="Arial"/>
            </a:endParaRPr>
          </a:p>
          <a:p>
            <a:pPr algn="ctr"/>
            <a:endParaRPr lang="en-US" sz="1300" b="1" spc="-5" dirty="0">
              <a:solidFill>
                <a:srgbClr val="FFFFFF"/>
              </a:solidFill>
              <a:cs typeface="Arial"/>
            </a:endParaRPr>
          </a:p>
          <a:p>
            <a:pPr algn="ctr"/>
            <a:endParaRPr lang="en-US" sz="1300" b="1" spc="-5" dirty="0">
              <a:solidFill>
                <a:srgbClr val="FFFFFF"/>
              </a:solidFill>
              <a:cs typeface="Arial"/>
            </a:endParaRPr>
          </a:p>
        </p:txBody>
      </p:sp>
      <p:sp>
        <p:nvSpPr>
          <p:cNvPr id="29" name="object 21"/>
          <p:cNvSpPr/>
          <p:nvPr/>
        </p:nvSpPr>
        <p:spPr>
          <a:xfrm>
            <a:off x="1731560" y="2106759"/>
            <a:ext cx="2194560" cy="3770166"/>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6D2077"/>
          </a:solidFill>
        </p:spPr>
        <p:txBody>
          <a:bodyPr wrap="square" lIns="54864" tIns="54864" rIns="54864" bIns="54864" rtlCol="0"/>
          <a:lstStyle/>
          <a:p>
            <a:pPr algn="ctr"/>
            <a:endParaRPr lang="en-US" sz="1300" b="1" spc="-5" dirty="0">
              <a:solidFill>
                <a:srgbClr val="FFFFFF"/>
              </a:solidFill>
              <a:cs typeface="Arial"/>
            </a:endParaRPr>
          </a:p>
          <a:p>
            <a:pPr algn="ctr"/>
            <a:endParaRPr lang="en-US" sz="1300" b="1" spc="-5" dirty="0">
              <a:solidFill>
                <a:srgbClr val="FFFFFF"/>
              </a:solidFill>
              <a:cs typeface="Arial"/>
            </a:endParaRPr>
          </a:p>
          <a:p>
            <a:pPr algn="ctr"/>
            <a:endParaRPr lang="en-US" sz="1300" b="1" spc="-5" dirty="0">
              <a:solidFill>
                <a:srgbClr val="FFFFFF"/>
              </a:solidFill>
              <a:cs typeface="Arial"/>
            </a:endParaRPr>
          </a:p>
          <a:p>
            <a:pPr algn="ctr"/>
            <a:endParaRPr lang="en-US" sz="1300" b="1" spc="-5" dirty="0">
              <a:solidFill>
                <a:srgbClr val="FFFFFF"/>
              </a:solidFill>
              <a:cs typeface="Arial"/>
            </a:endParaRPr>
          </a:p>
          <a:p>
            <a:pPr algn="ctr"/>
            <a:r>
              <a:rPr lang="en-US" sz="1300" b="1" spc="-5" dirty="0">
                <a:solidFill>
                  <a:srgbClr val="FFFFFF"/>
                </a:solidFill>
                <a:cs typeface="Arial"/>
              </a:rPr>
              <a:t>Beyond Office 365 information protection capabilities </a:t>
            </a:r>
          </a:p>
          <a:p>
            <a:pPr algn="ctr"/>
            <a:endParaRPr lang="en-US" sz="1300" b="1" spc="-5" dirty="0">
              <a:solidFill>
                <a:srgbClr val="FFFFFF"/>
              </a:solidFill>
              <a:cs typeface="Arial"/>
            </a:endParaRPr>
          </a:p>
          <a:p>
            <a:pPr algn="ctr"/>
            <a:endParaRPr lang="en-US" sz="1300" b="1" spc="-5" dirty="0">
              <a:solidFill>
                <a:srgbClr val="FFFFFF"/>
              </a:solidFill>
              <a:cs typeface="Arial"/>
            </a:endParaRPr>
          </a:p>
          <a:p>
            <a:pPr marL="114300"/>
            <a:endParaRPr lang="en-US" sz="1300" spc="-5" dirty="0">
              <a:solidFill>
                <a:srgbClr val="FFFFFF"/>
              </a:solidFill>
              <a:cs typeface="Arial"/>
            </a:endParaRPr>
          </a:p>
          <a:p>
            <a:pPr marL="114300"/>
            <a:endParaRPr lang="en-US" sz="1300" spc="-5" dirty="0">
              <a:solidFill>
                <a:srgbClr val="FFFFFF"/>
              </a:solidFill>
              <a:cs typeface="Arial"/>
            </a:endParaRPr>
          </a:p>
          <a:p>
            <a:pPr marL="114300"/>
            <a:r>
              <a:rPr lang="en-US" sz="1300" spc="-5" dirty="0">
                <a:solidFill>
                  <a:srgbClr val="FFFFFF"/>
                </a:solidFill>
                <a:cs typeface="Arial"/>
              </a:rPr>
              <a:t>Develop governance model and review existing capabilities to improve information protection posture </a:t>
            </a:r>
            <a:endParaRPr lang="en-US" sz="1300" b="1" spc="-5" dirty="0">
              <a:solidFill>
                <a:srgbClr val="FFFFFF"/>
              </a:solidFill>
              <a:cs typeface="Arial"/>
            </a:endParaRPr>
          </a:p>
          <a:p>
            <a:endParaRPr lang="en-US" sz="1300" b="1" spc="-5" dirty="0">
              <a:solidFill>
                <a:srgbClr val="FFFFFF"/>
              </a:solidFill>
              <a:cs typeface="Arial"/>
            </a:endParaRPr>
          </a:p>
          <a:p>
            <a:pPr algn="ctr"/>
            <a:endParaRPr lang="en-US" sz="1300" b="1" spc="-5" dirty="0">
              <a:solidFill>
                <a:srgbClr val="FFFFFF"/>
              </a:solidFill>
              <a:cs typeface="Arial"/>
            </a:endParaRPr>
          </a:p>
          <a:p>
            <a:pPr algn="ctr"/>
            <a:endParaRPr lang="en-US" sz="1300" b="1" spc="-5" dirty="0">
              <a:solidFill>
                <a:srgbClr val="FFFFFF"/>
              </a:solidFill>
              <a:cs typeface="Arial"/>
            </a:endParaRPr>
          </a:p>
          <a:p>
            <a:pPr algn="ctr"/>
            <a:endParaRPr lang="en-US" sz="1300" b="1" spc="-5" dirty="0">
              <a:solidFill>
                <a:srgbClr val="FFFFFF"/>
              </a:solidFill>
              <a:cs typeface="Arial"/>
            </a:endParaRPr>
          </a:p>
          <a:p>
            <a:pPr algn="ctr"/>
            <a:endParaRPr lang="en-US" sz="1300" b="1" spc="-5" dirty="0">
              <a:solidFill>
                <a:srgbClr val="FFFFFF"/>
              </a:solidFill>
              <a:cs typeface="Arial"/>
            </a:endParaRPr>
          </a:p>
          <a:p>
            <a:pPr algn="ctr"/>
            <a:endParaRPr lang="en-US" sz="1300" b="1" spc="-5" dirty="0">
              <a:solidFill>
                <a:srgbClr val="FFFFFF"/>
              </a:solidFill>
              <a:cs typeface="Arial"/>
            </a:endParaRPr>
          </a:p>
          <a:p>
            <a:pPr algn="ctr"/>
            <a:endParaRPr lang="en-US" sz="1300" b="1" spc="-5" dirty="0">
              <a:solidFill>
                <a:srgbClr val="FFFFFF"/>
              </a:solidFill>
              <a:cs typeface="Arial"/>
            </a:endParaRPr>
          </a:p>
          <a:p>
            <a:pPr algn="ctr"/>
            <a:endParaRPr lang="en-US" sz="1300" b="1" spc="-5" dirty="0">
              <a:solidFill>
                <a:srgbClr val="FFFFFF"/>
              </a:solidFill>
              <a:cs typeface="Arial"/>
            </a:endParaRPr>
          </a:p>
          <a:p>
            <a:pPr algn="ctr"/>
            <a:endParaRPr lang="en-US" sz="1300" b="1" spc="-5" dirty="0">
              <a:solidFill>
                <a:srgbClr val="FFFFFF"/>
              </a:solidFill>
              <a:cs typeface="Arial"/>
            </a:endParaRPr>
          </a:p>
        </p:txBody>
      </p:sp>
      <p:sp>
        <p:nvSpPr>
          <p:cNvPr id="30" name="object 12"/>
          <p:cNvSpPr/>
          <p:nvPr/>
        </p:nvSpPr>
        <p:spPr>
          <a:xfrm>
            <a:off x="9809199" y="4152604"/>
            <a:ext cx="431800"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1300"/>
          </a:p>
        </p:txBody>
      </p:sp>
      <p:sp>
        <p:nvSpPr>
          <p:cNvPr id="32" name="object 12"/>
          <p:cNvSpPr/>
          <p:nvPr/>
        </p:nvSpPr>
        <p:spPr>
          <a:xfrm>
            <a:off x="7390786" y="4152604"/>
            <a:ext cx="431800" cy="45719"/>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1300"/>
          </a:p>
        </p:txBody>
      </p:sp>
      <p:sp>
        <p:nvSpPr>
          <p:cNvPr id="33" name="object 12"/>
          <p:cNvSpPr/>
          <p:nvPr/>
        </p:nvSpPr>
        <p:spPr>
          <a:xfrm>
            <a:off x="2519147" y="4152604"/>
            <a:ext cx="431800"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1300"/>
          </a:p>
        </p:txBody>
      </p:sp>
      <p:sp>
        <p:nvSpPr>
          <p:cNvPr id="115" name="TextBox 114"/>
          <p:cNvSpPr txBox="1"/>
          <p:nvPr/>
        </p:nvSpPr>
        <p:spPr>
          <a:xfrm rot="16200000">
            <a:off x="130766" y="2996306"/>
            <a:ext cx="2038277" cy="274322"/>
          </a:xfrm>
          <a:prstGeom prst="rect">
            <a:avLst/>
          </a:prstGeom>
          <a:noFill/>
        </p:spPr>
        <p:txBody>
          <a:bodyPr wrap="square" lIns="54610" tIns="54610" rIns="54610" bIns="54610" rtlCol="0">
            <a:noAutofit/>
          </a:bodyPr>
          <a:lstStyle/>
          <a:p>
            <a:pPr algn="ctr">
              <a:spcAft>
                <a:spcPts val="600"/>
              </a:spcAft>
            </a:pPr>
            <a:r>
              <a:rPr lang="en-US" sz="1300" dirty="0">
                <a:solidFill>
                  <a:schemeClr val="accent2"/>
                </a:solidFill>
              </a:rPr>
              <a:t>Concerns</a:t>
            </a:r>
          </a:p>
        </p:txBody>
      </p:sp>
      <p:sp>
        <p:nvSpPr>
          <p:cNvPr id="124" name="TextBox 123"/>
          <p:cNvSpPr txBox="1"/>
          <p:nvPr/>
        </p:nvSpPr>
        <p:spPr>
          <a:xfrm rot="16200000">
            <a:off x="287744" y="4877604"/>
            <a:ext cx="1724320" cy="274320"/>
          </a:xfrm>
          <a:prstGeom prst="rect">
            <a:avLst/>
          </a:prstGeom>
          <a:noFill/>
        </p:spPr>
        <p:txBody>
          <a:bodyPr wrap="square" lIns="54610" tIns="54610" rIns="54610" bIns="54610" rtlCol="0">
            <a:noAutofit/>
          </a:bodyPr>
          <a:lstStyle/>
          <a:p>
            <a:pPr algn="ctr">
              <a:spcAft>
                <a:spcPts val="600"/>
              </a:spcAft>
            </a:pPr>
            <a:r>
              <a:rPr lang="en-US" sz="1300" dirty="0">
                <a:solidFill>
                  <a:schemeClr val="accent2"/>
                </a:solidFill>
              </a:rPr>
              <a:t>Resolution</a:t>
            </a:r>
          </a:p>
        </p:txBody>
      </p:sp>
      <p:sp>
        <p:nvSpPr>
          <p:cNvPr id="125" name="object 12"/>
          <p:cNvSpPr/>
          <p:nvPr/>
        </p:nvSpPr>
        <p:spPr>
          <a:xfrm>
            <a:off x="1012744" y="4152604"/>
            <a:ext cx="274320" cy="0"/>
          </a:xfrm>
          <a:custGeom>
            <a:avLst/>
            <a:gdLst/>
            <a:ahLst/>
            <a:cxnLst/>
            <a:rect l="l" t="t" r="r" b="b"/>
            <a:pathLst>
              <a:path w="431800">
                <a:moveTo>
                  <a:pt x="0" y="0"/>
                </a:moveTo>
                <a:lnTo>
                  <a:pt x="431292" y="0"/>
                </a:lnTo>
              </a:path>
            </a:pathLst>
          </a:custGeom>
          <a:ln w="50292">
            <a:solidFill>
              <a:schemeClr val="accent2"/>
            </a:solidFill>
          </a:ln>
        </p:spPr>
        <p:txBody>
          <a:bodyPr wrap="square" lIns="0" tIns="0" rIns="0" bIns="0" rtlCol="0"/>
          <a:lstStyle/>
          <a:p>
            <a:endParaRPr sz="1300"/>
          </a:p>
        </p:txBody>
      </p:sp>
      <p:grpSp>
        <p:nvGrpSpPr>
          <p:cNvPr id="126" name="Group 41"/>
          <p:cNvGrpSpPr>
            <a:grpSpLocks noChangeAspect="1"/>
          </p:cNvGrpSpPr>
          <p:nvPr/>
        </p:nvGrpSpPr>
        <p:grpSpPr bwMode="auto">
          <a:xfrm>
            <a:off x="2468563" y="2214099"/>
            <a:ext cx="769937" cy="574917"/>
            <a:chOff x="-1213" y="1301"/>
            <a:chExt cx="987" cy="737"/>
          </a:xfrm>
          <a:solidFill>
            <a:schemeClr val="bg1"/>
          </a:solidFill>
        </p:grpSpPr>
        <p:sp>
          <p:nvSpPr>
            <p:cNvPr id="127" name="Freeform 42"/>
            <p:cNvSpPr>
              <a:spLocks noEditPoints="1"/>
            </p:cNvSpPr>
            <p:nvPr/>
          </p:nvSpPr>
          <p:spPr bwMode="auto">
            <a:xfrm>
              <a:off x="-504" y="1454"/>
              <a:ext cx="278" cy="222"/>
            </a:xfrm>
            <a:custGeom>
              <a:avLst/>
              <a:gdLst/>
              <a:ahLst/>
              <a:cxnLst>
                <a:cxn ang="0">
                  <a:pos x="108" y="0"/>
                </a:cxn>
                <a:cxn ang="0">
                  <a:pos x="10" y="0"/>
                </a:cxn>
                <a:cxn ang="0">
                  <a:pos x="0" y="10"/>
                </a:cxn>
                <a:cxn ang="0">
                  <a:pos x="0" y="84"/>
                </a:cxn>
                <a:cxn ang="0">
                  <a:pos x="10" y="94"/>
                </a:cxn>
                <a:cxn ang="0">
                  <a:pos x="108" y="94"/>
                </a:cxn>
                <a:cxn ang="0">
                  <a:pos x="118" y="84"/>
                </a:cxn>
                <a:cxn ang="0">
                  <a:pos x="118" y="10"/>
                </a:cxn>
                <a:cxn ang="0">
                  <a:pos x="108" y="0"/>
                </a:cxn>
                <a:cxn ang="0">
                  <a:pos x="70" y="74"/>
                </a:cxn>
                <a:cxn ang="0">
                  <a:pos x="48" y="74"/>
                </a:cxn>
                <a:cxn ang="0">
                  <a:pos x="53" y="49"/>
                </a:cxn>
                <a:cxn ang="0">
                  <a:pos x="47" y="38"/>
                </a:cxn>
                <a:cxn ang="0">
                  <a:pos x="59" y="26"/>
                </a:cxn>
                <a:cxn ang="0">
                  <a:pos x="71" y="38"/>
                </a:cxn>
                <a:cxn ang="0">
                  <a:pos x="65" y="49"/>
                </a:cxn>
                <a:cxn ang="0">
                  <a:pos x="70" y="74"/>
                </a:cxn>
              </a:cxnLst>
              <a:rect l="0" t="0" r="r" b="b"/>
              <a:pathLst>
                <a:path w="118" h="94">
                  <a:moveTo>
                    <a:pt x="108" y="0"/>
                  </a:moveTo>
                  <a:cubicBezTo>
                    <a:pt x="10" y="0"/>
                    <a:pt x="10" y="0"/>
                    <a:pt x="10" y="0"/>
                  </a:cubicBezTo>
                  <a:cubicBezTo>
                    <a:pt x="5" y="0"/>
                    <a:pt x="0" y="4"/>
                    <a:pt x="0" y="10"/>
                  </a:cubicBezTo>
                  <a:cubicBezTo>
                    <a:pt x="0" y="84"/>
                    <a:pt x="0" y="84"/>
                    <a:pt x="0" y="84"/>
                  </a:cubicBezTo>
                  <a:cubicBezTo>
                    <a:pt x="0" y="89"/>
                    <a:pt x="5" y="94"/>
                    <a:pt x="10" y="94"/>
                  </a:cubicBezTo>
                  <a:cubicBezTo>
                    <a:pt x="108" y="94"/>
                    <a:pt x="108" y="94"/>
                    <a:pt x="108" y="94"/>
                  </a:cubicBezTo>
                  <a:cubicBezTo>
                    <a:pt x="114" y="94"/>
                    <a:pt x="118" y="89"/>
                    <a:pt x="118" y="84"/>
                  </a:cubicBezTo>
                  <a:cubicBezTo>
                    <a:pt x="118" y="10"/>
                    <a:pt x="118" y="10"/>
                    <a:pt x="118" y="10"/>
                  </a:cubicBezTo>
                  <a:cubicBezTo>
                    <a:pt x="118" y="4"/>
                    <a:pt x="114" y="0"/>
                    <a:pt x="108" y="0"/>
                  </a:cubicBezTo>
                  <a:moveTo>
                    <a:pt x="70" y="74"/>
                  </a:moveTo>
                  <a:cubicBezTo>
                    <a:pt x="48" y="74"/>
                    <a:pt x="48" y="74"/>
                    <a:pt x="48" y="74"/>
                  </a:cubicBezTo>
                  <a:cubicBezTo>
                    <a:pt x="53" y="49"/>
                    <a:pt x="53" y="49"/>
                    <a:pt x="53" y="49"/>
                  </a:cubicBezTo>
                  <a:cubicBezTo>
                    <a:pt x="50" y="47"/>
                    <a:pt x="47" y="43"/>
                    <a:pt x="47" y="38"/>
                  </a:cubicBezTo>
                  <a:cubicBezTo>
                    <a:pt x="47" y="31"/>
                    <a:pt x="52" y="26"/>
                    <a:pt x="59" y="26"/>
                  </a:cubicBezTo>
                  <a:cubicBezTo>
                    <a:pt x="66" y="26"/>
                    <a:pt x="71" y="31"/>
                    <a:pt x="71" y="38"/>
                  </a:cubicBezTo>
                  <a:cubicBezTo>
                    <a:pt x="71" y="43"/>
                    <a:pt x="69" y="47"/>
                    <a:pt x="65" y="49"/>
                  </a:cubicBezTo>
                  <a:lnTo>
                    <a:pt x="70" y="7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128" name="Freeform 43"/>
            <p:cNvSpPr>
              <a:spLocks/>
            </p:cNvSpPr>
            <p:nvPr/>
          </p:nvSpPr>
          <p:spPr bwMode="auto">
            <a:xfrm>
              <a:off x="-469" y="1301"/>
              <a:ext cx="210" cy="130"/>
            </a:xfrm>
            <a:custGeom>
              <a:avLst/>
              <a:gdLst/>
              <a:ahLst/>
              <a:cxnLst>
                <a:cxn ang="0">
                  <a:pos x="70" y="55"/>
                </a:cxn>
                <a:cxn ang="0">
                  <a:pos x="70" y="45"/>
                </a:cxn>
                <a:cxn ang="0">
                  <a:pos x="44" y="19"/>
                </a:cxn>
                <a:cxn ang="0">
                  <a:pos x="19" y="45"/>
                </a:cxn>
                <a:cxn ang="0">
                  <a:pos x="19" y="55"/>
                </a:cxn>
                <a:cxn ang="0">
                  <a:pos x="0" y="55"/>
                </a:cxn>
                <a:cxn ang="0">
                  <a:pos x="0" y="45"/>
                </a:cxn>
                <a:cxn ang="0">
                  <a:pos x="44" y="0"/>
                </a:cxn>
                <a:cxn ang="0">
                  <a:pos x="89" y="45"/>
                </a:cxn>
                <a:cxn ang="0">
                  <a:pos x="89" y="55"/>
                </a:cxn>
                <a:cxn ang="0">
                  <a:pos x="70" y="55"/>
                </a:cxn>
              </a:cxnLst>
              <a:rect l="0" t="0" r="r" b="b"/>
              <a:pathLst>
                <a:path w="89" h="55">
                  <a:moveTo>
                    <a:pt x="70" y="55"/>
                  </a:moveTo>
                  <a:cubicBezTo>
                    <a:pt x="70" y="45"/>
                    <a:pt x="70" y="45"/>
                    <a:pt x="70" y="45"/>
                  </a:cubicBezTo>
                  <a:cubicBezTo>
                    <a:pt x="70" y="31"/>
                    <a:pt x="58" y="19"/>
                    <a:pt x="44" y="19"/>
                  </a:cubicBezTo>
                  <a:cubicBezTo>
                    <a:pt x="30" y="19"/>
                    <a:pt x="19" y="31"/>
                    <a:pt x="19" y="45"/>
                  </a:cubicBezTo>
                  <a:cubicBezTo>
                    <a:pt x="19" y="55"/>
                    <a:pt x="19" y="55"/>
                    <a:pt x="19" y="55"/>
                  </a:cubicBezTo>
                  <a:cubicBezTo>
                    <a:pt x="0" y="55"/>
                    <a:pt x="0" y="55"/>
                    <a:pt x="0" y="55"/>
                  </a:cubicBezTo>
                  <a:cubicBezTo>
                    <a:pt x="0" y="45"/>
                    <a:pt x="0" y="45"/>
                    <a:pt x="0" y="45"/>
                  </a:cubicBezTo>
                  <a:cubicBezTo>
                    <a:pt x="0" y="20"/>
                    <a:pt x="20" y="0"/>
                    <a:pt x="44" y="0"/>
                  </a:cubicBezTo>
                  <a:cubicBezTo>
                    <a:pt x="69" y="0"/>
                    <a:pt x="89" y="20"/>
                    <a:pt x="89" y="45"/>
                  </a:cubicBezTo>
                  <a:cubicBezTo>
                    <a:pt x="89" y="55"/>
                    <a:pt x="89" y="55"/>
                    <a:pt x="89" y="55"/>
                  </a:cubicBezTo>
                  <a:lnTo>
                    <a:pt x="70" y="5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129" name="Freeform 44"/>
            <p:cNvSpPr>
              <a:spLocks noEditPoints="1"/>
            </p:cNvSpPr>
            <p:nvPr/>
          </p:nvSpPr>
          <p:spPr bwMode="auto">
            <a:xfrm>
              <a:off x="-1213" y="1511"/>
              <a:ext cx="614" cy="527"/>
            </a:xfrm>
            <a:custGeom>
              <a:avLst/>
              <a:gdLst/>
              <a:ahLst/>
              <a:cxnLst>
                <a:cxn ang="0">
                  <a:pos x="242" y="182"/>
                </a:cxn>
                <a:cxn ang="0">
                  <a:pos x="242" y="204"/>
                </a:cxn>
                <a:cxn ang="0">
                  <a:pos x="19" y="204"/>
                </a:cxn>
                <a:cxn ang="0">
                  <a:pos x="19" y="47"/>
                </a:cxn>
                <a:cxn ang="0">
                  <a:pos x="109" y="47"/>
                </a:cxn>
                <a:cxn ang="0">
                  <a:pos x="109" y="0"/>
                </a:cxn>
                <a:cxn ang="0">
                  <a:pos x="19" y="0"/>
                </a:cxn>
                <a:cxn ang="0">
                  <a:pos x="0" y="19"/>
                </a:cxn>
                <a:cxn ang="0">
                  <a:pos x="0" y="204"/>
                </a:cxn>
                <a:cxn ang="0">
                  <a:pos x="19" y="223"/>
                </a:cxn>
                <a:cxn ang="0">
                  <a:pos x="242" y="223"/>
                </a:cxn>
                <a:cxn ang="0">
                  <a:pos x="260" y="204"/>
                </a:cxn>
                <a:cxn ang="0">
                  <a:pos x="260" y="182"/>
                </a:cxn>
                <a:cxn ang="0">
                  <a:pos x="242" y="182"/>
                </a:cxn>
                <a:cxn ang="0">
                  <a:pos x="89" y="14"/>
                </a:cxn>
                <a:cxn ang="0">
                  <a:pos x="98" y="23"/>
                </a:cxn>
                <a:cxn ang="0">
                  <a:pos x="89" y="33"/>
                </a:cxn>
                <a:cxn ang="0">
                  <a:pos x="80" y="23"/>
                </a:cxn>
                <a:cxn ang="0">
                  <a:pos x="89" y="14"/>
                </a:cxn>
                <a:cxn ang="0">
                  <a:pos x="61" y="14"/>
                </a:cxn>
                <a:cxn ang="0">
                  <a:pos x="70" y="23"/>
                </a:cxn>
                <a:cxn ang="0">
                  <a:pos x="61" y="33"/>
                </a:cxn>
                <a:cxn ang="0">
                  <a:pos x="51" y="23"/>
                </a:cxn>
                <a:cxn ang="0">
                  <a:pos x="61" y="14"/>
                </a:cxn>
                <a:cxn ang="0">
                  <a:pos x="33" y="14"/>
                </a:cxn>
                <a:cxn ang="0">
                  <a:pos x="42" y="23"/>
                </a:cxn>
                <a:cxn ang="0">
                  <a:pos x="33" y="33"/>
                </a:cxn>
                <a:cxn ang="0">
                  <a:pos x="23" y="23"/>
                </a:cxn>
                <a:cxn ang="0">
                  <a:pos x="33" y="14"/>
                </a:cxn>
              </a:cxnLst>
              <a:rect l="0" t="0" r="r" b="b"/>
              <a:pathLst>
                <a:path w="260" h="223">
                  <a:moveTo>
                    <a:pt x="242" y="182"/>
                  </a:moveTo>
                  <a:cubicBezTo>
                    <a:pt x="242" y="204"/>
                    <a:pt x="242" y="204"/>
                    <a:pt x="242" y="204"/>
                  </a:cubicBezTo>
                  <a:cubicBezTo>
                    <a:pt x="19" y="204"/>
                    <a:pt x="19" y="204"/>
                    <a:pt x="19" y="204"/>
                  </a:cubicBezTo>
                  <a:cubicBezTo>
                    <a:pt x="19" y="47"/>
                    <a:pt x="19" y="47"/>
                    <a:pt x="19" y="47"/>
                  </a:cubicBezTo>
                  <a:cubicBezTo>
                    <a:pt x="109" y="47"/>
                    <a:pt x="109" y="47"/>
                    <a:pt x="109" y="47"/>
                  </a:cubicBezTo>
                  <a:cubicBezTo>
                    <a:pt x="109" y="0"/>
                    <a:pt x="109" y="0"/>
                    <a:pt x="109" y="0"/>
                  </a:cubicBezTo>
                  <a:cubicBezTo>
                    <a:pt x="19" y="0"/>
                    <a:pt x="19" y="0"/>
                    <a:pt x="19" y="0"/>
                  </a:cubicBezTo>
                  <a:cubicBezTo>
                    <a:pt x="8" y="0"/>
                    <a:pt x="0" y="8"/>
                    <a:pt x="0" y="19"/>
                  </a:cubicBezTo>
                  <a:cubicBezTo>
                    <a:pt x="0" y="204"/>
                    <a:pt x="0" y="204"/>
                    <a:pt x="0" y="204"/>
                  </a:cubicBezTo>
                  <a:cubicBezTo>
                    <a:pt x="0" y="215"/>
                    <a:pt x="8" y="223"/>
                    <a:pt x="19" y="223"/>
                  </a:cubicBezTo>
                  <a:cubicBezTo>
                    <a:pt x="242" y="223"/>
                    <a:pt x="242" y="223"/>
                    <a:pt x="242" y="223"/>
                  </a:cubicBezTo>
                  <a:cubicBezTo>
                    <a:pt x="252" y="223"/>
                    <a:pt x="260" y="215"/>
                    <a:pt x="260" y="204"/>
                  </a:cubicBezTo>
                  <a:cubicBezTo>
                    <a:pt x="260" y="182"/>
                    <a:pt x="260" y="182"/>
                    <a:pt x="260" y="182"/>
                  </a:cubicBezTo>
                  <a:lnTo>
                    <a:pt x="242" y="182"/>
                  </a:lnTo>
                  <a:close/>
                  <a:moveTo>
                    <a:pt x="89" y="14"/>
                  </a:moveTo>
                  <a:cubicBezTo>
                    <a:pt x="94" y="14"/>
                    <a:pt x="98" y="18"/>
                    <a:pt x="98" y="23"/>
                  </a:cubicBezTo>
                  <a:cubicBezTo>
                    <a:pt x="98" y="28"/>
                    <a:pt x="94" y="33"/>
                    <a:pt x="89" y="33"/>
                  </a:cubicBezTo>
                  <a:cubicBezTo>
                    <a:pt x="84" y="33"/>
                    <a:pt x="80" y="28"/>
                    <a:pt x="80" y="23"/>
                  </a:cubicBezTo>
                  <a:cubicBezTo>
                    <a:pt x="80" y="18"/>
                    <a:pt x="84" y="14"/>
                    <a:pt x="89" y="14"/>
                  </a:cubicBezTo>
                  <a:moveTo>
                    <a:pt x="61" y="14"/>
                  </a:moveTo>
                  <a:cubicBezTo>
                    <a:pt x="66" y="14"/>
                    <a:pt x="70" y="18"/>
                    <a:pt x="70" y="23"/>
                  </a:cubicBezTo>
                  <a:cubicBezTo>
                    <a:pt x="70" y="28"/>
                    <a:pt x="66" y="33"/>
                    <a:pt x="61" y="33"/>
                  </a:cubicBezTo>
                  <a:cubicBezTo>
                    <a:pt x="55" y="33"/>
                    <a:pt x="51" y="28"/>
                    <a:pt x="51" y="23"/>
                  </a:cubicBezTo>
                  <a:cubicBezTo>
                    <a:pt x="51" y="18"/>
                    <a:pt x="55" y="14"/>
                    <a:pt x="61" y="14"/>
                  </a:cubicBezTo>
                  <a:moveTo>
                    <a:pt x="33" y="14"/>
                  </a:moveTo>
                  <a:cubicBezTo>
                    <a:pt x="38" y="14"/>
                    <a:pt x="42" y="18"/>
                    <a:pt x="42" y="23"/>
                  </a:cubicBezTo>
                  <a:cubicBezTo>
                    <a:pt x="42" y="28"/>
                    <a:pt x="38" y="33"/>
                    <a:pt x="33" y="33"/>
                  </a:cubicBezTo>
                  <a:cubicBezTo>
                    <a:pt x="28" y="33"/>
                    <a:pt x="23" y="28"/>
                    <a:pt x="23" y="23"/>
                  </a:cubicBezTo>
                  <a:cubicBezTo>
                    <a:pt x="23" y="18"/>
                    <a:pt x="28" y="14"/>
                    <a:pt x="33" y="1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130" name="Freeform 45"/>
            <p:cNvSpPr>
              <a:spLocks noEditPoints="1"/>
            </p:cNvSpPr>
            <p:nvPr/>
          </p:nvSpPr>
          <p:spPr bwMode="auto">
            <a:xfrm>
              <a:off x="-927" y="1388"/>
              <a:ext cx="614" cy="527"/>
            </a:xfrm>
            <a:custGeom>
              <a:avLst/>
              <a:gdLst/>
              <a:ahLst/>
              <a:cxnLst>
                <a:cxn ang="0">
                  <a:pos x="242" y="132"/>
                </a:cxn>
                <a:cxn ang="0">
                  <a:pos x="242" y="205"/>
                </a:cxn>
                <a:cxn ang="0">
                  <a:pos x="19" y="205"/>
                </a:cxn>
                <a:cxn ang="0">
                  <a:pos x="19" y="47"/>
                </a:cxn>
                <a:cxn ang="0">
                  <a:pos x="169" y="47"/>
                </a:cxn>
                <a:cxn ang="0">
                  <a:pos x="169" y="38"/>
                </a:cxn>
                <a:cxn ang="0">
                  <a:pos x="172" y="28"/>
                </a:cxn>
                <a:cxn ang="0">
                  <a:pos x="112" y="28"/>
                </a:cxn>
                <a:cxn ang="0">
                  <a:pos x="112" y="19"/>
                </a:cxn>
                <a:cxn ang="0">
                  <a:pos x="183" y="19"/>
                </a:cxn>
                <a:cxn ang="0">
                  <a:pos x="183" y="18"/>
                </a:cxn>
                <a:cxn ang="0">
                  <a:pos x="183" y="8"/>
                </a:cxn>
                <a:cxn ang="0">
                  <a:pos x="184" y="0"/>
                </a:cxn>
                <a:cxn ang="0">
                  <a:pos x="19" y="0"/>
                </a:cxn>
                <a:cxn ang="0">
                  <a:pos x="0" y="19"/>
                </a:cxn>
                <a:cxn ang="0">
                  <a:pos x="0" y="205"/>
                </a:cxn>
                <a:cxn ang="0">
                  <a:pos x="19" y="223"/>
                </a:cxn>
                <a:cxn ang="0">
                  <a:pos x="242" y="223"/>
                </a:cxn>
                <a:cxn ang="0">
                  <a:pos x="260" y="205"/>
                </a:cxn>
                <a:cxn ang="0">
                  <a:pos x="260" y="132"/>
                </a:cxn>
                <a:cxn ang="0">
                  <a:pos x="242" y="132"/>
                </a:cxn>
                <a:cxn ang="0">
                  <a:pos x="89" y="14"/>
                </a:cxn>
                <a:cxn ang="0">
                  <a:pos x="98" y="23"/>
                </a:cxn>
                <a:cxn ang="0">
                  <a:pos x="89" y="33"/>
                </a:cxn>
                <a:cxn ang="0">
                  <a:pos x="80" y="23"/>
                </a:cxn>
                <a:cxn ang="0">
                  <a:pos x="89" y="14"/>
                </a:cxn>
                <a:cxn ang="0">
                  <a:pos x="61" y="14"/>
                </a:cxn>
                <a:cxn ang="0">
                  <a:pos x="70" y="23"/>
                </a:cxn>
                <a:cxn ang="0">
                  <a:pos x="61" y="33"/>
                </a:cxn>
                <a:cxn ang="0">
                  <a:pos x="51" y="23"/>
                </a:cxn>
                <a:cxn ang="0">
                  <a:pos x="61" y="14"/>
                </a:cxn>
                <a:cxn ang="0">
                  <a:pos x="33" y="14"/>
                </a:cxn>
                <a:cxn ang="0">
                  <a:pos x="42" y="23"/>
                </a:cxn>
                <a:cxn ang="0">
                  <a:pos x="33" y="33"/>
                </a:cxn>
                <a:cxn ang="0">
                  <a:pos x="24" y="23"/>
                </a:cxn>
                <a:cxn ang="0">
                  <a:pos x="33" y="14"/>
                </a:cxn>
              </a:cxnLst>
              <a:rect l="0" t="0" r="r" b="b"/>
              <a:pathLst>
                <a:path w="260" h="223">
                  <a:moveTo>
                    <a:pt x="242" y="132"/>
                  </a:moveTo>
                  <a:cubicBezTo>
                    <a:pt x="242" y="205"/>
                    <a:pt x="242" y="205"/>
                    <a:pt x="242" y="205"/>
                  </a:cubicBezTo>
                  <a:cubicBezTo>
                    <a:pt x="19" y="205"/>
                    <a:pt x="19" y="205"/>
                    <a:pt x="19" y="205"/>
                  </a:cubicBezTo>
                  <a:cubicBezTo>
                    <a:pt x="19" y="47"/>
                    <a:pt x="19" y="47"/>
                    <a:pt x="19" y="47"/>
                  </a:cubicBezTo>
                  <a:cubicBezTo>
                    <a:pt x="169" y="47"/>
                    <a:pt x="169" y="47"/>
                    <a:pt x="169" y="47"/>
                  </a:cubicBezTo>
                  <a:cubicBezTo>
                    <a:pt x="169" y="38"/>
                    <a:pt x="169" y="38"/>
                    <a:pt x="169" y="38"/>
                  </a:cubicBezTo>
                  <a:cubicBezTo>
                    <a:pt x="169" y="34"/>
                    <a:pt x="170" y="31"/>
                    <a:pt x="172" y="28"/>
                  </a:cubicBezTo>
                  <a:cubicBezTo>
                    <a:pt x="112" y="28"/>
                    <a:pt x="112" y="28"/>
                    <a:pt x="112" y="28"/>
                  </a:cubicBezTo>
                  <a:cubicBezTo>
                    <a:pt x="112" y="19"/>
                    <a:pt x="112" y="19"/>
                    <a:pt x="112" y="19"/>
                  </a:cubicBezTo>
                  <a:cubicBezTo>
                    <a:pt x="183" y="19"/>
                    <a:pt x="183" y="19"/>
                    <a:pt x="183" y="19"/>
                  </a:cubicBezTo>
                  <a:cubicBezTo>
                    <a:pt x="183" y="18"/>
                    <a:pt x="183" y="18"/>
                    <a:pt x="183" y="18"/>
                  </a:cubicBezTo>
                  <a:cubicBezTo>
                    <a:pt x="183" y="8"/>
                    <a:pt x="183" y="8"/>
                    <a:pt x="183" y="8"/>
                  </a:cubicBezTo>
                  <a:cubicBezTo>
                    <a:pt x="183" y="5"/>
                    <a:pt x="183" y="3"/>
                    <a:pt x="184" y="0"/>
                  </a:cubicBezTo>
                  <a:cubicBezTo>
                    <a:pt x="19" y="0"/>
                    <a:pt x="19" y="0"/>
                    <a:pt x="19" y="0"/>
                  </a:cubicBezTo>
                  <a:cubicBezTo>
                    <a:pt x="9" y="0"/>
                    <a:pt x="0" y="9"/>
                    <a:pt x="0" y="19"/>
                  </a:cubicBezTo>
                  <a:cubicBezTo>
                    <a:pt x="0" y="205"/>
                    <a:pt x="0" y="205"/>
                    <a:pt x="0" y="205"/>
                  </a:cubicBezTo>
                  <a:cubicBezTo>
                    <a:pt x="0" y="215"/>
                    <a:pt x="9" y="223"/>
                    <a:pt x="19" y="223"/>
                  </a:cubicBezTo>
                  <a:cubicBezTo>
                    <a:pt x="242" y="223"/>
                    <a:pt x="242" y="223"/>
                    <a:pt x="242" y="223"/>
                  </a:cubicBezTo>
                  <a:cubicBezTo>
                    <a:pt x="252" y="223"/>
                    <a:pt x="260" y="215"/>
                    <a:pt x="260" y="205"/>
                  </a:cubicBezTo>
                  <a:cubicBezTo>
                    <a:pt x="260" y="132"/>
                    <a:pt x="260" y="132"/>
                    <a:pt x="260" y="132"/>
                  </a:cubicBezTo>
                  <a:lnTo>
                    <a:pt x="242" y="132"/>
                  </a:lnTo>
                  <a:close/>
                  <a:moveTo>
                    <a:pt x="89" y="14"/>
                  </a:moveTo>
                  <a:cubicBezTo>
                    <a:pt x="94" y="14"/>
                    <a:pt x="98" y="18"/>
                    <a:pt x="98" y="23"/>
                  </a:cubicBezTo>
                  <a:cubicBezTo>
                    <a:pt x="98" y="29"/>
                    <a:pt x="94" y="33"/>
                    <a:pt x="89" y="33"/>
                  </a:cubicBezTo>
                  <a:cubicBezTo>
                    <a:pt x="84" y="33"/>
                    <a:pt x="80" y="29"/>
                    <a:pt x="80" y="23"/>
                  </a:cubicBezTo>
                  <a:cubicBezTo>
                    <a:pt x="80" y="18"/>
                    <a:pt x="84" y="14"/>
                    <a:pt x="89" y="14"/>
                  </a:cubicBezTo>
                  <a:moveTo>
                    <a:pt x="61" y="14"/>
                  </a:moveTo>
                  <a:cubicBezTo>
                    <a:pt x="66" y="14"/>
                    <a:pt x="70" y="18"/>
                    <a:pt x="70" y="23"/>
                  </a:cubicBezTo>
                  <a:cubicBezTo>
                    <a:pt x="70" y="29"/>
                    <a:pt x="66" y="33"/>
                    <a:pt x="61" y="33"/>
                  </a:cubicBezTo>
                  <a:cubicBezTo>
                    <a:pt x="56" y="33"/>
                    <a:pt x="51" y="29"/>
                    <a:pt x="51" y="23"/>
                  </a:cubicBezTo>
                  <a:cubicBezTo>
                    <a:pt x="51" y="18"/>
                    <a:pt x="56" y="14"/>
                    <a:pt x="61" y="14"/>
                  </a:cubicBezTo>
                  <a:moveTo>
                    <a:pt x="33" y="14"/>
                  </a:moveTo>
                  <a:cubicBezTo>
                    <a:pt x="38" y="14"/>
                    <a:pt x="42" y="18"/>
                    <a:pt x="42" y="23"/>
                  </a:cubicBezTo>
                  <a:cubicBezTo>
                    <a:pt x="42" y="29"/>
                    <a:pt x="38" y="33"/>
                    <a:pt x="33" y="33"/>
                  </a:cubicBezTo>
                  <a:cubicBezTo>
                    <a:pt x="28" y="33"/>
                    <a:pt x="24" y="29"/>
                    <a:pt x="24" y="23"/>
                  </a:cubicBezTo>
                  <a:cubicBezTo>
                    <a:pt x="24" y="18"/>
                    <a:pt x="28" y="14"/>
                    <a:pt x="33" y="1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131" name="Rectangle 46"/>
            <p:cNvSpPr>
              <a:spLocks noChangeArrowheads="1"/>
            </p:cNvSpPr>
            <p:nvPr/>
          </p:nvSpPr>
          <p:spPr bwMode="auto">
            <a:xfrm>
              <a:off x="-1119" y="1719"/>
              <a:ext cx="145" cy="2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a:p>
          </p:txBody>
        </p:sp>
        <p:sp>
          <p:nvSpPr>
            <p:cNvPr id="132" name="Rectangle 47"/>
            <p:cNvSpPr>
              <a:spLocks noChangeArrowheads="1"/>
            </p:cNvSpPr>
            <p:nvPr/>
          </p:nvSpPr>
          <p:spPr bwMode="auto">
            <a:xfrm>
              <a:off x="-1119" y="1785"/>
              <a:ext cx="145" cy="2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a:p>
          </p:txBody>
        </p:sp>
        <p:sp>
          <p:nvSpPr>
            <p:cNvPr id="133" name="Rectangle 48"/>
            <p:cNvSpPr>
              <a:spLocks noChangeArrowheads="1"/>
            </p:cNvSpPr>
            <p:nvPr/>
          </p:nvSpPr>
          <p:spPr bwMode="auto">
            <a:xfrm>
              <a:off x="-1119" y="1851"/>
              <a:ext cx="145" cy="2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a:p>
          </p:txBody>
        </p:sp>
        <p:sp>
          <p:nvSpPr>
            <p:cNvPr id="134" name="Rectangle 49"/>
            <p:cNvSpPr>
              <a:spLocks noChangeArrowheads="1"/>
            </p:cNvSpPr>
            <p:nvPr/>
          </p:nvSpPr>
          <p:spPr bwMode="auto">
            <a:xfrm>
              <a:off x="-833" y="1596"/>
              <a:ext cx="293" cy="2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a:p>
          </p:txBody>
        </p:sp>
        <p:sp>
          <p:nvSpPr>
            <p:cNvPr id="135" name="Rectangle 50"/>
            <p:cNvSpPr>
              <a:spLocks noChangeArrowheads="1"/>
            </p:cNvSpPr>
            <p:nvPr/>
          </p:nvSpPr>
          <p:spPr bwMode="auto">
            <a:xfrm>
              <a:off x="-833" y="1662"/>
              <a:ext cx="293" cy="2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a:p>
          </p:txBody>
        </p:sp>
        <p:sp>
          <p:nvSpPr>
            <p:cNvPr id="136" name="Rectangle 51"/>
            <p:cNvSpPr>
              <a:spLocks noChangeArrowheads="1"/>
            </p:cNvSpPr>
            <p:nvPr/>
          </p:nvSpPr>
          <p:spPr bwMode="auto">
            <a:xfrm>
              <a:off x="-833" y="1728"/>
              <a:ext cx="418" cy="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a:p>
          </p:txBody>
        </p:sp>
      </p:grpSp>
      <p:grpSp>
        <p:nvGrpSpPr>
          <p:cNvPr id="137" name="Group 182"/>
          <p:cNvGrpSpPr>
            <a:grpSpLocks noChangeAspect="1"/>
          </p:cNvGrpSpPr>
          <p:nvPr/>
        </p:nvGrpSpPr>
        <p:grpSpPr bwMode="auto">
          <a:xfrm>
            <a:off x="4644173" y="2281966"/>
            <a:ext cx="1297441" cy="613469"/>
            <a:chOff x="2977" y="2259"/>
            <a:chExt cx="1233" cy="583"/>
          </a:xfrm>
          <a:solidFill>
            <a:schemeClr val="bg1"/>
          </a:solidFill>
        </p:grpSpPr>
        <p:sp>
          <p:nvSpPr>
            <p:cNvPr id="138" name="Freeform 183"/>
            <p:cNvSpPr>
              <a:spLocks/>
            </p:cNvSpPr>
            <p:nvPr/>
          </p:nvSpPr>
          <p:spPr bwMode="auto">
            <a:xfrm>
              <a:off x="2977" y="2823"/>
              <a:ext cx="1233" cy="19"/>
            </a:xfrm>
            <a:custGeom>
              <a:avLst/>
              <a:gdLst/>
              <a:ahLst/>
              <a:cxnLst>
                <a:cxn ang="0">
                  <a:pos x="1219" y="19"/>
                </a:cxn>
                <a:cxn ang="0">
                  <a:pos x="14" y="19"/>
                </a:cxn>
                <a:cxn ang="0">
                  <a:pos x="0" y="0"/>
                </a:cxn>
                <a:cxn ang="0">
                  <a:pos x="1233" y="0"/>
                </a:cxn>
                <a:cxn ang="0">
                  <a:pos x="1219" y="19"/>
                </a:cxn>
              </a:cxnLst>
              <a:rect l="0" t="0" r="r" b="b"/>
              <a:pathLst>
                <a:path w="1233" h="19">
                  <a:moveTo>
                    <a:pt x="1219" y="19"/>
                  </a:moveTo>
                  <a:lnTo>
                    <a:pt x="14" y="19"/>
                  </a:lnTo>
                  <a:lnTo>
                    <a:pt x="0" y="0"/>
                  </a:lnTo>
                  <a:lnTo>
                    <a:pt x="1233" y="0"/>
                  </a:lnTo>
                  <a:lnTo>
                    <a:pt x="1219" y="1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139" name="Oval 184"/>
            <p:cNvSpPr>
              <a:spLocks noChangeArrowheads="1"/>
            </p:cNvSpPr>
            <p:nvPr/>
          </p:nvSpPr>
          <p:spPr bwMode="auto">
            <a:xfrm>
              <a:off x="3584" y="2653"/>
              <a:ext cx="22" cy="21"/>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140" name="Rectangle 185"/>
            <p:cNvSpPr>
              <a:spLocks noChangeArrowheads="1"/>
            </p:cNvSpPr>
            <p:nvPr/>
          </p:nvSpPr>
          <p:spPr bwMode="auto">
            <a:xfrm>
              <a:off x="3506" y="2776"/>
              <a:ext cx="178" cy="3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a:p>
          </p:txBody>
        </p:sp>
        <p:sp>
          <p:nvSpPr>
            <p:cNvPr id="141" name="Freeform 186"/>
            <p:cNvSpPr>
              <a:spLocks/>
            </p:cNvSpPr>
            <p:nvPr/>
          </p:nvSpPr>
          <p:spPr bwMode="auto">
            <a:xfrm>
              <a:off x="3268" y="2259"/>
              <a:ext cx="652" cy="274"/>
            </a:xfrm>
            <a:custGeom>
              <a:avLst/>
              <a:gdLst/>
              <a:ahLst/>
              <a:cxnLst>
                <a:cxn ang="0">
                  <a:pos x="271" y="0"/>
                </a:cxn>
                <a:cxn ang="0">
                  <a:pos x="5" y="0"/>
                </a:cxn>
                <a:cxn ang="0">
                  <a:pos x="0" y="5"/>
                </a:cxn>
                <a:cxn ang="0">
                  <a:pos x="0" y="93"/>
                </a:cxn>
                <a:cxn ang="0">
                  <a:pos x="8" y="93"/>
                </a:cxn>
                <a:cxn ang="0">
                  <a:pos x="8" y="8"/>
                </a:cxn>
                <a:cxn ang="0">
                  <a:pos x="269" y="8"/>
                </a:cxn>
                <a:cxn ang="0">
                  <a:pos x="269" y="116"/>
                </a:cxn>
                <a:cxn ang="0">
                  <a:pos x="276" y="116"/>
                </a:cxn>
                <a:cxn ang="0">
                  <a:pos x="276" y="5"/>
                </a:cxn>
                <a:cxn ang="0">
                  <a:pos x="271" y="0"/>
                </a:cxn>
              </a:cxnLst>
              <a:rect l="0" t="0" r="r" b="b"/>
              <a:pathLst>
                <a:path w="276" h="116">
                  <a:moveTo>
                    <a:pt x="271" y="0"/>
                  </a:moveTo>
                  <a:cubicBezTo>
                    <a:pt x="5" y="0"/>
                    <a:pt x="5" y="0"/>
                    <a:pt x="5" y="0"/>
                  </a:cubicBezTo>
                  <a:cubicBezTo>
                    <a:pt x="2" y="0"/>
                    <a:pt x="0" y="3"/>
                    <a:pt x="0" y="5"/>
                  </a:cubicBezTo>
                  <a:cubicBezTo>
                    <a:pt x="0" y="93"/>
                    <a:pt x="0" y="93"/>
                    <a:pt x="0" y="93"/>
                  </a:cubicBezTo>
                  <a:cubicBezTo>
                    <a:pt x="8" y="93"/>
                    <a:pt x="8" y="93"/>
                    <a:pt x="8" y="93"/>
                  </a:cubicBezTo>
                  <a:cubicBezTo>
                    <a:pt x="8" y="8"/>
                    <a:pt x="8" y="8"/>
                    <a:pt x="8" y="8"/>
                  </a:cubicBezTo>
                  <a:cubicBezTo>
                    <a:pt x="269" y="8"/>
                    <a:pt x="269" y="8"/>
                    <a:pt x="269" y="8"/>
                  </a:cubicBezTo>
                  <a:cubicBezTo>
                    <a:pt x="269" y="116"/>
                    <a:pt x="269" y="116"/>
                    <a:pt x="269" y="116"/>
                  </a:cubicBezTo>
                  <a:cubicBezTo>
                    <a:pt x="276" y="116"/>
                    <a:pt x="276" y="116"/>
                    <a:pt x="276" y="116"/>
                  </a:cubicBezTo>
                  <a:cubicBezTo>
                    <a:pt x="276" y="5"/>
                    <a:pt x="276" y="5"/>
                    <a:pt x="276" y="5"/>
                  </a:cubicBezTo>
                  <a:cubicBezTo>
                    <a:pt x="276" y="3"/>
                    <a:pt x="274" y="0"/>
                    <a:pt x="271"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142" name="Rectangle 187"/>
            <p:cNvSpPr>
              <a:spLocks noChangeArrowheads="1"/>
            </p:cNvSpPr>
            <p:nvPr/>
          </p:nvSpPr>
          <p:spPr bwMode="auto">
            <a:xfrm>
              <a:off x="3294" y="2644"/>
              <a:ext cx="68" cy="19"/>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a:p>
          </p:txBody>
        </p:sp>
        <p:sp>
          <p:nvSpPr>
            <p:cNvPr id="143" name="Freeform 188"/>
            <p:cNvSpPr>
              <a:spLocks/>
            </p:cNvSpPr>
            <p:nvPr/>
          </p:nvSpPr>
          <p:spPr bwMode="auto">
            <a:xfrm>
              <a:off x="3457" y="2644"/>
              <a:ext cx="338" cy="19"/>
            </a:xfrm>
            <a:custGeom>
              <a:avLst/>
              <a:gdLst/>
              <a:ahLst/>
              <a:cxnLst>
                <a:cxn ang="0">
                  <a:pos x="0" y="8"/>
                </a:cxn>
                <a:cxn ang="0">
                  <a:pos x="53" y="8"/>
                </a:cxn>
                <a:cxn ang="0">
                  <a:pos x="58" y="3"/>
                </a:cxn>
                <a:cxn ang="0">
                  <a:pos x="64" y="8"/>
                </a:cxn>
                <a:cxn ang="0">
                  <a:pos x="143" y="8"/>
                </a:cxn>
                <a:cxn ang="0">
                  <a:pos x="143" y="0"/>
                </a:cxn>
                <a:cxn ang="0">
                  <a:pos x="0" y="0"/>
                </a:cxn>
                <a:cxn ang="0">
                  <a:pos x="0" y="8"/>
                </a:cxn>
              </a:cxnLst>
              <a:rect l="0" t="0" r="r" b="b"/>
              <a:pathLst>
                <a:path w="143" h="8">
                  <a:moveTo>
                    <a:pt x="0" y="8"/>
                  </a:moveTo>
                  <a:cubicBezTo>
                    <a:pt x="53" y="8"/>
                    <a:pt x="53" y="8"/>
                    <a:pt x="53" y="8"/>
                  </a:cubicBezTo>
                  <a:cubicBezTo>
                    <a:pt x="53" y="5"/>
                    <a:pt x="56" y="3"/>
                    <a:pt x="58" y="3"/>
                  </a:cubicBezTo>
                  <a:cubicBezTo>
                    <a:pt x="61" y="3"/>
                    <a:pt x="64" y="5"/>
                    <a:pt x="64" y="8"/>
                  </a:cubicBezTo>
                  <a:cubicBezTo>
                    <a:pt x="143" y="8"/>
                    <a:pt x="143" y="8"/>
                    <a:pt x="143" y="8"/>
                  </a:cubicBezTo>
                  <a:cubicBezTo>
                    <a:pt x="143" y="0"/>
                    <a:pt x="143" y="0"/>
                    <a:pt x="143" y="0"/>
                  </a:cubicBezTo>
                  <a:cubicBezTo>
                    <a:pt x="0" y="0"/>
                    <a:pt x="0" y="0"/>
                    <a:pt x="0" y="0"/>
                  </a:cubicBezTo>
                  <a:lnTo>
                    <a:pt x="0"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144" name="Rectangle 189"/>
            <p:cNvSpPr>
              <a:spLocks noChangeArrowheads="1"/>
            </p:cNvSpPr>
            <p:nvPr/>
          </p:nvSpPr>
          <p:spPr bwMode="auto">
            <a:xfrm>
              <a:off x="3362" y="2644"/>
              <a:ext cx="95" cy="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a:p>
          </p:txBody>
        </p:sp>
        <p:sp>
          <p:nvSpPr>
            <p:cNvPr id="145" name="Rectangle 190"/>
            <p:cNvSpPr>
              <a:spLocks noChangeArrowheads="1"/>
            </p:cNvSpPr>
            <p:nvPr/>
          </p:nvSpPr>
          <p:spPr bwMode="auto">
            <a:xfrm>
              <a:off x="3287" y="2478"/>
              <a:ext cx="7" cy="166"/>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1300"/>
            </a:p>
          </p:txBody>
        </p:sp>
        <p:sp>
          <p:nvSpPr>
            <p:cNvPr id="146" name="Freeform 191"/>
            <p:cNvSpPr>
              <a:spLocks noEditPoints="1"/>
            </p:cNvSpPr>
            <p:nvPr/>
          </p:nvSpPr>
          <p:spPr bwMode="auto">
            <a:xfrm>
              <a:off x="3785" y="2528"/>
              <a:ext cx="357" cy="238"/>
            </a:xfrm>
            <a:custGeom>
              <a:avLst/>
              <a:gdLst/>
              <a:ahLst/>
              <a:cxnLst>
                <a:cxn ang="0">
                  <a:pos x="147" y="0"/>
                </a:cxn>
                <a:cxn ang="0">
                  <a:pos x="4" y="0"/>
                </a:cxn>
                <a:cxn ang="0">
                  <a:pos x="0" y="4"/>
                </a:cxn>
                <a:cxn ang="0">
                  <a:pos x="0" y="101"/>
                </a:cxn>
                <a:cxn ang="0">
                  <a:pos x="71" y="101"/>
                </a:cxn>
                <a:cxn ang="0">
                  <a:pos x="75" y="97"/>
                </a:cxn>
                <a:cxn ang="0">
                  <a:pos x="80" y="101"/>
                </a:cxn>
                <a:cxn ang="0">
                  <a:pos x="151" y="101"/>
                </a:cxn>
                <a:cxn ang="0">
                  <a:pos x="151" y="4"/>
                </a:cxn>
                <a:cxn ang="0">
                  <a:pos x="147" y="0"/>
                </a:cxn>
                <a:cxn ang="0">
                  <a:pos x="145" y="95"/>
                </a:cxn>
                <a:cxn ang="0">
                  <a:pos x="6" y="95"/>
                </a:cxn>
                <a:cxn ang="0">
                  <a:pos x="6" y="6"/>
                </a:cxn>
                <a:cxn ang="0">
                  <a:pos x="145" y="6"/>
                </a:cxn>
                <a:cxn ang="0">
                  <a:pos x="145" y="95"/>
                </a:cxn>
              </a:cxnLst>
              <a:rect l="0" t="0" r="r" b="b"/>
              <a:pathLst>
                <a:path w="151" h="101">
                  <a:moveTo>
                    <a:pt x="147" y="0"/>
                  </a:moveTo>
                  <a:cubicBezTo>
                    <a:pt x="4" y="0"/>
                    <a:pt x="4" y="0"/>
                    <a:pt x="4" y="0"/>
                  </a:cubicBezTo>
                  <a:cubicBezTo>
                    <a:pt x="2" y="0"/>
                    <a:pt x="0" y="2"/>
                    <a:pt x="0" y="4"/>
                  </a:cubicBezTo>
                  <a:cubicBezTo>
                    <a:pt x="0" y="101"/>
                    <a:pt x="0" y="101"/>
                    <a:pt x="0" y="101"/>
                  </a:cubicBezTo>
                  <a:cubicBezTo>
                    <a:pt x="71" y="101"/>
                    <a:pt x="71" y="101"/>
                    <a:pt x="71" y="101"/>
                  </a:cubicBezTo>
                  <a:cubicBezTo>
                    <a:pt x="71" y="99"/>
                    <a:pt x="73" y="97"/>
                    <a:pt x="75" y="97"/>
                  </a:cubicBezTo>
                  <a:cubicBezTo>
                    <a:pt x="78" y="97"/>
                    <a:pt x="80" y="99"/>
                    <a:pt x="80" y="101"/>
                  </a:cubicBezTo>
                  <a:cubicBezTo>
                    <a:pt x="151" y="101"/>
                    <a:pt x="151" y="101"/>
                    <a:pt x="151" y="101"/>
                  </a:cubicBezTo>
                  <a:cubicBezTo>
                    <a:pt x="151" y="4"/>
                    <a:pt x="151" y="4"/>
                    <a:pt x="151" y="4"/>
                  </a:cubicBezTo>
                  <a:cubicBezTo>
                    <a:pt x="151" y="2"/>
                    <a:pt x="149" y="0"/>
                    <a:pt x="147" y="0"/>
                  </a:cubicBezTo>
                  <a:moveTo>
                    <a:pt x="145" y="95"/>
                  </a:moveTo>
                  <a:cubicBezTo>
                    <a:pt x="6" y="95"/>
                    <a:pt x="6" y="95"/>
                    <a:pt x="6" y="95"/>
                  </a:cubicBezTo>
                  <a:cubicBezTo>
                    <a:pt x="6" y="6"/>
                    <a:pt x="6" y="6"/>
                    <a:pt x="6" y="6"/>
                  </a:cubicBezTo>
                  <a:cubicBezTo>
                    <a:pt x="145" y="6"/>
                    <a:pt x="145" y="6"/>
                    <a:pt x="145" y="6"/>
                  </a:cubicBezTo>
                  <a:lnTo>
                    <a:pt x="145" y="9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147" name="Oval 192"/>
            <p:cNvSpPr>
              <a:spLocks noChangeArrowheads="1"/>
            </p:cNvSpPr>
            <p:nvPr/>
          </p:nvSpPr>
          <p:spPr bwMode="auto">
            <a:xfrm>
              <a:off x="3955" y="2759"/>
              <a:ext cx="17" cy="1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148" name="Freeform 193"/>
            <p:cNvSpPr>
              <a:spLocks noEditPoints="1"/>
            </p:cNvSpPr>
            <p:nvPr/>
          </p:nvSpPr>
          <p:spPr bwMode="auto">
            <a:xfrm>
              <a:off x="3731" y="2769"/>
              <a:ext cx="456" cy="42"/>
            </a:xfrm>
            <a:custGeom>
              <a:avLst/>
              <a:gdLst/>
              <a:ahLst/>
              <a:cxnLst>
                <a:cxn ang="0">
                  <a:pos x="103" y="0"/>
                </a:cxn>
                <a:cxn ang="0">
                  <a:pos x="98" y="4"/>
                </a:cxn>
                <a:cxn ang="0">
                  <a:pos x="94" y="0"/>
                </a:cxn>
                <a:cxn ang="0">
                  <a:pos x="0" y="0"/>
                </a:cxn>
                <a:cxn ang="0">
                  <a:pos x="0" y="16"/>
                </a:cxn>
                <a:cxn ang="0">
                  <a:pos x="3" y="18"/>
                </a:cxn>
                <a:cxn ang="0">
                  <a:pos x="16" y="18"/>
                </a:cxn>
                <a:cxn ang="0">
                  <a:pos x="70" y="18"/>
                </a:cxn>
                <a:cxn ang="0">
                  <a:pos x="82" y="18"/>
                </a:cxn>
                <a:cxn ang="0">
                  <a:pos x="114" y="18"/>
                </a:cxn>
                <a:cxn ang="0">
                  <a:pos x="160" y="18"/>
                </a:cxn>
                <a:cxn ang="0">
                  <a:pos x="178" y="18"/>
                </a:cxn>
                <a:cxn ang="0">
                  <a:pos x="191" y="18"/>
                </a:cxn>
                <a:cxn ang="0">
                  <a:pos x="193" y="15"/>
                </a:cxn>
                <a:cxn ang="0">
                  <a:pos x="193" y="0"/>
                </a:cxn>
                <a:cxn ang="0">
                  <a:pos x="103" y="0"/>
                </a:cxn>
                <a:cxn ang="0">
                  <a:pos x="122" y="9"/>
                </a:cxn>
                <a:cxn ang="0">
                  <a:pos x="119" y="11"/>
                </a:cxn>
                <a:cxn ang="0">
                  <a:pos x="74" y="11"/>
                </a:cxn>
                <a:cxn ang="0">
                  <a:pos x="72" y="9"/>
                </a:cxn>
                <a:cxn ang="0">
                  <a:pos x="72" y="8"/>
                </a:cxn>
                <a:cxn ang="0">
                  <a:pos x="72" y="8"/>
                </a:cxn>
                <a:cxn ang="0">
                  <a:pos x="121" y="8"/>
                </a:cxn>
                <a:cxn ang="0">
                  <a:pos x="122" y="8"/>
                </a:cxn>
                <a:cxn ang="0">
                  <a:pos x="122" y="9"/>
                </a:cxn>
                <a:cxn ang="0">
                  <a:pos x="146" y="11"/>
                </a:cxn>
                <a:cxn ang="0">
                  <a:pos x="144" y="9"/>
                </a:cxn>
                <a:cxn ang="0">
                  <a:pos x="146" y="7"/>
                </a:cxn>
                <a:cxn ang="0">
                  <a:pos x="148" y="9"/>
                </a:cxn>
                <a:cxn ang="0">
                  <a:pos x="146" y="11"/>
                </a:cxn>
                <a:cxn ang="0">
                  <a:pos x="159" y="11"/>
                </a:cxn>
                <a:cxn ang="0">
                  <a:pos x="158" y="9"/>
                </a:cxn>
                <a:cxn ang="0">
                  <a:pos x="159" y="7"/>
                </a:cxn>
                <a:cxn ang="0">
                  <a:pos x="161" y="9"/>
                </a:cxn>
                <a:cxn ang="0">
                  <a:pos x="159" y="11"/>
                </a:cxn>
                <a:cxn ang="0">
                  <a:pos x="173" y="11"/>
                </a:cxn>
                <a:cxn ang="0">
                  <a:pos x="171" y="9"/>
                </a:cxn>
                <a:cxn ang="0">
                  <a:pos x="173" y="7"/>
                </a:cxn>
                <a:cxn ang="0">
                  <a:pos x="175" y="9"/>
                </a:cxn>
                <a:cxn ang="0">
                  <a:pos x="173" y="11"/>
                </a:cxn>
              </a:cxnLst>
              <a:rect l="0" t="0" r="r" b="b"/>
              <a:pathLst>
                <a:path w="193" h="18">
                  <a:moveTo>
                    <a:pt x="103" y="0"/>
                  </a:moveTo>
                  <a:cubicBezTo>
                    <a:pt x="103" y="3"/>
                    <a:pt x="101" y="4"/>
                    <a:pt x="98" y="4"/>
                  </a:cubicBezTo>
                  <a:cubicBezTo>
                    <a:pt x="96" y="4"/>
                    <a:pt x="94" y="3"/>
                    <a:pt x="94" y="0"/>
                  </a:cubicBezTo>
                  <a:cubicBezTo>
                    <a:pt x="0" y="0"/>
                    <a:pt x="0" y="0"/>
                    <a:pt x="0" y="0"/>
                  </a:cubicBezTo>
                  <a:cubicBezTo>
                    <a:pt x="0" y="16"/>
                    <a:pt x="0" y="16"/>
                    <a:pt x="0" y="16"/>
                  </a:cubicBezTo>
                  <a:cubicBezTo>
                    <a:pt x="0" y="17"/>
                    <a:pt x="1" y="18"/>
                    <a:pt x="3" y="18"/>
                  </a:cubicBezTo>
                  <a:cubicBezTo>
                    <a:pt x="16" y="18"/>
                    <a:pt x="16" y="18"/>
                    <a:pt x="16" y="18"/>
                  </a:cubicBezTo>
                  <a:cubicBezTo>
                    <a:pt x="20" y="18"/>
                    <a:pt x="40" y="18"/>
                    <a:pt x="70" y="18"/>
                  </a:cubicBezTo>
                  <a:cubicBezTo>
                    <a:pt x="82" y="18"/>
                    <a:pt x="82" y="18"/>
                    <a:pt x="82" y="18"/>
                  </a:cubicBezTo>
                  <a:cubicBezTo>
                    <a:pt x="114" y="18"/>
                    <a:pt x="114" y="18"/>
                    <a:pt x="114" y="18"/>
                  </a:cubicBezTo>
                  <a:cubicBezTo>
                    <a:pt x="160" y="18"/>
                    <a:pt x="160" y="18"/>
                    <a:pt x="160" y="18"/>
                  </a:cubicBezTo>
                  <a:cubicBezTo>
                    <a:pt x="189" y="18"/>
                    <a:pt x="173" y="18"/>
                    <a:pt x="178" y="18"/>
                  </a:cubicBezTo>
                  <a:cubicBezTo>
                    <a:pt x="191" y="18"/>
                    <a:pt x="191" y="18"/>
                    <a:pt x="191" y="18"/>
                  </a:cubicBezTo>
                  <a:cubicBezTo>
                    <a:pt x="192" y="18"/>
                    <a:pt x="193" y="17"/>
                    <a:pt x="193" y="15"/>
                  </a:cubicBezTo>
                  <a:cubicBezTo>
                    <a:pt x="193" y="0"/>
                    <a:pt x="193" y="0"/>
                    <a:pt x="193" y="0"/>
                  </a:cubicBezTo>
                  <a:lnTo>
                    <a:pt x="103" y="0"/>
                  </a:lnTo>
                  <a:close/>
                  <a:moveTo>
                    <a:pt x="122" y="9"/>
                  </a:moveTo>
                  <a:cubicBezTo>
                    <a:pt x="122" y="10"/>
                    <a:pt x="121" y="11"/>
                    <a:pt x="119" y="11"/>
                  </a:cubicBezTo>
                  <a:cubicBezTo>
                    <a:pt x="74" y="11"/>
                    <a:pt x="74" y="11"/>
                    <a:pt x="74" y="11"/>
                  </a:cubicBezTo>
                  <a:cubicBezTo>
                    <a:pt x="73" y="11"/>
                    <a:pt x="72" y="10"/>
                    <a:pt x="72" y="9"/>
                  </a:cubicBezTo>
                  <a:cubicBezTo>
                    <a:pt x="72" y="8"/>
                    <a:pt x="72" y="8"/>
                    <a:pt x="72" y="8"/>
                  </a:cubicBezTo>
                  <a:cubicBezTo>
                    <a:pt x="72" y="8"/>
                    <a:pt x="72" y="8"/>
                    <a:pt x="72" y="8"/>
                  </a:cubicBezTo>
                  <a:cubicBezTo>
                    <a:pt x="121" y="8"/>
                    <a:pt x="121" y="8"/>
                    <a:pt x="121" y="8"/>
                  </a:cubicBezTo>
                  <a:cubicBezTo>
                    <a:pt x="122" y="8"/>
                    <a:pt x="122" y="8"/>
                    <a:pt x="122" y="8"/>
                  </a:cubicBezTo>
                  <a:lnTo>
                    <a:pt x="122" y="9"/>
                  </a:lnTo>
                  <a:close/>
                  <a:moveTo>
                    <a:pt x="146" y="11"/>
                  </a:moveTo>
                  <a:cubicBezTo>
                    <a:pt x="145" y="11"/>
                    <a:pt x="144" y="10"/>
                    <a:pt x="144" y="9"/>
                  </a:cubicBezTo>
                  <a:cubicBezTo>
                    <a:pt x="144" y="8"/>
                    <a:pt x="145" y="7"/>
                    <a:pt x="146" y="7"/>
                  </a:cubicBezTo>
                  <a:cubicBezTo>
                    <a:pt x="147" y="7"/>
                    <a:pt x="148" y="8"/>
                    <a:pt x="148" y="9"/>
                  </a:cubicBezTo>
                  <a:cubicBezTo>
                    <a:pt x="148" y="10"/>
                    <a:pt x="147" y="11"/>
                    <a:pt x="146" y="11"/>
                  </a:cubicBezTo>
                  <a:moveTo>
                    <a:pt x="159" y="11"/>
                  </a:moveTo>
                  <a:cubicBezTo>
                    <a:pt x="158" y="11"/>
                    <a:pt x="158" y="10"/>
                    <a:pt x="158" y="9"/>
                  </a:cubicBezTo>
                  <a:cubicBezTo>
                    <a:pt x="158" y="8"/>
                    <a:pt x="158" y="7"/>
                    <a:pt x="159" y="7"/>
                  </a:cubicBezTo>
                  <a:cubicBezTo>
                    <a:pt x="160" y="7"/>
                    <a:pt x="161" y="8"/>
                    <a:pt x="161" y="9"/>
                  </a:cubicBezTo>
                  <a:cubicBezTo>
                    <a:pt x="161" y="10"/>
                    <a:pt x="160" y="11"/>
                    <a:pt x="159" y="11"/>
                  </a:cubicBezTo>
                  <a:moveTo>
                    <a:pt x="173" y="11"/>
                  </a:moveTo>
                  <a:cubicBezTo>
                    <a:pt x="172" y="11"/>
                    <a:pt x="171" y="10"/>
                    <a:pt x="171" y="9"/>
                  </a:cubicBezTo>
                  <a:cubicBezTo>
                    <a:pt x="171" y="8"/>
                    <a:pt x="172" y="7"/>
                    <a:pt x="173" y="7"/>
                  </a:cubicBezTo>
                  <a:cubicBezTo>
                    <a:pt x="174" y="7"/>
                    <a:pt x="175" y="8"/>
                    <a:pt x="175" y="9"/>
                  </a:cubicBezTo>
                  <a:cubicBezTo>
                    <a:pt x="175" y="10"/>
                    <a:pt x="174" y="11"/>
                    <a:pt x="173" y="1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149" name="Freeform 194"/>
            <p:cNvSpPr>
              <a:spLocks noEditPoints="1"/>
            </p:cNvSpPr>
            <p:nvPr/>
          </p:nvSpPr>
          <p:spPr bwMode="auto">
            <a:xfrm>
              <a:off x="3353" y="2615"/>
              <a:ext cx="111" cy="199"/>
            </a:xfrm>
            <a:custGeom>
              <a:avLst/>
              <a:gdLst/>
              <a:ahLst/>
              <a:cxnLst>
                <a:cxn ang="0">
                  <a:pos x="43" y="0"/>
                </a:cxn>
                <a:cxn ang="0">
                  <a:pos x="4" y="0"/>
                </a:cxn>
                <a:cxn ang="0">
                  <a:pos x="0" y="3"/>
                </a:cxn>
                <a:cxn ang="0">
                  <a:pos x="0" y="81"/>
                </a:cxn>
                <a:cxn ang="0">
                  <a:pos x="4" y="84"/>
                </a:cxn>
                <a:cxn ang="0">
                  <a:pos x="43" y="84"/>
                </a:cxn>
                <a:cxn ang="0">
                  <a:pos x="47" y="81"/>
                </a:cxn>
                <a:cxn ang="0">
                  <a:pos x="47" y="3"/>
                </a:cxn>
                <a:cxn ang="0">
                  <a:pos x="43" y="0"/>
                </a:cxn>
                <a:cxn ang="0">
                  <a:pos x="18" y="5"/>
                </a:cxn>
                <a:cxn ang="0">
                  <a:pos x="28" y="5"/>
                </a:cxn>
                <a:cxn ang="0">
                  <a:pos x="28" y="6"/>
                </a:cxn>
                <a:cxn ang="0">
                  <a:pos x="28" y="7"/>
                </a:cxn>
                <a:cxn ang="0">
                  <a:pos x="18" y="7"/>
                </a:cxn>
                <a:cxn ang="0">
                  <a:pos x="18" y="6"/>
                </a:cxn>
                <a:cxn ang="0">
                  <a:pos x="18" y="5"/>
                </a:cxn>
                <a:cxn ang="0">
                  <a:pos x="24" y="79"/>
                </a:cxn>
                <a:cxn ang="0">
                  <a:pos x="21" y="75"/>
                </a:cxn>
                <a:cxn ang="0">
                  <a:pos x="24" y="72"/>
                </a:cxn>
                <a:cxn ang="0">
                  <a:pos x="28" y="75"/>
                </a:cxn>
                <a:cxn ang="0">
                  <a:pos x="24" y="79"/>
                </a:cxn>
                <a:cxn ang="0">
                  <a:pos x="44" y="66"/>
                </a:cxn>
                <a:cxn ang="0">
                  <a:pos x="4" y="66"/>
                </a:cxn>
                <a:cxn ang="0">
                  <a:pos x="4" y="12"/>
                </a:cxn>
                <a:cxn ang="0">
                  <a:pos x="44" y="12"/>
                </a:cxn>
                <a:cxn ang="0">
                  <a:pos x="44" y="66"/>
                </a:cxn>
              </a:cxnLst>
              <a:rect l="0" t="0" r="r" b="b"/>
              <a:pathLst>
                <a:path w="47" h="84">
                  <a:moveTo>
                    <a:pt x="43" y="0"/>
                  </a:moveTo>
                  <a:cubicBezTo>
                    <a:pt x="4" y="0"/>
                    <a:pt x="4" y="0"/>
                    <a:pt x="4" y="0"/>
                  </a:cubicBezTo>
                  <a:cubicBezTo>
                    <a:pt x="2" y="0"/>
                    <a:pt x="0" y="1"/>
                    <a:pt x="0" y="3"/>
                  </a:cubicBezTo>
                  <a:cubicBezTo>
                    <a:pt x="0" y="81"/>
                    <a:pt x="0" y="81"/>
                    <a:pt x="0" y="81"/>
                  </a:cubicBezTo>
                  <a:cubicBezTo>
                    <a:pt x="0" y="82"/>
                    <a:pt x="2" y="84"/>
                    <a:pt x="4" y="84"/>
                  </a:cubicBezTo>
                  <a:cubicBezTo>
                    <a:pt x="43" y="84"/>
                    <a:pt x="43" y="84"/>
                    <a:pt x="43" y="84"/>
                  </a:cubicBezTo>
                  <a:cubicBezTo>
                    <a:pt x="45" y="84"/>
                    <a:pt x="47" y="82"/>
                    <a:pt x="47" y="81"/>
                  </a:cubicBezTo>
                  <a:cubicBezTo>
                    <a:pt x="47" y="3"/>
                    <a:pt x="47" y="3"/>
                    <a:pt x="47" y="3"/>
                  </a:cubicBezTo>
                  <a:cubicBezTo>
                    <a:pt x="47" y="1"/>
                    <a:pt x="45" y="0"/>
                    <a:pt x="43" y="0"/>
                  </a:cubicBezTo>
                  <a:moveTo>
                    <a:pt x="18" y="5"/>
                  </a:moveTo>
                  <a:cubicBezTo>
                    <a:pt x="28" y="5"/>
                    <a:pt x="28" y="5"/>
                    <a:pt x="28" y="5"/>
                  </a:cubicBezTo>
                  <a:cubicBezTo>
                    <a:pt x="28" y="6"/>
                    <a:pt x="28" y="6"/>
                    <a:pt x="28" y="6"/>
                  </a:cubicBezTo>
                  <a:cubicBezTo>
                    <a:pt x="28" y="7"/>
                    <a:pt x="28" y="7"/>
                    <a:pt x="28" y="7"/>
                  </a:cubicBezTo>
                  <a:cubicBezTo>
                    <a:pt x="18" y="7"/>
                    <a:pt x="18" y="7"/>
                    <a:pt x="18" y="7"/>
                  </a:cubicBezTo>
                  <a:cubicBezTo>
                    <a:pt x="18" y="6"/>
                    <a:pt x="18" y="6"/>
                    <a:pt x="18" y="6"/>
                  </a:cubicBezTo>
                  <a:cubicBezTo>
                    <a:pt x="18" y="5"/>
                    <a:pt x="18" y="5"/>
                    <a:pt x="18" y="5"/>
                  </a:cubicBezTo>
                  <a:moveTo>
                    <a:pt x="24" y="79"/>
                  </a:moveTo>
                  <a:cubicBezTo>
                    <a:pt x="22" y="79"/>
                    <a:pt x="21" y="77"/>
                    <a:pt x="21" y="75"/>
                  </a:cubicBezTo>
                  <a:cubicBezTo>
                    <a:pt x="21" y="73"/>
                    <a:pt x="22" y="72"/>
                    <a:pt x="24" y="72"/>
                  </a:cubicBezTo>
                  <a:cubicBezTo>
                    <a:pt x="26" y="72"/>
                    <a:pt x="28" y="73"/>
                    <a:pt x="28" y="75"/>
                  </a:cubicBezTo>
                  <a:cubicBezTo>
                    <a:pt x="28" y="77"/>
                    <a:pt x="26" y="79"/>
                    <a:pt x="24" y="79"/>
                  </a:cubicBezTo>
                  <a:moveTo>
                    <a:pt x="44" y="66"/>
                  </a:moveTo>
                  <a:cubicBezTo>
                    <a:pt x="4" y="66"/>
                    <a:pt x="4" y="66"/>
                    <a:pt x="4" y="66"/>
                  </a:cubicBezTo>
                  <a:cubicBezTo>
                    <a:pt x="4" y="12"/>
                    <a:pt x="4" y="12"/>
                    <a:pt x="4" y="12"/>
                  </a:cubicBezTo>
                  <a:cubicBezTo>
                    <a:pt x="44" y="12"/>
                    <a:pt x="44" y="12"/>
                    <a:pt x="44" y="12"/>
                  </a:cubicBezTo>
                  <a:lnTo>
                    <a:pt x="44" y="6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150" name="Freeform 195"/>
            <p:cNvSpPr>
              <a:spLocks noEditPoints="1"/>
            </p:cNvSpPr>
            <p:nvPr/>
          </p:nvSpPr>
          <p:spPr bwMode="auto">
            <a:xfrm>
              <a:off x="3032" y="2462"/>
              <a:ext cx="281" cy="352"/>
            </a:xfrm>
            <a:custGeom>
              <a:avLst/>
              <a:gdLst/>
              <a:ahLst/>
              <a:cxnLst>
                <a:cxn ang="0">
                  <a:pos x="110" y="0"/>
                </a:cxn>
                <a:cxn ang="0">
                  <a:pos x="10" y="0"/>
                </a:cxn>
                <a:cxn ang="0">
                  <a:pos x="0" y="9"/>
                </a:cxn>
                <a:cxn ang="0">
                  <a:pos x="0" y="140"/>
                </a:cxn>
                <a:cxn ang="0">
                  <a:pos x="10" y="149"/>
                </a:cxn>
                <a:cxn ang="0">
                  <a:pos x="110" y="149"/>
                </a:cxn>
                <a:cxn ang="0">
                  <a:pos x="119" y="140"/>
                </a:cxn>
                <a:cxn ang="0">
                  <a:pos x="119" y="9"/>
                </a:cxn>
                <a:cxn ang="0">
                  <a:pos x="110" y="0"/>
                </a:cxn>
                <a:cxn ang="0">
                  <a:pos x="60" y="144"/>
                </a:cxn>
                <a:cxn ang="0">
                  <a:pos x="57" y="141"/>
                </a:cxn>
                <a:cxn ang="0">
                  <a:pos x="60" y="138"/>
                </a:cxn>
                <a:cxn ang="0">
                  <a:pos x="63" y="141"/>
                </a:cxn>
                <a:cxn ang="0">
                  <a:pos x="60" y="144"/>
                </a:cxn>
                <a:cxn ang="0">
                  <a:pos x="107" y="132"/>
                </a:cxn>
                <a:cxn ang="0">
                  <a:pos x="106" y="133"/>
                </a:cxn>
                <a:cxn ang="0">
                  <a:pos x="13" y="133"/>
                </a:cxn>
                <a:cxn ang="0">
                  <a:pos x="13" y="132"/>
                </a:cxn>
                <a:cxn ang="0">
                  <a:pos x="13" y="12"/>
                </a:cxn>
                <a:cxn ang="0">
                  <a:pos x="13" y="11"/>
                </a:cxn>
                <a:cxn ang="0">
                  <a:pos x="106" y="11"/>
                </a:cxn>
                <a:cxn ang="0">
                  <a:pos x="107" y="12"/>
                </a:cxn>
                <a:cxn ang="0">
                  <a:pos x="107" y="132"/>
                </a:cxn>
              </a:cxnLst>
              <a:rect l="0" t="0" r="r" b="b"/>
              <a:pathLst>
                <a:path w="119" h="149">
                  <a:moveTo>
                    <a:pt x="110" y="0"/>
                  </a:moveTo>
                  <a:cubicBezTo>
                    <a:pt x="10" y="0"/>
                    <a:pt x="10" y="0"/>
                    <a:pt x="10" y="0"/>
                  </a:cubicBezTo>
                  <a:cubicBezTo>
                    <a:pt x="4" y="0"/>
                    <a:pt x="0" y="4"/>
                    <a:pt x="0" y="9"/>
                  </a:cubicBezTo>
                  <a:cubicBezTo>
                    <a:pt x="0" y="140"/>
                    <a:pt x="0" y="140"/>
                    <a:pt x="0" y="140"/>
                  </a:cubicBezTo>
                  <a:cubicBezTo>
                    <a:pt x="0" y="145"/>
                    <a:pt x="4" y="149"/>
                    <a:pt x="10" y="149"/>
                  </a:cubicBezTo>
                  <a:cubicBezTo>
                    <a:pt x="110" y="149"/>
                    <a:pt x="110" y="149"/>
                    <a:pt x="110" y="149"/>
                  </a:cubicBezTo>
                  <a:cubicBezTo>
                    <a:pt x="115" y="149"/>
                    <a:pt x="119" y="145"/>
                    <a:pt x="119" y="140"/>
                  </a:cubicBezTo>
                  <a:cubicBezTo>
                    <a:pt x="119" y="9"/>
                    <a:pt x="119" y="9"/>
                    <a:pt x="119" y="9"/>
                  </a:cubicBezTo>
                  <a:cubicBezTo>
                    <a:pt x="119" y="4"/>
                    <a:pt x="115" y="0"/>
                    <a:pt x="110" y="0"/>
                  </a:cubicBezTo>
                  <a:moveTo>
                    <a:pt x="60" y="144"/>
                  </a:moveTo>
                  <a:cubicBezTo>
                    <a:pt x="58" y="144"/>
                    <a:pt x="57" y="143"/>
                    <a:pt x="57" y="141"/>
                  </a:cubicBezTo>
                  <a:cubicBezTo>
                    <a:pt x="57" y="139"/>
                    <a:pt x="58" y="138"/>
                    <a:pt x="60" y="138"/>
                  </a:cubicBezTo>
                  <a:cubicBezTo>
                    <a:pt x="61" y="138"/>
                    <a:pt x="63" y="139"/>
                    <a:pt x="63" y="141"/>
                  </a:cubicBezTo>
                  <a:cubicBezTo>
                    <a:pt x="63" y="143"/>
                    <a:pt x="61" y="144"/>
                    <a:pt x="60" y="144"/>
                  </a:cubicBezTo>
                  <a:moveTo>
                    <a:pt x="107" y="132"/>
                  </a:moveTo>
                  <a:cubicBezTo>
                    <a:pt x="107" y="133"/>
                    <a:pt x="106" y="133"/>
                    <a:pt x="106" y="133"/>
                  </a:cubicBezTo>
                  <a:cubicBezTo>
                    <a:pt x="13" y="133"/>
                    <a:pt x="13" y="133"/>
                    <a:pt x="13" y="133"/>
                  </a:cubicBezTo>
                  <a:cubicBezTo>
                    <a:pt x="13" y="133"/>
                    <a:pt x="13" y="133"/>
                    <a:pt x="13" y="132"/>
                  </a:cubicBezTo>
                  <a:cubicBezTo>
                    <a:pt x="13" y="12"/>
                    <a:pt x="13" y="12"/>
                    <a:pt x="13" y="12"/>
                  </a:cubicBezTo>
                  <a:cubicBezTo>
                    <a:pt x="13" y="11"/>
                    <a:pt x="13" y="11"/>
                    <a:pt x="13" y="11"/>
                  </a:cubicBezTo>
                  <a:cubicBezTo>
                    <a:pt x="106" y="11"/>
                    <a:pt x="106" y="11"/>
                    <a:pt x="106" y="11"/>
                  </a:cubicBezTo>
                  <a:cubicBezTo>
                    <a:pt x="106" y="11"/>
                    <a:pt x="107" y="11"/>
                    <a:pt x="107" y="12"/>
                  </a:cubicBezTo>
                  <a:lnTo>
                    <a:pt x="107" y="13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151" name="Freeform 196"/>
            <p:cNvSpPr>
              <a:spLocks/>
            </p:cNvSpPr>
            <p:nvPr/>
          </p:nvSpPr>
          <p:spPr bwMode="auto">
            <a:xfrm>
              <a:off x="3294" y="2665"/>
              <a:ext cx="64" cy="35"/>
            </a:xfrm>
            <a:custGeom>
              <a:avLst/>
              <a:gdLst/>
              <a:ahLst/>
              <a:cxnLst>
                <a:cxn ang="0">
                  <a:pos x="0" y="15"/>
                </a:cxn>
                <a:cxn ang="0">
                  <a:pos x="9" y="15"/>
                </a:cxn>
                <a:cxn ang="0">
                  <a:pos x="27" y="15"/>
                </a:cxn>
                <a:cxn ang="0">
                  <a:pos x="27" y="0"/>
                </a:cxn>
                <a:cxn ang="0">
                  <a:pos x="0" y="0"/>
                </a:cxn>
                <a:cxn ang="0">
                  <a:pos x="0" y="15"/>
                </a:cxn>
              </a:cxnLst>
              <a:rect l="0" t="0" r="r" b="b"/>
              <a:pathLst>
                <a:path w="27" h="15">
                  <a:moveTo>
                    <a:pt x="0" y="15"/>
                  </a:moveTo>
                  <a:cubicBezTo>
                    <a:pt x="9" y="15"/>
                    <a:pt x="9" y="15"/>
                    <a:pt x="9" y="15"/>
                  </a:cubicBezTo>
                  <a:cubicBezTo>
                    <a:pt x="13" y="15"/>
                    <a:pt x="13" y="15"/>
                    <a:pt x="27" y="15"/>
                  </a:cubicBezTo>
                  <a:cubicBezTo>
                    <a:pt x="27" y="0"/>
                    <a:pt x="27" y="0"/>
                    <a:pt x="27" y="0"/>
                  </a:cubicBezTo>
                  <a:cubicBezTo>
                    <a:pt x="0" y="0"/>
                    <a:pt x="0" y="0"/>
                    <a:pt x="0" y="0"/>
                  </a:cubicBezTo>
                  <a:lnTo>
                    <a:pt x="0" y="1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152" name="Freeform 197"/>
            <p:cNvSpPr>
              <a:spLocks/>
            </p:cNvSpPr>
            <p:nvPr/>
          </p:nvSpPr>
          <p:spPr bwMode="auto">
            <a:xfrm>
              <a:off x="3462" y="2665"/>
              <a:ext cx="337" cy="106"/>
            </a:xfrm>
            <a:custGeom>
              <a:avLst/>
              <a:gdLst/>
              <a:ahLst/>
              <a:cxnLst>
                <a:cxn ang="0">
                  <a:pos x="62" y="0"/>
                </a:cxn>
                <a:cxn ang="0">
                  <a:pos x="56" y="6"/>
                </a:cxn>
                <a:cxn ang="0">
                  <a:pos x="51" y="0"/>
                </a:cxn>
                <a:cxn ang="0">
                  <a:pos x="0" y="0"/>
                </a:cxn>
                <a:cxn ang="0">
                  <a:pos x="0" y="15"/>
                </a:cxn>
                <a:cxn ang="0">
                  <a:pos x="36" y="15"/>
                </a:cxn>
                <a:cxn ang="0">
                  <a:pos x="41" y="42"/>
                </a:cxn>
                <a:cxn ang="0">
                  <a:pos x="45" y="45"/>
                </a:cxn>
                <a:cxn ang="0">
                  <a:pos x="67" y="45"/>
                </a:cxn>
                <a:cxn ang="0">
                  <a:pos x="72" y="42"/>
                </a:cxn>
                <a:cxn ang="0">
                  <a:pos x="77" y="15"/>
                </a:cxn>
                <a:cxn ang="0">
                  <a:pos x="135" y="15"/>
                </a:cxn>
                <a:cxn ang="0">
                  <a:pos x="143" y="15"/>
                </a:cxn>
                <a:cxn ang="0">
                  <a:pos x="143" y="0"/>
                </a:cxn>
                <a:cxn ang="0">
                  <a:pos x="62" y="0"/>
                </a:cxn>
              </a:cxnLst>
              <a:rect l="0" t="0" r="r" b="b"/>
              <a:pathLst>
                <a:path w="143" h="45">
                  <a:moveTo>
                    <a:pt x="62" y="0"/>
                  </a:moveTo>
                  <a:cubicBezTo>
                    <a:pt x="62" y="3"/>
                    <a:pt x="59" y="6"/>
                    <a:pt x="56" y="6"/>
                  </a:cubicBezTo>
                  <a:cubicBezTo>
                    <a:pt x="53" y="6"/>
                    <a:pt x="51" y="3"/>
                    <a:pt x="51" y="0"/>
                  </a:cubicBezTo>
                  <a:cubicBezTo>
                    <a:pt x="0" y="0"/>
                    <a:pt x="0" y="0"/>
                    <a:pt x="0" y="0"/>
                  </a:cubicBezTo>
                  <a:cubicBezTo>
                    <a:pt x="0" y="15"/>
                    <a:pt x="0" y="15"/>
                    <a:pt x="0" y="15"/>
                  </a:cubicBezTo>
                  <a:cubicBezTo>
                    <a:pt x="36" y="15"/>
                    <a:pt x="36" y="15"/>
                    <a:pt x="36" y="15"/>
                  </a:cubicBezTo>
                  <a:cubicBezTo>
                    <a:pt x="41" y="42"/>
                    <a:pt x="41" y="42"/>
                    <a:pt x="41" y="42"/>
                  </a:cubicBezTo>
                  <a:cubicBezTo>
                    <a:pt x="41" y="44"/>
                    <a:pt x="43" y="45"/>
                    <a:pt x="45" y="45"/>
                  </a:cubicBezTo>
                  <a:cubicBezTo>
                    <a:pt x="67" y="45"/>
                    <a:pt x="67" y="45"/>
                    <a:pt x="67" y="45"/>
                  </a:cubicBezTo>
                  <a:cubicBezTo>
                    <a:pt x="69" y="45"/>
                    <a:pt x="71" y="44"/>
                    <a:pt x="72" y="42"/>
                  </a:cubicBezTo>
                  <a:cubicBezTo>
                    <a:pt x="77" y="15"/>
                    <a:pt x="77" y="15"/>
                    <a:pt x="77" y="15"/>
                  </a:cubicBezTo>
                  <a:cubicBezTo>
                    <a:pt x="135" y="15"/>
                    <a:pt x="135" y="15"/>
                    <a:pt x="135" y="15"/>
                  </a:cubicBezTo>
                  <a:cubicBezTo>
                    <a:pt x="138" y="15"/>
                    <a:pt x="140" y="15"/>
                    <a:pt x="143" y="15"/>
                  </a:cubicBezTo>
                  <a:cubicBezTo>
                    <a:pt x="143" y="0"/>
                    <a:pt x="143" y="0"/>
                    <a:pt x="143" y="0"/>
                  </a:cubicBezTo>
                  <a:lnTo>
                    <a:pt x="6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grpSp>
      <p:grpSp>
        <p:nvGrpSpPr>
          <p:cNvPr id="153" name="Group 74"/>
          <p:cNvGrpSpPr>
            <a:grpSpLocks noChangeAspect="1"/>
          </p:cNvGrpSpPr>
          <p:nvPr/>
        </p:nvGrpSpPr>
        <p:grpSpPr bwMode="auto">
          <a:xfrm>
            <a:off x="7390786" y="2214099"/>
            <a:ext cx="693437" cy="723656"/>
            <a:chOff x="4037" y="2275"/>
            <a:chExt cx="1721" cy="1796"/>
          </a:xfrm>
          <a:solidFill>
            <a:schemeClr val="bg1"/>
          </a:solidFill>
        </p:grpSpPr>
        <p:sp>
          <p:nvSpPr>
            <p:cNvPr id="154" name="Freeform 75"/>
            <p:cNvSpPr>
              <a:spLocks noEditPoints="1"/>
            </p:cNvSpPr>
            <p:nvPr/>
          </p:nvSpPr>
          <p:spPr bwMode="auto">
            <a:xfrm>
              <a:off x="4719" y="3685"/>
              <a:ext cx="357" cy="386"/>
            </a:xfrm>
            <a:custGeom>
              <a:avLst/>
              <a:gdLst/>
              <a:ahLst/>
              <a:cxnLst>
                <a:cxn ang="0">
                  <a:pos x="96" y="79"/>
                </a:cxn>
                <a:cxn ang="0">
                  <a:pos x="105" y="86"/>
                </a:cxn>
                <a:cxn ang="0">
                  <a:pos x="137" y="100"/>
                </a:cxn>
                <a:cxn ang="0">
                  <a:pos x="153" y="155"/>
                </a:cxn>
                <a:cxn ang="0">
                  <a:pos x="153" y="165"/>
                </a:cxn>
                <a:cxn ang="0">
                  <a:pos x="0" y="165"/>
                </a:cxn>
                <a:cxn ang="0">
                  <a:pos x="0" y="155"/>
                </a:cxn>
                <a:cxn ang="0">
                  <a:pos x="16" y="100"/>
                </a:cxn>
                <a:cxn ang="0">
                  <a:pos x="48" y="86"/>
                </a:cxn>
                <a:cxn ang="0">
                  <a:pos x="58" y="79"/>
                </a:cxn>
                <a:cxn ang="0">
                  <a:pos x="49" y="63"/>
                </a:cxn>
                <a:cxn ang="0">
                  <a:pos x="47" y="62"/>
                </a:cxn>
                <a:cxn ang="0">
                  <a:pos x="43" y="38"/>
                </a:cxn>
                <a:cxn ang="0">
                  <a:pos x="44" y="37"/>
                </a:cxn>
                <a:cxn ang="0">
                  <a:pos x="44" y="29"/>
                </a:cxn>
                <a:cxn ang="0">
                  <a:pos x="46" y="19"/>
                </a:cxn>
                <a:cxn ang="0">
                  <a:pos x="56" y="7"/>
                </a:cxn>
                <a:cxn ang="0">
                  <a:pos x="75" y="0"/>
                </a:cxn>
                <a:cxn ang="0">
                  <a:pos x="78" y="0"/>
                </a:cxn>
                <a:cxn ang="0">
                  <a:pos x="97" y="7"/>
                </a:cxn>
                <a:cxn ang="0">
                  <a:pos x="107" y="19"/>
                </a:cxn>
                <a:cxn ang="0">
                  <a:pos x="109" y="29"/>
                </a:cxn>
                <a:cxn ang="0">
                  <a:pos x="109" y="37"/>
                </a:cxn>
                <a:cxn ang="0">
                  <a:pos x="110" y="38"/>
                </a:cxn>
                <a:cxn ang="0">
                  <a:pos x="106" y="62"/>
                </a:cxn>
                <a:cxn ang="0">
                  <a:pos x="104" y="63"/>
                </a:cxn>
                <a:cxn ang="0">
                  <a:pos x="96" y="79"/>
                </a:cxn>
                <a:cxn ang="0">
                  <a:pos x="62" y="83"/>
                </a:cxn>
                <a:cxn ang="0">
                  <a:pos x="54" y="89"/>
                </a:cxn>
                <a:cxn ang="0">
                  <a:pos x="69" y="122"/>
                </a:cxn>
                <a:cxn ang="0">
                  <a:pos x="71" y="106"/>
                </a:cxn>
                <a:cxn ang="0">
                  <a:pos x="71" y="104"/>
                </a:cxn>
                <a:cxn ang="0">
                  <a:pos x="69" y="100"/>
                </a:cxn>
                <a:cxn ang="0">
                  <a:pos x="70" y="91"/>
                </a:cxn>
                <a:cxn ang="0">
                  <a:pos x="77" y="92"/>
                </a:cxn>
                <a:cxn ang="0">
                  <a:pos x="83" y="91"/>
                </a:cxn>
                <a:cxn ang="0">
                  <a:pos x="84" y="100"/>
                </a:cxn>
                <a:cxn ang="0">
                  <a:pos x="82" y="104"/>
                </a:cxn>
                <a:cxn ang="0">
                  <a:pos x="82" y="106"/>
                </a:cxn>
                <a:cxn ang="0">
                  <a:pos x="84" y="123"/>
                </a:cxn>
                <a:cxn ang="0">
                  <a:pos x="99" y="89"/>
                </a:cxn>
                <a:cxn ang="0">
                  <a:pos x="91" y="83"/>
                </a:cxn>
                <a:cxn ang="0">
                  <a:pos x="83" y="88"/>
                </a:cxn>
                <a:cxn ang="0">
                  <a:pos x="70" y="88"/>
                </a:cxn>
                <a:cxn ang="0">
                  <a:pos x="62" y="83"/>
                </a:cxn>
              </a:cxnLst>
              <a:rect l="0" t="0" r="r" b="b"/>
              <a:pathLst>
                <a:path w="153" h="165">
                  <a:moveTo>
                    <a:pt x="96" y="79"/>
                  </a:moveTo>
                  <a:cubicBezTo>
                    <a:pt x="98" y="82"/>
                    <a:pt x="102" y="85"/>
                    <a:pt x="105" y="86"/>
                  </a:cubicBezTo>
                  <a:cubicBezTo>
                    <a:pt x="137" y="100"/>
                    <a:pt x="137" y="100"/>
                    <a:pt x="137" y="100"/>
                  </a:cubicBezTo>
                  <a:cubicBezTo>
                    <a:pt x="152" y="105"/>
                    <a:pt x="153" y="142"/>
                    <a:pt x="153" y="155"/>
                  </a:cubicBezTo>
                  <a:cubicBezTo>
                    <a:pt x="153" y="165"/>
                    <a:pt x="153" y="165"/>
                    <a:pt x="153" y="165"/>
                  </a:cubicBezTo>
                  <a:cubicBezTo>
                    <a:pt x="0" y="165"/>
                    <a:pt x="0" y="165"/>
                    <a:pt x="0" y="165"/>
                  </a:cubicBezTo>
                  <a:cubicBezTo>
                    <a:pt x="0" y="155"/>
                    <a:pt x="0" y="155"/>
                    <a:pt x="0" y="155"/>
                  </a:cubicBezTo>
                  <a:cubicBezTo>
                    <a:pt x="0" y="142"/>
                    <a:pt x="1" y="105"/>
                    <a:pt x="16" y="100"/>
                  </a:cubicBezTo>
                  <a:cubicBezTo>
                    <a:pt x="48" y="86"/>
                    <a:pt x="48" y="86"/>
                    <a:pt x="48" y="86"/>
                  </a:cubicBezTo>
                  <a:cubicBezTo>
                    <a:pt x="51" y="85"/>
                    <a:pt x="56" y="82"/>
                    <a:pt x="58" y="79"/>
                  </a:cubicBezTo>
                  <a:cubicBezTo>
                    <a:pt x="54" y="74"/>
                    <a:pt x="50" y="68"/>
                    <a:pt x="49" y="63"/>
                  </a:cubicBezTo>
                  <a:cubicBezTo>
                    <a:pt x="47" y="62"/>
                    <a:pt x="47" y="62"/>
                    <a:pt x="47" y="62"/>
                  </a:cubicBezTo>
                  <a:cubicBezTo>
                    <a:pt x="44" y="53"/>
                    <a:pt x="43" y="47"/>
                    <a:pt x="43" y="38"/>
                  </a:cubicBezTo>
                  <a:cubicBezTo>
                    <a:pt x="44" y="37"/>
                    <a:pt x="44" y="37"/>
                    <a:pt x="44" y="37"/>
                  </a:cubicBezTo>
                  <a:cubicBezTo>
                    <a:pt x="44" y="34"/>
                    <a:pt x="44" y="32"/>
                    <a:pt x="44" y="29"/>
                  </a:cubicBezTo>
                  <a:cubicBezTo>
                    <a:pt x="45" y="26"/>
                    <a:pt x="45" y="22"/>
                    <a:pt x="46" y="19"/>
                  </a:cubicBezTo>
                  <a:cubicBezTo>
                    <a:pt x="48" y="14"/>
                    <a:pt x="52" y="10"/>
                    <a:pt x="56" y="7"/>
                  </a:cubicBezTo>
                  <a:cubicBezTo>
                    <a:pt x="62" y="3"/>
                    <a:pt x="68" y="0"/>
                    <a:pt x="75" y="0"/>
                  </a:cubicBezTo>
                  <a:cubicBezTo>
                    <a:pt x="78" y="0"/>
                    <a:pt x="78" y="0"/>
                    <a:pt x="78" y="0"/>
                  </a:cubicBezTo>
                  <a:cubicBezTo>
                    <a:pt x="85" y="0"/>
                    <a:pt x="92" y="3"/>
                    <a:pt x="97" y="7"/>
                  </a:cubicBezTo>
                  <a:cubicBezTo>
                    <a:pt x="101" y="10"/>
                    <a:pt x="105" y="14"/>
                    <a:pt x="107" y="19"/>
                  </a:cubicBezTo>
                  <a:cubicBezTo>
                    <a:pt x="108" y="22"/>
                    <a:pt x="109" y="26"/>
                    <a:pt x="109" y="29"/>
                  </a:cubicBezTo>
                  <a:cubicBezTo>
                    <a:pt x="109" y="32"/>
                    <a:pt x="109" y="34"/>
                    <a:pt x="109" y="37"/>
                  </a:cubicBezTo>
                  <a:cubicBezTo>
                    <a:pt x="110" y="38"/>
                    <a:pt x="110" y="38"/>
                    <a:pt x="110" y="38"/>
                  </a:cubicBezTo>
                  <a:cubicBezTo>
                    <a:pt x="111" y="47"/>
                    <a:pt x="109" y="53"/>
                    <a:pt x="106" y="62"/>
                  </a:cubicBezTo>
                  <a:cubicBezTo>
                    <a:pt x="104" y="63"/>
                    <a:pt x="104" y="63"/>
                    <a:pt x="104" y="63"/>
                  </a:cubicBezTo>
                  <a:cubicBezTo>
                    <a:pt x="103" y="68"/>
                    <a:pt x="99" y="74"/>
                    <a:pt x="96" y="79"/>
                  </a:cubicBezTo>
                  <a:moveTo>
                    <a:pt x="62" y="83"/>
                  </a:moveTo>
                  <a:cubicBezTo>
                    <a:pt x="60" y="85"/>
                    <a:pt x="57" y="88"/>
                    <a:pt x="54" y="89"/>
                  </a:cubicBezTo>
                  <a:cubicBezTo>
                    <a:pt x="69" y="122"/>
                    <a:pt x="69" y="122"/>
                    <a:pt x="69" y="122"/>
                  </a:cubicBezTo>
                  <a:cubicBezTo>
                    <a:pt x="70" y="116"/>
                    <a:pt x="70" y="110"/>
                    <a:pt x="71" y="106"/>
                  </a:cubicBezTo>
                  <a:cubicBezTo>
                    <a:pt x="71" y="105"/>
                    <a:pt x="72" y="104"/>
                    <a:pt x="71" y="104"/>
                  </a:cubicBezTo>
                  <a:cubicBezTo>
                    <a:pt x="70" y="103"/>
                    <a:pt x="69" y="101"/>
                    <a:pt x="69" y="100"/>
                  </a:cubicBezTo>
                  <a:cubicBezTo>
                    <a:pt x="68" y="97"/>
                    <a:pt x="68" y="91"/>
                    <a:pt x="70" y="91"/>
                  </a:cubicBezTo>
                  <a:cubicBezTo>
                    <a:pt x="72" y="91"/>
                    <a:pt x="75" y="92"/>
                    <a:pt x="77" y="92"/>
                  </a:cubicBezTo>
                  <a:cubicBezTo>
                    <a:pt x="78" y="92"/>
                    <a:pt x="81" y="91"/>
                    <a:pt x="83" y="91"/>
                  </a:cubicBezTo>
                  <a:cubicBezTo>
                    <a:pt x="85" y="91"/>
                    <a:pt x="85" y="97"/>
                    <a:pt x="84" y="100"/>
                  </a:cubicBezTo>
                  <a:cubicBezTo>
                    <a:pt x="84" y="101"/>
                    <a:pt x="83" y="103"/>
                    <a:pt x="82" y="104"/>
                  </a:cubicBezTo>
                  <a:cubicBezTo>
                    <a:pt x="82" y="104"/>
                    <a:pt x="82" y="105"/>
                    <a:pt x="82" y="106"/>
                  </a:cubicBezTo>
                  <a:cubicBezTo>
                    <a:pt x="83" y="110"/>
                    <a:pt x="84" y="116"/>
                    <a:pt x="84" y="123"/>
                  </a:cubicBezTo>
                  <a:cubicBezTo>
                    <a:pt x="99" y="89"/>
                    <a:pt x="99" y="89"/>
                    <a:pt x="99" y="89"/>
                  </a:cubicBezTo>
                  <a:cubicBezTo>
                    <a:pt x="96" y="88"/>
                    <a:pt x="93" y="85"/>
                    <a:pt x="91" y="83"/>
                  </a:cubicBezTo>
                  <a:cubicBezTo>
                    <a:pt x="89" y="85"/>
                    <a:pt x="86" y="87"/>
                    <a:pt x="83" y="88"/>
                  </a:cubicBezTo>
                  <a:cubicBezTo>
                    <a:pt x="79" y="89"/>
                    <a:pt x="74" y="89"/>
                    <a:pt x="70" y="88"/>
                  </a:cubicBezTo>
                  <a:cubicBezTo>
                    <a:pt x="67" y="87"/>
                    <a:pt x="64" y="85"/>
                    <a:pt x="62" y="8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155" name="Freeform 76"/>
            <p:cNvSpPr>
              <a:spLocks noEditPoints="1"/>
            </p:cNvSpPr>
            <p:nvPr/>
          </p:nvSpPr>
          <p:spPr bwMode="auto">
            <a:xfrm>
              <a:off x="5403" y="3001"/>
              <a:ext cx="355" cy="386"/>
            </a:xfrm>
            <a:custGeom>
              <a:avLst/>
              <a:gdLst/>
              <a:ahLst/>
              <a:cxnLst>
                <a:cxn ang="0">
                  <a:pos x="95" y="78"/>
                </a:cxn>
                <a:cxn ang="0">
                  <a:pos x="105" y="85"/>
                </a:cxn>
                <a:cxn ang="0">
                  <a:pos x="137" y="99"/>
                </a:cxn>
                <a:cxn ang="0">
                  <a:pos x="152" y="155"/>
                </a:cxn>
                <a:cxn ang="0">
                  <a:pos x="152" y="165"/>
                </a:cxn>
                <a:cxn ang="0">
                  <a:pos x="0" y="165"/>
                </a:cxn>
                <a:cxn ang="0">
                  <a:pos x="0" y="155"/>
                </a:cxn>
                <a:cxn ang="0">
                  <a:pos x="15" y="99"/>
                </a:cxn>
                <a:cxn ang="0">
                  <a:pos x="47" y="85"/>
                </a:cxn>
                <a:cxn ang="0">
                  <a:pos x="57" y="78"/>
                </a:cxn>
                <a:cxn ang="0">
                  <a:pos x="48" y="62"/>
                </a:cxn>
                <a:cxn ang="0">
                  <a:pos x="46" y="61"/>
                </a:cxn>
                <a:cxn ang="0">
                  <a:pos x="42" y="37"/>
                </a:cxn>
                <a:cxn ang="0">
                  <a:pos x="44" y="36"/>
                </a:cxn>
                <a:cxn ang="0">
                  <a:pos x="44" y="29"/>
                </a:cxn>
                <a:cxn ang="0">
                  <a:pos x="45" y="18"/>
                </a:cxn>
                <a:cxn ang="0">
                  <a:pos x="55" y="6"/>
                </a:cxn>
                <a:cxn ang="0">
                  <a:pos x="74" y="0"/>
                </a:cxn>
                <a:cxn ang="0">
                  <a:pos x="77" y="0"/>
                </a:cxn>
                <a:cxn ang="0">
                  <a:pos x="96" y="6"/>
                </a:cxn>
                <a:cxn ang="0">
                  <a:pos x="106" y="18"/>
                </a:cxn>
                <a:cxn ang="0">
                  <a:pos x="108" y="29"/>
                </a:cxn>
                <a:cxn ang="0">
                  <a:pos x="108" y="36"/>
                </a:cxn>
                <a:cxn ang="0">
                  <a:pos x="110" y="37"/>
                </a:cxn>
                <a:cxn ang="0">
                  <a:pos x="106" y="61"/>
                </a:cxn>
                <a:cxn ang="0">
                  <a:pos x="104" y="62"/>
                </a:cxn>
                <a:cxn ang="0">
                  <a:pos x="95" y="78"/>
                </a:cxn>
                <a:cxn ang="0">
                  <a:pos x="61" y="82"/>
                </a:cxn>
                <a:cxn ang="0">
                  <a:pos x="53" y="89"/>
                </a:cxn>
                <a:cxn ang="0">
                  <a:pos x="68" y="122"/>
                </a:cxn>
                <a:cxn ang="0">
                  <a:pos x="71" y="105"/>
                </a:cxn>
                <a:cxn ang="0">
                  <a:pos x="70" y="103"/>
                </a:cxn>
                <a:cxn ang="0">
                  <a:pos x="68" y="99"/>
                </a:cxn>
                <a:cxn ang="0">
                  <a:pos x="70" y="90"/>
                </a:cxn>
                <a:cxn ang="0">
                  <a:pos x="76" y="91"/>
                </a:cxn>
                <a:cxn ang="0">
                  <a:pos x="82" y="90"/>
                </a:cxn>
                <a:cxn ang="0">
                  <a:pos x="84" y="99"/>
                </a:cxn>
                <a:cxn ang="0">
                  <a:pos x="81" y="103"/>
                </a:cxn>
                <a:cxn ang="0">
                  <a:pos x="81" y="105"/>
                </a:cxn>
                <a:cxn ang="0">
                  <a:pos x="84" y="122"/>
                </a:cxn>
                <a:cxn ang="0">
                  <a:pos x="99" y="89"/>
                </a:cxn>
                <a:cxn ang="0">
                  <a:pos x="91" y="82"/>
                </a:cxn>
                <a:cxn ang="0">
                  <a:pos x="82" y="87"/>
                </a:cxn>
                <a:cxn ang="0">
                  <a:pos x="70" y="87"/>
                </a:cxn>
                <a:cxn ang="0">
                  <a:pos x="61" y="82"/>
                </a:cxn>
              </a:cxnLst>
              <a:rect l="0" t="0" r="r" b="b"/>
              <a:pathLst>
                <a:path w="152" h="165">
                  <a:moveTo>
                    <a:pt x="95" y="78"/>
                  </a:moveTo>
                  <a:cubicBezTo>
                    <a:pt x="97" y="82"/>
                    <a:pt x="101" y="84"/>
                    <a:pt x="105" y="85"/>
                  </a:cubicBezTo>
                  <a:cubicBezTo>
                    <a:pt x="137" y="99"/>
                    <a:pt x="137" y="99"/>
                    <a:pt x="137" y="99"/>
                  </a:cubicBezTo>
                  <a:cubicBezTo>
                    <a:pt x="152" y="104"/>
                    <a:pt x="152" y="141"/>
                    <a:pt x="152" y="155"/>
                  </a:cubicBezTo>
                  <a:cubicBezTo>
                    <a:pt x="152" y="165"/>
                    <a:pt x="152" y="165"/>
                    <a:pt x="152" y="165"/>
                  </a:cubicBezTo>
                  <a:cubicBezTo>
                    <a:pt x="0" y="165"/>
                    <a:pt x="0" y="165"/>
                    <a:pt x="0" y="165"/>
                  </a:cubicBezTo>
                  <a:cubicBezTo>
                    <a:pt x="0" y="155"/>
                    <a:pt x="0" y="155"/>
                    <a:pt x="0" y="155"/>
                  </a:cubicBezTo>
                  <a:cubicBezTo>
                    <a:pt x="0" y="141"/>
                    <a:pt x="0" y="104"/>
                    <a:pt x="15" y="99"/>
                  </a:cubicBezTo>
                  <a:cubicBezTo>
                    <a:pt x="47" y="85"/>
                    <a:pt x="47" y="85"/>
                    <a:pt x="47" y="85"/>
                  </a:cubicBezTo>
                  <a:cubicBezTo>
                    <a:pt x="51" y="84"/>
                    <a:pt x="55" y="82"/>
                    <a:pt x="57" y="78"/>
                  </a:cubicBezTo>
                  <a:cubicBezTo>
                    <a:pt x="53" y="74"/>
                    <a:pt x="50" y="68"/>
                    <a:pt x="48" y="62"/>
                  </a:cubicBezTo>
                  <a:cubicBezTo>
                    <a:pt x="46" y="61"/>
                    <a:pt x="46" y="61"/>
                    <a:pt x="46" y="61"/>
                  </a:cubicBezTo>
                  <a:cubicBezTo>
                    <a:pt x="43" y="53"/>
                    <a:pt x="42" y="46"/>
                    <a:pt x="42" y="37"/>
                  </a:cubicBezTo>
                  <a:cubicBezTo>
                    <a:pt x="44" y="36"/>
                    <a:pt x="44" y="36"/>
                    <a:pt x="44" y="36"/>
                  </a:cubicBezTo>
                  <a:cubicBezTo>
                    <a:pt x="44" y="34"/>
                    <a:pt x="44" y="31"/>
                    <a:pt x="44" y="29"/>
                  </a:cubicBezTo>
                  <a:cubicBezTo>
                    <a:pt x="44" y="25"/>
                    <a:pt x="44" y="21"/>
                    <a:pt x="45" y="18"/>
                  </a:cubicBezTo>
                  <a:cubicBezTo>
                    <a:pt x="47" y="13"/>
                    <a:pt x="51" y="9"/>
                    <a:pt x="55" y="6"/>
                  </a:cubicBezTo>
                  <a:cubicBezTo>
                    <a:pt x="61" y="2"/>
                    <a:pt x="68" y="0"/>
                    <a:pt x="74" y="0"/>
                  </a:cubicBezTo>
                  <a:cubicBezTo>
                    <a:pt x="77" y="0"/>
                    <a:pt x="77" y="0"/>
                    <a:pt x="77" y="0"/>
                  </a:cubicBezTo>
                  <a:cubicBezTo>
                    <a:pt x="84" y="0"/>
                    <a:pt x="91" y="2"/>
                    <a:pt x="96" y="6"/>
                  </a:cubicBezTo>
                  <a:cubicBezTo>
                    <a:pt x="101" y="9"/>
                    <a:pt x="105" y="13"/>
                    <a:pt x="106" y="18"/>
                  </a:cubicBezTo>
                  <a:cubicBezTo>
                    <a:pt x="108" y="21"/>
                    <a:pt x="108" y="25"/>
                    <a:pt x="108" y="29"/>
                  </a:cubicBezTo>
                  <a:cubicBezTo>
                    <a:pt x="108" y="31"/>
                    <a:pt x="108" y="34"/>
                    <a:pt x="108" y="36"/>
                  </a:cubicBezTo>
                  <a:cubicBezTo>
                    <a:pt x="110" y="37"/>
                    <a:pt x="110" y="37"/>
                    <a:pt x="110" y="37"/>
                  </a:cubicBezTo>
                  <a:cubicBezTo>
                    <a:pt x="110" y="46"/>
                    <a:pt x="109" y="53"/>
                    <a:pt x="106" y="61"/>
                  </a:cubicBezTo>
                  <a:cubicBezTo>
                    <a:pt x="104" y="62"/>
                    <a:pt x="104" y="62"/>
                    <a:pt x="104" y="62"/>
                  </a:cubicBezTo>
                  <a:cubicBezTo>
                    <a:pt x="102" y="68"/>
                    <a:pt x="99" y="74"/>
                    <a:pt x="95" y="78"/>
                  </a:cubicBezTo>
                  <a:moveTo>
                    <a:pt x="61" y="82"/>
                  </a:moveTo>
                  <a:cubicBezTo>
                    <a:pt x="59" y="85"/>
                    <a:pt x="56" y="87"/>
                    <a:pt x="53" y="89"/>
                  </a:cubicBezTo>
                  <a:cubicBezTo>
                    <a:pt x="68" y="122"/>
                    <a:pt x="68" y="122"/>
                    <a:pt x="68" y="122"/>
                  </a:cubicBezTo>
                  <a:cubicBezTo>
                    <a:pt x="69" y="115"/>
                    <a:pt x="70" y="109"/>
                    <a:pt x="71" y="105"/>
                  </a:cubicBezTo>
                  <a:cubicBezTo>
                    <a:pt x="71" y="104"/>
                    <a:pt x="71" y="103"/>
                    <a:pt x="70" y="103"/>
                  </a:cubicBezTo>
                  <a:cubicBezTo>
                    <a:pt x="70" y="102"/>
                    <a:pt x="68" y="101"/>
                    <a:pt x="68" y="99"/>
                  </a:cubicBezTo>
                  <a:cubicBezTo>
                    <a:pt x="68" y="97"/>
                    <a:pt x="67" y="90"/>
                    <a:pt x="70" y="90"/>
                  </a:cubicBezTo>
                  <a:cubicBezTo>
                    <a:pt x="71" y="91"/>
                    <a:pt x="74" y="91"/>
                    <a:pt x="76" y="91"/>
                  </a:cubicBezTo>
                  <a:cubicBezTo>
                    <a:pt x="78" y="91"/>
                    <a:pt x="80" y="91"/>
                    <a:pt x="82" y="90"/>
                  </a:cubicBezTo>
                  <a:cubicBezTo>
                    <a:pt x="85" y="90"/>
                    <a:pt x="84" y="97"/>
                    <a:pt x="84" y="99"/>
                  </a:cubicBezTo>
                  <a:cubicBezTo>
                    <a:pt x="84" y="101"/>
                    <a:pt x="82" y="102"/>
                    <a:pt x="81" y="103"/>
                  </a:cubicBezTo>
                  <a:cubicBezTo>
                    <a:pt x="81" y="103"/>
                    <a:pt x="81" y="104"/>
                    <a:pt x="81" y="105"/>
                  </a:cubicBezTo>
                  <a:cubicBezTo>
                    <a:pt x="82" y="109"/>
                    <a:pt x="83" y="115"/>
                    <a:pt x="84" y="122"/>
                  </a:cubicBezTo>
                  <a:cubicBezTo>
                    <a:pt x="99" y="89"/>
                    <a:pt x="99" y="89"/>
                    <a:pt x="99" y="89"/>
                  </a:cubicBezTo>
                  <a:cubicBezTo>
                    <a:pt x="96" y="87"/>
                    <a:pt x="93" y="85"/>
                    <a:pt x="91" y="82"/>
                  </a:cubicBezTo>
                  <a:cubicBezTo>
                    <a:pt x="88" y="84"/>
                    <a:pt x="85" y="86"/>
                    <a:pt x="82" y="87"/>
                  </a:cubicBezTo>
                  <a:cubicBezTo>
                    <a:pt x="78" y="88"/>
                    <a:pt x="74" y="88"/>
                    <a:pt x="70" y="87"/>
                  </a:cubicBezTo>
                  <a:cubicBezTo>
                    <a:pt x="67" y="86"/>
                    <a:pt x="64" y="84"/>
                    <a:pt x="61" y="8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156" name="Freeform 77"/>
            <p:cNvSpPr>
              <a:spLocks noEditPoints="1"/>
            </p:cNvSpPr>
            <p:nvPr/>
          </p:nvSpPr>
          <p:spPr bwMode="auto">
            <a:xfrm>
              <a:off x="4541" y="3001"/>
              <a:ext cx="712" cy="472"/>
            </a:xfrm>
            <a:custGeom>
              <a:avLst/>
              <a:gdLst/>
              <a:ahLst/>
              <a:cxnLst>
                <a:cxn ang="0">
                  <a:pos x="29" y="159"/>
                </a:cxn>
                <a:cxn ang="0">
                  <a:pos x="29" y="0"/>
                </a:cxn>
                <a:cxn ang="0">
                  <a:pos x="276" y="0"/>
                </a:cxn>
                <a:cxn ang="0">
                  <a:pos x="276" y="159"/>
                </a:cxn>
                <a:cxn ang="0">
                  <a:pos x="305" y="185"/>
                </a:cxn>
                <a:cxn ang="0">
                  <a:pos x="305" y="202"/>
                </a:cxn>
                <a:cxn ang="0">
                  <a:pos x="0" y="202"/>
                </a:cxn>
                <a:cxn ang="0">
                  <a:pos x="0" y="185"/>
                </a:cxn>
                <a:cxn ang="0">
                  <a:pos x="29" y="159"/>
                </a:cxn>
                <a:cxn ang="0">
                  <a:pos x="48" y="139"/>
                </a:cxn>
                <a:cxn ang="0">
                  <a:pos x="257" y="139"/>
                </a:cxn>
                <a:cxn ang="0">
                  <a:pos x="257" y="19"/>
                </a:cxn>
                <a:cxn ang="0">
                  <a:pos x="48" y="19"/>
                </a:cxn>
                <a:cxn ang="0">
                  <a:pos x="48" y="139"/>
                </a:cxn>
              </a:cxnLst>
              <a:rect l="0" t="0" r="r" b="b"/>
              <a:pathLst>
                <a:path w="305" h="202">
                  <a:moveTo>
                    <a:pt x="29" y="159"/>
                  </a:moveTo>
                  <a:cubicBezTo>
                    <a:pt x="29" y="0"/>
                    <a:pt x="29" y="0"/>
                    <a:pt x="29" y="0"/>
                  </a:cubicBezTo>
                  <a:cubicBezTo>
                    <a:pt x="276" y="0"/>
                    <a:pt x="276" y="0"/>
                    <a:pt x="276" y="0"/>
                  </a:cubicBezTo>
                  <a:cubicBezTo>
                    <a:pt x="276" y="159"/>
                    <a:pt x="276" y="159"/>
                    <a:pt x="276" y="159"/>
                  </a:cubicBezTo>
                  <a:cubicBezTo>
                    <a:pt x="286" y="167"/>
                    <a:pt x="295" y="176"/>
                    <a:pt x="305" y="185"/>
                  </a:cubicBezTo>
                  <a:cubicBezTo>
                    <a:pt x="305" y="202"/>
                    <a:pt x="305" y="202"/>
                    <a:pt x="305" y="202"/>
                  </a:cubicBezTo>
                  <a:cubicBezTo>
                    <a:pt x="0" y="202"/>
                    <a:pt x="0" y="202"/>
                    <a:pt x="0" y="202"/>
                  </a:cubicBezTo>
                  <a:cubicBezTo>
                    <a:pt x="0" y="185"/>
                    <a:pt x="0" y="185"/>
                    <a:pt x="0" y="185"/>
                  </a:cubicBezTo>
                  <a:cubicBezTo>
                    <a:pt x="10" y="176"/>
                    <a:pt x="20" y="167"/>
                    <a:pt x="29" y="159"/>
                  </a:cubicBezTo>
                  <a:moveTo>
                    <a:pt x="48" y="139"/>
                  </a:moveTo>
                  <a:cubicBezTo>
                    <a:pt x="257" y="139"/>
                    <a:pt x="257" y="139"/>
                    <a:pt x="257" y="139"/>
                  </a:cubicBezTo>
                  <a:cubicBezTo>
                    <a:pt x="257" y="19"/>
                    <a:pt x="257" y="19"/>
                    <a:pt x="257" y="19"/>
                  </a:cubicBezTo>
                  <a:cubicBezTo>
                    <a:pt x="48" y="19"/>
                    <a:pt x="48" y="19"/>
                    <a:pt x="48" y="19"/>
                  </a:cubicBezTo>
                  <a:lnTo>
                    <a:pt x="48" y="13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157" name="Freeform 78"/>
            <p:cNvSpPr>
              <a:spLocks noEditPoints="1"/>
            </p:cNvSpPr>
            <p:nvPr/>
          </p:nvSpPr>
          <p:spPr bwMode="auto">
            <a:xfrm>
              <a:off x="4037" y="3001"/>
              <a:ext cx="357" cy="386"/>
            </a:xfrm>
            <a:custGeom>
              <a:avLst/>
              <a:gdLst/>
              <a:ahLst/>
              <a:cxnLst>
                <a:cxn ang="0">
                  <a:pos x="96" y="78"/>
                </a:cxn>
                <a:cxn ang="0">
                  <a:pos x="105" y="85"/>
                </a:cxn>
                <a:cxn ang="0">
                  <a:pos x="137" y="99"/>
                </a:cxn>
                <a:cxn ang="0">
                  <a:pos x="153" y="155"/>
                </a:cxn>
                <a:cxn ang="0">
                  <a:pos x="153" y="165"/>
                </a:cxn>
                <a:cxn ang="0">
                  <a:pos x="0" y="165"/>
                </a:cxn>
                <a:cxn ang="0">
                  <a:pos x="0" y="155"/>
                </a:cxn>
                <a:cxn ang="0">
                  <a:pos x="16" y="99"/>
                </a:cxn>
                <a:cxn ang="0">
                  <a:pos x="48" y="85"/>
                </a:cxn>
                <a:cxn ang="0">
                  <a:pos x="58" y="78"/>
                </a:cxn>
                <a:cxn ang="0">
                  <a:pos x="49" y="62"/>
                </a:cxn>
                <a:cxn ang="0">
                  <a:pos x="47" y="61"/>
                </a:cxn>
                <a:cxn ang="0">
                  <a:pos x="43" y="37"/>
                </a:cxn>
                <a:cxn ang="0">
                  <a:pos x="45" y="36"/>
                </a:cxn>
                <a:cxn ang="0">
                  <a:pos x="45" y="29"/>
                </a:cxn>
                <a:cxn ang="0">
                  <a:pos x="46" y="18"/>
                </a:cxn>
                <a:cxn ang="0">
                  <a:pos x="56" y="6"/>
                </a:cxn>
                <a:cxn ang="0">
                  <a:pos x="75" y="0"/>
                </a:cxn>
                <a:cxn ang="0">
                  <a:pos x="78" y="0"/>
                </a:cxn>
                <a:cxn ang="0">
                  <a:pos x="97" y="6"/>
                </a:cxn>
                <a:cxn ang="0">
                  <a:pos x="107" y="18"/>
                </a:cxn>
                <a:cxn ang="0">
                  <a:pos x="109" y="29"/>
                </a:cxn>
                <a:cxn ang="0">
                  <a:pos x="109" y="36"/>
                </a:cxn>
                <a:cxn ang="0">
                  <a:pos x="110" y="37"/>
                </a:cxn>
                <a:cxn ang="0">
                  <a:pos x="107" y="61"/>
                </a:cxn>
                <a:cxn ang="0">
                  <a:pos x="105" y="62"/>
                </a:cxn>
                <a:cxn ang="0">
                  <a:pos x="96" y="78"/>
                </a:cxn>
                <a:cxn ang="0">
                  <a:pos x="62" y="82"/>
                </a:cxn>
                <a:cxn ang="0">
                  <a:pos x="54" y="89"/>
                </a:cxn>
                <a:cxn ang="0">
                  <a:pos x="69" y="122"/>
                </a:cxn>
                <a:cxn ang="0">
                  <a:pos x="71" y="105"/>
                </a:cxn>
                <a:cxn ang="0">
                  <a:pos x="71" y="103"/>
                </a:cxn>
                <a:cxn ang="0">
                  <a:pos x="69" y="99"/>
                </a:cxn>
                <a:cxn ang="0">
                  <a:pos x="70" y="90"/>
                </a:cxn>
                <a:cxn ang="0">
                  <a:pos x="77" y="91"/>
                </a:cxn>
                <a:cxn ang="0">
                  <a:pos x="83" y="90"/>
                </a:cxn>
                <a:cxn ang="0">
                  <a:pos x="85" y="99"/>
                </a:cxn>
                <a:cxn ang="0">
                  <a:pos x="82" y="103"/>
                </a:cxn>
                <a:cxn ang="0">
                  <a:pos x="82" y="105"/>
                </a:cxn>
                <a:cxn ang="0">
                  <a:pos x="84" y="122"/>
                </a:cxn>
                <a:cxn ang="0">
                  <a:pos x="99" y="89"/>
                </a:cxn>
                <a:cxn ang="0">
                  <a:pos x="92" y="82"/>
                </a:cxn>
                <a:cxn ang="0">
                  <a:pos x="83" y="87"/>
                </a:cxn>
                <a:cxn ang="0">
                  <a:pos x="70" y="87"/>
                </a:cxn>
                <a:cxn ang="0">
                  <a:pos x="62" y="82"/>
                </a:cxn>
              </a:cxnLst>
              <a:rect l="0" t="0" r="r" b="b"/>
              <a:pathLst>
                <a:path w="153" h="165">
                  <a:moveTo>
                    <a:pt x="96" y="78"/>
                  </a:moveTo>
                  <a:cubicBezTo>
                    <a:pt x="98" y="82"/>
                    <a:pt x="102" y="84"/>
                    <a:pt x="105" y="85"/>
                  </a:cubicBezTo>
                  <a:cubicBezTo>
                    <a:pt x="137" y="99"/>
                    <a:pt x="137" y="99"/>
                    <a:pt x="137" y="99"/>
                  </a:cubicBezTo>
                  <a:cubicBezTo>
                    <a:pt x="152" y="104"/>
                    <a:pt x="153" y="141"/>
                    <a:pt x="153" y="155"/>
                  </a:cubicBezTo>
                  <a:cubicBezTo>
                    <a:pt x="153" y="165"/>
                    <a:pt x="153" y="165"/>
                    <a:pt x="153" y="165"/>
                  </a:cubicBezTo>
                  <a:cubicBezTo>
                    <a:pt x="0" y="165"/>
                    <a:pt x="0" y="165"/>
                    <a:pt x="0" y="165"/>
                  </a:cubicBezTo>
                  <a:cubicBezTo>
                    <a:pt x="0" y="155"/>
                    <a:pt x="0" y="155"/>
                    <a:pt x="0" y="155"/>
                  </a:cubicBezTo>
                  <a:cubicBezTo>
                    <a:pt x="0" y="141"/>
                    <a:pt x="1" y="104"/>
                    <a:pt x="16" y="99"/>
                  </a:cubicBezTo>
                  <a:cubicBezTo>
                    <a:pt x="48" y="85"/>
                    <a:pt x="48" y="85"/>
                    <a:pt x="48" y="85"/>
                  </a:cubicBezTo>
                  <a:cubicBezTo>
                    <a:pt x="52" y="84"/>
                    <a:pt x="56" y="82"/>
                    <a:pt x="58" y="78"/>
                  </a:cubicBezTo>
                  <a:cubicBezTo>
                    <a:pt x="54" y="74"/>
                    <a:pt x="50" y="68"/>
                    <a:pt x="49" y="62"/>
                  </a:cubicBezTo>
                  <a:cubicBezTo>
                    <a:pt x="47" y="61"/>
                    <a:pt x="47" y="61"/>
                    <a:pt x="47" y="61"/>
                  </a:cubicBezTo>
                  <a:cubicBezTo>
                    <a:pt x="44" y="53"/>
                    <a:pt x="43" y="46"/>
                    <a:pt x="43" y="37"/>
                  </a:cubicBezTo>
                  <a:cubicBezTo>
                    <a:pt x="45" y="36"/>
                    <a:pt x="45" y="36"/>
                    <a:pt x="45" y="36"/>
                  </a:cubicBezTo>
                  <a:cubicBezTo>
                    <a:pt x="44" y="34"/>
                    <a:pt x="44" y="31"/>
                    <a:pt x="45" y="29"/>
                  </a:cubicBezTo>
                  <a:cubicBezTo>
                    <a:pt x="45" y="25"/>
                    <a:pt x="45" y="21"/>
                    <a:pt x="46" y="18"/>
                  </a:cubicBezTo>
                  <a:cubicBezTo>
                    <a:pt x="48" y="13"/>
                    <a:pt x="52" y="9"/>
                    <a:pt x="56" y="6"/>
                  </a:cubicBezTo>
                  <a:cubicBezTo>
                    <a:pt x="62" y="2"/>
                    <a:pt x="69" y="0"/>
                    <a:pt x="75" y="0"/>
                  </a:cubicBezTo>
                  <a:cubicBezTo>
                    <a:pt x="78" y="0"/>
                    <a:pt x="78" y="0"/>
                    <a:pt x="78" y="0"/>
                  </a:cubicBezTo>
                  <a:cubicBezTo>
                    <a:pt x="85" y="0"/>
                    <a:pt x="92" y="2"/>
                    <a:pt x="97" y="6"/>
                  </a:cubicBezTo>
                  <a:cubicBezTo>
                    <a:pt x="102" y="9"/>
                    <a:pt x="106" y="13"/>
                    <a:pt x="107" y="18"/>
                  </a:cubicBezTo>
                  <a:cubicBezTo>
                    <a:pt x="108" y="21"/>
                    <a:pt x="109" y="25"/>
                    <a:pt x="109" y="29"/>
                  </a:cubicBezTo>
                  <a:cubicBezTo>
                    <a:pt x="109" y="31"/>
                    <a:pt x="109" y="34"/>
                    <a:pt x="109" y="36"/>
                  </a:cubicBezTo>
                  <a:cubicBezTo>
                    <a:pt x="110" y="37"/>
                    <a:pt x="110" y="37"/>
                    <a:pt x="110" y="37"/>
                  </a:cubicBezTo>
                  <a:cubicBezTo>
                    <a:pt x="111" y="46"/>
                    <a:pt x="110" y="53"/>
                    <a:pt x="107" y="61"/>
                  </a:cubicBezTo>
                  <a:cubicBezTo>
                    <a:pt x="105" y="62"/>
                    <a:pt x="105" y="62"/>
                    <a:pt x="105" y="62"/>
                  </a:cubicBezTo>
                  <a:cubicBezTo>
                    <a:pt x="103" y="68"/>
                    <a:pt x="99" y="74"/>
                    <a:pt x="96" y="78"/>
                  </a:cubicBezTo>
                  <a:moveTo>
                    <a:pt x="62" y="82"/>
                  </a:moveTo>
                  <a:cubicBezTo>
                    <a:pt x="60" y="85"/>
                    <a:pt x="57" y="87"/>
                    <a:pt x="54" y="89"/>
                  </a:cubicBezTo>
                  <a:cubicBezTo>
                    <a:pt x="69" y="122"/>
                    <a:pt x="69" y="122"/>
                    <a:pt x="69" y="122"/>
                  </a:cubicBezTo>
                  <a:cubicBezTo>
                    <a:pt x="70" y="115"/>
                    <a:pt x="70" y="109"/>
                    <a:pt x="71" y="105"/>
                  </a:cubicBezTo>
                  <a:cubicBezTo>
                    <a:pt x="71" y="104"/>
                    <a:pt x="72" y="103"/>
                    <a:pt x="71" y="103"/>
                  </a:cubicBezTo>
                  <a:cubicBezTo>
                    <a:pt x="70" y="102"/>
                    <a:pt x="69" y="101"/>
                    <a:pt x="69" y="99"/>
                  </a:cubicBezTo>
                  <a:cubicBezTo>
                    <a:pt x="68" y="97"/>
                    <a:pt x="68" y="90"/>
                    <a:pt x="70" y="90"/>
                  </a:cubicBezTo>
                  <a:cubicBezTo>
                    <a:pt x="72" y="91"/>
                    <a:pt x="75" y="91"/>
                    <a:pt x="77" y="91"/>
                  </a:cubicBezTo>
                  <a:cubicBezTo>
                    <a:pt x="79" y="91"/>
                    <a:pt x="81" y="91"/>
                    <a:pt x="83" y="90"/>
                  </a:cubicBezTo>
                  <a:cubicBezTo>
                    <a:pt x="85" y="90"/>
                    <a:pt x="85" y="97"/>
                    <a:pt x="85" y="99"/>
                  </a:cubicBezTo>
                  <a:cubicBezTo>
                    <a:pt x="84" y="101"/>
                    <a:pt x="83" y="102"/>
                    <a:pt x="82" y="103"/>
                  </a:cubicBezTo>
                  <a:cubicBezTo>
                    <a:pt x="82" y="103"/>
                    <a:pt x="82" y="104"/>
                    <a:pt x="82" y="105"/>
                  </a:cubicBezTo>
                  <a:cubicBezTo>
                    <a:pt x="83" y="109"/>
                    <a:pt x="84" y="115"/>
                    <a:pt x="84" y="122"/>
                  </a:cubicBezTo>
                  <a:cubicBezTo>
                    <a:pt x="99" y="89"/>
                    <a:pt x="99" y="89"/>
                    <a:pt x="99" y="89"/>
                  </a:cubicBezTo>
                  <a:cubicBezTo>
                    <a:pt x="96" y="87"/>
                    <a:pt x="93" y="85"/>
                    <a:pt x="92" y="82"/>
                  </a:cubicBezTo>
                  <a:cubicBezTo>
                    <a:pt x="89" y="84"/>
                    <a:pt x="86" y="86"/>
                    <a:pt x="83" y="87"/>
                  </a:cubicBezTo>
                  <a:cubicBezTo>
                    <a:pt x="79" y="88"/>
                    <a:pt x="74" y="88"/>
                    <a:pt x="70" y="87"/>
                  </a:cubicBezTo>
                  <a:cubicBezTo>
                    <a:pt x="67" y="86"/>
                    <a:pt x="64" y="84"/>
                    <a:pt x="62" y="8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158" name="Freeform 79"/>
            <p:cNvSpPr>
              <a:spLocks/>
            </p:cNvSpPr>
            <p:nvPr/>
          </p:nvSpPr>
          <p:spPr bwMode="auto">
            <a:xfrm>
              <a:off x="4142" y="3426"/>
              <a:ext cx="647" cy="558"/>
            </a:xfrm>
            <a:custGeom>
              <a:avLst/>
              <a:gdLst/>
              <a:ahLst/>
              <a:cxnLst>
                <a:cxn ang="0">
                  <a:pos x="257" y="195"/>
                </a:cxn>
                <a:cxn ang="0">
                  <a:pos x="277" y="186"/>
                </a:cxn>
                <a:cxn ang="0">
                  <a:pos x="63" y="0"/>
                </a:cxn>
                <a:cxn ang="0">
                  <a:pos x="0" y="0"/>
                </a:cxn>
                <a:cxn ang="0">
                  <a:pos x="232" y="239"/>
                </a:cxn>
                <a:cxn ang="0">
                  <a:pos x="257" y="195"/>
                </a:cxn>
              </a:cxnLst>
              <a:rect l="0" t="0" r="r" b="b"/>
              <a:pathLst>
                <a:path w="277" h="239">
                  <a:moveTo>
                    <a:pt x="257" y="195"/>
                  </a:moveTo>
                  <a:cubicBezTo>
                    <a:pt x="277" y="186"/>
                    <a:pt x="277" y="186"/>
                    <a:pt x="277" y="186"/>
                  </a:cubicBezTo>
                  <a:cubicBezTo>
                    <a:pt x="175" y="169"/>
                    <a:pt x="93" y="96"/>
                    <a:pt x="63" y="0"/>
                  </a:cubicBezTo>
                  <a:cubicBezTo>
                    <a:pt x="0" y="0"/>
                    <a:pt x="0" y="0"/>
                    <a:pt x="0" y="0"/>
                  </a:cubicBezTo>
                  <a:cubicBezTo>
                    <a:pt x="29" y="115"/>
                    <a:pt x="118" y="206"/>
                    <a:pt x="232" y="239"/>
                  </a:cubicBezTo>
                  <a:cubicBezTo>
                    <a:pt x="235" y="214"/>
                    <a:pt x="243" y="200"/>
                    <a:pt x="257" y="19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159" name="Freeform 80"/>
            <p:cNvSpPr>
              <a:spLocks/>
            </p:cNvSpPr>
            <p:nvPr/>
          </p:nvSpPr>
          <p:spPr bwMode="auto">
            <a:xfrm>
              <a:off x="5046" y="2467"/>
              <a:ext cx="588" cy="532"/>
            </a:xfrm>
            <a:custGeom>
              <a:avLst/>
              <a:gdLst/>
              <a:ahLst/>
              <a:cxnLst>
                <a:cxn ang="0">
                  <a:pos x="30" y="71"/>
                </a:cxn>
                <a:cxn ang="0">
                  <a:pos x="191" y="228"/>
                </a:cxn>
                <a:cxn ang="0">
                  <a:pos x="199" y="221"/>
                </a:cxn>
                <a:cxn ang="0">
                  <a:pos x="228" y="212"/>
                </a:cxn>
                <a:cxn ang="0">
                  <a:pos x="230" y="212"/>
                </a:cxn>
                <a:cxn ang="0">
                  <a:pos x="252" y="217"/>
                </a:cxn>
                <a:cxn ang="0">
                  <a:pos x="0" y="0"/>
                </a:cxn>
                <a:cxn ang="0">
                  <a:pos x="3" y="1"/>
                </a:cxn>
                <a:cxn ang="0">
                  <a:pos x="30" y="71"/>
                </a:cxn>
              </a:cxnLst>
              <a:rect l="0" t="0" r="r" b="b"/>
              <a:pathLst>
                <a:path w="252" h="228">
                  <a:moveTo>
                    <a:pt x="30" y="71"/>
                  </a:moveTo>
                  <a:cubicBezTo>
                    <a:pt x="103" y="98"/>
                    <a:pt x="162" y="155"/>
                    <a:pt x="191" y="228"/>
                  </a:cubicBezTo>
                  <a:cubicBezTo>
                    <a:pt x="193" y="225"/>
                    <a:pt x="196" y="223"/>
                    <a:pt x="199" y="221"/>
                  </a:cubicBezTo>
                  <a:cubicBezTo>
                    <a:pt x="208" y="215"/>
                    <a:pt x="218" y="212"/>
                    <a:pt x="228" y="212"/>
                  </a:cubicBezTo>
                  <a:cubicBezTo>
                    <a:pt x="230" y="212"/>
                    <a:pt x="230" y="212"/>
                    <a:pt x="230" y="212"/>
                  </a:cubicBezTo>
                  <a:cubicBezTo>
                    <a:pt x="238" y="212"/>
                    <a:pt x="245" y="213"/>
                    <a:pt x="252" y="217"/>
                  </a:cubicBezTo>
                  <a:cubicBezTo>
                    <a:pt x="213" y="106"/>
                    <a:pt x="117" y="22"/>
                    <a:pt x="0" y="0"/>
                  </a:cubicBezTo>
                  <a:cubicBezTo>
                    <a:pt x="3" y="1"/>
                    <a:pt x="3" y="1"/>
                    <a:pt x="3" y="1"/>
                  </a:cubicBezTo>
                  <a:cubicBezTo>
                    <a:pt x="21" y="8"/>
                    <a:pt x="30" y="30"/>
                    <a:pt x="30" y="7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160" name="Freeform 81"/>
            <p:cNvSpPr>
              <a:spLocks/>
            </p:cNvSpPr>
            <p:nvPr/>
          </p:nvSpPr>
          <p:spPr bwMode="auto">
            <a:xfrm>
              <a:off x="4161" y="2467"/>
              <a:ext cx="588" cy="530"/>
            </a:xfrm>
            <a:custGeom>
              <a:avLst/>
              <a:gdLst/>
              <a:ahLst/>
              <a:cxnLst>
                <a:cxn ang="0">
                  <a:pos x="25" y="212"/>
                </a:cxn>
                <a:cxn ang="0">
                  <a:pos x="54" y="221"/>
                </a:cxn>
                <a:cxn ang="0">
                  <a:pos x="61" y="227"/>
                </a:cxn>
                <a:cxn ang="0">
                  <a:pos x="222" y="71"/>
                </a:cxn>
                <a:cxn ang="0">
                  <a:pos x="249" y="1"/>
                </a:cxn>
                <a:cxn ang="0">
                  <a:pos x="252" y="0"/>
                </a:cxn>
                <a:cxn ang="0">
                  <a:pos x="0" y="217"/>
                </a:cxn>
                <a:cxn ang="0">
                  <a:pos x="22" y="212"/>
                </a:cxn>
                <a:cxn ang="0">
                  <a:pos x="25" y="212"/>
                </a:cxn>
              </a:cxnLst>
              <a:rect l="0" t="0" r="r" b="b"/>
              <a:pathLst>
                <a:path w="252" h="227">
                  <a:moveTo>
                    <a:pt x="25" y="212"/>
                  </a:moveTo>
                  <a:cubicBezTo>
                    <a:pt x="35" y="212"/>
                    <a:pt x="45" y="215"/>
                    <a:pt x="54" y="221"/>
                  </a:cubicBezTo>
                  <a:cubicBezTo>
                    <a:pt x="57" y="223"/>
                    <a:pt x="59" y="225"/>
                    <a:pt x="61" y="227"/>
                  </a:cubicBezTo>
                  <a:cubicBezTo>
                    <a:pt x="90" y="155"/>
                    <a:pt x="149" y="98"/>
                    <a:pt x="222" y="71"/>
                  </a:cubicBezTo>
                  <a:cubicBezTo>
                    <a:pt x="222" y="30"/>
                    <a:pt x="231" y="8"/>
                    <a:pt x="249" y="1"/>
                  </a:cubicBezTo>
                  <a:cubicBezTo>
                    <a:pt x="252" y="0"/>
                    <a:pt x="252" y="0"/>
                    <a:pt x="252" y="0"/>
                  </a:cubicBezTo>
                  <a:cubicBezTo>
                    <a:pt x="135" y="22"/>
                    <a:pt x="39" y="106"/>
                    <a:pt x="0" y="217"/>
                  </a:cubicBezTo>
                  <a:cubicBezTo>
                    <a:pt x="7" y="213"/>
                    <a:pt x="15" y="212"/>
                    <a:pt x="22" y="212"/>
                  </a:cubicBezTo>
                  <a:lnTo>
                    <a:pt x="25" y="2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161" name="Freeform 82"/>
            <p:cNvSpPr>
              <a:spLocks/>
            </p:cNvSpPr>
            <p:nvPr/>
          </p:nvSpPr>
          <p:spPr bwMode="auto">
            <a:xfrm>
              <a:off x="5006" y="3426"/>
              <a:ext cx="647" cy="558"/>
            </a:xfrm>
            <a:custGeom>
              <a:avLst/>
              <a:gdLst/>
              <a:ahLst/>
              <a:cxnLst>
                <a:cxn ang="0">
                  <a:pos x="0" y="186"/>
                </a:cxn>
                <a:cxn ang="0">
                  <a:pos x="20" y="195"/>
                </a:cxn>
                <a:cxn ang="0">
                  <a:pos x="45" y="239"/>
                </a:cxn>
                <a:cxn ang="0">
                  <a:pos x="277" y="0"/>
                </a:cxn>
                <a:cxn ang="0">
                  <a:pos x="214" y="0"/>
                </a:cxn>
                <a:cxn ang="0">
                  <a:pos x="0" y="186"/>
                </a:cxn>
              </a:cxnLst>
              <a:rect l="0" t="0" r="r" b="b"/>
              <a:pathLst>
                <a:path w="277" h="239">
                  <a:moveTo>
                    <a:pt x="0" y="186"/>
                  </a:moveTo>
                  <a:cubicBezTo>
                    <a:pt x="20" y="195"/>
                    <a:pt x="20" y="195"/>
                    <a:pt x="20" y="195"/>
                  </a:cubicBezTo>
                  <a:cubicBezTo>
                    <a:pt x="34" y="200"/>
                    <a:pt x="42" y="214"/>
                    <a:pt x="45" y="239"/>
                  </a:cubicBezTo>
                  <a:cubicBezTo>
                    <a:pt x="159" y="206"/>
                    <a:pt x="248" y="115"/>
                    <a:pt x="277" y="0"/>
                  </a:cubicBezTo>
                  <a:cubicBezTo>
                    <a:pt x="214" y="0"/>
                    <a:pt x="214" y="0"/>
                    <a:pt x="214" y="0"/>
                  </a:cubicBezTo>
                  <a:cubicBezTo>
                    <a:pt x="184" y="96"/>
                    <a:pt x="102" y="169"/>
                    <a:pt x="0" y="18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162" name="Freeform 83"/>
            <p:cNvSpPr>
              <a:spLocks noEditPoints="1"/>
            </p:cNvSpPr>
            <p:nvPr/>
          </p:nvSpPr>
          <p:spPr bwMode="auto">
            <a:xfrm>
              <a:off x="4719" y="2275"/>
              <a:ext cx="357" cy="386"/>
            </a:xfrm>
            <a:custGeom>
              <a:avLst/>
              <a:gdLst/>
              <a:ahLst/>
              <a:cxnLst>
                <a:cxn ang="0">
                  <a:pos x="96" y="78"/>
                </a:cxn>
                <a:cxn ang="0">
                  <a:pos x="105" y="86"/>
                </a:cxn>
                <a:cxn ang="0">
                  <a:pos x="137" y="99"/>
                </a:cxn>
                <a:cxn ang="0">
                  <a:pos x="153" y="155"/>
                </a:cxn>
                <a:cxn ang="0">
                  <a:pos x="153" y="165"/>
                </a:cxn>
                <a:cxn ang="0">
                  <a:pos x="0" y="165"/>
                </a:cxn>
                <a:cxn ang="0">
                  <a:pos x="0" y="155"/>
                </a:cxn>
                <a:cxn ang="0">
                  <a:pos x="16" y="99"/>
                </a:cxn>
                <a:cxn ang="0">
                  <a:pos x="48" y="86"/>
                </a:cxn>
                <a:cxn ang="0">
                  <a:pos x="58" y="78"/>
                </a:cxn>
                <a:cxn ang="0">
                  <a:pos x="49" y="62"/>
                </a:cxn>
                <a:cxn ang="0">
                  <a:pos x="47" y="61"/>
                </a:cxn>
                <a:cxn ang="0">
                  <a:pos x="43" y="37"/>
                </a:cxn>
                <a:cxn ang="0">
                  <a:pos x="44" y="36"/>
                </a:cxn>
                <a:cxn ang="0">
                  <a:pos x="44" y="29"/>
                </a:cxn>
                <a:cxn ang="0">
                  <a:pos x="46" y="18"/>
                </a:cxn>
                <a:cxn ang="0">
                  <a:pos x="56" y="6"/>
                </a:cxn>
                <a:cxn ang="0">
                  <a:pos x="75" y="0"/>
                </a:cxn>
                <a:cxn ang="0">
                  <a:pos x="78" y="0"/>
                </a:cxn>
                <a:cxn ang="0">
                  <a:pos x="97" y="6"/>
                </a:cxn>
                <a:cxn ang="0">
                  <a:pos x="107" y="18"/>
                </a:cxn>
                <a:cxn ang="0">
                  <a:pos x="109" y="29"/>
                </a:cxn>
                <a:cxn ang="0">
                  <a:pos x="109" y="36"/>
                </a:cxn>
                <a:cxn ang="0">
                  <a:pos x="110" y="37"/>
                </a:cxn>
                <a:cxn ang="0">
                  <a:pos x="106" y="61"/>
                </a:cxn>
                <a:cxn ang="0">
                  <a:pos x="104" y="62"/>
                </a:cxn>
                <a:cxn ang="0">
                  <a:pos x="96" y="78"/>
                </a:cxn>
                <a:cxn ang="0">
                  <a:pos x="62" y="82"/>
                </a:cxn>
                <a:cxn ang="0">
                  <a:pos x="54" y="89"/>
                </a:cxn>
                <a:cxn ang="0">
                  <a:pos x="69" y="122"/>
                </a:cxn>
                <a:cxn ang="0">
                  <a:pos x="71" y="105"/>
                </a:cxn>
                <a:cxn ang="0">
                  <a:pos x="71" y="103"/>
                </a:cxn>
                <a:cxn ang="0">
                  <a:pos x="69" y="99"/>
                </a:cxn>
                <a:cxn ang="0">
                  <a:pos x="70" y="90"/>
                </a:cxn>
                <a:cxn ang="0">
                  <a:pos x="77" y="91"/>
                </a:cxn>
                <a:cxn ang="0">
                  <a:pos x="83" y="90"/>
                </a:cxn>
                <a:cxn ang="0">
                  <a:pos x="84" y="99"/>
                </a:cxn>
                <a:cxn ang="0">
                  <a:pos x="82" y="103"/>
                </a:cxn>
                <a:cxn ang="0">
                  <a:pos x="82" y="105"/>
                </a:cxn>
                <a:cxn ang="0">
                  <a:pos x="84" y="122"/>
                </a:cxn>
                <a:cxn ang="0">
                  <a:pos x="99" y="89"/>
                </a:cxn>
                <a:cxn ang="0">
                  <a:pos x="91" y="82"/>
                </a:cxn>
                <a:cxn ang="0">
                  <a:pos x="83" y="87"/>
                </a:cxn>
                <a:cxn ang="0">
                  <a:pos x="70" y="87"/>
                </a:cxn>
                <a:cxn ang="0">
                  <a:pos x="62" y="82"/>
                </a:cxn>
              </a:cxnLst>
              <a:rect l="0" t="0" r="r" b="b"/>
              <a:pathLst>
                <a:path w="153" h="165">
                  <a:moveTo>
                    <a:pt x="96" y="78"/>
                  </a:moveTo>
                  <a:cubicBezTo>
                    <a:pt x="98" y="82"/>
                    <a:pt x="102" y="84"/>
                    <a:pt x="105" y="86"/>
                  </a:cubicBezTo>
                  <a:cubicBezTo>
                    <a:pt x="137" y="99"/>
                    <a:pt x="137" y="99"/>
                    <a:pt x="137" y="99"/>
                  </a:cubicBezTo>
                  <a:cubicBezTo>
                    <a:pt x="152" y="105"/>
                    <a:pt x="153" y="141"/>
                    <a:pt x="153" y="155"/>
                  </a:cubicBezTo>
                  <a:cubicBezTo>
                    <a:pt x="153" y="165"/>
                    <a:pt x="153" y="165"/>
                    <a:pt x="153" y="165"/>
                  </a:cubicBezTo>
                  <a:cubicBezTo>
                    <a:pt x="0" y="165"/>
                    <a:pt x="0" y="165"/>
                    <a:pt x="0" y="165"/>
                  </a:cubicBezTo>
                  <a:cubicBezTo>
                    <a:pt x="0" y="155"/>
                    <a:pt x="0" y="155"/>
                    <a:pt x="0" y="155"/>
                  </a:cubicBezTo>
                  <a:cubicBezTo>
                    <a:pt x="0" y="141"/>
                    <a:pt x="1" y="105"/>
                    <a:pt x="16" y="99"/>
                  </a:cubicBezTo>
                  <a:cubicBezTo>
                    <a:pt x="48" y="86"/>
                    <a:pt x="48" y="86"/>
                    <a:pt x="48" y="86"/>
                  </a:cubicBezTo>
                  <a:cubicBezTo>
                    <a:pt x="51" y="84"/>
                    <a:pt x="56" y="82"/>
                    <a:pt x="58" y="78"/>
                  </a:cubicBezTo>
                  <a:cubicBezTo>
                    <a:pt x="54" y="74"/>
                    <a:pt x="50" y="68"/>
                    <a:pt x="49" y="62"/>
                  </a:cubicBezTo>
                  <a:cubicBezTo>
                    <a:pt x="47" y="61"/>
                    <a:pt x="47" y="61"/>
                    <a:pt x="47" y="61"/>
                  </a:cubicBezTo>
                  <a:cubicBezTo>
                    <a:pt x="44" y="53"/>
                    <a:pt x="43" y="46"/>
                    <a:pt x="43" y="37"/>
                  </a:cubicBezTo>
                  <a:cubicBezTo>
                    <a:pt x="44" y="36"/>
                    <a:pt x="44" y="36"/>
                    <a:pt x="44" y="36"/>
                  </a:cubicBezTo>
                  <a:cubicBezTo>
                    <a:pt x="44" y="34"/>
                    <a:pt x="44" y="31"/>
                    <a:pt x="44" y="29"/>
                  </a:cubicBezTo>
                  <a:cubicBezTo>
                    <a:pt x="45" y="25"/>
                    <a:pt x="45" y="21"/>
                    <a:pt x="46" y="18"/>
                  </a:cubicBezTo>
                  <a:cubicBezTo>
                    <a:pt x="48" y="13"/>
                    <a:pt x="52" y="9"/>
                    <a:pt x="56" y="6"/>
                  </a:cubicBezTo>
                  <a:cubicBezTo>
                    <a:pt x="62" y="2"/>
                    <a:pt x="68" y="0"/>
                    <a:pt x="75" y="0"/>
                  </a:cubicBezTo>
                  <a:cubicBezTo>
                    <a:pt x="78" y="0"/>
                    <a:pt x="78" y="0"/>
                    <a:pt x="78" y="0"/>
                  </a:cubicBezTo>
                  <a:cubicBezTo>
                    <a:pt x="85" y="0"/>
                    <a:pt x="92" y="2"/>
                    <a:pt x="97" y="6"/>
                  </a:cubicBezTo>
                  <a:cubicBezTo>
                    <a:pt x="101" y="9"/>
                    <a:pt x="105" y="13"/>
                    <a:pt x="107" y="18"/>
                  </a:cubicBezTo>
                  <a:cubicBezTo>
                    <a:pt x="108" y="21"/>
                    <a:pt x="109" y="25"/>
                    <a:pt x="109" y="29"/>
                  </a:cubicBezTo>
                  <a:cubicBezTo>
                    <a:pt x="109" y="31"/>
                    <a:pt x="109" y="34"/>
                    <a:pt x="109" y="36"/>
                  </a:cubicBezTo>
                  <a:cubicBezTo>
                    <a:pt x="110" y="37"/>
                    <a:pt x="110" y="37"/>
                    <a:pt x="110" y="37"/>
                  </a:cubicBezTo>
                  <a:cubicBezTo>
                    <a:pt x="111" y="46"/>
                    <a:pt x="109" y="53"/>
                    <a:pt x="106" y="61"/>
                  </a:cubicBezTo>
                  <a:cubicBezTo>
                    <a:pt x="104" y="62"/>
                    <a:pt x="104" y="62"/>
                    <a:pt x="104" y="62"/>
                  </a:cubicBezTo>
                  <a:cubicBezTo>
                    <a:pt x="103" y="68"/>
                    <a:pt x="99" y="74"/>
                    <a:pt x="96" y="78"/>
                  </a:cubicBezTo>
                  <a:moveTo>
                    <a:pt x="62" y="82"/>
                  </a:moveTo>
                  <a:cubicBezTo>
                    <a:pt x="60" y="85"/>
                    <a:pt x="57" y="87"/>
                    <a:pt x="54" y="89"/>
                  </a:cubicBezTo>
                  <a:cubicBezTo>
                    <a:pt x="69" y="122"/>
                    <a:pt x="69" y="122"/>
                    <a:pt x="69" y="122"/>
                  </a:cubicBezTo>
                  <a:cubicBezTo>
                    <a:pt x="70" y="115"/>
                    <a:pt x="70" y="109"/>
                    <a:pt x="71" y="105"/>
                  </a:cubicBezTo>
                  <a:cubicBezTo>
                    <a:pt x="71" y="104"/>
                    <a:pt x="72" y="103"/>
                    <a:pt x="71" y="103"/>
                  </a:cubicBezTo>
                  <a:cubicBezTo>
                    <a:pt x="70" y="102"/>
                    <a:pt x="69" y="101"/>
                    <a:pt x="69" y="99"/>
                  </a:cubicBezTo>
                  <a:cubicBezTo>
                    <a:pt x="68" y="97"/>
                    <a:pt x="68" y="90"/>
                    <a:pt x="70" y="90"/>
                  </a:cubicBezTo>
                  <a:cubicBezTo>
                    <a:pt x="72" y="91"/>
                    <a:pt x="75" y="91"/>
                    <a:pt x="77" y="91"/>
                  </a:cubicBezTo>
                  <a:cubicBezTo>
                    <a:pt x="78" y="91"/>
                    <a:pt x="81" y="91"/>
                    <a:pt x="83" y="90"/>
                  </a:cubicBezTo>
                  <a:cubicBezTo>
                    <a:pt x="85" y="90"/>
                    <a:pt x="85" y="97"/>
                    <a:pt x="84" y="99"/>
                  </a:cubicBezTo>
                  <a:cubicBezTo>
                    <a:pt x="84" y="101"/>
                    <a:pt x="83" y="102"/>
                    <a:pt x="82" y="103"/>
                  </a:cubicBezTo>
                  <a:cubicBezTo>
                    <a:pt x="82" y="103"/>
                    <a:pt x="82" y="104"/>
                    <a:pt x="82" y="105"/>
                  </a:cubicBezTo>
                  <a:cubicBezTo>
                    <a:pt x="83" y="109"/>
                    <a:pt x="84" y="115"/>
                    <a:pt x="84" y="122"/>
                  </a:cubicBezTo>
                  <a:cubicBezTo>
                    <a:pt x="99" y="89"/>
                    <a:pt x="99" y="89"/>
                    <a:pt x="99" y="89"/>
                  </a:cubicBezTo>
                  <a:cubicBezTo>
                    <a:pt x="96" y="87"/>
                    <a:pt x="93" y="85"/>
                    <a:pt x="91" y="82"/>
                  </a:cubicBezTo>
                  <a:cubicBezTo>
                    <a:pt x="89" y="84"/>
                    <a:pt x="86" y="86"/>
                    <a:pt x="83" y="87"/>
                  </a:cubicBezTo>
                  <a:cubicBezTo>
                    <a:pt x="79" y="88"/>
                    <a:pt x="74" y="88"/>
                    <a:pt x="70" y="87"/>
                  </a:cubicBezTo>
                  <a:cubicBezTo>
                    <a:pt x="67" y="86"/>
                    <a:pt x="64" y="84"/>
                    <a:pt x="62" y="8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grpSp>
      <p:grpSp>
        <p:nvGrpSpPr>
          <p:cNvPr id="163" name="Group 5"/>
          <p:cNvGrpSpPr>
            <a:grpSpLocks noChangeAspect="1"/>
          </p:cNvGrpSpPr>
          <p:nvPr/>
        </p:nvGrpSpPr>
        <p:grpSpPr bwMode="auto">
          <a:xfrm>
            <a:off x="9720681" y="2281966"/>
            <a:ext cx="717116" cy="684692"/>
            <a:chOff x="2690" y="1981"/>
            <a:chExt cx="376" cy="359"/>
          </a:xfrm>
          <a:solidFill>
            <a:schemeClr val="bg1"/>
          </a:solidFill>
        </p:grpSpPr>
        <p:sp>
          <p:nvSpPr>
            <p:cNvPr id="164" name="Freeform 6"/>
            <p:cNvSpPr>
              <a:spLocks noEditPoints="1"/>
            </p:cNvSpPr>
            <p:nvPr/>
          </p:nvSpPr>
          <p:spPr bwMode="auto">
            <a:xfrm>
              <a:off x="2690" y="1981"/>
              <a:ext cx="376" cy="291"/>
            </a:xfrm>
            <a:custGeom>
              <a:avLst/>
              <a:gdLst/>
              <a:ahLst/>
              <a:cxnLst>
                <a:cxn ang="0">
                  <a:pos x="15" y="123"/>
                </a:cxn>
                <a:cxn ang="0">
                  <a:pos x="0" y="108"/>
                </a:cxn>
                <a:cxn ang="0">
                  <a:pos x="0" y="14"/>
                </a:cxn>
                <a:cxn ang="0">
                  <a:pos x="15" y="0"/>
                </a:cxn>
                <a:cxn ang="0">
                  <a:pos x="144" y="0"/>
                </a:cxn>
                <a:cxn ang="0">
                  <a:pos x="159" y="14"/>
                </a:cxn>
                <a:cxn ang="0">
                  <a:pos x="159" y="108"/>
                </a:cxn>
                <a:cxn ang="0">
                  <a:pos x="144" y="123"/>
                </a:cxn>
                <a:cxn ang="0">
                  <a:pos x="15" y="123"/>
                </a:cxn>
                <a:cxn ang="0">
                  <a:pos x="8" y="14"/>
                </a:cxn>
                <a:cxn ang="0">
                  <a:pos x="8" y="108"/>
                </a:cxn>
                <a:cxn ang="0">
                  <a:pos x="15" y="115"/>
                </a:cxn>
                <a:cxn ang="0">
                  <a:pos x="144" y="115"/>
                </a:cxn>
                <a:cxn ang="0">
                  <a:pos x="151" y="108"/>
                </a:cxn>
                <a:cxn ang="0">
                  <a:pos x="151" y="14"/>
                </a:cxn>
                <a:cxn ang="0">
                  <a:pos x="144" y="7"/>
                </a:cxn>
                <a:cxn ang="0">
                  <a:pos x="15" y="7"/>
                </a:cxn>
                <a:cxn ang="0">
                  <a:pos x="8" y="14"/>
                </a:cxn>
              </a:cxnLst>
              <a:rect l="0" t="0" r="r" b="b"/>
              <a:pathLst>
                <a:path w="159" h="123">
                  <a:moveTo>
                    <a:pt x="15" y="123"/>
                  </a:moveTo>
                  <a:cubicBezTo>
                    <a:pt x="6" y="123"/>
                    <a:pt x="0" y="116"/>
                    <a:pt x="0" y="108"/>
                  </a:cubicBezTo>
                  <a:cubicBezTo>
                    <a:pt x="0" y="14"/>
                    <a:pt x="0" y="14"/>
                    <a:pt x="0" y="14"/>
                  </a:cubicBezTo>
                  <a:cubicBezTo>
                    <a:pt x="0" y="6"/>
                    <a:pt x="6" y="0"/>
                    <a:pt x="15" y="0"/>
                  </a:cubicBezTo>
                  <a:cubicBezTo>
                    <a:pt x="144" y="0"/>
                    <a:pt x="144" y="0"/>
                    <a:pt x="144" y="0"/>
                  </a:cubicBezTo>
                  <a:cubicBezTo>
                    <a:pt x="153" y="0"/>
                    <a:pt x="159" y="6"/>
                    <a:pt x="159" y="14"/>
                  </a:cubicBezTo>
                  <a:cubicBezTo>
                    <a:pt x="159" y="108"/>
                    <a:pt x="159" y="108"/>
                    <a:pt x="159" y="108"/>
                  </a:cubicBezTo>
                  <a:cubicBezTo>
                    <a:pt x="159" y="116"/>
                    <a:pt x="153" y="123"/>
                    <a:pt x="144" y="123"/>
                  </a:cubicBezTo>
                  <a:lnTo>
                    <a:pt x="15" y="123"/>
                  </a:lnTo>
                  <a:close/>
                  <a:moveTo>
                    <a:pt x="8" y="14"/>
                  </a:moveTo>
                  <a:cubicBezTo>
                    <a:pt x="8" y="108"/>
                    <a:pt x="8" y="108"/>
                    <a:pt x="8" y="108"/>
                  </a:cubicBezTo>
                  <a:cubicBezTo>
                    <a:pt x="8" y="112"/>
                    <a:pt x="11" y="115"/>
                    <a:pt x="15" y="115"/>
                  </a:cubicBezTo>
                  <a:cubicBezTo>
                    <a:pt x="144" y="115"/>
                    <a:pt x="144" y="115"/>
                    <a:pt x="144" y="115"/>
                  </a:cubicBezTo>
                  <a:cubicBezTo>
                    <a:pt x="148" y="115"/>
                    <a:pt x="151" y="112"/>
                    <a:pt x="151" y="108"/>
                  </a:cubicBezTo>
                  <a:cubicBezTo>
                    <a:pt x="151" y="14"/>
                    <a:pt x="151" y="14"/>
                    <a:pt x="151" y="14"/>
                  </a:cubicBezTo>
                  <a:cubicBezTo>
                    <a:pt x="151" y="10"/>
                    <a:pt x="148" y="7"/>
                    <a:pt x="144" y="7"/>
                  </a:cubicBezTo>
                  <a:cubicBezTo>
                    <a:pt x="15" y="7"/>
                    <a:pt x="15" y="7"/>
                    <a:pt x="15" y="7"/>
                  </a:cubicBezTo>
                  <a:cubicBezTo>
                    <a:pt x="11" y="7"/>
                    <a:pt x="8" y="10"/>
                    <a:pt x="8" y="1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165" name="Freeform 7"/>
            <p:cNvSpPr>
              <a:spLocks/>
            </p:cNvSpPr>
            <p:nvPr/>
          </p:nvSpPr>
          <p:spPr bwMode="auto">
            <a:xfrm>
              <a:off x="2791" y="2293"/>
              <a:ext cx="173" cy="47"/>
            </a:xfrm>
            <a:custGeom>
              <a:avLst/>
              <a:gdLst/>
              <a:ahLst/>
              <a:cxnLst>
                <a:cxn ang="0">
                  <a:pos x="69" y="13"/>
                </a:cxn>
                <a:cxn ang="0">
                  <a:pos x="58" y="13"/>
                </a:cxn>
                <a:cxn ang="0">
                  <a:pos x="58" y="0"/>
                </a:cxn>
                <a:cxn ang="0">
                  <a:pos x="15" y="0"/>
                </a:cxn>
                <a:cxn ang="0">
                  <a:pos x="15" y="13"/>
                </a:cxn>
                <a:cxn ang="0">
                  <a:pos x="4" y="13"/>
                </a:cxn>
                <a:cxn ang="0">
                  <a:pos x="0" y="17"/>
                </a:cxn>
                <a:cxn ang="0">
                  <a:pos x="4" y="20"/>
                </a:cxn>
                <a:cxn ang="0">
                  <a:pos x="69" y="20"/>
                </a:cxn>
                <a:cxn ang="0">
                  <a:pos x="73" y="17"/>
                </a:cxn>
                <a:cxn ang="0">
                  <a:pos x="69" y="13"/>
                </a:cxn>
              </a:cxnLst>
              <a:rect l="0" t="0" r="r" b="b"/>
              <a:pathLst>
                <a:path w="73" h="20">
                  <a:moveTo>
                    <a:pt x="69" y="13"/>
                  </a:moveTo>
                  <a:cubicBezTo>
                    <a:pt x="58" y="13"/>
                    <a:pt x="58" y="13"/>
                    <a:pt x="58" y="13"/>
                  </a:cubicBezTo>
                  <a:cubicBezTo>
                    <a:pt x="58" y="0"/>
                    <a:pt x="58" y="0"/>
                    <a:pt x="58" y="0"/>
                  </a:cubicBezTo>
                  <a:cubicBezTo>
                    <a:pt x="15" y="0"/>
                    <a:pt x="15" y="0"/>
                    <a:pt x="15" y="0"/>
                  </a:cubicBezTo>
                  <a:cubicBezTo>
                    <a:pt x="15" y="13"/>
                    <a:pt x="15" y="13"/>
                    <a:pt x="15" y="13"/>
                  </a:cubicBezTo>
                  <a:cubicBezTo>
                    <a:pt x="4" y="13"/>
                    <a:pt x="4" y="13"/>
                    <a:pt x="4" y="13"/>
                  </a:cubicBezTo>
                  <a:cubicBezTo>
                    <a:pt x="2" y="13"/>
                    <a:pt x="0" y="14"/>
                    <a:pt x="0" y="17"/>
                  </a:cubicBezTo>
                  <a:cubicBezTo>
                    <a:pt x="0" y="19"/>
                    <a:pt x="2" y="20"/>
                    <a:pt x="4" y="20"/>
                  </a:cubicBezTo>
                  <a:cubicBezTo>
                    <a:pt x="69" y="20"/>
                    <a:pt x="69" y="20"/>
                    <a:pt x="69" y="20"/>
                  </a:cubicBezTo>
                  <a:cubicBezTo>
                    <a:pt x="71" y="20"/>
                    <a:pt x="73" y="19"/>
                    <a:pt x="73" y="17"/>
                  </a:cubicBezTo>
                  <a:cubicBezTo>
                    <a:pt x="73" y="14"/>
                    <a:pt x="71" y="13"/>
                    <a:pt x="69" y="1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166" name="Freeform 8"/>
            <p:cNvSpPr>
              <a:spLocks/>
            </p:cNvSpPr>
            <p:nvPr/>
          </p:nvSpPr>
          <p:spPr bwMode="auto">
            <a:xfrm>
              <a:off x="2727" y="2019"/>
              <a:ext cx="301" cy="215"/>
            </a:xfrm>
            <a:custGeom>
              <a:avLst/>
              <a:gdLst/>
              <a:ahLst/>
              <a:cxnLst>
                <a:cxn ang="0">
                  <a:pos x="126" y="0"/>
                </a:cxn>
                <a:cxn ang="0">
                  <a:pos x="1" y="0"/>
                </a:cxn>
                <a:cxn ang="0">
                  <a:pos x="0" y="1"/>
                </a:cxn>
                <a:cxn ang="0">
                  <a:pos x="0" y="89"/>
                </a:cxn>
                <a:cxn ang="0">
                  <a:pos x="1" y="91"/>
                </a:cxn>
                <a:cxn ang="0">
                  <a:pos x="126" y="91"/>
                </a:cxn>
                <a:cxn ang="0">
                  <a:pos x="127" y="89"/>
                </a:cxn>
                <a:cxn ang="0">
                  <a:pos x="127" y="1"/>
                </a:cxn>
                <a:cxn ang="0">
                  <a:pos x="126" y="0"/>
                </a:cxn>
              </a:cxnLst>
              <a:rect l="0" t="0" r="r" b="b"/>
              <a:pathLst>
                <a:path w="127" h="91">
                  <a:moveTo>
                    <a:pt x="126" y="0"/>
                  </a:moveTo>
                  <a:cubicBezTo>
                    <a:pt x="1" y="0"/>
                    <a:pt x="1" y="0"/>
                    <a:pt x="1" y="0"/>
                  </a:cubicBezTo>
                  <a:cubicBezTo>
                    <a:pt x="0" y="0"/>
                    <a:pt x="0" y="1"/>
                    <a:pt x="0" y="1"/>
                  </a:cubicBezTo>
                  <a:cubicBezTo>
                    <a:pt x="0" y="89"/>
                    <a:pt x="0" y="89"/>
                    <a:pt x="0" y="89"/>
                  </a:cubicBezTo>
                  <a:cubicBezTo>
                    <a:pt x="0" y="90"/>
                    <a:pt x="0" y="91"/>
                    <a:pt x="1" y="91"/>
                  </a:cubicBezTo>
                  <a:cubicBezTo>
                    <a:pt x="126" y="91"/>
                    <a:pt x="126" y="91"/>
                    <a:pt x="126" y="91"/>
                  </a:cubicBezTo>
                  <a:cubicBezTo>
                    <a:pt x="127" y="91"/>
                    <a:pt x="127" y="90"/>
                    <a:pt x="127" y="89"/>
                  </a:cubicBezTo>
                  <a:cubicBezTo>
                    <a:pt x="127" y="1"/>
                    <a:pt x="127" y="1"/>
                    <a:pt x="127" y="1"/>
                  </a:cubicBezTo>
                  <a:cubicBezTo>
                    <a:pt x="127" y="1"/>
                    <a:pt x="127" y="0"/>
                    <a:pt x="126"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sp>
          <p:nvSpPr>
            <p:cNvPr id="167" name="Freeform 9"/>
            <p:cNvSpPr>
              <a:spLocks noEditPoints="1"/>
            </p:cNvSpPr>
            <p:nvPr/>
          </p:nvSpPr>
          <p:spPr bwMode="auto">
            <a:xfrm>
              <a:off x="2822" y="2052"/>
              <a:ext cx="113" cy="151"/>
            </a:xfrm>
            <a:custGeom>
              <a:avLst/>
              <a:gdLst/>
              <a:ahLst/>
              <a:cxnLst>
                <a:cxn ang="0">
                  <a:pos x="40" y="23"/>
                </a:cxn>
                <a:cxn ang="0">
                  <a:pos x="40" y="14"/>
                </a:cxn>
                <a:cxn ang="0">
                  <a:pos x="26" y="0"/>
                </a:cxn>
                <a:cxn ang="0">
                  <a:pos x="22" y="0"/>
                </a:cxn>
                <a:cxn ang="0">
                  <a:pos x="7" y="14"/>
                </a:cxn>
                <a:cxn ang="0">
                  <a:pos x="7" y="23"/>
                </a:cxn>
                <a:cxn ang="0">
                  <a:pos x="0" y="40"/>
                </a:cxn>
                <a:cxn ang="0">
                  <a:pos x="24" y="64"/>
                </a:cxn>
                <a:cxn ang="0">
                  <a:pos x="48" y="40"/>
                </a:cxn>
                <a:cxn ang="0">
                  <a:pos x="40" y="23"/>
                </a:cxn>
                <a:cxn ang="0">
                  <a:pos x="14" y="14"/>
                </a:cxn>
                <a:cxn ang="0">
                  <a:pos x="22" y="6"/>
                </a:cxn>
                <a:cxn ang="0">
                  <a:pos x="26" y="6"/>
                </a:cxn>
                <a:cxn ang="0">
                  <a:pos x="34" y="14"/>
                </a:cxn>
                <a:cxn ang="0">
                  <a:pos x="34" y="18"/>
                </a:cxn>
                <a:cxn ang="0">
                  <a:pos x="24" y="16"/>
                </a:cxn>
                <a:cxn ang="0">
                  <a:pos x="14" y="18"/>
                </a:cxn>
                <a:cxn ang="0">
                  <a:pos x="14" y="14"/>
                </a:cxn>
                <a:cxn ang="0">
                  <a:pos x="26" y="41"/>
                </a:cxn>
                <a:cxn ang="0">
                  <a:pos x="27" y="45"/>
                </a:cxn>
                <a:cxn ang="0">
                  <a:pos x="27" y="45"/>
                </a:cxn>
                <a:cxn ang="0">
                  <a:pos x="27" y="56"/>
                </a:cxn>
                <a:cxn ang="0">
                  <a:pos x="21" y="56"/>
                </a:cxn>
                <a:cxn ang="0">
                  <a:pos x="21" y="45"/>
                </a:cxn>
                <a:cxn ang="0">
                  <a:pos x="21" y="45"/>
                </a:cxn>
                <a:cxn ang="0">
                  <a:pos x="22" y="41"/>
                </a:cxn>
                <a:cxn ang="0">
                  <a:pos x="19" y="37"/>
                </a:cxn>
                <a:cxn ang="0">
                  <a:pos x="24" y="32"/>
                </a:cxn>
                <a:cxn ang="0">
                  <a:pos x="29" y="37"/>
                </a:cxn>
                <a:cxn ang="0">
                  <a:pos x="26" y="41"/>
                </a:cxn>
              </a:cxnLst>
              <a:rect l="0" t="0" r="r" b="b"/>
              <a:pathLst>
                <a:path w="48" h="64">
                  <a:moveTo>
                    <a:pt x="40" y="23"/>
                  </a:moveTo>
                  <a:cubicBezTo>
                    <a:pt x="40" y="14"/>
                    <a:pt x="40" y="14"/>
                    <a:pt x="40" y="14"/>
                  </a:cubicBezTo>
                  <a:cubicBezTo>
                    <a:pt x="40" y="6"/>
                    <a:pt x="34" y="0"/>
                    <a:pt x="26" y="0"/>
                  </a:cubicBezTo>
                  <a:cubicBezTo>
                    <a:pt x="22" y="0"/>
                    <a:pt x="22" y="0"/>
                    <a:pt x="22" y="0"/>
                  </a:cubicBezTo>
                  <a:cubicBezTo>
                    <a:pt x="14" y="0"/>
                    <a:pt x="7" y="6"/>
                    <a:pt x="7" y="14"/>
                  </a:cubicBezTo>
                  <a:cubicBezTo>
                    <a:pt x="7" y="23"/>
                    <a:pt x="7" y="23"/>
                    <a:pt x="7" y="23"/>
                  </a:cubicBezTo>
                  <a:cubicBezTo>
                    <a:pt x="3" y="27"/>
                    <a:pt x="0" y="33"/>
                    <a:pt x="0" y="40"/>
                  </a:cubicBezTo>
                  <a:cubicBezTo>
                    <a:pt x="0" y="53"/>
                    <a:pt x="11" y="64"/>
                    <a:pt x="24" y="64"/>
                  </a:cubicBezTo>
                  <a:cubicBezTo>
                    <a:pt x="37" y="64"/>
                    <a:pt x="48" y="53"/>
                    <a:pt x="48" y="40"/>
                  </a:cubicBezTo>
                  <a:cubicBezTo>
                    <a:pt x="48" y="33"/>
                    <a:pt x="45" y="27"/>
                    <a:pt x="40" y="23"/>
                  </a:cubicBezTo>
                  <a:moveTo>
                    <a:pt x="14" y="14"/>
                  </a:moveTo>
                  <a:cubicBezTo>
                    <a:pt x="14" y="9"/>
                    <a:pt x="17" y="6"/>
                    <a:pt x="22" y="6"/>
                  </a:cubicBezTo>
                  <a:cubicBezTo>
                    <a:pt x="26" y="6"/>
                    <a:pt x="26" y="6"/>
                    <a:pt x="26" y="6"/>
                  </a:cubicBezTo>
                  <a:cubicBezTo>
                    <a:pt x="30" y="6"/>
                    <a:pt x="34" y="9"/>
                    <a:pt x="34" y="14"/>
                  </a:cubicBezTo>
                  <a:cubicBezTo>
                    <a:pt x="34" y="18"/>
                    <a:pt x="34" y="18"/>
                    <a:pt x="34" y="18"/>
                  </a:cubicBezTo>
                  <a:cubicBezTo>
                    <a:pt x="31" y="17"/>
                    <a:pt x="27" y="16"/>
                    <a:pt x="24" y="16"/>
                  </a:cubicBezTo>
                  <a:cubicBezTo>
                    <a:pt x="20" y="16"/>
                    <a:pt x="17" y="17"/>
                    <a:pt x="14" y="18"/>
                  </a:cubicBezTo>
                  <a:lnTo>
                    <a:pt x="14" y="14"/>
                  </a:lnTo>
                  <a:close/>
                  <a:moveTo>
                    <a:pt x="26" y="41"/>
                  </a:moveTo>
                  <a:cubicBezTo>
                    <a:pt x="27" y="42"/>
                    <a:pt x="27" y="44"/>
                    <a:pt x="27" y="45"/>
                  </a:cubicBezTo>
                  <a:cubicBezTo>
                    <a:pt x="27" y="45"/>
                    <a:pt x="27" y="45"/>
                    <a:pt x="27" y="45"/>
                  </a:cubicBezTo>
                  <a:cubicBezTo>
                    <a:pt x="27" y="56"/>
                    <a:pt x="27" y="56"/>
                    <a:pt x="27" y="56"/>
                  </a:cubicBezTo>
                  <a:cubicBezTo>
                    <a:pt x="21" y="56"/>
                    <a:pt x="21" y="56"/>
                    <a:pt x="21" y="56"/>
                  </a:cubicBezTo>
                  <a:cubicBezTo>
                    <a:pt x="21" y="45"/>
                    <a:pt x="21" y="45"/>
                    <a:pt x="21" y="45"/>
                  </a:cubicBezTo>
                  <a:cubicBezTo>
                    <a:pt x="21" y="45"/>
                    <a:pt x="21" y="45"/>
                    <a:pt x="21" y="45"/>
                  </a:cubicBezTo>
                  <a:cubicBezTo>
                    <a:pt x="21" y="44"/>
                    <a:pt x="21" y="42"/>
                    <a:pt x="22" y="41"/>
                  </a:cubicBezTo>
                  <a:cubicBezTo>
                    <a:pt x="20" y="40"/>
                    <a:pt x="19" y="39"/>
                    <a:pt x="19" y="37"/>
                  </a:cubicBezTo>
                  <a:cubicBezTo>
                    <a:pt x="19" y="34"/>
                    <a:pt x="21" y="32"/>
                    <a:pt x="24" y="32"/>
                  </a:cubicBezTo>
                  <a:cubicBezTo>
                    <a:pt x="27" y="32"/>
                    <a:pt x="29" y="34"/>
                    <a:pt x="29" y="37"/>
                  </a:cubicBezTo>
                  <a:cubicBezTo>
                    <a:pt x="29" y="39"/>
                    <a:pt x="28" y="40"/>
                    <a:pt x="26" y="41"/>
                  </a:cubicBezTo>
                </a:path>
              </a:pathLst>
            </a:custGeom>
            <a:solidFill>
              <a:srgbClr val="6D2077"/>
            </a:solidFill>
            <a:ln w="9525">
              <a:noFill/>
              <a:round/>
              <a:headEnd/>
              <a:tailEnd/>
            </a:ln>
          </p:spPr>
          <p:txBody>
            <a:bodyPr vert="horz" wrap="square" lIns="91440" tIns="45720" rIns="91440" bIns="45720" numCol="1" anchor="t" anchorCtr="0" compatLnSpc="1">
              <a:prstTxWarp prst="textNoShape">
                <a:avLst/>
              </a:prstTxWarp>
            </a:bodyPr>
            <a:lstStyle/>
            <a:p>
              <a:endParaRPr lang="en-US" sz="1300"/>
            </a:p>
          </p:txBody>
        </p:sp>
      </p:grpSp>
    </p:spTree>
    <p:extLst>
      <p:ext uri="{BB962C8B-B14F-4D97-AF65-F5344CB8AC3E}">
        <p14:creationId xmlns:p14="http://schemas.microsoft.com/office/powerpoint/2010/main" val="4260055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Security &amp; Management</a:t>
            </a:r>
          </a:p>
        </p:txBody>
      </p:sp>
      <p:sp>
        <p:nvSpPr>
          <p:cNvPr id="3" name="Text Placeholder 2"/>
          <p:cNvSpPr>
            <a:spLocks noGrp="1"/>
          </p:cNvSpPr>
          <p:nvPr>
            <p:ph type="body" sz="quarter" idx="12"/>
          </p:nvPr>
        </p:nvSpPr>
        <p:spPr/>
        <p:txBody>
          <a:bodyPr/>
          <a:lstStyle/>
          <a:p>
            <a:r>
              <a:rPr lang="en-US" dirty="0"/>
              <a:t>Azure security</a:t>
            </a:r>
          </a:p>
        </p:txBody>
      </p:sp>
      <p:sp>
        <p:nvSpPr>
          <p:cNvPr id="21" name="object 20"/>
          <p:cNvSpPr/>
          <p:nvPr/>
        </p:nvSpPr>
        <p:spPr>
          <a:xfrm>
            <a:off x="3394528" y="1784430"/>
            <a:ext cx="0" cy="2731445"/>
          </a:xfrm>
          <a:custGeom>
            <a:avLst/>
            <a:gdLst/>
            <a:ahLst/>
            <a:cxnLst/>
            <a:rect l="l" t="t" r="r" b="b"/>
            <a:pathLst>
              <a:path h="3099435">
                <a:moveTo>
                  <a:pt x="0" y="0"/>
                </a:moveTo>
                <a:lnTo>
                  <a:pt x="0" y="3099054"/>
                </a:lnTo>
              </a:path>
            </a:pathLst>
          </a:custGeom>
          <a:ln w="6350">
            <a:solidFill>
              <a:srgbClr val="00338D"/>
            </a:solidFill>
          </a:ln>
        </p:spPr>
        <p:txBody>
          <a:bodyPr wrap="square" lIns="0" tIns="0" rIns="0" bIns="0" rtlCol="0"/>
          <a:lstStyle/>
          <a:p>
            <a:endParaRPr sz="1400"/>
          </a:p>
        </p:txBody>
      </p:sp>
      <p:sp>
        <p:nvSpPr>
          <p:cNvPr id="22" name="object 21"/>
          <p:cNvSpPr/>
          <p:nvPr/>
        </p:nvSpPr>
        <p:spPr>
          <a:xfrm>
            <a:off x="5998301" y="1784430"/>
            <a:ext cx="0" cy="2731445"/>
          </a:xfrm>
          <a:custGeom>
            <a:avLst/>
            <a:gdLst/>
            <a:ahLst/>
            <a:cxnLst/>
            <a:rect l="l" t="t" r="r" b="b"/>
            <a:pathLst>
              <a:path h="3099435">
                <a:moveTo>
                  <a:pt x="0" y="0"/>
                </a:moveTo>
                <a:lnTo>
                  <a:pt x="0" y="3099054"/>
                </a:lnTo>
              </a:path>
            </a:pathLst>
          </a:custGeom>
          <a:ln w="6350">
            <a:solidFill>
              <a:srgbClr val="00338D"/>
            </a:solidFill>
          </a:ln>
        </p:spPr>
        <p:txBody>
          <a:bodyPr wrap="square" lIns="0" tIns="0" rIns="0" bIns="0" rtlCol="0"/>
          <a:lstStyle/>
          <a:p>
            <a:endParaRPr sz="1400"/>
          </a:p>
        </p:txBody>
      </p:sp>
      <p:sp>
        <p:nvSpPr>
          <p:cNvPr id="23" name="object 22"/>
          <p:cNvSpPr/>
          <p:nvPr/>
        </p:nvSpPr>
        <p:spPr>
          <a:xfrm>
            <a:off x="8572944" y="1784430"/>
            <a:ext cx="0" cy="2731445"/>
          </a:xfrm>
          <a:custGeom>
            <a:avLst/>
            <a:gdLst/>
            <a:ahLst/>
            <a:cxnLst/>
            <a:rect l="l" t="t" r="r" b="b"/>
            <a:pathLst>
              <a:path h="3099435">
                <a:moveTo>
                  <a:pt x="0" y="0"/>
                </a:moveTo>
                <a:lnTo>
                  <a:pt x="0" y="3099054"/>
                </a:lnTo>
              </a:path>
            </a:pathLst>
          </a:custGeom>
          <a:ln w="6350">
            <a:solidFill>
              <a:srgbClr val="00338D"/>
            </a:solidFill>
          </a:ln>
        </p:spPr>
        <p:txBody>
          <a:bodyPr wrap="square" lIns="0" tIns="0" rIns="0" bIns="0" rtlCol="0"/>
          <a:lstStyle/>
          <a:p>
            <a:endParaRPr sz="1400"/>
          </a:p>
        </p:txBody>
      </p:sp>
      <p:sp>
        <p:nvSpPr>
          <p:cNvPr id="27" name="object 26"/>
          <p:cNvSpPr txBox="1"/>
          <p:nvPr/>
        </p:nvSpPr>
        <p:spPr>
          <a:xfrm>
            <a:off x="6071216" y="1906980"/>
            <a:ext cx="2316775" cy="1726755"/>
          </a:xfrm>
          <a:prstGeom prst="rect">
            <a:avLst/>
          </a:prstGeom>
        </p:spPr>
        <p:txBody>
          <a:bodyPr vert="horz" wrap="square" lIns="0" tIns="13335" rIns="0" bIns="0" rtlCol="0">
            <a:spAutoFit/>
          </a:bodyPr>
          <a:lstStyle/>
          <a:p>
            <a:pPr marR="56515" algn="ctr">
              <a:lnSpc>
                <a:spcPct val="100000"/>
              </a:lnSpc>
              <a:spcBef>
                <a:spcPts val="105"/>
              </a:spcBef>
            </a:pPr>
            <a:r>
              <a:rPr sz="1400" b="1" dirty="0">
                <a:solidFill>
                  <a:schemeClr val="tx2"/>
                </a:solidFill>
                <a:cs typeface="Segoe UI Semibold"/>
              </a:rPr>
              <a:t>Information</a:t>
            </a:r>
            <a:endParaRPr sz="1400" dirty="0">
              <a:solidFill>
                <a:schemeClr val="tx2"/>
              </a:solidFill>
              <a:cs typeface="Segoe UI Semibold"/>
            </a:endParaRPr>
          </a:p>
          <a:p>
            <a:pPr algn="ctr">
              <a:lnSpc>
                <a:spcPct val="100000"/>
              </a:lnSpc>
            </a:pPr>
            <a:r>
              <a:rPr lang="en-US" sz="1400" b="1" spc="-5" dirty="0">
                <a:solidFill>
                  <a:schemeClr val="tx2"/>
                </a:solidFill>
                <a:cs typeface="Segoe UI Semibold"/>
              </a:rPr>
              <a:t>P</a:t>
            </a:r>
            <a:r>
              <a:rPr sz="1400" b="1" spc="-5" dirty="0">
                <a:solidFill>
                  <a:schemeClr val="tx2"/>
                </a:solidFill>
                <a:cs typeface="Segoe UI Semibold"/>
              </a:rPr>
              <a:t>rotection</a:t>
            </a:r>
            <a:endParaRPr sz="1400" dirty="0">
              <a:solidFill>
                <a:schemeClr val="tx2"/>
              </a:solidFill>
              <a:cs typeface="Segoe UI Semibold"/>
            </a:endParaRPr>
          </a:p>
          <a:p>
            <a:pPr marL="12065" marR="5080" algn="ctr">
              <a:lnSpc>
                <a:spcPct val="100000"/>
              </a:lnSpc>
              <a:spcBef>
                <a:spcPts val="620"/>
              </a:spcBef>
            </a:pPr>
            <a:r>
              <a:rPr sz="1400" spc="-25" dirty="0">
                <a:cs typeface="Segoe UI"/>
              </a:rPr>
              <a:t>Discover, </a:t>
            </a:r>
            <a:r>
              <a:rPr sz="1400" spc="-15" dirty="0">
                <a:cs typeface="Segoe UI"/>
              </a:rPr>
              <a:t>classify, </a:t>
            </a:r>
            <a:r>
              <a:rPr sz="1400" spc="-5" dirty="0">
                <a:cs typeface="Segoe UI"/>
              </a:rPr>
              <a:t>and </a:t>
            </a:r>
            <a:r>
              <a:rPr sz="1400" spc="-10" dirty="0">
                <a:cs typeface="Segoe UI"/>
              </a:rPr>
              <a:t>protect</a:t>
            </a:r>
            <a:r>
              <a:rPr lang="en-US" sz="1400" spc="-10" dirty="0">
                <a:cs typeface="Segoe UI"/>
              </a:rPr>
              <a:t> </a:t>
            </a:r>
            <a:r>
              <a:rPr sz="1400" spc="-10" dirty="0">
                <a:cs typeface="Segoe UI"/>
              </a:rPr>
              <a:t>sensitive </a:t>
            </a:r>
            <a:r>
              <a:rPr sz="1400" spc="-5" dirty="0">
                <a:cs typeface="Segoe UI"/>
              </a:rPr>
              <a:t>data -</a:t>
            </a:r>
            <a:r>
              <a:rPr lang="en-US" sz="1400" spc="-5" dirty="0">
                <a:cs typeface="Segoe UI"/>
              </a:rPr>
              <a:t> </a:t>
            </a:r>
            <a:r>
              <a:rPr sz="1400" spc="-10" dirty="0">
                <a:cs typeface="Segoe UI"/>
              </a:rPr>
              <a:t>wherever </a:t>
            </a:r>
            <a:r>
              <a:rPr sz="1400" spc="-5" dirty="0">
                <a:cs typeface="Segoe UI"/>
              </a:rPr>
              <a:t>it </a:t>
            </a:r>
            <a:r>
              <a:rPr sz="1400" spc="-10" dirty="0">
                <a:cs typeface="Segoe UI"/>
              </a:rPr>
              <a:t>lives </a:t>
            </a:r>
            <a:r>
              <a:rPr sz="1400" spc="-5" dirty="0">
                <a:cs typeface="Segoe UI"/>
              </a:rPr>
              <a:t>or travels.</a:t>
            </a:r>
            <a:endParaRPr sz="1400" dirty="0">
              <a:cs typeface="Segoe UI"/>
            </a:endParaRPr>
          </a:p>
          <a:p>
            <a:pPr marL="81915" algn="ctr">
              <a:lnSpc>
                <a:spcPct val="100000"/>
              </a:lnSpc>
              <a:spcBef>
                <a:spcPts val="1045"/>
              </a:spcBef>
            </a:pPr>
            <a:r>
              <a:rPr sz="1400" dirty="0">
                <a:solidFill>
                  <a:schemeClr val="tx2"/>
                </a:solidFill>
                <a:cs typeface="Segoe UI"/>
              </a:rPr>
              <a:t>Microsoft</a:t>
            </a:r>
            <a:r>
              <a:rPr sz="1400" spc="-20" dirty="0">
                <a:solidFill>
                  <a:schemeClr val="tx2"/>
                </a:solidFill>
                <a:cs typeface="Segoe UI"/>
              </a:rPr>
              <a:t> </a:t>
            </a:r>
            <a:r>
              <a:rPr sz="1400" dirty="0">
                <a:solidFill>
                  <a:schemeClr val="tx2"/>
                </a:solidFill>
                <a:cs typeface="Segoe UI"/>
              </a:rPr>
              <a:t>Information</a:t>
            </a:r>
          </a:p>
          <a:p>
            <a:pPr marL="83185" algn="ctr">
              <a:lnSpc>
                <a:spcPct val="100000"/>
              </a:lnSpc>
            </a:pPr>
            <a:r>
              <a:rPr sz="1400" dirty="0">
                <a:solidFill>
                  <a:schemeClr val="tx2"/>
                </a:solidFill>
                <a:cs typeface="Segoe UI"/>
              </a:rPr>
              <a:t>Protection</a:t>
            </a:r>
          </a:p>
        </p:txBody>
      </p:sp>
      <p:sp>
        <p:nvSpPr>
          <p:cNvPr id="28" name="object 27"/>
          <p:cNvSpPr txBox="1"/>
          <p:nvPr/>
        </p:nvSpPr>
        <p:spPr>
          <a:xfrm>
            <a:off x="1124209" y="1906980"/>
            <a:ext cx="2113078" cy="2059538"/>
          </a:xfrm>
          <a:prstGeom prst="rect">
            <a:avLst/>
          </a:prstGeom>
        </p:spPr>
        <p:txBody>
          <a:bodyPr vert="horz" wrap="square" lIns="0" tIns="13335" rIns="0" bIns="0" rtlCol="0">
            <a:spAutoFit/>
          </a:bodyPr>
          <a:lstStyle/>
          <a:p>
            <a:pPr marL="134620" marR="65405" algn="ctr">
              <a:lnSpc>
                <a:spcPct val="100000"/>
              </a:lnSpc>
              <a:spcBef>
                <a:spcPts val="105"/>
              </a:spcBef>
            </a:pPr>
            <a:r>
              <a:rPr sz="1400" b="1" spc="-5" dirty="0">
                <a:solidFill>
                  <a:schemeClr val="tx2"/>
                </a:solidFill>
                <a:cs typeface="Segoe UI Semibold"/>
              </a:rPr>
              <a:t>Identity and</a:t>
            </a:r>
            <a:r>
              <a:rPr sz="1400" b="1" spc="-80" dirty="0">
                <a:solidFill>
                  <a:schemeClr val="tx2"/>
                </a:solidFill>
                <a:cs typeface="Segoe UI Semibold"/>
              </a:rPr>
              <a:t> </a:t>
            </a:r>
            <a:r>
              <a:rPr lang="en-US" sz="1400" b="1" dirty="0">
                <a:solidFill>
                  <a:schemeClr val="tx2"/>
                </a:solidFill>
                <a:cs typeface="Segoe UI Semibold"/>
              </a:rPr>
              <a:t>A</a:t>
            </a:r>
            <a:r>
              <a:rPr sz="1400" b="1" dirty="0">
                <a:solidFill>
                  <a:schemeClr val="tx2"/>
                </a:solidFill>
                <a:cs typeface="Segoe UI Semibold"/>
              </a:rPr>
              <a:t>ccess</a:t>
            </a:r>
            <a:r>
              <a:rPr lang="en-US" sz="1400" b="1" dirty="0">
                <a:solidFill>
                  <a:schemeClr val="tx2"/>
                </a:solidFill>
                <a:cs typeface="Segoe UI Semibold"/>
              </a:rPr>
              <a:t> M</a:t>
            </a:r>
            <a:r>
              <a:rPr sz="1400" b="1" dirty="0">
                <a:solidFill>
                  <a:schemeClr val="tx2"/>
                </a:solidFill>
                <a:cs typeface="Segoe UI Semibold"/>
              </a:rPr>
              <a:t>anagement</a:t>
            </a:r>
            <a:endParaRPr sz="1400" dirty="0">
              <a:solidFill>
                <a:schemeClr val="tx2"/>
              </a:solidFill>
              <a:cs typeface="Segoe UI Semibold"/>
            </a:endParaRPr>
          </a:p>
          <a:p>
            <a:pPr marL="75565" marR="5080" algn="ctr">
              <a:lnSpc>
                <a:spcPct val="100000"/>
              </a:lnSpc>
              <a:spcBef>
                <a:spcPts val="615"/>
              </a:spcBef>
            </a:pPr>
            <a:r>
              <a:rPr lang="en-US" sz="1400" spc="-40" dirty="0">
                <a:cs typeface="Segoe UI"/>
              </a:rPr>
              <a:t>U</a:t>
            </a:r>
            <a:r>
              <a:rPr sz="1400" spc="-10" dirty="0">
                <a:cs typeface="Segoe UI"/>
              </a:rPr>
              <a:t>niversal </a:t>
            </a:r>
            <a:r>
              <a:rPr sz="1400" spc="-5" dirty="0">
                <a:cs typeface="Segoe UI"/>
              </a:rPr>
              <a:t>platform </a:t>
            </a:r>
            <a:r>
              <a:rPr sz="1400" spc="-15" dirty="0">
                <a:cs typeface="Segoe UI"/>
              </a:rPr>
              <a:t>to</a:t>
            </a:r>
            <a:r>
              <a:rPr lang="en-US" sz="1400" spc="-15" dirty="0">
                <a:cs typeface="Segoe UI"/>
              </a:rPr>
              <a:t> </a:t>
            </a:r>
            <a:r>
              <a:rPr sz="1400" spc="-5" dirty="0">
                <a:cs typeface="Segoe UI"/>
              </a:rPr>
              <a:t>manage and </a:t>
            </a:r>
            <a:r>
              <a:rPr sz="1400" spc="-15" dirty="0">
                <a:cs typeface="Segoe UI"/>
              </a:rPr>
              <a:t>secure</a:t>
            </a:r>
            <a:r>
              <a:rPr lang="en-US" sz="1400" spc="-15" dirty="0">
                <a:cs typeface="Segoe UI"/>
              </a:rPr>
              <a:t> </a:t>
            </a:r>
            <a:r>
              <a:rPr sz="1400" spc="-5" dirty="0">
                <a:cs typeface="Segoe UI"/>
              </a:rPr>
              <a:t>identities.</a:t>
            </a:r>
            <a:endParaRPr sz="1400" dirty="0">
              <a:cs typeface="Segoe UI"/>
            </a:endParaRPr>
          </a:p>
          <a:p>
            <a:pPr marL="12700" marR="117475" indent="-3175" algn="ctr">
              <a:lnSpc>
                <a:spcPct val="135700"/>
              </a:lnSpc>
              <a:spcBef>
                <a:spcPts val="125"/>
              </a:spcBef>
            </a:pPr>
            <a:r>
              <a:rPr sz="1400" spc="-5" dirty="0">
                <a:solidFill>
                  <a:schemeClr val="tx2"/>
                </a:solidFill>
                <a:cs typeface="Segoe UI"/>
              </a:rPr>
              <a:t>Azure </a:t>
            </a:r>
            <a:r>
              <a:rPr sz="1400" dirty="0">
                <a:solidFill>
                  <a:schemeClr val="tx2"/>
                </a:solidFill>
                <a:cs typeface="Segoe UI"/>
              </a:rPr>
              <a:t>Active </a:t>
            </a:r>
            <a:r>
              <a:rPr sz="1400" spc="-5" dirty="0">
                <a:solidFill>
                  <a:schemeClr val="tx2"/>
                </a:solidFill>
                <a:cs typeface="Segoe UI"/>
              </a:rPr>
              <a:t>Directory</a:t>
            </a:r>
            <a:r>
              <a:rPr lang="en-US" sz="1400" spc="-5" dirty="0">
                <a:solidFill>
                  <a:schemeClr val="tx2"/>
                </a:solidFill>
                <a:cs typeface="Segoe UI"/>
              </a:rPr>
              <a:t> </a:t>
            </a:r>
            <a:r>
              <a:rPr sz="1400" dirty="0">
                <a:solidFill>
                  <a:schemeClr val="tx2"/>
                </a:solidFill>
                <a:cs typeface="Segoe UI"/>
              </a:rPr>
              <a:t>Microsoft </a:t>
            </a:r>
            <a:r>
              <a:rPr sz="1400" spc="-5" dirty="0">
                <a:solidFill>
                  <a:schemeClr val="tx2"/>
                </a:solidFill>
                <a:cs typeface="Segoe UI"/>
              </a:rPr>
              <a:t>Endpoint</a:t>
            </a:r>
            <a:r>
              <a:rPr sz="1400" spc="-45" dirty="0">
                <a:solidFill>
                  <a:schemeClr val="tx2"/>
                </a:solidFill>
                <a:cs typeface="Segoe UI"/>
              </a:rPr>
              <a:t> </a:t>
            </a:r>
            <a:r>
              <a:rPr sz="1400" dirty="0">
                <a:solidFill>
                  <a:schemeClr val="tx2"/>
                </a:solidFill>
                <a:cs typeface="Segoe UI"/>
              </a:rPr>
              <a:t>Manager</a:t>
            </a:r>
          </a:p>
        </p:txBody>
      </p:sp>
      <p:sp>
        <p:nvSpPr>
          <p:cNvPr id="42" name="Rectangle 41"/>
          <p:cNvSpPr/>
          <p:nvPr/>
        </p:nvSpPr>
        <p:spPr>
          <a:xfrm>
            <a:off x="995363" y="5363248"/>
            <a:ext cx="3293096" cy="8179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400" b="1" dirty="0">
                <a:solidFill>
                  <a:srgbClr val="00338D"/>
                </a:solidFill>
              </a:rPr>
              <a:t>Visibility</a:t>
            </a:r>
          </a:p>
          <a:p>
            <a:pPr algn="ctr"/>
            <a:r>
              <a:rPr lang="en-US" sz="1400" dirty="0">
                <a:solidFill>
                  <a:schemeClr val="bg1"/>
                </a:solidFill>
              </a:rPr>
              <a:t>Undertake the security state and risk across resources</a:t>
            </a:r>
          </a:p>
        </p:txBody>
      </p:sp>
      <p:sp>
        <p:nvSpPr>
          <p:cNvPr id="43" name="Rectangle 42"/>
          <p:cNvSpPr/>
          <p:nvPr/>
        </p:nvSpPr>
        <p:spPr>
          <a:xfrm>
            <a:off x="4447933" y="5363248"/>
            <a:ext cx="3293096" cy="8179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400" b="1" dirty="0">
                <a:solidFill>
                  <a:srgbClr val="00338D"/>
                </a:solidFill>
              </a:rPr>
              <a:t>Control</a:t>
            </a:r>
          </a:p>
          <a:p>
            <a:pPr algn="ctr"/>
            <a:r>
              <a:rPr lang="en-US" sz="1400" dirty="0">
                <a:solidFill>
                  <a:schemeClr val="bg1"/>
                </a:solidFill>
              </a:rPr>
              <a:t>Define consistent security policies and enable controls</a:t>
            </a:r>
          </a:p>
        </p:txBody>
      </p:sp>
      <p:sp>
        <p:nvSpPr>
          <p:cNvPr id="44" name="Rectangle 43"/>
          <p:cNvSpPr/>
          <p:nvPr/>
        </p:nvSpPr>
        <p:spPr>
          <a:xfrm>
            <a:off x="7900504" y="5363248"/>
            <a:ext cx="3293096" cy="8179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400" b="1" dirty="0">
                <a:solidFill>
                  <a:srgbClr val="00338D"/>
                </a:solidFill>
              </a:rPr>
              <a:t>Guidance</a:t>
            </a:r>
          </a:p>
          <a:p>
            <a:pPr algn="ctr"/>
            <a:r>
              <a:rPr lang="en-US" sz="1400" dirty="0">
                <a:solidFill>
                  <a:schemeClr val="bg1"/>
                </a:solidFill>
              </a:rPr>
              <a:t>Elevated security through built-in intelligence and recommendations</a:t>
            </a:r>
          </a:p>
        </p:txBody>
      </p:sp>
      <p:sp>
        <p:nvSpPr>
          <p:cNvPr id="46" name="object 87"/>
          <p:cNvSpPr txBox="1"/>
          <p:nvPr/>
        </p:nvSpPr>
        <p:spPr>
          <a:xfrm>
            <a:off x="1295752" y="5055510"/>
            <a:ext cx="9550928" cy="228909"/>
          </a:xfrm>
          <a:prstGeom prst="rect">
            <a:avLst/>
          </a:prstGeom>
        </p:spPr>
        <p:txBody>
          <a:bodyPr vert="horz" wrap="square" lIns="0" tIns="13335" rIns="0" bIns="0" rtlCol="0">
            <a:spAutoFit/>
          </a:bodyPr>
          <a:lstStyle/>
          <a:p>
            <a:pPr marL="12700" marR="5080" algn="ctr">
              <a:lnSpc>
                <a:spcPct val="99800"/>
              </a:lnSpc>
              <a:spcBef>
                <a:spcPts val="105"/>
              </a:spcBef>
            </a:pPr>
            <a:r>
              <a:rPr sz="1400" b="1" dirty="0">
                <a:solidFill>
                  <a:schemeClr val="tx2"/>
                </a:solidFill>
                <a:cs typeface="Segoe UI Light"/>
              </a:rPr>
              <a:t>Enhanced security through</a:t>
            </a:r>
            <a:r>
              <a:rPr lang="en-US" sz="1400" b="1" dirty="0">
                <a:solidFill>
                  <a:schemeClr val="tx2"/>
                </a:solidFill>
                <a:cs typeface="Segoe UI Light"/>
              </a:rPr>
              <a:t> </a:t>
            </a:r>
            <a:r>
              <a:rPr sz="1400" b="1" dirty="0">
                <a:solidFill>
                  <a:schemeClr val="tx2"/>
                </a:solidFill>
                <a:cs typeface="Segoe UI Light"/>
              </a:rPr>
              <a:t>simplified and intelligent</a:t>
            </a:r>
            <a:r>
              <a:rPr lang="en-US" sz="1400" b="1" dirty="0">
                <a:solidFill>
                  <a:schemeClr val="tx2"/>
                </a:solidFill>
                <a:cs typeface="Segoe UI Light"/>
              </a:rPr>
              <a:t> </a:t>
            </a:r>
            <a:r>
              <a:rPr sz="1400" b="1" dirty="0">
                <a:solidFill>
                  <a:schemeClr val="tx2"/>
                </a:solidFill>
                <a:cs typeface="Segoe UI Light"/>
              </a:rPr>
              <a:t>security management with</a:t>
            </a:r>
            <a:r>
              <a:rPr lang="en-US" sz="1400" b="1" dirty="0">
                <a:solidFill>
                  <a:schemeClr val="tx2"/>
                </a:solidFill>
                <a:cs typeface="Segoe UI Light"/>
              </a:rPr>
              <a:t> </a:t>
            </a:r>
            <a:r>
              <a:rPr sz="1400" b="1" dirty="0">
                <a:solidFill>
                  <a:schemeClr val="tx2"/>
                </a:solidFill>
                <a:cs typeface="Segoe UI Light"/>
              </a:rPr>
              <a:t>Microsoft</a:t>
            </a:r>
          </a:p>
        </p:txBody>
      </p:sp>
      <p:pic>
        <p:nvPicPr>
          <p:cNvPr id="49" name="Picture 48"/>
          <p:cNvPicPr>
            <a:picLocks noChangeAspect="1"/>
          </p:cNvPicPr>
          <p:nvPr/>
        </p:nvPicPr>
        <p:blipFill>
          <a:blip r:embed="rId2"/>
          <a:stretch>
            <a:fillRect/>
          </a:stretch>
        </p:blipFill>
        <p:spPr>
          <a:xfrm>
            <a:off x="4435566" y="1329645"/>
            <a:ext cx="377835" cy="508200"/>
          </a:xfrm>
          <a:prstGeom prst="rect">
            <a:avLst/>
          </a:prstGeom>
        </p:spPr>
      </p:pic>
      <p:pic>
        <p:nvPicPr>
          <p:cNvPr id="50" name="Picture 49"/>
          <p:cNvPicPr>
            <a:picLocks noChangeAspect="1"/>
          </p:cNvPicPr>
          <p:nvPr/>
        </p:nvPicPr>
        <p:blipFill>
          <a:blip r:embed="rId3"/>
          <a:stretch>
            <a:fillRect/>
          </a:stretch>
        </p:blipFill>
        <p:spPr>
          <a:xfrm>
            <a:off x="1897475" y="1337476"/>
            <a:ext cx="505481" cy="503118"/>
          </a:xfrm>
          <a:prstGeom prst="rect">
            <a:avLst/>
          </a:prstGeom>
        </p:spPr>
      </p:pic>
      <p:pic>
        <p:nvPicPr>
          <p:cNvPr id="51" name="Picture 50"/>
          <p:cNvPicPr>
            <a:picLocks noChangeAspect="1"/>
          </p:cNvPicPr>
          <p:nvPr/>
        </p:nvPicPr>
        <p:blipFill>
          <a:blip r:embed="rId4"/>
          <a:stretch>
            <a:fillRect/>
          </a:stretch>
        </p:blipFill>
        <p:spPr>
          <a:xfrm>
            <a:off x="9586331" y="1329645"/>
            <a:ext cx="389024" cy="496913"/>
          </a:xfrm>
          <a:prstGeom prst="rect">
            <a:avLst/>
          </a:prstGeom>
        </p:spPr>
      </p:pic>
      <p:grpSp>
        <p:nvGrpSpPr>
          <p:cNvPr id="54" name="Group 53"/>
          <p:cNvGrpSpPr/>
          <p:nvPr/>
        </p:nvGrpSpPr>
        <p:grpSpPr>
          <a:xfrm>
            <a:off x="6902063" y="1405033"/>
            <a:ext cx="542424" cy="508113"/>
            <a:chOff x="6970481" y="932151"/>
            <a:chExt cx="615501" cy="576568"/>
          </a:xfrm>
        </p:grpSpPr>
        <p:pic>
          <p:nvPicPr>
            <p:cNvPr id="53" name="Picture 52"/>
            <p:cNvPicPr>
              <a:picLocks noChangeAspect="1"/>
            </p:cNvPicPr>
            <p:nvPr/>
          </p:nvPicPr>
          <p:blipFill>
            <a:blip r:embed="rId5"/>
            <a:stretch>
              <a:fillRect/>
            </a:stretch>
          </p:blipFill>
          <p:spPr>
            <a:xfrm>
              <a:off x="7048772" y="932151"/>
              <a:ext cx="537210" cy="493568"/>
            </a:xfrm>
            <a:prstGeom prst="rect">
              <a:avLst/>
            </a:prstGeom>
          </p:spPr>
        </p:pic>
        <p:pic>
          <p:nvPicPr>
            <p:cNvPr id="52" name="Picture 51"/>
            <p:cNvPicPr>
              <a:picLocks noChangeAspect="1"/>
            </p:cNvPicPr>
            <p:nvPr/>
          </p:nvPicPr>
          <p:blipFill>
            <a:blip r:embed="rId6"/>
            <a:stretch>
              <a:fillRect/>
            </a:stretch>
          </p:blipFill>
          <p:spPr>
            <a:xfrm>
              <a:off x="6970481" y="1181492"/>
              <a:ext cx="279449" cy="327227"/>
            </a:xfrm>
            <a:prstGeom prst="rect">
              <a:avLst/>
            </a:prstGeom>
          </p:spPr>
        </p:pic>
      </p:grpSp>
      <p:sp>
        <p:nvSpPr>
          <p:cNvPr id="30" name="object 27"/>
          <p:cNvSpPr txBox="1"/>
          <p:nvPr/>
        </p:nvSpPr>
        <p:spPr>
          <a:xfrm>
            <a:off x="3612655" y="1906980"/>
            <a:ext cx="2113078" cy="2658420"/>
          </a:xfrm>
          <a:prstGeom prst="rect">
            <a:avLst/>
          </a:prstGeom>
        </p:spPr>
        <p:txBody>
          <a:bodyPr vert="horz" wrap="square" lIns="0" tIns="13335" rIns="0" bIns="0" rtlCol="0">
            <a:spAutoFit/>
          </a:bodyPr>
          <a:lstStyle/>
          <a:p>
            <a:pPr marL="134620" marR="65405" algn="ctr">
              <a:lnSpc>
                <a:spcPct val="100000"/>
              </a:lnSpc>
              <a:spcBef>
                <a:spcPts val="105"/>
              </a:spcBef>
            </a:pPr>
            <a:r>
              <a:rPr lang="en-US" sz="1400" b="1" spc="-5" dirty="0">
                <a:solidFill>
                  <a:schemeClr val="tx2"/>
                </a:solidFill>
                <a:cs typeface="Segoe UI Semibold"/>
              </a:rPr>
              <a:t>Threat</a:t>
            </a:r>
            <a:br>
              <a:rPr lang="en-US" sz="1400" b="1" spc="-5" dirty="0">
                <a:solidFill>
                  <a:schemeClr val="tx2"/>
                </a:solidFill>
                <a:cs typeface="Segoe UI Semibold"/>
              </a:rPr>
            </a:br>
            <a:r>
              <a:rPr lang="en-US" sz="1400" b="1" spc="-5" dirty="0">
                <a:solidFill>
                  <a:schemeClr val="tx2"/>
                </a:solidFill>
                <a:cs typeface="Segoe UI Semibold"/>
              </a:rPr>
              <a:t>Protection</a:t>
            </a:r>
            <a:endParaRPr sz="1400" dirty="0">
              <a:solidFill>
                <a:schemeClr val="tx2"/>
              </a:solidFill>
              <a:cs typeface="Segoe UI Semibold"/>
            </a:endParaRPr>
          </a:p>
          <a:p>
            <a:pPr marL="75565" marR="5080" algn="ctr">
              <a:lnSpc>
                <a:spcPct val="100000"/>
              </a:lnSpc>
              <a:spcBef>
                <a:spcPts val="615"/>
              </a:spcBef>
            </a:pPr>
            <a:r>
              <a:rPr lang="en-US" sz="1400" spc="-40" dirty="0">
                <a:cs typeface="Segoe UI"/>
              </a:rPr>
              <a:t>Stop attacks with integrated and automated security.</a:t>
            </a:r>
          </a:p>
          <a:p>
            <a:pPr marL="12700" marR="117475" indent="-3175" algn="ctr">
              <a:lnSpc>
                <a:spcPct val="135700"/>
              </a:lnSpc>
              <a:spcBef>
                <a:spcPts val="125"/>
              </a:spcBef>
            </a:pPr>
            <a:r>
              <a:rPr lang="en-US" sz="1400" spc="-5" dirty="0">
                <a:solidFill>
                  <a:schemeClr val="tx2"/>
                </a:solidFill>
                <a:cs typeface="Segoe UI"/>
              </a:rPr>
              <a:t>Microsoft Defender Advanced Threat Protection</a:t>
            </a:r>
          </a:p>
          <a:p>
            <a:pPr marL="12700" marR="117475" indent="-3175" algn="ctr">
              <a:lnSpc>
                <a:spcPct val="135700"/>
              </a:lnSpc>
              <a:spcBef>
                <a:spcPts val="125"/>
              </a:spcBef>
            </a:pPr>
            <a:r>
              <a:rPr lang="en-US" sz="1400" spc="-5" dirty="0">
                <a:solidFill>
                  <a:schemeClr val="tx2"/>
                </a:solidFill>
                <a:cs typeface="Segoe UI"/>
              </a:rPr>
              <a:t>Azure Sentinel (SIEM) Azure DDoS Protection</a:t>
            </a:r>
          </a:p>
        </p:txBody>
      </p:sp>
      <p:sp>
        <p:nvSpPr>
          <p:cNvPr id="31" name="object 27"/>
          <p:cNvSpPr txBox="1"/>
          <p:nvPr/>
        </p:nvSpPr>
        <p:spPr>
          <a:xfrm>
            <a:off x="8873439" y="1906980"/>
            <a:ext cx="2113078" cy="2137124"/>
          </a:xfrm>
          <a:prstGeom prst="rect">
            <a:avLst/>
          </a:prstGeom>
        </p:spPr>
        <p:txBody>
          <a:bodyPr vert="horz" wrap="square" lIns="0" tIns="13335" rIns="0" bIns="0" rtlCol="0">
            <a:spAutoFit/>
          </a:bodyPr>
          <a:lstStyle/>
          <a:p>
            <a:pPr marL="134620" marR="65405" algn="ctr">
              <a:lnSpc>
                <a:spcPct val="100000"/>
              </a:lnSpc>
              <a:spcBef>
                <a:spcPts val="105"/>
              </a:spcBef>
            </a:pPr>
            <a:r>
              <a:rPr lang="en-US" sz="1400" b="1" spc="-5" dirty="0">
                <a:solidFill>
                  <a:schemeClr val="tx2"/>
                </a:solidFill>
                <a:cs typeface="Segoe UI Semibold"/>
              </a:rPr>
              <a:t>Cloud Security Management</a:t>
            </a:r>
          </a:p>
          <a:p>
            <a:pPr marL="75565" marR="5080" algn="ctr">
              <a:lnSpc>
                <a:spcPct val="100000"/>
              </a:lnSpc>
              <a:spcBef>
                <a:spcPts val="615"/>
              </a:spcBef>
            </a:pPr>
            <a:r>
              <a:rPr lang="en-US" sz="1400" spc="-40" dirty="0">
                <a:cs typeface="Segoe UI"/>
              </a:rPr>
              <a:t>Safeguard </a:t>
            </a:r>
            <a:br>
              <a:rPr lang="en-US" sz="1400" spc="-40" dirty="0">
                <a:cs typeface="Segoe UI"/>
              </a:rPr>
            </a:br>
            <a:r>
              <a:rPr lang="en-US" sz="1400" spc="-40" dirty="0">
                <a:cs typeface="Segoe UI"/>
              </a:rPr>
              <a:t>cross- cloud resources.</a:t>
            </a:r>
          </a:p>
          <a:p>
            <a:pPr marL="12700" marR="117475" indent="-3175" algn="ctr">
              <a:lnSpc>
                <a:spcPct val="135700"/>
              </a:lnSpc>
              <a:spcBef>
                <a:spcPts val="125"/>
              </a:spcBef>
            </a:pPr>
            <a:r>
              <a:rPr lang="en-US" sz="1400" spc="-5" dirty="0">
                <a:solidFill>
                  <a:schemeClr val="tx2"/>
                </a:solidFill>
                <a:cs typeface="Segoe UI"/>
              </a:rPr>
              <a:t>Azure Security Center Azure Security Center for </a:t>
            </a:r>
            <a:r>
              <a:rPr lang="en-US" sz="1400" spc="-5" dirty="0" err="1">
                <a:solidFill>
                  <a:schemeClr val="tx2"/>
                </a:solidFill>
                <a:cs typeface="Segoe UI"/>
              </a:rPr>
              <a:t>IoT</a:t>
            </a:r>
            <a:r>
              <a:rPr lang="en-US" sz="1400" spc="-5" dirty="0">
                <a:solidFill>
                  <a:schemeClr val="tx2"/>
                </a:solidFill>
                <a:cs typeface="Segoe UI"/>
              </a:rPr>
              <a:t> Microsoft Cloud App Security</a:t>
            </a:r>
          </a:p>
        </p:txBody>
      </p:sp>
      <p:sp>
        <p:nvSpPr>
          <p:cNvPr id="20" name="Rectangle 19"/>
          <p:cNvSpPr/>
          <p:nvPr/>
        </p:nvSpPr>
        <p:spPr>
          <a:xfrm>
            <a:off x="995362" y="4568324"/>
            <a:ext cx="10198237" cy="2297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400" b="1" dirty="0">
                <a:solidFill>
                  <a:schemeClr val="bg1"/>
                </a:solidFill>
              </a:rPr>
              <a:t>Graph API</a:t>
            </a:r>
          </a:p>
        </p:txBody>
      </p:sp>
    </p:spTree>
    <p:extLst>
      <p:ext uri="{BB962C8B-B14F-4D97-AF65-F5344CB8AC3E}">
        <p14:creationId xmlns:p14="http://schemas.microsoft.com/office/powerpoint/2010/main" val="9608411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REATEDBY" val="Global PowerPoint Toolbar"/>
  <p:tag name="TOOLBARVERSION" val="5.26"/>
  <p:tag name="TYPE" val="ScreenWide"/>
  <p:tag name="KEYWORD" val="SCREENWIDE"/>
  <p:tag name="TEMPLATEVERSION" val="17/07/2017 10:56:04"/>
</p:tagLst>
</file>

<file path=ppt/theme/theme1.xml><?xml version="1.0" encoding="utf-8"?>
<a:theme xmlns:a="http://schemas.openxmlformats.org/drawingml/2006/main" name="KPMG_Widescreen_16:9 02/02/2016">
  <a:themeElements>
    <a:clrScheme name="New KPMG Colours">
      <a:dk1>
        <a:srgbClr val="000000"/>
      </a:dk1>
      <a:lt1>
        <a:sysClr val="window" lastClr="FFFFFF"/>
      </a:lt1>
      <a:dk2>
        <a:srgbClr val="00338D"/>
      </a:dk2>
      <a:lt2>
        <a:srgbClr val="F0F0F0"/>
      </a:lt2>
      <a:accent1>
        <a:srgbClr val="0091DA"/>
      </a:accent1>
      <a:accent2>
        <a:srgbClr val="6D2077"/>
      </a:accent2>
      <a:accent3>
        <a:srgbClr val="005EB8"/>
      </a:accent3>
      <a:accent4>
        <a:srgbClr val="00A3A1"/>
      </a:accent4>
      <a:accent5>
        <a:srgbClr val="EAAA00"/>
      </a:accent5>
      <a:accent6>
        <a:srgbClr val="43B02A"/>
      </a:accent6>
      <a:hlink>
        <a:srgbClr val="0091DA"/>
      </a:hlink>
      <a:folHlink>
        <a:srgbClr val="0091DA"/>
      </a:folHlink>
    </a:clrScheme>
    <a:fontScheme name="KPMG">
      <a:majorFont>
        <a:latin typeface="KPMG Extralight"/>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54610" tIns="54610" rIns="54610" bIns="54610" rtlCol="0" anchor="ctr"/>
      <a:lstStyle>
        <a:defPPr algn="l">
          <a:defRPr sz="15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54610" tIns="54610" rIns="54610" bIns="54610" rtlCol="0">
        <a:noAutofit/>
      </a:bodyPr>
      <a:lstStyle>
        <a:defPPr>
          <a:spcAft>
            <a:spcPts val="600"/>
          </a:spcAft>
          <a:defRPr sz="1500" dirty="0" err="1" smtClean="0"/>
        </a:defPPr>
      </a:lstStyle>
    </a:txDef>
  </a:objectDefaults>
  <a:extraClrSchemeLst/>
  <a:custClrLst>
    <a:custClr name="KPMG Blue">
      <a:srgbClr val="00338D"/>
    </a:custClr>
    <a:custClr name="Medium Blue">
      <a:srgbClr val="005EB8"/>
    </a:custClr>
    <a:custClr name="Light Blue">
      <a:srgbClr val="0091DA"/>
    </a:custClr>
    <a:custClr name="Violet">
      <a:srgbClr val="483698"/>
    </a:custClr>
    <a:custClr name="Purple">
      <a:srgbClr val="470A68"/>
    </a:custClr>
    <a:custClr name="Light Purple">
      <a:srgbClr val="6D2077"/>
    </a:custClr>
    <a:custClr name="Green">
      <a:srgbClr val="00A3A1"/>
    </a:custClr>
    <a:custClr name="Dark Green">
      <a:srgbClr val="009A44"/>
    </a:custClr>
    <a:custClr name="Light Green">
      <a:srgbClr val="43B02A"/>
    </a:custClr>
    <a:custClr name="Yellow">
      <a:srgbClr val="EAAA00"/>
    </a:custClr>
    <a:custClr name="Orange">
      <a:srgbClr val="F68D2E"/>
    </a:custClr>
    <a:custClr name="Red ">
      <a:srgbClr val="BC204B"/>
    </a:custClr>
    <a:custClr name="Pink">
      <a:srgbClr val="C6007E"/>
    </a:custClr>
    <a:custClr name="Dark Brown">
      <a:srgbClr val="753F19"/>
    </a:custClr>
    <a:custClr name="Light Brown">
      <a:srgbClr val="9B642E"/>
    </a:custClr>
    <a:custClr name="Olive">
      <a:srgbClr val="9D9375"/>
    </a:custClr>
    <a:custClr name="Beige">
      <a:srgbClr val="E3BC9F"/>
    </a:custClr>
    <a:custClr name="Light Pink">
      <a:srgbClr val="E36877"/>
    </a:custClr>
  </a:custClrLst>
  <a:extLst>
    <a:ext uri="{05A4C25C-085E-4340-85A3-A5531E510DB2}">
      <thm15:themeFamily xmlns:thm15="http://schemas.microsoft.com/office/thememl/2012/main" name="KPMG Widescreen Standard Template.potx" id="{8B38D2A5-9BC7-4F62-B242-67C700C5F724}" vid="{699E01CA-0D54-417C-BFE6-B70CCE5CE3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KPMG Widescreen Standard Template</Template>
  <TotalTime>10348</TotalTime>
  <Words>4659</Words>
  <Application>Microsoft Office PowerPoint</Application>
  <PresentationFormat>Widescreen</PresentationFormat>
  <Paragraphs>784</Paragraphs>
  <Slides>18</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KPMG Extralight</vt:lpstr>
      <vt:lpstr>Segoe</vt:lpstr>
      <vt:lpstr>Segoe UI</vt:lpstr>
      <vt:lpstr>Segoe UI Light</vt:lpstr>
      <vt:lpstr>KPMG_Widescreen_16:9 02/02/2016</vt:lpstr>
      <vt:lpstr>Azure Talkbook</vt:lpstr>
      <vt:lpstr>Overview</vt:lpstr>
      <vt:lpstr>Cloud context and focus has changed</vt:lpstr>
      <vt:lpstr>KPMG’s Cloud Security Capability Framework</vt:lpstr>
      <vt:lpstr>KPMG’s Cloud Security Capability Framework</vt:lpstr>
      <vt:lpstr>PowerPoint Presentation</vt:lpstr>
      <vt:lpstr>Security Reference Architecture</vt:lpstr>
      <vt:lpstr>Key Challenges to securing with Azure</vt:lpstr>
      <vt:lpstr>Azure Security &amp; Management</vt:lpstr>
      <vt:lpstr>Identity and Access Management Challenges</vt:lpstr>
      <vt:lpstr>Threat Protection </vt:lpstr>
      <vt:lpstr>PowerPoint Presentation</vt:lpstr>
      <vt:lpstr>Cloud Security Challenges</vt:lpstr>
      <vt:lpstr>Zero trust architecture with Azure</vt:lpstr>
      <vt:lpstr>Secure DevOps with Azure</vt:lpstr>
      <vt:lpstr>Container Security with Azure</vt:lpstr>
      <vt:lpstr>Client Proof Points</vt:lpstr>
      <vt:lpstr>PowerPoint Presentation</vt:lpstr>
    </vt:vector>
  </TitlesOfParts>
  <Company>KPMG LLP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Talkbook</dc:title>
  <dc:creator>Jha, Shekhar</dc:creator>
  <cp:lastModifiedBy>Shekhar Jha</cp:lastModifiedBy>
  <cp:revision>296</cp:revision>
  <dcterms:created xsi:type="dcterms:W3CDTF">2020-04-04T00:19:24Z</dcterms:created>
  <dcterms:modified xsi:type="dcterms:W3CDTF">2020-04-18T16:37:31Z</dcterms:modified>
  <cp:category>KPMG Confidential</cp:category>
  <cp:contentStatus>Draft</cp:contentStatus>
</cp:coreProperties>
</file>