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284" r:id="rId2"/>
    <p:sldId id="332" r:id="rId3"/>
    <p:sldId id="336" r:id="rId4"/>
  </p:sldIdLst>
  <p:sldSz cx="12192000" cy="6858000"/>
  <p:notesSz cx="6858000" cy="9144000"/>
  <p:custDataLst>
    <p:tags r:id="rId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nnehy, Ruth R" initials="DRR" lastIdx="99" clrIdx="0">
    <p:extLst>
      <p:ext uri="{19B8F6BF-5375-455C-9EA6-DF929625EA0E}">
        <p15:presenceInfo xmlns:p15="http://schemas.microsoft.com/office/powerpoint/2012/main" userId="Dennehy, Ruth R" providerId="None"/>
      </p:ext>
    </p:extLst>
  </p:cmAuthor>
  <p:cmAuthor id="2" name="KPMG" initials="K" lastIdx="7" clrIdx="1">
    <p:extLst>
      <p:ext uri="{19B8F6BF-5375-455C-9EA6-DF929625EA0E}">
        <p15:presenceInfo xmlns:p15="http://schemas.microsoft.com/office/powerpoint/2012/main" userId="KPMG" providerId="None"/>
      </p:ext>
    </p:extLst>
  </p:cmAuthor>
  <p:cmAuthor id="3" name="Jha, Shekhar" initials="JS" lastIdx="10" clrIdx="2">
    <p:extLst>
      <p:ext uri="{19B8F6BF-5375-455C-9EA6-DF929625EA0E}">
        <p15:presenceInfo xmlns:p15="http://schemas.microsoft.com/office/powerpoint/2012/main" userId="Jha, Shekhar" providerId="None"/>
      </p:ext>
    </p:extLst>
  </p:cmAuthor>
  <p:cmAuthor id="4" name="Leslie A Baxter" initials="lab" lastIdx="95" clrIdx="3">
    <p:extLst>
      <p:ext uri="{19B8F6BF-5375-455C-9EA6-DF929625EA0E}">
        <p15:presenceInfo xmlns:p15="http://schemas.microsoft.com/office/powerpoint/2012/main" userId="Leslie A Baxter" providerId="None"/>
      </p:ext>
    </p:extLst>
  </p:cmAuthor>
  <p:cmAuthor id="5" name="Bhandari, Rashmi" initials="BR" lastIdx="68" clrIdx="4">
    <p:extLst>
      <p:ext uri="{19B8F6BF-5375-455C-9EA6-DF929625EA0E}">
        <p15:presenceInfo xmlns:p15="http://schemas.microsoft.com/office/powerpoint/2012/main" userId="S-1-5-21-1833789009-2046912680-526660263-19911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338D"/>
    <a:srgbClr val="0091DA"/>
    <a:srgbClr val="156092"/>
    <a:srgbClr val="546A89"/>
    <a:srgbClr val="483698"/>
    <a:srgbClr val="F2F2F2"/>
    <a:srgbClr val="4066AA"/>
    <a:srgbClr val="005EB8"/>
    <a:srgbClr val="F68D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888" autoAdjust="0"/>
    <p:restoredTop sz="95324" autoAdjust="0"/>
  </p:normalViewPr>
  <p:slideViewPr>
    <p:cSldViewPr snapToGrid="0" showGuides="1">
      <p:cViewPr>
        <p:scale>
          <a:sx n="150" d="100"/>
          <a:sy n="150" d="100"/>
        </p:scale>
        <p:origin x="3576" y="108"/>
      </p:cViewPr>
      <p:guideLst/>
    </p:cSldViewPr>
  </p:slideViewPr>
  <p:outlineViewPr>
    <p:cViewPr>
      <p:scale>
        <a:sx n="33" d="100"/>
        <a:sy n="33" d="100"/>
      </p:scale>
      <p:origin x="0" y="-5484"/>
    </p:cViewPr>
  </p:outlineViewPr>
  <p:notesTextViewPr>
    <p:cViewPr>
      <p:scale>
        <a:sx n="1" d="1"/>
        <a:sy n="1" d="1"/>
      </p:scale>
      <p:origin x="0" y="0"/>
    </p:cViewPr>
  </p:notesTextViewPr>
  <p:sorterViewPr>
    <p:cViewPr>
      <p:scale>
        <a:sx n="100" d="100"/>
        <a:sy n="100" d="100"/>
      </p:scale>
      <p:origin x="0" y="-1740"/>
    </p:cViewPr>
  </p:sorterViewPr>
  <p:notesViewPr>
    <p:cSldViewPr snapToGrid="0">
      <p:cViewPr varScale="1">
        <p:scale>
          <a:sx n="86" d="100"/>
          <a:sy n="86" d="100"/>
        </p:scale>
        <p:origin x="292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gs" Target="tags/tag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7" name="Slide Number Placeholder 6"/>
          <p:cNvSpPr>
            <a:spLocks noGrp="1"/>
          </p:cNvSpPr>
          <p:nvPr>
            <p:ph type="sldNum" sz="quarter" idx="5"/>
          </p:nvPr>
        </p:nvSpPr>
        <p:spPr>
          <a:xfrm>
            <a:off x="3884613" y="8743890"/>
            <a:ext cx="2971800" cy="384721"/>
          </a:xfrm>
          <a:prstGeom prst="rect">
            <a:avLst/>
          </a:prstGeom>
        </p:spPr>
        <p:txBody>
          <a:bodyPr vert="horz" lIns="0" tIns="0" rIns="228600" bIns="228600" rtlCol="0" anchor="ctr">
            <a:spAutoFit/>
          </a:bodyPr>
          <a:lstStyle>
            <a:lvl1pPr algn="r">
              <a:defRPr sz="1000">
                <a:solidFill>
                  <a:srgbClr val="00338D"/>
                </a:solidFill>
                <a:latin typeface="Arial" panose="020B0604020202020204" pitchFamily="34" charset="0"/>
              </a:defRPr>
            </a:lvl1pPr>
          </a:lstStyle>
          <a:p>
            <a:fld id="{86CB4B4D-7CA3-9044-876B-883B54F8677D}" type="slidenum">
              <a:rPr lang="en-US" smtClean="0">
                <a:latin typeface="Arial"/>
                <a:ea typeface="Arial"/>
                <a:cs typeface="Arial" panose="020B0604020202020204" pitchFamily="34" charset="0"/>
              </a:rPr>
              <a:pPr/>
              <a:t>‹#›</a:t>
            </a:fld>
            <a:endParaRPr lang="en-US" dirty="0"/>
          </a:p>
        </p:txBody>
      </p:sp>
      <p:sp>
        <p:nvSpPr>
          <p:cNvPr id="8" name="Notes Placeholder 7"/>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664364504"/>
      </p:ext>
    </p:extLst>
  </p:cSld>
  <p:clrMap bg1="lt1" tx1="dk1" bg2="lt2" tx2="dk2" accent1="accent1" accent2="accent2" accent3="accent3" accent4="accent4" accent5="accent5" accent6="accent6" hlink="hlink" folHlink="folHlink"/>
  <p:notesStyle>
    <a:lvl1pPr marL="0" marR="0" indent="0" algn="l" defTabSz="914400" rtl="0" eaLnBrk="1" fontAlgn="auto" latinLnBrk="0" hangingPunct="1">
      <a:lnSpc>
        <a:spcPct val="100000"/>
      </a:lnSpc>
      <a:spcBef>
        <a:spcPts val="0"/>
      </a:spcBef>
      <a:spcAft>
        <a:spcPts val="0"/>
      </a:spcAft>
      <a:buClrTx/>
      <a:buSzTx/>
      <a:buFontTx/>
      <a:buNone/>
      <a:tabLst/>
      <a:defRPr sz="1200" kern="1200">
        <a:solidFill>
          <a:schemeClr val="tx1"/>
        </a:solidFill>
        <a:latin typeface="Arial" panose="020B0604020202020204" pitchFamily="34" charset="0"/>
        <a:ea typeface="+mn-ea"/>
        <a:cs typeface="Arial" panose="020B0604020202020204" pitchFamily="34" charset="0"/>
      </a:defRPr>
    </a:lvl1pPr>
    <a:lvl2pPr marL="234950" marR="0" indent="-2349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sz="1200" kern="1200">
        <a:solidFill>
          <a:schemeClr val="tx1"/>
        </a:solidFill>
        <a:latin typeface="Arial" panose="020B0604020202020204" pitchFamily="34" charset="0"/>
        <a:ea typeface="+mn-ea"/>
        <a:cs typeface="Arial" panose="020B0604020202020204" pitchFamily="34" charset="0"/>
      </a:defRPr>
    </a:lvl2pPr>
    <a:lvl3pPr marL="457200" marR="0" indent="-2222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sz="1200" kern="1200">
        <a:solidFill>
          <a:schemeClr val="tx1"/>
        </a:solidFill>
        <a:latin typeface="Arial" panose="020B0604020202020204" pitchFamily="34" charset="0"/>
        <a:ea typeface="+mn-ea"/>
        <a:cs typeface="Arial" panose="020B0604020202020204" pitchFamily="34" charset="0"/>
      </a:defRPr>
    </a:lvl3pPr>
    <a:lvl4pPr marL="692150" marR="0" indent="-2349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sz="1200" kern="1200">
        <a:solidFill>
          <a:schemeClr val="tx1"/>
        </a:solidFill>
        <a:latin typeface="Arial" panose="020B0604020202020204" pitchFamily="34" charset="0"/>
        <a:ea typeface="+mn-ea"/>
        <a:cs typeface="Arial" panose="020B0604020202020204" pitchFamily="34" charset="0"/>
      </a:defRPr>
    </a:lvl4pPr>
    <a:lvl5pPr marL="914400" marR="0" indent="-2222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aka.ms/MCRA"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s://aka.ms/markslist" TargetMode="External"/><Relationship Id="rId5" Type="http://schemas.openxmlformats.org/officeDocument/2006/relationships/hyperlink" Target="https://azure.microsoft.com/en-us/blog/introducing-microsoft-azure-sphere-secure-and-power-the-intelligent-edge/" TargetMode="External"/><Relationship Id="rId4" Type="http://schemas.openxmlformats.org/officeDocument/2006/relationships/hyperlink" Target="https://blogs.microsoft.com/iot/2018/04/04/microsoft-will-invest-5-billion-in-iot-heres-why/"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kern="1200" dirty="0">
                <a:solidFill>
                  <a:schemeClr val="tx1"/>
                </a:solidFill>
                <a:effectLst/>
                <a:latin typeface="+mn-lt"/>
                <a:ea typeface="+mn-ea"/>
                <a:cs typeface="+mn-cs"/>
              </a:rPr>
              <a:t>STATIC SLIDE VERSION (No Animations)</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Microsoft Cybersecurity Reference Architecture (</a:t>
            </a:r>
            <a:r>
              <a:rPr lang="en-US" sz="1200" u="sng" kern="1200" dirty="0">
                <a:solidFill>
                  <a:schemeClr val="tx1"/>
                </a:solidFill>
                <a:effectLst/>
                <a:latin typeface="+mn-lt"/>
                <a:ea typeface="+mn-ea"/>
                <a:cs typeface="+mn-cs"/>
                <a:hlinkClick r:id="rId3"/>
              </a:rPr>
              <a:t>https://aka.ms/MCRA</a:t>
            </a:r>
            <a:r>
              <a:rPr lang="en-US" sz="1200" kern="1200" dirty="0">
                <a:solidFill>
                  <a:schemeClr val="tx1"/>
                </a:solidFill>
                <a:effectLst/>
                <a:latin typeface="+mn-lt"/>
                <a:ea typeface="+mn-ea"/>
                <a:cs typeface="+mn-cs"/>
              </a:rPr>
              <a:t>) describes Microsoft’s cybersecurity capabilities and how they integrate with existing security architectures and capabilities. We recently updated this diagram and wanted to share a little bit about the changes and the document itself to help you better utilize it.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b="1" u="sng" kern="1200" dirty="0">
                <a:solidFill>
                  <a:schemeClr val="tx1"/>
                </a:solidFill>
                <a:effectLst/>
                <a:latin typeface="+mn-lt"/>
                <a:ea typeface="+mn-ea"/>
                <a:cs typeface="+mn-cs"/>
              </a:rPr>
              <a:t>How to use it </a:t>
            </a:r>
            <a:endParaRPr lang="en-US" sz="1200" u="sng"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 have seen this document used for several purposes by our customers and internal teams (beyond a geeky wall decoration to shock and impress your cubicle neighbors :-)</a:t>
            </a:r>
          </a:p>
          <a:p>
            <a:pPr lvl="0" fontAlgn="ctr"/>
            <a:r>
              <a:rPr lang="en-US" sz="1200" b="1" kern="1200" dirty="0">
                <a:solidFill>
                  <a:schemeClr val="tx1"/>
                </a:solidFill>
                <a:effectLst/>
                <a:latin typeface="+mn-lt"/>
                <a:ea typeface="+mn-ea"/>
                <a:cs typeface="+mn-cs"/>
              </a:rPr>
              <a:t>Starting template for a security architecture - </a:t>
            </a:r>
            <a:r>
              <a:rPr lang="en-US" sz="1200" kern="1200" dirty="0">
                <a:solidFill>
                  <a:schemeClr val="tx1"/>
                </a:solidFill>
                <a:effectLst/>
                <a:latin typeface="+mn-lt"/>
                <a:ea typeface="+mn-ea"/>
                <a:cs typeface="+mn-cs"/>
              </a:rPr>
              <a:t>The</a:t>
            </a:r>
            <a:r>
              <a:rPr lang="en-US" sz="1200" b="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most common use case we see is that organizations use the document to help define a target state for cybersecurity capabilities. Organizations find this architecture useful because it covers capabilities across the modern enterprise estate that now spans on-premise, mobile devices, many clouds, and IoT / Operational Technology. </a:t>
            </a:r>
          </a:p>
          <a:p>
            <a:pPr lvl="0" fontAlgn="ctr"/>
            <a:r>
              <a:rPr lang="en-US" sz="1200" b="1" kern="1200" dirty="0">
                <a:solidFill>
                  <a:schemeClr val="tx1"/>
                </a:solidFill>
                <a:effectLst/>
                <a:latin typeface="+mn-lt"/>
                <a:ea typeface="+mn-ea"/>
                <a:cs typeface="+mn-cs"/>
              </a:rPr>
              <a:t>Comparison reference for security capabilities - </a:t>
            </a:r>
            <a:r>
              <a:rPr lang="en-US" sz="1200" kern="1200" dirty="0">
                <a:solidFill>
                  <a:schemeClr val="tx1"/>
                </a:solidFill>
                <a:effectLst/>
                <a:latin typeface="+mn-lt"/>
                <a:ea typeface="+mn-ea"/>
                <a:cs typeface="+mn-cs"/>
              </a:rPr>
              <a:t>We know of several organizations that have marked up a printed copy with what capabilities they already own from various Microsoft license suites (many customers don't know they own quite a bit of this technology), which ones they already have in place (from Microsoft or partner/3rd party), and which ones are new and could fill a need. </a:t>
            </a:r>
          </a:p>
          <a:p>
            <a:pPr lvl="0" fontAlgn="ctr"/>
            <a:r>
              <a:rPr lang="en-US" sz="1200" b="1" kern="1200" dirty="0">
                <a:solidFill>
                  <a:schemeClr val="tx1"/>
                </a:solidFill>
                <a:effectLst/>
                <a:latin typeface="+mn-lt"/>
                <a:ea typeface="+mn-ea"/>
                <a:cs typeface="+mn-cs"/>
              </a:rPr>
              <a:t>Learn about Microsoft capabilities</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 In presentation mode, each capability has a "ScreenTip" with a short description of each capability + a link to documentation on that capability to learn more. </a:t>
            </a:r>
          </a:p>
          <a:p>
            <a:pPr lvl="0" fontAlgn="ctr"/>
            <a:r>
              <a:rPr lang="en-US" sz="1200" b="1" kern="1200" dirty="0">
                <a:solidFill>
                  <a:schemeClr val="tx1"/>
                </a:solidFill>
                <a:effectLst/>
                <a:latin typeface="+mn-lt"/>
                <a:ea typeface="+mn-ea"/>
                <a:cs typeface="+mn-cs"/>
              </a:rPr>
              <a:t>Learn about Microsoft's integration investments -</a:t>
            </a:r>
            <a:r>
              <a:rPr lang="en-US" sz="1200" kern="1200" dirty="0">
                <a:solidFill>
                  <a:schemeClr val="tx1"/>
                </a:solidFill>
                <a:effectLst/>
                <a:latin typeface="+mn-lt"/>
                <a:ea typeface="+mn-ea"/>
                <a:cs typeface="+mn-cs"/>
              </a:rPr>
              <a:t> The architecture includes visuals of key integration points with partner capabilities (e.g. SIEM/Log integration, Security Appliances in Azure, DLP integration, and more) and within our own product capabilities among (e.g. Advanced Threat Protection, Conditional Access, and more).</a:t>
            </a:r>
          </a:p>
          <a:p>
            <a:pPr lvl="0" fontAlgn="ctr"/>
            <a:r>
              <a:rPr lang="en-US" sz="1200" b="1" kern="1200" dirty="0">
                <a:solidFill>
                  <a:schemeClr val="tx1"/>
                </a:solidFill>
                <a:effectLst/>
                <a:latin typeface="+mn-lt"/>
                <a:ea typeface="+mn-ea"/>
                <a:cs typeface="+mn-cs"/>
              </a:rPr>
              <a:t>Learn about Cybersecurity</a:t>
            </a:r>
            <a:r>
              <a:rPr lang="en-US" sz="1200" kern="1200" dirty="0">
                <a:solidFill>
                  <a:schemeClr val="tx1"/>
                </a:solidFill>
                <a:effectLst/>
                <a:latin typeface="+mn-lt"/>
                <a:ea typeface="+mn-ea"/>
                <a:cs typeface="+mn-cs"/>
              </a:rPr>
              <a:t> - We have also heard reports of folks new to cybersecurity using this as a learning tool as they prepare for their first career or a career change. </a:t>
            </a:r>
          </a:p>
          <a:p>
            <a:r>
              <a:rPr lang="en-US" sz="1200" kern="1200" dirty="0">
                <a:solidFill>
                  <a:schemeClr val="tx1"/>
                </a:solidFill>
                <a:effectLst/>
                <a:latin typeface="+mn-lt"/>
                <a:ea typeface="+mn-ea"/>
                <a:cs typeface="+mn-cs"/>
              </a:rPr>
              <a:t>As you can see, Microsoft has been investing heavily in security for many years to secure our products and services as well as provide the capabilities our customers need to secure their assets. In many ways, this diagram reflects Microsoft massive ongoing investment into cyber security research and development, currently over $1 billion annually (not including acquisitions). </a:t>
            </a:r>
          </a:p>
          <a:p>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b="1" u="sng" kern="1200" dirty="0">
                <a:solidFill>
                  <a:schemeClr val="tx1"/>
                </a:solidFill>
                <a:effectLst/>
                <a:latin typeface="+mn-lt"/>
                <a:ea typeface="+mn-ea"/>
                <a:cs typeface="+mn-cs"/>
              </a:rPr>
              <a:t>What has changed and why</a:t>
            </a:r>
            <a:endParaRPr lang="en-US" sz="1200" u="sng"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 made quite a few changes in v2 and wanted to share a few highlights on what's changed as well as the underlying philosophy of how this document was built. </a:t>
            </a:r>
          </a:p>
          <a:p>
            <a:pPr lvl="0" fontAlgn="ctr"/>
            <a:r>
              <a:rPr lang="en-US" sz="1200" b="1" kern="1200" dirty="0">
                <a:solidFill>
                  <a:schemeClr val="tx1"/>
                </a:solidFill>
                <a:effectLst/>
                <a:latin typeface="+mn-lt"/>
                <a:ea typeface="+mn-ea"/>
                <a:cs typeface="+mn-cs"/>
              </a:rPr>
              <a:t>New visual style</a:t>
            </a:r>
            <a:r>
              <a:rPr lang="en-US" sz="1200" kern="1200" dirty="0">
                <a:solidFill>
                  <a:schemeClr val="tx1"/>
                </a:solidFill>
                <a:effectLst/>
                <a:latin typeface="+mn-lt"/>
                <a:ea typeface="+mn-ea"/>
                <a:cs typeface="+mn-cs"/>
              </a:rPr>
              <a:t> - The most obvious change for those familiar with the first version is the simplified visual style. While some may miss the "visual assault on the senses" effect from the bold colors in v1, we think this format works better for most people. </a:t>
            </a:r>
          </a:p>
          <a:p>
            <a:pPr lvl="0" fontAlgn="ctr"/>
            <a:r>
              <a:rPr lang="en-US" sz="1200" b="1" kern="1200" dirty="0">
                <a:solidFill>
                  <a:schemeClr val="tx1"/>
                </a:solidFill>
                <a:effectLst/>
                <a:latin typeface="+mn-lt"/>
                <a:ea typeface="+mn-ea"/>
                <a:cs typeface="+mn-cs"/>
              </a:rPr>
              <a:t>Interactivity instructions</a:t>
            </a:r>
            <a:r>
              <a:rPr lang="en-US" sz="1200" kern="1200" dirty="0">
                <a:solidFill>
                  <a:schemeClr val="tx1"/>
                </a:solidFill>
                <a:effectLst/>
                <a:latin typeface="+mn-lt"/>
                <a:ea typeface="+mn-ea"/>
                <a:cs typeface="+mn-cs"/>
              </a:rPr>
              <a:t> - Many people did not notice that each capability on the architecture has a quick description and link to more information, so we added instructions to call that out (and updated the descriptions themselves). </a:t>
            </a:r>
          </a:p>
          <a:p>
            <a:pPr lvl="0" fontAlgn="ctr"/>
            <a:r>
              <a:rPr lang="en-US" sz="1200" b="1" kern="1200" dirty="0">
                <a:solidFill>
                  <a:schemeClr val="tx1"/>
                </a:solidFill>
                <a:effectLst/>
                <a:latin typeface="+mn-lt"/>
                <a:ea typeface="+mn-ea"/>
                <a:cs typeface="+mn-cs"/>
              </a:rPr>
              <a:t>Complementary Content - </a:t>
            </a:r>
            <a:r>
              <a:rPr lang="en-US" sz="1200" kern="1200" dirty="0">
                <a:solidFill>
                  <a:schemeClr val="tx1"/>
                </a:solidFill>
                <a:effectLst/>
                <a:latin typeface="+mn-lt"/>
                <a:ea typeface="+mn-ea"/>
                <a:cs typeface="+mn-cs"/>
              </a:rPr>
              <a:t>Microsoft has invested in creating cybersecurity reference strategies (success criteria, recommended approaches, how our technology maps to them) as well as prescriptive guidance for addressing top customer challenges like Petya/WannaCrypt, Securing Privileged Access, and Securing Office 365. This content is now easier to find with links at the top of the document. </a:t>
            </a:r>
          </a:p>
          <a:p>
            <a:pPr lvl="0" fontAlgn="ctr"/>
            <a:r>
              <a:rPr lang="en-US" sz="1200" b="1" kern="1200" dirty="0">
                <a:solidFill>
                  <a:schemeClr val="tx1"/>
                </a:solidFill>
                <a:effectLst/>
                <a:latin typeface="+mn-lt"/>
                <a:ea typeface="+mn-ea"/>
                <a:cs typeface="+mn-cs"/>
              </a:rPr>
              <a:t>Added Section headers</a:t>
            </a:r>
            <a:r>
              <a:rPr lang="en-US" sz="1200" kern="1200" dirty="0">
                <a:solidFill>
                  <a:schemeClr val="tx1"/>
                </a:solidFill>
                <a:effectLst/>
                <a:latin typeface="+mn-lt"/>
                <a:ea typeface="+mn-ea"/>
                <a:cs typeface="+mn-cs"/>
              </a:rPr>
              <a:t> for each grouping of technology areas to make it easier to navigate, understand, and discuss as a focus area. </a:t>
            </a:r>
          </a:p>
          <a:p>
            <a:pPr lvl="0" fontAlgn="ctr"/>
            <a:r>
              <a:rPr lang="en-US" sz="1200" b="1" kern="1200" dirty="0">
                <a:solidFill>
                  <a:schemeClr val="tx1"/>
                </a:solidFill>
                <a:effectLst/>
                <a:latin typeface="+mn-lt"/>
                <a:ea typeface="+mn-ea"/>
                <a:cs typeface="+mn-cs"/>
              </a:rPr>
              <a:t>Added Foundational Elements - </a:t>
            </a:r>
            <a:r>
              <a:rPr lang="en-US" sz="1200" kern="1200" dirty="0">
                <a:solidFill>
                  <a:schemeClr val="tx1"/>
                </a:solidFill>
                <a:effectLst/>
                <a:latin typeface="+mn-lt"/>
                <a:ea typeface="+mn-ea"/>
                <a:cs typeface="+mn-cs"/>
              </a:rPr>
              <a:t>We added descriptions of some core foundational capabilities that are deeply integrated into how we secure our cloud services and build our cybersecurity capabilities that have been added to the bottom. These include</a:t>
            </a:r>
          </a:p>
          <a:p>
            <a:pPr lvl="1" fontAlgn="ctr"/>
            <a:r>
              <a:rPr lang="en-US" sz="1200" b="1" kern="1200" dirty="0">
                <a:solidFill>
                  <a:schemeClr val="tx1"/>
                </a:solidFill>
                <a:effectLst/>
                <a:latin typeface="+mn-lt"/>
                <a:ea typeface="+mn-ea"/>
                <a:cs typeface="+mn-cs"/>
              </a:rPr>
              <a:t>Trust Center</a:t>
            </a:r>
            <a:r>
              <a:rPr lang="en-US" sz="1200" kern="1200" dirty="0">
                <a:solidFill>
                  <a:schemeClr val="tx1"/>
                </a:solidFill>
                <a:effectLst/>
                <a:latin typeface="+mn-lt"/>
                <a:ea typeface="+mn-ea"/>
                <a:cs typeface="+mn-cs"/>
              </a:rPr>
              <a:t> - This is where describe how we secure our cloud and includes links to various compliance documents such as 3rd party auditor reports. </a:t>
            </a:r>
          </a:p>
          <a:p>
            <a:pPr lvl="1" fontAlgn="ctr"/>
            <a:r>
              <a:rPr lang="en-US" sz="1200" b="1" kern="1200" dirty="0">
                <a:solidFill>
                  <a:schemeClr val="tx1"/>
                </a:solidFill>
                <a:effectLst/>
                <a:latin typeface="+mn-lt"/>
                <a:ea typeface="+mn-ea"/>
                <a:cs typeface="+mn-cs"/>
              </a:rPr>
              <a:t>Compliance Manager </a:t>
            </a:r>
            <a:r>
              <a:rPr lang="en-US" sz="1200" kern="1200" dirty="0">
                <a:solidFill>
                  <a:schemeClr val="tx1"/>
                </a:solidFill>
                <a:effectLst/>
                <a:latin typeface="+mn-lt"/>
                <a:ea typeface="+mn-ea"/>
                <a:cs typeface="+mn-cs"/>
              </a:rPr>
              <a:t>is a powerful (new) capability to help you report on your compliance status for Azure, Office 365, and Dynamics 365 for General Data Protection Regulation (GDPR), NIST 800-53 and 800-171, ISO 27001 and 27018, and others. </a:t>
            </a:r>
          </a:p>
          <a:p>
            <a:pPr lvl="1" fontAlgn="ctr"/>
            <a:r>
              <a:rPr lang="en-US" sz="1200" b="1" kern="1200" dirty="0">
                <a:solidFill>
                  <a:schemeClr val="tx1"/>
                </a:solidFill>
                <a:effectLst/>
                <a:latin typeface="+mn-lt"/>
                <a:ea typeface="+mn-ea"/>
                <a:cs typeface="+mn-cs"/>
              </a:rPr>
              <a:t>Intelligent Security Graph</a:t>
            </a:r>
            <a:r>
              <a:rPr lang="en-US" sz="1200" kern="1200" dirty="0">
                <a:solidFill>
                  <a:schemeClr val="tx1"/>
                </a:solidFill>
                <a:effectLst/>
                <a:latin typeface="+mn-lt"/>
                <a:ea typeface="+mn-ea"/>
                <a:cs typeface="+mn-cs"/>
              </a:rPr>
              <a:t> is Microsoft threat intelligence system that we use to protect our cloud, our IT environment, and our customers. The graph is composed of trillions of signals, advanced analytics, and teams of experts hunting for malicious activities and is integrated into our threat detection and response capabilities. </a:t>
            </a:r>
          </a:p>
          <a:p>
            <a:pPr lvl="1" fontAlgn="ctr"/>
            <a:r>
              <a:rPr lang="en-US" sz="1200" b="1" kern="1200" dirty="0">
                <a:solidFill>
                  <a:schemeClr val="tx1"/>
                </a:solidFill>
                <a:effectLst/>
                <a:latin typeface="+mn-lt"/>
                <a:ea typeface="+mn-ea"/>
                <a:cs typeface="+mn-cs"/>
              </a:rPr>
              <a:t>Security Development Lifecycle (SDL)</a:t>
            </a:r>
            <a:r>
              <a:rPr lang="en-US" sz="1200" kern="1200" dirty="0">
                <a:solidFill>
                  <a:schemeClr val="tx1"/>
                </a:solidFill>
                <a:effectLst/>
                <a:latin typeface="+mn-lt"/>
                <a:ea typeface="+mn-ea"/>
                <a:cs typeface="+mn-cs"/>
              </a:rPr>
              <a:t> is foundational to how we develop software at Microsoft and has been published to help you secure your applications. Because of our early and deep commitment to secure development, we were able to quickly conform to ISO 27034 after it was released. </a:t>
            </a:r>
          </a:p>
          <a:p>
            <a:pPr lvl="0" fontAlgn="ctr"/>
            <a:r>
              <a:rPr lang="en-US" sz="1200" b="1" kern="1200" dirty="0">
                <a:solidFill>
                  <a:schemeClr val="tx1"/>
                </a:solidFill>
                <a:effectLst/>
                <a:latin typeface="+mn-lt"/>
                <a:ea typeface="+mn-ea"/>
                <a:cs typeface="+mn-cs"/>
              </a:rPr>
              <a:t>Moved Devices/Clients together</a:t>
            </a:r>
            <a:r>
              <a:rPr lang="en-US" sz="1200" kern="1200" dirty="0">
                <a:solidFill>
                  <a:schemeClr val="tx1"/>
                </a:solidFill>
                <a:effectLst/>
                <a:latin typeface="+mn-lt"/>
                <a:ea typeface="+mn-ea"/>
                <a:cs typeface="+mn-cs"/>
              </a:rPr>
              <a:t> - As device form factors and operating systems continue to expand and evolve, we are seeing security organizations view devices through the lens of trustworthiness/integrity vs. any other attribute. </a:t>
            </a:r>
          </a:p>
          <a:p>
            <a:pPr lvl="1" fontAlgn="ctr"/>
            <a:r>
              <a:rPr lang="en-US" sz="1200" kern="1200" dirty="0">
                <a:solidFill>
                  <a:schemeClr val="tx1"/>
                </a:solidFill>
                <a:effectLst/>
                <a:latin typeface="+mn-lt"/>
                <a:ea typeface="+mn-ea"/>
                <a:cs typeface="+mn-cs"/>
              </a:rPr>
              <a:t>We also re-organized the Windows 10 and Windows Defender ATP capabilities around outcomes vs. feature names for clarity. </a:t>
            </a:r>
          </a:p>
          <a:p>
            <a:pPr lvl="1" fontAlgn="ctr"/>
            <a:r>
              <a:rPr lang="en-US" sz="1200" kern="1200" dirty="0">
                <a:solidFill>
                  <a:schemeClr val="tx1"/>
                </a:solidFill>
                <a:effectLst/>
                <a:latin typeface="+mn-lt"/>
                <a:ea typeface="+mn-ea"/>
                <a:cs typeface="+mn-cs"/>
              </a:rPr>
              <a:t>We also reorganized windows security icons and text to reflect that Windows Defender ATP describes all the platform capabilities working together to prevent, detect, and (automatically) respond and recover to attacks. We also added icons to show the cross-platform support for Endpoint Detection and Response (EDR) capabilities that now extend across Windows 10, Windows 7/8.1, Windows Server, Mac OS, Linux, iOS, and Android platforms. </a:t>
            </a:r>
          </a:p>
          <a:p>
            <a:pPr lvl="1" fontAlgn="ctr"/>
            <a:r>
              <a:rPr lang="en-US" sz="1200" kern="1200" dirty="0">
                <a:solidFill>
                  <a:schemeClr val="tx1"/>
                </a:solidFill>
                <a:effectLst/>
                <a:latin typeface="+mn-lt"/>
                <a:ea typeface="+mn-ea"/>
                <a:cs typeface="+mn-cs"/>
              </a:rPr>
              <a:t>We also faded the intranet border around these devices because of the ongoing success of phishing, watering hole, and other techniques that have weakened the network boundary. </a:t>
            </a:r>
          </a:p>
          <a:p>
            <a:pPr lvl="0" fontAlgn="ctr"/>
            <a:r>
              <a:rPr lang="en-US" sz="1200" b="1" kern="1200" dirty="0">
                <a:solidFill>
                  <a:schemeClr val="tx1"/>
                </a:solidFill>
                <a:effectLst/>
                <a:latin typeface="+mn-lt"/>
                <a:ea typeface="+mn-ea"/>
                <a:cs typeface="+mn-cs"/>
              </a:rPr>
              <a:t>Updated SOC section - </a:t>
            </a:r>
            <a:r>
              <a:rPr lang="en-US" sz="1200" kern="1200" dirty="0">
                <a:solidFill>
                  <a:schemeClr val="tx1"/>
                </a:solidFill>
                <a:effectLst/>
                <a:latin typeface="+mn-lt"/>
                <a:ea typeface="+mn-ea"/>
                <a:cs typeface="+mn-cs"/>
              </a:rPr>
              <a:t>We moved several capabilities from their previous locations around the architecture into the Security Operations Center (SOC) as this is where they are primarily used. This move enabled us to show a clearer vision of a modern SOC that can monitor and protect the hybrid of everything estate. We also added the Graph Security API (in public preview) as this API is designed to help you integrate existing SOC components and Microsoft capabilities. </a:t>
            </a:r>
          </a:p>
          <a:p>
            <a:pPr lvl="0" fontAlgn="ctr"/>
            <a:r>
              <a:rPr lang="en-US" sz="1200" b="1" kern="1200" dirty="0">
                <a:solidFill>
                  <a:schemeClr val="tx1"/>
                </a:solidFill>
                <a:effectLst/>
                <a:latin typeface="+mn-lt"/>
                <a:ea typeface="+mn-ea"/>
                <a:cs typeface="+mn-cs"/>
              </a:rPr>
              <a:t>Simplified server/datacenter view - </a:t>
            </a:r>
            <a:r>
              <a:rPr lang="en-US" sz="1200" kern="1200" dirty="0">
                <a:solidFill>
                  <a:schemeClr val="tx1"/>
                </a:solidFill>
                <a:effectLst/>
                <a:latin typeface="+mn-lt"/>
                <a:ea typeface="+mn-ea"/>
                <a:cs typeface="+mn-cs"/>
              </a:rPr>
              <a:t>We simplified the datacenter section to recover the space being taken up by duplicate server icons. We retained the visual of extranets and intranets spanning on-premises datacenters and multiple cloud provider(s). Organizations see Infrastructure as a Service (IaaS) cloud providers as another datacenter for the intranet generation of applications, though they find Azure is much easier to manage and secure than physical datacenters. We also added Azure Stack capability that allows customers to securely operate Azure services in their datacenter.  </a:t>
            </a:r>
          </a:p>
          <a:p>
            <a:pPr lvl="0" fontAlgn="ctr"/>
            <a:r>
              <a:rPr lang="en-US" sz="1200" b="1" kern="1200" dirty="0">
                <a:solidFill>
                  <a:schemeClr val="tx1"/>
                </a:solidFill>
                <a:effectLst/>
                <a:latin typeface="+mn-lt"/>
                <a:ea typeface="+mn-ea"/>
                <a:cs typeface="+mn-cs"/>
              </a:rPr>
              <a:t>New IoT/OT section - </a:t>
            </a:r>
            <a:r>
              <a:rPr lang="en-US" sz="1200" kern="1200" dirty="0">
                <a:solidFill>
                  <a:schemeClr val="tx1"/>
                </a:solidFill>
                <a:effectLst/>
                <a:latin typeface="+mn-lt"/>
                <a:ea typeface="+mn-ea"/>
                <a:cs typeface="+mn-cs"/>
              </a:rPr>
              <a:t>IoT is on the rise on many enterprises due to digital transformation initiatives. While the attacks and defenses for this area are still evolving quickly, Microsoft continues to invest deeply to provide security for existing and new deployments of Internet of Things (IoT) and Operational Technology (OT). Microsoft has announced </a:t>
            </a:r>
            <a:r>
              <a:rPr lang="en-US" sz="1200" u="sng" kern="1200" dirty="0">
                <a:solidFill>
                  <a:schemeClr val="tx1"/>
                </a:solidFill>
                <a:effectLst/>
                <a:latin typeface="+mn-lt"/>
                <a:ea typeface="+mn-ea"/>
                <a:cs typeface="+mn-cs"/>
                <a:hlinkClick r:id="rId4"/>
              </a:rPr>
              <a:t>$5 billion of investment over the next four years for IoT</a:t>
            </a:r>
            <a:r>
              <a:rPr lang="en-US" sz="1200" kern="1200" dirty="0">
                <a:solidFill>
                  <a:schemeClr val="tx1"/>
                </a:solidFill>
                <a:effectLst/>
                <a:latin typeface="+mn-lt"/>
                <a:ea typeface="+mn-ea"/>
                <a:cs typeface="+mn-cs"/>
              </a:rPr>
              <a:t> and has also recently announced an end to end certification for a secure IoT platform from MCU to the cloud called </a:t>
            </a:r>
            <a:r>
              <a:rPr lang="en-US" sz="1200" u="sng" kern="1200" dirty="0">
                <a:solidFill>
                  <a:schemeClr val="tx1"/>
                </a:solidFill>
                <a:effectLst/>
                <a:latin typeface="+mn-lt"/>
                <a:ea typeface="+mn-ea"/>
                <a:cs typeface="+mn-cs"/>
                <a:hlinkClick r:id="rId5"/>
              </a:rPr>
              <a:t>Azure Sphere.</a:t>
            </a:r>
            <a:endParaRPr lang="en-US" sz="1200" kern="1200" dirty="0">
              <a:solidFill>
                <a:schemeClr val="tx1"/>
              </a:solidFill>
              <a:effectLst/>
              <a:latin typeface="+mn-lt"/>
              <a:ea typeface="+mn-ea"/>
              <a:cs typeface="+mn-cs"/>
            </a:endParaRPr>
          </a:p>
          <a:p>
            <a:pPr lvl="0" fontAlgn="ctr"/>
            <a:r>
              <a:rPr lang="en-US" sz="1200" b="1" kern="1200" dirty="0">
                <a:solidFill>
                  <a:schemeClr val="tx1"/>
                </a:solidFill>
                <a:effectLst/>
                <a:latin typeface="+mn-lt"/>
                <a:ea typeface="+mn-ea"/>
                <a:cs typeface="+mn-cs"/>
              </a:rPr>
              <a:t>Updated Azure Security Center</a:t>
            </a:r>
            <a:r>
              <a:rPr lang="en-US" sz="1200" kern="1200" dirty="0">
                <a:solidFill>
                  <a:schemeClr val="tx1"/>
                </a:solidFill>
                <a:effectLst/>
                <a:latin typeface="+mn-lt"/>
                <a:ea typeface="+mn-ea"/>
                <a:cs typeface="+mn-cs"/>
              </a:rPr>
              <a:t> - Azure Security Center grew to protect Windows and Linux operating system across Azure, on-premises datacenters, and other IaaS providers. Security Center has also added powerful new features like Just in Time access to VMs and applied machine learning to creating application whitelisting rules and North-South Network Security Group (NSG) network rules. </a:t>
            </a:r>
          </a:p>
          <a:p>
            <a:pPr lvl="0" fontAlgn="ctr"/>
            <a:r>
              <a:rPr lang="en-US" sz="1200" b="1" kern="1200" dirty="0">
                <a:solidFill>
                  <a:schemeClr val="tx1"/>
                </a:solidFill>
                <a:effectLst/>
                <a:latin typeface="+mn-lt"/>
                <a:ea typeface="+mn-ea"/>
                <a:cs typeface="+mn-cs"/>
              </a:rPr>
              <a:t>Added Azure capabilities</a:t>
            </a:r>
            <a:r>
              <a:rPr lang="en-US" sz="1200" kern="1200" dirty="0">
                <a:solidFill>
                  <a:schemeClr val="tx1"/>
                </a:solidFill>
                <a:effectLst/>
                <a:latin typeface="+mn-lt"/>
                <a:ea typeface="+mn-ea"/>
                <a:cs typeface="+mn-cs"/>
              </a:rPr>
              <a:t> including Azure Policy, Confidential Computing, and the new DDoS protection options. </a:t>
            </a:r>
          </a:p>
          <a:p>
            <a:pPr lvl="0" fontAlgn="ctr"/>
            <a:r>
              <a:rPr lang="en-US" sz="1200" b="1" kern="1200" dirty="0">
                <a:solidFill>
                  <a:schemeClr val="tx1"/>
                </a:solidFill>
                <a:effectLst/>
                <a:latin typeface="+mn-lt"/>
                <a:ea typeface="+mn-ea"/>
                <a:cs typeface="+mn-cs"/>
              </a:rPr>
              <a:t>Added Azure AD B2B and B2C</a:t>
            </a:r>
            <a:r>
              <a:rPr lang="en-US" sz="1200" kern="1200" dirty="0">
                <a:solidFill>
                  <a:schemeClr val="tx1"/>
                </a:solidFill>
                <a:effectLst/>
                <a:latin typeface="+mn-lt"/>
                <a:ea typeface="+mn-ea"/>
                <a:cs typeface="+mn-cs"/>
              </a:rPr>
              <a:t> - Many Security departments have found these capabilities useful in reducing risk by moving partner and customer accounts out of enterprise identity systems to leverage existing enterprise and consumer identity providers. </a:t>
            </a:r>
          </a:p>
          <a:p>
            <a:pPr lvl="0" fontAlgn="ctr"/>
            <a:r>
              <a:rPr lang="en-US" sz="1200" b="1" kern="1200" dirty="0">
                <a:solidFill>
                  <a:schemeClr val="tx1"/>
                </a:solidFill>
                <a:effectLst/>
                <a:latin typeface="+mn-lt"/>
                <a:ea typeface="+mn-ea"/>
                <a:cs typeface="+mn-cs"/>
              </a:rPr>
              <a:t>Added information protection</a:t>
            </a:r>
            <a:r>
              <a:rPr lang="en-US" sz="1200" kern="1200" dirty="0">
                <a:solidFill>
                  <a:schemeClr val="tx1"/>
                </a:solidFill>
                <a:effectLst/>
                <a:latin typeface="+mn-lt"/>
                <a:ea typeface="+mn-ea"/>
                <a:cs typeface="+mn-cs"/>
              </a:rPr>
              <a:t> capabilities for Office 365 as well as SQL Information Protection (preview). </a:t>
            </a:r>
          </a:p>
          <a:p>
            <a:pPr lvl="0" fontAlgn="ctr"/>
            <a:r>
              <a:rPr lang="en-US" sz="1200" b="1" kern="1200" dirty="0">
                <a:solidFill>
                  <a:schemeClr val="tx1"/>
                </a:solidFill>
                <a:effectLst/>
                <a:latin typeface="+mn-lt"/>
                <a:ea typeface="+mn-ea"/>
                <a:cs typeface="+mn-cs"/>
              </a:rPr>
              <a:t>Updated integration points</a:t>
            </a:r>
            <a:r>
              <a:rPr lang="en-US" sz="1200" kern="1200" dirty="0">
                <a:solidFill>
                  <a:schemeClr val="tx1"/>
                </a:solidFill>
                <a:effectLst/>
                <a:latin typeface="+mn-lt"/>
                <a:ea typeface="+mn-ea"/>
                <a:cs typeface="+mn-cs"/>
              </a:rPr>
              <a:t> - Microsoft invests heavily to integrate our capabilities together as well as to ensure use our technology with your existing security capabilities. This is a quick summary of some key integration points depicted in the reference architecture:</a:t>
            </a:r>
          </a:p>
          <a:p>
            <a:pPr lvl="1" fontAlgn="ctr"/>
            <a:r>
              <a:rPr lang="en-US" sz="1200" b="1" kern="1200" dirty="0">
                <a:solidFill>
                  <a:schemeClr val="tx1"/>
                </a:solidFill>
                <a:effectLst/>
                <a:latin typeface="+mn-lt"/>
                <a:ea typeface="+mn-ea"/>
                <a:cs typeface="+mn-cs"/>
              </a:rPr>
              <a:t>Conditional Access </a:t>
            </a:r>
            <a:r>
              <a:rPr lang="en-US" sz="1200" kern="1200" dirty="0">
                <a:solidFill>
                  <a:schemeClr val="tx1"/>
                </a:solidFill>
                <a:effectLst/>
                <a:latin typeface="+mn-lt"/>
                <a:ea typeface="+mn-ea"/>
                <a:cs typeface="+mn-cs"/>
              </a:rPr>
              <a:t>connecting info protection and threat protection with identity to ensure that authentications are coming from a secure/compliant device before accessing sensitive data. </a:t>
            </a:r>
          </a:p>
          <a:p>
            <a:pPr lvl="1" fontAlgn="ctr"/>
            <a:r>
              <a:rPr lang="en-US" sz="1200" b="1" kern="1200" dirty="0">
                <a:solidFill>
                  <a:schemeClr val="tx1"/>
                </a:solidFill>
                <a:effectLst/>
                <a:latin typeface="+mn-lt"/>
                <a:ea typeface="+mn-ea"/>
                <a:cs typeface="+mn-cs"/>
              </a:rPr>
              <a:t>Advanced Threat Protection </a:t>
            </a:r>
            <a:r>
              <a:rPr lang="en-US" sz="1200" kern="1200" dirty="0">
                <a:solidFill>
                  <a:schemeClr val="tx1"/>
                </a:solidFill>
                <a:effectLst/>
                <a:latin typeface="+mn-lt"/>
                <a:ea typeface="+mn-ea"/>
                <a:cs typeface="+mn-cs"/>
              </a:rPr>
              <a:t>integration across our SOC capabilities to streamline detection and response processes across Devices, Office 365, Azure, SaaS applications, and on Premises Active Directory.</a:t>
            </a:r>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pPr lvl="1" fontAlgn="ctr"/>
            <a:r>
              <a:rPr lang="en-US" sz="1200" b="1" kern="1200" dirty="0">
                <a:solidFill>
                  <a:schemeClr val="tx1"/>
                </a:solidFill>
                <a:effectLst/>
                <a:latin typeface="+mn-lt"/>
                <a:ea typeface="+mn-ea"/>
                <a:cs typeface="+mn-cs"/>
              </a:rPr>
              <a:t>Azure Information Protection</a:t>
            </a:r>
            <a:r>
              <a:rPr lang="en-US" sz="1200" kern="1200" dirty="0">
                <a:solidFill>
                  <a:schemeClr val="tx1"/>
                </a:solidFill>
                <a:effectLst/>
                <a:latin typeface="+mn-lt"/>
                <a:ea typeface="+mn-ea"/>
                <a:cs typeface="+mn-cs"/>
              </a:rPr>
              <a:t> discovering and protecting data on SaaS applications via </a:t>
            </a:r>
            <a:r>
              <a:rPr lang="en-US" sz="1200" b="1" kern="1200" dirty="0">
                <a:solidFill>
                  <a:schemeClr val="tx1"/>
                </a:solidFill>
                <a:effectLst/>
                <a:latin typeface="+mn-lt"/>
                <a:ea typeface="+mn-ea"/>
                <a:cs typeface="+mn-cs"/>
              </a:rPr>
              <a:t>Cloud App Security</a:t>
            </a:r>
            <a:r>
              <a:rPr lang="en-US" sz="1200" kern="1200" dirty="0">
                <a:solidFill>
                  <a:schemeClr val="tx1"/>
                </a:solidFill>
                <a:effectLst/>
                <a:latin typeface="+mn-lt"/>
                <a:ea typeface="+mn-ea"/>
                <a:cs typeface="+mn-cs"/>
              </a:rPr>
              <a:t>. </a:t>
            </a:r>
          </a:p>
          <a:p>
            <a:pPr lvl="1" fontAlgn="ctr"/>
            <a:r>
              <a:rPr lang="en-US" sz="1200" b="1" kern="1200" dirty="0">
                <a:solidFill>
                  <a:schemeClr val="tx1"/>
                </a:solidFill>
                <a:effectLst/>
                <a:latin typeface="+mn-lt"/>
                <a:ea typeface="+mn-ea"/>
                <a:cs typeface="+mn-cs"/>
              </a:rPr>
              <a:t>Data Loss Protection (DLP) </a:t>
            </a:r>
            <a:r>
              <a:rPr lang="en-US" sz="1200" kern="1200" dirty="0">
                <a:solidFill>
                  <a:schemeClr val="tx1"/>
                </a:solidFill>
                <a:effectLst/>
                <a:latin typeface="+mn-lt"/>
                <a:ea typeface="+mn-ea"/>
                <a:cs typeface="+mn-cs"/>
              </a:rPr>
              <a:t>integration with</a:t>
            </a:r>
            <a:r>
              <a:rPr lang="en-US" sz="1200" b="1" kern="1200" dirty="0">
                <a:solidFill>
                  <a:schemeClr val="tx1"/>
                </a:solidFill>
                <a:effectLst/>
                <a:latin typeface="+mn-lt"/>
                <a:ea typeface="+mn-ea"/>
                <a:cs typeface="+mn-cs"/>
              </a:rPr>
              <a:t> Cloud App Security </a:t>
            </a:r>
            <a:r>
              <a:rPr lang="en-US" sz="1200" kern="1200" dirty="0">
                <a:solidFill>
                  <a:schemeClr val="tx1"/>
                </a:solidFill>
                <a:effectLst/>
                <a:latin typeface="+mn-lt"/>
                <a:ea typeface="+mn-ea"/>
                <a:cs typeface="+mn-cs"/>
              </a:rPr>
              <a:t>to leverage existing DLP engines and with</a:t>
            </a:r>
            <a:r>
              <a:rPr lang="en-US" sz="1200" b="1" kern="1200" dirty="0">
                <a:solidFill>
                  <a:schemeClr val="tx1"/>
                </a:solidFill>
                <a:effectLst/>
                <a:latin typeface="+mn-lt"/>
                <a:ea typeface="+mn-ea"/>
                <a:cs typeface="+mn-cs"/>
              </a:rPr>
              <a:t> Azure Information Protection </a:t>
            </a:r>
            <a:r>
              <a:rPr lang="en-US" sz="1200" kern="1200" dirty="0">
                <a:solidFill>
                  <a:schemeClr val="tx1"/>
                </a:solidFill>
                <a:effectLst/>
                <a:latin typeface="+mn-lt"/>
                <a:ea typeface="+mn-ea"/>
                <a:cs typeface="+mn-cs"/>
              </a:rPr>
              <a:t>to consume labels on sensitive data.</a:t>
            </a:r>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pPr lvl="1" fontAlgn="ctr"/>
            <a:r>
              <a:rPr lang="en-US" sz="1200" b="1" kern="1200" dirty="0">
                <a:solidFill>
                  <a:schemeClr val="tx1"/>
                </a:solidFill>
                <a:effectLst/>
                <a:latin typeface="+mn-lt"/>
                <a:ea typeface="+mn-ea"/>
                <a:cs typeface="+mn-cs"/>
              </a:rPr>
              <a:t>Alert and Log Integration</a:t>
            </a:r>
            <a:r>
              <a:rPr lang="en-US" sz="1200" kern="1200" dirty="0">
                <a:solidFill>
                  <a:schemeClr val="tx1"/>
                </a:solidFill>
                <a:effectLst/>
                <a:latin typeface="+mn-lt"/>
                <a:ea typeface="+mn-ea"/>
                <a:cs typeface="+mn-cs"/>
              </a:rPr>
              <a:t> across Microsoft capabilities to help integrate with existing Security Information and Event Management (SIEM) solution investments. </a:t>
            </a:r>
          </a:p>
          <a:p>
            <a:r>
              <a:rPr lang="en-US" sz="1200" kern="1200" dirty="0">
                <a:solidFill>
                  <a:schemeClr val="tx1"/>
                </a:solidFill>
                <a:effectLst/>
                <a:latin typeface="+mn-lt"/>
                <a:ea typeface="+mn-ea"/>
                <a:cs typeface="+mn-cs"/>
              </a:rPr>
              <a:t> </a:t>
            </a:r>
          </a:p>
          <a:p>
            <a:r>
              <a:rPr lang="en-US" sz="1200" b="1" u="sng" kern="1200" dirty="0">
                <a:solidFill>
                  <a:schemeClr val="tx1"/>
                </a:solidFill>
                <a:effectLst/>
                <a:latin typeface="+mn-lt"/>
                <a:ea typeface="+mn-ea"/>
                <a:cs typeface="+mn-cs"/>
              </a:rPr>
              <a:t>Feedback</a:t>
            </a:r>
            <a:endParaRPr lang="en-US" sz="1200" u="sng"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 are always trying to improve everything we do at Microsoft and we need your feedback to do it! You can contact the primary author (Mark Simos) directly on LinkedIn (</a:t>
            </a:r>
            <a:r>
              <a:rPr lang="en-US" sz="1200" u="sng" kern="1200" dirty="0">
                <a:solidFill>
                  <a:schemeClr val="tx1"/>
                </a:solidFill>
                <a:effectLst/>
                <a:latin typeface="+mn-lt"/>
                <a:ea typeface="+mn-ea"/>
                <a:cs typeface="+mn-cs"/>
                <a:hlinkClick r:id="rId6"/>
              </a:rPr>
              <a:t>https://aka.ms/markslist</a:t>
            </a:r>
            <a:r>
              <a:rPr lang="en-US" sz="1200" kern="1200" dirty="0">
                <a:solidFill>
                  <a:schemeClr val="tx1"/>
                </a:solidFill>
                <a:effectLst/>
                <a:latin typeface="+mn-lt"/>
                <a:ea typeface="+mn-ea"/>
                <a:cs typeface="+mn-cs"/>
              </a:rPr>
              <a:t>) with any feedback on how to improve it or how you use it, how it helps you, or any other thoughts you have. </a:t>
            </a:r>
          </a:p>
          <a:p>
            <a:r>
              <a:rPr lang="en-US" sz="1200" kern="120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980F55-CE2B-4E44-B628-FCCF0390BB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270838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accent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524" y="0"/>
            <a:ext cx="12188952" cy="6858000"/>
          </a:xfrm>
          <a:prstGeom prst="rect">
            <a:avLst/>
          </a:prstGeom>
        </p:spPr>
      </p:pic>
      <p:sp>
        <p:nvSpPr>
          <p:cNvPr id="10" name="Freeform 19"/>
          <p:cNvSpPr>
            <a:spLocks noEditPoints="1"/>
          </p:cNvSpPr>
          <p:nvPr userDrawn="1"/>
        </p:nvSpPr>
        <p:spPr bwMode="auto">
          <a:xfrm>
            <a:off x="998460" y="524433"/>
            <a:ext cx="1080816"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8" name="Title 1"/>
          <p:cNvSpPr>
            <a:spLocks noGrp="1"/>
          </p:cNvSpPr>
          <p:nvPr>
            <p:ph type="ctrTitle" hasCustomPrompt="1"/>
          </p:nvPr>
        </p:nvSpPr>
        <p:spPr>
          <a:xfrm>
            <a:off x="998460" y="1343857"/>
            <a:ext cx="6581117" cy="3510000"/>
          </a:xfrm>
        </p:spPr>
        <p:txBody>
          <a:bodyPr anchor="t" anchorCtr="0"/>
          <a:lstStyle>
            <a:lvl1pPr algn="l">
              <a:lnSpc>
                <a:spcPct val="85000"/>
              </a:lnSpc>
              <a:defRPr sz="7200" baseline="0">
                <a:solidFill>
                  <a:schemeClr val="bg1"/>
                </a:solidFill>
                <a:latin typeface="+mn-lt"/>
              </a:defRPr>
            </a:lvl1pPr>
          </a:lstStyle>
          <a:p>
            <a:r>
              <a:rPr lang="en-US" noProof="0" dirty="0"/>
              <a:t>Title slide 1</a:t>
            </a:r>
            <a:br>
              <a:rPr lang="en-US" noProof="0" dirty="0"/>
            </a:br>
            <a:r>
              <a:rPr lang="en-US" noProof="0" dirty="0"/>
              <a:t>dark right </a:t>
            </a:r>
            <a:br>
              <a:rPr lang="en-US" noProof="0" dirty="0"/>
            </a:br>
            <a:r>
              <a:rPr lang="en-US" noProof="0" dirty="0"/>
              <a:t>vertical image</a:t>
            </a:r>
          </a:p>
        </p:txBody>
      </p:sp>
      <p:sp>
        <p:nvSpPr>
          <p:cNvPr id="6" name="Text Placeholder 3"/>
          <p:cNvSpPr>
            <a:spLocks noGrp="1"/>
          </p:cNvSpPr>
          <p:nvPr>
            <p:ph type="body" sz="quarter" idx="11" hasCustomPrompt="1"/>
          </p:nvPr>
        </p:nvSpPr>
        <p:spPr>
          <a:xfrm>
            <a:off x="998460" y="5299457"/>
            <a:ext cx="6541518" cy="216000"/>
          </a:xfrm>
        </p:spPr>
        <p:txBody>
          <a:bodyPr/>
          <a:lstStyle>
            <a:lvl1pPr marL="0" marR="0" indent="0" algn="l" defTabSz="914400" rtl="0" eaLnBrk="1" fontAlgn="auto" latinLnBrk="0" hangingPunct="1">
              <a:lnSpc>
                <a:spcPct val="100000"/>
              </a:lnSpc>
              <a:spcBef>
                <a:spcPts val="0"/>
              </a:spcBef>
              <a:spcAft>
                <a:spcPts val="600"/>
              </a:spcAft>
              <a:buClrTx/>
              <a:buSzTx/>
              <a:buFontTx/>
              <a:buNone/>
              <a:tabLst/>
              <a:defRPr sz="14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dirty="0"/>
              <a:t>Subtitle here</a:t>
            </a:r>
          </a:p>
        </p:txBody>
      </p:sp>
      <p:sp>
        <p:nvSpPr>
          <p:cNvPr id="7" name="Text Placeholder 4"/>
          <p:cNvSpPr>
            <a:spLocks noGrp="1"/>
          </p:cNvSpPr>
          <p:nvPr>
            <p:ph type="body" sz="quarter" idx="12" hasCustomPrompt="1"/>
          </p:nvPr>
        </p:nvSpPr>
        <p:spPr>
          <a:xfrm>
            <a:off x="998460" y="5732107"/>
            <a:ext cx="1889125" cy="487363"/>
          </a:xfrm>
        </p:spPr>
        <p:txBody>
          <a:bodyPr/>
          <a:lstStyle>
            <a:lvl1pPr>
              <a:defRPr sz="1400" b="0">
                <a:solidFill>
                  <a:schemeClr val="bg1"/>
                </a:solidFill>
              </a:defRPr>
            </a:lvl1pPr>
          </a:lstStyle>
          <a:p>
            <a:pPr lvl="0"/>
            <a:r>
              <a:rPr lang="en-US" dirty="0"/>
              <a:t>Date here</a:t>
            </a:r>
          </a:p>
        </p:txBody>
      </p:sp>
    </p:spTree>
    <p:extLst>
      <p:ext uri="{BB962C8B-B14F-4D97-AF65-F5344CB8AC3E}">
        <p14:creationId xmlns:p14="http://schemas.microsoft.com/office/powerpoint/2010/main" val="62544238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E COLUMN TEXT with Supertitle">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998400" y="1330126"/>
            <a:ext cx="10195200" cy="45468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Title 2"/>
          <p:cNvSpPr>
            <a:spLocks noGrp="1"/>
          </p:cNvSpPr>
          <p:nvPr>
            <p:ph type="title"/>
          </p:nvPr>
        </p:nvSpPr>
        <p:spPr/>
        <p:txBody>
          <a:bodyPr/>
          <a:lstStyle/>
          <a:p>
            <a:r>
              <a:rPr lang="en-US" noProof="0"/>
              <a:t>Click to edit Master title style</a:t>
            </a:r>
            <a:endParaRPr lang="en-US" noProof="0" dirty="0"/>
          </a:p>
        </p:txBody>
      </p:sp>
      <p:sp>
        <p:nvSpPr>
          <p:cNvPr id="4" name="Text Placeholder 4"/>
          <p:cNvSpPr>
            <a:spLocks noGrp="1"/>
          </p:cNvSpPr>
          <p:nvPr>
            <p:ph type="body" sz="quarter" idx="12" hasCustomPrompt="1"/>
          </p:nvPr>
        </p:nvSpPr>
        <p:spPr>
          <a:xfrm>
            <a:off x="998400" y="227993"/>
            <a:ext cx="10195200" cy="173736"/>
          </a:xfrm>
        </p:spPr>
        <p:txBody>
          <a:bodyPr anchor="b"/>
          <a:lstStyle>
            <a:lvl1pPr>
              <a:spcAft>
                <a:spcPts val="0"/>
              </a:spcAft>
              <a:defRPr sz="1200"/>
            </a:lvl1pPr>
          </a:lstStyle>
          <a:p>
            <a:pPr lvl="0"/>
            <a:r>
              <a:rPr lang="en-US" dirty="0"/>
              <a:t>Super title here</a:t>
            </a:r>
          </a:p>
        </p:txBody>
      </p:sp>
    </p:spTree>
    <p:extLst>
      <p:ext uri="{BB962C8B-B14F-4D97-AF65-F5344CB8AC3E}">
        <p14:creationId xmlns:p14="http://schemas.microsoft.com/office/powerpoint/2010/main" val="2543529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noProof="0"/>
              <a:t>Click to edit Master title style</a:t>
            </a:r>
            <a:endParaRPr lang="en-US" noProof="0" dirty="0"/>
          </a:p>
        </p:txBody>
      </p:sp>
      <p:sp>
        <p:nvSpPr>
          <p:cNvPr id="9" name="Text Placeholder 8"/>
          <p:cNvSpPr>
            <a:spLocks noGrp="1"/>
          </p:cNvSpPr>
          <p:nvPr>
            <p:ph type="body" sz="quarter" idx="10"/>
          </p:nvPr>
        </p:nvSpPr>
        <p:spPr>
          <a:xfrm>
            <a:off x="1003200" y="1330126"/>
            <a:ext cx="4968000" cy="45468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Text Placeholder 8"/>
          <p:cNvSpPr>
            <a:spLocks noGrp="1"/>
          </p:cNvSpPr>
          <p:nvPr>
            <p:ph type="body" sz="quarter" idx="11"/>
          </p:nvPr>
        </p:nvSpPr>
        <p:spPr>
          <a:xfrm>
            <a:off x="6220800" y="1330126"/>
            <a:ext cx="4968000" cy="45468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7609967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WITH IMAGE OR CHAR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noProof="0"/>
              <a:t>Click to edit Master title style</a:t>
            </a:r>
            <a:endParaRPr lang="en-US" noProof="0" dirty="0"/>
          </a:p>
        </p:txBody>
      </p:sp>
      <p:sp>
        <p:nvSpPr>
          <p:cNvPr id="9" name="Text Placeholder 8"/>
          <p:cNvSpPr>
            <a:spLocks noGrp="1"/>
          </p:cNvSpPr>
          <p:nvPr>
            <p:ph type="body" sz="quarter" idx="10"/>
          </p:nvPr>
        </p:nvSpPr>
        <p:spPr>
          <a:xfrm>
            <a:off x="1003200" y="1330126"/>
            <a:ext cx="4968000" cy="45468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Chart Placeholder 4"/>
          <p:cNvSpPr>
            <a:spLocks noGrp="1"/>
          </p:cNvSpPr>
          <p:nvPr>
            <p:ph type="chart" sz="quarter" idx="13"/>
          </p:nvPr>
        </p:nvSpPr>
        <p:spPr>
          <a:xfrm>
            <a:off x="6220800" y="1330126"/>
            <a:ext cx="4968000" cy="4546800"/>
          </a:xfrm>
        </p:spPr>
        <p:txBody>
          <a:bodyPr anchor="ctr"/>
          <a:lstStyle>
            <a:lvl1pPr algn="ctr">
              <a:defRPr/>
            </a:lvl1pPr>
          </a:lstStyle>
          <a:p>
            <a:r>
              <a:rPr lang="en-US" noProof="0" dirty="0"/>
              <a:t>Click icon to add chart</a:t>
            </a:r>
          </a:p>
        </p:txBody>
      </p:sp>
    </p:spTree>
    <p:extLst>
      <p:ext uri="{BB962C8B-B14F-4D97-AF65-F5344CB8AC3E}">
        <p14:creationId xmlns:p14="http://schemas.microsoft.com/office/powerpoint/2010/main" val="1468853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 CHART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noProof="0"/>
              <a:t>Click to edit Master title style</a:t>
            </a:r>
            <a:endParaRPr lang="en-US" noProof="0" dirty="0"/>
          </a:p>
        </p:txBody>
      </p:sp>
      <p:sp>
        <p:nvSpPr>
          <p:cNvPr id="5" name="Chart Placeholder 4"/>
          <p:cNvSpPr>
            <a:spLocks noGrp="1"/>
          </p:cNvSpPr>
          <p:nvPr>
            <p:ph type="chart" sz="quarter" idx="11"/>
          </p:nvPr>
        </p:nvSpPr>
        <p:spPr>
          <a:xfrm>
            <a:off x="6220800" y="1330126"/>
            <a:ext cx="4968000" cy="4546800"/>
          </a:xfrm>
        </p:spPr>
        <p:txBody>
          <a:bodyPr anchor="ctr"/>
          <a:lstStyle>
            <a:lvl1pPr algn="ctr">
              <a:defRPr/>
            </a:lvl1pPr>
          </a:lstStyle>
          <a:p>
            <a:r>
              <a:rPr lang="en-US" noProof="0" dirty="0"/>
              <a:t>Click icon to add chart</a:t>
            </a:r>
          </a:p>
        </p:txBody>
      </p:sp>
      <p:sp>
        <p:nvSpPr>
          <p:cNvPr id="6" name="Chart Placeholder 4"/>
          <p:cNvSpPr>
            <a:spLocks noGrp="1"/>
          </p:cNvSpPr>
          <p:nvPr>
            <p:ph type="chart" sz="quarter" idx="12"/>
          </p:nvPr>
        </p:nvSpPr>
        <p:spPr>
          <a:xfrm>
            <a:off x="1003200" y="1330126"/>
            <a:ext cx="4968000" cy="4546800"/>
          </a:xfrm>
        </p:spPr>
        <p:txBody>
          <a:bodyPr anchor="ctr"/>
          <a:lstStyle>
            <a:lvl1pPr algn="ctr">
              <a:defRPr/>
            </a:lvl1pPr>
          </a:lstStyle>
          <a:p>
            <a:r>
              <a:rPr lang="en-US" noProof="0" dirty="0"/>
              <a:t>Click icon to add chart</a:t>
            </a:r>
          </a:p>
        </p:txBody>
      </p:sp>
    </p:spTree>
    <p:extLst>
      <p:ext uri="{BB962C8B-B14F-4D97-AF65-F5344CB8AC3E}">
        <p14:creationId xmlns:p14="http://schemas.microsoft.com/office/powerpoint/2010/main" val="22908272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CHART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noProof="0"/>
              <a:t>Click to edit Master title style</a:t>
            </a:r>
            <a:endParaRPr lang="en-US" noProof="0" dirty="0"/>
          </a:p>
        </p:txBody>
      </p:sp>
      <p:sp>
        <p:nvSpPr>
          <p:cNvPr id="9" name="Text Placeholder 8"/>
          <p:cNvSpPr>
            <a:spLocks noGrp="1"/>
          </p:cNvSpPr>
          <p:nvPr>
            <p:ph type="body" sz="quarter" idx="10"/>
          </p:nvPr>
        </p:nvSpPr>
        <p:spPr>
          <a:xfrm>
            <a:off x="1003200" y="3742126"/>
            <a:ext cx="10195200" cy="21348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Chart Placeholder 4"/>
          <p:cNvSpPr>
            <a:spLocks noGrp="1"/>
          </p:cNvSpPr>
          <p:nvPr>
            <p:ph type="chart" sz="quarter" idx="11"/>
          </p:nvPr>
        </p:nvSpPr>
        <p:spPr>
          <a:xfrm>
            <a:off x="1003200" y="1331360"/>
            <a:ext cx="10195200" cy="2135740"/>
          </a:xfrm>
        </p:spPr>
        <p:txBody>
          <a:bodyPr anchor="ctr"/>
          <a:lstStyle>
            <a:lvl1pPr algn="ctr">
              <a:defRPr/>
            </a:lvl1pPr>
          </a:lstStyle>
          <a:p>
            <a:r>
              <a:rPr lang="en-US" noProof="0" dirty="0"/>
              <a:t>Click icon to add chart</a:t>
            </a:r>
          </a:p>
        </p:txBody>
      </p:sp>
    </p:spTree>
    <p:extLst>
      <p:ext uri="{BB962C8B-B14F-4D97-AF65-F5344CB8AC3E}">
        <p14:creationId xmlns:p14="http://schemas.microsoft.com/office/powerpoint/2010/main" val="7786615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COLUMN CHART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noProof="0"/>
              <a:t>Click to edit Master title style</a:t>
            </a:r>
            <a:endParaRPr lang="en-US" noProof="0" dirty="0"/>
          </a:p>
        </p:txBody>
      </p:sp>
      <p:sp>
        <p:nvSpPr>
          <p:cNvPr id="5" name="Chart Placeholder 4"/>
          <p:cNvSpPr>
            <a:spLocks noGrp="1"/>
          </p:cNvSpPr>
          <p:nvPr>
            <p:ph type="chart" sz="quarter" idx="11"/>
          </p:nvPr>
        </p:nvSpPr>
        <p:spPr>
          <a:xfrm>
            <a:off x="4550400" y="1331360"/>
            <a:ext cx="3139200" cy="2134800"/>
          </a:xfrm>
        </p:spPr>
        <p:txBody>
          <a:bodyPr anchor="ctr"/>
          <a:lstStyle>
            <a:lvl1pPr algn="ctr">
              <a:defRPr/>
            </a:lvl1pPr>
          </a:lstStyle>
          <a:p>
            <a:r>
              <a:rPr lang="en-US" noProof="0" dirty="0"/>
              <a:t>Click icon to add chart</a:t>
            </a:r>
          </a:p>
        </p:txBody>
      </p:sp>
      <p:sp>
        <p:nvSpPr>
          <p:cNvPr id="6" name="Chart Placeholder 4"/>
          <p:cNvSpPr>
            <a:spLocks noGrp="1"/>
          </p:cNvSpPr>
          <p:nvPr>
            <p:ph type="chart" sz="quarter" idx="12"/>
          </p:nvPr>
        </p:nvSpPr>
        <p:spPr>
          <a:xfrm>
            <a:off x="1003200" y="1331360"/>
            <a:ext cx="3187200" cy="2134800"/>
          </a:xfrm>
        </p:spPr>
        <p:txBody>
          <a:bodyPr anchor="ctr"/>
          <a:lstStyle>
            <a:lvl1pPr algn="ctr">
              <a:defRPr/>
            </a:lvl1pPr>
          </a:lstStyle>
          <a:p>
            <a:r>
              <a:rPr lang="en-US" noProof="0" dirty="0"/>
              <a:t>Click icon to add chart</a:t>
            </a:r>
          </a:p>
        </p:txBody>
      </p:sp>
      <p:sp>
        <p:nvSpPr>
          <p:cNvPr id="7" name="Text Placeholder 8"/>
          <p:cNvSpPr>
            <a:spLocks noGrp="1"/>
          </p:cNvSpPr>
          <p:nvPr>
            <p:ph type="body" sz="quarter" idx="10"/>
          </p:nvPr>
        </p:nvSpPr>
        <p:spPr>
          <a:xfrm>
            <a:off x="1003200" y="3742126"/>
            <a:ext cx="3187200" cy="21348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Chart Placeholder 4"/>
          <p:cNvSpPr>
            <a:spLocks noGrp="1"/>
          </p:cNvSpPr>
          <p:nvPr>
            <p:ph type="chart" sz="quarter" idx="13"/>
          </p:nvPr>
        </p:nvSpPr>
        <p:spPr>
          <a:xfrm>
            <a:off x="8049600" y="1331360"/>
            <a:ext cx="3139200" cy="2134800"/>
          </a:xfrm>
        </p:spPr>
        <p:txBody>
          <a:bodyPr anchor="ctr"/>
          <a:lstStyle>
            <a:lvl1pPr algn="ctr">
              <a:defRPr/>
            </a:lvl1pPr>
          </a:lstStyle>
          <a:p>
            <a:r>
              <a:rPr lang="en-US" noProof="0" dirty="0"/>
              <a:t>Click icon to add chart</a:t>
            </a:r>
          </a:p>
        </p:txBody>
      </p:sp>
      <p:sp>
        <p:nvSpPr>
          <p:cNvPr id="9" name="Text Placeholder 8"/>
          <p:cNvSpPr>
            <a:spLocks noGrp="1"/>
          </p:cNvSpPr>
          <p:nvPr>
            <p:ph type="body" sz="quarter" idx="14"/>
          </p:nvPr>
        </p:nvSpPr>
        <p:spPr>
          <a:xfrm>
            <a:off x="4502400" y="3742126"/>
            <a:ext cx="3187200" cy="21348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5"/>
          </p:nvPr>
        </p:nvSpPr>
        <p:spPr>
          <a:xfrm>
            <a:off x="8001600" y="3742126"/>
            <a:ext cx="3187200" cy="21348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4413369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CESS FIVE COLUMN">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noProof="0"/>
              <a:t>Click to edit Master title style</a:t>
            </a:r>
            <a:endParaRPr lang="en-US" noProof="0" dirty="0"/>
          </a:p>
        </p:txBody>
      </p:sp>
      <p:sp>
        <p:nvSpPr>
          <p:cNvPr id="9" name="Text Placeholder 8"/>
          <p:cNvSpPr>
            <a:spLocks noGrp="1"/>
          </p:cNvSpPr>
          <p:nvPr>
            <p:ph type="body" sz="quarter" idx="10"/>
          </p:nvPr>
        </p:nvSpPr>
        <p:spPr>
          <a:xfrm>
            <a:off x="10032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Text Placeholder 8"/>
          <p:cNvSpPr>
            <a:spLocks noGrp="1"/>
          </p:cNvSpPr>
          <p:nvPr>
            <p:ph type="body" sz="quarter" idx="11"/>
          </p:nvPr>
        </p:nvSpPr>
        <p:spPr>
          <a:xfrm>
            <a:off x="30804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2"/>
          </p:nvPr>
        </p:nvSpPr>
        <p:spPr>
          <a:xfrm>
            <a:off x="51576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3"/>
          </p:nvPr>
        </p:nvSpPr>
        <p:spPr>
          <a:xfrm>
            <a:off x="72348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Text Placeholder 12"/>
          <p:cNvSpPr>
            <a:spLocks noGrp="1"/>
          </p:cNvSpPr>
          <p:nvPr>
            <p:ph type="body" sz="quarter" idx="14" hasCustomPrompt="1"/>
          </p:nvPr>
        </p:nvSpPr>
        <p:spPr>
          <a:xfrm>
            <a:off x="1003200" y="1322388"/>
            <a:ext cx="1876800" cy="604800"/>
          </a:xfrm>
          <a:prstGeom prst="homePlate">
            <a:avLst>
              <a:gd name="adj" fmla="val 31970"/>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dirty="0"/>
              <a:t>Click to add text</a:t>
            </a:r>
          </a:p>
        </p:txBody>
      </p:sp>
      <p:sp>
        <p:nvSpPr>
          <p:cNvPr id="15" name="Text Placeholder 12"/>
          <p:cNvSpPr>
            <a:spLocks noGrp="1"/>
          </p:cNvSpPr>
          <p:nvPr>
            <p:ph type="body" sz="quarter" idx="15" hasCustomPrompt="1"/>
          </p:nvPr>
        </p:nvSpPr>
        <p:spPr>
          <a:xfrm>
            <a:off x="3080400" y="1322388"/>
            <a:ext cx="18768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dirty="0"/>
              <a:t>Click to add text</a:t>
            </a:r>
          </a:p>
        </p:txBody>
      </p:sp>
      <p:sp>
        <p:nvSpPr>
          <p:cNvPr id="16" name="Text Placeholder 12"/>
          <p:cNvSpPr>
            <a:spLocks noGrp="1"/>
          </p:cNvSpPr>
          <p:nvPr>
            <p:ph type="body" sz="quarter" idx="16" hasCustomPrompt="1"/>
          </p:nvPr>
        </p:nvSpPr>
        <p:spPr>
          <a:xfrm>
            <a:off x="5157600" y="1322388"/>
            <a:ext cx="18768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dirty="0"/>
              <a:t>Click to add text</a:t>
            </a:r>
          </a:p>
        </p:txBody>
      </p:sp>
      <p:sp>
        <p:nvSpPr>
          <p:cNvPr id="17" name="Text Placeholder 12"/>
          <p:cNvSpPr>
            <a:spLocks noGrp="1"/>
          </p:cNvSpPr>
          <p:nvPr>
            <p:ph type="body" sz="quarter" idx="17" hasCustomPrompt="1"/>
          </p:nvPr>
        </p:nvSpPr>
        <p:spPr>
          <a:xfrm>
            <a:off x="7234800" y="1322388"/>
            <a:ext cx="18768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dirty="0"/>
              <a:t>Click to add text</a:t>
            </a:r>
          </a:p>
        </p:txBody>
      </p:sp>
      <p:sp>
        <p:nvSpPr>
          <p:cNvPr id="11" name="Text Placeholder 12"/>
          <p:cNvSpPr>
            <a:spLocks noGrp="1"/>
          </p:cNvSpPr>
          <p:nvPr>
            <p:ph type="body" sz="quarter" idx="18" hasCustomPrompt="1"/>
          </p:nvPr>
        </p:nvSpPr>
        <p:spPr>
          <a:xfrm>
            <a:off x="9312000" y="1322388"/>
            <a:ext cx="18768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dirty="0"/>
              <a:t>Click to add text</a:t>
            </a:r>
          </a:p>
        </p:txBody>
      </p:sp>
      <p:sp>
        <p:nvSpPr>
          <p:cNvPr id="12" name="Text Placeholder 8"/>
          <p:cNvSpPr>
            <a:spLocks noGrp="1"/>
          </p:cNvSpPr>
          <p:nvPr>
            <p:ph type="body" sz="quarter" idx="19"/>
          </p:nvPr>
        </p:nvSpPr>
        <p:spPr>
          <a:xfrm>
            <a:off x="93120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8775981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ROCESS FOUR COLUMN">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noProof="0"/>
              <a:t>Click to edit Master title style</a:t>
            </a:r>
            <a:endParaRPr lang="en-US" noProof="0" dirty="0"/>
          </a:p>
        </p:txBody>
      </p:sp>
      <p:sp>
        <p:nvSpPr>
          <p:cNvPr id="9" name="Text Placeholder 8"/>
          <p:cNvSpPr>
            <a:spLocks noGrp="1"/>
          </p:cNvSpPr>
          <p:nvPr>
            <p:ph type="body" sz="quarter" idx="10"/>
          </p:nvPr>
        </p:nvSpPr>
        <p:spPr>
          <a:xfrm>
            <a:off x="1003200" y="2172526"/>
            <a:ext cx="2347200" cy="3704400"/>
          </a:xfrm>
        </p:spPr>
        <p:txBody>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Text Placeholder 8"/>
          <p:cNvSpPr>
            <a:spLocks noGrp="1"/>
          </p:cNvSpPr>
          <p:nvPr>
            <p:ph type="body" sz="quarter" idx="11"/>
          </p:nvPr>
        </p:nvSpPr>
        <p:spPr>
          <a:xfrm>
            <a:off x="3616000" y="2172526"/>
            <a:ext cx="2347200" cy="3704400"/>
          </a:xfrm>
        </p:spPr>
        <p:txBody>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2"/>
          </p:nvPr>
        </p:nvSpPr>
        <p:spPr>
          <a:xfrm>
            <a:off x="6228800" y="2172526"/>
            <a:ext cx="2347200" cy="3704400"/>
          </a:xfrm>
        </p:spPr>
        <p:txBody>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3"/>
          </p:nvPr>
        </p:nvSpPr>
        <p:spPr>
          <a:xfrm>
            <a:off x="8841600" y="2172526"/>
            <a:ext cx="2347200" cy="3704400"/>
          </a:xfrm>
        </p:spPr>
        <p:txBody>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Text Placeholder 12"/>
          <p:cNvSpPr>
            <a:spLocks noGrp="1"/>
          </p:cNvSpPr>
          <p:nvPr>
            <p:ph type="body" sz="quarter" idx="14" hasCustomPrompt="1"/>
          </p:nvPr>
        </p:nvSpPr>
        <p:spPr>
          <a:xfrm>
            <a:off x="994833" y="1322388"/>
            <a:ext cx="2347200" cy="604800"/>
          </a:xfrm>
          <a:prstGeom prst="homePlate">
            <a:avLst>
              <a:gd name="adj" fmla="val 31970"/>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dirty="0"/>
              <a:t>Click to add text</a:t>
            </a:r>
          </a:p>
        </p:txBody>
      </p:sp>
      <p:sp>
        <p:nvSpPr>
          <p:cNvPr id="15" name="Text Placeholder 12"/>
          <p:cNvSpPr>
            <a:spLocks noGrp="1"/>
          </p:cNvSpPr>
          <p:nvPr>
            <p:ph type="body" sz="quarter" idx="15" hasCustomPrompt="1"/>
          </p:nvPr>
        </p:nvSpPr>
        <p:spPr>
          <a:xfrm>
            <a:off x="3610422" y="1322388"/>
            <a:ext cx="23472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dirty="0"/>
              <a:t>Click to add text</a:t>
            </a:r>
          </a:p>
        </p:txBody>
      </p:sp>
      <p:sp>
        <p:nvSpPr>
          <p:cNvPr id="16" name="Text Placeholder 12"/>
          <p:cNvSpPr>
            <a:spLocks noGrp="1"/>
          </p:cNvSpPr>
          <p:nvPr>
            <p:ph type="body" sz="quarter" idx="16" hasCustomPrompt="1"/>
          </p:nvPr>
        </p:nvSpPr>
        <p:spPr>
          <a:xfrm>
            <a:off x="6226011" y="1322388"/>
            <a:ext cx="23472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dirty="0"/>
              <a:t>Click to add text</a:t>
            </a:r>
          </a:p>
        </p:txBody>
      </p:sp>
      <p:sp>
        <p:nvSpPr>
          <p:cNvPr id="17" name="Text Placeholder 12"/>
          <p:cNvSpPr>
            <a:spLocks noGrp="1"/>
          </p:cNvSpPr>
          <p:nvPr>
            <p:ph type="body" sz="quarter" idx="17" hasCustomPrompt="1"/>
          </p:nvPr>
        </p:nvSpPr>
        <p:spPr>
          <a:xfrm>
            <a:off x="8841600" y="1322388"/>
            <a:ext cx="23472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dirty="0"/>
              <a:t>Click to add text</a:t>
            </a:r>
          </a:p>
        </p:txBody>
      </p:sp>
    </p:spTree>
    <p:extLst>
      <p:ext uri="{BB962C8B-B14F-4D97-AF65-F5344CB8AC3E}">
        <p14:creationId xmlns:p14="http://schemas.microsoft.com/office/powerpoint/2010/main" val="26838659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UAD WITH CENTER">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noProof="0"/>
              <a:t>Click to edit Master title style</a:t>
            </a:r>
            <a:endParaRPr lang="en-US" noProof="0" dirty="0"/>
          </a:p>
        </p:txBody>
      </p:sp>
      <p:sp>
        <p:nvSpPr>
          <p:cNvPr id="16" name="Text Placeholder 10"/>
          <p:cNvSpPr>
            <a:spLocks noGrp="1" noChangeAspect="1"/>
          </p:cNvSpPr>
          <p:nvPr>
            <p:ph type="body" sz="quarter" idx="21"/>
          </p:nvPr>
        </p:nvSpPr>
        <p:spPr bwMode="gray">
          <a:xfrm>
            <a:off x="5306559" y="2757950"/>
            <a:ext cx="1660995" cy="1659600"/>
          </a:xfrm>
          <a:prstGeom prst="ellipse">
            <a:avLst/>
          </a:prstGeom>
          <a:solidFill>
            <a:schemeClr val="accent1"/>
          </a:solidFill>
          <a:ln>
            <a:noFill/>
          </a:ln>
        </p:spPr>
        <p:txBody>
          <a:bodyPr lIns="54000" tIns="54000" rIns="54000" bIns="54000" anchor="ctr" anchorCtr="1">
            <a:noAutofit/>
          </a:bodyPr>
          <a:lstStyle>
            <a:lvl1pPr algn="ctr">
              <a:defRPr sz="1400">
                <a:solidFill>
                  <a:schemeClr val="bg1"/>
                </a:solidFill>
                <a:latin typeface="+mn-lt"/>
                <a:cs typeface="Arial" panose="020B0604020202020204" pitchFamily="34" charset="0"/>
              </a:defRPr>
            </a:lvl1pPr>
          </a:lstStyle>
          <a:p>
            <a:pPr lvl="0"/>
            <a:r>
              <a:rPr lang="en-US" noProof="0"/>
              <a:t>Click to edit Master text styles</a:t>
            </a:r>
          </a:p>
        </p:txBody>
      </p:sp>
      <p:sp>
        <p:nvSpPr>
          <p:cNvPr id="17" name="Text Placeholder 20"/>
          <p:cNvSpPr>
            <a:spLocks noGrp="1"/>
          </p:cNvSpPr>
          <p:nvPr>
            <p:ph type="body" sz="quarter" idx="26"/>
          </p:nvPr>
        </p:nvSpPr>
        <p:spPr bwMode="gray">
          <a:xfrm>
            <a:off x="1003347" y="1322388"/>
            <a:ext cx="3847695" cy="388800"/>
          </a:xfrm>
          <a:prstGeom prst="rect">
            <a:avLst/>
          </a:prstGeom>
          <a:solidFill>
            <a:schemeClr val="tx2"/>
          </a:solidFill>
          <a:ln w="12700">
            <a:solidFill>
              <a:srgbClr val="00338D"/>
            </a:solidFill>
          </a:ln>
        </p:spPr>
        <p:txBody>
          <a:bodyPr vert="horz" lIns="54000" tIns="54000" rIns="54000" bIns="54000" rtlCol="0" anchor="ctr" anchorCtr="0">
            <a:noAutofit/>
          </a:bodyPr>
          <a:lstStyle>
            <a:lvl1pPr>
              <a:defRPr lang="en-US" sz="14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noProof="0"/>
              <a:t>Click to edit Master text styles</a:t>
            </a:r>
          </a:p>
        </p:txBody>
      </p:sp>
      <p:sp>
        <p:nvSpPr>
          <p:cNvPr id="26" name="Text Placeholder 20"/>
          <p:cNvSpPr>
            <a:spLocks noGrp="1"/>
          </p:cNvSpPr>
          <p:nvPr>
            <p:ph type="body" sz="quarter" idx="48"/>
          </p:nvPr>
        </p:nvSpPr>
        <p:spPr bwMode="gray">
          <a:xfrm>
            <a:off x="1003347" y="4015250"/>
            <a:ext cx="3847695" cy="388800"/>
          </a:xfrm>
          <a:prstGeom prst="rect">
            <a:avLst/>
          </a:prstGeom>
          <a:solidFill>
            <a:schemeClr val="tx2"/>
          </a:solidFill>
          <a:ln w="12700">
            <a:solidFill>
              <a:srgbClr val="00338D"/>
            </a:solidFill>
          </a:ln>
        </p:spPr>
        <p:txBody>
          <a:bodyPr vert="horz" lIns="54000" tIns="54000" rIns="54000" bIns="54000" rtlCol="0" anchor="ctr" anchorCtr="0">
            <a:noAutofit/>
          </a:bodyPr>
          <a:lstStyle>
            <a:lvl1pPr>
              <a:defRPr lang="en-US" sz="12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noProof="0"/>
              <a:t>Click to edit Master text styles</a:t>
            </a:r>
          </a:p>
        </p:txBody>
      </p:sp>
      <p:sp>
        <p:nvSpPr>
          <p:cNvPr id="27" name="Text Placeholder 20"/>
          <p:cNvSpPr>
            <a:spLocks noGrp="1"/>
          </p:cNvSpPr>
          <p:nvPr>
            <p:ph type="body" sz="quarter" idx="50"/>
          </p:nvPr>
        </p:nvSpPr>
        <p:spPr bwMode="gray">
          <a:xfrm>
            <a:off x="7344001" y="1322388"/>
            <a:ext cx="3847695" cy="388800"/>
          </a:xfrm>
          <a:prstGeom prst="rect">
            <a:avLst/>
          </a:prstGeom>
          <a:solidFill>
            <a:schemeClr val="tx2"/>
          </a:solidFill>
          <a:ln w="12700">
            <a:solidFill>
              <a:srgbClr val="00338D"/>
            </a:solidFill>
          </a:ln>
        </p:spPr>
        <p:txBody>
          <a:bodyPr vert="horz" lIns="54000" tIns="54000" rIns="54000" bIns="54000" rtlCol="0" anchor="ctr" anchorCtr="0">
            <a:noAutofit/>
          </a:bodyPr>
          <a:lstStyle>
            <a:lvl1pPr>
              <a:defRPr lang="en-US" sz="14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noProof="0"/>
              <a:t>Click to edit Master text styles</a:t>
            </a:r>
          </a:p>
        </p:txBody>
      </p:sp>
      <p:sp>
        <p:nvSpPr>
          <p:cNvPr id="28" name="Text Placeholder 20"/>
          <p:cNvSpPr>
            <a:spLocks noGrp="1"/>
          </p:cNvSpPr>
          <p:nvPr>
            <p:ph type="body" sz="quarter" idx="52"/>
          </p:nvPr>
        </p:nvSpPr>
        <p:spPr bwMode="gray">
          <a:xfrm>
            <a:off x="7344001" y="4015250"/>
            <a:ext cx="3847695" cy="388800"/>
          </a:xfrm>
          <a:prstGeom prst="rect">
            <a:avLst/>
          </a:prstGeom>
          <a:solidFill>
            <a:srgbClr val="00338D"/>
          </a:solidFill>
          <a:ln w="12700">
            <a:solidFill>
              <a:srgbClr val="00338D"/>
            </a:solidFill>
          </a:ln>
        </p:spPr>
        <p:txBody>
          <a:bodyPr vert="horz" lIns="54000" tIns="54000" rIns="54000" bIns="54000" rtlCol="0" anchor="ctr" anchorCtr="0">
            <a:noAutofit/>
          </a:bodyPr>
          <a:lstStyle>
            <a:lvl1pPr>
              <a:defRPr lang="en-US" sz="14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noProof="0"/>
              <a:t>Click to edit Master text styles</a:t>
            </a:r>
          </a:p>
        </p:txBody>
      </p:sp>
      <p:sp>
        <p:nvSpPr>
          <p:cNvPr id="29" name="AutoShape 20"/>
          <p:cNvSpPr>
            <a:spLocks noChangeArrowheads="1"/>
          </p:cNvSpPr>
          <p:nvPr userDrawn="1"/>
        </p:nvSpPr>
        <p:spPr bwMode="gray">
          <a:xfrm rot="2700000">
            <a:off x="5088625" y="2468534"/>
            <a:ext cx="382279" cy="502740"/>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US" sz="1200" noProof="0" dirty="0">
              <a:solidFill>
                <a:srgbClr val="483698"/>
              </a:solidFill>
              <a:latin typeface="+mn-lt"/>
            </a:endParaRPr>
          </a:p>
        </p:txBody>
      </p:sp>
      <p:sp>
        <p:nvSpPr>
          <p:cNvPr id="31" name="Text Placeholder 3"/>
          <p:cNvSpPr>
            <a:spLocks noGrp="1"/>
          </p:cNvSpPr>
          <p:nvPr>
            <p:ph type="body" sz="quarter" idx="53"/>
          </p:nvPr>
        </p:nvSpPr>
        <p:spPr>
          <a:xfrm>
            <a:off x="1003347" y="1718873"/>
            <a:ext cx="3849600" cy="1472876"/>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2" name="Text Placeholder 3"/>
          <p:cNvSpPr>
            <a:spLocks noGrp="1"/>
          </p:cNvSpPr>
          <p:nvPr>
            <p:ph type="body" sz="quarter" idx="54"/>
          </p:nvPr>
        </p:nvSpPr>
        <p:spPr>
          <a:xfrm>
            <a:off x="1003347" y="4404050"/>
            <a:ext cx="3849600" cy="1472876"/>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3" name="Text Placeholder 3"/>
          <p:cNvSpPr>
            <a:spLocks noGrp="1"/>
          </p:cNvSpPr>
          <p:nvPr>
            <p:ph type="body" sz="quarter" idx="55"/>
          </p:nvPr>
        </p:nvSpPr>
        <p:spPr>
          <a:xfrm>
            <a:off x="7342095" y="1718873"/>
            <a:ext cx="3849600" cy="1472876"/>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4" name="Text Placeholder 3"/>
          <p:cNvSpPr>
            <a:spLocks noGrp="1"/>
          </p:cNvSpPr>
          <p:nvPr>
            <p:ph type="body" sz="quarter" idx="56"/>
          </p:nvPr>
        </p:nvSpPr>
        <p:spPr>
          <a:xfrm>
            <a:off x="7342095" y="4404050"/>
            <a:ext cx="3849600" cy="1472876"/>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0" name="AutoShape 20"/>
          <p:cNvSpPr>
            <a:spLocks noChangeArrowheads="1"/>
          </p:cNvSpPr>
          <p:nvPr userDrawn="1"/>
        </p:nvSpPr>
        <p:spPr bwMode="gray">
          <a:xfrm rot="18900000" flipH="1">
            <a:off x="6742978" y="2468534"/>
            <a:ext cx="382279" cy="502740"/>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US" sz="1200" noProof="0" dirty="0">
              <a:solidFill>
                <a:srgbClr val="483698"/>
              </a:solidFill>
              <a:latin typeface="+mn-lt"/>
            </a:endParaRPr>
          </a:p>
        </p:txBody>
      </p:sp>
      <p:sp>
        <p:nvSpPr>
          <p:cNvPr id="21" name="AutoShape 20"/>
          <p:cNvSpPr>
            <a:spLocks noChangeArrowheads="1"/>
          </p:cNvSpPr>
          <p:nvPr userDrawn="1"/>
        </p:nvSpPr>
        <p:spPr bwMode="gray">
          <a:xfrm rot="18900000" flipV="1">
            <a:off x="5088624" y="4310034"/>
            <a:ext cx="382279" cy="502740"/>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US" sz="1200" noProof="0" dirty="0">
              <a:solidFill>
                <a:srgbClr val="483698"/>
              </a:solidFill>
              <a:latin typeface="+mn-lt"/>
            </a:endParaRPr>
          </a:p>
        </p:txBody>
      </p:sp>
      <p:sp>
        <p:nvSpPr>
          <p:cNvPr id="22" name="AutoShape 20"/>
          <p:cNvSpPr>
            <a:spLocks noChangeArrowheads="1"/>
          </p:cNvSpPr>
          <p:nvPr userDrawn="1"/>
        </p:nvSpPr>
        <p:spPr bwMode="gray">
          <a:xfrm rot="2700000" flipH="1" flipV="1">
            <a:off x="6742977" y="4310034"/>
            <a:ext cx="382279" cy="502740"/>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US" sz="1200" noProof="0" dirty="0">
              <a:solidFill>
                <a:srgbClr val="483698"/>
              </a:solidFill>
              <a:latin typeface="+mn-lt"/>
            </a:endParaRPr>
          </a:p>
        </p:txBody>
      </p:sp>
    </p:spTree>
    <p:extLst>
      <p:ext uri="{BB962C8B-B14F-4D97-AF65-F5344CB8AC3E}">
        <p14:creationId xmlns:p14="http://schemas.microsoft.com/office/powerpoint/2010/main" val="16957156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 COLUMN BLUE">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noProof="0"/>
              <a:t>Click to edit Master title style</a:t>
            </a:r>
            <a:endParaRPr lang="en-US" noProof="0" dirty="0"/>
          </a:p>
        </p:txBody>
      </p:sp>
      <p:sp>
        <p:nvSpPr>
          <p:cNvPr id="19" name="Text Placeholder 8"/>
          <p:cNvSpPr>
            <a:spLocks noGrp="1"/>
          </p:cNvSpPr>
          <p:nvPr>
            <p:ph type="body" sz="quarter" idx="19"/>
          </p:nvPr>
        </p:nvSpPr>
        <p:spPr>
          <a:xfrm>
            <a:off x="1003200" y="1708149"/>
            <a:ext cx="4968000" cy="4168775"/>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0" name="Text Placeholder 8"/>
          <p:cNvSpPr>
            <a:spLocks noGrp="1"/>
          </p:cNvSpPr>
          <p:nvPr>
            <p:ph type="body" sz="quarter" idx="20"/>
          </p:nvPr>
        </p:nvSpPr>
        <p:spPr>
          <a:xfrm>
            <a:off x="1003200" y="1322388"/>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noProof="0"/>
              <a:t>Click to edit Master text styles</a:t>
            </a:r>
          </a:p>
        </p:txBody>
      </p:sp>
      <p:sp>
        <p:nvSpPr>
          <p:cNvPr id="16" name="Text Placeholder 8"/>
          <p:cNvSpPr>
            <a:spLocks noGrp="1"/>
          </p:cNvSpPr>
          <p:nvPr>
            <p:ph type="body" sz="quarter" idx="21"/>
          </p:nvPr>
        </p:nvSpPr>
        <p:spPr>
          <a:xfrm>
            <a:off x="6220800" y="1708149"/>
            <a:ext cx="4968000" cy="4168775"/>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Text Placeholder 8"/>
          <p:cNvSpPr>
            <a:spLocks noGrp="1"/>
          </p:cNvSpPr>
          <p:nvPr>
            <p:ph type="body" sz="quarter" idx="22"/>
          </p:nvPr>
        </p:nvSpPr>
        <p:spPr>
          <a:xfrm>
            <a:off x="6220800" y="1322388"/>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noProof="0"/>
              <a:t>Click to edit Master text styles</a:t>
            </a:r>
          </a:p>
        </p:txBody>
      </p:sp>
    </p:spTree>
    <p:extLst>
      <p:ext uri="{BB962C8B-B14F-4D97-AF65-F5344CB8AC3E}">
        <p14:creationId xmlns:p14="http://schemas.microsoft.com/office/powerpoint/2010/main" val="38553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4">
    <p:bg>
      <p:bgPr>
        <a:solidFill>
          <a:schemeClr val="accent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524" y="0"/>
            <a:ext cx="12188952" cy="6858000"/>
          </a:xfrm>
          <a:prstGeom prst="rect">
            <a:avLst/>
          </a:prstGeom>
        </p:spPr>
      </p:pic>
      <p:sp>
        <p:nvSpPr>
          <p:cNvPr id="10" name="Freeform 19"/>
          <p:cNvSpPr>
            <a:spLocks noEditPoints="1"/>
          </p:cNvSpPr>
          <p:nvPr userDrawn="1"/>
        </p:nvSpPr>
        <p:spPr bwMode="auto">
          <a:xfrm>
            <a:off x="2424363" y="524433"/>
            <a:ext cx="1080816"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8" name="Title 1"/>
          <p:cNvSpPr>
            <a:spLocks noGrp="1"/>
          </p:cNvSpPr>
          <p:nvPr>
            <p:ph type="ctrTitle" hasCustomPrompt="1"/>
          </p:nvPr>
        </p:nvSpPr>
        <p:spPr>
          <a:xfrm>
            <a:off x="2424363" y="1343857"/>
            <a:ext cx="6581117" cy="2000922"/>
          </a:xfrm>
        </p:spPr>
        <p:txBody>
          <a:bodyPr anchor="t" anchorCtr="0"/>
          <a:lstStyle>
            <a:lvl1pPr algn="l">
              <a:lnSpc>
                <a:spcPct val="85000"/>
              </a:lnSpc>
              <a:defRPr sz="7200" baseline="0">
                <a:solidFill>
                  <a:schemeClr val="tx2"/>
                </a:solidFill>
                <a:latin typeface="+mn-lt"/>
              </a:defRPr>
            </a:lvl1pPr>
          </a:lstStyle>
          <a:p>
            <a:r>
              <a:rPr lang="en-US" noProof="0" dirty="0"/>
              <a:t>Title slide 4 light right vertical image</a:t>
            </a:r>
          </a:p>
        </p:txBody>
      </p:sp>
      <p:sp>
        <p:nvSpPr>
          <p:cNvPr id="9"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dirty="0">
              <a:latin typeface="Arial" panose="020B0604020202020204" pitchFamily="34" charset="0"/>
            </a:endParaRPr>
          </a:p>
        </p:txBody>
      </p:sp>
      <p:sp>
        <p:nvSpPr>
          <p:cNvPr id="14" name="Text Placeholder 3"/>
          <p:cNvSpPr>
            <a:spLocks noGrp="1"/>
          </p:cNvSpPr>
          <p:nvPr>
            <p:ph type="body" sz="quarter" idx="13" hasCustomPrompt="1"/>
          </p:nvPr>
        </p:nvSpPr>
        <p:spPr>
          <a:xfrm>
            <a:off x="2424363" y="5299457"/>
            <a:ext cx="6541518" cy="216000"/>
          </a:xfrm>
        </p:spPr>
        <p:txBody>
          <a:bodyPr/>
          <a:lstStyle>
            <a:lvl1pPr marL="0" marR="0" indent="0" algn="l" defTabSz="914400" rtl="0" eaLnBrk="1" fontAlgn="auto" latinLnBrk="0" hangingPunct="1">
              <a:lnSpc>
                <a:spcPct val="100000"/>
              </a:lnSpc>
              <a:spcBef>
                <a:spcPts val="0"/>
              </a:spcBef>
              <a:spcAft>
                <a:spcPts val="600"/>
              </a:spcAft>
              <a:buClrTx/>
              <a:buSzTx/>
              <a:buFontTx/>
              <a:buNone/>
              <a:tabLst/>
              <a:defRPr sz="1400">
                <a:solidFill>
                  <a:schemeClr val="tx2"/>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dirty="0"/>
              <a:t>Subtitle here</a:t>
            </a:r>
          </a:p>
        </p:txBody>
      </p:sp>
      <p:sp>
        <p:nvSpPr>
          <p:cNvPr id="15" name="Text Placeholder 4"/>
          <p:cNvSpPr>
            <a:spLocks noGrp="1"/>
          </p:cNvSpPr>
          <p:nvPr>
            <p:ph type="body" sz="quarter" idx="14" hasCustomPrompt="1"/>
          </p:nvPr>
        </p:nvSpPr>
        <p:spPr>
          <a:xfrm>
            <a:off x="2424363" y="5732107"/>
            <a:ext cx="1889125" cy="487363"/>
          </a:xfrm>
        </p:spPr>
        <p:txBody>
          <a:bodyPr/>
          <a:lstStyle>
            <a:lvl1pPr>
              <a:defRPr sz="1400" b="0">
                <a:solidFill>
                  <a:schemeClr val="tx2"/>
                </a:solidFill>
              </a:defRPr>
            </a:lvl1pPr>
          </a:lstStyle>
          <a:p>
            <a:pPr lvl="0"/>
            <a:r>
              <a:rPr lang="en-US" dirty="0"/>
              <a:t>Date here</a:t>
            </a:r>
          </a:p>
        </p:txBody>
      </p:sp>
    </p:spTree>
    <p:extLst>
      <p:ext uri="{BB962C8B-B14F-4D97-AF65-F5344CB8AC3E}">
        <p14:creationId xmlns:p14="http://schemas.microsoft.com/office/powerpoint/2010/main" val="921494669"/>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QUAD">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noProof="0"/>
              <a:t>Click to edit Master title style</a:t>
            </a:r>
            <a:endParaRPr lang="en-US" noProof="0" dirty="0"/>
          </a:p>
        </p:txBody>
      </p:sp>
      <p:sp>
        <p:nvSpPr>
          <p:cNvPr id="13" name="Text Placeholder 8"/>
          <p:cNvSpPr>
            <a:spLocks noGrp="1"/>
          </p:cNvSpPr>
          <p:nvPr>
            <p:ph type="body" sz="quarter" idx="19"/>
          </p:nvPr>
        </p:nvSpPr>
        <p:spPr>
          <a:xfrm>
            <a:off x="1003200" y="1708150"/>
            <a:ext cx="4968000" cy="175895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4" name="Text Placeholder 8"/>
          <p:cNvSpPr>
            <a:spLocks noGrp="1"/>
          </p:cNvSpPr>
          <p:nvPr>
            <p:ph type="body" sz="quarter" idx="20"/>
          </p:nvPr>
        </p:nvSpPr>
        <p:spPr>
          <a:xfrm>
            <a:off x="1003200" y="1322388"/>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noProof="0"/>
              <a:t>Click to edit Master text styles</a:t>
            </a:r>
          </a:p>
        </p:txBody>
      </p:sp>
      <p:sp>
        <p:nvSpPr>
          <p:cNvPr id="15" name="Text Placeholder 8"/>
          <p:cNvSpPr>
            <a:spLocks noGrp="1"/>
          </p:cNvSpPr>
          <p:nvPr>
            <p:ph type="body" sz="quarter" idx="21"/>
          </p:nvPr>
        </p:nvSpPr>
        <p:spPr>
          <a:xfrm>
            <a:off x="6220800" y="1708150"/>
            <a:ext cx="4968000" cy="175895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8" name="Text Placeholder 8"/>
          <p:cNvSpPr>
            <a:spLocks noGrp="1"/>
          </p:cNvSpPr>
          <p:nvPr>
            <p:ph type="body" sz="quarter" idx="22"/>
          </p:nvPr>
        </p:nvSpPr>
        <p:spPr>
          <a:xfrm>
            <a:off x="6220800" y="1322388"/>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noProof="0"/>
              <a:t>Click to edit Master text styles</a:t>
            </a:r>
          </a:p>
        </p:txBody>
      </p:sp>
      <p:sp>
        <p:nvSpPr>
          <p:cNvPr id="21" name="Text Placeholder 8"/>
          <p:cNvSpPr>
            <a:spLocks noGrp="1"/>
          </p:cNvSpPr>
          <p:nvPr>
            <p:ph type="body" sz="quarter" idx="23"/>
          </p:nvPr>
        </p:nvSpPr>
        <p:spPr>
          <a:xfrm>
            <a:off x="1003200" y="4117976"/>
            <a:ext cx="4968000" cy="175895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2" name="Text Placeholder 8"/>
          <p:cNvSpPr>
            <a:spLocks noGrp="1"/>
          </p:cNvSpPr>
          <p:nvPr>
            <p:ph type="body" sz="quarter" idx="24"/>
          </p:nvPr>
        </p:nvSpPr>
        <p:spPr>
          <a:xfrm>
            <a:off x="1003200" y="3741920"/>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noProof="0"/>
              <a:t>Click to edit Master text styles</a:t>
            </a:r>
          </a:p>
        </p:txBody>
      </p:sp>
      <p:sp>
        <p:nvSpPr>
          <p:cNvPr id="23" name="Text Placeholder 8"/>
          <p:cNvSpPr>
            <a:spLocks noGrp="1"/>
          </p:cNvSpPr>
          <p:nvPr>
            <p:ph type="body" sz="quarter" idx="25"/>
          </p:nvPr>
        </p:nvSpPr>
        <p:spPr>
          <a:xfrm>
            <a:off x="6220800" y="4117976"/>
            <a:ext cx="4968000" cy="175895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4" name="Text Placeholder 8"/>
          <p:cNvSpPr>
            <a:spLocks noGrp="1"/>
          </p:cNvSpPr>
          <p:nvPr>
            <p:ph type="body" sz="quarter" idx="26"/>
          </p:nvPr>
        </p:nvSpPr>
        <p:spPr>
          <a:xfrm>
            <a:off x="6220800" y="3741920"/>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noProof="0"/>
              <a:t>Click to edit Master text styles</a:t>
            </a:r>
          </a:p>
        </p:txBody>
      </p:sp>
    </p:spTree>
    <p:extLst>
      <p:ext uri="{BB962C8B-B14F-4D97-AF65-F5344CB8AC3E}">
        <p14:creationId xmlns:p14="http://schemas.microsoft.com/office/powerpoint/2010/main" val="9556956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DIVIDER 1">
    <p:bg>
      <p:bgPr>
        <a:solidFill>
          <a:schemeClr val="accent1"/>
        </a:solidFill>
        <a:effectLst/>
      </p:bgPr>
    </p:bg>
    <p:spTree>
      <p:nvGrpSpPr>
        <p:cNvPr id="1" name=""/>
        <p:cNvGrpSpPr/>
        <p:nvPr/>
      </p:nvGrpSpPr>
      <p:grpSpPr>
        <a:xfrm>
          <a:off x="0" y="0"/>
          <a:ext cx="0" cy="0"/>
          <a:chOff x="0" y="0"/>
          <a:chExt cx="0" cy="0"/>
        </a:xfrm>
      </p:grpSpPr>
      <p:sp>
        <p:nvSpPr>
          <p:cNvPr id="10"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dirty="0">
              <a:latin typeface="Arial" panose="020B0604020202020204" pitchFamily="34" charset="0"/>
            </a:endParaRPr>
          </a:p>
        </p:txBody>
      </p:sp>
      <p:sp>
        <p:nvSpPr>
          <p:cNvPr id="8" name="Title 1"/>
          <p:cNvSpPr>
            <a:spLocks noGrp="1"/>
          </p:cNvSpPr>
          <p:nvPr>
            <p:ph type="ctrTitle"/>
          </p:nvPr>
        </p:nvSpPr>
        <p:spPr>
          <a:xfrm>
            <a:off x="2424363" y="1360483"/>
            <a:ext cx="7836168" cy="3510000"/>
          </a:xfrm>
        </p:spPr>
        <p:txBody>
          <a:bodyPr anchor="t" anchorCtr="0"/>
          <a:lstStyle>
            <a:lvl1pPr algn="l">
              <a:lnSpc>
                <a:spcPct val="85000"/>
              </a:lnSpc>
              <a:defRPr sz="6000" baseline="0">
                <a:solidFill>
                  <a:schemeClr val="bg1"/>
                </a:solidFill>
                <a:latin typeface="+mn-lt"/>
              </a:defRPr>
            </a:lvl1pPr>
          </a:lstStyle>
          <a:p>
            <a:r>
              <a:rPr lang="en-US" noProof="0" dirty="0"/>
              <a:t>Click to edit Master title style</a:t>
            </a:r>
          </a:p>
        </p:txBody>
      </p:sp>
      <p:sp>
        <p:nvSpPr>
          <p:cNvPr id="11" name="Freeform 19"/>
          <p:cNvSpPr>
            <a:spLocks noChangeAspect="1" noEditPoints="1"/>
          </p:cNvSpPr>
          <p:nvPr userDrawn="1"/>
        </p:nvSpPr>
        <p:spPr bwMode="auto">
          <a:xfrm>
            <a:off x="2424363" y="524433"/>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2" name="Text Placeholder 3"/>
          <p:cNvSpPr>
            <a:spLocks noGrp="1"/>
          </p:cNvSpPr>
          <p:nvPr>
            <p:ph type="body" sz="quarter" idx="11" hasCustomPrompt="1"/>
          </p:nvPr>
        </p:nvSpPr>
        <p:spPr>
          <a:xfrm>
            <a:off x="2424363" y="5316082"/>
            <a:ext cx="7836168" cy="218443"/>
          </a:xfrm>
        </p:spPr>
        <p:txBody>
          <a:bodyPr/>
          <a:lstStyle>
            <a:lvl1pPr marL="0" marR="0" indent="0" algn="l" defTabSz="914400" rtl="0" eaLnBrk="1" fontAlgn="auto" latinLnBrk="0" hangingPunct="1">
              <a:lnSpc>
                <a:spcPct val="100000"/>
              </a:lnSpc>
              <a:spcBef>
                <a:spcPts val="0"/>
              </a:spcBef>
              <a:spcAft>
                <a:spcPts val="600"/>
              </a:spcAft>
              <a:buClrTx/>
              <a:buSzTx/>
              <a:buFontTx/>
              <a:buNone/>
              <a:tabLst/>
              <a:defRPr sz="14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dirty="0"/>
              <a:t>Subtitle here</a:t>
            </a:r>
          </a:p>
        </p:txBody>
      </p:sp>
    </p:spTree>
    <p:extLst>
      <p:ext uri="{BB962C8B-B14F-4D97-AF65-F5344CB8AC3E}">
        <p14:creationId xmlns:p14="http://schemas.microsoft.com/office/powerpoint/2010/main" val="23869611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DIVIDER 2">
    <p:bg>
      <p:bgPr>
        <a:solidFill>
          <a:schemeClr val="tx2"/>
        </a:solidFill>
        <a:effectLst/>
      </p:bgPr>
    </p:bg>
    <p:spTree>
      <p:nvGrpSpPr>
        <p:cNvPr id="1" name=""/>
        <p:cNvGrpSpPr/>
        <p:nvPr/>
      </p:nvGrpSpPr>
      <p:grpSpPr>
        <a:xfrm>
          <a:off x="0" y="0"/>
          <a:ext cx="0" cy="0"/>
          <a:chOff x="0" y="0"/>
          <a:chExt cx="0" cy="0"/>
        </a:xfrm>
      </p:grpSpPr>
      <p:sp>
        <p:nvSpPr>
          <p:cNvPr id="10"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chemeClr val="accent1"/>
          </a:solidFill>
        </p:spPr>
        <p:txBody>
          <a:bodyPr wrap="square" lIns="0" tIns="0" rIns="0" bIns="0" rtlCol="0">
            <a:noAutofit/>
          </a:bodyPr>
          <a:lstStyle/>
          <a:p>
            <a:endParaRPr sz="1800" dirty="0">
              <a:latin typeface="Arial" panose="020B0604020202020204" pitchFamily="34" charset="0"/>
            </a:endParaRPr>
          </a:p>
        </p:txBody>
      </p:sp>
      <p:sp>
        <p:nvSpPr>
          <p:cNvPr id="8" name="Title 1"/>
          <p:cNvSpPr>
            <a:spLocks noGrp="1"/>
          </p:cNvSpPr>
          <p:nvPr>
            <p:ph type="ctrTitle"/>
          </p:nvPr>
        </p:nvSpPr>
        <p:spPr>
          <a:xfrm>
            <a:off x="2424363" y="1360483"/>
            <a:ext cx="7836168" cy="3510000"/>
          </a:xfrm>
        </p:spPr>
        <p:txBody>
          <a:bodyPr anchor="t" anchorCtr="0"/>
          <a:lstStyle>
            <a:lvl1pPr algn="l">
              <a:lnSpc>
                <a:spcPct val="85000"/>
              </a:lnSpc>
              <a:defRPr sz="7200" baseline="0">
                <a:solidFill>
                  <a:schemeClr val="bg1"/>
                </a:solidFill>
                <a:latin typeface="+mn-lt"/>
              </a:defRPr>
            </a:lvl1pPr>
          </a:lstStyle>
          <a:p>
            <a:r>
              <a:rPr lang="en-US" noProof="0"/>
              <a:t>Click to edit Master title style</a:t>
            </a:r>
            <a:endParaRPr lang="en-US" noProof="0" dirty="0"/>
          </a:p>
        </p:txBody>
      </p:sp>
      <p:sp>
        <p:nvSpPr>
          <p:cNvPr id="11" name="Freeform 19"/>
          <p:cNvSpPr>
            <a:spLocks noChangeAspect="1" noEditPoints="1"/>
          </p:cNvSpPr>
          <p:nvPr userDrawn="1"/>
        </p:nvSpPr>
        <p:spPr bwMode="auto">
          <a:xfrm>
            <a:off x="2424363" y="524433"/>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2" name="Text Placeholder 3"/>
          <p:cNvSpPr>
            <a:spLocks noGrp="1"/>
          </p:cNvSpPr>
          <p:nvPr>
            <p:ph type="body" sz="quarter" idx="11" hasCustomPrompt="1"/>
          </p:nvPr>
        </p:nvSpPr>
        <p:spPr>
          <a:xfrm>
            <a:off x="2424363" y="5316082"/>
            <a:ext cx="7836168" cy="218443"/>
          </a:xfrm>
        </p:spPr>
        <p:txBody>
          <a:bodyPr/>
          <a:lstStyle>
            <a:lvl1pPr marL="0" marR="0" indent="0" algn="l" defTabSz="914400" rtl="0" eaLnBrk="1" fontAlgn="auto" latinLnBrk="0" hangingPunct="1">
              <a:lnSpc>
                <a:spcPct val="100000"/>
              </a:lnSpc>
              <a:spcBef>
                <a:spcPts val="0"/>
              </a:spcBef>
              <a:spcAft>
                <a:spcPts val="600"/>
              </a:spcAft>
              <a:buClrTx/>
              <a:buSzTx/>
              <a:buFontTx/>
              <a:buNone/>
              <a:tabLst/>
              <a:defRPr sz="14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dirty="0"/>
              <a:t>Subtitle here</a:t>
            </a:r>
          </a:p>
        </p:txBody>
      </p:sp>
    </p:spTree>
    <p:extLst>
      <p:ext uri="{BB962C8B-B14F-4D97-AF65-F5344CB8AC3E}">
        <p14:creationId xmlns:p14="http://schemas.microsoft.com/office/powerpoint/2010/main" val="189814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sp>
        <p:nvSpPr>
          <p:cNvPr id="10"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dirty="0">
              <a:latin typeface="Arial" panose="020B0604020202020204" pitchFamily="34" charset="0"/>
            </a:endParaRPr>
          </a:p>
        </p:txBody>
      </p:sp>
      <p:sp>
        <p:nvSpPr>
          <p:cNvPr id="23" name="Text Placeholder 2"/>
          <p:cNvSpPr>
            <a:spLocks noGrp="1"/>
          </p:cNvSpPr>
          <p:nvPr>
            <p:ph type="body" sz="quarter" idx="14"/>
          </p:nvPr>
        </p:nvSpPr>
        <p:spPr>
          <a:xfrm>
            <a:off x="2424363" y="3480007"/>
            <a:ext cx="2411738" cy="119064"/>
          </a:xfrm>
        </p:spPr>
        <p:txBody>
          <a:bodyPr/>
          <a:lstStyle>
            <a:lvl1pPr>
              <a:buFontTx/>
              <a:buNone/>
              <a:defRPr sz="1200" b="1">
                <a:solidFill>
                  <a:schemeClr val="tx2"/>
                </a:solidFill>
              </a:defRPr>
            </a:lvl1pPr>
            <a:lvl2pPr>
              <a:buFontTx/>
              <a:buNone/>
              <a:defRPr sz="9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noProof="0"/>
              <a:t>Click to edit Master text styles</a:t>
            </a:r>
          </a:p>
        </p:txBody>
      </p:sp>
      <p:grpSp>
        <p:nvGrpSpPr>
          <p:cNvPr id="17" name="Group 16"/>
          <p:cNvGrpSpPr/>
          <p:nvPr userDrawn="1"/>
        </p:nvGrpSpPr>
        <p:grpSpPr>
          <a:xfrm>
            <a:off x="2424363" y="2974450"/>
            <a:ext cx="2094546" cy="384049"/>
            <a:chOff x="1584001" y="2682350"/>
            <a:chExt cx="2094546" cy="384049"/>
          </a:xfrm>
        </p:grpSpPr>
        <p:pic>
          <p:nvPicPr>
            <p:cNvPr id="18" name="Picture 17"/>
            <p:cNvPicPr>
              <a:picLocks noChangeAspect="1"/>
            </p:cNvPicPr>
            <p:nvPr userDrawn="1"/>
          </p:nvPicPr>
          <p:blipFill rotWithShape="1">
            <a:blip r:embed="rId2" cstate="screen">
              <a:extLst>
                <a:ext uri="{28A0092B-C50C-407E-A947-70E740481C1C}">
                  <a14:useLocalDpi xmlns:a14="http://schemas.microsoft.com/office/drawing/2010/main"/>
                </a:ext>
              </a:extLst>
            </a:blip>
            <a:srcRect r="24335"/>
            <a:stretch/>
          </p:blipFill>
          <p:spPr>
            <a:xfrm>
              <a:off x="1584001" y="2682350"/>
              <a:ext cx="1273500" cy="384049"/>
            </a:xfrm>
            <a:prstGeom prst="rect">
              <a:avLst/>
            </a:prstGeom>
          </p:spPr>
        </p:pic>
        <p:pic>
          <p:nvPicPr>
            <p:cNvPr id="19" name="Picture 18"/>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276023" y="2682350"/>
              <a:ext cx="402524" cy="384049"/>
            </a:xfrm>
            <a:prstGeom prst="rect">
              <a:avLst/>
            </a:prstGeom>
          </p:spPr>
        </p:pic>
        <p:grpSp>
          <p:nvGrpSpPr>
            <p:cNvPr id="20" name="Group 19"/>
            <p:cNvGrpSpPr/>
            <p:nvPr userDrawn="1"/>
          </p:nvGrpSpPr>
          <p:grpSpPr>
            <a:xfrm>
              <a:off x="2867305" y="2682351"/>
              <a:ext cx="383774" cy="383774"/>
              <a:chOff x="3296507" y="2682351"/>
              <a:chExt cx="383774" cy="383774"/>
            </a:xfrm>
          </p:grpSpPr>
          <p:sp>
            <p:nvSpPr>
              <p:cNvPr id="21" name="Freeform 5"/>
              <p:cNvSpPr>
                <a:spLocks noEditPoints="1"/>
              </p:cNvSpPr>
              <p:nvPr userDrawn="1"/>
            </p:nvSpPr>
            <p:spPr bwMode="auto">
              <a:xfrm>
                <a:off x="3296507" y="2682351"/>
                <a:ext cx="383774" cy="383774"/>
              </a:xfrm>
              <a:custGeom>
                <a:avLst/>
                <a:gdLst>
                  <a:gd name="T0" fmla="*/ 1008 w 2016"/>
                  <a:gd name="T1" fmla="*/ 182 h 2016"/>
                  <a:gd name="T2" fmla="*/ 1415 w 2016"/>
                  <a:gd name="T3" fmla="*/ 188 h 2016"/>
                  <a:gd name="T4" fmla="*/ 1602 w 2016"/>
                  <a:gd name="T5" fmla="*/ 222 h 2016"/>
                  <a:gd name="T6" fmla="*/ 1718 w 2016"/>
                  <a:gd name="T7" fmla="*/ 298 h 2016"/>
                  <a:gd name="T8" fmla="*/ 1794 w 2016"/>
                  <a:gd name="T9" fmla="*/ 414 h 2016"/>
                  <a:gd name="T10" fmla="*/ 1828 w 2016"/>
                  <a:gd name="T11" fmla="*/ 601 h 2016"/>
                  <a:gd name="T12" fmla="*/ 1834 w 2016"/>
                  <a:gd name="T13" fmla="*/ 1008 h 2016"/>
                  <a:gd name="T14" fmla="*/ 1828 w 2016"/>
                  <a:gd name="T15" fmla="*/ 1415 h 2016"/>
                  <a:gd name="T16" fmla="*/ 1794 w 2016"/>
                  <a:gd name="T17" fmla="*/ 1602 h 2016"/>
                  <a:gd name="T18" fmla="*/ 1718 w 2016"/>
                  <a:gd name="T19" fmla="*/ 1718 h 2016"/>
                  <a:gd name="T20" fmla="*/ 1602 w 2016"/>
                  <a:gd name="T21" fmla="*/ 1794 h 2016"/>
                  <a:gd name="T22" fmla="*/ 1415 w 2016"/>
                  <a:gd name="T23" fmla="*/ 1828 h 2016"/>
                  <a:gd name="T24" fmla="*/ 1008 w 2016"/>
                  <a:gd name="T25" fmla="*/ 1834 h 2016"/>
                  <a:gd name="T26" fmla="*/ 601 w 2016"/>
                  <a:gd name="T27" fmla="*/ 1828 h 2016"/>
                  <a:gd name="T28" fmla="*/ 414 w 2016"/>
                  <a:gd name="T29" fmla="*/ 1794 h 2016"/>
                  <a:gd name="T30" fmla="*/ 298 w 2016"/>
                  <a:gd name="T31" fmla="*/ 1718 h 2016"/>
                  <a:gd name="T32" fmla="*/ 222 w 2016"/>
                  <a:gd name="T33" fmla="*/ 1602 h 2016"/>
                  <a:gd name="T34" fmla="*/ 188 w 2016"/>
                  <a:gd name="T35" fmla="*/ 1415 h 2016"/>
                  <a:gd name="T36" fmla="*/ 182 w 2016"/>
                  <a:gd name="T37" fmla="*/ 1008 h 2016"/>
                  <a:gd name="T38" fmla="*/ 188 w 2016"/>
                  <a:gd name="T39" fmla="*/ 601 h 2016"/>
                  <a:gd name="T40" fmla="*/ 222 w 2016"/>
                  <a:gd name="T41" fmla="*/ 414 h 2016"/>
                  <a:gd name="T42" fmla="*/ 298 w 2016"/>
                  <a:gd name="T43" fmla="*/ 298 h 2016"/>
                  <a:gd name="T44" fmla="*/ 414 w 2016"/>
                  <a:gd name="T45" fmla="*/ 222 h 2016"/>
                  <a:gd name="T46" fmla="*/ 601 w 2016"/>
                  <a:gd name="T47" fmla="*/ 188 h 2016"/>
                  <a:gd name="T48" fmla="*/ 1008 w 2016"/>
                  <a:gd name="T49" fmla="*/ 182 h 2016"/>
                  <a:gd name="T50" fmla="*/ 1008 w 2016"/>
                  <a:gd name="T51" fmla="*/ 0 h 2016"/>
                  <a:gd name="T52" fmla="*/ 593 w 2016"/>
                  <a:gd name="T53" fmla="*/ 6 h 2016"/>
                  <a:gd name="T54" fmla="*/ 348 w 2016"/>
                  <a:gd name="T55" fmla="*/ 53 h 2016"/>
                  <a:gd name="T56" fmla="*/ 169 w 2016"/>
                  <a:gd name="T57" fmla="*/ 169 h 2016"/>
                  <a:gd name="T58" fmla="*/ 53 w 2016"/>
                  <a:gd name="T59" fmla="*/ 348 h 2016"/>
                  <a:gd name="T60" fmla="*/ 6 w 2016"/>
                  <a:gd name="T61" fmla="*/ 593 h 2016"/>
                  <a:gd name="T62" fmla="*/ 0 w 2016"/>
                  <a:gd name="T63" fmla="*/ 1008 h 2016"/>
                  <a:gd name="T64" fmla="*/ 6 w 2016"/>
                  <a:gd name="T65" fmla="*/ 1423 h 2016"/>
                  <a:gd name="T66" fmla="*/ 53 w 2016"/>
                  <a:gd name="T67" fmla="*/ 1668 h 2016"/>
                  <a:gd name="T68" fmla="*/ 169 w 2016"/>
                  <a:gd name="T69" fmla="*/ 1847 h 2016"/>
                  <a:gd name="T70" fmla="*/ 348 w 2016"/>
                  <a:gd name="T71" fmla="*/ 1963 h 2016"/>
                  <a:gd name="T72" fmla="*/ 593 w 2016"/>
                  <a:gd name="T73" fmla="*/ 2010 h 2016"/>
                  <a:gd name="T74" fmla="*/ 1008 w 2016"/>
                  <a:gd name="T75" fmla="*/ 2016 h 2016"/>
                  <a:gd name="T76" fmla="*/ 1423 w 2016"/>
                  <a:gd name="T77" fmla="*/ 2010 h 2016"/>
                  <a:gd name="T78" fmla="*/ 1668 w 2016"/>
                  <a:gd name="T79" fmla="*/ 1963 h 2016"/>
                  <a:gd name="T80" fmla="*/ 1847 w 2016"/>
                  <a:gd name="T81" fmla="*/ 1847 h 2016"/>
                  <a:gd name="T82" fmla="*/ 1963 w 2016"/>
                  <a:gd name="T83" fmla="*/ 1668 h 2016"/>
                  <a:gd name="T84" fmla="*/ 2010 w 2016"/>
                  <a:gd name="T85" fmla="*/ 1423 h 2016"/>
                  <a:gd name="T86" fmla="*/ 2016 w 2016"/>
                  <a:gd name="T87" fmla="*/ 1008 h 2016"/>
                  <a:gd name="T88" fmla="*/ 2010 w 2016"/>
                  <a:gd name="T89" fmla="*/ 593 h 2016"/>
                  <a:gd name="T90" fmla="*/ 1963 w 2016"/>
                  <a:gd name="T91" fmla="*/ 348 h 2016"/>
                  <a:gd name="T92" fmla="*/ 1847 w 2016"/>
                  <a:gd name="T93" fmla="*/ 169 h 2016"/>
                  <a:gd name="T94" fmla="*/ 1668 w 2016"/>
                  <a:gd name="T95" fmla="*/ 53 h 2016"/>
                  <a:gd name="T96" fmla="*/ 1423 w 2016"/>
                  <a:gd name="T97" fmla="*/ 6 h 2016"/>
                  <a:gd name="T98" fmla="*/ 1008 w 2016"/>
                  <a:gd name="T99" fmla="*/ 0 h 2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16" h="2016">
                    <a:moveTo>
                      <a:pt x="1008" y="182"/>
                    </a:moveTo>
                    <a:cubicBezTo>
                      <a:pt x="1277" y="182"/>
                      <a:pt x="1309" y="183"/>
                      <a:pt x="1415" y="188"/>
                    </a:cubicBezTo>
                    <a:cubicBezTo>
                      <a:pt x="1513" y="192"/>
                      <a:pt x="1567" y="209"/>
                      <a:pt x="1602" y="222"/>
                    </a:cubicBezTo>
                    <a:cubicBezTo>
                      <a:pt x="1649" y="241"/>
                      <a:pt x="1683" y="263"/>
                      <a:pt x="1718" y="298"/>
                    </a:cubicBezTo>
                    <a:cubicBezTo>
                      <a:pt x="1753" y="333"/>
                      <a:pt x="1775" y="367"/>
                      <a:pt x="1794" y="414"/>
                    </a:cubicBezTo>
                    <a:cubicBezTo>
                      <a:pt x="1807" y="449"/>
                      <a:pt x="1824" y="503"/>
                      <a:pt x="1828" y="601"/>
                    </a:cubicBezTo>
                    <a:cubicBezTo>
                      <a:pt x="1833" y="707"/>
                      <a:pt x="1834" y="739"/>
                      <a:pt x="1834" y="1008"/>
                    </a:cubicBezTo>
                    <a:cubicBezTo>
                      <a:pt x="1834" y="1277"/>
                      <a:pt x="1833" y="1309"/>
                      <a:pt x="1828" y="1415"/>
                    </a:cubicBezTo>
                    <a:cubicBezTo>
                      <a:pt x="1824" y="1513"/>
                      <a:pt x="1807" y="1567"/>
                      <a:pt x="1794" y="1602"/>
                    </a:cubicBezTo>
                    <a:cubicBezTo>
                      <a:pt x="1775" y="1649"/>
                      <a:pt x="1753" y="1683"/>
                      <a:pt x="1718" y="1718"/>
                    </a:cubicBezTo>
                    <a:cubicBezTo>
                      <a:pt x="1683" y="1753"/>
                      <a:pt x="1649" y="1775"/>
                      <a:pt x="1602" y="1794"/>
                    </a:cubicBezTo>
                    <a:cubicBezTo>
                      <a:pt x="1567" y="1807"/>
                      <a:pt x="1513" y="1824"/>
                      <a:pt x="1415" y="1828"/>
                    </a:cubicBezTo>
                    <a:cubicBezTo>
                      <a:pt x="1309" y="1833"/>
                      <a:pt x="1277" y="1834"/>
                      <a:pt x="1008" y="1834"/>
                    </a:cubicBezTo>
                    <a:cubicBezTo>
                      <a:pt x="739" y="1834"/>
                      <a:pt x="707" y="1833"/>
                      <a:pt x="601" y="1828"/>
                    </a:cubicBezTo>
                    <a:cubicBezTo>
                      <a:pt x="503" y="1824"/>
                      <a:pt x="449" y="1807"/>
                      <a:pt x="414" y="1794"/>
                    </a:cubicBezTo>
                    <a:cubicBezTo>
                      <a:pt x="367" y="1775"/>
                      <a:pt x="333" y="1753"/>
                      <a:pt x="298" y="1718"/>
                    </a:cubicBezTo>
                    <a:cubicBezTo>
                      <a:pt x="263" y="1683"/>
                      <a:pt x="241" y="1649"/>
                      <a:pt x="222" y="1602"/>
                    </a:cubicBezTo>
                    <a:cubicBezTo>
                      <a:pt x="209" y="1567"/>
                      <a:pt x="192" y="1513"/>
                      <a:pt x="188" y="1415"/>
                    </a:cubicBezTo>
                    <a:cubicBezTo>
                      <a:pt x="183" y="1309"/>
                      <a:pt x="182" y="1277"/>
                      <a:pt x="182" y="1008"/>
                    </a:cubicBezTo>
                    <a:cubicBezTo>
                      <a:pt x="182" y="739"/>
                      <a:pt x="183" y="707"/>
                      <a:pt x="188" y="601"/>
                    </a:cubicBezTo>
                    <a:cubicBezTo>
                      <a:pt x="192" y="503"/>
                      <a:pt x="209" y="449"/>
                      <a:pt x="222" y="414"/>
                    </a:cubicBezTo>
                    <a:cubicBezTo>
                      <a:pt x="241" y="367"/>
                      <a:pt x="263" y="333"/>
                      <a:pt x="298" y="298"/>
                    </a:cubicBezTo>
                    <a:cubicBezTo>
                      <a:pt x="333" y="263"/>
                      <a:pt x="367" y="241"/>
                      <a:pt x="414" y="222"/>
                    </a:cubicBezTo>
                    <a:cubicBezTo>
                      <a:pt x="449" y="209"/>
                      <a:pt x="503" y="192"/>
                      <a:pt x="601" y="188"/>
                    </a:cubicBezTo>
                    <a:cubicBezTo>
                      <a:pt x="707" y="183"/>
                      <a:pt x="739" y="182"/>
                      <a:pt x="1008" y="182"/>
                    </a:cubicBezTo>
                    <a:moveTo>
                      <a:pt x="1008" y="0"/>
                    </a:moveTo>
                    <a:cubicBezTo>
                      <a:pt x="734" y="0"/>
                      <a:pt x="700" y="1"/>
                      <a:pt x="593" y="6"/>
                    </a:cubicBezTo>
                    <a:cubicBezTo>
                      <a:pt x="485" y="11"/>
                      <a:pt x="412" y="28"/>
                      <a:pt x="348" y="53"/>
                    </a:cubicBezTo>
                    <a:cubicBezTo>
                      <a:pt x="282" y="79"/>
                      <a:pt x="225" y="113"/>
                      <a:pt x="169" y="169"/>
                    </a:cubicBezTo>
                    <a:cubicBezTo>
                      <a:pt x="113" y="225"/>
                      <a:pt x="79" y="282"/>
                      <a:pt x="53" y="348"/>
                    </a:cubicBezTo>
                    <a:cubicBezTo>
                      <a:pt x="28" y="412"/>
                      <a:pt x="11" y="485"/>
                      <a:pt x="6" y="593"/>
                    </a:cubicBezTo>
                    <a:cubicBezTo>
                      <a:pt x="1" y="700"/>
                      <a:pt x="0" y="734"/>
                      <a:pt x="0" y="1008"/>
                    </a:cubicBezTo>
                    <a:cubicBezTo>
                      <a:pt x="0" y="1282"/>
                      <a:pt x="1" y="1316"/>
                      <a:pt x="6" y="1423"/>
                    </a:cubicBezTo>
                    <a:cubicBezTo>
                      <a:pt x="11" y="1531"/>
                      <a:pt x="28" y="1604"/>
                      <a:pt x="53" y="1668"/>
                    </a:cubicBezTo>
                    <a:cubicBezTo>
                      <a:pt x="79" y="1734"/>
                      <a:pt x="113" y="1791"/>
                      <a:pt x="169" y="1847"/>
                    </a:cubicBezTo>
                    <a:cubicBezTo>
                      <a:pt x="225" y="1903"/>
                      <a:pt x="282" y="1937"/>
                      <a:pt x="348" y="1963"/>
                    </a:cubicBezTo>
                    <a:cubicBezTo>
                      <a:pt x="412" y="1988"/>
                      <a:pt x="485" y="2005"/>
                      <a:pt x="593" y="2010"/>
                    </a:cubicBezTo>
                    <a:cubicBezTo>
                      <a:pt x="700" y="2015"/>
                      <a:pt x="734" y="2016"/>
                      <a:pt x="1008" y="2016"/>
                    </a:cubicBezTo>
                    <a:cubicBezTo>
                      <a:pt x="1282" y="2016"/>
                      <a:pt x="1316" y="2015"/>
                      <a:pt x="1423" y="2010"/>
                    </a:cubicBezTo>
                    <a:cubicBezTo>
                      <a:pt x="1531" y="2005"/>
                      <a:pt x="1604" y="1988"/>
                      <a:pt x="1668" y="1963"/>
                    </a:cubicBezTo>
                    <a:cubicBezTo>
                      <a:pt x="1734" y="1937"/>
                      <a:pt x="1791" y="1903"/>
                      <a:pt x="1847" y="1847"/>
                    </a:cubicBezTo>
                    <a:cubicBezTo>
                      <a:pt x="1903" y="1791"/>
                      <a:pt x="1937" y="1734"/>
                      <a:pt x="1963" y="1668"/>
                    </a:cubicBezTo>
                    <a:cubicBezTo>
                      <a:pt x="1988" y="1604"/>
                      <a:pt x="2005" y="1531"/>
                      <a:pt x="2010" y="1423"/>
                    </a:cubicBezTo>
                    <a:cubicBezTo>
                      <a:pt x="2015" y="1316"/>
                      <a:pt x="2016" y="1282"/>
                      <a:pt x="2016" y="1008"/>
                    </a:cubicBezTo>
                    <a:cubicBezTo>
                      <a:pt x="2016" y="734"/>
                      <a:pt x="2015" y="700"/>
                      <a:pt x="2010" y="593"/>
                    </a:cubicBezTo>
                    <a:cubicBezTo>
                      <a:pt x="2005" y="485"/>
                      <a:pt x="1988" y="412"/>
                      <a:pt x="1963" y="348"/>
                    </a:cubicBezTo>
                    <a:cubicBezTo>
                      <a:pt x="1937" y="282"/>
                      <a:pt x="1903" y="225"/>
                      <a:pt x="1847" y="169"/>
                    </a:cubicBezTo>
                    <a:cubicBezTo>
                      <a:pt x="1791" y="113"/>
                      <a:pt x="1734" y="79"/>
                      <a:pt x="1668" y="53"/>
                    </a:cubicBezTo>
                    <a:cubicBezTo>
                      <a:pt x="1604" y="28"/>
                      <a:pt x="1531" y="11"/>
                      <a:pt x="1423" y="6"/>
                    </a:cubicBezTo>
                    <a:cubicBezTo>
                      <a:pt x="1316" y="1"/>
                      <a:pt x="1282" y="0"/>
                      <a:pt x="1008" y="0"/>
                    </a:cubicBezTo>
                    <a:close/>
                  </a:path>
                </a:pathLst>
              </a:custGeom>
              <a:solidFill>
                <a:srgbClr val="0033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6"/>
              <p:cNvSpPr>
                <a:spLocks noEditPoints="1"/>
              </p:cNvSpPr>
              <p:nvPr userDrawn="1"/>
            </p:nvSpPr>
            <p:spPr bwMode="auto">
              <a:xfrm>
                <a:off x="3389916" y="2775760"/>
                <a:ext cx="196875" cy="196875"/>
              </a:xfrm>
              <a:custGeom>
                <a:avLst/>
                <a:gdLst>
                  <a:gd name="T0" fmla="*/ 517 w 1034"/>
                  <a:gd name="T1" fmla="*/ 0 h 1034"/>
                  <a:gd name="T2" fmla="*/ 0 w 1034"/>
                  <a:gd name="T3" fmla="*/ 517 h 1034"/>
                  <a:gd name="T4" fmla="*/ 517 w 1034"/>
                  <a:gd name="T5" fmla="*/ 1034 h 1034"/>
                  <a:gd name="T6" fmla="*/ 1034 w 1034"/>
                  <a:gd name="T7" fmla="*/ 517 h 1034"/>
                  <a:gd name="T8" fmla="*/ 517 w 1034"/>
                  <a:gd name="T9" fmla="*/ 0 h 1034"/>
                  <a:gd name="T10" fmla="*/ 517 w 1034"/>
                  <a:gd name="T11" fmla="*/ 853 h 1034"/>
                  <a:gd name="T12" fmla="*/ 181 w 1034"/>
                  <a:gd name="T13" fmla="*/ 517 h 1034"/>
                  <a:gd name="T14" fmla="*/ 517 w 1034"/>
                  <a:gd name="T15" fmla="*/ 181 h 1034"/>
                  <a:gd name="T16" fmla="*/ 853 w 1034"/>
                  <a:gd name="T17" fmla="*/ 517 h 1034"/>
                  <a:gd name="T18" fmla="*/ 517 w 1034"/>
                  <a:gd name="T19" fmla="*/ 853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4" h="1034">
                    <a:moveTo>
                      <a:pt x="517" y="0"/>
                    </a:moveTo>
                    <a:cubicBezTo>
                      <a:pt x="231" y="0"/>
                      <a:pt x="0" y="231"/>
                      <a:pt x="0" y="517"/>
                    </a:cubicBezTo>
                    <a:cubicBezTo>
                      <a:pt x="0" y="803"/>
                      <a:pt x="231" y="1034"/>
                      <a:pt x="517" y="1034"/>
                    </a:cubicBezTo>
                    <a:cubicBezTo>
                      <a:pt x="803" y="1034"/>
                      <a:pt x="1034" y="803"/>
                      <a:pt x="1034" y="517"/>
                    </a:cubicBezTo>
                    <a:cubicBezTo>
                      <a:pt x="1034" y="231"/>
                      <a:pt x="803" y="0"/>
                      <a:pt x="517" y="0"/>
                    </a:cubicBezTo>
                    <a:close/>
                    <a:moveTo>
                      <a:pt x="517" y="853"/>
                    </a:moveTo>
                    <a:cubicBezTo>
                      <a:pt x="331" y="853"/>
                      <a:pt x="181" y="703"/>
                      <a:pt x="181" y="517"/>
                    </a:cubicBezTo>
                    <a:cubicBezTo>
                      <a:pt x="181" y="331"/>
                      <a:pt x="331" y="181"/>
                      <a:pt x="517" y="181"/>
                    </a:cubicBezTo>
                    <a:cubicBezTo>
                      <a:pt x="703" y="181"/>
                      <a:pt x="853" y="331"/>
                      <a:pt x="853" y="517"/>
                    </a:cubicBezTo>
                    <a:cubicBezTo>
                      <a:pt x="853" y="703"/>
                      <a:pt x="703" y="853"/>
                      <a:pt x="517" y="853"/>
                    </a:cubicBezTo>
                    <a:close/>
                  </a:path>
                </a:pathLst>
              </a:custGeom>
              <a:solidFill>
                <a:srgbClr val="0033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Oval 7"/>
              <p:cNvSpPr>
                <a:spLocks noChangeArrowheads="1"/>
              </p:cNvSpPr>
              <p:nvPr userDrawn="1"/>
            </p:nvSpPr>
            <p:spPr bwMode="auto">
              <a:xfrm>
                <a:off x="3567723" y="2748727"/>
                <a:ext cx="46101" cy="46101"/>
              </a:xfrm>
              <a:prstGeom prst="ellipse">
                <a:avLst/>
              </a:prstGeom>
              <a:solidFill>
                <a:srgbClr val="0033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13" name="Text Placeholder 2"/>
          <p:cNvSpPr>
            <a:spLocks noGrp="1"/>
          </p:cNvSpPr>
          <p:nvPr>
            <p:ph type="body" sz="quarter" idx="13"/>
          </p:nvPr>
        </p:nvSpPr>
        <p:spPr>
          <a:xfrm>
            <a:off x="2424363" y="3831758"/>
            <a:ext cx="7851751" cy="645650"/>
          </a:xfrm>
        </p:spPr>
        <p:txBody>
          <a:bodyPr/>
          <a:lstStyle>
            <a:lvl1pPr>
              <a:buFontTx/>
              <a:buNone/>
              <a:defRPr sz="1100" b="0">
                <a:solidFill>
                  <a:schemeClr val="bg1">
                    <a:lumMod val="65000"/>
                  </a:schemeClr>
                </a:solidFill>
              </a:defRPr>
            </a:lvl1pPr>
            <a:lvl2pPr>
              <a:buFontTx/>
              <a:buNone/>
              <a:defRPr sz="11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noProof="0"/>
              <a:t>Click to edit Master text styles</a:t>
            </a:r>
          </a:p>
          <a:p>
            <a:pPr lvl="1"/>
            <a:r>
              <a:rPr lang="en-US" noProof="0"/>
              <a:t>Second level</a:t>
            </a:r>
          </a:p>
        </p:txBody>
      </p:sp>
      <p:sp>
        <p:nvSpPr>
          <p:cNvPr id="14" name="Text Placeholder 2"/>
          <p:cNvSpPr>
            <a:spLocks noGrp="1"/>
          </p:cNvSpPr>
          <p:nvPr>
            <p:ph type="body" sz="quarter" idx="15"/>
          </p:nvPr>
        </p:nvSpPr>
        <p:spPr>
          <a:xfrm>
            <a:off x="2424363" y="4564855"/>
            <a:ext cx="7851751" cy="480111"/>
          </a:xfrm>
        </p:spPr>
        <p:txBody>
          <a:bodyPr/>
          <a:lstStyle>
            <a:lvl1pPr>
              <a:buFontTx/>
              <a:buNone/>
              <a:defRPr sz="1100" b="0">
                <a:solidFill>
                  <a:schemeClr val="bg1">
                    <a:lumMod val="65000"/>
                  </a:schemeClr>
                </a:solidFill>
              </a:defRPr>
            </a:lvl1pPr>
            <a:lvl2pPr>
              <a:buFontTx/>
              <a:buNone/>
              <a:defRPr sz="11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noProof="0"/>
              <a:t>Click to edit Master text styles</a:t>
            </a:r>
          </a:p>
          <a:p>
            <a:pPr lvl="1"/>
            <a:r>
              <a:rPr lang="en-US" noProof="0"/>
              <a:t>Second level</a:t>
            </a:r>
          </a:p>
        </p:txBody>
      </p:sp>
      <p:sp>
        <p:nvSpPr>
          <p:cNvPr id="22" name="Text Placeholder 2"/>
          <p:cNvSpPr>
            <a:spLocks noGrp="1"/>
          </p:cNvSpPr>
          <p:nvPr>
            <p:ph type="body" sz="quarter" idx="16"/>
          </p:nvPr>
        </p:nvSpPr>
        <p:spPr>
          <a:xfrm>
            <a:off x="2424363" y="5132413"/>
            <a:ext cx="7851751" cy="480111"/>
          </a:xfrm>
        </p:spPr>
        <p:txBody>
          <a:bodyPr/>
          <a:lstStyle>
            <a:lvl1pPr>
              <a:buFontTx/>
              <a:buNone/>
              <a:defRPr sz="1100" b="0">
                <a:solidFill>
                  <a:schemeClr val="bg1">
                    <a:lumMod val="65000"/>
                  </a:schemeClr>
                </a:solidFill>
              </a:defRPr>
            </a:lvl1pPr>
            <a:lvl2pPr>
              <a:buFontTx/>
              <a:buNone/>
              <a:defRPr sz="11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noProof="0"/>
              <a:t>Click to edit Master text styles</a:t>
            </a:r>
          </a:p>
          <a:p>
            <a:pPr lvl="1"/>
            <a:r>
              <a:rPr lang="en-US" noProof="0"/>
              <a:t>Second level</a:t>
            </a:r>
          </a:p>
        </p:txBody>
      </p:sp>
      <p:sp>
        <p:nvSpPr>
          <p:cNvPr id="24" name="Freeform 19"/>
          <p:cNvSpPr>
            <a:spLocks noEditPoints="1"/>
          </p:cNvSpPr>
          <p:nvPr userDrawn="1"/>
        </p:nvSpPr>
        <p:spPr bwMode="auto">
          <a:xfrm>
            <a:off x="2424363" y="524433"/>
            <a:ext cx="1080816"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noProof="0" dirty="0"/>
          </a:p>
        </p:txBody>
      </p:sp>
    </p:spTree>
    <p:extLst>
      <p:ext uri="{BB962C8B-B14F-4D97-AF65-F5344CB8AC3E}">
        <p14:creationId xmlns:p14="http://schemas.microsoft.com/office/powerpoint/2010/main" val="326727365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fld id="{552DE11B-98F5-4D9F-91FC-D0EDFCD52486}" type="datetimeFigureOut">
              <a:rPr lang="en-US" smtClean="0">
                <a:solidFill>
                  <a:srgbClr val="000000"/>
                </a:solidFill>
              </a:rPr>
              <a:pPr/>
              <a:t>4/17/2020</a:t>
            </a:fld>
            <a:endParaRPr lang="en-US" dirty="0">
              <a:solidFill>
                <a:srgbClr val="000000"/>
              </a:solidFill>
            </a:endParaRPr>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p>
            <a:endParaRPr lang="en-US" dirty="0">
              <a:solidFill>
                <a:srgbClr val="000000"/>
              </a:solidFill>
            </a:endParaRPr>
          </a:p>
        </p:txBody>
      </p:sp>
      <p:sp>
        <p:nvSpPr>
          <p:cNvPr id="6" name="Slide Number Placeholder 5"/>
          <p:cNvSpPr>
            <a:spLocks noGrp="1"/>
          </p:cNvSpPr>
          <p:nvPr>
            <p:ph type="sldNum" sz="quarter" idx="12"/>
          </p:nvPr>
        </p:nvSpPr>
        <p:spPr>
          <a:xfrm>
            <a:off x="8610600" y="6356352"/>
            <a:ext cx="2743200" cy="365125"/>
          </a:xfrm>
          <a:prstGeom prst="rect">
            <a:avLst/>
          </a:prstGeom>
        </p:spPr>
        <p:txBody>
          <a:bodyPr/>
          <a:lstStyle/>
          <a:p>
            <a:fld id="{A75B8DB3-28FC-4D7B-91B3-2DDC4101EA29}" type="slidenum">
              <a:rPr lang="en-US" smtClean="0">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28024270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03200" y="677326"/>
            <a:ext cx="10185600" cy="518400"/>
          </a:xfrm>
        </p:spPr>
        <p:txBody>
          <a:bodyPr/>
          <a:lstStyle/>
          <a:p>
            <a:r>
              <a:rPr lang="en-US" noProof="0"/>
              <a:t>Click to edit Master title style</a:t>
            </a:r>
            <a:endParaRPr lang="en-US" noProof="0" dirty="0"/>
          </a:p>
        </p:txBody>
      </p:sp>
      <p:sp>
        <p:nvSpPr>
          <p:cNvPr id="3" name="Text Placeholder 4"/>
          <p:cNvSpPr>
            <a:spLocks noGrp="1"/>
          </p:cNvSpPr>
          <p:nvPr>
            <p:ph type="body" sz="quarter" idx="11" hasCustomPrompt="1"/>
          </p:nvPr>
        </p:nvSpPr>
        <p:spPr>
          <a:xfrm>
            <a:off x="1003200" y="354993"/>
            <a:ext cx="10185600" cy="169200"/>
          </a:xfrm>
        </p:spPr>
        <p:txBody>
          <a:bodyPr anchor="b"/>
          <a:lstStyle>
            <a:lvl1pPr>
              <a:spcAft>
                <a:spcPts val="0"/>
              </a:spcAft>
              <a:defRPr sz="1200"/>
            </a:lvl1pPr>
          </a:lstStyle>
          <a:p>
            <a:pPr lvl="0"/>
            <a:r>
              <a:rPr lang="en-US" noProof="0" dirty="0"/>
              <a:t>Super title here</a:t>
            </a:r>
          </a:p>
        </p:txBody>
      </p:sp>
    </p:spTree>
    <p:extLst>
      <p:ext uri="{BB962C8B-B14F-4D97-AF65-F5344CB8AC3E}">
        <p14:creationId xmlns:p14="http://schemas.microsoft.com/office/powerpoint/2010/main" val="41340336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9_ONE COLUMN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noProof="0" dirty="0"/>
          </a:p>
        </p:txBody>
      </p:sp>
      <p:sp>
        <p:nvSpPr>
          <p:cNvPr id="9" name="Text Placeholder 8"/>
          <p:cNvSpPr>
            <a:spLocks noGrp="1"/>
          </p:cNvSpPr>
          <p:nvPr>
            <p:ph type="body" sz="quarter" idx="10"/>
          </p:nvPr>
        </p:nvSpPr>
        <p:spPr>
          <a:xfrm>
            <a:off x="1003200" y="1426660"/>
            <a:ext cx="10185600" cy="45942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Text Placeholder 4"/>
          <p:cNvSpPr>
            <a:spLocks noGrp="1"/>
          </p:cNvSpPr>
          <p:nvPr>
            <p:ph type="body" sz="quarter" idx="11" hasCustomPrompt="1"/>
          </p:nvPr>
        </p:nvSpPr>
        <p:spPr>
          <a:xfrm>
            <a:off x="1003200" y="354993"/>
            <a:ext cx="10185600" cy="169200"/>
          </a:xfrm>
        </p:spPr>
        <p:txBody>
          <a:bodyPr anchor="b"/>
          <a:lstStyle>
            <a:lvl1pPr>
              <a:spcAft>
                <a:spcPts val="0"/>
              </a:spcAft>
              <a:defRPr sz="1200"/>
            </a:lvl1pPr>
          </a:lstStyle>
          <a:p>
            <a:pPr lvl="0"/>
            <a:r>
              <a:rPr lang="en-US" noProof="0" dirty="0"/>
              <a:t>Super title here</a:t>
            </a:r>
          </a:p>
        </p:txBody>
      </p:sp>
    </p:spTree>
    <p:extLst>
      <p:ext uri="{BB962C8B-B14F-4D97-AF65-F5344CB8AC3E}">
        <p14:creationId xmlns:p14="http://schemas.microsoft.com/office/powerpoint/2010/main" val="36045579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337063" y="289513"/>
            <a:ext cx="11655840" cy="899665"/>
          </a:xfrm>
        </p:spPr>
        <p:txBody>
          <a:bodyPr tIns="45720" bIns="45720"/>
          <a:lstStyle>
            <a:lvl1pPr>
              <a:defRPr lang="en-US" sz="3600" b="0" kern="1200" cap="none" spc="0" baseline="0" dirty="0">
                <a:ln w="3175">
                  <a:noFill/>
                </a:ln>
                <a:gradFill>
                  <a:gsLst>
                    <a:gs pos="1250">
                      <a:schemeClr val="accent1"/>
                    </a:gs>
                    <a:gs pos="100000">
                      <a:schemeClr val="accent1"/>
                    </a:gs>
                  </a:gsLst>
                  <a:lin ang="5400000" scaled="0"/>
                </a:gradFill>
                <a:effectLst/>
                <a:latin typeface="+mj-lt"/>
                <a:ea typeface="+mn-ea"/>
                <a:cs typeface="Segoe UI" pitchFamily="34" charset="0"/>
              </a:defRPr>
            </a:lvl1pPr>
          </a:lstStyle>
          <a:p>
            <a:r>
              <a:rPr lang="en-US"/>
              <a:t>Title Text Style</a:t>
            </a:r>
          </a:p>
        </p:txBody>
      </p:sp>
      <p:sp>
        <p:nvSpPr>
          <p:cNvPr id="4" name="Content Placeholder 3"/>
          <p:cNvSpPr>
            <a:spLocks noGrp="1"/>
          </p:cNvSpPr>
          <p:nvPr>
            <p:ph sz="quarter" idx="10" hasCustomPrompt="1"/>
          </p:nvPr>
        </p:nvSpPr>
        <p:spPr>
          <a:xfrm>
            <a:off x="337063" y="1189178"/>
            <a:ext cx="11655078" cy="851323"/>
          </a:xfrm>
        </p:spPr>
        <p:txBody>
          <a:bodyPr/>
          <a:lstStyle>
            <a:lvl1pPr>
              <a:defRPr/>
            </a:lvl1pPr>
            <a:lvl2pPr>
              <a:defRPr/>
            </a:lvl2pPr>
            <a:lvl3pPr>
              <a:defRPr/>
            </a:lvl3pPr>
            <a:lvl4pPr>
              <a:defRPr sz="980" b="0"/>
            </a:lvl4pPr>
            <a:lvl5pPr>
              <a:defRPr sz="980" b="0"/>
            </a:lvl5pPr>
          </a:lstStyle>
          <a:p>
            <a:pPr lvl="0"/>
            <a:r>
              <a:rPr lang="en-US"/>
              <a:t>Subheading text style</a:t>
            </a:r>
          </a:p>
          <a:p>
            <a:pPr lvl="1"/>
            <a:r>
              <a:rPr lang="en-US"/>
              <a:t>Paragraph title text style</a:t>
            </a:r>
          </a:p>
          <a:p>
            <a:pPr lvl="2"/>
            <a:r>
              <a:rPr lang="en-US"/>
              <a:t>Body text style</a:t>
            </a:r>
          </a:p>
        </p:txBody>
      </p:sp>
    </p:spTree>
    <p:extLst>
      <p:ext uri="{BB962C8B-B14F-4D97-AF65-F5344CB8AC3E}">
        <p14:creationId xmlns:p14="http://schemas.microsoft.com/office/powerpoint/2010/main" val="281462198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4146866" y="6377940"/>
            <a:ext cx="3902933" cy="342900"/>
          </a:xfrm>
          <a:prstGeom prst="rect">
            <a:avLst/>
          </a:prstGeo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609833" y="6377940"/>
            <a:ext cx="2805232" cy="342900"/>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4/17/2020</a:t>
            </a:fld>
            <a:endParaRPr lang="en-US"/>
          </a:p>
        </p:txBody>
      </p:sp>
      <p:sp>
        <p:nvSpPr>
          <p:cNvPr id="4" name="Holder 4"/>
          <p:cNvSpPr>
            <a:spLocks noGrp="1"/>
          </p:cNvSpPr>
          <p:nvPr>
            <p:ph type="sldNum" sz="quarter" idx="7"/>
          </p:nvPr>
        </p:nvSpPr>
        <p:spPr>
          <a:xfrm>
            <a:off x="8781599" y="6377940"/>
            <a:ext cx="2805232"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135991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SLIDE 4">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print">
            <a:extLst>
              <a:ext uri="{28A0092B-C50C-407E-A947-70E740481C1C}">
                <a14:useLocalDpi xmlns:a14="http://schemas.microsoft.com/office/drawing/2010/main" val="0"/>
              </a:ext>
            </a:extLst>
          </a:blip>
          <a:srcRect t="16262" r="15808" b="9413"/>
          <a:stretch/>
        </p:blipFill>
        <p:spPr>
          <a:xfrm>
            <a:off x="1196789" y="-4190"/>
            <a:ext cx="10995212" cy="6862190"/>
          </a:xfrm>
          <a:prstGeom prst="rect">
            <a:avLst/>
          </a:prstGeom>
        </p:spPr>
      </p:pic>
      <p:sp>
        <p:nvSpPr>
          <p:cNvPr id="10" name="Freeform 19"/>
          <p:cNvSpPr>
            <a:spLocks noEditPoints="1"/>
          </p:cNvSpPr>
          <p:nvPr userDrawn="1"/>
        </p:nvSpPr>
        <p:spPr bwMode="auto">
          <a:xfrm>
            <a:off x="2424363" y="524433"/>
            <a:ext cx="1080816"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8" name="Title 1"/>
          <p:cNvSpPr>
            <a:spLocks noGrp="1"/>
          </p:cNvSpPr>
          <p:nvPr>
            <p:ph type="ctrTitle" hasCustomPrompt="1"/>
          </p:nvPr>
        </p:nvSpPr>
        <p:spPr>
          <a:xfrm>
            <a:off x="2424363" y="1343857"/>
            <a:ext cx="6581117" cy="2000922"/>
          </a:xfrm>
        </p:spPr>
        <p:txBody>
          <a:bodyPr anchor="t" anchorCtr="0"/>
          <a:lstStyle>
            <a:lvl1pPr algn="l">
              <a:lnSpc>
                <a:spcPct val="85000"/>
              </a:lnSpc>
              <a:defRPr sz="7200" baseline="0">
                <a:solidFill>
                  <a:schemeClr val="bg1"/>
                </a:solidFill>
                <a:latin typeface="+mn-lt"/>
              </a:defRPr>
            </a:lvl1pPr>
          </a:lstStyle>
          <a:p>
            <a:r>
              <a:rPr lang="en-US" noProof="0" dirty="0"/>
              <a:t>Title slide 4 light right vertical image</a:t>
            </a:r>
          </a:p>
        </p:txBody>
      </p:sp>
      <p:sp>
        <p:nvSpPr>
          <p:cNvPr id="9"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chemeClr val="tx2"/>
          </a:solidFill>
        </p:spPr>
        <p:txBody>
          <a:bodyPr wrap="square" lIns="0" tIns="0" rIns="0" bIns="0" rtlCol="0">
            <a:noAutofit/>
          </a:bodyPr>
          <a:lstStyle/>
          <a:p>
            <a:endParaRPr sz="1800" dirty="0">
              <a:latin typeface="Arial" panose="020B0604020202020204" pitchFamily="34" charset="0"/>
            </a:endParaRPr>
          </a:p>
        </p:txBody>
      </p:sp>
      <p:sp>
        <p:nvSpPr>
          <p:cNvPr id="14" name="Text Placeholder 3"/>
          <p:cNvSpPr>
            <a:spLocks noGrp="1"/>
          </p:cNvSpPr>
          <p:nvPr>
            <p:ph type="body" sz="quarter" idx="13" hasCustomPrompt="1"/>
          </p:nvPr>
        </p:nvSpPr>
        <p:spPr>
          <a:xfrm>
            <a:off x="2424363" y="5299457"/>
            <a:ext cx="6541518" cy="216000"/>
          </a:xfrm>
        </p:spPr>
        <p:txBody>
          <a:bodyPr/>
          <a:lstStyle>
            <a:lvl1pPr marL="0" marR="0" indent="0" algn="l" defTabSz="914400" rtl="0" eaLnBrk="1" fontAlgn="auto" latinLnBrk="0" hangingPunct="1">
              <a:lnSpc>
                <a:spcPct val="100000"/>
              </a:lnSpc>
              <a:spcBef>
                <a:spcPts val="0"/>
              </a:spcBef>
              <a:spcAft>
                <a:spcPts val="600"/>
              </a:spcAft>
              <a:buClrTx/>
              <a:buSzTx/>
              <a:buFontTx/>
              <a:buNone/>
              <a:tabLst/>
              <a:defRPr sz="1400" baseline="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dirty="0"/>
              <a:t>Subtitle here</a:t>
            </a:r>
          </a:p>
        </p:txBody>
      </p:sp>
      <p:sp>
        <p:nvSpPr>
          <p:cNvPr id="15" name="Text Placeholder 4"/>
          <p:cNvSpPr>
            <a:spLocks noGrp="1"/>
          </p:cNvSpPr>
          <p:nvPr>
            <p:ph type="body" sz="quarter" idx="14" hasCustomPrompt="1"/>
          </p:nvPr>
        </p:nvSpPr>
        <p:spPr>
          <a:xfrm>
            <a:off x="2424363" y="5732107"/>
            <a:ext cx="1889125" cy="487363"/>
          </a:xfrm>
        </p:spPr>
        <p:txBody>
          <a:bodyPr/>
          <a:lstStyle>
            <a:lvl1pPr>
              <a:defRPr sz="1400" b="0" baseline="0">
                <a:solidFill>
                  <a:schemeClr val="bg1"/>
                </a:solidFill>
              </a:defRPr>
            </a:lvl1pPr>
          </a:lstStyle>
          <a:p>
            <a:pPr lvl="0"/>
            <a:r>
              <a:rPr lang="en-US" dirty="0"/>
              <a:t>Date here</a:t>
            </a:r>
          </a:p>
        </p:txBody>
      </p:sp>
    </p:spTree>
    <p:extLst>
      <p:ext uri="{BB962C8B-B14F-4D97-AF65-F5344CB8AC3E}">
        <p14:creationId xmlns:p14="http://schemas.microsoft.com/office/powerpoint/2010/main" val="3438390037"/>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7">
    <p:bg>
      <p:bgPr>
        <a:solidFill>
          <a:schemeClr val="accent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524" y="0"/>
            <a:ext cx="12188952" cy="6858000"/>
          </a:xfrm>
          <a:prstGeom prst="rect">
            <a:avLst/>
          </a:prstGeom>
        </p:spPr>
      </p:pic>
      <p:sp>
        <p:nvSpPr>
          <p:cNvPr id="7"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chemeClr val="accent2"/>
          </a:solidFill>
        </p:spPr>
        <p:txBody>
          <a:bodyPr wrap="square" lIns="0" tIns="0" rIns="0" bIns="0" rtlCol="0">
            <a:noAutofit/>
          </a:bodyPr>
          <a:lstStyle/>
          <a:p>
            <a:endParaRPr sz="1800" dirty="0">
              <a:latin typeface="Arial" panose="020B0604020202020204" pitchFamily="34" charset="0"/>
            </a:endParaRPr>
          </a:p>
        </p:txBody>
      </p:sp>
      <p:sp>
        <p:nvSpPr>
          <p:cNvPr id="8" name="Title 1"/>
          <p:cNvSpPr>
            <a:spLocks noGrp="1"/>
          </p:cNvSpPr>
          <p:nvPr>
            <p:ph type="ctrTitle" hasCustomPrompt="1"/>
          </p:nvPr>
        </p:nvSpPr>
        <p:spPr>
          <a:xfrm>
            <a:off x="2424363" y="1360483"/>
            <a:ext cx="7836168" cy="3510000"/>
          </a:xfrm>
        </p:spPr>
        <p:txBody>
          <a:bodyPr anchor="t" anchorCtr="0"/>
          <a:lstStyle>
            <a:lvl1pPr algn="l">
              <a:lnSpc>
                <a:spcPct val="85000"/>
              </a:lnSpc>
              <a:defRPr sz="7200" baseline="0">
                <a:solidFill>
                  <a:schemeClr val="bg1"/>
                </a:solidFill>
                <a:latin typeface="+mn-lt"/>
              </a:defRPr>
            </a:lvl1pPr>
          </a:lstStyle>
          <a:p>
            <a:r>
              <a:rPr lang="en-US" noProof="0" dirty="0"/>
              <a:t>Title slide 7 – </a:t>
            </a:r>
            <a:br>
              <a:rPr lang="en-US" noProof="0" dirty="0"/>
            </a:br>
            <a:r>
              <a:rPr lang="en-US" noProof="0" dirty="0"/>
              <a:t>dark singular image</a:t>
            </a:r>
          </a:p>
        </p:txBody>
      </p:sp>
      <p:sp>
        <p:nvSpPr>
          <p:cNvPr id="10" name="Freeform 19"/>
          <p:cNvSpPr>
            <a:spLocks noChangeAspect="1" noEditPoints="1"/>
          </p:cNvSpPr>
          <p:nvPr userDrawn="1"/>
        </p:nvSpPr>
        <p:spPr bwMode="auto">
          <a:xfrm>
            <a:off x="2424363" y="524433"/>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6" name="Text Placeholder 3"/>
          <p:cNvSpPr>
            <a:spLocks noGrp="1"/>
          </p:cNvSpPr>
          <p:nvPr>
            <p:ph type="body" sz="quarter" idx="11" hasCustomPrompt="1"/>
          </p:nvPr>
        </p:nvSpPr>
        <p:spPr>
          <a:xfrm>
            <a:off x="2424363" y="5316082"/>
            <a:ext cx="7836168" cy="218443"/>
          </a:xfrm>
        </p:spPr>
        <p:txBody>
          <a:bodyPr/>
          <a:lstStyle>
            <a:lvl1pPr marL="0" marR="0" indent="0" algn="l" defTabSz="914400" rtl="0" eaLnBrk="1" fontAlgn="auto" latinLnBrk="0" hangingPunct="1">
              <a:lnSpc>
                <a:spcPct val="100000"/>
              </a:lnSpc>
              <a:spcBef>
                <a:spcPts val="0"/>
              </a:spcBef>
              <a:spcAft>
                <a:spcPts val="600"/>
              </a:spcAft>
              <a:buClrTx/>
              <a:buSzTx/>
              <a:buFontTx/>
              <a:buNone/>
              <a:tabLst/>
              <a:defRPr sz="14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dirty="0"/>
              <a:t>Subtitle here</a:t>
            </a:r>
          </a:p>
        </p:txBody>
      </p:sp>
      <p:sp>
        <p:nvSpPr>
          <p:cNvPr id="9" name="Text Placeholder 4"/>
          <p:cNvSpPr>
            <a:spLocks noGrp="1"/>
          </p:cNvSpPr>
          <p:nvPr>
            <p:ph type="body" sz="quarter" idx="12" hasCustomPrompt="1"/>
          </p:nvPr>
        </p:nvSpPr>
        <p:spPr>
          <a:xfrm>
            <a:off x="2424363" y="5748733"/>
            <a:ext cx="1889125" cy="487363"/>
          </a:xfrm>
        </p:spPr>
        <p:txBody>
          <a:bodyPr/>
          <a:lstStyle>
            <a:lvl1pPr>
              <a:defRPr sz="1400" b="0">
                <a:solidFill>
                  <a:schemeClr val="bg1"/>
                </a:solidFill>
              </a:defRPr>
            </a:lvl1pPr>
          </a:lstStyle>
          <a:p>
            <a:pPr lvl="0"/>
            <a:r>
              <a:rPr lang="en-US" dirty="0"/>
              <a:t>Date here</a:t>
            </a:r>
          </a:p>
        </p:txBody>
      </p:sp>
    </p:spTree>
    <p:extLst>
      <p:ext uri="{BB962C8B-B14F-4D97-AF65-F5344CB8AC3E}">
        <p14:creationId xmlns:p14="http://schemas.microsoft.com/office/powerpoint/2010/main" val="3105085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10">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0" y="-5921"/>
            <a:ext cx="12191998" cy="6863922"/>
          </a:xfrm>
          <a:prstGeom prst="rect">
            <a:avLst/>
          </a:prstGeom>
        </p:spPr>
      </p:pic>
      <p:sp>
        <p:nvSpPr>
          <p:cNvPr id="4" name="Rectangle 3"/>
          <p:cNvSpPr/>
          <p:nvPr userDrawn="1"/>
        </p:nvSpPr>
        <p:spPr>
          <a:xfrm>
            <a:off x="0" y="0"/>
            <a:ext cx="7153835" cy="6858000"/>
          </a:xfrm>
          <a:prstGeom prst="rect">
            <a:avLst/>
          </a:prstGeom>
          <a:gradFill>
            <a:gsLst>
              <a:gs pos="25000">
                <a:schemeClr val="tx2">
                  <a:alpha val="63000"/>
                </a:schemeClr>
              </a:gs>
              <a:gs pos="100000">
                <a:schemeClr val="tx2">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10" name="Freeform 19"/>
          <p:cNvSpPr>
            <a:spLocks noEditPoints="1"/>
          </p:cNvSpPr>
          <p:nvPr userDrawn="1"/>
        </p:nvSpPr>
        <p:spPr bwMode="auto">
          <a:xfrm>
            <a:off x="965442" y="524433"/>
            <a:ext cx="1080816"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8" name="Title 1"/>
          <p:cNvSpPr>
            <a:spLocks noGrp="1"/>
          </p:cNvSpPr>
          <p:nvPr>
            <p:ph type="ctrTitle" hasCustomPrompt="1"/>
          </p:nvPr>
        </p:nvSpPr>
        <p:spPr>
          <a:xfrm>
            <a:off x="965442" y="1343857"/>
            <a:ext cx="6581117" cy="3510000"/>
          </a:xfrm>
        </p:spPr>
        <p:txBody>
          <a:bodyPr anchor="t" anchorCtr="0"/>
          <a:lstStyle>
            <a:lvl1pPr algn="l">
              <a:lnSpc>
                <a:spcPct val="85000"/>
              </a:lnSpc>
              <a:defRPr sz="7200" baseline="0">
                <a:solidFill>
                  <a:schemeClr val="bg1"/>
                </a:solidFill>
                <a:latin typeface="+mn-lt"/>
              </a:defRPr>
            </a:lvl1pPr>
          </a:lstStyle>
          <a:p>
            <a:r>
              <a:rPr lang="en-US" noProof="0" dirty="0"/>
              <a:t>Title slide 10</a:t>
            </a:r>
            <a:br>
              <a:rPr lang="en-US" noProof="0" dirty="0"/>
            </a:br>
            <a:r>
              <a:rPr lang="en-US" noProof="0" dirty="0"/>
              <a:t>dark left</a:t>
            </a:r>
            <a:br>
              <a:rPr lang="en-US" noProof="0" dirty="0"/>
            </a:br>
            <a:r>
              <a:rPr lang="en-US" noProof="0" dirty="0"/>
              <a:t>vertical image</a:t>
            </a:r>
          </a:p>
        </p:txBody>
      </p:sp>
      <p:sp>
        <p:nvSpPr>
          <p:cNvPr id="6" name="Text Placeholder 3"/>
          <p:cNvSpPr>
            <a:spLocks noGrp="1"/>
          </p:cNvSpPr>
          <p:nvPr>
            <p:ph type="body" sz="quarter" idx="11" hasCustomPrompt="1"/>
          </p:nvPr>
        </p:nvSpPr>
        <p:spPr>
          <a:xfrm>
            <a:off x="965442" y="5299457"/>
            <a:ext cx="6541518" cy="216000"/>
          </a:xfrm>
        </p:spPr>
        <p:txBody>
          <a:bodyPr/>
          <a:lstStyle>
            <a:lvl1pPr marL="0" marR="0" indent="0" algn="l" defTabSz="914400" rtl="0" eaLnBrk="1" fontAlgn="auto" latinLnBrk="0" hangingPunct="1">
              <a:lnSpc>
                <a:spcPct val="100000"/>
              </a:lnSpc>
              <a:spcBef>
                <a:spcPts val="0"/>
              </a:spcBef>
              <a:spcAft>
                <a:spcPts val="600"/>
              </a:spcAft>
              <a:buClrTx/>
              <a:buSzTx/>
              <a:buFontTx/>
              <a:buNone/>
              <a:tabLst/>
              <a:defRPr sz="14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dirty="0"/>
              <a:t>Subtitle here</a:t>
            </a:r>
          </a:p>
        </p:txBody>
      </p:sp>
      <p:sp>
        <p:nvSpPr>
          <p:cNvPr id="7" name="Text Placeholder 4"/>
          <p:cNvSpPr>
            <a:spLocks noGrp="1"/>
          </p:cNvSpPr>
          <p:nvPr>
            <p:ph type="body" sz="quarter" idx="12" hasCustomPrompt="1"/>
          </p:nvPr>
        </p:nvSpPr>
        <p:spPr>
          <a:xfrm>
            <a:off x="965442" y="5732107"/>
            <a:ext cx="1889125" cy="487363"/>
          </a:xfrm>
        </p:spPr>
        <p:txBody>
          <a:bodyPr/>
          <a:lstStyle>
            <a:lvl1pPr>
              <a:defRPr sz="1400" b="0">
                <a:solidFill>
                  <a:schemeClr val="bg1"/>
                </a:solidFill>
              </a:defRPr>
            </a:lvl1pPr>
          </a:lstStyle>
          <a:p>
            <a:pPr lvl="0"/>
            <a:r>
              <a:rPr lang="en-US" dirty="0"/>
              <a:t>Date here</a:t>
            </a:r>
          </a:p>
        </p:txBody>
      </p:sp>
    </p:spTree>
    <p:extLst>
      <p:ext uri="{BB962C8B-B14F-4D97-AF65-F5344CB8AC3E}">
        <p14:creationId xmlns:p14="http://schemas.microsoft.com/office/powerpoint/2010/main" val="1345775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No image">
    <p:bg>
      <p:bgPr>
        <a:solidFill>
          <a:schemeClr val="accent1"/>
        </a:solidFill>
        <a:effectLst/>
      </p:bgPr>
    </p:bg>
    <p:spTree>
      <p:nvGrpSpPr>
        <p:cNvPr id="1" name=""/>
        <p:cNvGrpSpPr/>
        <p:nvPr/>
      </p:nvGrpSpPr>
      <p:grpSpPr>
        <a:xfrm>
          <a:off x="0" y="0"/>
          <a:ext cx="0" cy="0"/>
          <a:chOff x="0" y="0"/>
          <a:chExt cx="0" cy="0"/>
        </a:xfrm>
      </p:grpSpPr>
      <p:sp>
        <p:nvSpPr>
          <p:cNvPr id="7"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dirty="0">
              <a:latin typeface="Arial" panose="020B0604020202020204" pitchFamily="34" charset="0"/>
            </a:endParaRPr>
          </a:p>
        </p:txBody>
      </p:sp>
      <p:sp>
        <p:nvSpPr>
          <p:cNvPr id="16" name="Title 1"/>
          <p:cNvSpPr>
            <a:spLocks noGrp="1"/>
          </p:cNvSpPr>
          <p:nvPr>
            <p:ph type="ctrTitle" hasCustomPrompt="1"/>
          </p:nvPr>
        </p:nvSpPr>
        <p:spPr>
          <a:xfrm>
            <a:off x="2424363" y="1360483"/>
            <a:ext cx="7836168" cy="3510000"/>
          </a:xfrm>
        </p:spPr>
        <p:txBody>
          <a:bodyPr anchor="t" anchorCtr="0"/>
          <a:lstStyle>
            <a:lvl1pPr algn="l">
              <a:lnSpc>
                <a:spcPct val="85000"/>
              </a:lnSpc>
              <a:defRPr sz="6000" baseline="0">
                <a:solidFill>
                  <a:schemeClr val="bg1"/>
                </a:solidFill>
                <a:latin typeface="+mn-lt"/>
              </a:defRPr>
            </a:lvl1pPr>
          </a:lstStyle>
          <a:p>
            <a:r>
              <a:rPr lang="en-US" noProof="0" dirty="0"/>
              <a:t>Title slide – </a:t>
            </a:r>
            <a:br>
              <a:rPr lang="en-US" noProof="0" dirty="0"/>
            </a:br>
            <a:r>
              <a:rPr lang="en-US" noProof="0" dirty="0"/>
              <a:t>no image</a:t>
            </a:r>
          </a:p>
        </p:txBody>
      </p:sp>
      <p:sp>
        <p:nvSpPr>
          <p:cNvPr id="17" name="Freeform 19"/>
          <p:cNvSpPr>
            <a:spLocks noChangeAspect="1" noEditPoints="1"/>
          </p:cNvSpPr>
          <p:nvPr userDrawn="1"/>
        </p:nvSpPr>
        <p:spPr bwMode="auto">
          <a:xfrm>
            <a:off x="2424363" y="524433"/>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8" name="Text Placeholder 3"/>
          <p:cNvSpPr>
            <a:spLocks noGrp="1"/>
          </p:cNvSpPr>
          <p:nvPr>
            <p:ph type="body" sz="quarter" idx="11" hasCustomPrompt="1"/>
          </p:nvPr>
        </p:nvSpPr>
        <p:spPr>
          <a:xfrm>
            <a:off x="2424363" y="5316082"/>
            <a:ext cx="7836168" cy="218443"/>
          </a:xfrm>
        </p:spPr>
        <p:txBody>
          <a:bodyPr/>
          <a:lstStyle>
            <a:lvl1pPr marL="0" marR="0" indent="0" algn="l" defTabSz="914400" rtl="0" eaLnBrk="1" fontAlgn="auto" latinLnBrk="0" hangingPunct="1">
              <a:lnSpc>
                <a:spcPct val="100000"/>
              </a:lnSpc>
              <a:spcBef>
                <a:spcPts val="0"/>
              </a:spcBef>
              <a:spcAft>
                <a:spcPts val="600"/>
              </a:spcAft>
              <a:buClrTx/>
              <a:buSzTx/>
              <a:buFontTx/>
              <a:buNone/>
              <a:tabLst/>
              <a:defRPr sz="14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dirty="0"/>
              <a:t>Subtitle here</a:t>
            </a:r>
          </a:p>
        </p:txBody>
      </p:sp>
      <p:sp>
        <p:nvSpPr>
          <p:cNvPr id="19" name="Text Placeholder 4"/>
          <p:cNvSpPr>
            <a:spLocks noGrp="1"/>
          </p:cNvSpPr>
          <p:nvPr>
            <p:ph type="body" sz="quarter" idx="12" hasCustomPrompt="1"/>
          </p:nvPr>
        </p:nvSpPr>
        <p:spPr>
          <a:xfrm>
            <a:off x="2424363" y="5748733"/>
            <a:ext cx="1889125" cy="487363"/>
          </a:xfrm>
        </p:spPr>
        <p:txBody>
          <a:bodyPr/>
          <a:lstStyle>
            <a:lvl1pPr>
              <a:defRPr sz="1400" b="0">
                <a:solidFill>
                  <a:schemeClr val="bg1"/>
                </a:solidFill>
              </a:defRPr>
            </a:lvl1pPr>
          </a:lstStyle>
          <a:p>
            <a:pPr lvl="0"/>
            <a:r>
              <a:rPr lang="en-US" dirty="0"/>
              <a:t>Date here</a:t>
            </a:r>
          </a:p>
        </p:txBody>
      </p:sp>
    </p:spTree>
    <p:extLst>
      <p:ext uri="{BB962C8B-B14F-4D97-AF65-F5344CB8AC3E}">
        <p14:creationId xmlns:p14="http://schemas.microsoft.com/office/powerpoint/2010/main" val="1257821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0"/>
              <a:t>Click to edit Master title style</a:t>
            </a:r>
            <a:endParaRPr lang="en-US" noProof="0" dirty="0"/>
          </a:p>
        </p:txBody>
      </p:sp>
    </p:spTree>
    <p:extLst>
      <p:ext uri="{BB962C8B-B14F-4D97-AF65-F5344CB8AC3E}">
        <p14:creationId xmlns:p14="http://schemas.microsoft.com/office/powerpoint/2010/main" val="1086707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with Supertitle">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0"/>
              <a:t>Click to edit Master title style</a:t>
            </a:r>
            <a:endParaRPr lang="en-US" noProof="0" dirty="0"/>
          </a:p>
        </p:txBody>
      </p:sp>
      <p:sp>
        <p:nvSpPr>
          <p:cNvPr id="4" name="Text Placeholder 4"/>
          <p:cNvSpPr>
            <a:spLocks noGrp="1"/>
          </p:cNvSpPr>
          <p:nvPr>
            <p:ph type="body" sz="quarter" idx="12" hasCustomPrompt="1"/>
          </p:nvPr>
        </p:nvSpPr>
        <p:spPr>
          <a:xfrm>
            <a:off x="998400" y="227993"/>
            <a:ext cx="10195200" cy="173736"/>
          </a:xfrm>
        </p:spPr>
        <p:txBody>
          <a:bodyPr anchor="b"/>
          <a:lstStyle>
            <a:lvl1pPr>
              <a:spcAft>
                <a:spcPts val="0"/>
              </a:spcAft>
              <a:defRPr sz="1200"/>
            </a:lvl1pPr>
          </a:lstStyle>
          <a:p>
            <a:pPr lvl="0"/>
            <a:r>
              <a:rPr lang="en-US" dirty="0"/>
              <a:t>Super title here</a:t>
            </a:r>
          </a:p>
        </p:txBody>
      </p:sp>
    </p:spTree>
    <p:extLst>
      <p:ext uri="{BB962C8B-B14F-4D97-AF65-F5344CB8AC3E}">
        <p14:creationId xmlns:p14="http://schemas.microsoft.com/office/powerpoint/2010/main" val="2465892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E COLUMN TEXT">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998400" y="1330126"/>
            <a:ext cx="10195200" cy="45468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Title 2"/>
          <p:cNvSpPr>
            <a:spLocks noGrp="1"/>
          </p:cNvSpPr>
          <p:nvPr>
            <p:ph type="title"/>
          </p:nvPr>
        </p:nvSpPr>
        <p:spPr/>
        <p:txBody>
          <a:bodyPr/>
          <a:lstStyle/>
          <a:p>
            <a:r>
              <a:rPr lang="en-US" noProof="0"/>
              <a:t>Click to edit Master title style</a:t>
            </a:r>
            <a:endParaRPr lang="en-US" noProof="0" dirty="0"/>
          </a:p>
        </p:txBody>
      </p:sp>
    </p:spTree>
    <p:extLst>
      <p:ext uri="{BB962C8B-B14F-4D97-AF65-F5344CB8AC3E}">
        <p14:creationId xmlns:p14="http://schemas.microsoft.com/office/powerpoint/2010/main" val="2604358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98400" y="431800"/>
            <a:ext cx="10195200" cy="533400"/>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998400" y="1331360"/>
            <a:ext cx="10194470" cy="4545566"/>
          </a:xfrm>
          <a:prstGeom prst="rect">
            <a:avLst/>
          </a:prstGeom>
        </p:spPr>
        <p:txBody>
          <a:bodyPr vert="horz" lIns="0" tIns="0" rIns="0" bIns="0" rtlCol="0" anchor="t" anchorCtr="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9" name="Shape 8"/>
          <p:cNvSpPr txBox="1">
            <a:spLocks/>
          </p:cNvSpPr>
          <p:nvPr userDrawn="1"/>
        </p:nvSpPr>
        <p:spPr>
          <a:xfrm>
            <a:off x="10739438" y="6266997"/>
            <a:ext cx="449655"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US" sz="1000" noProof="0" smtClean="0">
                <a:solidFill>
                  <a:schemeClr val="tx2"/>
                </a:solidFill>
                <a:latin typeface="+mn-lt"/>
                <a:ea typeface="Arial"/>
                <a:cs typeface="Arial" panose="020B0604020202020204" pitchFamily="34" charset="0"/>
              </a:rPr>
              <a:pPr algn="r"/>
              <a:t>‹#›</a:t>
            </a:fld>
            <a:endParaRPr lang="en-US" sz="1000" noProof="0" dirty="0">
              <a:solidFill>
                <a:schemeClr val="tx2"/>
              </a:solidFill>
              <a:latin typeface="+mn-lt"/>
              <a:ea typeface="Arial"/>
              <a:cs typeface="Arial" panose="020B0604020202020204" pitchFamily="34" charset="0"/>
            </a:endParaRPr>
          </a:p>
        </p:txBody>
      </p:sp>
      <p:sp>
        <p:nvSpPr>
          <p:cNvPr id="30" name="TextBox 29"/>
          <p:cNvSpPr txBox="1"/>
          <p:nvPr userDrawn="1"/>
        </p:nvSpPr>
        <p:spPr>
          <a:xfrm>
            <a:off x="2234935" y="6266997"/>
            <a:ext cx="5843663" cy="370800"/>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 kern="1200" noProof="0" dirty="0">
                <a:solidFill>
                  <a:schemeClr val="bg1">
                    <a:lumMod val="65000"/>
                  </a:schemeClr>
                </a:solidFill>
                <a:latin typeface="+mn-lt"/>
                <a:ea typeface="+mn-ea"/>
                <a:cs typeface="+mn-cs"/>
              </a:rPr>
              <a:t>© 2020 KPMG LLP, a Delaware limited liability partnership and the U.S. member firm of the KPMG network of independent member firms affiliated with KPMG International Cooperative (“KPMG International”), a Swiss entity. All rights reserved. NDP083680-1A</a:t>
            </a:r>
            <a:endParaRPr lang="en-GB" sz="600" kern="1200" noProof="0" dirty="0">
              <a:solidFill>
                <a:schemeClr val="bg1">
                  <a:lumMod val="65000"/>
                </a:schemeClr>
              </a:solidFill>
              <a:latin typeface="+mn-lt"/>
              <a:ea typeface="+mn-ea"/>
              <a:cs typeface="+mn-cs"/>
            </a:endParaRPr>
          </a:p>
        </p:txBody>
      </p:sp>
      <p:sp>
        <p:nvSpPr>
          <p:cNvPr id="26" name="Freeform 19"/>
          <p:cNvSpPr>
            <a:spLocks noEditPoints="1"/>
          </p:cNvSpPr>
          <p:nvPr userDrawn="1"/>
        </p:nvSpPr>
        <p:spPr bwMode="auto">
          <a:xfrm>
            <a:off x="998400" y="6266997"/>
            <a:ext cx="484029" cy="196893"/>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noProof="0" dirty="0"/>
          </a:p>
        </p:txBody>
      </p:sp>
    </p:spTree>
    <p:extLst>
      <p:ext uri="{BB962C8B-B14F-4D97-AF65-F5344CB8AC3E}">
        <p14:creationId xmlns:p14="http://schemas.microsoft.com/office/powerpoint/2010/main" val="3521449419"/>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20" r:id="rId3"/>
    <p:sldLayoutId id="2147483718" r:id="rId4"/>
    <p:sldLayoutId id="2147483719" r:id="rId5"/>
    <p:sldLayoutId id="2147483715" r:id="rId6"/>
    <p:sldLayoutId id="2147483666" r:id="rId7"/>
    <p:sldLayoutId id="2147483712" r:id="rId8"/>
    <p:sldLayoutId id="2147483664" r:id="rId9"/>
    <p:sldLayoutId id="2147483713" r:id="rId10"/>
    <p:sldLayoutId id="2147483689" r:id="rId11"/>
    <p:sldLayoutId id="2147483690" r:id="rId12"/>
    <p:sldLayoutId id="2147483691" r:id="rId13"/>
    <p:sldLayoutId id="2147483692" r:id="rId14"/>
    <p:sldLayoutId id="2147483693" r:id="rId15"/>
    <p:sldLayoutId id="2147483701" r:id="rId16"/>
    <p:sldLayoutId id="2147483697" r:id="rId17"/>
    <p:sldLayoutId id="2147483698" r:id="rId18"/>
    <p:sldLayoutId id="2147483699" r:id="rId19"/>
    <p:sldLayoutId id="2147483700" r:id="rId20"/>
    <p:sldLayoutId id="2147483682" r:id="rId21"/>
    <p:sldLayoutId id="2147483684" r:id="rId22"/>
    <p:sldLayoutId id="2147483667" r:id="rId23"/>
    <p:sldLayoutId id="2147483721" r:id="rId24"/>
    <p:sldLayoutId id="2147483723" r:id="rId25"/>
    <p:sldLayoutId id="2147483724" r:id="rId26"/>
    <p:sldLayoutId id="2147483747" r:id="rId27"/>
    <p:sldLayoutId id="2147483748" r:id="rId28"/>
  </p:sldLayoutIdLst>
  <p:txStyles>
    <p:titleStyle>
      <a:lvl1pPr algn="l" defTabSz="914400" rtl="0" eaLnBrk="1" latinLnBrk="0" hangingPunct="1">
        <a:lnSpc>
          <a:spcPct val="90000"/>
        </a:lnSpc>
        <a:spcBef>
          <a:spcPct val="0"/>
        </a:spcBef>
        <a:buNone/>
        <a:defRPr sz="3200" kern="1200">
          <a:solidFill>
            <a:schemeClr val="tx2"/>
          </a:solidFill>
          <a:latin typeface="+mn-lt"/>
          <a:ea typeface="+mj-ea"/>
          <a:cs typeface="+mj-cs"/>
        </a:defRPr>
      </a:lvl1pPr>
    </p:titleStyle>
    <p:bodyStyle>
      <a:lvl1pPr marL="0" indent="0" algn="l" defTabSz="914400" rtl="0" eaLnBrk="1" latinLnBrk="0" hangingPunct="1">
        <a:lnSpc>
          <a:spcPct val="100000"/>
        </a:lnSpc>
        <a:spcBef>
          <a:spcPts val="0"/>
        </a:spcBef>
        <a:spcAft>
          <a:spcPts val="600"/>
        </a:spcAft>
        <a:buFontTx/>
        <a:buNone/>
        <a:defRPr sz="15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500" kern="1200">
          <a:solidFill>
            <a:schemeClr val="tx2"/>
          </a:solidFill>
          <a:latin typeface="+mn-lt"/>
          <a:ea typeface="+mn-ea"/>
          <a:cs typeface="+mn-cs"/>
        </a:defRPr>
      </a:lvl2pPr>
      <a:lvl3pPr marL="28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3pPr>
      <a:lvl4pPr marL="576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4pPr>
      <a:lvl5pPr marL="82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baseline="0">
          <a:solidFill>
            <a:schemeClr val="tx1"/>
          </a:solidFill>
          <a:latin typeface="+mn-lt"/>
          <a:ea typeface="+mn-ea"/>
          <a:cs typeface="+mn-cs"/>
        </a:defRPr>
      </a:lvl5pPr>
      <a:lvl6pPr marL="1098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6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200" indent="-2286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702" userDrawn="1">
          <p15:clr>
            <a:srgbClr val="F26B43"/>
          </p15:clr>
        </p15:guide>
        <p15:guide id="2" pos="627" userDrawn="1">
          <p15:clr>
            <a:srgbClr val="F26B43"/>
          </p15:clr>
        </p15:guide>
        <p15:guide id="3" pos="7055" userDrawn="1">
          <p15:clr>
            <a:srgbClr val="F26B43"/>
          </p15:clr>
        </p15:guide>
        <p15:guide id="4" orient="horz" pos="833" userDrawn="1">
          <p15:clr>
            <a:srgbClr val="F26B43"/>
          </p15:clr>
        </p15:guide>
        <p15:guide id="5" orient="horz" pos="608" userDrawn="1">
          <p15:clr>
            <a:srgbClr val="F26B43"/>
          </p15:clr>
        </p15:guide>
        <p15:guide id="6" orient="horz" pos="27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6" Type="http://schemas.openxmlformats.org/officeDocument/2006/relationships/hyperlink" Target="http://aka.ms/cyberpaw" TargetMode="External"/><Relationship Id="rId117" Type="http://schemas.openxmlformats.org/officeDocument/2006/relationships/hyperlink" Target="https://azure.microsoft.com/en-us/services/expressroute/" TargetMode="External"/><Relationship Id="rId21" Type="http://schemas.openxmlformats.org/officeDocument/2006/relationships/hyperlink" Target="https://docs.microsoft.com/en-us/azure/active-directory/" TargetMode="External"/><Relationship Id="rId42" Type="http://schemas.openxmlformats.org/officeDocument/2006/relationships/image" Target="../media/image29.png"/><Relationship Id="rId47" Type="http://schemas.openxmlformats.org/officeDocument/2006/relationships/hyperlink" Target="https://msdn.microsoft.com/en-us/library/dn948096.aspx" TargetMode="External"/><Relationship Id="rId63" Type="http://schemas.openxmlformats.org/officeDocument/2006/relationships/hyperlink" Target="https://docs.microsoft.com/en-us/azure/security-center/security-center-adaptive-application" TargetMode="External"/><Relationship Id="rId68" Type="http://schemas.openxmlformats.org/officeDocument/2006/relationships/hyperlink" Target="https://docs.microsoft.com/en-us/windows/security/identity-protection/hello-for-business/hello-identity-verification" TargetMode="External"/><Relationship Id="rId84" Type="http://schemas.openxmlformats.org/officeDocument/2006/relationships/image" Target="../media/image43.png"/><Relationship Id="rId89" Type="http://schemas.openxmlformats.org/officeDocument/2006/relationships/hyperlink" Target="https://docs.microsoft.com/en-us/azure/information-protection/deploy-use/deploy-aip-scanner" TargetMode="External"/><Relationship Id="rId112" Type="http://schemas.openxmlformats.org/officeDocument/2006/relationships/image" Target="../media/image56.png"/><Relationship Id="rId16" Type="http://schemas.openxmlformats.org/officeDocument/2006/relationships/hyperlink" Target="https://blogs.office.com/2015/04/21/announcing-customer-lockbox-for-office-365/" TargetMode="External"/><Relationship Id="rId107" Type="http://schemas.openxmlformats.org/officeDocument/2006/relationships/hyperlink" Target="https://www.microsoft.com/en-us/WindowsForBusiness/Windows-security" TargetMode="External"/><Relationship Id="rId11" Type="http://schemas.openxmlformats.org/officeDocument/2006/relationships/image" Target="../media/image15.png"/><Relationship Id="rId32" Type="http://schemas.openxmlformats.org/officeDocument/2006/relationships/image" Target="../media/image24.png"/><Relationship Id="rId37" Type="http://schemas.openxmlformats.org/officeDocument/2006/relationships/hyperlink" Target="https://developer.microsoft.com/en-us/windows/iot" TargetMode="External"/><Relationship Id="rId53" Type="http://schemas.openxmlformats.org/officeDocument/2006/relationships/hyperlink" Target="https://docs.microsoft.com/en-us/azure/security-center/security-center-just-in-time" TargetMode="External"/><Relationship Id="rId58" Type="http://schemas.openxmlformats.org/officeDocument/2006/relationships/hyperlink" Target="https://support.office.com/en-us/article/Office-365-ATP-for-SharePoint-OneDrive-and-Microsoft-Teams-26261670-db33-4c53-b125-af0662c34607" TargetMode="External"/><Relationship Id="rId74" Type="http://schemas.openxmlformats.org/officeDocument/2006/relationships/image" Target="../media/image38.png"/><Relationship Id="rId79" Type="http://schemas.openxmlformats.org/officeDocument/2006/relationships/hyperlink" Target="https://www.microsoft.com/en-us/cloud-platform/azure-information-protection" TargetMode="External"/><Relationship Id="rId102" Type="http://schemas.openxmlformats.org/officeDocument/2006/relationships/hyperlink" Target="https://docs.microsoft.com/en-us/azure/azure-policy/azure-policy-introduction" TargetMode="External"/><Relationship Id="rId123" Type="http://schemas.openxmlformats.org/officeDocument/2006/relationships/hyperlink" Target="https://docs.microsoft.com/en-us/azure/active-directory/active-directory-conditional-access-azure-portal" TargetMode="External"/><Relationship Id="rId128" Type="http://schemas.openxmlformats.org/officeDocument/2006/relationships/hyperlink" Target="https://support.office.com/en-us/article/Manage-data-governance-in-Office-365-48064107-fed2-4db0-9e5c-aa5ddd5ccb09" TargetMode="External"/><Relationship Id="rId5" Type="http://schemas.openxmlformats.org/officeDocument/2006/relationships/image" Target="../media/image10.png"/><Relationship Id="rId90" Type="http://schemas.openxmlformats.org/officeDocument/2006/relationships/hyperlink" Target="https://docs.microsoft.com/en-us/azure/key-vault/key-vault-overview" TargetMode="External"/><Relationship Id="rId95" Type="http://schemas.openxmlformats.org/officeDocument/2006/relationships/hyperlink" Target="https://docs.microsoft.com/en-us/azure/security/azure-security-antimalware" TargetMode="External"/><Relationship Id="rId19" Type="http://schemas.openxmlformats.org/officeDocument/2006/relationships/hyperlink" Target="https://aka.ms/O365SecRoadmap" TargetMode="External"/><Relationship Id="rId14" Type="http://schemas.openxmlformats.org/officeDocument/2006/relationships/image" Target="../media/image18.png"/><Relationship Id="rId22" Type="http://schemas.openxmlformats.org/officeDocument/2006/relationships/hyperlink" Target="https://aka.ms/cyberpaw" TargetMode="External"/><Relationship Id="rId27" Type="http://schemas.openxmlformats.org/officeDocument/2006/relationships/hyperlink" Target="https://azure.microsoft.com/en-us/marketplace/" TargetMode="External"/><Relationship Id="rId30" Type="http://schemas.openxmlformats.org/officeDocument/2006/relationships/image" Target="../media/image22.png"/><Relationship Id="rId35" Type="http://schemas.openxmlformats.org/officeDocument/2006/relationships/image" Target="../media/image27.png"/><Relationship Id="rId43" Type="http://schemas.openxmlformats.org/officeDocument/2006/relationships/hyperlink" Target="https://www.microsoft.com/en-us/cloud-platform/cloud-app-security" TargetMode="External"/><Relationship Id="rId48" Type="http://schemas.openxmlformats.org/officeDocument/2006/relationships/hyperlink" Target="https://azure.microsoft.com/en-us/blog/introducing-sql-information-protection-for-azure-sql-database-and-on-premises-sql-server/" TargetMode="External"/><Relationship Id="rId56" Type="http://schemas.openxmlformats.org/officeDocument/2006/relationships/hyperlink" Target="https://www.microsoft.com/en-us/microsoftservices/campaigns/cybersecurity-protection.aspx#stage-3" TargetMode="External"/><Relationship Id="rId64" Type="http://schemas.openxmlformats.org/officeDocument/2006/relationships/hyperlink" Target="https://docs.microsoft.com/en-us/azure/active-directory/authentication/multi-factor-authentication" TargetMode="External"/><Relationship Id="rId69" Type="http://schemas.openxmlformats.org/officeDocument/2006/relationships/image" Target="../media/image36.jpeg"/><Relationship Id="rId77" Type="http://schemas.openxmlformats.org/officeDocument/2006/relationships/hyperlink" Target="https://azure.microsoft.com/en-us/blog/introducing-microsoft-azure-sphere-secure-and-power-the-intelligent-edge/" TargetMode="External"/><Relationship Id="rId100" Type="http://schemas.openxmlformats.org/officeDocument/2006/relationships/hyperlink" Target="https://azure.microsoft.com/en-us/services/site-recovery/" TargetMode="External"/><Relationship Id="rId105" Type="http://schemas.openxmlformats.org/officeDocument/2006/relationships/hyperlink" Target="https://technet.microsoft.com/en-us/itpro/windows/keep-secure/windows-10-security-guide" TargetMode="External"/><Relationship Id="rId113" Type="http://schemas.openxmlformats.org/officeDocument/2006/relationships/image" Target="../media/image57.png"/><Relationship Id="rId118" Type="http://schemas.openxmlformats.org/officeDocument/2006/relationships/image" Target="../media/image58.png"/><Relationship Id="rId126" Type="http://schemas.openxmlformats.org/officeDocument/2006/relationships/hyperlink" Target="https://azure.microsoft.com/en-us/blog/security-and-compliance-in-azure-stack/" TargetMode="External"/><Relationship Id="rId8" Type="http://schemas.openxmlformats.org/officeDocument/2006/relationships/image" Target="../media/image13.svg"/><Relationship Id="rId51" Type="http://schemas.openxmlformats.org/officeDocument/2006/relationships/hyperlink" Target="https://www.microsoft.com/en-us/cloud-platform/microsoft-intune" TargetMode="External"/><Relationship Id="rId72" Type="http://schemas.openxmlformats.org/officeDocument/2006/relationships/image" Target="../media/image37.png"/><Relationship Id="rId80" Type="http://schemas.openxmlformats.org/officeDocument/2006/relationships/hyperlink" Target="https://blogs.technet.microsoft.com/enterprisemobility/2016/08/10/azure-information-protection-with-hyok-hold-your-own-key/" TargetMode="External"/><Relationship Id="rId85" Type="http://schemas.openxmlformats.org/officeDocument/2006/relationships/image" Target="../media/image44.png"/><Relationship Id="rId93" Type="http://schemas.openxmlformats.org/officeDocument/2006/relationships/hyperlink" Target="https://docs.microsoft.com/en-us/azure/application-gateway/application-gateway-web-application-firewall-overview" TargetMode="External"/><Relationship Id="rId98" Type="http://schemas.openxmlformats.org/officeDocument/2006/relationships/hyperlink" Target="https://docs.microsoft.com/en-us/azure/security/azure-security-disk-encryption" TargetMode="External"/><Relationship Id="rId121" Type="http://schemas.openxmlformats.org/officeDocument/2006/relationships/hyperlink" Target="https://www.microsoft.com/trustcenter" TargetMode="External"/><Relationship Id="rId3" Type="http://schemas.openxmlformats.org/officeDocument/2006/relationships/image" Target="../media/image8.png"/><Relationship Id="rId12" Type="http://schemas.openxmlformats.org/officeDocument/2006/relationships/image" Target="../media/image16.png"/><Relationship Id="rId17" Type="http://schemas.openxmlformats.org/officeDocument/2006/relationships/hyperlink" Target="https://support.office.com/en-us/article/Introducing-the-Office-365-Secure-Score-c9e7160f-2c34-4bd0-a548-5ddcc862eaef" TargetMode="External"/><Relationship Id="rId25" Type="http://schemas.openxmlformats.org/officeDocument/2006/relationships/hyperlink" Target="https://aka.ms/ESAE" TargetMode="External"/><Relationship Id="rId33" Type="http://schemas.openxmlformats.org/officeDocument/2006/relationships/image" Target="../media/image25.png"/><Relationship Id="rId38" Type="http://schemas.openxmlformats.org/officeDocument/2006/relationships/hyperlink" Target="https://www.microsoft.com/en-us/iot-central/" TargetMode="External"/><Relationship Id="rId46" Type="http://schemas.openxmlformats.org/officeDocument/2006/relationships/image" Target="../media/image31.png"/><Relationship Id="rId59" Type="http://schemas.openxmlformats.org/officeDocument/2006/relationships/image" Target="../media/image34.png"/><Relationship Id="rId67" Type="http://schemas.openxmlformats.org/officeDocument/2006/relationships/hyperlink" Target="https://docs.microsoft.com/en-us/azure/active-directory/active-directory-privileged-identity-management-configure" TargetMode="External"/><Relationship Id="rId103" Type="http://schemas.openxmlformats.org/officeDocument/2006/relationships/hyperlink" Target="https://azure.microsoft.com/en-us/blog/azure-confidential-computing/" TargetMode="External"/><Relationship Id="rId108" Type="http://schemas.openxmlformats.org/officeDocument/2006/relationships/hyperlink" Target="https://docs.microsoft.com/en-us/windows/deployment/windows-10-pro-in-s-mode" TargetMode="External"/><Relationship Id="rId116" Type="http://schemas.openxmlformats.org/officeDocument/2006/relationships/hyperlink" Target="https://www.microsoft.com/en-us/cloud-platform/windows-server-security" TargetMode="External"/><Relationship Id="rId124" Type="http://schemas.openxmlformats.org/officeDocument/2006/relationships/image" Target="../media/image59.png"/><Relationship Id="rId129" Type="http://schemas.openxmlformats.org/officeDocument/2006/relationships/hyperlink" Target="Simplifies%20the%20eDiscovery%20process%20and%20helps%20analyze%20unstructured%20data%20within%20Office%20365,%20efficiently%20review%20documents,%20and%20make%20scope%20reduction%20decisions%20for%20eDiscovery." TargetMode="External"/><Relationship Id="rId20" Type="http://schemas.openxmlformats.org/officeDocument/2006/relationships/hyperlink" Target="http://aka.ms/rapidattack" TargetMode="External"/><Relationship Id="rId41" Type="http://schemas.openxmlformats.org/officeDocument/2006/relationships/hyperlink" Target="https://aka.ms/cyberstrategies" TargetMode="External"/><Relationship Id="rId54" Type="http://schemas.openxmlformats.org/officeDocument/2006/relationships/hyperlink" Target="https://docs.microsoft.com/en-us/azure/security-center/security-center-monitoring" TargetMode="External"/><Relationship Id="rId62" Type="http://schemas.openxmlformats.org/officeDocument/2006/relationships/hyperlink" Target="https://aka.ms/SIEMConnect" TargetMode="External"/><Relationship Id="rId70" Type="http://schemas.openxmlformats.org/officeDocument/2006/relationships/hyperlink" Target="https://docs.microsoft.com/en-us/azure/active-directory/active-directory-identityprotection" TargetMode="External"/><Relationship Id="rId75" Type="http://schemas.openxmlformats.org/officeDocument/2006/relationships/image" Target="../media/image39.svg"/><Relationship Id="rId83" Type="http://schemas.openxmlformats.org/officeDocument/2006/relationships/image" Target="../media/image42.png"/><Relationship Id="rId88" Type="http://schemas.openxmlformats.org/officeDocument/2006/relationships/image" Target="../media/image46.png"/><Relationship Id="rId91" Type="http://schemas.openxmlformats.org/officeDocument/2006/relationships/image" Target="../media/image47.png"/><Relationship Id="rId96" Type="http://schemas.openxmlformats.org/officeDocument/2006/relationships/image" Target="../media/image49.png"/><Relationship Id="rId111" Type="http://schemas.openxmlformats.org/officeDocument/2006/relationships/image" Target="../media/image55.jpeg"/><Relationship Id="rId1" Type="http://schemas.openxmlformats.org/officeDocument/2006/relationships/slideLayout" Target="../slideLayouts/slideLayout27.xml"/><Relationship Id="rId6" Type="http://schemas.openxmlformats.org/officeDocument/2006/relationships/image" Target="../media/image11.svg"/><Relationship Id="rId15" Type="http://schemas.openxmlformats.org/officeDocument/2006/relationships/image" Target="../media/image19.png"/><Relationship Id="rId23" Type="http://schemas.openxmlformats.org/officeDocument/2006/relationships/hyperlink" Target="https://docs.microsoft.com/en-us/azure-advanced-threat-protection/" TargetMode="External"/><Relationship Id="rId28" Type="http://schemas.openxmlformats.org/officeDocument/2006/relationships/image" Target="../media/image20.png"/><Relationship Id="rId36" Type="http://schemas.openxmlformats.org/officeDocument/2006/relationships/image" Target="../media/image28.svg"/><Relationship Id="rId49" Type="http://schemas.openxmlformats.org/officeDocument/2006/relationships/image" Target="../media/image32.emf"/><Relationship Id="rId57" Type="http://schemas.openxmlformats.org/officeDocument/2006/relationships/hyperlink" Target="https://docs.microsoft.com/en-us/windows/security/threat-protection/windows-defender-atp/windows-defender-advanced-threat-protection" TargetMode="External"/><Relationship Id="rId106" Type="http://schemas.openxmlformats.org/officeDocument/2006/relationships/image" Target="../media/image53.emf"/><Relationship Id="rId114" Type="http://schemas.openxmlformats.org/officeDocument/2006/relationships/hyperlink" Target="https://docs.microsoft.com/en-us/windows/security/threat-protection/windows-defender-atp/secure-score-dashboard-windows-defender-advanced-threat-protection" TargetMode="External"/><Relationship Id="rId119" Type="http://schemas.openxmlformats.org/officeDocument/2006/relationships/hyperlink" Target="http://www.microsoft.com/SDL" TargetMode="External"/><Relationship Id="rId127" Type="http://schemas.openxmlformats.org/officeDocument/2006/relationships/hyperlink" Target="https://blogs.office.com/2013/10/28/office-365-compliance-controls-data-loss-prevention/" TargetMode="External"/><Relationship Id="rId10" Type="http://schemas.openxmlformats.org/officeDocument/2006/relationships/image" Target="../media/image14.png"/><Relationship Id="rId31" Type="http://schemas.openxmlformats.org/officeDocument/2006/relationships/image" Target="../media/image23.png"/><Relationship Id="rId44" Type="http://schemas.openxmlformats.org/officeDocument/2006/relationships/image" Target="../media/image30.png"/><Relationship Id="rId52" Type="http://schemas.openxmlformats.org/officeDocument/2006/relationships/hyperlink" Target="https://docs.microsoft.com/en-us/azure/security-center/security-center-intro" TargetMode="External"/><Relationship Id="rId60" Type="http://schemas.openxmlformats.org/officeDocument/2006/relationships/hyperlink" Target="https://aka.ms/graphsecuritydocs" TargetMode="External"/><Relationship Id="rId65" Type="http://schemas.openxmlformats.org/officeDocument/2006/relationships/image" Target="../media/image35.png"/><Relationship Id="rId73" Type="http://schemas.openxmlformats.org/officeDocument/2006/relationships/hyperlink" Target="https://docs.microsoft.com/en-us/azure/iot-hub/iot-hub-security-architecture" TargetMode="External"/><Relationship Id="rId78" Type="http://schemas.openxmlformats.org/officeDocument/2006/relationships/image" Target="../media/image40.png"/><Relationship Id="rId81" Type="http://schemas.openxmlformats.org/officeDocument/2006/relationships/hyperlink" Target="https://docs.microsoft.com/en-us/information-protection/get-started/requirements-applications" TargetMode="External"/><Relationship Id="rId86" Type="http://schemas.openxmlformats.org/officeDocument/2006/relationships/image" Target="../media/image45.png"/><Relationship Id="rId94" Type="http://schemas.openxmlformats.org/officeDocument/2006/relationships/image" Target="../media/image48.png"/><Relationship Id="rId99" Type="http://schemas.openxmlformats.org/officeDocument/2006/relationships/hyperlink" Target="https://docs.microsoft.com/en-us/azure/virtual-network/ddos-protection-overview" TargetMode="External"/><Relationship Id="rId101" Type="http://schemas.openxmlformats.org/officeDocument/2006/relationships/image" Target="../media/image51.png"/><Relationship Id="rId122" Type="http://schemas.openxmlformats.org/officeDocument/2006/relationships/hyperlink" Target="https://www.microsoft.com/security/intelligence" TargetMode="External"/><Relationship Id="rId130" Type="http://schemas.openxmlformats.org/officeDocument/2006/relationships/image" Target="../media/image60.png"/><Relationship Id="rId4" Type="http://schemas.openxmlformats.org/officeDocument/2006/relationships/image" Target="../media/image9.svg"/><Relationship Id="rId9" Type="http://schemas.openxmlformats.org/officeDocument/2006/relationships/hyperlink" Target="https://docs.microsoft.com/en-us/sccm/" TargetMode="External"/><Relationship Id="rId13" Type="http://schemas.openxmlformats.org/officeDocument/2006/relationships/image" Target="../media/image17.png"/><Relationship Id="rId18" Type="http://schemas.openxmlformats.org/officeDocument/2006/relationships/hyperlink" Target="https://aka.ms/SPARoadmap" TargetMode="External"/><Relationship Id="rId39" Type="http://schemas.openxmlformats.org/officeDocument/2006/relationships/hyperlink" Target="https://aka.ms/MCRA" TargetMode="External"/><Relationship Id="rId109" Type="http://schemas.openxmlformats.org/officeDocument/2006/relationships/image" Target="../media/image54.png"/><Relationship Id="rId34" Type="http://schemas.openxmlformats.org/officeDocument/2006/relationships/image" Target="../media/image26.emf"/><Relationship Id="rId50" Type="http://schemas.openxmlformats.org/officeDocument/2006/relationships/image" Target="../media/image33.png"/><Relationship Id="rId55" Type="http://schemas.openxmlformats.org/officeDocument/2006/relationships/hyperlink" Target="http://download.microsoft.com/download/5/0/8/50856745-C5AE-451A-80DC-47A920B9D545/AFCEA_PADS_Datasheet.pdf" TargetMode="External"/><Relationship Id="rId76" Type="http://schemas.openxmlformats.org/officeDocument/2006/relationships/hyperlink" Target="http://www.iiconsortium.org/pdf/SMM_Description_and_Intended_Use_2018-04-09.pdf" TargetMode="External"/><Relationship Id="rId97" Type="http://schemas.openxmlformats.org/officeDocument/2006/relationships/image" Target="../media/image50.png"/><Relationship Id="rId104" Type="http://schemas.openxmlformats.org/officeDocument/2006/relationships/image" Target="../media/image52.png"/><Relationship Id="rId120" Type="http://schemas.openxmlformats.org/officeDocument/2006/relationships/hyperlink" Target="https://aka.ms/STP" TargetMode="External"/><Relationship Id="rId125" Type="http://schemas.openxmlformats.org/officeDocument/2006/relationships/hyperlink" Target="https://technet.microsoft.com/en-us/windows-server-docs/security/guarded-fabric-shielded-vm/guarded-fabric-and-shielded-vms" TargetMode="External"/><Relationship Id="rId7" Type="http://schemas.openxmlformats.org/officeDocument/2006/relationships/image" Target="../media/image12.png"/><Relationship Id="rId71" Type="http://schemas.openxmlformats.org/officeDocument/2006/relationships/hyperlink" Target="https://docs.microsoft.com/en-us/azure/active-directory-b2c/" TargetMode="External"/><Relationship Id="rId92" Type="http://schemas.openxmlformats.org/officeDocument/2006/relationships/hyperlink" Target="https://docs.microsoft.com/en-us/azure/virtual-network/virtual-networks-nsg" TargetMode="External"/><Relationship Id="rId2" Type="http://schemas.openxmlformats.org/officeDocument/2006/relationships/notesSlide" Target="../notesSlides/notesSlide1.xml"/><Relationship Id="rId29" Type="http://schemas.openxmlformats.org/officeDocument/2006/relationships/image" Target="../media/image21.png"/><Relationship Id="rId24" Type="http://schemas.openxmlformats.org/officeDocument/2006/relationships/hyperlink" Target="https://azure.microsoft.com/en-us/services/security-center/" TargetMode="External"/><Relationship Id="rId40" Type="http://schemas.openxmlformats.org/officeDocument/2006/relationships/hyperlink" Target="https://aka.ms/mcra-mva" TargetMode="External"/><Relationship Id="rId45" Type="http://schemas.openxmlformats.org/officeDocument/2006/relationships/hyperlink" Target="https://docs.microsoft.com/en-us/azure/sql-database/sql-database-threat-detection" TargetMode="External"/><Relationship Id="rId66" Type="http://schemas.openxmlformats.org/officeDocument/2006/relationships/hyperlink" Target="http://aka.ms/pam" TargetMode="External"/><Relationship Id="rId87" Type="http://schemas.openxmlformats.org/officeDocument/2006/relationships/hyperlink" Target="https://blogs.technet.microsoft.com/enterprisemobility/2015/09/08/sealpath-brings-rms-protection-to-autocad/" TargetMode="External"/><Relationship Id="rId110" Type="http://schemas.openxmlformats.org/officeDocument/2006/relationships/hyperlink" Target="https://www.microsoft.com/en-us/WindowsForBusiness/windows-atp" TargetMode="External"/><Relationship Id="rId115" Type="http://schemas.openxmlformats.org/officeDocument/2006/relationships/hyperlink" Target="https://docs.microsoft.com/en-us/windows/security/threat-protection/windows-defender-atp/threat-analytics-dashboard-windows-defender-advanced-threat-protection" TargetMode="External"/><Relationship Id="rId61" Type="http://schemas.openxmlformats.org/officeDocument/2006/relationships/hyperlink" Target="https://www.microsoft.com/en-us/security/threat-protection" TargetMode="External"/><Relationship Id="rId82" Type="http://schemas.openxmlformats.org/officeDocument/2006/relationships/image" Target="../media/image41.jpeg"/></Relationships>
</file>

<file path=ppt/slides/_rels/slide3.xml.rels><?xml version="1.0" encoding="UTF-8" standalone="yes"?>
<Relationships xmlns="http://schemas.openxmlformats.org/package/2006/relationships"><Relationship Id="rId8" Type="http://schemas.openxmlformats.org/officeDocument/2006/relationships/image" Target="../media/image67.emf"/><Relationship Id="rId13" Type="http://schemas.openxmlformats.org/officeDocument/2006/relationships/image" Target="../media/image71.png"/><Relationship Id="rId18" Type="http://schemas.openxmlformats.org/officeDocument/2006/relationships/image" Target="../media/image76.svg"/><Relationship Id="rId3" Type="http://schemas.openxmlformats.org/officeDocument/2006/relationships/image" Target="../media/image62.png"/><Relationship Id="rId21" Type="http://schemas.openxmlformats.org/officeDocument/2006/relationships/image" Target="../media/image79.png"/><Relationship Id="rId7" Type="http://schemas.openxmlformats.org/officeDocument/2006/relationships/image" Target="../media/image66.emf"/><Relationship Id="rId12" Type="http://schemas.openxmlformats.org/officeDocument/2006/relationships/image" Target="../media/image55.jpeg"/><Relationship Id="rId17" Type="http://schemas.openxmlformats.org/officeDocument/2006/relationships/image" Target="../media/image75.png"/><Relationship Id="rId2" Type="http://schemas.openxmlformats.org/officeDocument/2006/relationships/image" Target="../media/image61.png"/><Relationship Id="rId16" Type="http://schemas.openxmlformats.org/officeDocument/2006/relationships/image" Target="../media/image74.svg"/><Relationship Id="rId20" Type="http://schemas.openxmlformats.org/officeDocument/2006/relationships/image" Target="../media/image78.svg"/><Relationship Id="rId1" Type="http://schemas.openxmlformats.org/officeDocument/2006/relationships/slideLayout" Target="../slideLayouts/slideLayout8.xml"/><Relationship Id="rId6" Type="http://schemas.openxmlformats.org/officeDocument/2006/relationships/image" Target="../media/image65.emf"/><Relationship Id="rId11" Type="http://schemas.openxmlformats.org/officeDocument/2006/relationships/image" Target="../media/image70.emf"/><Relationship Id="rId24" Type="http://schemas.openxmlformats.org/officeDocument/2006/relationships/image" Target="../media/image82.svg"/><Relationship Id="rId5" Type="http://schemas.openxmlformats.org/officeDocument/2006/relationships/image" Target="../media/image64.emf"/><Relationship Id="rId15" Type="http://schemas.openxmlformats.org/officeDocument/2006/relationships/image" Target="../media/image73.png"/><Relationship Id="rId23" Type="http://schemas.openxmlformats.org/officeDocument/2006/relationships/image" Target="../media/image81.png"/><Relationship Id="rId10" Type="http://schemas.openxmlformats.org/officeDocument/2006/relationships/image" Target="../media/image69.emf"/><Relationship Id="rId19" Type="http://schemas.openxmlformats.org/officeDocument/2006/relationships/image" Target="../media/image77.png"/><Relationship Id="rId4" Type="http://schemas.openxmlformats.org/officeDocument/2006/relationships/image" Target="../media/image63.emf"/><Relationship Id="rId9" Type="http://schemas.openxmlformats.org/officeDocument/2006/relationships/image" Target="../media/image68.png"/><Relationship Id="rId14" Type="http://schemas.openxmlformats.org/officeDocument/2006/relationships/image" Target="../media/image72.emf"/><Relationship Id="rId22" Type="http://schemas.openxmlformats.org/officeDocument/2006/relationships/image" Target="../media/image8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Azure security</a:t>
            </a:r>
          </a:p>
        </p:txBody>
      </p:sp>
    </p:spTree>
    <p:extLst>
      <p:ext uri="{BB962C8B-B14F-4D97-AF65-F5344CB8AC3E}">
        <p14:creationId xmlns:p14="http://schemas.microsoft.com/office/powerpoint/2010/main" val="6971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94DEB955-D431-494F-B055-E02E3AAD9A9E}"/>
              </a:ext>
            </a:extLst>
          </p:cNvPr>
          <p:cNvGrpSpPr/>
          <p:nvPr/>
        </p:nvGrpSpPr>
        <p:grpSpPr>
          <a:xfrm>
            <a:off x="2048164" y="5509238"/>
            <a:ext cx="3763487" cy="892367"/>
            <a:chOff x="2048164" y="5509238"/>
            <a:chExt cx="3763487" cy="892367"/>
          </a:xfrm>
        </p:grpSpPr>
        <p:sp>
          <p:nvSpPr>
            <p:cNvPr id="246" name="Rectangle 245">
              <a:extLst>
                <a:ext uri="{FF2B5EF4-FFF2-40B4-BE49-F238E27FC236}">
                  <a16:creationId xmlns:a16="http://schemas.microsoft.com/office/drawing/2014/main" id="{147DBDAD-A291-48F6-BCAD-279826A0FA15}"/>
                </a:ext>
              </a:extLst>
            </p:cNvPr>
            <p:cNvSpPr/>
            <p:nvPr/>
          </p:nvSpPr>
          <p:spPr bwMode="auto">
            <a:xfrm>
              <a:off x="2048164" y="5517055"/>
              <a:ext cx="3763487" cy="884550"/>
            </a:xfrm>
            <a:prstGeom prst="rect">
              <a:avLst/>
            </a:prstGeom>
            <a:solidFill>
              <a:schemeClr val="bg1"/>
            </a:solidFill>
            <a:ln>
              <a:noFill/>
              <a:headEnd type="none" w="med" len="med"/>
              <a:tailEnd type="none" w="med" len="med"/>
            </a:ln>
            <a:effectLst>
              <a:outerShdw blurRad="127000" dist="254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668" name="Rectangle 667">
              <a:extLst>
                <a:ext uri="{FF2B5EF4-FFF2-40B4-BE49-F238E27FC236}">
                  <a16:creationId xmlns:a16="http://schemas.microsoft.com/office/drawing/2014/main" id="{6183ED31-37AA-4F47-AC7E-1F9B4813AD98}"/>
                </a:ext>
              </a:extLst>
            </p:cNvPr>
            <p:cNvSpPr/>
            <p:nvPr/>
          </p:nvSpPr>
          <p:spPr>
            <a:xfrm>
              <a:off x="2048165" y="5509238"/>
              <a:ext cx="3763485" cy="257763"/>
            </a:xfrm>
            <a:prstGeom prst="rect">
              <a:avLst/>
            </a:prstGeom>
            <a:solidFill>
              <a:srgbClr val="D83B01"/>
            </a:solidFill>
          </p:spPr>
          <p:txBody>
            <a:bodyPr wrap="square" rIns="9144">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75" b="1" i="0" u="none" strike="noStrike" kern="1200" cap="none" spc="0" normalizeH="0" baseline="0" noProof="0">
                  <a:ln>
                    <a:noFill/>
                  </a:ln>
                  <a:gradFill>
                    <a:gsLst>
                      <a:gs pos="0">
                        <a:srgbClr val="FFFFFF"/>
                      </a:gs>
                      <a:gs pos="100000">
                        <a:srgbClr val="FFFFFF"/>
                      </a:gs>
                    </a:gsLst>
                    <a:lin ang="5400000" scaled="1"/>
                  </a:gradFill>
                  <a:effectLst/>
                  <a:uLnTx/>
                  <a:uFillTx/>
                  <a:latin typeface="Segoe"/>
                  <a:ea typeface="+mn-ea"/>
                  <a:cs typeface="+mn-cs"/>
                </a:rPr>
                <a:t>IoT and Operational Technology</a:t>
              </a:r>
            </a:p>
          </p:txBody>
        </p:sp>
        <p:sp>
          <p:nvSpPr>
            <p:cNvPr id="553" name="IoT">
              <a:extLst>
                <a:ext uri="{FF2B5EF4-FFF2-40B4-BE49-F238E27FC236}">
                  <a16:creationId xmlns:a16="http://schemas.microsoft.com/office/drawing/2014/main" id="{A590417D-DD59-4D57-8984-6587158FF907}"/>
                </a:ext>
              </a:extLst>
            </p:cNvPr>
            <p:cNvSpPr>
              <a:spLocks noChangeAspect="1" noEditPoints="1"/>
            </p:cNvSpPr>
            <p:nvPr/>
          </p:nvSpPr>
          <p:spPr bwMode="auto">
            <a:xfrm>
              <a:off x="2347820" y="5549533"/>
              <a:ext cx="184761" cy="185056"/>
            </a:xfrm>
            <a:custGeom>
              <a:avLst/>
              <a:gdLst>
                <a:gd name="T0" fmla="*/ 235 w 352"/>
                <a:gd name="T1" fmla="*/ 176 h 352"/>
                <a:gd name="T2" fmla="*/ 176 w 352"/>
                <a:gd name="T3" fmla="*/ 235 h 352"/>
                <a:gd name="T4" fmla="*/ 117 w 352"/>
                <a:gd name="T5" fmla="*/ 176 h 352"/>
                <a:gd name="T6" fmla="*/ 176 w 352"/>
                <a:gd name="T7" fmla="*/ 117 h 352"/>
                <a:gd name="T8" fmla="*/ 235 w 352"/>
                <a:gd name="T9" fmla="*/ 176 h 352"/>
                <a:gd name="T10" fmla="*/ 270 w 352"/>
                <a:gd name="T11" fmla="*/ 0 h 352"/>
                <a:gd name="T12" fmla="*/ 235 w 352"/>
                <a:gd name="T13" fmla="*/ 35 h 352"/>
                <a:gd name="T14" fmla="*/ 270 w 352"/>
                <a:gd name="T15" fmla="*/ 70 h 352"/>
                <a:gd name="T16" fmla="*/ 305 w 352"/>
                <a:gd name="T17" fmla="*/ 35 h 352"/>
                <a:gd name="T18" fmla="*/ 270 w 352"/>
                <a:gd name="T19" fmla="*/ 0 h 352"/>
                <a:gd name="T20" fmla="*/ 82 w 352"/>
                <a:gd name="T21" fmla="*/ 23 h 352"/>
                <a:gd name="T22" fmla="*/ 47 w 352"/>
                <a:gd name="T23" fmla="*/ 59 h 352"/>
                <a:gd name="T24" fmla="*/ 82 w 352"/>
                <a:gd name="T25" fmla="*/ 94 h 352"/>
                <a:gd name="T26" fmla="*/ 117 w 352"/>
                <a:gd name="T27" fmla="*/ 59 h 352"/>
                <a:gd name="T28" fmla="*/ 82 w 352"/>
                <a:gd name="T29" fmla="*/ 23 h 352"/>
                <a:gd name="T30" fmla="*/ 35 w 352"/>
                <a:gd name="T31" fmla="*/ 211 h 352"/>
                <a:gd name="T32" fmla="*/ 0 w 352"/>
                <a:gd name="T33" fmla="*/ 246 h 352"/>
                <a:gd name="T34" fmla="*/ 35 w 352"/>
                <a:gd name="T35" fmla="*/ 282 h 352"/>
                <a:gd name="T36" fmla="*/ 70 w 352"/>
                <a:gd name="T37" fmla="*/ 246 h 352"/>
                <a:gd name="T38" fmla="*/ 35 w 352"/>
                <a:gd name="T39" fmla="*/ 211 h 352"/>
                <a:gd name="T40" fmla="*/ 223 w 352"/>
                <a:gd name="T41" fmla="*/ 282 h 352"/>
                <a:gd name="T42" fmla="*/ 188 w 352"/>
                <a:gd name="T43" fmla="*/ 317 h 352"/>
                <a:gd name="T44" fmla="*/ 223 w 352"/>
                <a:gd name="T45" fmla="*/ 352 h 352"/>
                <a:gd name="T46" fmla="*/ 258 w 352"/>
                <a:gd name="T47" fmla="*/ 317 h 352"/>
                <a:gd name="T48" fmla="*/ 223 w 352"/>
                <a:gd name="T49" fmla="*/ 282 h 352"/>
                <a:gd name="T50" fmla="*/ 317 w 352"/>
                <a:gd name="T51" fmla="*/ 164 h 352"/>
                <a:gd name="T52" fmla="*/ 282 w 352"/>
                <a:gd name="T53" fmla="*/ 199 h 352"/>
                <a:gd name="T54" fmla="*/ 317 w 352"/>
                <a:gd name="T55" fmla="*/ 235 h 352"/>
                <a:gd name="T56" fmla="*/ 352 w 352"/>
                <a:gd name="T57" fmla="*/ 199 h 352"/>
                <a:gd name="T58" fmla="*/ 317 w 352"/>
                <a:gd name="T59" fmla="*/ 164 h 352"/>
                <a:gd name="T60" fmla="*/ 250 w 352"/>
                <a:gd name="T61" fmla="*/ 64 h 352"/>
                <a:gd name="T62" fmla="*/ 209 w 352"/>
                <a:gd name="T63" fmla="*/ 127 h 352"/>
                <a:gd name="T64" fmla="*/ 139 w 352"/>
                <a:gd name="T65" fmla="*/ 130 h 352"/>
                <a:gd name="T66" fmla="*/ 104 w 352"/>
                <a:gd name="T67" fmla="*/ 86 h 352"/>
                <a:gd name="T68" fmla="*/ 67 w 352"/>
                <a:gd name="T69" fmla="*/ 231 h 352"/>
                <a:gd name="T70" fmla="*/ 124 w 352"/>
                <a:gd name="T71" fmla="*/ 202 h 352"/>
                <a:gd name="T72" fmla="*/ 212 w 352"/>
                <a:gd name="T73" fmla="*/ 283 h 352"/>
                <a:gd name="T74" fmla="*/ 195 w 352"/>
                <a:gd name="T75" fmla="*/ 232 h 352"/>
                <a:gd name="T76" fmla="*/ 234 w 352"/>
                <a:gd name="T77" fmla="*/ 186 h 352"/>
                <a:gd name="T78" fmla="*/ 282 w 352"/>
                <a:gd name="T79" fmla="*/ 194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2" h="352">
                  <a:moveTo>
                    <a:pt x="235" y="176"/>
                  </a:moveTo>
                  <a:cubicBezTo>
                    <a:pt x="235" y="208"/>
                    <a:pt x="208" y="235"/>
                    <a:pt x="176" y="235"/>
                  </a:cubicBezTo>
                  <a:cubicBezTo>
                    <a:pt x="144" y="235"/>
                    <a:pt x="117" y="208"/>
                    <a:pt x="117" y="176"/>
                  </a:cubicBezTo>
                  <a:cubicBezTo>
                    <a:pt x="117" y="144"/>
                    <a:pt x="144" y="117"/>
                    <a:pt x="176" y="117"/>
                  </a:cubicBezTo>
                  <a:cubicBezTo>
                    <a:pt x="208" y="117"/>
                    <a:pt x="235" y="144"/>
                    <a:pt x="235" y="176"/>
                  </a:cubicBezTo>
                  <a:close/>
                  <a:moveTo>
                    <a:pt x="270" y="0"/>
                  </a:moveTo>
                  <a:cubicBezTo>
                    <a:pt x="250" y="0"/>
                    <a:pt x="235" y="16"/>
                    <a:pt x="235" y="35"/>
                  </a:cubicBezTo>
                  <a:cubicBezTo>
                    <a:pt x="235" y="55"/>
                    <a:pt x="250" y="70"/>
                    <a:pt x="270" y="70"/>
                  </a:cubicBezTo>
                  <a:cubicBezTo>
                    <a:pt x="289" y="70"/>
                    <a:pt x="305" y="55"/>
                    <a:pt x="305" y="35"/>
                  </a:cubicBezTo>
                  <a:cubicBezTo>
                    <a:pt x="305" y="16"/>
                    <a:pt x="289" y="0"/>
                    <a:pt x="270" y="0"/>
                  </a:cubicBezTo>
                  <a:close/>
                  <a:moveTo>
                    <a:pt x="82" y="23"/>
                  </a:moveTo>
                  <a:cubicBezTo>
                    <a:pt x="63" y="23"/>
                    <a:pt x="47" y="39"/>
                    <a:pt x="47" y="59"/>
                  </a:cubicBezTo>
                  <a:cubicBezTo>
                    <a:pt x="47" y="78"/>
                    <a:pt x="63" y="94"/>
                    <a:pt x="82" y="94"/>
                  </a:cubicBezTo>
                  <a:cubicBezTo>
                    <a:pt x="102" y="94"/>
                    <a:pt x="117" y="78"/>
                    <a:pt x="117" y="59"/>
                  </a:cubicBezTo>
                  <a:cubicBezTo>
                    <a:pt x="117" y="39"/>
                    <a:pt x="102" y="23"/>
                    <a:pt x="82" y="23"/>
                  </a:cubicBezTo>
                  <a:close/>
                  <a:moveTo>
                    <a:pt x="35" y="211"/>
                  </a:moveTo>
                  <a:cubicBezTo>
                    <a:pt x="16" y="211"/>
                    <a:pt x="0" y="227"/>
                    <a:pt x="0" y="246"/>
                  </a:cubicBezTo>
                  <a:cubicBezTo>
                    <a:pt x="0" y="266"/>
                    <a:pt x="16" y="282"/>
                    <a:pt x="35" y="282"/>
                  </a:cubicBezTo>
                  <a:cubicBezTo>
                    <a:pt x="55" y="282"/>
                    <a:pt x="70" y="266"/>
                    <a:pt x="70" y="246"/>
                  </a:cubicBezTo>
                  <a:cubicBezTo>
                    <a:pt x="70" y="227"/>
                    <a:pt x="55" y="211"/>
                    <a:pt x="35" y="211"/>
                  </a:cubicBezTo>
                  <a:close/>
                  <a:moveTo>
                    <a:pt x="223" y="282"/>
                  </a:moveTo>
                  <a:cubicBezTo>
                    <a:pt x="203" y="282"/>
                    <a:pt x="188" y="297"/>
                    <a:pt x="188" y="317"/>
                  </a:cubicBezTo>
                  <a:cubicBezTo>
                    <a:pt x="188" y="336"/>
                    <a:pt x="203" y="352"/>
                    <a:pt x="223" y="352"/>
                  </a:cubicBezTo>
                  <a:cubicBezTo>
                    <a:pt x="242" y="352"/>
                    <a:pt x="258" y="336"/>
                    <a:pt x="258" y="317"/>
                  </a:cubicBezTo>
                  <a:cubicBezTo>
                    <a:pt x="258" y="297"/>
                    <a:pt x="242" y="282"/>
                    <a:pt x="223" y="282"/>
                  </a:cubicBezTo>
                  <a:close/>
                  <a:moveTo>
                    <a:pt x="317" y="164"/>
                  </a:moveTo>
                  <a:cubicBezTo>
                    <a:pt x="297" y="164"/>
                    <a:pt x="282" y="180"/>
                    <a:pt x="282" y="199"/>
                  </a:cubicBezTo>
                  <a:cubicBezTo>
                    <a:pt x="282" y="219"/>
                    <a:pt x="297" y="235"/>
                    <a:pt x="317" y="235"/>
                  </a:cubicBezTo>
                  <a:cubicBezTo>
                    <a:pt x="336" y="235"/>
                    <a:pt x="352" y="219"/>
                    <a:pt x="352" y="199"/>
                  </a:cubicBezTo>
                  <a:cubicBezTo>
                    <a:pt x="352" y="180"/>
                    <a:pt x="336" y="164"/>
                    <a:pt x="317" y="164"/>
                  </a:cubicBezTo>
                  <a:close/>
                  <a:moveTo>
                    <a:pt x="250" y="64"/>
                  </a:moveTo>
                  <a:cubicBezTo>
                    <a:pt x="209" y="127"/>
                    <a:pt x="209" y="127"/>
                    <a:pt x="209" y="127"/>
                  </a:cubicBezTo>
                  <a:moveTo>
                    <a:pt x="139" y="130"/>
                  </a:moveTo>
                  <a:cubicBezTo>
                    <a:pt x="104" y="86"/>
                    <a:pt x="104" y="86"/>
                    <a:pt x="104" y="86"/>
                  </a:cubicBezTo>
                  <a:moveTo>
                    <a:pt x="67" y="231"/>
                  </a:moveTo>
                  <a:cubicBezTo>
                    <a:pt x="124" y="202"/>
                    <a:pt x="124" y="202"/>
                    <a:pt x="124" y="202"/>
                  </a:cubicBezTo>
                  <a:moveTo>
                    <a:pt x="212" y="283"/>
                  </a:moveTo>
                  <a:cubicBezTo>
                    <a:pt x="195" y="232"/>
                    <a:pt x="195" y="232"/>
                    <a:pt x="195" y="232"/>
                  </a:cubicBezTo>
                  <a:moveTo>
                    <a:pt x="234" y="186"/>
                  </a:moveTo>
                  <a:cubicBezTo>
                    <a:pt x="282" y="194"/>
                    <a:pt x="282" y="194"/>
                    <a:pt x="282" y="194"/>
                  </a:cubicBezTo>
                </a:path>
              </a:pathLst>
            </a:custGeom>
            <a:noFill/>
            <a:ln w="14224" cap="sq">
              <a:solidFill>
                <a:schemeClr val="bg1"/>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grpSp>
      <p:sp>
        <p:nvSpPr>
          <p:cNvPr id="562" name="Rectangle 561">
            <a:extLst>
              <a:ext uri="{FF2B5EF4-FFF2-40B4-BE49-F238E27FC236}">
                <a16:creationId xmlns:a16="http://schemas.microsoft.com/office/drawing/2014/main" id="{54630357-784F-40AC-A0AB-995EBF460BA8}"/>
              </a:ext>
            </a:extLst>
          </p:cNvPr>
          <p:cNvSpPr/>
          <p:nvPr/>
        </p:nvSpPr>
        <p:spPr>
          <a:xfrm rot="16200000">
            <a:off x="1590379" y="4689420"/>
            <a:ext cx="1180183" cy="257763"/>
          </a:xfrm>
          <a:prstGeom prst="rect">
            <a:avLst/>
          </a:prstGeom>
          <a:solidFill>
            <a:schemeClr val="bg1">
              <a:lumMod val="95000"/>
            </a:schemeClr>
          </a:solidFill>
        </p:spPr>
        <p:txBody>
          <a:bodyPr wrap="square" lIns="45720" r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75" b="1" i="0" u="none" strike="noStrike" kern="1200" cap="none" spc="0" normalizeH="0" baseline="0" noProof="0">
                <a:ln>
                  <a:noFill/>
                </a:ln>
                <a:gradFill>
                  <a:gsLst>
                    <a:gs pos="0">
                      <a:srgbClr val="505050"/>
                    </a:gs>
                    <a:gs pos="100000">
                      <a:srgbClr val="505050"/>
                    </a:gs>
                  </a:gsLst>
                  <a:lin ang="5400000" scaled="1"/>
                </a:gradFill>
                <a:effectLst/>
                <a:uLnTx/>
                <a:uFillTx/>
                <a:latin typeface="Segoe"/>
                <a:ea typeface="+mn-ea"/>
                <a:cs typeface="+mn-cs"/>
              </a:rPr>
              <a:t>Intranet Servers</a:t>
            </a:r>
          </a:p>
        </p:txBody>
      </p:sp>
      <p:sp>
        <p:nvSpPr>
          <p:cNvPr id="510" name="Rectangle 509">
            <a:extLst>
              <a:ext uri="{FF2B5EF4-FFF2-40B4-BE49-F238E27FC236}">
                <a16:creationId xmlns:a16="http://schemas.microsoft.com/office/drawing/2014/main" id="{6ECCD49E-51AE-4DD3-AE0C-3543F282C7EB}"/>
              </a:ext>
            </a:extLst>
          </p:cNvPr>
          <p:cNvSpPr/>
          <p:nvPr/>
        </p:nvSpPr>
        <p:spPr>
          <a:xfrm rot="16200000">
            <a:off x="1747687" y="3471352"/>
            <a:ext cx="910563" cy="257763"/>
          </a:xfrm>
          <a:prstGeom prst="rect">
            <a:avLst/>
          </a:prstGeom>
          <a:solidFill>
            <a:schemeClr val="bg1">
              <a:lumMod val="95000"/>
            </a:schemeClr>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75" b="1" i="0" u="none" strike="noStrike" kern="1200" cap="none" spc="0" normalizeH="0" baseline="0" noProof="0">
                <a:ln>
                  <a:noFill/>
                </a:ln>
                <a:gradFill>
                  <a:gsLst>
                    <a:gs pos="0">
                      <a:srgbClr val="505050"/>
                    </a:gs>
                    <a:gs pos="100000">
                      <a:srgbClr val="505050"/>
                    </a:gs>
                  </a:gsLst>
                  <a:lin ang="5400000" scaled="1"/>
                </a:gradFill>
                <a:effectLst/>
                <a:uLnTx/>
                <a:uFillTx/>
                <a:latin typeface="Segoe"/>
                <a:ea typeface="+mn-ea"/>
                <a:cs typeface="+mn-cs"/>
              </a:rPr>
              <a:t>Extranet</a:t>
            </a:r>
          </a:p>
        </p:txBody>
      </p:sp>
      <p:sp>
        <p:nvSpPr>
          <p:cNvPr id="152" name="Rectangle 151">
            <a:extLst>
              <a:ext uri="{FF2B5EF4-FFF2-40B4-BE49-F238E27FC236}">
                <a16:creationId xmlns:a16="http://schemas.microsoft.com/office/drawing/2014/main" id="{E9A1C1E5-5EB0-4F4F-B33A-2FD16A538B73}"/>
              </a:ext>
            </a:extLst>
          </p:cNvPr>
          <p:cNvSpPr/>
          <p:nvPr/>
        </p:nvSpPr>
        <p:spPr bwMode="auto">
          <a:xfrm>
            <a:off x="4256195" y="3146703"/>
            <a:ext cx="524589" cy="1885687"/>
          </a:xfrm>
          <a:prstGeom prst="rect">
            <a:avLst/>
          </a:prstGeom>
          <a:solidFill>
            <a:srgbClr val="F5B80B">
              <a:alpha val="22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91440" rIns="45720" bIns="9144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7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p:txBody>
      </p:sp>
      <p:sp>
        <p:nvSpPr>
          <p:cNvPr id="509" name="Rectangle 508">
            <a:extLst>
              <a:ext uri="{FF2B5EF4-FFF2-40B4-BE49-F238E27FC236}">
                <a16:creationId xmlns:a16="http://schemas.microsoft.com/office/drawing/2014/main" id="{763F8F1F-DD93-463D-A3D7-CEFE1007A229}"/>
              </a:ext>
            </a:extLst>
          </p:cNvPr>
          <p:cNvSpPr/>
          <p:nvPr/>
        </p:nvSpPr>
        <p:spPr bwMode="auto">
          <a:xfrm>
            <a:off x="2065128" y="3138626"/>
            <a:ext cx="4197807" cy="923925"/>
          </a:xfrm>
          <a:prstGeom prst="rect">
            <a:avLst/>
          </a:prstGeom>
          <a:noFill/>
          <a:ln w="19050">
            <a:solidFill>
              <a:schemeClr val="tx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14" name="Freeform: Shape 13">
            <a:extLst>
              <a:ext uri="{FF2B5EF4-FFF2-40B4-BE49-F238E27FC236}">
                <a16:creationId xmlns:a16="http://schemas.microsoft.com/office/drawing/2014/main" id="{B502811E-8B98-4B54-A2E6-F18DCAD31C7A}"/>
              </a:ext>
            </a:extLst>
          </p:cNvPr>
          <p:cNvSpPr/>
          <p:nvPr/>
        </p:nvSpPr>
        <p:spPr bwMode="auto">
          <a:xfrm>
            <a:off x="182880" y="3947160"/>
            <a:ext cx="6075680" cy="1468120"/>
          </a:xfrm>
          <a:custGeom>
            <a:avLst/>
            <a:gdLst>
              <a:gd name="connsiteX0" fmla="*/ 0 w 6075680"/>
              <a:gd name="connsiteY0" fmla="*/ 1671320 h 1671320"/>
              <a:gd name="connsiteX1" fmla="*/ 0 w 6075680"/>
              <a:gd name="connsiteY1" fmla="*/ 0 h 1671320"/>
              <a:gd name="connsiteX2" fmla="*/ 1681480 w 6075680"/>
              <a:gd name="connsiteY2" fmla="*/ 0 h 1671320"/>
              <a:gd name="connsiteX3" fmla="*/ 1681480 w 6075680"/>
              <a:gd name="connsiteY3" fmla="*/ 482600 h 1671320"/>
              <a:gd name="connsiteX4" fmla="*/ 6075680 w 6075680"/>
              <a:gd name="connsiteY4" fmla="*/ 482600 h 1671320"/>
              <a:gd name="connsiteX5" fmla="*/ 6075680 w 6075680"/>
              <a:gd name="connsiteY5" fmla="*/ 1666240 h 1671320"/>
              <a:gd name="connsiteX6" fmla="*/ 0 w 6075680"/>
              <a:gd name="connsiteY6" fmla="*/ 1671320 h 1671320"/>
              <a:gd name="connsiteX0" fmla="*/ 0 w 6075680"/>
              <a:gd name="connsiteY0" fmla="*/ 1671320 h 1671320"/>
              <a:gd name="connsiteX1" fmla="*/ 0 w 6075680"/>
              <a:gd name="connsiteY1" fmla="*/ 208280 h 1671320"/>
              <a:gd name="connsiteX2" fmla="*/ 1681480 w 6075680"/>
              <a:gd name="connsiteY2" fmla="*/ 0 h 1671320"/>
              <a:gd name="connsiteX3" fmla="*/ 1681480 w 6075680"/>
              <a:gd name="connsiteY3" fmla="*/ 482600 h 1671320"/>
              <a:gd name="connsiteX4" fmla="*/ 6075680 w 6075680"/>
              <a:gd name="connsiteY4" fmla="*/ 482600 h 1671320"/>
              <a:gd name="connsiteX5" fmla="*/ 6075680 w 6075680"/>
              <a:gd name="connsiteY5" fmla="*/ 1666240 h 1671320"/>
              <a:gd name="connsiteX6" fmla="*/ 0 w 6075680"/>
              <a:gd name="connsiteY6" fmla="*/ 1671320 h 1671320"/>
              <a:gd name="connsiteX0" fmla="*/ 0 w 6075680"/>
              <a:gd name="connsiteY0" fmla="*/ 1468120 h 1468120"/>
              <a:gd name="connsiteX1" fmla="*/ 0 w 6075680"/>
              <a:gd name="connsiteY1" fmla="*/ 5080 h 1468120"/>
              <a:gd name="connsiteX2" fmla="*/ 1676400 w 6075680"/>
              <a:gd name="connsiteY2" fmla="*/ 0 h 1468120"/>
              <a:gd name="connsiteX3" fmla="*/ 1681480 w 6075680"/>
              <a:gd name="connsiteY3" fmla="*/ 279400 h 1468120"/>
              <a:gd name="connsiteX4" fmla="*/ 6075680 w 6075680"/>
              <a:gd name="connsiteY4" fmla="*/ 279400 h 1468120"/>
              <a:gd name="connsiteX5" fmla="*/ 6075680 w 6075680"/>
              <a:gd name="connsiteY5" fmla="*/ 1463040 h 1468120"/>
              <a:gd name="connsiteX6" fmla="*/ 0 w 6075680"/>
              <a:gd name="connsiteY6" fmla="*/ 1468120 h 1468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75680" h="1468120">
                <a:moveTo>
                  <a:pt x="0" y="1468120"/>
                </a:moveTo>
                <a:lnTo>
                  <a:pt x="0" y="5080"/>
                </a:lnTo>
                <a:lnTo>
                  <a:pt x="1676400" y="0"/>
                </a:lnTo>
                <a:cubicBezTo>
                  <a:pt x="1678093" y="93133"/>
                  <a:pt x="1679787" y="186267"/>
                  <a:pt x="1681480" y="279400"/>
                </a:cubicBezTo>
                <a:lnTo>
                  <a:pt x="6075680" y="279400"/>
                </a:lnTo>
                <a:lnTo>
                  <a:pt x="6075680" y="1463040"/>
                </a:lnTo>
                <a:lnTo>
                  <a:pt x="0" y="1468120"/>
                </a:lnTo>
                <a:close/>
              </a:path>
            </a:pathLst>
          </a:custGeom>
          <a:noFill/>
          <a:ln w="19050">
            <a:solidFill>
              <a:schemeClr val="tx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cs typeface="Segoe UI" pitchFamily="34" charset="0"/>
            </a:endParaRPr>
          </a:p>
        </p:txBody>
      </p:sp>
      <p:grpSp>
        <p:nvGrpSpPr>
          <p:cNvPr id="33" name="Group 32">
            <a:extLst>
              <a:ext uri="{FF2B5EF4-FFF2-40B4-BE49-F238E27FC236}">
                <a16:creationId xmlns:a16="http://schemas.microsoft.com/office/drawing/2014/main" id="{52D17B2D-D338-4AF2-A159-8494DEDAF906}"/>
              </a:ext>
            </a:extLst>
          </p:cNvPr>
          <p:cNvGrpSpPr/>
          <p:nvPr/>
        </p:nvGrpSpPr>
        <p:grpSpPr>
          <a:xfrm>
            <a:off x="2614674" y="3027330"/>
            <a:ext cx="3057775" cy="2042956"/>
            <a:chOff x="2614674" y="3027330"/>
            <a:chExt cx="3057775" cy="2042956"/>
          </a:xfrm>
        </p:grpSpPr>
        <p:cxnSp>
          <p:nvCxnSpPr>
            <p:cNvPr id="709" name="Straight Connector 708">
              <a:extLst>
                <a:ext uri="{FF2B5EF4-FFF2-40B4-BE49-F238E27FC236}">
                  <a16:creationId xmlns:a16="http://schemas.microsoft.com/office/drawing/2014/main" id="{E9568F12-BDB6-4786-9FDF-9011B5792C49}"/>
                </a:ext>
              </a:extLst>
            </p:cNvPr>
            <p:cNvCxnSpPr>
              <a:cxnSpLocks/>
              <a:endCxn id="120" idx="2"/>
            </p:cNvCxnSpPr>
            <p:nvPr/>
          </p:nvCxnSpPr>
          <p:spPr>
            <a:xfrm flipH="1">
              <a:off x="3483099" y="3027330"/>
              <a:ext cx="2390" cy="2042956"/>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17" name="Group 116">
              <a:extLst>
                <a:ext uri="{FF2B5EF4-FFF2-40B4-BE49-F238E27FC236}">
                  <a16:creationId xmlns:a16="http://schemas.microsoft.com/office/drawing/2014/main" id="{0A9E273B-5B93-4B15-A8B3-F722EB239E57}"/>
                </a:ext>
              </a:extLst>
            </p:cNvPr>
            <p:cNvGrpSpPr/>
            <p:nvPr/>
          </p:nvGrpSpPr>
          <p:grpSpPr>
            <a:xfrm>
              <a:off x="3263369" y="4932189"/>
              <a:ext cx="2409080" cy="100096"/>
              <a:chOff x="1121512" y="4577223"/>
              <a:chExt cx="2941905" cy="110522"/>
            </a:xfrm>
          </p:grpSpPr>
          <p:cxnSp>
            <p:nvCxnSpPr>
              <p:cNvPr id="8" name="Straight Connector 7">
                <a:extLst>
                  <a:ext uri="{FF2B5EF4-FFF2-40B4-BE49-F238E27FC236}">
                    <a16:creationId xmlns:a16="http://schemas.microsoft.com/office/drawing/2014/main" id="{BAD359AE-970F-49F6-8BF0-C65C066D7E18}"/>
                  </a:ext>
                </a:extLst>
              </p:cNvPr>
              <p:cNvCxnSpPr>
                <a:cxnSpLocks/>
              </p:cNvCxnSpPr>
              <p:nvPr/>
            </p:nvCxnSpPr>
            <p:spPr>
              <a:xfrm>
                <a:off x="1121512" y="4687745"/>
                <a:ext cx="2941905" cy="0"/>
              </a:xfrm>
              <a:prstGeom prst="line">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75" name="Straight Connector 374">
                <a:extLst>
                  <a:ext uri="{FF2B5EF4-FFF2-40B4-BE49-F238E27FC236}">
                    <a16:creationId xmlns:a16="http://schemas.microsoft.com/office/drawing/2014/main" id="{DBBBA388-B4F3-4D28-AC63-BBF5C4360F27}"/>
                  </a:ext>
                </a:extLst>
              </p:cNvPr>
              <p:cNvCxnSpPr>
                <a:cxnSpLocks/>
              </p:cNvCxnSpPr>
              <p:nvPr/>
            </p:nvCxnSpPr>
            <p:spPr>
              <a:xfrm>
                <a:off x="4063417" y="4590891"/>
                <a:ext cx="0" cy="93983"/>
              </a:xfrm>
              <a:prstGeom prst="line">
                <a:avLst/>
              </a:pr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489" name="Straight Connector 488">
                <a:extLst>
                  <a:ext uri="{FF2B5EF4-FFF2-40B4-BE49-F238E27FC236}">
                    <a16:creationId xmlns:a16="http://schemas.microsoft.com/office/drawing/2014/main" id="{650168E9-E0D4-42C0-B58B-A1198F0386A4}"/>
                  </a:ext>
                </a:extLst>
              </p:cNvPr>
              <p:cNvCxnSpPr>
                <a:cxnSpLocks/>
              </p:cNvCxnSpPr>
              <p:nvPr/>
            </p:nvCxnSpPr>
            <p:spPr>
              <a:xfrm>
                <a:off x="1125389" y="4585112"/>
                <a:ext cx="0" cy="93983"/>
              </a:xfrm>
              <a:prstGeom prst="line">
                <a:avLst/>
              </a:pr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490" name="Straight Connector 489">
                <a:extLst>
                  <a:ext uri="{FF2B5EF4-FFF2-40B4-BE49-F238E27FC236}">
                    <a16:creationId xmlns:a16="http://schemas.microsoft.com/office/drawing/2014/main" id="{A7CFA49A-0FE0-4333-B570-F1BD3EC316E7}"/>
                  </a:ext>
                </a:extLst>
              </p:cNvPr>
              <p:cNvCxnSpPr>
                <a:cxnSpLocks/>
              </p:cNvCxnSpPr>
              <p:nvPr/>
            </p:nvCxnSpPr>
            <p:spPr>
              <a:xfrm>
                <a:off x="1878817" y="4577223"/>
                <a:ext cx="0" cy="93983"/>
              </a:xfrm>
              <a:prstGeom prst="line">
                <a:avLst/>
              </a:pr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493" name="Straight Connector 492">
                <a:extLst>
                  <a:ext uri="{FF2B5EF4-FFF2-40B4-BE49-F238E27FC236}">
                    <a16:creationId xmlns:a16="http://schemas.microsoft.com/office/drawing/2014/main" id="{C03CC399-2320-4359-95D4-F4C1E5F0961B}"/>
                  </a:ext>
                </a:extLst>
              </p:cNvPr>
              <p:cNvCxnSpPr>
                <a:cxnSpLocks/>
              </p:cNvCxnSpPr>
              <p:nvPr/>
            </p:nvCxnSpPr>
            <p:spPr>
              <a:xfrm>
                <a:off x="2645526" y="4583623"/>
                <a:ext cx="0" cy="93983"/>
              </a:xfrm>
              <a:prstGeom prst="line">
                <a:avLst/>
              </a:pr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grpSp>
        <p:pic>
          <p:nvPicPr>
            <p:cNvPr id="120" name="Graphic 119">
              <a:extLst>
                <a:ext uri="{FF2B5EF4-FFF2-40B4-BE49-F238E27FC236}">
                  <a16:creationId xmlns:a16="http://schemas.microsoft.com/office/drawing/2014/main" id="{C3016580-9B6F-4370-9CDB-00CB1684844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96121" y="4968297"/>
              <a:ext cx="373956" cy="101989"/>
            </a:xfrm>
            <a:prstGeom prst="rect">
              <a:avLst/>
            </a:prstGeom>
          </p:spPr>
        </p:pic>
        <p:pic>
          <p:nvPicPr>
            <p:cNvPr id="710" name="Graphic 709">
              <a:extLst>
                <a:ext uri="{FF2B5EF4-FFF2-40B4-BE49-F238E27FC236}">
                  <a16:creationId xmlns:a16="http://schemas.microsoft.com/office/drawing/2014/main" id="{CB1D2C0D-E006-4B23-8877-788EA47094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412268" y="3989053"/>
              <a:ext cx="155363" cy="144264"/>
            </a:xfrm>
            <a:prstGeom prst="rect">
              <a:avLst/>
            </a:prstGeom>
          </p:spPr>
        </p:pic>
        <p:cxnSp>
          <p:nvCxnSpPr>
            <p:cNvPr id="202" name="Straight Connector 201">
              <a:extLst>
                <a:ext uri="{FF2B5EF4-FFF2-40B4-BE49-F238E27FC236}">
                  <a16:creationId xmlns:a16="http://schemas.microsoft.com/office/drawing/2014/main" id="{DEF14F5E-A9F1-49E8-B80F-3DD8F6374A7C}"/>
                </a:ext>
              </a:extLst>
            </p:cNvPr>
            <p:cNvCxnSpPr>
              <a:cxnSpLocks/>
            </p:cNvCxnSpPr>
            <p:nvPr/>
          </p:nvCxnSpPr>
          <p:spPr>
            <a:xfrm>
              <a:off x="2614674" y="3915841"/>
              <a:ext cx="1824456" cy="0"/>
            </a:xfrm>
            <a:prstGeom prst="line">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12" name="Straight Connector 211">
              <a:extLst>
                <a:ext uri="{FF2B5EF4-FFF2-40B4-BE49-F238E27FC236}">
                  <a16:creationId xmlns:a16="http://schemas.microsoft.com/office/drawing/2014/main" id="{EE171817-09FA-430B-B729-CA2574A6DDF9}"/>
                </a:ext>
              </a:extLst>
            </p:cNvPr>
            <p:cNvCxnSpPr/>
            <p:nvPr/>
          </p:nvCxnSpPr>
          <p:spPr>
            <a:xfrm>
              <a:off x="4447393" y="3837347"/>
              <a:ext cx="0" cy="85431"/>
            </a:xfrm>
            <a:prstGeom prst="line">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727" name="Straight Connector 726">
              <a:extLst>
                <a:ext uri="{FF2B5EF4-FFF2-40B4-BE49-F238E27FC236}">
                  <a16:creationId xmlns:a16="http://schemas.microsoft.com/office/drawing/2014/main" id="{64CC8E28-889A-42AE-BC46-62AB329051E9}"/>
                </a:ext>
              </a:extLst>
            </p:cNvPr>
            <p:cNvCxnSpPr/>
            <p:nvPr/>
          </p:nvCxnSpPr>
          <p:spPr>
            <a:xfrm>
              <a:off x="3857342" y="3837347"/>
              <a:ext cx="0" cy="85431"/>
            </a:xfrm>
            <a:prstGeom prst="line">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pic>
          <p:nvPicPr>
            <p:cNvPr id="728" name="Graphic 727">
              <a:extLst>
                <a:ext uri="{FF2B5EF4-FFF2-40B4-BE49-F238E27FC236}">
                  <a16:creationId xmlns:a16="http://schemas.microsoft.com/office/drawing/2014/main" id="{BD13DC4B-891F-412F-953A-99D8BD0F91D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390454" y="3455968"/>
              <a:ext cx="179094" cy="97688"/>
            </a:xfrm>
            <a:prstGeom prst="rect">
              <a:avLst/>
            </a:prstGeom>
          </p:spPr>
        </p:pic>
        <p:pic>
          <p:nvPicPr>
            <p:cNvPr id="154" name="Graphic 153">
              <a:extLst>
                <a:ext uri="{FF2B5EF4-FFF2-40B4-BE49-F238E27FC236}">
                  <a16:creationId xmlns:a16="http://schemas.microsoft.com/office/drawing/2014/main" id="{65A36AA8-A9F1-41B2-A4AB-7465E03C232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394372" y="3853121"/>
              <a:ext cx="179094" cy="97688"/>
            </a:xfrm>
            <a:prstGeom prst="rect">
              <a:avLst/>
            </a:prstGeom>
          </p:spPr>
        </p:pic>
        <p:pic>
          <p:nvPicPr>
            <p:cNvPr id="726" name="Graphic 725">
              <a:extLst>
                <a:ext uri="{FF2B5EF4-FFF2-40B4-BE49-F238E27FC236}">
                  <a16:creationId xmlns:a16="http://schemas.microsoft.com/office/drawing/2014/main" id="{C91DB333-653E-4081-B961-A1BA261D38F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394372" y="3083790"/>
              <a:ext cx="179094" cy="97688"/>
            </a:xfrm>
            <a:prstGeom prst="rect">
              <a:avLst/>
            </a:prstGeom>
          </p:spPr>
        </p:pic>
      </p:grpSp>
      <p:grpSp>
        <p:nvGrpSpPr>
          <p:cNvPr id="25" name="Group 24">
            <a:extLst>
              <a:ext uri="{FF2B5EF4-FFF2-40B4-BE49-F238E27FC236}">
                <a16:creationId xmlns:a16="http://schemas.microsoft.com/office/drawing/2014/main" id="{1D2B6E65-2C6E-47A4-86EA-BE343E742049}"/>
              </a:ext>
            </a:extLst>
          </p:cNvPr>
          <p:cNvGrpSpPr/>
          <p:nvPr/>
        </p:nvGrpSpPr>
        <p:grpSpPr>
          <a:xfrm>
            <a:off x="8502616" y="103218"/>
            <a:ext cx="3500414" cy="1329065"/>
            <a:chOff x="8502616" y="103218"/>
            <a:chExt cx="3500414" cy="1329065"/>
          </a:xfrm>
        </p:grpSpPr>
        <p:sp>
          <p:nvSpPr>
            <p:cNvPr id="556" name="Freeform: Shape 555">
              <a:extLst>
                <a:ext uri="{FF2B5EF4-FFF2-40B4-BE49-F238E27FC236}">
                  <a16:creationId xmlns:a16="http://schemas.microsoft.com/office/drawing/2014/main" id="{A1ECC2D6-EEC8-457F-BB5F-0AE8F85B7DCE}"/>
                </a:ext>
              </a:extLst>
            </p:cNvPr>
            <p:cNvSpPr/>
            <p:nvPr/>
          </p:nvSpPr>
          <p:spPr bwMode="auto">
            <a:xfrm>
              <a:off x="8502616" y="103218"/>
              <a:ext cx="3498214" cy="1329065"/>
            </a:xfrm>
            <a:custGeom>
              <a:avLst/>
              <a:gdLst>
                <a:gd name="connsiteX0" fmla="*/ 0 w 3587842"/>
                <a:gd name="connsiteY0" fmla="*/ 0 h 1329065"/>
                <a:gd name="connsiteX1" fmla="*/ 3587842 w 3587842"/>
                <a:gd name="connsiteY1" fmla="*/ 0 h 1329065"/>
                <a:gd name="connsiteX2" fmla="*/ 3587842 w 3587842"/>
                <a:gd name="connsiteY2" fmla="*/ 1038838 h 1329065"/>
                <a:gd name="connsiteX3" fmla="*/ 1717260 w 3587842"/>
                <a:gd name="connsiteY3" fmla="*/ 1038838 h 1329065"/>
                <a:gd name="connsiteX4" fmla="*/ 1717260 w 3587842"/>
                <a:gd name="connsiteY4" fmla="*/ 1329065 h 1329065"/>
                <a:gd name="connsiteX5" fmla="*/ 0 w 3587842"/>
                <a:gd name="connsiteY5" fmla="*/ 1329065 h 1329065"/>
                <a:gd name="connsiteX6" fmla="*/ 0 w 3587842"/>
                <a:gd name="connsiteY6" fmla="*/ 1038838 h 1329065"/>
                <a:gd name="connsiteX7" fmla="*/ 0 w 3587842"/>
                <a:gd name="connsiteY7" fmla="*/ 1038548 h 1329065"/>
                <a:gd name="connsiteX0" fmla="*/ 0 w 3587842"/>
                <a:gd name="connsiteY0" fmla="*/ 0 h 1329065"/>
                <a:gd name="connsiteX1" fmla="*/ 3587842 w 3587842"/>
                <a:gd name="connsiteY1" fmla="*/ 0 h 1329065"/>
                <a:gd name="connsiteX2" fmla="*/ 3587842 w 3587842"/>
                <a:gd name="connsiteY2" fmla="*/ 1038838 h 1329065"/>
                <a:gd name="connsiteX3" fmla="*/ 1717260 w 3587842"/>
                <a:gd name="connsiteY3" fmla="*/ 1038838 h 1329065"/>
                <a:gd name="connsiteX4" fmla="*/ 1663974 w 3587842"/>
                <a:gd name="connsiteY4" fmla="*/ 1329065 h 1329065"/>
                <a:gd name="connsiteX5" fmla="*/ 0 w 3587842"/>
                <a:gd name="connsiteY5" fmla="*/ 1329065 h 1329065"/>
                <a:gd name="connsiteX6" fmla="*/ 0 w 3587842"/>
                <a:gd name="connsiteY6" fmla="*/ 1038838 h 1329065"/>
                <a:gd name="connsiteX7" fmla="*/ 0 w 3587842"/>
                <a:gd name="connsiteY7" fmla="*/ 1038548 h 1329065"/>
                <a:gd name="connsiteX8" fmla="*/ 0 w 3587842"/>
                <a:gd name="connsiteY8" fmla="*/ 0 h 1329065"/>
                <a:gd name="connsiteX0" fmla="*/ 0 w 3587842"/>
                <a:gd name="connsiteY0" fmla="*/ 0 h 1329065"/>
                <a:gd name="connsiteX1" fmla="*/ 3587842 w 3587842"/>
                <a:gd name="connsiteY1" fmla="*/ 0 h 1329065"/>
                <a:gd name="connsiteX2" fmla="*/ 3587842 w 3587842"/>
                <a:gd name="connsiteY2" fmla="*/ 1038838 h 1329065"/>
                <a:gd name="connsiteX3" fmla="*/ 1663974 w 3587842"/>
                <a:gd name="connsiteY3" fmla="*/ 1038838 h 1329065"/>
                <a:gd name="connsiteX4" fmla="*/ 1663974 w 3587842"/>
                <a:gd name="connsiteY4" fmla="*/ 1329065 h 1329065"/>
                <a:gd name="connsiteX5" fmla="*/ 0 w 3587842"/>
                <a:gd name="connsiteY5" fmla="*/ 1329065 h 1329065"/>
                <a:gd name="connsiteX6" fmla="*/ 0 w 3587842"/>
                <a:gd name="connsiteY6" fmla="*/ 1038838 h 1329065"/>
                <a:gd name="connsiteX7" fmla="*/ 0 w 3587842"/>
                <a:gd name="connsiteY7" fmla="*/ 1038548 h 1329065"/>
                <a:gd name="connsiteX8" fmla="*/ 0 w 3587842"/>
                <a:gd name="connsiteY8" fmla="*/ 0 h 1329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87842" h="1329065">
                  <a:moveTo>
                    <a:pt x="0" y="0"/>
                  </a:moveTo>
                  <a:lnTo>
                    <a:pt x="3587842" y="0"/>
                  </a:lnTo>
                  <a:lnTo>
                    <a:pt x="3587842" y="1038838"/>
                  </a:lnTo>
                  <a:lnTo>
                    <a:pt x="1663974" y="1038838"/>
                  </a:lnTo>
                  <a:lnTo>
                    <a:pt x="1663974" y="1329065"/>
                  </a:lnTo>
                  <a:lnTo>
                    <a:pt x="0" y="1329065"/>
                  </a:lnTo>
                  <a:lnTo>
                    <a:pt x="0" y="1038838"/>
                  </a:lnTo>
                  <a:lnTo>
                    <a:pt x="0" y="1038548"/>
                  </a:lnTo>
                  <a:lnTo>
                    <a:pt x="0" y="0"/>
                  </a:lnTo>
                  <a:close/>
                </a:path>
              </a:pathLst>
            </a:custGeom>
            <a:solidFill>
              <a:schemeClr val="bg1"/>
            </a:solidFill>
            <a:ln>
              <a:noFill/>
              <a:headEnd type="none" w="med" len="med"/>
              <a:tailEnd type="none" w="med" len="med"/>
            </a:ln>
            <a:effectLst>
              <a:outerShdw blurRad="127000" dist="254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483" name="Rectangle 482">
              <a:extLst>
                <a:ext uri="{FF2B5EF4-FFF2-40B4-BE49-F238E27FC236}">
                  <a16:creationId xmlns:a16="http://schemas.microsoft.com/office/drawing/2014/main" id="{683B3E27-5CEA-4665-AE95-53E3E02BE90B}"/>
                </a:ext>
              </a:extLst>
            </p:cNvPr>
            <p:cNvSpPr/>
            <p:nvPr/>
          </p:nvSpPr>
          <p:spPr>
            <a:xfrm>
              <a:off x="8502616" y="103218"/>
              <a:ext cx="3500414" cy="257763"/>
            </a:xfrm>
            <a:prstGeom prst="rect">
              <a:avLst/>
            </a:prstGeom>
            <a:solidFill>
              <a:schemeClr val="bg1">
                <a:lumMod val="50000"/>
              </a:schemeClr>
            </a:solidFill>
          </p:spPr>
          <p:txBody>
            <a:bodyPr wrap="square"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75" b="1" i="0" u="none" strike="noStrike" kern="1200" cap="none" spc="0" normalizeH="0" baseline="0" noProof="0">
                  <a:ln>
                    <a:noFill/>
                  </a:ln>
                  <a:gradFill>
                    <a:gsLst>
                      <a:gs pos="0">
                        <a:srgbClr val="FFFFFF"/>
                      </a:gs>
                      <a:gs pos="100000">
                        <a:srgbClr val="FFFFFF"/>
                      </a:gs>
                    </a:gsLst>
                    <a:lin ang="5400000" scaled="1"/>
                  </a:gradFill>
                  <a:effectLst/>
                  <a:uLnTx/>
                  <a:uFillTx/>
                  <a:latin typeface="Segoe"/>
                  <a:ea typeface="+mn-ea"/>
                  <a:cs typeface="+mn-cs"/>
                </a:rPr>
                <a:t>Software as a Service</a:t>
              </a:r>
            </a:p>
          </p:txBody>
        </p:sp>
      </p:grpSp>
      <p:sp>
        <p:nvSpPr>
          <p:cNvPr id="419" name="Rectangle 418">
            <a:extLst>
              <a:ext uri="{FF2B5EF4-FFF2-40B4-BE49-F238E27FC236}">
                <a16:creationId xmlns:a16="http://schemas.microsoft.com/office/drawing/2014/main" id="{5EB95F04-038D-4A6A-819C-FD0B49733238}"/>
              </a:ext>
            </a:extLst>
          </p:cNvPr>
          <p:cNvSpPr/>
          <p:nvPr/>
        </p:nvSpPr>
        <p:spPr bwMode="auto">
          <a:xfrm>
            <a:off x="8502616" y="1529867"/>
            <a:ext cx="1627632" cy="4648144"/>
          </a:xfrm>
          <a:prstGeom prst="rect">
            <a:avLst/>
          </a:prstGeom>
          <a:solidFill>
            <a:schemeClr val="bg1"/>
          </a:solidFill>
          <a:ln>
            <a:noFill/>
            <a:headEnd type="none" w="med" len="med"/>
            <a:tailEnd type="none" w="med" len="med"/>
          </a:ln>
          <a:effectLst>
            <a:outerShdw blurRad="127000" dist="254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35" name="Connector: Elbow 34">
            <a:extLst>
              <a:ext uri="{FF2B5EF4-FFF2-40B4-BE49-F238E27FC236}">
                <a16:creationId xmlns:a16="http://schemas.microsoft.com/office/drawing/2014/main" id="{4B151B1C-8727-499D-AA3F-92C3D3CFF5D8}"/>
              </a:ext>
            </a:extLst>
          </p:cNvPr>
          <p:cNvCxnSpPr>
            <a:endCxn id="462" idx="1"/>
          </p:cNvCxnSpPr>
          <p:nvPr/>
        </p:nvCxnSpPr>
        <p:spPr>
          <a:xfrm rot="16200000" flipH="1">
            <a:off x="6730003" y="4013600"/>
            <a:ext cx="3818103" cy="101317"/>
          </a:xfrm>
          <a:prstGeom prst="bentConnector2">
            <a:avLst/>
          </a:prstGeom>
          <a:ln w="28575">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2" name="Straight Connector 611">
            <a:extLst>
              <a:ext uri="{FF2B5EF4-FFF2-40B4-BE49-F238E27FC236}">
                <a16:creationId xmlns:a16="http://schemas.microsoft.com/office/drawing/2014/main" id="{C4D5DBA3-7806-4858-A0EF-EBC3CA3218B5}"/>
              </a:ext>
            </a:extLst>
          </p:cNvPr>
          <p:cNvCxnSpPr>
            <a:cxnSpLocks/>
          </p:cNvCxnSpPr>
          <p:nvPr/>
        </p:nvCxnSpPr>
        <p:spPr>
          <a:xfrm>
            <a:off x="1962293" y="843401"/>
            <a:ext cx="0" cy="768515"/>
          </a:xfrm>
          <a:prstGeom prst="line">
            <a:avLst/>
          </a:prstGeom>
          <a:noFill/>
          <a:ln w="38100" cap="flat" cmpd="sng" algn="ctr">
            <a:solidFill>
              <a:srgbClr val="505050"/>
            </a:solidFill>
            <a:prstDash val="solid"/>
            <a:headEnd type="none"/>
            <a:tailEnd type="none"/>
          </a:ln>
          <a:effectLst/>
        </p:spPr>
      </p:cxnSp>
      <p:cxnSp>
        <p:nvCxnSpPr>
          <p:cNvPr id="733" name="Connector: Elbow 732">
            <a:extLst>
              <a:ext uri="{FF2B5EF4-FFF2-40B4-BE49-F238E27FC236}">
                <a16:creationId xmlns:a16="http://schemas.microsoft.com/office/drawing/2014/main" id="{D5A8D2D0-54F0-4A7F-8639-B35A00D88B6C}"/>
              </a:ext>
            </a:extLst>
          </p:cNvPr>
          <p:cNvCxnSpPr>
            <a:cxnSpLocks/>
            <a:endCxn id="459" idx="1"/>
          </p:cNvCxnSpPr>
          <p:nvPr/>
        </p:nvCxnSpPr>
        <p:spPr>
          <a:xfrm rot="16200000" flipH="1">
            <a:off x="8930560" y="3238555"/>
            <a:ext cx="2745291" cy="170292"/>
          </a:xfrm>
          <a:prstGeom prst="bentConnector2">
            <a:avLst/>
          </a:prstGeom>
          <a:ln w="19050">
            <a:solidFill>
              <a:schemeClr val="tx1">
                <a:lumMod val="60000"/>
                <a:lumOff val="40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C55BE7C5-C1B1-4448-AAC9-2C854664B595}"/>
              </a:ext>
            </a:extLst>
          </p:cNvPr>
          <p:cNvCxnSpPr>
            <a:cxnSpLocks/>
            <a:endCxn id="92" idx="1"/>
          </p:cNvCxnSpPr>
          <p:nvPr/>
        </p:nvCxnSpPr>
        <p:spPr>
          <a:xfrm flipH="1">
            <a:off x="292459" y="1998162"/>
            <a:ext cx="9641306" cy="1392987"/>
          </a:xfrm>
          <a:prstGeom prst="bentConnector5">
            <a:avLst>
              <a:gd name="adj1" fmla="val 2071"/>
              <a:gd name="adj2" fmla="val 3995"/>
              <a:gd name="adj3" fmla="val 100734"/>
            </a:avLst>
          </a:prstGeom>
          <a:ln w="19050">
            <a:solidFill>
              <a:srgbClr val="5C2D9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61" name="Rectangle 560">
            <a:extLst>
              <a:ext uri="{FF2B5EF4-FFF2-40B4-BE49-F238E27FC236}">
                <a16:creationId xmlns:a16="http://schemas.microsoft.com/office/drawing/2014/main" id="{CECADA6B-6F4D-4C04-B176-D9B01338770C}"/>
              </a:ext>
            </a:extLst>
          </p:cNvPr>
          <p:cNvSpPr/>
          <p:nvPr/>
        </p:nvSpPr>
        <p:spPr bwMode="auto">
          <a:xfrm>
            <a:off x="539297" y="4024983"/>
            <a:ext cx="5713221" cy="134384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i="0" u="none" strike="noStrike" kern="1200" cap="none" spc="0" normalizeH="0" baseline="0" noProof="0" err="1">
              <a:ln>
                <a:noFill/>
              </a:ln>
              <a:gradFill>
                <a:gsLst>
                  <a:gs pos="0">
                    <a:srgbClr val="FFFFFF"/>
                  </a:gs>
                  <a:gs pos="100000">
                    <a:srgbClr val="FFFFFF"/>
                  </a:gs>
                </a:gsLst>
                <a:lin ang="5400000" scaled="1"/>
              </a:gradFill>
              <a:effectLst/>
              <a:uLnTx/>
              <a:uFillTx/>
              <a:latin typeface="Segoe UI" panose="020B0502040204020203" pitchFamily="34" charset="0"/>
              <a:ea typeface="+mn-ea"/>
              <a:cs typeface="Segoe UI" panose="020B0502040204020203" pitchFamily="34" charset="0"/>
            </a:endParaRPr>
          </a:p>
        </p:txBody>
      </p:sp>
      <p:cxnSp>
        <p:nvCxnSpPr>
          <p:cNvPr id="93" name="Connector: Elbow 92">
            <a:extLst>
              <a:ext uri="{FF2B5EF4-FFF2-40B4-BE49-F238E27FC236}">
                <a16:creationId xmlns:a16="http://schemas.microsoft.com/office/drawing/2014/main" id="{1A740571-9366-437D-B37B-8614158BCB0B}"/>
              </a:ext>
            </a:extLst>
          </p:cNvPr>
          <p:cNvCxnSpPr>
            <a:cxnSpLocks/>
          </p:cNvCxnSpPr>
          <p:nvPr/>
        </p:nvCxnSpPr>
        <p:spPr>
          <a:xfrm flipV="1">
            <a:off x="8287780" y="1715688"/>
            <a:ext cx="2089878" cy="190426"/>
          </a:xfrm>
          <a:prstGeom prst="bentConnector3">
            <a:avLst>
              <a:gd name="adj1" fmla="val 92386"/>
            </a:avLst>
          </a:prstGeom>
          <a:ln w="19050">
            <a:solidFill>
              <a:schemeClr val="tx1">
                <a:lumMod val="60000"/>
                <a:lumOff val="4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2191215E-3CE0-4784-AFC2-9A50F6E3D8DA}"/>
              </a:ext>
            </a:extLst>
          </p:cNvPr>
          <p:cNvSpPr txBox="1"/>
          <p:nvPr/>
        </p:nvSpPr>
        <p:spPr>
          <a:xfrm>
            <a:off x="457338" y="2389532"/>
            <a:ext cx="1143262" cy="415498"/>
          </a:xfrm>
          <a:prstGeom prst="rect">
            <a:avLst/>
          </a:prstGeom>
          <a:noFill/>
        </p:spPr>
        <p:txBody>
          <a:bodyPr wrap="none" rtlCol="0">
            <a:spAutoFit/>
          </a:bodyPr>
          <a:lstStyle>
            <a:defPPr>
              <a:defRPr lang="en-US"/>
            </a:defPPr>
            <a:lvl1pPr marR="0" lvl="0" indent="0" algn="ctr" fontAlgn="auto">
              <a:lnSpc>
                <a:spcPct val="100000"/>
              </a:lnSpc>
              <a:spcBef>
                <a:spcPts val="0"/>
              </a:spcBef>
              <a:spcAft>
                <a:spcPts val="0"/>
              </a:spcAft>
              <a:buClrTx/>
              <a:buSzTx/>
              <a:buFontTx/>
              <a:buNone/>
              <a:tabLst/>
              <a:defRPr sz="1100" b="1">
                <a:gradFill>
                  <a:gsLst>
                    <a:gs pos="0">
                      <a:schemeClr val="tx1"/>
                    </a:gs>
                    <a:gs pos="100000">
                      <a:schemeClr val="tx1"/>
                    </a:gs>
                  </a:gsLst>
                  <a:lin ang="5400000" scaled="1"/>
                </a:gradFill>
                <a:latin typeface="Segoe"/>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gradFill>
                  <a:gsLst>
                    <a:gs pos="0">
                      <a:srgbClr val="505050"/>
                    </a:gs>
                    <a:gs pos="100000">
                      <a:srgbClr val="505050"/>
                    </a:gs>
                  </a:gsLst>
                  <a:lin ang="5400000" scaled="1"/>
                </a:gradFill>
                <a:effectLst/>
                <a:uLnTx/>
                <a:uFillTx/>
                <a:latin typeface="Segoe"/>
                <a:ea typeface="+mn-ea"/>
                <a:cs typeface="+mn-cs"/>
              </a:rPr>
              <a:t>Unmanaged &amp;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gradFill>
                  <a:gsLst>
                    <a:gs pos="0">
                      <a:srgbClr val="505050"/>
                    </a:gs>
                    <a:gs pos="100000">
                      <a:srgbClr val="505050"/>
                    </a:gs>
                  </a:gsLst>
                  <a:lin ang="5400000" scaled="1"/>
                </a:gradFill>
                <a:effectLst/>
                <a:uLnTx/>
                <a:uFillTx/>
                <a:latin typeface="Segoe"/>
                <a:ea typeface="+mn-ea"/>
                <a:cs typeface="+mn-cs"/>
              </a:rPr>
              <a:t>Mobile Devices</a:t>
            </a:r>
          </a:p>
        </p:txBody>
      </p:sp>
      <p:grpSp>
        <p:nvGrpSpPr>
          <p:cNvPr id="48" name="Group 47">
            <a:extLst>
              <a:ext uri="{FF2B5EF4-FFF2-40B4-BE49-F238E27FC236}">
                <a16:creationId xmlns:a16="http://schemas.microsoft.com/office/drawing/2014/main" id="{BFC65816-92B6-45F8-8B56-B9FE7300B40A}"/>
              </a:ext>
            </a:extLst>
          </p:cNvPr>
          <p:cNvGrpSpPr/>
          <p:nvPr/>
        </p:nvGrpSpPr>
        <p:grpSpPr>
          <a:xfrm>
            <a:off x="1351919" y="2856531"/>
            <a:ext cx="382086" cy="288422"/>
            <a:chOff x="7987238" y="1610486"/>
            <a:chExt cx="506061" cy="382007"/>
          </a:xfrm>
        </p:grpSpPr>
        <p:sp>
          <p:nvSpPr>
            <p:cNvPr id="49" name="Rectangle 48">
              <a:extLst>
                <a:ext uri="{FF2B5EF4-FFF2-40B4-BE49-F238E27FC236}">
                  <a16:creationId xmlns:a16="http://schemas.microsoft.com/office/drawing/2014/main" id="{5AD2C425-30AF-4C52-B5B1-5E94C2C675FB}"/>
                </a:ext>
              </a:extLst>
            </p:cNvPr>
            <p:cNvSpPr/>
            <p:nvPr/>
          </p:nvSpPr>
          <p:spPr bwMode="auto">
            <a:xfrm>
              <a:off x="7994852" y="1610486"/>
              <a:ext cx="498447" cy="30271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50" name="Group 49">
              <a:extLst>
                <a:ext uri="{FF2B5EF4-FFF2-40B4-BE49-F238E27FC236}">
                  <a16:creationId xmlns:a16="http://schemas.microsoft.com/office/drawing/2014/main" id="{7EBB8728-CD5A-434A-8A9A-E6ED226C7A4A}"/>
                </a:ext>
              </a:extLst>
            </p:cNvPr>
            <p:cNvGrpSpPr/>
            <p:nvPr/>
          </p:nvGrpSpPr>
          <p:grpSpPr>
            <a:xfrm>
              <a:off x="7987238" y="1610486"/>
              <a:ext cx="498447" cy="382007"/>
              <a:chOff x="9563138" y="2462727"/>
              <a:chExt cx="516394" cy="395761"/>
            </a:xfrm>
          </p:grpSpPr>
          <p:sp>
            <p:nvSpPr>
              <p:cNvPr id="51" name="monitor">
                <a:extLst>
                  <a:ext uri="{FF2B5EF4-FFF2-40B4-BE49-F238E27FC236}">
                    <a16:creationId xmlns:a16="http://schemas.microsoft.com/office/drawing/2014/main" id="{8EE55AE6-F0B1-482E-8E59-6746635B7ADD}"/>
                  </a:ext>
                </a:extLst>
              </p:cNvPr>
              <p:cNvSpPr>
                <a:spLocks noChangeAspect="1" noEditPoints="1"/>
              </p:cNvSpPr>
              <p:nvPr/>
            </p:nvSpPr>
            <p:spPr bwMode="auto">
              <a:xfrm>
                <a:off x="9563138" y="2462727"/>
                <a:ext cx="516394" cy="395761"/>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4224" cap="sq">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grpSp>
            <p:nvGrpSpPr>
              <p:cNvPr id="52" name="Group 51">
                <a:extLst>
                  <a:ext uri="{FF2B5EF4-FFF2-40B4-BE49-F238E27FC236}">
                    <a16:creationId xmlns:a16="http://schemas.microsoft.com/office/drawing/2014/main" id="{576DD4A5-32C0-4CA5-84D2-5B710351B085}"/>
                  </a:ext>
                </a:extLst>
              </p:cNvPr>
              <p:cNvGrpSpPr/>
              <p:nvPr/>
            </p:nvGrpSpPr>
            <p:grpSpPr>
              <a:xfrm>
                <a:off x="9746672" y="2545410"/>
                <a:ext cx="107950" cy="134938"/>
                <a:chOff x="9444088" y="2885171"/>
                <a:chExt cx="107950" cy="134938"/>
              </a:xfrm>
              <a:solidFill>
                <a:schemeClr val="tx1"/>
              </a:solidFill>
            </p:grpSpPr>
            <p:sp>
              <p:nvSpPr>
                <p:cNvPr id="53" name="Freeform 26">
                  <a:extLst>
                    <a:ext uri="{FF2B5EF4-FFF2-40B4-BE49-F238E27FC236}">
                      <a16:creationId xmlns:a16="http://schemas.microsoft.com/office/drawing/2014/main" id="{FDBF4EC7-E309-4369-826C-4A23B73BB168}"/>
                    </a:ext>
                  </a:extLst>
                </p:cNvPr>
                <p:cNvSpPr>
                  <a:spLocks/>
                </p:cNvSpPr>
                <p:nvPr/>
              </p:nvSpPr>
              <p:spPr bwMode="auto">
                <a:xfrm>
                  <a:off x="9496476" y="2885171"/>
                  <a:ext cx="30163" cy="31750"/>
                </a:xfrm>
                <a:custGeom>
                  <a:avLst/>
                  <a:gdLst>
                    <a:gd name="T0" fmla="*/ 179 w 188"/>
                    <a:gd name="T1" fmla="*/ 0 h 196"/>
                    <a:gd name="T2" fmla="*/ 45 w 188"/>
                    <a:gd name="T3" fmla="*/ 72 h 196"/>
                    <a:gd name="T4" fmla="*/ 12 w 188"/>
                    <a:gd name="T5" fmla="*/ 195 h 196"/>
                    <a:gd name="T6" fmla="*/ 141 w 188"/>
                    <a:gd name="T7" fmla="*/ 128 h 196"/>
                    <a:gd name="T8" fmla="*/ 179 w 188"/>
                    <a:gd name="T9" fmla="*/ 0 h 196"/>
                  </a:gdLst>
                  <a:ahLst/>
                  <a:cxnLst>
                    <a:cxn ang="0">
                      <a:pos x="T0" y="T1"/>
                    </a:cxn>
                    <a:cxn ang="0">
                      <a:pos x="T2" y="T3"/>
                    </a:cxn>
                    <a:cxn ang="0">
                      <a:pos x="T4" y="T5"/>
                    </a:cxn>
                    <a:cxn ang="0">
                      <a:pos x="T6" y="T7"/>
                    </a:cxn>
                    <a:cxn ang="0">
                      <a:pos x="T8" y="T9"/>
                    </a:cxn>
                  </a:cxnLst>
                  <a:rect l="0" t="0" r="r" b="b"/>
                  <a:pathLst>
                    <a:path w="188" h="196">
                      <a:moveTo>
                        <a:pt x="179" y="0"/>
                      </a:moveTo>
                      <a:cubicBezTo>
                        <a:pt x="179" y="0"/>
                        <a:pt x="90" y="8"/>
                        <a:pt x="45" y="72"/>
                      </a:cubicBezTo>
                      <a:cubicBezTo>
                        <a:pt x="0" y="136"/>
                        <a:pt x="12" y="195"/>
                        <a:pt x="12" y="195"/>
                      </a:cubicBezTo>
                      <a:cubicBezTo>
                        <a:pt x="12" y="195"/>
                        <a:pt x="90" y="196"/>
                        <a:pt x="141" y="128"/>
                      </a:cubicBezTo>
                      <a:cubicBezTo>
                        <a:pt x="188" y="66"/>
                        <a:pt x="179" y="0"/>
                        <a:pt x="179"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54" name="Freeform 27">
                  <a:extLst>
                    <a:ext uri="{FF2B5EF4-FFF2-40B4-BE49-F238E27FC236}">
                      <a16:creationId xmlns:a16="http://schemas.microsoft.com/office/drawing/2014/main" id="{7D215946-A8D8-4D3D-9C11-3B9731607E93}"/>
                    </a:ext>
                  </a:extLst>
                </p:cNvPr>
                <p:cNvSpPr>
                  <a:spLocks/>
                </p:cNvSpPr>
                <p:nvPr/>
              </p:nvSpPr>
              <p:spPr bwMode="auto">
                <a:xfrm>
                  <a:off x="9444088" y="2916921"/>
                  <a:ext cx="107950" cy="103188"/>
                </a:xfrm>
                <a:custGeom>
                  <a:avLst/>
                  <a:gdLst>
                    <a:gd name="T0" fmla="*/ 662 w 682"/>
                    <a:gd name="T1" fmla="*/ 87 h 643"/>
                    <a:gd name="T2" fmla="*/ 499 w 682"/>
                    <a:gd name="T3" fmla="*/ 2 h 643"/>
                    <a:gd name="T4" fmla="*/ 424 w 682"/>
                    <a:gd name="T5" fmla="*/ 16 h 643"/>
                    <a:gd name="T6" fmla="*/ 345 w 682"/>
                    <a:gd name="T7" fmla="*/ 41 h 643"/>
                    <a:gd name="T8" fmla="*/ 286 w 682"/>
                    <a:gd name="T9" fmla="*/ 22 h 643"/>
                    <a:gd name="T10" fmla="*/ 201 w 682"/>
                    <a:gd name="T11" fmla="*/ 4 h 643"/>
                    <a:gd name="T12" fmla="*/ 82 w 682"/>
                    <a:gd name="T13" fmla="*/ 53 h 643"/>
                    <a:gd name="T14" fmla="*/ 0 w 682"/>
                    <a:gd name="T15" fmla="*/ 261 h 643"/>
                    <a:gd name="T16" fmla="*/ 58 w 682"/>
                    <a:gd name="T17" fmla="*/ 484 h 643"/>
                    <a:gd name="T18" fmla="*/ 143 w 682"/>
                    <a:gd name="T19" fmla="*/ 603 h 643"/>
                    <a:gd name="T20" fmla="*/ 209 w 682"/>
                    <a:gd name="T21" fmla="*/ 639 h 643"/>
                    <a:gd name="T22" fmla="*/ 258 w 682"/>
                    <a:gd name="T23" fmla="*/ 634 h 643"/>
                    <a:gd name="T24" fmla="*/ 321 w 682"/>
                    <a:gd name="T25" fmla="*/ 609 h 643"/>
                    <a:gd name="T26" fmla="*/ 406 w 682"/>
                    <a:gd name="T27" fmla="*/ 612 h 643"/>
                    <a:gd name="T28" fmla="*/ 492 w 682"/>
                    <a:gd name="T29" fmla="*/ 640 h 643"/>
                    <a:gd name="T30" fmla="*/ 609 w 682"/>
                    <a:gd name="T31" fmla="*/ 560 h 643"/>
                    <a:gd name="T32" fmla="*/ 671 w 682"/>
                    <a:gd name="T33" fmla="*/ 452 h 643"/>
                    <a:gd name="T34" fmla="*/ 682 w 682"/>
                    <a:gd name="T35" fmla="*/ 414 h 643"/>
                    <a:gd name="T36" fmla="*/ 631 w 682"/>
                    <a:gd name="T37" fmla="*/ 382 h 643"/>
                    <a:gd name="T38" fmla="*/ 572 w 682"/>
                    <a:gd name="T39" fmla="*/ 274 h 643"/>
                    <a:gd name="T40" fmla="*/ 599 w 682"/>
                    <a:gd name="T41" fmla="*/ 147 h 643"/>
                    <a:gd name="T42" fmla="*/ 662 w 682"/>
                    <a:gd name="T43" fmla="*/ 87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2" h="643">
                      <a:moveTo>
                        <a:pt x="662" y="87"/>
                      </a:moveTo>
                      <a:cubicBezTo>
                        <a:pt x="662" y="87"/>
                        <a:pt x="614" y="2"/>
                        <a:pt x="499" y="2"/>
                      </a:cubicBezTo>
                      <a:cubicBezTo>
                        <a:pt x="499" y="2"/>
                        <a:pt x="469" y="0"/>
                        <a:pt x="424" y="16"/>
                      </a:cubicBezTo>
                      <a:cubicBezTo>
                        <a:pt x="379" y="32"/>
                        <a:pt x="367" y="41"/>
                        <a:pt x="345" y="41"/>
                      </a:cubicBezTo>
                      <a:cubicBezTo>
                        <a:pt x="345" y="41"/>
                        <a:pt x="315" y="36"/>
                        <a:pt x="286" y="22"/>
                      </a:cubicBezTo>
                      <a:cubicBezTo>
                        <a:pt x="257" y="9"/>
                        <a:pt x="226" y="4"/>
                        <a:pt x="201" y="4"/>
                      </a:cubicBezTo>
                      <a:cubicBezTo>
                        <a:pt x="176" y="4"/>
                        <a:pt x="121" y="20"/>
                        <a:pt x="82" y="53"/>
                      </a:cubicBezTo>
                      <a:cubicBezTo>
                        <a:pt x="41" y="88"/>
                        <a:pt x="0" y="152"/>
                        <a:pt x="0" y="261"/>
                      </a:cubicBezTo>
                      <a:cubicBezTo>
                        <a:pt x="0" y="370"/>
                        <a:pt x="55" y="479"/>
                        <a:pt x="58" y="484"/>
                      </a:cubicBezTo>
                      <a:cubicBezTo>
                        <a:pt x="60" y="488"/>
                        <a:pt x="120" y="584"/>
                        <a:pt x="143" y="603"/>
                      </a:cubicBezTo>
                      <a:cubicBezTo>
                        <a:pt x="167" y="623"/>
                        <a:pt x="185" y="638"/>
                        <a:pt x="209" y="639"/>
                      </a:cubicBezTo>
                      <a:cubicBezTo>
                        <a:pt x="232" y="640"/>
                        <a:pt x="245" y="638"/>
                        <a:pt x="258" y="634"/>
                      </a:cubicBezTo>
                      <a:cubicBezTo>
                        <a:pt x="270" y="629"/>
                        <a:pt x="305" y="611"/>
                        <a:pt x="321" y="609"/>
                      </a:cubicBezTo>
                      <a:cubicBezTo>
                        <a:pt x="337" y="608"/>
                        <a:pt x="362" y="598"/>
                        <a:pt x="406" y="612"/>
                      </a:cubicBezTo>
                      <a:cubicBezTo>
                        <a:pt x="450" y="626"/>
                        <a:pt x="464" y="643"/>
                        <a:pt x="492" y="640"/>
                      </a:cubicBezTo>
                      <a:cubicBezTo>
                        <a:pt x="520" y="636"/>
                        <a:pt x="557" y="635"/>
                        <a:pt x="609" y="560"/>
                      </a:cubicBezTo>
                      <a:cubicBezTo>
                        <a:pt x="626" y="536"/>
                        <a:pt x="669" y="463"/>
                        <a:pt x="671" y="452"/>
                      </a:cubicBezTo>
                      <a:cubicBezTo>
                        <a:pt x="673" y="441"/>
                        <a:pt x="682" y="427"/>
                        <a:pt x="682" y="414"/>
                      </a:cubicBezTo>
                      <a:cubicBezTo>
                        <a:pt x="682" y="414"/>
                        <a:pt x="642" y="394"/>
                        <a:pt x="631" y="382"/>
                      </a:cubicBezTo>
                      <a:cubicBezTo>
                        <a:pt x="615" y="364"/>
                        <a:pt x="584" y="338"/>
                        <a:pt x="572" y="274"/>
                      </a:cubicBezTo>
                      <a:cubicBezTo>
                        <a:pt x="561" y="211"/>
                        <a:pt x="592" y="155"/>
                        <a:pt x="599" y="147"/>
                      </a:cubicBezTo>
                      <a:cubicBezTo>
                        <a:pt x="606" y="139"/>
                        <a:pt x="641" y="96"/>
                        <a:pt x="662" y="8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grpSp>
      <p:grpSp>
        <p:nvGrpSpPr>
          <p:cNvPr id="55" name="Group 54">
            <a:extLst>
              <a:ext uri="{FF2B5EF4-FFF2-40B4-BE49-F238E27FC236}">
                <a16:creationId xmlns:a16="http://schemas.microsoft.com/office/drawing/2014/main" id="{089A708A-3B38-45E4-AB39-901738503841}"/>
              </a:ext>
            </a:extLst>
          </p:cNvPr>
          <p:cNvGrpSpPr/>
          <p:nvPr/>
        </p:nvGrpSpPr>
        <p:grpSpPr>
          <a:xfrm>
            <a:off x="862671" y="2856531"/>
            <a:ext cx="376337" cy="288423"/>
            <a:chOff x="7398246" y="1610486"/>
            <a:chExt cx="498447" cy="382007"/>
          </a:xfrm>
        </p:grpSpPr>
        <p:sp>
          <p:nvSpPr>
            <p:cNvPr id="56" name="monitor">
              <a:extLst>
                <a:ext uri="{FF2B5EF4-FFF2-40B4-BE49-F238E27FC236}">
                  <a16:creationId xmlns:a16="http://schemas.microsoft.com/office/drawing/2014/main" id="{83668721-0993-4A0B-A631-4168280896B6}"/>
                </a:ext>
              </a:extLst>
            </p:cNvPr>
            <p:cNvSpPr>
              <a:spLocks noChangeAspect="1" noEditPoints="1"/>
            </p:cNvSpPr>
            <p:nvPr/>
          </p:nvSpPr>
          <p:spPr bwMode="auto">
            <a:xfrm>
              <a:off x="7398246" y="1610486"/>
              <a:ext cx="498447" cy="382007"/>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4224"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57" name="Rectangle 56">
              <a:extLst>
                <a:ext uri="{FF2B5EF4-FFF2-40B4-BE49-F238E27FC236}">
                  <a16:creationId xmlns:a16="http://schemas.microsoft.com/office/drawing/2014/main" id="{B3A549A4-E6C7-4F0D-8B03-2D258939D87F}"/>
                </a:ext>
              </a:extLst>
            </p:cNvPr>
            <p:cNvSpPr/>
            <p:nvPr/>
          </p:nvSpPr>
          <p:spPr bwMode="auto">
            <a:xfrm>
              <a:off x="7398246" y="1610486"/>
              <a:ext cx="498447" cy="3027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58" name="Group 11">
              <a:extLst>
                <a:ext uri="{FF2B5EF4-FFF2-40B4-BE49-F238E27FC236}">
                  <a16:creationId xmlns:a16="http://schemas.microsoft.com/office/drawing/2014/main" id="{8ACA3025-FD70-48DB-AEE5-CCA2D02A5196}"/>
                </a:ext>
              </a:extLst>
            </p:cNvPr>
            <p:cNvGrpSpPr>
              <a:grpSpLocks noChangeAspect="1"/>
            </p:cNvGrpSpPr>
            <p:nvPr/>
          </p:nvGrpSpPr>
          <p:grpSpPr bwMode="auto">
            <a:xfrm>
              <a:off x="7581678" y="1714920"/>
              <a:ext cx="111860" cy="111860"/>
              <a:chOff x="5664" y="1835"/>
              <a:chExt cx="73" cy="73"/>
            </a:xfrm>
            <a:solidFill>
              <a:schemeClr val="bg1"/>
            </a:solidFill>
          </p:grpSpPr>
          <p:sp>
            <p:nvSpPr>
              <p:cNvPr id="59" name="Freeform 12">
                <a:extLst>
                  <a:ext uri="{FF2B5EF4-FFF2-40B4-BE49-F238E27FC236}">
                    <a16:creationId xmlns:a16="http://schemas.microsoft.com/office/drawing/2014/main" id="{0C3E95F8-D219-4BFA-8264-01DE860974D3}"/>
                  </a:ext>
                </a:extLst>
              </p:cNvPr>
              <p:cNvSpPr>
                <a:spLocks/>
              </p:cNvSpPr>
              <p:nvPr/>
            </p:nvSpPr>
            <p:spPr bwMode="auto">
              <a:xfrm>
                <a:off x="5696" y="1835"/>
                <a:ext cx="41" cy="35"/>
              </a:xfrm>
              <a:custGeom>
                <a:avLst/>
                <a:gdLst>
                  <a:gd name="T0" fmla="*/ 41 w 41"/>
                  <a:gd name="T1" fmla="*/ 35 h 35"/>
                  <a:gd name="T2" fmla="*/ 41 w 41"/>
                  <a:gd name="T3" fmla="*/ 0 h 35"/>
                  <a:gd name="T4" fmla="*/ 0 w 41"/>
                  <a:gd name="T5" fmla="*/ 6 h 35"/>
                  <a:gd name="T6" fmla="*/ 0 w 41"/>
                  <a:gd name="T7" fmla="*/ 35 h 35"/>
                  <a:gd name="T8" fmla="*/ 41 w 41"/>
                  <a:gd name="T9" fmla="*/ 35 h 35"/>
                </a:gdLst>
                <a:ahLst/>
                <a:cxnLst>
                  <a:cxn ang="0">
                    <a:pos x="T0" y="T1"/>
                  </a:cxn>
                  <a:cxn ang="0">
                    <a:pos x="T2" y="T3"/>
                  </a:cxn>
                  <a:cxn ang="0">
                    <a:pos x="T4" y="T5"/>
                  </a:cxn>
                  <a:cxn ang="0">
                    <a:pos x="T6" y="T7"/>
                  </a:cxn>
                  <a:cxn ang="0">
                    <a:pos x="T8" y="T9"/>
                  </a:cxn>
                </a:cxnLst>
                <a:rect l="0" t="0" r="r" b="b"/>
                <a:pathLst>
                  <a:path w="41" h="35">
                    <a:moveTo>
                      <a:pt x="41" y="35"/>
                    </a:moveTo>
                    <a:lnTo>
                      <a:pt x="41" y="0"/>
                    </a:lnTo>
                    <a:lnTo>
                      <a:pt x="0" y="6"/>
                    </a:lnTo>
                    <a:lnTo>
                      <a:pt x="0" y="35"/>
                    </a:lnTo>
                    <a:lnTo>
                      <a:pt x="4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60" name="Freeform 13">
                <a:extLst>
                  <a:ext uri="{FF2B5EF4-FFF2-40B4-BE49-F238E27FC236}">
                    <a16:creationId xmlns:a16="http://schemas.microsoft.com/office/drawing/2014/main" id="{313CBC1E-7EFA-4F9F-A0F9-F9A5710B36F1}"/>
                  </a:ext>
                </a:extLst>
              </p:cNvPr>
              <p:cNvSpPr>
                <a:spLocks/>
              </p:cNvSpPr>
              <p:nvPr/>
            </p:nvSpPr>
            <p:spPr bwMode="auto">
              <a:xfrm>
                <a:off x="5664" y="1841"/>
                <a:ext cx="30" cy="29"/>
              </a:xfrm>
              <a:custGeom>
                <a:avLst/>
                <a:gdLst>
                  <a:gd name="T0" fmla="*/ 30 w 30"/>
                  <a:gd name="T1" fmla="*/ 0 h 29"/>
                  <a:gd name="T2" fmla="*/ 0 w 30"/>
                  <a:gd name="T3" fmla="*/ 5 h 29"/>
                  <a:gd name="T4" fmla="*/ 0 w 30"/>
                  <a:gd name="T5" fmla="*/ 29 h 29"/>
                  <a:gd name="T6" fmla="*/ 30 w 30"/>
                  <a:gd name="T7" fmla="*/ 29 h 29"/>
                  <a:gd name="T8" fmla="*/ 30 w 30"/>
                  <a:gd name="T9" fmla="*/ 0 h 29"/>
                </a:gdLst>
                <a:ahLst/>
                <a:cxnLst>
                  <a:cxn ang="0">
                    <a:pos x="T0" y="T1"/>
                  </a:cxn>
                  <a:cxn ang="0">
                    <a:pos x="T2" y="T3"/>
                  </a:cxn>
                  <a:cxn ang="0">
                    <a:pos x="T4" y="T5"/>
                  </a:cxn>
                  <a:cxn ang="0">
                    <a:pos x="T6" y="T7"/>
                  </a:cxn>
                  <a:cxn ang="0">
                    <a:pos x="T8" y="T9"/>
                  </a:cxn>
                </a:cxnLst>
                <a:rect l="0" t="0" r="r" b="b"/>
                <a:pathLst>
                  <a:path w="30" h="29">
                    <a:moveTo>
                      <a:pt x="30" y="0"/>
                    </a:moveTo>
                    <a:lnTo>
                      <a:pt x="0" y="5"/>
                    </a:lnTo>
                    <a:lnTo>
                      <a:pt x="0" y="29"/>
                    </a:lnTo>
                    <a:lnTo>
                      <a:pt x="30" y="29"/>
                    </a:ln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61" name="Freeform 14">
                <a:extLst>
                  <a:ext uri="{FF2B5EF4-FFF2-40B4-BE49-F238E27FC236}">
                    <a16:creationId xmlns:a16="http://schemas.microsoft.com/office/drawing/2014/main" id="{FB7A6C2F-DF5A-4FAC-9925-72EC57F8A713}"/>
                  </a:ext>
                </a:extLst>
              </p:cNvPr>
              <p:cNvSpPr>
                <a:spLocks/>
              </p:cNvSpPr>
              <p:nvPr/>
            </p:nvSpPr>
            <p:spPr bwMode="auto">
              <a:xfrm>
                <a:off x="5664" y="1873"/>
                <a:ext cx="30" cy="29"/>
              </a:xfrm>
              <a:custGeom>
                <a:avLst/>
                <a:gdLst>
                  <a:gd name="T0" fmla="*/ 0 w 30"/>
                  <a:gd name="T1" fmla="*/ 0 h 29"/>
                  <a:gd name="T2" fmla="*/ 0 w 30"/>
                  <a:gd name="T3" fmla="*/ 24 h 29"/>
                  <a:gd name="T4" fmla="*/ 30 w 30"/>
                  <a:gd name="T5" fmla="*/ 29 h 29"/>
                  <a:gd name="T6" fmla="*/ 30 w 30"/>
                  <a:gd name="T7" fmla="*/ 0 h 29"/>
                  <a:gd name="T8" fmla="*/ 0 w 30"/>
                  <a:gd name="T9" fmla="*/ 0 h 29"/>
                </a:gdLst>
                <a:ahLst/>
                <a:cxnLst>
                  <a:cxn ang="0">
                    <a:pos x="T0" y="T1"/>
                  </a:cxn>
                  <a:cxn ang="0">
                    <a:pos x="T2" y="T3"/>
                  </a:cxn>
                  <a:cxn ang="0">
                    <a:pos x="T4" y="T5"/>
                  </a:cxn>
                  <a:cxn ang="0">
                    <a:pos x="T6" y="T7"/>
                  </a:cxn>
                  <a:cxn ang="0">
                    <a:pos x="T8" y="T9"/>
                  </a:cxn>
                </a:cxnLst>
                <a:rect l="0" t="0" r="r" b="b"/>
                <a:pathLst>
                  <a:path w="30" h="29">
                    <a:moveTo>
                      <a:pt x="0" y="0"/>
                    </a:moveTo>
                    <a:lnTo>
                      <a:pt x="0" y="24"/>
                    </a:lnTo>
                    <a:lnTo>
                      <a:pt x="30" y="29"/>
                    </a:lnTo>
                    <a:lnTo>
                      <a:pt x="3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62" name="Freeform 15">
                <a:extLst>
                  <a:ext uri="{FF2B5EF4-FFF2-40B4-BE49-F238E27FC236}">
                    <a16:creationId xmlns:a16="http://schemas.microsoft.com/office/drawing/2014/main" id="{E903A433-6EA5-48A2-B07B-70B1041F1C21}"/>
                  </a:ext>
                </a:extLst>
              </p:cNvPr>
              <p:cNvSpPr>
                <a:spLocks/>
              </p:cNvSpPr>
              <p:nvPr/>
            </p:nvSpPr>
            <p:spPr bwMode="auto">
              <a:xfrm>
                <a:off x="5696" y="1873"/>
                <a:ext cx="41" cy="35"/>
              </a:xfrm>
              <a:custGeom>
                <a:avLst/>
                <a:gdLst>
                  <a:gd name="T0" fmla="*/ 0 w 41"/>
                  <a:gd name="T1" fmla="*/ 29 h 35"/>
                  <a:gd name="T2" fmla="*/ 41 w 41"/>
                  <a:gd name="T3" fmla="*/ 35 h 35"/>
                  <a:gd name="T4" fmla="*/ 41 w 41"/>
                  <a:gd name="T5" fmla="*/ 0 h 35"/>
                  <a:gd name="T6" fmla="*/ 0 w 41"/>
                  <a:gd name="T7" fmla="*/ 0 h 35"/>
                  <a:gd name="T8" fmla="*/ 0 w 41"/>
                  <a:gd name="T9" fmla="*/ 29 h 35"/>
                </a:gdLst>
                <a:ahLst/>
                <a:cxnLst>
                  <a:cxn ang="0">
                    <a:pos x="T0" y="T1"/>
                  </a:cxn>
                  <a:cxn ang="0">
                    <a:pos x="T2" y="T3"/>
                  </a:cxn>
                  <a:cxn ang="0">
                    <a:pos x="T4" y="T5"/>
                  </a:cxn>
                  <a:cxn ang="0">
                    <a:pos x="T6" y="T7"/>
                  </a:cxn>
                  <a:cxn ang="0">
                    <a:pos x="T8" y="T9"/>
                  </a:cxn>
                </a:cxnLst>
                <a:rect l="0" t="0" r="r" b="b"/>
                <a:pathLst>
                  <a:path w="41" h="35">
                    <a:moveTo>
                      <a:pt x="0" y="29"/>
                    </a:moveTo>
                    <a:lnTo>
                      <a:pt x="41" y="35"/>
                    </a:lnTo>
                    <a:lnTo>
                      <a:pt x="41" y="0"/>
                    </a:lnTo>
                    <a:lnTo>
                      <a:pt x="0" y="0"/>
                    </a:lnTo>
                    <a:lnTo>
                      <a:pt x="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grpSp>
        <p:nvGrpSpPr>
          <p:cNvPr id="63" name="Group 62">
            <a:extLst>
              <a:ext uri="{FF2B5EF4-FFF2-40B4-BE49-F238E27FC236}">
                <a16:creationId xmlns:a16="http://schemas.microsoft.com/office/drawing/2014/main" id="{5829E5BE-F51B-45D3-8643-8A7E1443DF78}"/>
              </a:ext>
            </a:extLst>
          </p:cNvPr>
          <p:cNvGrpSpPr/>
          <p:nvPr/>
        </p:nvGrpSpPr>
        <p:grpSpPr>
          <a:xfrm>
            <a:off x="590482" y="2856531"/>
            <a:ext cx="160562" cy="266558"/>
            <a:chOff x="7084723" y="1610486"/>
            <a:chExt cx="212660" cy="353049"/>
          </a:xfrm>
        </p:grpSpPr>
        <p:sp>
          <p:nvSpPr>
            <p:cNvPr id="64" name="Rectangle 63">
              <a:extLst>
                <a:ext uri="{FF2B5EF4-FFF2-40B4-BE49-F238E27FC236}">
                  <a16:creationId xmlns:a16="http://schemas.microsoft.com/office/drawing/2014/main" id="{EF3F58B3-1649-4BD0-9763-D182C5225AC0}"/>
                </a:ext>
              </a:extLst>
            </p:cNvPr>
            <p:cNvSpPr/>
            <p:nvPr/>
          </p:nvSpPr>
          <p:spPr bwMode="auto">
            <a:xfrm>
              <a:off x="7085519" y="1610486"/>
              <a:ext cx="211864" cy="35304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5" name="Group 64">
              <a:extLst>
                <a:ext uri="{FF2B5EF4-FFF2-40B4-BE49-F238E27FC236}">
                  <a16:creationId xmlns:a16="http://schemas.microsoft.com/office/drawing/2014/main" id="{A3E6CA01-0053-45C3-8263-EA3575453553}"/>
                </a:ext>
              </a:extLst>
            </p:cNvPr>
            <p:cNvGrpSpPr/>
            <p:nvPr/>
          </p:nvGrpSpPr>
          <p:grpSpPr>
            <a:xfrm>
              <a:off x="7138556" y="1706457"/>
              <a:ext cx="104198" cy="130248"/>
              <a:chOff x="9444088" y="2885171"/>
              <a:chExt cx="107950" cy="134938"/>
            </a:xfrm>
            <a:solidFill>
              <a:schemeClr val="bg1"/>
            </a:solidFill>
          </p:grpSpPr>
          <p:sp>
            <p:nvSpPr>
              <p:cNvPr id="68" name="Freeform 26">
                <a:extLst>
                  <a:ext uri="{FF2B5EF4-FFF2-40B4-BE49-F238E27FC236}">
                    <a16:creationId xmlns:a16="http://schemas.microsoft.com/office/drawing/2014/main" id="{78841DC6-425B-4F31-9111-4B867680D0A6}"/>
                  </a:ext>
                </a:extLst>
              </p:cNvPr>
              <p:cNvSpPr>
                <a:spLocks/>
              </p:cNvSpPr>
              <p:nvPr/>
            </p:nvSpPr>
            <p:spPr bwMode="auto">
              <a:xfrm>
                <a:off x="9496476" y="2885171"/>
                <a:ext cx="30163" cy="31750"/>
              </a:xfrm>
              <a:custGeom>
                <a:avLst/>
                <a:gdLst>
                  <a:gd name="T0" fmla="*/ 179 w 188"/>
                  <a:gd name="T1" fmla="*/ 0 h 196"/>
                  <a:gd name="T2" fmla="*/ 45 w 188"/>
                  <a:gd name="T3" fmla="*/ 72 h 196"/>
                  <a:gd name="T4" fmla="*/ 12 w 188"/>
                  <a:gd name="T5" fmla="*/ 195 h 196"/>
                  <a:gd name="T6" fmla="*/ 141 w 188"/>
                  <a:gd name="T7" fmla="*/ 128 h 196"/>
                  <a:gd name="T8" fmla="*/ 179 w 188"/>
                  <a:gd name="T9" fmla="*/ 0 h 196"/>
                </a:gdLst>
                <a:ahLst/>
                <a:cxnLst>
                  <a:cxn ang="0">
                    <a:pos x="T0" y="T1"/>
                  </a:cxn>
                  <a:cxn ang="0">
                    <a:pos x="T2" y="T3"/>
                  </a:cxn>
                  <a:cxn ang="0">
                    <a:pos x="T4" y="T5"/>
                  </a:cxn>
                  <a:cxn ang="0">
                    <a:pos x="T6" y="T7"/>
                  </a:cxn>
                  <a:cxn ang="0">
                    <a:pos x="T8" y="T9"/>
                  </a:cxn>
                </a:cxnLst>
                <a:rect l="0" t="0" r="r" b="b"/>
                <a:pathLst>
                  <a:path w="188" h="196">
                    <a:moveTo>
                      <a:pt x="179" y="0"/>
                    </a:moveTo>
                    <a:cubicBezTo>
                      <a:pt x="179" y="0"/>
                      <a:pt x="90" y="8"/>
                      <a:pt x="45" y="72"/>
                    </a:cubicBezTo>
                    <a:cubicBezTo>
                      <a:pt x="0" y="136"/>
                      <a:pt x="12" y="195"/>
                      <a:pt x="12" y="195"/>
                    </a:cubicBezTo>
                    <a:cubicBezTo>
                      <a:pt x="12" y="195"/>
                      <a:pt x="90" y="196"/>
                      <a:pt x="141" y="128"/>
                    </a:cubicBezTo>
                    <a:cubicBezTo>
                      <a:pt x="188" y="66"/>
                      <a:pt x="179" y="0"/>
                      <a:pt x="17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69" name="Freeform 27">
                <a:extLst>
                  <a:ext uri="{FF2B5EF4-FFF2-40B4-BE49-F238E27FC236}">
                    <a16:creationId xmlns:a16="http://schemas.microsoft.com/office/drawing/2014/main" id="{3FEDB521-A03B-4597-A969-4771FC3ADAB3}"/>
                  </a:ext>
                </a:extLst>
              </p:cNvPr>
              <p:cNvSpPr>
                <a:spLocks/>
              </p:cNvSpPr>
              <p:nvPr/>
            </p:nvSpPr>
            <p:spPr bwMode="auto">
              <a:xfrm>
                <a:off x="9444088" y="2916921"/>
                <a:ext cx="107950" cy="103188"/>
              </a:xfrm>
              <a:custGeom>
                <a:avLst/>
                <a:gdLst>
                  <a:gd name="T0" fmla="*/ 662 w 682"/>
                  <a:gd name="T1" fmla="*/ 87 h 643"/>
                  <a:gd name="T2" fmla="*/ 499 w 682"/>
                  <a:gd name="T3" fmla="*/ 2 h 643"/>
                  <a:gd name="T4" fmla="*/ 424 w 682"/>
                  <a:gd name="T5" fmla="*/ 16 h 643"/>
                  <a:gd name="T6" fmla="*/ 345 w 682"/>
                  <a:gd name="T7" fmla="*/ 41 h 643"/>
                  <a:gd name="T8" fmla="*/ 286 w 682"/>
                  <a:gd name="T9" fmla="*/ 22 h 643"/>
                  <a:gd name="T10" fmla="*/ 201 w 682"/>
                  <a:gd name="T11" fmla="*/ 4 h 643"/>
                  <a:gd name="T12" fmla="*/ 82 w 682"/>
                  <a:gd name="T13" fmla="*/ 53 h 643"/>
                  <a:gd name="T14" fmla="*/ 0 w 682"/>
                  <a:gd name="T15" fmla="*/ 261 h 643"/>
                  <a:gd name="T16" fmla="*/ 58 w 682"/>
                  <a:gd name="T17" fmla="*/ 484 h 643"/>
                  <a:gd name="T18" fmla="*/ 143 w 682"/>
                  <a:gd name="T19" fmla="*/ 603 h 643"/>
                  <a:gd name="T20" fmla="*/ 209 w 682"/>
                  <a:gd name="T21" fmla="*/ 639 h 643"/>
                  <a:gd name="T22" fmla="*/ 258 w 682"/>
                  <a:gd name="T23" fmla="*/ 634 h 643"/>
                  <a:gd name="T24" fmla="*/ 321 w 682"/>
                  <a:gd name="T25" fmla="*/ 609 h 643"/>
                  <a:gd name="T26" fmla="*/ 406 w 682"/>
                  <a:gd name="T27" fmla="*/ 612 h 643"/>
                  <a:gd name="T28" fmla="*/ 492 w 682"/>
                  <a:gd name="T29" fmla="*/ 640 h 643"/>
                  <a:gd name="T30" fmla="*/ 609 w 682"/>
                  <a:gd name="T31" fmla="*/ 560 h 643"/>
                  <a:gd name="T32" fmla="*/ 671 w 682"/>
                  <a:gd name="T33" fmla="*/ 452 h 643"/>
                  <a:gd name="T34" fmla="*/ 682 w 682"/>
                  <a:gd name="T35" fmla="*/ 414 h 643"/>
                  <a:gd name="T36" fmla="*/ 631 w 682"/>
                  <a:gd name="T37" fmla="*/ 382 h 643"/>
                  <a:gd name="T38" fmla="*/ 572 w 682"/>
                  <a:gd name="T39" fmla="*/ 274 h 643"/>
                  <a:gd name="T40" fmla="*/ 599 w 682"/>
                  <a:gd name="T41" fmla="*/ 147 h 643"/>
                  <a:gd name="T42" fmla="*/ 662 w 682"/>
                  <a:gd name="T43" fmla="*/ 87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2" h="643">
                    <a:moveTo>
                      <a:pt x="662" y="87"/>
                    </a:moveTo>
                    <a:cubicBezTo>
                      <a:pt x="662" y="87"/>
                      <a:pt x="614" y="2"/>
                      <a:pt x="499" y="2"/>
                    </a:cubicBezTo>
                    <a:cubicBezTo>
                      <a:pt x="499" y="2"/>
                      <a:pt x="469" y="0"/>
                      <a:pt x="424" y="16"/>
                    </a:cubicBezTo>
                    <a:cubicBezTo>
                      <a:pt x="379" y="32"/>
                      <a:pt x="367" y="41"/>
                      <a:pt x="345" y="41"/>
                    </a:cubicBezTo>
                    <a:cubicBezTo>
                      <a:pt x="345" y="41"/>
                      <a:pt x="315" y="36"/>
                      <a:pt x="286" y="22"/>
                    </a:cubicBezTo>
                    <a:cubicBezTo>
                      <a:pt x="257" y="9"/>
                      <a:pt x="226" y="4"/>
                      <a:pt x="201" y="4"/>
                    </a:cubicBezTo>
                    <a:cubicBezTo>
                      <a:pt x="176" y="4"/>
                      <a:pt x="121" y="20"/>
                      <a:pt x="82" y="53"/>
                    </a:cubicBezTo>
                    <a:cubicBezTo>
                      <a:pt x="41" y="88"/>
                      <a:pt x="0" y="152"/>
                      <a:pt x="0" y="261"/>
                    </a:cubicBezTo>
                    <a:cubicBezTo>
                      <a:pt x="0" y="370"/>
                      <a:pt x="55" y="479"/>
                      <a:pt x="58" y="484"/>
                    </a:cubicBezTo>
                    <a:cubicBezTo>
                      <a:pt x="60" y="488"/>
                      <a:pt x="120" y="584"/>
                      <a:pt x="143" y="603"/>
                    </a:cubicBezTo>
                    <a:cubicBezTo>
                      <a:pt x="167" y="623"/>
                      <a:pt x="185" y="638"/>
                      <a:pt x="209" y="639"/>
                    </a:cubicBezTo>
                    <a:cubicBezTo>
                      <a:pt x="232" y="640"/>
                      <a:pt x="245" y="638"/>
                      <a:pt x="258" y="634"/>
                    </a:cubicBezTo>
                    <a:cubicBezTo>
                      <a:pt x="270" y="629"/>
                      <a:pt x="305" y="611"/>
                      <a:pt x="321" y="609"/>
                    </a:cubicBezTo>
                    <a:cubicBezTo>
                      <a:pt x="337" y="608"/>
                      <a:pt x="362" y="598"/>
                      <a:pt x="406" y="612"/>
                    </a:cubicBezTo>
                    <a:cubicBezTo>
                      <a:pt x="450" y="626"/>
                      <a:pt x="464" y="643"/>
                      <a:pt x="492" y="640"/>
                    </a:cubicBezTo>
                    <a:cubicBezTo>
                      <a:pt x="520" y="636"/>
                      <a:pt x="557" y="635"/>
                      <a:pt x="609" y="560"/>
                    </a:cubicBezTo>
                    <a:cubicBezTo>
                      <a:pt x="626" y="536"/>
                      <a:pt x="669" y="463"/>
                      <a:pt x="671" y="452"/>
                    </a:cubicBezTo>
                    <a:cubicBezTo>
                      <a:pt x="673" y="441"/>
                      <a:pt x="682" y="427"/>
                      <a:pt x="682" y="414"/>
                    </a:cubicBezTo>
                    <a:cubicBezTo>
                      <a:pt x="682" y="414"/>
                      <a:pt x="642" y="394"/>
                      <a:pt x="631" y="382"/>
                    </a:cubicBezTo>
                    <a:cubicBezTo>
                      <a:pt x="615" y="364"/>
                      <a:pt x="584" y="338"/>
                      <a:pt x="572" y="274"/>
                    </a:cubicBezTo>
                    <a:cubicBezTo>
                      <a:pt x="561" y="211"/>
                      <a:pt x="592" y="155"/>
                      <a:pt x="599" y="147"/>
                    </a:cubicBezTo>
                    <a:cubicBezTo>
                      <a:pt x="606" y="139"/>
                      <a:pt x="641" y="96"/>
                      <a:pt x="662"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sp>
          <p:nvSpPr>
            <p:cNvPr id="66" name="CellPhone_E8EA">
              <a:extLst>
                <a:ext uri="{FF2B5EF4-FFF2-40B4-BE49-F238E27FC236}">
                  <a16:creationId xmlns:a16="http://schemas.microsoft.com/office/drawing/2014/main" id="{E29E52BB-AE04-4CA3-8E0A-0AF14A52536E}"/>
                </a:ext>
              </a:extLst>
            </p:cNvPr>
            <p:cNvSpPr>
              <a:spLocks noChangeAspect="1" noEditPoints="1"/>
            </p:cNvSpPr>
            <p:nvPr/>
          </p:nvSpPr>
          <p:spPr bwMode="auto">
            <a:xfrm>
              <a:off x="7084723" y="1610486"/>
              <a:ext cx="211864" cy="353049"/>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noFill/>
            <a:ln w="14224" cap="sq">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cxnSp>
          <p:nvCxnSpPr>
            <p:cNvPr id="67" name="Straight Connector 66">
              <a:extLst>
                <a:ext uri="{FF2B5EF4-FFF2-40B4-BE49-F238E27FC236}">
                  <a16:creationId xmlns:a16="http://schemas.microsoft.com/office/drawing/2014/main" id="{D982DAEA-436F-4289-AE26-0C55E3AD87EB}"/>
                </a:ext>
              </a:extLst>
            </p:cNvPr>
            <p:cNvCxnSpPr>
              <a:cxnSpLocks/>
            </p:cNvCxnSpPr>
            <p:nvPr/>
          </p:nvCxnSpPr>
          <p:spPr>
            <a:xfrm>
              <a:off x="7165583" y="1916461"/>
              <a:ext cx="47081"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70" name="Group 69">
            <a:extLst>
              <a:ext uri="{FF2B5EF4-FFF2-40B4-BE49-F238E27FC236}">
                <a16:creationId xmlns:a16="http://schemas.microsoft.com/office/drawing/2014/main" id="{EF9351D5-8C9E-4BBB-97CC-59AE145EB32D}"/>
              </a:ext>
            </a:extLst>
          </p:cNvPr>
          <p:cNvGrpSpPr/>
          <p:nvPr/>
        </p:nvGrpSpPr>
        <p:grpSpPr>
          <a:xfrm>
            <a:off x="324558" y="2856531"/>
            <a:ext cx="159961" cy="266558"/>
            <a:chOff x="6490922" y="1610486"/>
            <a:chExt cx="211865" cy="353049"/>
          </a:xfrm>
        </p:grpSpPr>
        <p:sp>
          <p:nvSpPr>
            <p:cNvPr id="71" name="Rectangle 70">
              <a:extLst>
                <a:ext uri="{FF2B5EF4-FFF2-40B4-BE49-F238E27FC236}">
                  <a16:creationId xmlns:a16="http://schemas.microsoft.com/office/drawing/2014/main" id="{FF02EEAA-3AD9-414B-B601-C631234D9292}"/>
                </a:ext>
              </a:extLst>
            </p:cNvPr>
            <p:cNvSpPr/>
            <p:nvPr/>
          </p:nvSpPr>
          <p:spPr bwMode="auto">
            <a:xfrm>
              <a:off x="6490922" y="1610486"/>
              <a:ext cx="211864" cy="353049"/>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72" name="Group 30">
              <a:extLst>
                <a:ext uri="{FF2B5EF4-FFF2-40B4-BE49-F238E27FC236}">
                  <a16:creationId xmlns:a16="http://schemas.microsoft.com/office/drawing/2014/main" id="{FDB4BF2B-497C-4114-8C3C-7416E3042594}"/>
                </a:ext>
              </a:extLst>
            </p:cNvPr>
            <p:cNvGrpSpPr>
              <a:grpSpLocks noChangeAspect="1"/>
            </p:cNvGrpSpPr>
            <p:nvPr/>
          </p:nvGrpSpPr>
          <p:grpSpPr bwMode="auto">
            <a:xfrm>
              <a:off x="6545792" y="1729376"/>
              <a:ext cx="111361" cy="115269"/>
              <a:chOff x="5049" y="1841"/>
              <a:chExt cx="57" cy="59"/>
            </a:xfrm>
            <a:solidFill>
              <a:schemeClr val="bg1"/>
            </a:solidFill>
          </p:grpSpPr>
          <p:sp>
            <p:nvSpPr>
              <p:cNvPr id="75" name="Freeform 31">
                <a:extLst>
                  <a:ext uri="{FF2B5EF4-FFF2-40B4-BE49-F238E27FC236}">
                    <a16:creationId xmlns:a16="http://schemas.microsoft.com/office/drawing/2014/main" id="{E2E6EC99-3772-49BC-9AD8-11DE0182189C}"/>
                  </a:ext>
                </a:extLst>
              </p:cNvPr>
              <p:cNvSpPr>
                <a:spLocks/>
              </p:cNvSpPr>
              <p:nvPr/>
            </p:nvSpPr>
            <p:spPr bwMode="auto">
              <a:xfrm>
                <a:off x="5049" y="1859"/>
                <a:ext cx="9" cy="23"/>
              </a:xfrm>
              <a:custGeom>
                <a:avLst/>
                <a:gdLst>
                  <a:gd name="T0" fmla="*/ 70 w 81"/>
                  <a:gd name="T1" fmla="*/ 0 h 212"/>
                  <a:gd name="T2" fmla="*/ 11 w 81"/>
                  <a:gd name="T3" fmla="*/ 0 h 212"/>
                  <a:gd name="T4" fmla="*/ 0 w 81"/>
                  <a:gd name="T5" fmla="*/ 11 h 212"/>
                  <a:gd name="T6" fmla="*/ 0 w 81"/>
                  <a:gd name="T7" fmla="*/ 201 h 212"/>
                  <a:gd name="T8" fmla="*/ 11 w 81"/>
                  <a:gd name="T9" fmla="*/ 212 h 212"/>
                  <a:gd name="T10" fmla="*/ 70 w 81"/>
                  <a:gd name="T11" fmla="*/ 212 h 212"/>
                  <a:gd name="T12" fmla="*/ 81 w 81"/>
                  <a:gd name="T13" fmla="*/ 201 h 212"/>
                  <a:gd name="T14" fmla="*/ 81 w 81"/>
                  <a:gd name="T15" fmla="*/ 11 h 212"/>
                  <a:gd name="T16" fmla="*/ 70 w 81"/>
                  <a:gd name="T17"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212">
                    <a:moveTo>
                      <a:pt x="70" y="0"/>
                    </a:moveTo>
                    <a:cubicBezTo>
                      <a:pt x="11" y="0"/>
                      <a:pt x="11" y="0"/>
                      <a:pt x="11" y="0"/>
                    </a:cubicBezTo>
                    <a:cubicBezTo>
                      <a:pt x="5" y="0"/>
                      <a:pt x="0" y="5"/>
                      <a:pt x="0" y="11"/>
                    </a:cubicBezTo>
                    <a:cubicBezTo>
                      <a:pt x="0" y="201"/>
                      <a:pt x="0" y="201"/>
                      <a:pt x="0" y="201"/>
                    </a:cubicBezTo>
                    <a:cubicBezTo>
                      <a:pt x="0" y="207"/>
                      <a:pt x="5" y="212"/>
                      <a:pt x="11" y="212"/>
                    </a:cubicBezTo>
                    <a:cubicBezTo>
                      <a:pt x="70" y="212"/>
                      <a:pt x="70" y="212"/>
                      <a:pt x="70" y="212"/>
                    </a:cubicBezTo>
                    <a:cubicBezTo>
                      <a:pt x="76" y="212"/>
                      <a:pt x="81" y="207"/>
                      <a:pt x="81" y="201"/>
                    </a:cubicBezTo>
                    <a:cubicBezTo>
                      <a:pt x="81" y="11"/>
                      <a:pt x="81" y="11"/>
                      <a:pt x="81" y="11"/>
                    </a:cubicBezTo>
                    <a:cubicBezTo>
                      <a:pt x="81" y="5"/>
                      <a:pt x="76" y="0"/>
                      <a:pt x="7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76" name="Freeform 32">
                <a:extLst>
                  <a:ext uri="{FF2B5EF4-FFF2-40B4-BE49-F238E27FC236}">
                    <a16:creationId xmlns:a16="http://schemas.microsoft.com/office/drawing/2014/main" id="{8A37439F-7C9A-4ECC-85C9-96257081C6FF}"/>
                  </a:ext>
                </a:extLst>
              </p:cNvPr>
              <p:cNvSpPr>
                <a:spLocks/>
              </p:cNvSpPr>
              <p:nvPr/>
            </p:nvSpPr>
            <p:spPr bwMode="auto">
              <a:xfrm>
                <a:off x="5097" y="1859"/>
                <a:ext cx="9" cy="23"/>
              </a:xfrm>
              <a:custGeom>
                <a:avLst/>
                <a:gdLst>
                  <a:gd name="T0" fmla="*/ 71 w 82"/>
                  <a:gd name="T1" fmla="*/ 0 h 212"/>
                  <a:gd name="T2" fmla="*/ 11 w 82"/>
                  <a:gd name="T3" fmla="*/ 0 h 212"/>
                  <a:gd name="T4" fmla="*/ 0 w 82"/>
                  <a:gd name="T5" fmla="*/ 11 h 212"/>
                  <a:gd name="T6" fmla="*/ 0 w 82"/>
                  <a:gd name="T7" fmla="*/ 201 h 212"/>
                  <a:gd name="T8" fmla="*/ 11 w 82"/>
                  <a:gd name="T9" fmla="*/ 212 h 212"/>
                  <a:gd name="T10" fmla="*/ 71 w 82"/>
                  <a:gd name="T11" fmla="*/ 212 h 212"/>
                  <a:gd name="T12" fmla="*/ 82 w 82"/>
                  <a:gd name="T13" fmla="*/ 201 h 212"/>
                  <a:gd name="T14" fmla="*/ 82 w 82"/>
                  <a:gd name="T15" fmla="*/ 11 h 212"/>
                  <a:gd name="T16" fmla="*/ 71 w 82"/>
                  <a:gd name="T17"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212">
                    <a:moveTo>
                      <a:pt x="71" y="0"/>
                    </a:moveTo>
                    <a:cubicBezTo>
                      <a:pt x="11" y="0"/>
                      <a:pt x="11" y="0"/>
                      <a:pt x="11" y="0"/>
                    </a:cubicBezTo>
                    <a:cubicBezTo>
                      <a:pt x="5" y="0"/>
                      <a:pt x="0" y="5"/>
                      <a:pt x="0" y="11"/>
                    </a:cubicBezTo>
                    <a:cubicBezTo>
                      <a:pt x="0" y="201"/>
                      <a:pt x="0" y="201"/>
                      <a:pt x="0" y="201"/>
                    </a:cubicBezTo>
                    <a:cubicBezTo>
                      <a:pt x="0" y="207"/>
                      <a:pt x="5" y="212"/>
                      <a:pt x="11" y="212"/>
                    </a:cubicBezTo>
                    <a:cubicBezTo>
                      <a:pt x="71" y="212"/>
                      <a:pt x="71" y="212"/>
                      <a:pt x="71" y="212"/>
                    </a:cubicBezTo>
                    <a:cubicBezTo>
                      <a:pt x="77" y="212"/>
                      <a:pt x="82" y="207"/>
                      <a:pt x="82" y="201"/>
                    </a:cubicBezTo>
                    <a:cubicBezTo>
                      <a:pt x="82" y="11"/>
                      <a:pt x="82" y="11"/>
                      <a:pt x="82" y="11"/>
                    </a:cubicBezTo>
                    <a:cubicBezTo>
                      <a:pt x="82" y="5"/>
                      <a:pt x="77" y="0"/>
                      <a:pt x="7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77" name="Freeform 33">
                <a:extLst>
                  <a:ext uri="{FF2B5EF4-FFF2-40B4-BE49-F238E27FC236}">
                    <a16:creationId xmlns:a16="http://schemas.microsoft.com/office/drawing/2014/main" id="{B9A52CD9-D2F5-4069-B6F0-E4ADC1008ADD}"/>
                  </a:ext>
                </a:extLst>
              </p:cNvPr>
              <p:cNvSpPr>
                <a:spLocks/>
              </p:cNvSpPr>
              <p:nvPr/>
            </p:nvSpPr>
            <p:spPr bwMode="auto">
              <a:xfrm>
                <a:off x="5066" y="1877"/>
                <a:ext cx="9" cy="23"/>
              </a:xfrm>
              <a:custGeom>
                <a:avLst/>
                <a:gdLst>
                  <a:gd name="T0" fmla="*/ 70 w 81"/>
                  <a:gd name="T1" fmla="*/ 0 h 211"/>
                  <a:gd name="T2" fmla="*/ 11 w 81"/>
                  <a:gd name="T3" fmla="*/ 0 h 211"/>
                  <a:gd name="T4" fmla="*/ 0 w 81"/>
                  <a:gd name="T5" fmla="*/ 11 h 211"/>
                  <a:gd name="T6" fmla="*/ 0 w 81"/>
                  <a:gd name="T7" fmla="*/ 200 h 211"/>
                  <a:gd name="T8" fmla="*/ 11 w 81"/>
                  <a:gd name="T9" fmla="*/ 211 h 211"/>
                  <a:gd name="T10" fmla="*/ 70 w 81"/>
                  <a:gd name="T11" fmla="*/ 211 h 211"/>
                  <a:gd name="T12" fmla="*/ 81 w 81"/>
                  <a:gd name="T13" fmla="*/ 200 h 211"/>
                  <a:gd name="T14" fmla="*/ 81 w 81"/>
                  <a:gd name="T15" fmla="*/ 11 h 211"/>
                  <a:gd name="T16" fmla="*/ 70 w 81"/>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211">
                    <a:moveTo>
                      <a:pt x="70" y="0"/>
                    </a:moveTo>
                    <a:cubicBezTo>
                      <a:pt x="11" y="0"/>
                      <a:pt x="11" y="0"/>
                      <a:pt x="11" y="0"/>
                    </a:cubicBezTo>
                    <a:cubicBezTo>
                      <a:pt x="5" y="0"/>
                      <a:pt x="0" y="4"/>
                      <a:pt x="0" y="11"/>
                    </a:cubicBezTo>
                    <a:cubicBezTo>
                      <a:pt x="0" y="200"/>
                      <a:pt x="0" y="200"/>
                      <a:pt x="0" y="200"/>
                    </a:cubicBezTo>
                    <a:cubicBezTo>
                      <a:pt x="0" y="206"/>
                      <a:pt x="5" y="211"/>
                      <a:pt x="11" y="211"/>
                    </a:cubicBezTo>
                    <a:cubicBezTo>
                      <a:pt x="70" y="211"/>
                      <a:pt x="70" y="211"/>
                      <a:pt x="70" y="211"/>
                    </a:cubicBezTo>
                    <a:cubicBezTo>
                      <a:pt x="76" y="211"/>
                      <a:pt x="81" y="206"/>
                      <a:pt x="81" y="200"/>
                    </a:cubicBezTo>
                    <a:cubicBezTo>
                      <a:pt x="81" y="11"/>
                      <a:pt x="81" y="11"/>
                      <a:pt x="81" y="11"/>
                    </a:cubicBezTo>
                    <a:cubicBezTo>
                      <a:pt x="81" y="4"/>
                      <a:pt x="76" y="0"/>
                      <a:pt x="7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78" name="Freeform 34">
                <a:extLst>
                  <a:ext uri="{FF2B5EF4-FFF2-40B4-BE49-F238E27FC236}">
                    <a16:creationId xmlns:a16="http://schemas.microsoft.com/office/drawing/2014/main" id="{7E7EC4C1-8BAC-4F71-8109-852DF2D0E5AC}"/>
                  </a:ext>
                </a:extLst>
              </p:cNvPr>
              <p:cNvSpPr>
                <a:spLocks/>
              </p:cNvSpPr>
              <p:nvPr/>
            </p:nvSpPr>
            <p:spPr bwMode="auto">
              <a:xfrm>
                <a:off x="5079" y="1877"/>
                <a:ext cx="10" cy="23"/>
              </a:xfrm>
              <a:custGeom>
                <a:avLst/>
                <a:gdLst>
                  <a:gd name="T0" fmla="*/ 71 w 82"/>
                  <a:gd name="T1" fmla="*/ 0 h 211"/>
                  <a:gd name="T2" fmla="*/ 11 w 82"/>
                  <a:gd name="T3" fmla="*/ 0 h 211"/>
                  <a:gd name="T4" fmla="*/ 0 w 82"/>
                  <a:gd name="T5" fmla="*/ 11 h 211"/>
                  <a:gd name="T6" fmla="*/ 0 w 82"/>
                  <a:gd name="T7" fmla="*/ 200 h 211"/>
                  <a:gd name="T8" fmla="*/ 11 w 82"/>
                  <a:gd name="T9" fmla="*/ 211 h 211"/>
                  <a:gd name="T10" fmla="*/ 71 w 82"/>
                  <a:gd name="T11" fmla="*/ 211 h 211"/>
                  <a:gd name="T12" fmla="*/ 82 w 82"/>
                  <a:gd name="T13" fmla="*/ 200 h 211"/>
                  <a:gd name="T14" fmla="*/ 82 w 82"/>
                  <a:gd name="T15" fmla="*/ 11 h 211"/>
                  <a:gd name="T16" fmla="*/ 71 w 82"/>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211">
                    <a:moveTo>
                      <a:pt x="71" y="0"/>
                    </a:moveTo>
                    <a:cubicBezTo>
                      <a:pt x="11" y="0"/>
                      <a:pt x="11" y="0"/>
                      <a:pt x="11" y="0"/>
                    </a:cubicBezTo>
                    <a:cubicBezTo>
                      <a:pt x="5" y="0"/>
                      <a:pt x="0" y="4"/>
                      <a:pt x="0" y="11"/>
                    </a:cubicBezTo>
                    <a:cubicBezTo>
                      <a:pt x="0" y="200"/>
                      <a:pt x="0" y="200"/>
                      <a:pt x="0" y="200"/>
                    </a:cubicBezTo>
                    <a:cubicBezTo>
                      <a:pt x="0" y="206"/>
                      <a:pt x="5" y="211"/>
                      <a:pt x="11" y="211"/>
                    </a:cubicBezTo>
                    <a:cubicBezTo>
                      <a:pt x="71" y="211"/>
                      <a:pt x="71" y="211"/>
                      <a:pt x="71" y="211"/>
                    </a:cubicBezTo>
                    <a:cubicBezTo>
                      <a:pt x="77" y="211"/>
                      <a:pt x="82" y="206"/>
                      <a:pt x="82" y="200"/>
                    </a:cubicBezTo>
                    <a:cubicBezTo>
                      <a:pt x="82" y="11"/>
                      <a:pt x="82" y="11"/>
                      <a:pt x="82" y="11"/>
                    </a:cubicBezTo>
                    <a:cubicBezTo>
                      <a:pt x="82" y="4"/>
                      <a:pt x="77" y="0"/>
                      <a:pt x="7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79" name="Freeform 35">
                <a:extLst>
                  <a:ext uri="{FF2B5EF4-FFF2-40B4-BE49-F238E27FC236}">
                    <a16:creationId xmlns:a16="http://schemas.microsoft.com/office/drawing/2014/main" id="{AED8C30E-A911-42B3-BEC5-D89324A78B2B}"/>
                  </a:ext>
                </a:extLst>
              </p:cNvPr>
              <p:cNvSpPr>
                <a:spLocks/>
              </p:cNvSpPr>
              <p:nvPr/>
            </p:nvSpPr>
            <p:spPr bwMode="auto">
              <a:xfrm>
                <a:off x="5060" y="1859"/>
                <a:ext cx="35" cy="28"/>
              </a:xfrm>
              <a:custGeom>
                <a:avLst/>
                <a:gdLst>
                  <a:gd name="T0" fmla="*/ 304 w 304"/>
                  <a:gd name="T1" fmla="*/ 0 h 264"/>
                  <a:gd name="T2" fmla="*/ 304 w 304"/>
                  <a:gd name="T3" fmla="*/ 221 h 264"/>
                  <a:gd name="T4" fmla="*/ 261 w 304"/>
                  <a:gd name="T5" fmla="*/ 264 h 264"/>
                  <a:gd name="T6" fmla="*/ 43 w 304"/>
                  <a:gd name="T7" fmla="*/ 264 h 264"/>
                  <a:gd name="T8" fmla="*/ 0 w 304"/>
                  <a:gd name="T9" fmla="*/ 221 h 264"/>
                  <a:gd name="T10" fmla="*/ 0 w 304"/>
                  <a:gd name="T11" fmla="*/ 0 h 264"/>
                  <a:gd name="T12" fmla="*/ 304 w 304"/>
                  <a:gd name="T13" fmla="*/ 0 h 264"/>
                </a:gdLst>
                <a:ahLst/>
                <a:cxnLst>
                  <a:cxn ang="0">
                    <a:pos x="T0" y="T1"/>
                  </a:cxn>
                  <a:cxn ang="0">
                    <a:pos x="T2" y="T3"/>
                  </a:cxn>
                  <a:cxn ang="0">
                    <a:pos x="T4" y="T5"/>
                  </a:cxn>
                  <a:cxn ang="0">
                    <a:pos x="T6" y="T7"/>
                  </a:cxn>
                  <a:cxn ang="0">
                    <a:pos x="T8" y="T9"/>
                  </a:cxn>
                  <a:cxn ang="0">
                    <a:pos x="T10" y="T11"/>
                  </a:cxn>
                  <a:cxn ang="0">
                    <a:pos x="T12" y="T13"/>
                  </a:cxn>
                </a:cxnLst>
                <a:rect l="0" t="0" r="r" b="b"/>
                <a:pathLst>
                  <a:path w="304" h="264">
                    <a:moveTo>
                      <a:pt x="304" y="0"/>
                    </a:moveTo>
                    <a:cubicBezTo>
                      <a:pt x="304" y="221"/>
                      <a:pt x="304" y="221"/>
                      <a:pt x="304" y="221"/>
                    </a:cubicBezTo>
                    <a:cubicBezTo>
                      <a:pt x="304" y="244"/>
                      <a:pt x="285" y="264"/>
                      <a:pt x="261" y="264"/>
                    </a:cubicBezTo>
                    <a:cubicBezTo>
                      <a:pt x="43" y="264"/>
                      <a:pt x="43" y="264"/>
                      <a:pt x="43" y="264"/>
                    </a:cubicBezTo>
                    <a:cubicBezTo>
                      <a:pt x="20" y="264"/>
                      <a:pt x="0" y="244"/>
                      <a:pt x="0" y="221"/>
                    </a:cubicBezTo>
                    <a:cubicBezTo>
                      <a:pt x="0" y="0"/>
                      <a:pt x="0" y="0"/>
                      <a:pt x="0" y="0"/>
                    </a:cubicBezTo>
                    <a:lnTo>
                      <a:pt x="30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80" name="Freeform 36">
                <a:extLst>
                  <a:ext uri="{FF2B5EF4-FFF2-40B4-BE49-F238E27FC236}">
                    <a16:creationId xmlns:a16="http://schemas.microsoft.com/office/drawing/2014/main" id="{E0AF2846-55FB-4557-A5BA-5EDB2C7B0240}"/>
                  </a:ext>
                </a:extLst>
              </p:cNvPr>
              <p:cNvSpPr>
                <a:spLocks noEditPoints="1"/>
              </p:cNvSpPr>
              <p:nvPr/>
            </p:nvSpPr>
            <p:spPr bwMode="auto">
              <a:xfrm>
                <a:off x="5060" y="1845"/>
                <a:ext cx="35" cy="13"/>
              </a:xfrm>
              <a:custGeom>
                <a:avLst/>
                <a:gdLst>
                  <a:gd name="T0" fmla="*/ 152 w 304"/>
                  <a:gd name="T1" fmla="*/ 0 h 118"/>
                  <a:gd name="T2" fmla="*/ 0 w 304"/>
                  <a:gd name="T3" fmla="*/ 118 h 118"/>
                  <a:gd name="T4" fmla="*/ 304 w 304"/>
                  <a:gd name="T5" fmla="*/ 118 h 118"/>
                  <a:gd name="T6" fmla="*/ 152 w 304"/>
                  <a:gd name="T7" fmla="*/ 0 h 118"/>
                  <a:gd name="T8" fmla="*/ 90 w 304"/>
                  <a:gd name="T9" fmla="*/ 79 h 118"/>
                  <a:gd name="T10" fmla="*/ 72 w 304"/>
                  <a:gd name="T11" fmla="*/ 61 h 118"/>
                  <a:gd name="T12" fmla="*/ 90 w 304"/>
                  <a:gd name="T13" fmla="*/ 43 h 118"/>
                  <a:gd name="T14" fmla="*/ 108 w 304"/>
                  <a:gd name="T15" fmla="*/ 61 h 118"/>
                  <a:gd name="T16" fmla="*/ 90 w 304"/>
                  <a:gd name="T17" fmla="*/ 79 h 118"/>
                  <a:gd name="T18" fmla="*/ 214 w 304"/>
                  <a:gd name="T19" fmla="*/ 79 h 118"/>
                  <a:gd name="T20" fmla="*/ 196 w 304"/>
                  <a:gd name="T21" fmla="*/ 61 h 118"/>
                  <a:gd name="T22" fmla="*/ 214 w 304"/>
                  <a:gd name="T23" fmla="*/ 43 h 118"/>
                  <a:gd name="T24" fmla="*/ 233 w 304"/>
                  <a:gd name="T25" fmla="*/ 61 h 118"/>
                  <a:gd name="T26" fmla="*/ 214 w 304"/>
                  <a:gd name="T27" fmla="*/ 79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4" h="118">
                    <a:moveTo>
                      <a:pt x="152" y="0"/>
                    </a:moveTo>
                    <a:cubicBezTo>
                      <a:pt x="68" y="0"/>
                      <a:pt x="0" y="53"/>
                      <a:pt x="0" y="118"/>
                    </a:cubicBezTo>
                    <a:cubicBezTo>
                      <a:pt x="304" y="118"/>
                      <a:pt x="304" y="118"/>
                      <a:pt x="304" y="118"/>
                    </a:cubicBezTo>
                    <a:cubicBezTo>
                      <a:pt x="304" y="53"/>
                      <a:pt x="236" y="0"/>
                      <a:pt x="152" y="0"/>
                    </a:cubicBezTo>
                    <a:close/>
                    <a:moveTo>
                      <a:pt x="90" y="79"/>
                    </a:moveTo>
                    <a:cubicBezTo>
                      <a:pt x="80" y="79"/>
                      <a:pt x="72" y="71"/>
                      <a:pt x="72" y="61"/>
                    </a:cubicBezTo>
                    <a:cubicBezTo>
                      <a:pt x="72" y="51"/>
                      <a:pt x="80" y="43"/>
                      <a:pt x="90" y="43"/>
                    </a:cubicBezTo>
                    <a:cubicBezTo>
                      <a:pt x="100" y="43"/>
                      <a:pt x="108" y="51"/>
                      <a:pt x="108" y="61"/>
                    </a:cubicBezTo>
                    <a:cubicBezTo>
                      <a:pt x="108" y="71"/>
                      <a:pt x="100" y="79"/>
                      <a:pt x="90" y="79"/>
                    </a:cubicBezTo>
                    <a:close/>
                    <a:moveTo>
                      <a:pt x="214" y="79"/>
                    </a:moveTo>
                    <a:cubicBezTo>
                      <a:pt x="204" y="79"/>
                      <a:pt x="196" y="71"/>
                      <a:pt x="196" y="61"/>
                    </a:cubicBezTo>
                    <a:cubicBezTo>
                      <a:pt x="196" y="51"/>
                      <a:pt x="204" y="43"/>
                      <a:pt x="214" y="43"/>
                    </a:cubicBezTo>
                    <a:cubicBezTo>
                      <a:pt x="224" y="43"/>
                      <a:pt x="233" y="51"/>
                      <a:pt x="233" y="61"/>
                    </a:cubicBezTo>
                    <a:cubicBezTo>
                      <a:pt x="233" y="71"/>
                      <a:pt x="224" y="79"/>
                      <a:pt x="214" y="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81" name="Freeform 37">
                <a:extLst>
                  <a:ext uri="{FF2B5EF4-FFF2-40B4-BE49-F238E27FC236}">
                    <a16:creationId xmlns:a16="http://schemas.microsoft.com/office/drawing/2014/main" id="{FF366A9C-DE89-4B99-A0AE-1FE9ED13A2D3}"/>
                  </a:ext>
                </a:extLst>
              </p:cNvPr>
              <p:cNvSpPr>
                <a:spLocks/>
              </p:cNvSpPr>
              <p:nvPr/>
            </p:nvSpPr>
            <p:spPr bwMode="auto">
              <a:xfrm>
                <a:off x="5064" y="1841"/>
                <a:ext cx="10" cy="10"/>
              </a:xfrm>
              <a:custGeom>
                <a:avLst/>
                <a:gdLst>
                  <a:gd name="T0" fmla="*/ 79 w 85"/>
                  <a:gd name="T1" fmla="*/ 71 h 101"/>
                  <a:gd name="T2" fmla="*/ 40 w 85"/>
                  <a:gd name="T3" fmla="*/ 12 h 101"/>
                  <a:gd name="T4" fmla="*/ 12 w 85"/>
                  <a:gd name="T5" fmla="*/ 7 h 101"/>
                  <a:gd name="T6" fmla="*/ 6 w 85"/>
                  <a:gd name="T7" fmla="*/ 35 h 101"/>
                  <a:gd name="T8" fmla="*/ 42 w 85"/>
                  <a:gd name="T9" fmla="*/ 89 h 101"/>
                  <a:gd name="T10" fmla="*/ 53 w 85"/>
                  <a:gd name="T11" fmla="*/ 85 h 101"/>
                  <a:gd name="T12" fmla="*/ 71 w 85"/>
                  <a:gd name="T13" fmla="*/ 101 h 101"/>
                  <a:gd name="T14" fmla="*/ 73 w 85"/>
                  <a:gd name="T15" fmla="*/ 100 h 101"/>
                  <a:gd name="T16" fmla="*/ 79 w 85"/>
                  <a:gd name="T17" fmla="*/ 7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101">
                    <a:moveTo>
                      <a:pt x="79" y="71"/>
                    </a:moveTo>
                    <a:cubicBezTo>
                      <a:pt x="40" y="12"/>
                      <a:pt x="40" y="12"/>
                      <a:pt x="40" y="12"/>
                    </a:cubicBezTo>
                    <a:cubicBezTo>
                      <a:pt x="34" y="3"/>
                      <a:pt x="21" y="0"/>
                      <a:pt x="12" y="7"/>
                    </a:cubicBezTo>
                    <a:cubicBezTo>
                      <a:pt x="3" y="13"/>
                      <a:pt x="0" y="25"/>
                      <a:pt x="6" y="35"/>
                    </a:cubicBezTo>
                    <a:cubicBezTo>
                      <a:pt x="42" y="89"/>
                      <a:pt x="42" y="89"/>
                      <a:pt x="42" y="89"/>
                    </a:cubicBezTo>
                    <a:cubicBezTo>
                      <a:pt x="45" y="86"/>
                      <a:pt x="49" y="85"/>
                      <a:pt x="53" y="85"/>
                    </a:cubicBezTo>
                    <a:cubicBezTo>
                      <a:pt x="63" y="85"/>
                      <a:pt x="70" y="92"/>
                      <a:pt x="71" y="101"/>
                    </a:cubicBezTo>
                    <a:cubicBezTo>
                      <a:pt x="72" y="100"/>
                      <a:pt x="73" y="100"/>
                      <a:pt x="73" y="100"/>
                    </a:cubicBezTo>
                    <a:cubicBezTo>
                      <a:pt x="82" y="93"/>
                      <a:pt x="85" y="81"/>
                      <a:pt x="79"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82" name="Freeform 38">
                <a:extLst>
                  <a:ext uri="{FF2B5EF4-FFF2-40B4-BE49-F238E27FC236}">
                    <a16:creationId xmlns:a16="http://schemas.microsoft.com/office/drawing/2014/main" id="{B534C913-7604-4EF9-9E20-C8FF6688E998}"/>
                  </a:ext>
                </a:extLst>
              </p:cNvPr>
              <p:cNvSpPr>
                <a:spLocks/>
              </p:cNvSpPr>
              <p:nvPr/>
            </p:nvSpPr>
            <p:spPr bwMode="auto">
              <a:xfrm>
                <a:off x="5081" y="1841"/>
                <a:ext cx="10" cy="10"/>
              </a:xfrm>
              <a:custGeom>
                <a:avLst/>
                <a:gdLst>
                  <a:gd name="T0" fmla="*/ 73 w 85"/>
                  <a:gd name="T1" fmla="*/ 7 h 101"/>
                  <a:gd name="T2" fmla="*/ 44 w 85"/>
                  <a:gd name="T3" fmla="*/ 12 h 101"/>
                  <a:gd name="T4" fmla="*/ 6 w 85"/>
                  <a:gd name="T5" fmla="*/ 71 h 101"/>
                  <a:gd name="T6" fmla="*/ 12 w 85"/>
                  <a:gd name="T7" fmla="*/ 100 h 101"/>
                  <a:gd name="T8" fmla="*/ 13 w 85"/>
                  <a:gd name="T9" fmla="*/ 101 h 101"/>
                  <a:gd name="T10" fmla="*/ 31 w 85"/>
                  <a:gd name="T11" fmla="*/ 85 h 101"/>
                  <a:gd name="T12" fmla="*/ 43 w 85"/>
                  <a:gd name="T13" fmla="*/ 89 h 101"/>
                  <a:gd name="T14" fmla="*/ 78 w 85"/>
                  <a:gd name="T15" fmla="*/ 35 h 101"/>
                  <a:gd name="T16" fmla="*/ 73 w 85"/>
                  <a:gd name="T17" fmla="*/ 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101">
                    <a:moveTo>
                      <a:pt x="73" y="7"/>
                    </a:moveTo>
                    <a:cubicBezTo>
                      <a:pt x="63" y="0"/>
                      <a:pt x="51" y="3"/>
                      <a:pt x="44" y="12"/>
                    </a:cubicBezTo>
                    <a:cubicBezTo>
                      <a:pt x="6" y="71"/>
                      <a:pt x="6" y="71"/>
                      <a:pt x="6" y="71"/>
                    </a:cubicBezTo>
                    <a:cubicBezTo>
                      <a:pt x="0" y="81"/>
                      <a:pt x="2" y="93"/>
                      <a:pt x="12" y="100"/>
                    </a:cubicBezTo>
                    <a:cubicBezTo>
                      <a:pt x="12" y="100"/>
                      <a:pt x="13" y="100"/>
                      <a:pt x="13" y="101"/>
                    </a:cubicBezTo>
                    <a:cubicBezTo>
                      <a:pt x="15" y="92"/>
                      <a:pt x="22" y="85"/>
                      <a:pt x="31" y="85"/>
                    </a:cubicBezTo>
                    <a:cubicBezTo>
                      <a:pt x="36" y="85"/>
                      <a:pt x="40" y="86"/>
                      <a:pt x="43" y="89"/>
                    </a:cubicBezTo>
                    <a:cubicBezTo>
                      <a:pt x="78" y="35"/>
                      <a:pt x="78" y="35"/>
                      <a:pt x="78" y="35"/>
                    </a:cubicBezTo>
                    <a:cubicBezTo>
                      <a:pt x="85" y="25"/>
                      <a:pt x="82" y="13"/>
                      <a:pt x="7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sp>
          <p:nvSpPr>
            <p:cNvPr id="73" name="CellPhone_E8EA">
              <a:extLst>
                <a:ext uri="{FF2B5EF4-FFF2-40B4-BE49-F238E27FC236}">
                  <a16:creationId xmlns:a16="http://schemas.microsoft.com/office/drawing/2014/main" id="{5AE27A68-699F-45C4-8365-EC8128D1069F}"/>
                </a:ext>
              </a:extLst>
            </p:cNvPr>
            <p:cNvSpPr>
              <a:spLocks noChangeAspect="1" noEditPoints="1"/>
            </p:cNvSpPr>
            <p:nvPr/>
          </p:nvSpPr>
          <p:spPr bwMode="auto">
            <a:xfrm>
              <a:off x="6490923" y="1610486"/>
              <a:ext cx="211864" cy="353049"/>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noFill/>
            <a:ln w="14224" cap="sq">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cxnSp>
          <p:nvCxnSpPr>
            <p:cNvPr id="74" name="Straight Connector 73">
              <a:extLst>
                <a:ext uri="{FF2B5EF4-FFF2-40B4-BE49-F238E27FC236}">
                  <a16:creationId xmlns:a16="http://schemas.microsoft.com/office/drawing/2014/main" id="{5BADEC6F-7134-4420-8849-943A1EF97546}"/>
                </a:ext>
              </a:extLst>
            </p:cNvPr>
            <p:cNvCxnSpPr>
              <a:cxnSpLocks/>
            </p:cNvCxnSpPr>
            <p:nvPr/>
          </p:nvCxnSpPr>
          <p:spPr>
            <a:xfrm>
              <a:off x="6573314" y="1916461"/>
              <a:ext cx="47081"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225" name="Straight Connector 224">
            <a:extLst>
              <a:ext uri="{FF2B5EF4-FFF2-40B4-BE49-F238E27FC236}">
                <a16:creationId xmlns:a16="http://schemas.microsoft.com/office/drawing/2014/main" id="{A8AEF3C6-E6D8-4E36-9B08-DF580005DEDC}"/>
              </a:ext>
            </a:extLst>
          </p:cNvPr>
          <p:cNvCxnSpPr>
            <a:cxnSpLocks/>
          </p:cNvCxnSpPr>
          <p:nvPr/>
        </p:nvCxnSpPr>
        <p:spPr>
          <a:xfrm>
            <a:off x="1051246" y="3176632"/>
            <a:ext cx="0" cy="153525"/>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C5F795F0-981D-49A3-8544-55AF5C2319F3}"/>
              </a:ext>
            </a:extLst>
          </p:cNvPr>
          <p:cNvCxnSpPr>
            <a:cxnSpLocks/>
          </p:cNvCxnSpPr>
          <p:nvPr/>
        </p:nvCxnSpPr>
        <p:spPr>
          <a:xfrm>
            <a:off x="405265" y="3176632"/>
            <a:ext cx="0" cy="153525"/>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74BBB275-8609-4418-87E8-1CDA392D9E23}"/>
              </a:ext>
            </a:extLst>
          </p:cNvPr>
          <p:cNvCxnSpPr>
            <a:cxnSpLocks/>
          </p:cNvCxnSpPr>
          <p:nvPr/>
        </p:nvCxnSpPr>
        <p:spPr>
          <a:xfrm>
            <a:off x="666505" y="3176632"/>
            <a:ext cx="0" cy="153525"/>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1" name="Connector: Elbow 310">
            <a:extLst>
              <a:ext uri="{FF2B5EF4-FFF2-40B4-BE49-F238E27FC236}">
                <a16:creationId xmlns:a16="http://schemas.microsoft.com/office/drawing/2014/main" id="{1894E009-10C6-491B-98D8-5BDCEEB11732}"/>
              </a:ext>
            </a:extLst>
          </p:cNvPr>
          <p:cNvCxnSpPr>
            <a:cxnSpLocks/>
            <a:stCxn id="389" idx="1"/>
          </p:cNvCxnSpPr>
          <p:nvPr/>
        </p:nvCxnSpPr>
        <p:spPr>
          <a:xfrm rot="10800000" flipV="1">
            <a:off x="1085622" y="501395"/>
            <a:ext cx="7405746" cy="1404719"/>
          </a:xfrm>
          <a:prstGeom prst="bentConnector3">
            <a:avLst>
              <a:gd name="adj1" fmla="val 2926"/>
            </a:avLst>
          </a:prstGeom>
          <a:ln w="19050">
            <a:solidFill>
              <a:schemeClr val="tx1">
                <a:lumMod val="60000"/>
                <a:lumOff val="4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264" name="Rectangle 263">
            <a:hlinkClick r:id="rId9" tooltip="System Center Configuration Manager provides security capabilities including patching, OS and app deployment, Mobile Device management (via Intune), and more"/>
            <a:extLst>
              <a:ext uri="{FF2B5EF4-FFF2-40B4-BE49-F238E27FC236}">
                <a16:creationId xmlns:a16="http://schemas.microsoft.com/office/drawing/2014/main" id="{51E6FFD1-9711-4B01-BA9F-47D97A6ECFF8}"/>
              </a:ext>
            </a:extLst>
          </p:cNvPr>
          <p:cNvSpPr/>
          <p:nvPr/>
        </p:nvSpPr>
        <p:spPr>
          <a:xfrm>
            <a:off x="261457" y="4154524"/>
            <a:ext cx="1530548" cy="331116"/>
          </a:xfrm>
          <a:prstGeom prst="rect">
            <a:avLst/>
          </a:prstGeom>
          <a:solidFill>
            <a:schemeClr val="bg1"/>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rIns="45720" rtlCol="0" anchor="ctr">
            <a:spAutoFit/>
          </a:bodyPr>
          <a:lstStyle/>
          <a:p>
            <a:pPr marL="0" marR="0" lvl="0" indent="0" algn="ctr" defTabSz="914400" rtl="0" eaLnBrk="1" fontAlgn="auto" latinLnBrk="0" hangingPunct="1">
              <a:lnSpc>
                <a:spcPct val="97000"/>
              </a:lnSpc>
              <a:spcBef>
                <a:spcPts val="0"/>
              </a:spcBef>
              <a:spcAft>
                <a:spcPts val="0"/>
              </a:spcAft>
              <a:buClrTx/>
              <a:buSzTx/>
              <a:buFontTx/>
              <a:buNone/>
              <a:tabLst/>
              <a:defRPr/>
            </a:pPr>
            <a:r>
              <a:rPr kumimoji="0" lang="en-US" sz="8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System Center </a:t>
            </a:r>
            <a:br>
              <a:rPr kumimoji="0" lang="en-US" sz="8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br>
            <a:r>
              <a:rPr kumimoji="0" lang="en-US" sz="8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Configuration Manager</a:t>
            </a:r>
          </a:p>
        </p:txBody>
      </p:sp>
      <p:grpSp>
        <p:nvGrpSpPr>
          <p:cNvPr id="377" name="Group 376">
            <a:extLst>
              <a:ext uri="{FF2B5EF4-FFF2-40B4-BE49-F238E27FC236}">
                <a16:creationId xmlns:a16="http://schemas.microsoft.com/office/drawing/2014/main" id="{3DC9AED3-2E71-4895-AC21-1264D153E87D}"/>
              </a:ext>
            </a:extLst>
          </p:cNvPr>
          <p:cNvGrpSpPr/>
          <p:nvPr/>
        </p:nvGrpSpPr>
        <p:grpSpPr>
          <a:xfrm>
            <a:off x="10718002" y="541001"/>
            <a:ext cx="1119543" cy="393032"/>
            <a:chOff x="8300454" y="1767006"/>
            <a:chExt cx="1466272" cy="514759"/>
          </a:xfrm>
        </p:grpSpPr>
        <p:pic>
          <p:nvPicPr>
            <p:cNvPr id="378" name="Picture 377">
              <a:extLst>
                <a:ext uri="{FF2B5EF4-FFF2-40B4-BE49-F238E27FC236}">
                  <a16:creationId xmlns:a16="http://schemas.microsoft.com/office/drawing/2014/main" id="{638EDBF6-B953-4C74-81EF-3B731B5B8ABE}"/>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558623" y="1783476"/>
              <a:ext cx="208103" cy="208103"/>
            </a:xfrm>
            <a:prstGeom prst="rect">
              <a:avLst/>
            </a:prstGeom>
          </p:spPr>
        </p:pic>
        <p:pic>
          <p:nvPicPr>
            <p:cNvPr id="379" name="Picture 378">
              <a:extLst>
                <a:ext uri="{FF2B5EF4-FFF2-40B4-BE49-F238E27FC236}">
                  <a16:creationId xmlns:a16="http://schemas.microsoft.com/office/drawing/2014/main" id="{F02A9BA8-062C-489D-87A1-FC090C12E1F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307258" y="1792586"/>
              <a:ext cx="192790" cy="179187"/>
            </a:xfrm>
            <a:prstGeom prst="rect">
              <a:avLst/>
            </a:prstGeom>
          </p:spPr>
        </p:pic>
        <p:pic>
          <p:nvPicPr>
            <p:cNvPr id="380" name="Picture 379">
              <a:extLst>
                <a:ext uri="{FF2B5EF4-FFF2-40B4-BE49-F238E27FC236}">
                  <a16:creationId xmlns:a16="http://schemas.microsoft.com/office/drawing/2014/main" id="{4D14C96F-B880-43EC-A371-625ECD64E4E4}"/>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050547" y="1769346"/>
              <a:ext cx="325564" cy="228009"/>
            </a:xfrm>
            <a:prstGeom prst="rect">
              <a:avLst/>
            </a:prstGeom>
          </p:spPr>
        </p:pic>
        <p:pic>
          <p:nvPicPr>
            <p:cNvPr id="381" name="Picture 380">
              <a:extLst>
                <a:ext uri="{FF2B5EF4-FFF2-40B4-BE49-F238E27FC236}">
                  <a16:creationId xmlns:a16="http://schemas.microsoft.com/office/drawing/2014/main" id="{76CF4BC8-DE85-42C6-A189-9BB94EF96AE2}"/>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648283" y="1767006"/>
              <a:ext cx="230348" cy="230350"/>
            </a:xfrm>
            <a:prstGeom prst="rect">
              <a:avLst/>
            </a:prstGeom>
          </p:spPr>
        </p:pic>
        <p:pic>
          <p:nvPicPr>
            <p:cNvPr id="382" name="Picture 381">
              <a:extLst>
                <a:ext uri="{FF2B5EF4-FFF2-40B4-BE49-F238E27FC236}">
                  <a16:creationId xmlns:a16="http://schemas.microsoft.com/office/drawing/2014/main" id="{56C7513C-9870-48F8-9A02-0D08D27B1A54}"/>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636222" y="2023402"/>
              <a:ext cx="261786" cy="258363"/>
            </a:xfrm>
            <a:prstGeom prst="rect">
              <a:avLst/>
            </a:prstGeom>
          </p:spPr>
        </p:pic>
        <p:pic>
          <p:nvPicPr>
            <p:cNvPr id="383" name="Picture 382">
              <a:extLst>
                <a:ext uri="{FF2B5EF4-FFF2-40B4-BE49-F238E27FC236}">
                  <a16:creationId xmlns:a16="http://schemas.microsoft.com/office/drawing/2014/main" id="{51E4A419-4928-4271-91BB-E3202E610E31}"/>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300454" y="2049338"/>
              <a:ext cx="206489" cy="206491"/>
            </a:xfrm>
            <a:prstGeom prst="rect">
              <a:avLst/>
            </a:prstGeom>
          </p:spPr>
        </p:pic>
        <p:grpSp>
          <p:nvGrpSpPr>
            <p:cNvPr id="384" name="Group 383">
              <a:extLst>
                <a:ext uri="{FF2B5EF4-FFF2-40B4-BE49-F238E27FC236}">
                  <a16:creationId xmlns:a16="http://schemas.microsoft.com/office/drawing/2014/main" id="{B592071A-C5F0-4DC4-B32F-5EB42925D1C8}"/>
                </a:ext>
              </a:extLst>
            </p:cNvPr>
            <p:cNvGrpSpPr/>
            <p:nvPr/>
          </p:nvGrpSpPr>
          <p:grpSpPr>
            <a:xfrm>
              <a:off x="9050410" y="2135001"/>
              <a:ext cx="366784" cy="88889"/>
              <a:chOff x="849398" y="952695"/>
              <a:chExt cx="418521" cy="101429"/>
            </a:xfrm>
            <a:solidFill>
              <a:schemeClr val="tx1">
                <a:lumMod val="65000"/>
                <a:lumOff val="35000"/>
              </a:schemeClr>
            </a:solidFill>
          </p:grpSpPr>
          <p:sp>
            <p:nvSpPr>
              <p:cNvPr id="385" name="Oval 384">
                <a:extLst>
                  <a:ext uri="{FF2B5EF4-FFF2-40B4-BE49-F238E27FC236}">
                    <a16:creationId xmlns:a16="http://schemas.microsoft.com/office/drawing/2014/main" id="{2E4E5003-AE36-418E-847A-9CB05C58B530}"/>
                  </a:ext>
                </a:extLst>
              </p:cNvPr>
              <p:cNvSpPr/>
              <p:nvPr/>
            </p:nvSpPr>
            <p:spPr bwMode="auto">
              <a:xfrm>
                <a:off x="849398" y="952702"/>
                <a:ext cx="101412" cy="101414"/>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86" name="Oval 385">
                <a:extLst>
                  <a:ext uri="{FF2B5EF4-FFF2-40B4-BE49-F238E27FC236}">
                    <a16:creationId xmlns:a16="http://schemas.microsoft.com/office/drawing/2014/main" id="{D3369BB6-F6DB-4083-A449-EBF37F2C4869}"/>
                  </a:ext>
                </a:extLst>
              </p:cNvPr>
              <p:cNvSpPr/>
              <p:nvPr/>
            </p:nvSpPr>
            <p:spPr bwMode="auto">
              <a:xfrm>
                <a:off x="1007959" y="952710"/>
                <a:ext cx="101416" cy="101414"/>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87" name="Oval 386">
                <a:extLst>
                  <a:ext uri="{FF2B5EF4-FFF2-40B4-BE49-F238E27FC236}">
                    <a16:creationId xmlns:a16="http://schemas.microsoft.com/office/drawing/2014/main" id="{DCDB1B46-8A05-433D-B226-E88FF3E12018}"/>
                  </a:ext>
                </a:extLst>
              </p:cNvPr>
              <p:cNvSpPr/>
              <p:nvPr/>
            </p:nvSpPr>
            <p:spPr bwMode="auto">
              <a:xfrm>
                <a:off x="1166503" y="952695"/>
                <a:ext cx="101416" cy="101416"/>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390" name="Rectangle 389">
            <a:hlinkClick r:id="rId16" tooltip="Customer Lockbox gives customers explicit control in the very rare instances when a Microsoft engineer may need access to customer content to resolve a customer issue. "/>
            <a:extLst>
              <a:ext uri="{FF2B5EF4-FFF2-40B4-BE49-F238E27FC236}">
                <a16:creationId xmlns:a16="http://schemas.microsoft.com/office/drawing/2014/main" id="{C4DDC3F1-8B51-460F-A4AA-74184895ADCD}"/>
              </a:ext>
            </a:extLst>
          </p:cNvPr>
          <p:cNvSpPr/>
          <p:nvPr/>
        </p:nvSpPr>
        <p:spPr>
          <a:xfrm>
            <a:off x="8795329" y="869158"/>
            <a:ext cx="1160724" cy="219456"/>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marR="0" lvl="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Customer Lockbox</a:t>
            </a:r>
          </a:p>
        </p:txBody>
      </p:sp>
      <p:sp>
        <p:nvSpPr>
          <p:cNvPr id="392" name="Rectangle 391">
            <a:hlinkClick r:id="rId17" tooltip="Secure score is like a credit score for security. It assesses regular activities and security settings, assigns a score, and helps you plan to mitigate your risks. Supports Office 365 and Windows 10. "/>
            <a:extLst>
              <a:ext uri="{FF2B5EF4-FFF2-40B4-BE49-F238E27FC236}">
                <a16:creationId xmlns:a16="http://schemas.microsoft.com/office/drawing/2014/main" id="{463EA259-6009-4C93-9158-007EB9CC6612}"/>
              </a:ext>
            </a:extLst>
          </p:cNvPr>
          <p:cNvSpPr/>
          <p:nvPr/>
        </p:nvSpPr>
        <p:spPr>
          <a:xfrm>
            <a:off x="8792072" y="619589"/>
            <a:ext cx="1160724" cy="219456"/>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Secure Score</a:t>
            </a:r>
          </a:p>
        </p:txBody>
      </p:sp>
      <p:sp>
        <p:nvSpPr>
          <p:cNvPr id="394" name="Rectangle 393">
            <a:extLst>
              <a:ext uri="{FF2B5EF4-FFF2-40B4-BE49-F238E27FC236}">
                <a16:creationId xmlns:a16="http://schemas.microsoft.com/office/drawing/2014/main" id="{3E92F583-F400-4B87-A257-E0D0357919B1}"/>
              </a:ext>
            </a:extLst>
          </p:cNvPr>
          <p:cNvSpPr/>
          <p:nvPr/>
        </p:nvSpPr>
        <p:spPr>
          <a:xfrm>
            <a:off x="6451931" y="921549"/>
            <a:ext cx="1803257" cy="922945"/>
          </a:xfrm>
          <a:prstGeom prst="rect">
            <a:avLst/>
          </a:prstGeom>
          <a:noFill/>
          <a:ln w="14224">
            <a:noFill/>
          </a:ln>
        </p:spPr>
        <p:txBody>
          <a:bodyPr wrap="square">
            <a:spAutoFit/>
          </a:bodyPr>
          <a:lstStyle/>
          <a:p>
            <a:pPr marL="0" marR="0" lvl="0" indent="0" algn="l" defTabSz="914400" rtl="0" eaLnBrk="1" fontAlgn="auto" latinLnBrk="0" hangingPunct="1">
              <a:lnSpc>
                <a:spcPct val="97000"/>
              </a:lnSpc>
              <a:spcBef>
                <a:spcPts val="0"/>
              </a:spcBef>
              <a:spcAft>
                <a:spcPts val="0"/>
              </a:spcAft>
              <a:buClrTx/>
              <a:buSzTx/>
              <a:buFontTx/>
              <a:buNone/>
              <a:tabLst/>
              <a:defRPr/>
            </a:pPr>
            <a:r>
              <a:rPr kumimoji="0" lang="en-US" sz="1050" b="1" i="0" u="none" strike="noStrike" kern="1200" cap="none" spc="0" normalizeH="0" baseline="0" noProof="0">
                <a:ln>
                  <a:noFill/>
                </a:ln>
                <a:gradFill>
                  <a:gsLst>
                    <a:gs pos="0">
                      <a:srgbClr val="505050"/>
                    </a:gs>
                    <a:gs pos="100000">
                      <a:srgbClr val="505050"/>
                    </a:gs>
                  </a:gsLst>
                  <a:lin ang="5400000" scaled="1"/>
                </a:gradFill>
                <a:effectLst/>
                <a:uLnTx/>
                <a:uFillTx/>
                <a:latin typeface="Segoe UI" panose="020B0502040204020203" pitchFamily="34" charset="0"/>
                <a:ea typeface="+mn-ea"/>
                <a:cs typeface="Segoe UI" panose="020B0502040204020203" pitchFamily="34" charset="0"/>
              </a:rPr>
              <a:t>Roadmaps and Guidance</a:t>
            </a:r>
          </a:p>
          <a:p>
            <a:pPr marL="0" marR="0" lvl="0" indent="0" algn="l" defTabSz="914400" rtl="0" eaLnBrk="1" fontAlgn="auto" latinLnBrk="0" hangingPunct="1">
              <a:lnSpc>
                <a:spcPct val="97000"/>
              </a:lnSpc>
              <a:spcBef>
                <a:spcPts val="0"/>
              </a:spcBef>
              <a:spcAft>
                <a:spcPts val="0"/>
              </a:spcAft>
              <a:buClrTx/>
              <a:buSzTx/>
              <a:buFontTx/>
              <a:buNone/>
              <a:tabLst/>
              <a:defRPr/>
            </a:pPr>
            <a:endParaRPr kumimoji="0" lang="en-US" sz="8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a:p>
            <a:pPr marL="228600" marR="0" lvl="0" indent="-228600" algn="l" defTabSz="914400" rtl="0" eaLnBrk="1" fontAlgn="auto" latinLnBrk="0" hangingPunct="1">
              <a:lnSpc>
                <a:spcPct val="97000"/>
              </a:lnSpc>
              <a:spcBef>
                <a:spcPts val="0"/>
              </a:spcBef>
              <a:spcAft>
                <a:spcPts val="300"/>
              </a:spcAft>
              <a:buClrTx/>
              <a:buSzTx/>
              <a:buFont typeface="+mj-lt"/>
              <a:buAutoNum type="arabicPeriod"/>
              <a:tabLst/>
              <a:defRPr/>
            </a:pPr>
            <a:r>
              <a:rPr kumimoji="0" lang="en-US" sz="8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hlinkClick r:id="rId18" tooltip="The Securing Privileged Access (SPA) roadmap guides you through the fastest and most effective way to mitigate credential theft and other attacks to privileged accounts. "/>
              </a:rPr>
              <a:t>Securing Privileged Access</a:t>
            </a:r>
            <a:endParaRPr kumimoji="0" lang="en-US" sz="8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a:p>
            <a:pPr marL="228600" marR="0" lvl="0" indent="-228600" algn="l" defTabSz="914400" rtl="0" eaLnBrk="1" fontAlgn="auto" latinLnBrk="0" hangingPunct="1">
              <a:lnSpc>
                <a:spcPct val="97000"/>
              </a:lnSpc>
              <a:spcBef>
                <a:spcPts val="0"/>
              </a:spcBef>
              <a:spcAft>
                <a:spcPts val="300"/>
              </a:spcAft>
              <a:buClrTx/>
              <a:buSzTx/>
              <a:buFont typeface="+mj-lt"/>
              <a:buAutoNum type="arabicPeriod"/>
              <a:tabLst/>
              <a:defRPr/>
            </a:pPr>
            <a:r>
              <a:rPr kumimoji="0" lang="en-US" sz="8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hlinkClick r:id="rId19" tooltip="The Office 365 Security Roadmap guides you through the fastest and most effective way to protect against current attacks on your assets hosted in Office 365"/>
              </a:rPr>
              <a:t>Office 365 Security</a:t>
            </a:r>
            <a:endParaRPr kumimoji="0" lang="en-US" sz="8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a:p>
            <a:pPr marL="228600" marR="0" lvl="0" indent="-228600" algn="l" defTabSz="914400" rtl="0" eaLnBrk="1" fontAlgn="auto" latinLnBrk="0" hangingPunct="1">
              <a:lnSpc>
                <a:spcPct val="97000"/>
              </a:lnSpc>
              <a:spcBef>
                <a:spcPts val="0"/>
              </a:spcBef>
              <a:spcAft>
                <a:spcPts val="300"/>
              </a:spcAft>
              <a:buClrTx/>
              <a:buSzTx/>
              <a:buFont typeface="+mj-lt"/>
              <a:buAutoNum type="arabicPeriod"/>
              <a:tabLst/>
              <a:defRPr/>
            </a:pPr>
            <a:r>
              <a:rPr kumimoji="0" lang="en-US" sz="8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hlinkClick r:id="rId20" tooltip="The Rapid Cyberattack roadmap guides you through the fastest and most effective mitigations for ransomware and rapid destructive attacks like Wannacrypt and (not)Petya"/>
              </a:rPr>
              <a:t>Rapid Cyberattacks (</a:t>
            </a:r>
            <a:r>
              <a:rPr kumimoji="0" lang="en-US" sz="800" b="0" i="0" u="none" strike="noStrike" kern="1200" cap="none" spc="0" normalizeH="0" baseline="0" noProof="0" err="1">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hlinkClick r:id="rId20" tooltip="The Rapid Cyberattack roadmap guides you through the fastest and most effective mitigations for ransomware and rapid destructive attacks like Wannacrypt and (not)Petya"/>
              </a:rPr>
              <a:t>Wannacrypt</a:t>
            </a:r>
            <a:r>
              <a:rPr kumimoji="0" lang="en-US" sz="8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hlinkClick r:id="rId20" tooltip="The Rapid Cyberattack roadmap guides you through the fastest and most effective mitigations for ransomware and rapid destructive attacks like Wannacrypt and (not)Petya"/>
              </a:rPr>
              <a:t>/Petya)</a:t>
            </a:r>
            <a:endParaRPr kumimoji="0" lang="en-US" sz="8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p:txBody>
      </p:sp>
      <p:sp>
        <p:nvSpPr>
          <p:cNvPr id="395" name="Rectangle 394">
            <a:extLst>
              <a:ext uri="{FF2B5EF4-FFF2-40B4-BE49-F238E27FC236}">
                <a16:creationId xmlns:a16="http://schemas.microsoft.com/office/drawing/2014/main" id="{17C1F6CF-E499-44BF-8FD8-CCCBC1846237}"/>
              </a:ext>
            </a:extLst>
          </p:cNvPr>
          <p:cNvSpPr/>
          <p:nvPr/>
        </p:nvSpPr>
        <p:spPr bwMode="auto">
          <a:xfrm>
            <a:off x="10375853" y="1519843"/>
            <a:ext cx="1600200" cy="3988530"/>
          </a:xfrm>
          <a:prstGeom prst="rect">
            <a:avLst/>
          </a:prstGeom>
          <a:solidFill>
            <a:schemeClr val="bg1"/>
          </a:solidFill>
          <a:ln>
            <a:noFill/>
            <a:headEnd type="none" w="med" len="med"/>
            <a:tailEnd type="none" w="med" len="med"/>
          </a:ln>
          <a:effectLst>
            <a:outerShdw blurRad="127000" dist="254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96" name="Rectangle 395">
            <a:hlinkClick r:id="rId21" tooltip="Azure Active Directory (Azure AD) is Microsoft’s multi-tenant, cloud-based directory, and identity management service that combines core directory services, application access management, and identity protection into a single solution."/>
            <a:extLst>
              <a:ext uri="{FF2B5EF4-FFF2-40B4-BE49-F238E27FC236}">
                <a16:creationId xmlns:a16="http://schemas.microsoft.com/office/drawing/2014/main" id="{232F512B-4073-48D9-888F-D4C61A9BEAB4}"/>
              </a:ext>
            </a:extLst>
          </p:cNvPr>
          <p:cNvSpPr/>
          <p:nvPr/>
        </p:nvSpPr>
        <p:spPr>
          <a:xfrm>
            <a:off x="10445389" y="1543652"/>
            <a:ext cx="1499616" cy="392899"/>
          </a:xfrm>
          <a:prstGeom prst="rect">
            <a:avLst/>
          </a:prstGeom>
          <a:solidFill>
            <a:schemeClr val="bg1"/>
          </a:solidFill>
          <a:ln w="14224">
            <a:noFill/>
          </a:ln>
        </p:spPr>
        <p:style>
          <a:lnRef idx="2">
            <a:schemeClr val="accent1">
              <a:shade val="50000"/>
            </a:schemeClr>
          </a:lnRef>
          <a:fillRef idx="1">
            <a:schemeClr val="accent1"/>
          </a:fillRef>
          <a:effectRef idx="0">
            <a:schemeClr val="accent1"/>
          </a:effectRef>
          <a:fontRef idx="minor">
            <a:schemeClr val="lt1"/>
          </a:fontRef>
        </p:style>
        <p:txBody>
          <a:bodyPr lIns="365760" rtlCol="0" anchor="t" anchorCtr="0">
            <a:no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US" sz="9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 Active</a:t>
            </a:r>
            <a:br>
              <a:rPr kumimoji="0" lang="en-US" sz="9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br>
            <a:r>
              <a:rPr kumimoji="0" lang="en-US" sz="9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Directory</a:t>
            </a:r>
          </a:p>
        </p:txBody>
      </p:sp>
      <p:sp>
        <p:nvSpPr>
          <p:cNvPr id="415" name="Rectangle 414">
            <a:hlinkClick r:id="rId22" tooltip="PAWs provide a dedicated secure OS to isolate and protect privileged credentials from common attack vectors (recommended even with a PAM solution). PAWs are also a foundational component of how Microsoft secures cloud services. "/>
            <a:extLst>
              <a:ext uri="{FF2B5EF4-FFF2-40B4-BE49-F238E27FC236}">
                <a16:creationId xmlns:a16="http://schemas.microsoft.com/office/drawing/2014/main" id="{DA0E1A56-6BCA-4D48-A3D8-5864518B1100}"/>
              </a:ext>
            </a:extLst>
          </p:cNvPr>
          <p:cNvSpPr/>
          <p:nvPr/>
        </p:nvSpPr>
        <p:spPr>
          <a:xfrm>
            <a:off x="2434539" y="5116379"/>
            <a:ext cx="9465941" cy="210312"/>
          </a:xfrm>
          <a:prstGeom prst="rect">
            <a:avLst/>
          </a:prstGeom>
          <a:solidFill>
            <a:srgbClr val="FEECED"/>
          </a:solidFill>
          <a:ln w="14224">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p:txBody>
      </p:sp>
      <p:cxnSp>
        <p:nvCxnSpPr>
          <p:cNvPr id="416" name="Straight Connector 415">
            <a:extLst>
              <a:ext uri="{FF2B5EF4-FFF2-40B4-BE49-F238E27FC236}">
                <a16:creationId xmlns:a16="http://schemas.microsoft.com/office/drawing/2014/main" id="{1FB27A8A-986B-4EE1-A675-365750CE6C35}"/>
              </a:ext>
            </a:extLst>
          </p:cNvPr>
          <p:cNvCxnSpPr>
            <a:cxnSpLocks/>
          </p:cNvCxnSpPr>
          <p:nvPr/>
        </p:nvCxnSpPr>
        <p:spPr>
          <a:xfrm>
            <a:off x="10462464" y="1864220"/>
            <a:ext cx="0" cy="2462749"/>
          </a:xfrm>
          <a:prstGeom prst="line">
            <a:avLst/>
          </a:prstGeom>
          <a:ln w="28575">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17" name="Rectangle 416">
            <a:hlinkClick r:id="rId23" tooltip="Azure Advanced Threat Protection (ATP) detects on-premises Active Directory attacks using behavioral analysis (UEBA) + specific detections for Pass the Hash/Ticket/Password, Golden Ticket, Skeleton Key, and others."/>
            <a:extLst>
              <a:ext uri="{FF2B5EF4-FFF2-40B4-BE49-F238E27FC236}">
                <a16:creationId xmlns:a16="http://schemas.microsoft.com/office/drawing/2014/main" id="{0D191FAB-41E4-4F33-A585-0EAAB6AEC018}"/>
              </a:ext>
            </a:extLst>
          </p:cNvPr>
          <p:cNvSpPr/>
          <p:nvPr/>
        </p:nvSpPr>
        <p:spPr>
          <a:xfrm>
            <a:off x="10977239" y="4549447"/>
            <a:ext cx="773572" cy="211725"/>
          </a:xfrm>
          <a:prstGeom prst="rect">
            <a:avLst/>
          </a:prstGeom>
          <a:no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spAutoFit/>
          </a:bodyPr>
          <a:lstStyle/>
          <a:p>
            <a:pPr marL="0" marR="0" lvl="0" indent="0" algn="ctr" defTabSz="914400" rtl="0" eaLnBrk="1" fontAlgn="auto" latinLnBrk="0" hangingPunct="1">
              <a:lnSpc>
                <a:spcPct val="97000"/>
              </a:lnSpc>
              <a:spcBef>
                <a:spcPts val="0"/>
              </a:spcBef>
              <a:spcAft>
                <a:spcPts val="0"/>
              </a:spcAft>
              <a:buClrTx/>
              <a:buSzTx/>
              <a:buFontTx/>
              <a:buNone/>
              <a:tabLst/>
              <a:defRPr/>
            </a:pPr>
            <a:r>
              <a:rPr kumimoji="0" lang="en-US" sz="8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 ATP</a:t>
            </a:r>
          </a:p>
        </p:txBody>
      </p:sp>
      <p:cxnSp>
        <p:nvCxnSpPr>
          <p:cNvPr id="418" name="Straight Connector 417">
            <a:extLst>
              <a:ext uri="{FF2B5EF4-FFF2-40B4-BE49-F238E27FC236}">
                <a16:creationId xmlns:a16="http://schemas.microsoft.com/office/drawing/2014/main" id="{783A7AE9-61E5-4373-ABC1-5A4C811792EC}"/>
              </a:ext>
            </a:extLst>
          </p:cNvPr>
          <p:cNvCxnSpPr>
            <a:cxnSpLocks/>
          </p:cNvCxnSpPr>
          <p:nvPr/>
        </p:nvCxnSpPr>
        <p:spPr>
          <a:xfrm flipH="1">
            <a:off x="10689271" y="4670539"/>
            <a:ext cx="257279" cy="0"/>
          </a:xfrm>
          <a:prstGeom prst="line">
            <a:avLst/>
          </a:prstGeom>
          <a:ln w="1905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420" name="Rectangle 419">
            <a:extLst>
              <a:ext uri="{FF2B5EF4-FFF2-40B4-BE49-F238E27FC236}">
                <a16:creationId xmlns:a16="http://schemas.microsoft.com/office/drawing/2014/main" id="{1B6FAF7A-D9DA-47AB-BDE1-4EFFC2A16B0B}"/>
              </a:ext>
            </a:extLst>
          </p:cNvPr>
          <p:cNvSpPr/>
          <p:nvPr/>
        </p:nvSpPr>
        <p:spPr>
          <a:xfrm>
            <a:off x="8502616" y="1510817"/>
            <a:ext cx="1627632" cy="261610"/>
          </a:xfrm>
          <a:prstGeom prst="rect">
            <a:avLst/>
          </a:prstGeom>
          <a:solidFill>
            <a:schemeClr val="accent2"/>
          </a:solidFill>
        </p:spPr>
        <p:txBody>
          <a:bodyPr wrap="square" rIns="9144">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75" b="1" i="0" u="none" strike="noStrike" kern="1200" cap="none" spc="0" normalizeH="0" baseline="0" noProof="0">
                <a:ln>
                  <a:noFill/>
                </a:ln>
                <a:gradFill>
                  <a:gsLst>
                    <a:gs pos="0">
                      <a:srgbClr val="FFFFFF"/>
                    </a:gs>
                    <a:gs pos="100000">
                      <a:srgbClr val="FFFFFF"/>
                    </a:gs>
                  </a:gsLst>
                  <a:lin ang="5400000" scaled="1"/>
                </a:gradFill>
                <a:effectLst/>
                <a:uLnTx/>
                <a:uFillTx/>
                <a:latin typeface="Segoe"/>
                <a:ea typeface="+mn-ea"/>
                <a:cs typeface="+mn-cs"/>
              </a:rPr>
              <a:t>Information Protection</a:t>
            </a:r>
          </a:p>
        </p:txBody>
      </p:sp>
      <p:grpSp>
        <p:nvGrpSpPr>
          <p:cNvPr id="461" name="Group 460">
            <a:extLst>
              <a:ext uri="{FF2B5EF4-FFF2-40B4-BE49-F238E27FC236}">
                <a16:creationId xmlns:a16="http://schemas.microsoft.com/office/drawing/2014/main" id="{325B9E10-4B03-43F0-BBB3-2EA2A45A8643}"/>
              </a:ext>
            </a:extLst>
          </p:cNvPr>
          <p:cNvGrpSpPr/>
          <p:nvPr/>
        </p:nvGrpSpPr>
        <p:grpSpPr>
          <a:xfrm>
            <a:off x="8689713" y="5859978"/>
            <a:ext cx="1316736" cy="226665"/>
            <a:chOff x="8958123" y="5771232"/>
            <a:chExt cx="1499616" cy="226665"/>
          </a:xfrm>
          <a:solidFill>
            <a:schemeClr val="bg2"/>
          </a:solidFill>
        </p:grpSpPr>
        <p:sp>
          <p:nvSpPr>
            <p:cNvPr id="462" name="Rectangle 461">
              <a:extLst>
                <a:ext uri="{FF2B5EF4-FFF2-40B4-BE49-F238E27FC236}">
                  <a16:creationId xmlns:a16="http://schemas.microsoft.com/office/drawing/2014/main" id="{830A174F-9E95-463B-98AC-F9DC8339745C}"/>
                </a:ext>
              </a:extLst>
            </p:cNvPr>
            <p:cNvSpPr/>
            <p:nvPr/>
          </p:nvSpPr>
          <p:spPr>
            <a:xfrm>
              <a:off x="8958123" y="5771232"/>
              <a:ext cx="1499616" cy="226665"/>
            </a:xfrm>
            <a:prstGeom prst="rect">
              <a:avLst/>
            </a:prstGeom>
            <a:solidFill>
              <a:schemeClr val="bg1">
                <a:lumMod val="95000"/>
              </a:schemeClr>
            </a:solidFill>
            <a:ln w="14224">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137160" rIns="45720" rtlCol="0" anchor="ctr">
              <a:spAutoFit/>
            </a:bodyPr>
            <a:lstStyle/>
            <a:p>
              <a:pPr marL="115888" marR="0" lvl="0" indent="0" algn="l" defTabSz="914400" rtl="0" eaLnBrk="1" fontAlgn="auto" latinLnBrk="0" hangingPunct="1">
                <a:lnSpc>
                  <a:spcPct val="97000"/>
                </a:lnSpc>
                <a:spcBef>
                  <a:spcPts val="0"/>
                </a:spcBef>
                <a:spcAft>
                  <a:spcPts val="0"/>
                </a:spcAft>
                <a:buClrTx/>
                <a:buSzTx/>
                <a:buFontTx/>
                <a:buNone/>
                <a:tabLst/>
                <a:defRPr/>
              </a:pPr>
              <a:r>
                <a:rPr kumimoji="0" lang="en-US" sz="9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Endpoint DLP</a:t>
              </a:r>
            </a:p>
          </p:txBody>
        </p:sp>
        <p:sp>
          <p:nvSpPr>
            <p:cNvPr id="463" name="Commitments_EC4D">
              <a:extLst>
                <a:ext uri="{FF2B5EF4-FFF2-40B4-BE49-F238E27FC236}">
                  <a16:creationId xmlns:a16="http://schemas.microsoft.com/office/drawing/2014/main" id="{867E86FF-1DB0-4664-9661-56B30FAB2EB7}"/>
                </a:ext>
              </a:extLst>
            </p:cNvPr>
            <p:cNvSpPr>
              <a:spLocks noChangeAspect="1" noEditPoints="1"/>
            </p:cNvSpPr>
            <p:nvPr/>
          </p:nvSpPr>
          <p:spPr bwMode="auto">
            <a:xfrm>
              <a:off x="9028318" y="5842573"/>
              <a:ext cx="117028" cy="109728"/>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grpFill/>
            <a:ln w="952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sp>
        <p:nvSpPr>
          <p:cNvPr id="16" name="Rectangle 15">
            <a:extLst>
              <a:ext uri="{FF2B5EF4-FFF2-40B4-BE49-F238E27FC236}">
                <a16:creationId xmlns:a16="http://schemas.microsoft.com/office/drawing/2014/main" id="{43FC34BC-F941-4950-8D08-91E9B1A87610}"/>
              </a:ext>
            </a:extLst>
          </p:cNvPr>
          <p:cNvSpPr/>
          <p:nvPr/>
        </p:nvSpPr>
        <p:spPr bwMode="auto">
          <a:xfrm>
            <a:off x="6595327" y="3001954"/>
            <a:ext cx="1627632" cy="3175387"/>
          </a:xfrm>
          <a:prstGeom prst="rect">
            <a:avLst/>
          </a:prstGeom>
          <a:solidFill>
            <a:schemeClr val="bg1"/>
          </a:solidFill>
          <a:ln>
            <a:noFill/>
            <a:headEnd type="none" w="med" len="med"/>
            <a:tailEnd type="none" w="med" len="med"/>
          </a:ln>
          <a:effectLst>
            <a:outerShdw blurRad="127000" dist="254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7" name="Rectangle 96">
            <a:hlinkClick r:id="rId24" tooltip="Azure Security Center provides critical security hygiene issue detection and remediation (no additional charge) as well as threat detection to monitor for advanced and emerging threats across a hybrid environment (cloud + on premises) "/>
            <a:extLst>
              <a:ext uri="{FF2B5EF4-FFF2-40B4-BE49-F238E27FC236}">
                <a16:creationId xmlns:a16="http://schemas.microsoft.com/office/drawing/2014/main" id="{3E4B678D-9BB9-445E-AEED-FE1F10067B9A}"/>
              </a:ext>
            </a:extLst>
          </p:cNvPr>
          <p:cNvSpPr/>
          <p:nvPr/>
        </p:nvSpPr>
        <p:spPr>
          <a:xfrm>
            <a:off x="6846868" y="3075593"/>
            <a:ext cx="1322358" cy="2498896"/>
          </a:xfrm>
          <a:prstGeom prst="rect">
            <a:avLst/>
          </a:prstGeom>
          <a:noFill/>
          <a:ln w="14224">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t" anchorCtr="0">
            <a:noAutofit/>
          </a:bodyPr>
          <a:lstStyle/>
          <a:p>
            <a:pPr marL="0" marR="0" lvl="0" indent="0" algn="l" defTabSz="914400" rtl="0" eaLnBrk="1" fontAlgn="auto" latinLnBrk="0" hangingPunct="1">
              <a:lnSpc>
                <a:spcPct val="97000"/>
              </a:lnSpc>
              <a:spcBef>
                <a:spcPts val="0"/>
              </a:spcBef>
              <a:spcAft>
                <a:spcPts val="300"/>
              </a:spcAft>
              <a:buClrTx/>
              <a:buSzTx/>
              <a:buFontTx/>
              <a:buNone/>
              <a:tabLst/>
              <a:defRPr/>
            </a:pPr>
            <a:endParaRPr kumimoji="0" lang="en-US" sz="8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p:txBody>
      </p:sp>
      <p:sp>
        <p:nvSpPr>
          <p:cNvPr id="365" name="Rectangle 364">
            <a:hlinkClick r:id="rId25" tooltip="The Enhanced Security Administrative Environment (ESAE) provides a high security administrative forest to host PAWS and AD administrator accounts. "/>
            <a:extLst>
              <a:ext uri="{FF2B5EF4-FFF2-40B4-BE49-F238E27FC236}">
                <a16:creationId xmlns:a16="http://schemas.microsoft.com/office/drawing/2014/main" id="{DC5F2479-200F-49C1-9644-BB640F0C70EF}"/>
              </a:ext>
            </a:extLst>
          </p:cNvPr>
          <p:cNvSpPr/>
          <p:nvPr/>
        </p:nvSpPr>
        <p:spPr>
          <a:xfrm>
            <a:off x="10647554" y="5116379"/>
            <a:ext cx="1165781" cy="210312"/>
          </a:xfrm>
          <a:prstGeom prst="rect">
            <a:avLst/>
          </a:prstGeom>
          <a:noFill/>
          <a:ln w="14224">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ESAE Admin Forest</a:t>
            </a:r>
          </a:p>
        </p:txBody>
      </p:sp>
      <p:sp>
        <p:nvSpPr>
          <p:cNvPr id="497" name="Rectangle 496">
            <a:hlinkClick r:id="rId26" tooltip="Privileged Access Workstation (PAW) provide a dedicated workstation operating system to isolate sensitive tasks and accounts (such as administration of Active Directory, Azure, Office 365, etc.)"/>
            <a:extLst>
              <a:ext uri="{FF2B5EF4-FFF2-40B4-BE49-F238E27FC236}">
                <a16:creationId xmlns:a16="http://schemas.microsoft.com/office/drawing/2014/main" id="{BB16238B-7335-4D04-860C-07354E2DA1EB}"/>
              </a:ext>
            </a:extLst>
          </p:cNvPr>
          <p:cNvSpPr/>
          <p:nvPr/>
        </p:nvSpPr>
        <p:spPr>
          <a:xfrm>
            <a:off x="2831312" y="5158408"/>
            <a:ext cx="2430474" cy="119392"/>
          </a:xfrm>
          <a:prstGeom prst="rect">
            <a:avLst/>
          </a:prstGeom>
          <a:noFill/>
          <a:ln w="14224">
            <a:noFill/>
            <a:prstDash val="solid"/>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t" anchorCtr="0">
            <a:noAutofit/>
          </a:bodyPr>
          <a:lstStyle/>
          <a:p>
            <a:pPr marL="114300" marR="0" lvl="0" indent="0" algn="l" defTabSz="914400" rtl="0" eaLnBrk="1" fontAlgn="auto" latinLnBrk="0" hangingPunct="1">
              <a:lnSpc>
                <a:spcPct val="97000"/>
              </a:lnSpc>
              <a:spcBef>
                <a:spcPts val="0"/>
              </a:spcBef>
              <a:spcAft>
                <a:spcPts val="0"/>
              </a:spcAft>
              <a:buClrTx/>
              <a:buSzTx/>
              <a:buFontTx/>
              <a:buNone/>
              <a:tabLst/>
              <a:defRPr/>
            </a:pPr>
            <a:r>
              <a:rPr kumimoji="0" lang="en-US" sz="800" b="1" i="0" u="none" strike="noStrike" kern="1200" cap="none" spc="0" normalizeH="0" baseline="0" noProof="0">
                <a:ln>
                  <a:noFill/>
                </a:ln>
                <a:gradFill>
                  <a:gsLst>
                    <a:gs pos="0">
                      <a:srgbClr val="D41123"/>
                    </a:gs>
                    <a:gs pos="100000">
                      <a:srgbClr val="D41123"/>
                    </a:gs>
                  </a:gsLst>
                  <a:lin ang="5400000" scaled="1"/>
                </a:gradFill>
                <a:effectLst/>
                <a:uLnTx/>
                <a:uFillTx/>
                <a:latin typeface="Segoe UI" panose="020B0502040204020203" pitchFamily="34" charset="0"/>
                <a:ea typeface="+mn-ea"/>
                <a:cs typeface="Segoe UI" panose="020B0502040204020203" pitchFamily="34" charset="0"/>
              </a:rPr>
              <a:t>Privileged Access Workstations (PAWs)</a:t>
            </a:r>
          </a:p>
        </p:txBody>
      </p:sp>
      <p:sp>
        <p:nvSpPr>
          <p:cNvPr id="498" name="Laptop_E770">
            <a:extLst>
              <a:ext uri="{FF2B5EF4-FFF2-40B4-BE49-F238E27FC236}">
                <a16:creationId xmlns:a16="http://schemas.microsoft.com/office/drawing/2014/main" id="{E3D1DD13-DA11-48BB-9944-947005032328}"/>
              </a:ext>
            </a:extLst>
          </p:cNvPr>
          <p:cNvSpPr>
            <a:spLocks noChangeAspect="1" noEditPoints="1"/>
          </p:cNvSpPr>
          <p:nvPr/>
        </p:nvSpPr>
        <p:spPr bwMode="auto">
          <a:xfrm>
            <a:off x="5512435" y="5149524"/>
            <a:ext cx="205552" cy="137160"/>
          </a:xfrm>
          <a:custGeom>
            <a:avLst/>
            <a:gdLst>
              <a:gd name="T0" fmla="*/ 3250 w 3750"/>
              <a:gd name="T1" fmla="*/ 1750 h 2500"/>
              <a:gd name="T2" fmla="*/ 500 w 3750"/>
              <a:gd name="T3" fmla="*/ 1750 h 2500"/>
              <a:gd name="T4" fmla="*/ 500 w 3750"/>
              <a:gd name="T5" fmla="*/ 0 h 2500"/>
              <a:gd name="T6" fmla="*/ 3250 w 3750"/>
              <a:gd name="T7" fmla="*/ 0 h 2500"/>
              <a:gd name="T8" fmla="*/ 3250 w 3750"/>
              <a:gd name="T9" fmla="*/ 1750 h 2500"/>
              <a:gd name="T10" fmla="*/ 0 w 3750"/>
              <a:gd name="T11" fmla="*/ 2375 h 2500"/>
              <a:gd name="T12" fmla="*/ 125 w 3750"/>
              <a:gd name="T13" fmla="*/ 2500 h 2500"/>
              <a:gd name="T14" fmla="*/ 3625 w 3750"/>
              <a:gd name="T15" fmla="*/ 2500 h 2500"/>
              <a:gd name="T16" fmla="*/ 3750 w 3750"/>
              <a:gd name="T17" fmla="*/ 2375 h 2500"/>
              <a:gd name="T18" fmla="*/ 3688 w 3750"/>
              <a:gd name="T19" fmla="*/ 2187 h 2500"/>
              <a:gd name="T20" fmla="*/ 3250 w 3750"/>
              <a:gd name="T21" fmla="*/ 1750 h 2500"/>
              <a:gd name="T22" fmla="*/ 500 w 3750"/>
              <a:gd name="T23" fmla="*/ 1750 h 2500"/>
              <a:gd name="T24" fmla="*/ 63 w 3750"/>
              <a:gd name="T25" fmla="*/ 2187 h 2500"/>
              <a:gd name="T26" fmla="*/ 0 w 3750"/>
              <a:gd name="T27" fmla="*/ 2375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2500">
                <a:moveTo>
                  <a:pt x="3250" y="1750"/>
                </a:moveTo>
                <a:cubicBezTo>
                  <a:pt x="500" y="1750"/>
                  <a:pt x="500" y="1750"/>
                  <a:pt x="500" y="1750"/>
                </a:cubicBezTo>
                <a:cubicBezTo>
                  <a:pt x="500" y="0"/>
                  <a:pt x="500" y="0"/>
                  <a:pt x="500" y="0"/>
                </a:cubicBezTo>
                <a:cubicBezTo>
                  <a:pt x="3250" y="0"/>
                  <a:pt x="3250" y="0"/>
                  <a:pt x="3250" y="0"/>
                </a:cubicBezTo>
                <a:lnTo>
                  <a:pt x="3250" y="1750"/>
                </a:lnTo>
                <a:close/>
                <a:moveTo>
                  <a:pt x="0" y="2375"/>
                </a:moveTo>
                <a:cubicBezTo>
                  <a:pt x="0" y="2444"/>
                  <a:pt x="56" y="2500"/>
                  <a:pt x="125" y="2500"/>
                </a:cubicBezTo>
                <a:cubicBezTo>
                  <a:pt x="3625" y="2500"/>
                  <a:pt x="3625" y="2500"/>
                  <a:pt x="3625" y="2500"/>
                </a:cubicBezTo>
                <a:cubicBezTo>
                  <a:pt x="3694" y="2500"/>
                  <a:pt x="3750" y="2444"/>
                  <a:pt x="3750" y="2375"/>
                </a:cubicBezTo>
                <a:cubicBezTo>
                  <a:pt x="3750" y="2302"/>
                  <a:pt x="3726" y="2235"/>
                  <a:pt x="3688" y="2187"/>
                </a:cubicBezTo>
                <a:cubicBezTo>
                  <a:pt x="3250" y="1750"/>
                  <a:pt x="3250" y="1750"/>
                  <a:pt x="3250" y="1750"/>
                </a:cubicBezTo>
                <a:cubicBezTo>
                  <a:pt x="500" y="1750"/>
                  <a:pt x="500" y="1750"/>
                  <a:pt x="500" y="1750"/>
                </a:cubicBezTo>
                <a:cubicBezTo>
                  <a:pt x="63" y="2187"/>
                  <a:pt x="63" y="2187"/>
                  <a:pt x="63" y="2187"/>
                </a:cubicBezTo>
                <a:cubicBezTo>
                  <a:pt x="24" y="2235"/>
                  <a:pt x="0" y="2302"/>
                  <a:pt x="0" y="2375"/>
                </a:cubicBezTo>
                <a:close/>
              </a:path>
            </a:pathLst>
          </a:custGeom>
          <a:noFill/>
          <a:ln w="14224" cap="sq">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499" name="Laptop_E770">
            <a:extLst>
              <a:ext uri="{FF2B5EF4-FFF2-40B4-BE49-F238E27FC236}">
                <a16:creationId xmlns:a16="http://schemas.microsoft.com/office/drawing/2014/main" id="{A443010F-368B-4AD3-83FC-AC7917F07956}"/>
              </a:ext>
            </a:extLst>
          </p:cNvPr>
          <p:cNvSpPr>
            <a:spLocks noChangeAspect="1" noEditPoints="1"/>
          </p:cNvSpPr>
          <p:nvPr/>
        </p:nvSpPr>
        <p:spPr bwMode="auto">
          <a:xfrm>
            <a:off x="2489841" y="5149524"/>
            <a:ext cx="205552" cy="137160"/>
          </a:xfrm>
          <a:custGeom>
            <a:avLst/>
            <a:gdLst>
              <a:gd name="T0" fmla="*/ 3250 w 3750"/>
              <a:gd name="T1" fmla="*/ 1750 h 2500"/>
              <a:gd name="T2" fmla="*/ 500 w 3750"/>
              <a:gd name="T3" fmla="*/ 1750 h 2500"/>
              <a:gd name="T4" fmla="*/ 500 w 3750"/>
              <a:gd name="T5" fmla="*/ 0 h 2500"/>
              <a:gd name="T6" fmla="*/ 3250 w 3750"/>
              <a:gd name="T7" fmla="*/ 0 h 2500"/>
              <a:gd name="T8" fmla="*/ 3250 w 3750"/>
              <a:gd name="T9" fmla="*/ 1750 h 2500"/>
              <a:gd name="T10" fmla="*/ 0 w 3750"/>
              <a:gd name="T11" fmla="*/ 2375 h 2500"/>
              <a:gd name="T12" fmla="*/ 125 w 3750"/>
              <a:gd name="T13" fmla="*/ 2500 h 2500"/>
              <a:gd name="T14" fmla="*/ 3625 w 3750"/>
              <a:gd name="T15" fmla="*/ 2500 h 2500"/>
              <a:gd name="T16" fmla="*/ 3750 w 3750"/>
              <a:gd name="T17" fmla="*/ 2375 h 2500"/>
              <a:gd name="T18" fmla="*/ 3688 w 3750"/>
              <a:gd name="T19" fmla="*/ 2187 h 2500"/>
              <a:gd name="T20" fmla="*/ 3250 w 3750"/>
              <a:gd name="T21" fmla="*/ 1750 h 2500"/>
              <a:gd name="T22" fmla="*/ 500 w 3750"/>
              <a:gd name="T23" fmla="*/ 1750 h 2500"/>
              <a:gd name="T24" fmla="*/ 63 w 3750"/>
              <a:gd name="T25" fmla="*/ 2187 h 2500"/>
              <a:gd name="T26" fmla="*/ 0 w 3750"/>
              <a:gd name="T27" fmla="*/ 2375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2500">
                <a:moveTo>
                  <a:pt x="3250" y="1750"/>
                </a:moveTo>
                <a:cubicBezTo>
                  <a:pt x="500" y="1750"/>
                  <a:pt x="500" y="1750"/>
                  <a:pt x="500" y="1750"/>
                </a:cubicBezTo>
                <a:cubicBezTo>
                  <a:pt x="500" y="0"/>
                  <a:pt x="500" y="0"/>
                  <a:pt x="500" y="0"/>
                </a:cubicBezTo>
                <a:cubicBezTo>
                  <a:pt x="3250" y="0"/>
                  <a:pt x="3250" y="0"/>
                  <a:pt x="3250" y="0"/>
                </a:cubicBezTo>
                <a:lnTo>
                  <a:pt x="3250" y="1750"/>
                </a:lnTo>
                <a:close/>
                <a:moveTo>
                  <a:pt x="0" y="2375"/>
                </a:moveTo>
                <a:cubicBezTo>
                  <a:pt x="0" y="2444"/>
                  <a:pt x="56" y="2500"/>
                  <a:pt x="125" y="2500"/>
                </a:cubicBezTo>
                <a:cubicBezTo>
                  <a:pt x="3625" y="2500"/>
                  <a:pt x="3625" y="2500"/>
                  <a:pt x="3625" y="2500"/>
                </a:cubicBezTo>
                <a:cubicBezTo>
                  <a:pt x="3694" y="2500"/>
                  <a:pt x="3750" y="2444"/>
                  <a:pt x="3750" y="2375"/>
                </a:cubicBezTo>
                <a:cubicBezTo>
                  <a:pt x="3750" y="2302"/>
                  <a:pt x="3726" y="2235"/>
                  <a:pt x="3688" y="2187"/>
                </a:cubicBezTo>
                <a:cubicBezTo>
                  <a:pt x="3250" y="1750"/>
                  <a:pt x="3250" y="1750"/>
                  <a:pt x="3250" y="1750"/>
                </a:cubicBezTo>
                <a:cubicBezTo>
                  <a:pt x="500" y="1750"/>
                  <a:pt x="500" y="1750"/>
                  <a:pt x="500" y="1750"/>
                </a:cubicBezTo>
                <a:cubicBezTo>
                  <a:pt x="63" y="2187"/>
                  <a:pt x="63" y="2187"/>
                  <a:pt x="63" y="2187"/>
                </a:cubicBezTo>
                <a:cubicBezTo>
                  <a:pt x="24" y="2235"/>
                  <a:pt x="0" y="2302"/>
                  <a:pt x="0" y="2375"/>
                </a:cubicBezTo>
                <a:close/>
              </a:path>
            </a:pathLst>
          </a:custGeom>
          <a:noFill/>
          <a:ln w="14224" cap="sq">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674" name="Rectangle 673">
            <a:extLst>
              <a:ext uri="{FF2B5EF4-FFF2-40B4-BE49-F238E27FC236}">
                <a16:creationId xmlns:a16="http://schemas.microsoft.com/office/drawing/2014/main" id="{BAEFD1F7-2704-46E2-81EB-AFE24783923B}"/>
              </a:ext>
            </a:extLst>
          </p:cNvPr>
          <p:cNvSpPr/>
          <p:nvPr/>
        </p:nvSpPr>
        <p:spPr bwMode="auto">
          <a:xfrm>
            <a:off x="2907396" y="4425394"/>
            <a:ext cx="314436" cy="18433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206" name="Group 205">
            <a:extLst>
              <a:ext uri="{FF2B5EF4-FFF2-40B4-BE49-F238E27FC236}">
                <a16:creationId xmlns:a16="http://schemas.microsoft.com/office/drawing/2014/main" id="{8D6212BF-48DF-4188-85D0-21D89B778766}"/>
              </a:ext>
            </a:extLst>
          </p:cNvPr>
          <p:cNvGrpSpPr/>
          <p:nvPr/>
        </p:nvGrpSpPr>
        <p:grpSpPr>
          <a:xfrm>
            <a:off x="5403158" y="3175794"/>
            <a:ext cx="764707" cy="694363"/>
            <a:chOff x="4952873" y="3102396"/>
            <a:chExt cx="764707" cy="694363"/>
          </a:xfrm>
        </p:grpSpPr>
        <p:sp>
          <p:nvSpPr>
            <p:cNvPr id="512" name="Rectangle 511">
              <a:hlinkClick r:id="rId27" tooltip="Azure Marketplace includes many security appliances from leading vendors among the thousands of certified, open source, and community software applications and developer services— all pre-configured for Microsoft Azure. "/>
              <a:extLst>
                <a:ext uri="{FF2B5EF4-FFF2-40B4-BE49-F238E27FC236}">
                  <a16:creationId xmlns:a16="http://schemas.microsoft.com/office/drawing/2014/main" id="{8B48EC0D-E8B2-4822-A0B3-CF690DA80F13}"/>
                </a:ext>
              </a:extLst>
            </p:cNvPr>
            <p:cNvSpPr/>
            <p:nvPr/>
          </p:nvSpPr>
          <p:spPr>
            <a:xfrm>
              <a:off x="4952873" y="3102396"/>
              <a:ext cx="764707" cy="694363"/>
            </a:xfrm>
            <a:prstGeom prst="rect">
              <a:avLst/>
            </a:prstGeom>
            <a:solidFill>
              <a:schemeClr val="bg1"/>
            </a:solidFill>
            <a:ln w="14224">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tIns="18288" rIns="18288"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Security </a:t>
              </a:r>
              <a:br>
                <a:rPr kumimoji="0" lang="en-US" sz="9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br>
              <a:r>
                <a:rPr kumimoji="0" lang="en-US" sz="9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Appliances</a:t>
              </a:r>
            </a:p>
          </p:txBody>
        </p:sp>
        <p:grpSp>
          <p:nvGrpSpPr>
            <p:cNvPr id="515" name="Group 514">
              <a:extLst>
                <a:ext uri="{FF2B5EF4-FFF2-40B4-BE49-F238E27FC236}">
                  <a16:creationId xmlns:a16="http://schemas.microsoft.com/office/drawing/2014/main" id="{AE0522EF-59F8-4201-8B38-AB6774DD8651}"/>
                </a:ext>
              </a:extLst>
            </p:cNvPr>
            <p:cNvGrpSpPr/>
            <p:nvPr/>
          </p:nvGrpSpPr>
          <p:grpSpPr>
            <a:xfrm>
              <a:off x="5030265" y="3420535"/>
              <a:ext cx="627485" cy="363499"/>
              <a:chOff x="6109711" y="3090710"/>
              <a:chExt cx="627485" cy="363499"/>
            </a:xfrm>
          </p:grpSpPr>
          <p:pic>
            <p:nvPicPr>
              <p:cNvPr id="516" name="Picture 515">
                <a:extLst>
                  <a:ext uri="{FF2B5EF4-FFF2-40B4-BE49-F238E27FC236}">
                    <a16:creationId xmlns:a16="http://schemas.microsoft.com/office/drawing/2014/main" id="{E789CB8D-EF79-4F04-AEB9-BB401CAC3B99}"/>
                  </a:ext>
                </a:extLst>
              </p:cNvPr>
              <p:cNvPicPr>
                <a:picLocks noChangeAspect="1"/>
              </p:cNvPicPr>
              <p:nvPr/>
            </p:nvPicPr>
            <p:blipFill>
              <a:blip r:embed="rId28" cstate="print">
                <a:extLst>
                  <a:ext uri="{28A0092B-C50C-407E-A947-70E740481C1C}">
                    <a14:useLocalDpi xmlns:a14="http://schemas.microsoft.com/office/drawing/2010/main" val="0"/>
                  </a:ext>
                </a:extLst>
              </a:blip>
              <a:stretch>
                <a:fillRect/>
              </a:stretch>
            </p:blipFill>
            <p:spPr>
              <a:xfrm>
                <a:off x="6110502" y="3310834"/>
                <a:ext cx="143375" cy="143375"/>
              </a:xfrm>
              <a:prstGeom prst="rect">
                <a:avLst/>
              </a:prstGeom>
            </p:spPr>
          </p:pic>
          <p:pic>
            <p:nvPicPr>
              <p:cNvPr id="517" name="Picture 516">
                <a:extLst>
                  <a:ext uri="{FF2B5EF4-FFF2-40B4-BE49-F238E27FC236}">
                    <a16:creationId xmlns:a16="http://schemas.microsoft.com/office/drawing/2014/main" id="{8DA88A3E-8446-475A-9D4D-5B873018DA5E}"/>
                  </a:ext>
                </a:extLst>
              </p:cNvPr>
              <p:cNvPicPr>
                <a:picLocks noChangeAspect="1"/>
              </p:cNvPicPr>
              <p:nvPr/>
            </p:nvPicPr>
            <p:blipFill>
              <a:blip r:embed="rId29" cstate="print">
                <a:extLst>
                  <a:ext uri="{28A0092B-C50C-407E-A947-70E740481C1C}">
                    <a14:useLocalDpi xmlns:a14="http://schemas.microsoft.com/office/drawing/2010/main" val="0"/>
                  </a:ext>
                </a:extLst>
              </a:blip>
              <a:stretch>
                <a:fillRect/>
              </a:stretch>
            </p:blipFill>
            <p:spPr>
              <a:xfrm>
                <a:off x="6335864" y="3281630"/>
                <a:ext cx="140760" cy="140760"/>
              </a:xfrm>
              <a:prstGeom prst="rect">
                <a:avLst/>
              </a:prstGeom>
            </p:spPr>
          </p:pic>
          <p:pic>
            <p:nvPicPr>
              <p:cNvPr id="518" name="Picture 517">
                <a:extLst>
                  <a:ext uri="{FF2B5EF4-FFF2-40B4-BE49-F238E27FC236}">
                    <a16:creationId xmlns:a16="http://schemas.microsoft.com/office/drawing/2014/main" id="{18542EE9-DBE3-49C2-B25F-1EBC4CF1FE84}"/>
                  </a:ext>
                </a:extLst>
              </p:cNvPr>
              <p:cNvPicPr>
                <a:picLocks noChangeAspect="1"/>
              </p:cNvPicPr>
              <p:nvPr/>
            </p:nvPicPr>
            <p:blipFill>
              <a:blip r:embed="rId30" cstate="print">
                <a:extLst>
                  <a:ext uri="{28A0092B-C50C-407E-A947-70E740481C1C}">
                    <a14:useLocalDpi xmlns:a14="http://schemas.microsoft.com/office/drawing/2010/main" val="0"/>
                  </a:ext>
                </a:extLst>
              </a:blip>
              <a:stretch>
                <a:fillRect/>
              </a:stretch>
            </p:blipFill>
            <p:spPr>
              <a:xfrm>
                <a:off x="6109711" y="3096167"/>
                <a:ext cx="144712" cy="144712"/>
              </a:xfrm>
              <a:prstGeom prst="rect">
                <a:avLst/>
              </a:prstGeom>
            </p:spPr>
          </p:pic>
          <p:pic>
            <p:nvPicPr>
              <p:cNvPr id="519" name="Picture 518">
                <a:extLst>
                  <a:ext uri="{FF2B5EF4-FFF2-40B4-BE49-F238E27FC236}">
                    <a16:creationId xmlns:a16="http://schemas.microsoft.com/office/drawing/2014/main" id="{DFDDEE88-6B06-4C7E-893D-67D5B4CAC215}"/>
                  </a:ext>
                </a:extLst>
              </p:cNvPr>
              <p:cNvPicPr>
                <a:picLocks noChangeAspect="1"/>
              </p:cNvPicPr>
              <p:nvPr/>
            </p:nvPicPr>
            <p:blipFill>
              <a:blip r:embed="rId31" cstate="print">
                <a:extLst>
                  <a:ext uri="{28A0092B-C50C-407E-A947-70E740481C1C}">
                    <a14:useLocalDpi xmlns:a14="http://schemas.microsoft.com/office/drawing/2010/main" val="0"/>
                  </a:ext>
                </a:extLst>
              </a:blip>
              <a:stretch>
                <a:fillRect/>
              </a:stretch>
            </p:blipFill>
            <p:spPr>
              <a:xfrm>
                <a:off x="6325693" y="3090710"/>
                <a:ext cx="143375" cy="143375"/>
              </a:xfrm>
              <a:prstGeom prst="rect">
                <a:avLst/>
              </a:prstGeom>
            </p:spPr>
          </p:pic>
          <p:grpSp>
            <p:nvGrpSpPr>
              <p:cNvPr id="520" name="Group 519">
                <a:extLst>
                  <a:ext uri="{FF2B5EF4-FFF2-40B4-BE49-F238E27FC236}">
                    <a16:creationId xmlns:a16="http://schemas.microsoft.com/office/drawing/2014/main" id="{1D86705C-4908-4323-92FB-7C81F15C9C46}"/>
                  </a:ext>
                </a:extLst>
              </p:cNvPr>
              <p:cNvGrpSpPr/>
              <p:nvPr/>
            </p:nvGrpSpPr>
            <p:grpSpPr>
              <a:xfrm>
                <a:off x="6548524" y="3342843"/>
                <a:ext cx="188672" cy="45740"/>
                <a:chOff x="1287209" y="960836"/>
                <a:chExt cx="418504" cy="101463"/>
              </a:xfrm>
              <a:solidFill>
                <a:schemeClr val="tx1">
                  <a:lumMod val="65000"/>
                  <a:lumOff val="35000"/>
                </a:schemeClr>
              </a:solidFill>
            </p:grpSpPr>
            <p:sp>
              <p:nvSpPr>
                <p:cNvPr id="522" name="Oval 521">
                  <a:extLst>
                    <a:ext uri="{FF2B5EF4-FFF2-40B4-BE49-F238E27FC236}">
                      <a16:creationId xmlns:a16="http://schemas.microsoft.com/office/drawing/2014/main" id="{4DC86AFC-F905-440D-8DA7-C7ABF53D304A}"/>
                    </a:ext>
                  </a:extLst>
                </p:cNvPr>
                <p:cNvSpPr/>
                <p:nvPr/>
              </p:nvSpPr>
              <p:spPr bwMode="auto">
                <a:xfrm>
                  <a:off x="1287209" y="960836"/>
                  <a:ext cx="101414" cy="101414"/>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3" name="Oval 522">
                  <a:extLst>
                    <a:ext uri="{FF2B5EF4-FFF2-40B4-BE49-F238E27FC236}">
                      <a16:creationId xmlns:a16="http://schemas.microsoft.com/office/drawing/2014/main" id="{8EE34B56-4BD7-46FB-B548-1C8FFE495111}"/>
                    </a:ext>
                  </a:extLst>
                </p:cNvPr>
                <p:cNvSpPr/>
                <p:nvPr/>
              </p:nvSpPr>
              <p:spPr bwMode="auto">
                <a:xfrm>
                  <a:off x="1445754" y="960845"/>
                  <a:ext cx="101414" cy="101413"/>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4" name="Oval 523">
                  <a:extLst>
                    <a:ext uri="{FF2B5EF4-FFF2-40B4-BE49-F238E27FC236}">
                      <a16:creationId xmlns:a16="http://schemas.microsoft.com/office/drawing/2014/main" id="{3694CA44-D4AF-4863-8DA4-20BD46436FE0}"/>
                    </a:ext>
                  </a:extLst>
                </p:cNvPr>
                <p:cNvSpPr/>
                <p:nvPr/>
              </p:nvSpPr>
              <p:spPr bwMode="auto">
                <a:xfrm>
                  <a:off x="1604299" y="960883"/>
                  <a:ext cx="101414" cy="101416"/>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pic>
            <p:nvPicPr>
              <p:cNvPr id="521" name="Picture 520">
                <a:extLst>
                  <a:ext uri="{FF2B5EF4-FFF2-40B4-BE49-F238E27FC236}">
                    <a16:creationId xmlns:a16="http://schemas.microsoft.com/office/drawing/2014/main" id="{137DE8CA-6A4A-4865-995B-E2BA11CF575B}"/>
                  </a:ext>
                </a:extLst>
              </p:cNvPr>
              <p:cNvPicPr>
                <a:picLocks noChangeAspect="1"/>
              </p:cNvPicPr>
              <p:nvPr/>
            </p:nvPicPr>
            <p:blipFill>
              <a:blip r:embed="rId32" cstate="print">
                <a:extLst>
                  <a:ext uri="{28A0092B-C50C-407E-A947-70E740481C1C}">
                    <a14:useLocalDpi xmlns:a14="http://schemas.microsoft.com/office/drawing/2010/main" val="0"/>
                  </a:ext>
                </a:extLst>
              </a:blip>
              <a:stretch>
                <a:fillRect/>
              </a:stretch>
            </p:blipFill>
            <p:spPr>
              <a:xfrm>
                <a:off x="6574513" y="3095267"/>
                <a:ext cx="140332" cy="140332"/>
              </a:xfrm>
              <a:prstGeom prst="rect">
                <a:avLst/>
              </a:prstGeom>
            </p:spPr>
          </p:pic>
        </p:grpSp>
      </p:grpSp>
      <p:cxnSp>
        <p:nvCxnSpPr>
          <p:cNvPr id="554" name="Straight Connector 553">
            <a:extLst>
              <a:ext uri="{FF2B5EF4-FFF2-40B4-BE49-F238E27FC236}">
                <a16:creationId xmlns:a16="http://schemas.microsoft.com/office/drawing/2014/main" id="{607C20CD-E699-4687-837C-621A23DE9CE1}"/>
              </a:ext>
            </a:extLst>
          </p:cNvPr>
          <p:cNvCxnSpPr>
            <a:cxnSpLocks/>
          </p:cNvCxnSpPr>
          <p:nvPr/>
        </p:nvCxnSpPr>
        <p:spPr>
          <a:xfrm flipH="1" flipV="1">
            <a:off x="8349353" y="591958"/>
            <a:ext cx="1083" cy="4524421"/>
          </a:xfrm>
          <a:prstGeom prst="line">
            <a:avLst/>
          </a:prstGeom>
          <a:noFill/>
          <a:ln w="14224" cap="sq">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555" name="Straight Connector 554">
            <a:extLst>
              <a:ext uri="{FF2B5EF4-FFF2-40B4-BE49-F238E27FC236}">
                <a16:creationId xmlns:a16="http://schemas.microsoft.com/office/drawing/2014/main" id="{84CF4A6C-1699-4DBE-B12C-DCFE9D492D2B}"/>
              </a:ext>
            </a:extLst>
          </p:cNvPr>
          <p:cNvCxnSpPr>
            <a:cxnSpLocks/>
          </p:cNvCxnSpPr>
          <p:nvPr/>
        </p:nvCxnSpPr>
        <p:spPr>
          <a:xfrm flipH="1">
            <a:off x="8351319" y="575104"/>
            <a:ext cx="119111" cy="0"/>
          </a:xfrm>
          <a:prstGeom prst="line">
            <a:avLst/>
          </a:prstGeom>
          <a:noFill/>
          <a:ln w="14224" cap="sq">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cxnSp>
      <p:grpSp>
        <p:nvGrpSpPr>
          <p:cNvPr id="10" name="Group 9">
            <a:extLst>
              <a:ext uri="{FF2B5EF4-FFF2-40B4-BE49-F238E27FC236}">
                <a16:creationId xmlns:a16="http://schemas.microsoft.com/office/drawing/2014/main" id="{F7160ACE-7B4C-45EB-9A58-FF0126B35852}"/>
              </a:ext>
            </a:extLst>
          </p:cNvPr>
          <p:cNvGrpSpPr/>
          <p:nvPr/>
        </p:nvGrpSpPr>
        <p:grpSpPr>
          <a:xfrm>
            <a:off x="4366364" y="3547430"/>
            <a:ext cx="370338" cy="327772"/>
            <a:chOff x="4723767" y="3080378"/>
            <a:chExt cx="439858" cy="389301"/>
          </a:xfrm>
        </p:grpSpPr>
        <p:pic>
          <p:nvPicPr>
            <p:cNvPr id="414" name="Picture 413">
              <a:extLst>
                <a:ext uri="{FF2B5EF4-FFF2-40B4-BE49-F238E27FC236}">
                  <a16:creationId xmlns:a16="http://schemas.microsoft.com/office/drawing/2014/main" id="{AC4D97CD-ACA8-4170-8C77-7F9D3EA7DBCE}"/>
                </a:ext>
              </a:extLst>
            </p:cNvPr>
            <p:cNvPicPr>
              <a:picLocks noChangeAspect="1"/>
            </p:cNvPicPr>
            <p:nvPr/>
          </p:nvPicPr>
          <p:blipFill rotWithShape="1">
            <a:blip r:embed="rId33" cstate="print">
              <a:duotone>
                <a:schemeClr val="accent1">
                  <a:shade val="45000"/>
                  <a:satMod val="135000"/>
                </a:schemeClr>
                <a:prstClr val="white"/>
              </a:duotone>
              <a:extLst>
                <a:ext uri="{28A0092B-C50C-407E-A947-70E740481C1C}">
                  <a14:useLocalDpi xmlns:a14="http://schemas.microsoft.com/office/drawing/2010/main" val="0"/>
                </a:ext>
              </a:extLst>
            </a:blip>
            <a:srcRect l="-2"/>
            <a:stretch/>
          </p:blipFill>
          <p:spPr>
            <a:xfrm>
              <a:off x="4908907" y="3123428"/>
              <a:ext cx="216369" cy="164753"/>
            </a:xfrm>
            <a:prstGeom prst="rect">
              <a:avLst/>
            </a:prstGeom>
          </p:spPr>
        </p:pic>
        <p:grpSp>
          <p:nvGrpSpPr>
            <p:cNvPr id="492" name="Group 491">
              <a:extLst>
                <a:ext uri="{FF2B5EF4-FFF2-40B4-BE49-F238E27FC236}">
                  <a16:creationId xmlns:a16="http://schemas.microsoft.com/office/drawing/2014/main" id="{7E096FC3-A8AB-44D7-B8D1-2D794A1DEA11}"/>
                </a:ext>
              </a:extLst>
            </p:cNvPr>
            <p:cNvGrpSpPr/>
            <p:nvPr/>
          </p:nvGrpSpPr>
          <p:grpSpPr>
            <a:xfrm>
              <a:off x="4723767" y="3080378"/>
              <a:ext cx="439858" cy="389301"/>
              <a:chOff x="3131835" y="4047725"/>
              <a:chExt cx="439858" cy="389301"/>
            </a:xfrm>
          </p:grpSpPr>
          <p:grpSp>
            <p:nvGrpSpPr>
              <p:cNvPr id="504" name="Group 503">
                <a:extLst>
                  <a:ext uri="{FF2B5EF4-FFF2-40B4-BE49-F238E27FC236}">
                    <a16:creationId xmlns:a16="http://schemas.microsoft.com/office/drawing/2014/main" id="{603ACBF0-4791-46D1-8877-6BF43FAA0A34}"/>
                  </a:ext>
                </a:extLst>
              </p:cNvPr>
              <p:cNvGrpSpPr/>
              <p:nvPr/>
            </p:nvGrpSpPr>
            <p:grpSpPr>
              <a:xfrm>
                <a:off x="3131835" y="4047725"/>
                <a:ext cx="182560" cy="348911"/>
                <a:chOff x="2136298" y="4226790"/>
                <a:chExt cx="196678" cy="375893"/>
              </a:xfrm>
            </p:grpSpPr>
            <p:sp>
              <p:nvSpPr>
                <p:cNvPr id="526" name="Rectangle 525">
                  <a:extLst>
                    <a:ext uri="{FF2B5EF4-FFF2-40B4-BE49-F238E27FC236}">
                      <a16:creationId xmlns:a16="http://schemas.microsoft.com/office/drawing/2014/main" id="{87EFA601-FD9E-4D5D-8FFD-CBD9B5212D2E}"/>
                    </a:ext>
                  </a:extLst>
                </p:cNvPr>
                <p:cNvSpPr/>
                <p:nvPr/>
              </p:nvSpPr>
              <p:spPr bwMode="auto">
                <a:xfrm>
                  <a:off x="2138191" y="4226790"/>
                  <a:ext cx="194785" cy="375893"/>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7" name="server">
                  <a:extLst>
                    <a:ext uri="{FF2B5EF4-FFF2-40B4-BE49-F238E27FC236}">
                      <a16:creationId xmlns:a16="http://schemas.microsoft.com/office/drawing/2014/main" id="{EDE8AC5B-7EEB-40A1-9A6A-49737AF85755}"/>
                    </a:ext>
                  </a:extLst>
                </p:cNvPr>
                <p:cNvSpPr>
                  <a:spLocks noChangeAspect="1" noEditPoints="1"/>
                </p:cNvSpPr>
                <p:nvPr/>
              </p:nvSpPr>
              <p:spPr bwMode="auto">
                <a:xfrm>
                  <a:off x="2136298" y="4235711"/>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4224"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sp>
            <p:nvSpPr>
              <p:cNvPr id="511" name="Oval 510">
                <a:extLst>
                  <a:ext uri="{FF2B5EF4-FFF2-40B4-BE49-F238E27FC236}">
                    <a16:creationId xmlns:a16="http://schemas.microsoft.com/office/drawing/2014/main" id="{E669F53A-DF4D-4F6F-8215-054195ECAC18}"/>
                  </a:ext>
                </a:extLst>
              </p:cNvPr>
              <p:cNvSpPr/>
              <p:nvPr/>
            </p:nvSpPr>
            <p:spPr bwMode="auto">
              <a:xfrm>
                <a:off x="3218521" y="4213899"/>
                <a:ext cx="223127" cy="22312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514" name="Picture 513">
                <a:extLst>
                  <a:ext uri="{FF2B5EF4-FFF2-40B4-BE49-F238E27FC236}">
                    <a16:creationId xmlns:a16="http://schemas.microsoft.com/office/drawing/2014/main" id="{5EF35BED-A8F0-46B3-872D-4BA54321A35B}"/>
                  </a:ext>
                </a:extLst>
              </p:cNvPr>
              <p:cNvPicPr>
                <a:picLocks noChangeAspect="1"/>
              </p:cNvPicPr>
              <p:nvPr/>
            </p:nvPicPr>
            <p:blipFill rotWithShape="1">
              <a:blip r:embed="rId34" cstate="email">
                <a:extLst>
                  <a:ext uri="{28A0092B-C50C-407E-A947-70E740481C1C}">
                    <a14:useLocalDpi xmlns:a14="http://schemas.microsoft.com/office/drawing/2010/main"/>
                  </a:ext>
                </a:extLst>
              </a:blip>
              <a:srcRect r="83295"/>
              <a:stretch/>
            </p:blipFill>
            <p:spPr>
              <a:xfrm>
                <a:off x="3414387" y="4255363"/>
                <a:ext cx="157306" cy="137160"/>
              </a:xfrm>
              <a:prstGeom prst="rect">
                <a:avLst/>
              </a:prstGeom>
            </p:spPr>
          </p:pic>
          <p:sp>
            <p:nvSpPr>
              <p:cNvPr id="525" name="Freeform 6">
                <a:extLst>
                  <a:ext uri="{FF2B5EF4-FFF2-40B4-BE49-F238E27FC236}">
                    <a16:creationId xmlns:a16="http://schemas.microsoft.com/office/drawing/2014/main" id="{34A491C2-1FD1-416E-9510-2116BB52E1E4}"/>
                  </a:ext>
                </a:extLst>
              </p:cNvPr>
              <p:cNvSpPr>
                <a:spLocks noEditPoints="1"/>
              </p:cNvSpPr>
              <p:nvPr/>
            </p:nvSpPr>
            <p:spPr bwMode="auto">
              <a:xfrm>
                <a:off x="3256470" y="4258262"/>
                <a:ext cx="135502" cy="134064"/>
              </a:xfrm>
              <a:custGeom>
                <a:avLst/>
                <a:gdLst>
                  <a:gd name="T0" fmla="*/ 88 w 1374"/>
                  <a:gd name="T1" fmla="*/ 1258 h 1620"/>
                  <a:gd name="T2" fmla="*/ 40 w 1374"/>
                  <a:gd name="T3" fmla="*/ 1324 h 1620"/>
                  <a:gd name="T4" fmla="*/ 42 w 1374"/>
                  <a:gd name="T5" fmla="*/ 1484 h 1620"/>
                  <a:gd name="T6" fmla="*/ 386 w 1374"/>
                  <a:gd name="T7" fmla="*/ 1572 h 1620"/>
                  <a:gd name="T8" fmla="*/ 494 w 1374"/>
                  <a:gd name="T9" fmla="*/ 1488 h 1620"/>
                  <a:gd name="T10" fmla="*/ 266 w 1374"/>
                  <a:gd name="T11" fmla="*/ 1124 h 1620"/>
                  <a:gd name="T12" fmla="*/ 190 w 1374"/>
                  <a:gd name="T13" fmla="*/ 1036 h 1620"/>
                  <a:gd name="T14" fmla="*/ 364 w 1374"/>
                  <a:gd name="T15" fmla="*/ 682 h 1620"/>
                  <a:gd name="T16" fmla="*/ 452 w 1374"/>
                  <a:gd name="T17" fmla="*/ 438 h 1620"/>
                  <a:gd name="T18" fmla="*/ 478 w 1374"/>
                  <a:gd name="T19" fmla="*/ 92 h 1620"/>
                  <a:gd name="T20" fmla="*/ 656 w 1374"/>
                  <a:gd name="T21" fmla="*/ 0 h 1620"/>
                  <a:gd name="T22" fmla="*/ 922 w 1374"/>
                  <a:gd name="T23" fmla="*/ 168 h 1620"/>
                  <a:gd name="T24" fmla="*/ 978 w 1374"/>
                  <a:gd name="T25" fmla="*/ 502 h 1620"/>
                  <a:gd name="T26" fmla="*/ 1140 w 1374"/>
                  <a:gd name="T27" fmla="*/ 750 h 1620"/>
                  <a:gd name="T28" fmla="*/ 1224 w 1374"/>
                  <a:gd name="T29" fmla="*/ 1120 h 1620"/>
                  <a:gd name="T30" fmla="*/ 1078 w 1374"/>
                  <a:gd name="T31" fmla="*/ 1242 h 1620"/>
                  <a:gd name="T32" fmla="*/ 988 w 1374"/>
                  <a:gd name="T33" fmla="*/ 1172 h 1620"/>
                  <a:gd name="T34" fmla="*/ 932 w 1374"/>
                  <a:gd name="T35" fmla="*/ 1222 h 1620"/>
                  <a:gd name="T36" fmla="*/ 952 w 1374"/>
                  <a:gd name="T37" fmla="*/ 1542 h 1620"/>
                  <a:gd name="T38" fmla="*/ 1068 w 1374"/>
                  <a:gd name="T39" fmla="*/ 1560 h 1620"/>
                  <a:gd name="T40" fmla="*/ 1292 w 1374"/>
                  <a:gd name="T41" fmla="*/ 1434 h 1620"/>
                  <a:gd name="T42" fmla="*/ 1236 w 1374"/>
                  <a:gd name="T43" fmla="*/ 1276 h 1620"/>
                  <a:gd name="T44" fmla="*/ 1326 w 1374"/>
                  <a:gd name="T45" fmla="*/ 1330 h 1620"/>
                  <a:gd name="T46" fmla="*/ 1330 w 1374"/>
                  <a:gd name="T47" fmla="*/ 1438 h 1620"/>
                  <a:gd name="T48" fmla="*/ 1048 w 1374"/>
                  <a:gd name="T49" fmla="*/ 1614 h 1620"/>
                  <a:gd name="T50" fmla="*/ 900 w 1374"/>
                  <a:gd name="T51" fmla="*/ 1570 h 1620"/>
                  <a:gd name="T52" fmla="*/ 578 w 1374"/>
                  <a:gd name="T53" fmla="*/ 1546 h 1620"/>
                  <a:gd name="T54" fmla="*/ 356 w 1374"/>
                  <a:gd name="T55" fmla="*/ 1606 h 1620"/>
                  <a:gd name="T56" fmla="*/ 0 w 1374"/>
                  <a:gd name="T57" fmla="*/ 1464 h 1620"/>
                  <a:gd name="T58" fmla="*/ 14 w 1374"/>
                  <a:gd name="T59" fmla="*/ 1256 h 1620"/>
                  <a:gd name="T60" fmla="*/ 166 w 1374"/>
                  <a:gd name="T61" fmla="*/ 1186 h 1620"/>
                  <a:gd name="T62" fmla="*/ 438 w 1374"/>
                  <a:gd name="T63" fmla="*/ 716 h 1620"/>
                  <a:gd name="T64" fmla="*/ 358 w 1374"/>
                  <a:gd name="T65" fmla="*/ 934 h 1620"/>
                  <a:gd name="T66" fmla="*/ 288 w 1374"/>
                  <a:gd name="T67" fmla="*/ 1036 h 1620"/>
                  <a:gd name="T68" fmla="*/ 326 w 1374"/>
                  <a:gd name="T69" fmla="*/ 1124 h 1620"/>
                  <a:gd name="T70" fmla="*/ 520 w 1374"/>
                  <a:gd name="T71" fmla="*/ 1354 h 1620"/>
                  <a:gd name="T72" fmla="*/ 524 w 1374"/>
                  <a:gd name="T73" fmla="*/ 1412 h 1620"/>
                  <a:gd name="T74" fmla="*/ 790 w 1374"/>
                  <a:gd name="T75" fmla="*/ 1418 h 1620"/>
                  <a:gd name="T76" fmla="*/ 892 w 1374"/>
                  <a:gd name="T77" fmla="*/ 1424 h 1620"/>
                  <a:gd name="T78" fmla="*/ 914 w 1374"/>
                  <a:gd name="T79" fmla="*/ 1402 h 1620"/>
                  <a:gd name="T80" fmla="*/ 948 w 1374"/>
                  <a:gd name="T81" fmla="*/ 1130 h 1620"/>
                  <a:gd name="T82" fmla="*/ 976 w 1374"/>
                  <a:gd name="T83" fmla="*/ 930 h 1620"/>
                  <a:gd name="T84" fmla="*/ 842 w 1374"/>
                  <a:gd name="T85" fmla="*/ 588 h 1620"/>
                  <a:gd name="T86" fmla="*/ 820 w 1374"/>
                  <a:gd name="T87" fmla="*/ 438 h 1620"/>
                  <a:gd name="T88" fmla="*/ 700 w 1374"/>
                  <a:gd name="T89" fmla="*/ 370 h 1620"/>
                  <a:gd name="T90" fmla="*/ 744 w 1374"/>
                  <a:gd name="T91" fmla="*/ 288 h 1620"/>
                  <a:gd name="T92" fmla="*/ 802 w 1374"/>
                  <a:gd name="T93" fmla="*/ 390 h 1620"/>
                  <a:gd name="T94" fmla="*/ 786 w 1374"/>
                  <a:gd name="T95" fmla="*/ 246 h 1620"/>
                  <a:gd name="T96" fmla="*/ 674 w 1374"/>
                  <a:gd name="T97" fmla="*/ 302 h 1620"/>
                  <a:gd name="T98" fmla="*/ 538 w 1374"/>
                  <a:gd name="T99" fmla="*/ 246 h 1620"/>
                  <a:gd name="T100" fmla="*/ 494 w 1374"/>
                  <a:gd name="T101" fmla="*/ 368 h 1620"/>
                  <a:gd name="T102" fmla="*/ 508 w 1374"/>
                  <a:gd name="T103" fmla="*/ 344 h 1620"/>
                  <a:gd name="T104" fmla="*/ 558 w 1374"/>
                  <a:gd name="T105" fmla="*/ 304 h 1620"/>
                  <a:gd name="T106" fmla="*/ 510 w 1374"/>
                  <a:gd name="T107" fmla="*/ 418 h 1620"/>
                  <a:gd name="T108" fmla="*/ 576 w 1374"/>
                  <a:gd name="T109" fmla="*/ 514 h 1620"/>
                  <a:gd name="T110" fmla="*/ 792 w 1374"/>
                  <a:gd name="T111" fmla="*/ 466 h 1620"/>
                  <a:gd name="T112" fmla="*/ 570 w 1374"/>
                  <a:gd name="T113" fmla="*/ 560 h 1620"/>
                  <a:gd name="T114" fmla="*/ 762 w 1374"/>
                  <a:gd name="T115" fmla="*/ 514 h 1620"/>
                  <a:gd name="T116" fmla="*/ 568 w 1374"/>
                  <a:gd name="T117" fmla="*/ 618 h 1620"/>
                  <a:gd name="T118" fmla="*/ 1078 w 1374"/>
                  <a:gd name="T119" fmla="*/ 892 h 1620"/>
                  <a:gd name="T120" fmla="*/ 1072 w 1374"/>
                  <a:gd name="T121" fmla="*/ 986 h 1620"/>
                  <a:gd name="T122" fmla="*/ 870 w 1374"/>
                  <a:gd name="T123" fmla="*/ 496 h 1620"/>
                  <a:gd name="T124" fmla="*/ 924 w 1374"/>
                  <a:gd name="T125" fmla="*/ 514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4" h="1620">
                    <a:moveTo>
                      <a:pt x="174" y="1170"/>
                    </a:moveTo>
                    <a:lnTo>
                      <a:pt x="174" y="1170"/>
                    </a:lnTo>
                    <a:lnTo>
                      <a:pt x="174" y="1188"/>
                    </a:lnTo>
                    <a:lnTo>
                      <a:pt x="172" y="1204"/>
                    </a:lnTo>
                    <a:lnTo>
                      <a:pt x="168" y="1218"/>
                    </a:lnTo>
                    <a:lnTo>
                      <a:pt x="162" y="1230"/>
                    </a:lnTo>
                    <a:lnTo>
                      <a:pt x="154" y="1238"/>
                    </a:lnTo>
                    <a:lnTo>
                      <a:pt x="142" y="1246"/>
                    </a:lnTo>
                    <a:lnTo>
                      <a:pt x="130" y="1252"/>
                    </a:lnTo>
                    <a:lnTo>
                      <a:pt x="114" y="1256"/>
                    </a:lnTo>
                    <a:lnTo>
                      <a:pt x="114" y="1256"/>
                    </a:lnTo>
                    <a:lnTo>
                      <a:pt x="88" y="1258"/>
                    </a:lnTo>
                    <a:lnTo>
                      <a:pt x="64" y="1258"/>
                    </a:lnTo>
                    <a:lnTo>
                      <a:pt x="64" y="1258"/>
                    </a:lnTo>
                    <a:lnTo>
                      <a:pt x="52" y="1260"/>
                    </a:lnTo>
                    <a:lnTo>
                      <a:pt x="42" y="1262"/>
                    </a:lnTo>
                    <a:lnTo>
                      <a:pt x="34" y="1266"/>
                    </a:lnTo>
                    <a:lnTo>
                      <a:pt x="28" y="1272"/>
                    </a:lnTo>
                    <a:lnTo>
                      <a:pt x="26" y="1278"/>
                    </a:lnTo>
                    <a:lnTo>
                      <a:pt x="24" y="1286"/>
                    </a:lnTo>
                    <a:lnTo>
                      <a:pt x="26" y="1294"/>
                    </a:lnTo>
                    <a:lnTo>
                      <a:pt x="30" y="1304"/>
                    </a:lnTo>
                    <a:lnTo>
                      <a:pt x="30" y="1304"/>
                    </a:lnTo>
                    <a:lnTo>
                      <a:pt x="40" y="1324"/>
                    </a:lnTo>
                    <a:lnTo>
                      <a:pt x="46" y="1342"/>
                    </a:lnTo>
                    <a:lnTo>
                      <a:pt x="50" y="1360"/>
                    </a:lnTo>
                    <a:lnTo>
                      <a:pt x="52" y="1378"/>
                    </a:lnTo>
                    <a:lnTo>
                      <a:pt x="52" y="1396"/>
                    </a:lnTo>
                    <a:lnTo>
                      <a:pt x="48" y="1416"/>
                    </a:lnTo>
                    <a:lnTo>
                      <a:pt x="42" y="1434"/>
                    </a:lnTo>
                    <a:lnTo>
                      <a:pt x="32" y="1452"/>
                    </a:lnTo>
                    <a:lnTo>
                      <a:pt x="32" y="1452"/>
                    </a:lnTo>
                    <a:lnTo>
                      <a:pt x="32" y="1456"/>
                    </a:lnTo>
                    <a:lnTo>
                      <a:pt x="32" y="1460"/>
                    </a:lnTo>
                    <a:lnTo>
                      <a:pt x="36" y="1472"/>
                    </a:lnTo>
                    <a:lnTo>
                      <a:pt x="42" y="1484"/>
                    </a:lnTo>
                    <a:lnTo>
                      <a:pt x="50" y="1492"/>
                    </a:lnTo>
                    <a:lnTo>
                      <a:pt x="50" y="1492"/>
                    </a:lnTo>
                    <a:lnTo>
                      <a:pt x="60" y="1498"/>
                    </a:lnTo>
                    <a:lnTo>
                      <a:pt x="72" y="1500"/>
                    </a:lnTo>
                    <a:lnTo>
                      <a:pt x="98" y="1506"/>
                    </a:lnTo>
                    <a:lnTo>
                      <a:pt x="98" y="1506"/>
                    </a:lnTo>
                    <a:lnTo>
                      <a:pt x="216" y="1536"/>
                    </a:lnTo>
                    <a:lnTo>
                      <a:pt x="276" y="1550"/>
                    </a:lnTo>
                    <a:lnTo>
                      <a:pt x="336" y="1564"/>
                    </a:lnTo>
                    <a:lnTo>
                      <a:pt x="336" y="1564"/>
                    </a:lnTo>
                    <a:lnTo>
                      <a:pt x="360" y="1568"/>
                    </a:lnTo>
                    <a:lnTo>
                      <a:pt x="386" y="1572"/>
                    </a:lnTo>
                    <a:lnTo>
                      <a:pt x="412" y="1572"/>
                    </a:lnTo>
                    <a:lnTo>
                      <a:pt x="438" y="1570"/>
                    </a:lnTo>
                    <a:lnTo>
                      <a:pt x="438" y="1570"/>
                    </a:lnTo>
                    <a:lnTo>
                      <a:pt x="452" y="1566"/>
                    </a:lnTo>
                    <a:lnTo>
                      <a:pt x="464" y="1560"/>
                    </a:lnTo>
                    <a:lnTo>
                      <a:pt x="476" y="1552"/>
                    </a:lnTo>
                    <a:lnTo>
                      <a:pt x="484" y="1542"/>
                    </a:lnTo>
                    <a:lnTo>
                      <a:pt x="490" y="1532"/>
                    </a:lnTo>
                    <a:lnTo>
                      <a:pt x="494" y="1518"/>
                    </a:lnTo>
                    <a:lnTo>
                      <a:pt x="494" y="1504"/>
                    </a:lnTo>
                    <a:lnTo>
                      <a:pt x="494" y="1488"/>
                    </a:lnTo>
                    <a:lnTo>
                      <a:pt x="494" y="1488"/>
                    </a:lnTo>
                    <a:lnTo>
                      <a:pt x="490" y="1468"/>
                    </a:lnTo>
                    <a:lnTo>
                      <a:pt x="486" y="1448"/>
                    </a:lnTo>
                    <a:lnTo>
                      <a:pt x="480" y="1430"/>
                    </a:lnTo>
                    <a:lnTo>
                      <a:pt x="472" y="1412"/>
                    </a:lnTo>
                    <a:lnTo>
                      <a:pt x="472" y="1412"/>
                    </a:lnTo>
                    <a:lnTo>
                      <a:pt x="386" y="1284"/>
                    </a:lnTo>
                    <a:lnTo>
                      <a:pt x="344" y="1220"/>
                    </a:lnTo>
                    <a:lnTo>
                      <a:pt x="298" y="1158"/>
                    </a:lnTo>
                    <a:lnTo>
                      <a:pt x="298" y="1158"/>
                    </a:lnTo>
                    <a:lnTo>
                      <a:pt x="290" y="1146"/>
                    </a:lnTo>
                    <a:lnTo>
                      <a:pt x="278" y="1134"/>
                    </a:lnTo>
                    <a:lnTo>
                      <a:pt x="266" y="1124"/>
                    </a:lnTo>
                    <a:lnTo>
                      <a:pt x="254" y="1118"/>
                    </a:lnTo>
                    <a:lnTo>
                      <a:pt x="240" y="1114"/>
                    </a:lnTo>
                    <a:lnTo>
                      <a:pt x="224" y="1112"/>
                    </a:lnTo>
                    <a:lnTo>
                      <a:pt x="208" y="1116"/>
                    </a:lnTo>
                    <a:lnTo>
                      <a:pt x="190" y="1122"/>
                    </a:lnTo>
                    <a:lnTo>
                      <a:pt x="190" y="1122"/>
                    </a:lnTo>
                    <a:lnTo>
                      <a:pt x="186" y="1108"/>
                    </a:lnTo>
                    <a:lnTo>
                      <a:pt x="184" y="1092"/>
                    </a:lnTo>
                    <a:lnTo>
                      <a:pt x="184" y="1078"/>
                    </a:lnTo>
                    <a:lnTo>
                      <a:pt x="184" y="1064"/>
                    </a:lnTo>
                    <a:lnTo>
                      <a:pt x="186" y="1050"/>
                    </a:lnTo>
                    <a:lnTo>
                      <a:pt x="190" y="1036"/>
                    </a:lnTo>
                    <a:lnTo>
                      <a:pt x="200" y="1008"/>
                    </a:lnTo>
                    <a:lnTo>
                      <a:pt x="200" y="1008"/>
                    </a:lnTo>
                    <a:lnTo>
                      <a:pt x="232" y="940"/>
                    </a:lnTo>
                    <a:lnTo>
                      <a:pt x="248" y="906"/>
                    </a:lnTo>
                    <a:lnTo>
                      <a:pt x="262" y="870"/>
                    </a:lnTo>
                    <a:lnTo>
                      <a:pt x="262" y="870"/>
                    </a:lnTo>
                    <a:lnTo>
                      <a:pt x="280" y="820"/>
                    </a:lnTo>
                    <a:lnTo>
                      <a:pt x="304" y="772"/>
                    </a:lnTo>
                    <a:lnTo>
                      <a:pt x="316" y="748"/>
                    </a:lnTo>
                    <a:lnTo>
                      <a:pt x="332" y="726"/>
                    </a:lnTo>
                    <a:lnTo>
                      <a:pt x="348" y="704"/>
                    </a:lnTo>
                    <a:lnTo>
                      <a:pt x="364" y="682"/>
                    </a:lnTo>
                    <a:lnTo>
                      <a:pt x="364" y="682"/>
                    </a:lnTo>
                    <a:lnTo>
                      <a:pt x="378" y="666"/>
                    </a:lnTo>
                    <a:lnTo>
                      <a:pt x="390" y="650"/>
                    </a:lnTo>
                    <a:lnTo>
                      <a:pt x="390" y="650"/>
                    </a:lnTo>
                    <a:lnTo>
                      <a:pt x="406" y="628"/>
                    </a:lnTo>
                    <a:lnTo>
                      <a:pt x="422" y="604"/>
                    </a:lnTo>
                    <a:lnTo>
                      <a:pt x="434" y="578"/>
                    </a:lnTo>
                    <a:lnTo>
                      <a:pt x="444" y="552"/>
                    </a:lnTo>
                    <a:lnTo>
                      <a:pt x="452" y="526"/>
                    </a:lnTo>
                    <a:lnTo>
                      <a:pt x="456" y="498"/>
                    </a:lnTo>
                    <a:lnTo>
                      <a:pt x="456" y="468"/>
                    </a:lnTo>
                    <a:lnTo>
                      <a:pt x="452" y="438"/>
                    </a:lnTo>
                    <a:lnTo>
                      <a:pt x="452" y="438"/>
                    </a:lnTo>
                    <a:lnTo>
                      <a:pt x="448" y="406"/>
                    </a:lnTo>
                    <a:lnTo>
                      <a:pt x="446" y="374"/>
                    </a:lnTo>
                    <a:lnTo>
                      <a:pt x="444" y="310"/>
                    </a:lnTo>
                    <a:lnTo>
                      <a:pt x="446" y="246"/>
                    </a:lnTo>
                    <a:lnTo>
                      <a:pt x="450" y="182"/>
                    </a:lnTo>
                    <a:lnTo>
                      <a:pt x="450" y="182"/>
                    </a:lnTo>
                    <a:lnTo>
                      <a:pt x="452" y="162"/>
                    </a:lnTo>
                    <a:lnTo>
                      <a:pt x="456" y="144"/>
                    </a:lnTo>
                    <a:lnTo>
                      <a:pt x="462" y="124"/>
                    </a:lnTo>
                    <a:lnTo>
                      <a:pt x="470" y="108"/>
                    </a:lnTo>
                    <a:lnTo>
                      <a:pt x="478" y="92"/>
                    </a:lnTo>
                    <a:lnTo>
                      <a:pt x="488" y="76"/>
                    </a:lnTo>
                    <a:lnTo>
                      <a:pt x="500" y="62"/>
                    </a:lnTo>
                    <a:lnTo>
                      <a:pt x="514" y="50"/>
                    </a:lnTo>
                    <a:lnTo>
                      <a:pt x="528" y="40"/>
                    </a:lnTo>
                    <a:lnTo>
                      <a:pt x="544" y="30"/>
                    </a:lnTo>
                    <a:lnTo>
                      <a:pt x="560" y="20"/>
                    </a:lnTo>
                    <a:lnTo>
                      <a:pt x="578" y="14"/>
                    </a:lnTo>
                    <a:lnTo>
                      <a:pt x="596" y="8"/>
                    </a:lnTo>
                    <a:lnTo>
                      <a:pt x="614" y="4"/>
                    </a:lnTo>
                    <a:lnTo>
                      <a:pt x="634" y="2"/>
                    </a:lnTo>
                    <a:lnTo>
                      <a:pt x="656" y="0"/>
                    </a:lnTo>
                    <a:lnTo>
                      <a:pt x="656" y="0"/>
                    </a:lnTo>
                    <a:lnTo>
                      <a:pt x="686" y="2"/>
                    </a:lnTo>
                    <a:lnTo>
                      <a:pt x="718" y="6"/>
                    </a:lnTo>
                    <a:lnTo>
                      <a:pt x="746" y="12"/>
                    </a:lnTo>
                    <a:lnTo>
                      <a:pt x="772" y="20"/>
                    </a:lnTo>
                    <a:lnTo>
                      <a:pt x="798" y="32"/>
                    </a:lnTo>
                    <a:lnTo>
                      <a:pt x="822" y="46"/>
                    </a:lnTo>
                    <a:lnTo>
                      <a:pt x="844" y="60"/>
                    </a:lnTo>
                    <a:lnTo>
                      <a:pt x="864" y="78"/>
                    </a:lnTo>
                    <a:lnTo>
                      <a:pt x="882" y="98"/>
                    </a:lnTo>
                    <a:lnTo>
                      <a:pt x="898" y="120"/>
                    </a:lnTo>
                    <a:lnTo>
                      <a:pt x="910" y="144"/>
                    </a:lnTo>
                    <a:lnTo>
                      <a:pt x="922" y="168"/>
                    </a:lnTo>
                    <a:lnTo>
                      <a:pt x="930" y="196"/>
                    </a:lnTo>
                    <a:lnTo>
                      <a:pt x="938" y="224"/>
                    </a:lnTo>
                    <a:lnTo>
                      <a:pt x="940" y="254"/>
                    </a:lnTo>
                    <a:lnTo>
                      <a:pt x="942" y="286"/>
                    </a:lnTo>
                    <a:lnTo>
                      <a:pt x="942" y="286"/>
                    </a:lnTo>
                    <a:lnTo>
                      <a:pt x="944" y="344"/>
                    </a:lnTo>
                    <a:lnTo>
                      <a:pt x="946" y="370"/>
                    </a:lnTo>
                    <a:lnTo>
                      <a:pt x="950" y="398"/>
                    </a:lnTo>
                    <a:lnTo>
                      <a:pt x="956" y="426"/>
                    </a:lnTo>
                    <a:lnTo>
                      <a:pt x="962" y="452"/>
                    </a:lnTo>
                    <a:lnTo>
                      <a:pt x="968" y="478"/>
                    </a:lnTo>
                    <a:lnTo>
                      <a:pt x="978" y="502"/>
                    </a:lnTo>
                    <a:lnTo>
                      <a:pt x="988" y="528"/>
                    </a:lnTo>
                    <a:lnTo>
                      <a:pt x="998" y="552"/>
                    </a:lnTo>
                    <a:lnTo>
                      <a:pt x="1012" y="576"/>
                    </a:lnTo>
                    <a:lnTo>
                      <a:pt x="1024" y="600"/>
                    </a:lnTo>
                    <a:lnTo>
                      <a:pt x="1040" y="622"/>
                    </a:lnTo>
                    <a:lnTo>
                      <a:pt x="1056" y="646"/>
                    </a:lnTo>
                    <a:lnTo>
                      <a:pt x="1074" y="668"/>
                    </a:lnTo>
                    <a:lnTo>
                      <a:pt x="1094" y="690"/>
                    </a:lnTo>
                    <a:lnTo>
                      <a:pt x="1094" y="690"/>
                    </a:lnTo>
                    <a:lnTo>
                      <a:pt x="1110" y="710"/>
                    </a:lnTo>
                    <a:lnTo>
                      <a:pt x="1126" y="730"/>
                    </a:lnTo>
                    <a:lnTo>
                      <a:pt x="1140" y="750"/>
                    </a:lnTo>
                    <a:lnTo>
                      <a:pt x="1152" y="772"/>
                    </a:lnTo>
                    <a:lnTo>
                      <a:pt x="1176" y="814"/>
                    </a:lnTo>
                    <a:lnTo>
                      <a:pt x="1196" y="860"/>
                    </a:lnTo>
                    <a:lnTo>
                      <a:pt x="1212" y="908"/>
                    </a:lnTo>
                    <a:lnTo>
                      <a:pt x="1224" y="956"/>
                    </a:lnTo>
                    <a:lnTo>
                      <a:pt x="1232" y="1006"/>
                    </a:lnTo>
                    <a:lnTo>
                      <a:pt x="1236" y="1056"/>
                    </a:lnTo>
                    <a:lnTo>
                      <a:pt x="1236" y="1056"/>
                    </a:lnTo>
                    <a:lnTo>
                      <a:pt x="1236" y="1072"/>
                    </a:lnTo>
                    <a:lnTo>
                      <a:pt x="1234" y="1088"/>
                    </a:lnTo>
                    <a:lnTo>
                      <a:pt x="1230" y="1104"/>
                    </a:lnTo>
                    <a:lnTo>
                      <a:pt x="1224" y="1120"/>
                    </a:lnTo>
                    <a:lnTo>
                      <a:pt x="1218" y="1134"/>
                    </a:lnTo>
                    <a:lnTo>
                      <a:pt x="1208" y="1150"/>
                    </a:lnTo>
                    <a:lnTo>
                      <a:pt x="1198" y="1164"/>
                    </a:lnTo>
                    <a:lnTo>
                      <a:pt x="1188" y="1178"/>
                    </a:lnTo>
                    <a:lnTo>
                      <a:pt x="1176" y="1192"/>
                    </a:lnTo>
                    <a:lnTo>
                      <a:pt x="1162" y="1204"/>
                    </a:lnTo>
                    <a:lnTo>
                      <a:pt x="1148" y="1214"/>
                    </a:lnTo>
                    <a:lnTo>
                      <a:pt x="1134" y="1222"/>
                    </a:lnTo>
                    <a:lnTo>
                      <a:pt x="1120" y="1230"/>
                    </a:lnTo>
                    <a:lnTo>
                      <a:pt x="1106" y="1236"/>
                    </a:lnTo>
                    <a:lnTo>
                      <a:pt x="1092" y="1240"/>
                    </a:lnTo>
                    <a:lnTo>
                      <a:pt x="1078" y="1242"/>
                    </a:lnTo>
                    <a:lnTo>
                      <a:pt x="1078" y="1242"/>
                    </a:lnTo>
                    <a:lnTo>
                      <a:pt x="1066" y="1242"/>
                    </a:lnTo>
                    <a:lnTo>
                      <a:pt x="1054" y="1240"/>
                    </a:lnTo>
                    <a:lnTo>
                      <a:pt x="1042" y="1236"/>
                    </a:lnTo>
                    <a:lnTo>
                      <a:pt x="1032" y="1232"/>
                    </a:lnTo>
                    <a:lnTo>
                      <a:pt x="1022" y="1226"/>
                    </a:lnTo>
                    <a:lnTo>
                      <a:pt x="1014" y="1218"/>
                    </a:lnTo>
                    <a:lnTo>
                      <a:pt x="1008" y="1208"/>
                    </a:lnTo>
                    <a:lnTo>
                      <a:pt x="1000" y="1196"/>
                    </a:lnTo>
                    <a:lnTo>
                      <a:pt x="1000" y="1196"/>
                    </a:lnTo>
                    <a:lnTo>
                      <a:pt x="994" y="1184"/>
                    </a:lnTo>
                    <a:lnTo>
                      <a:pt x="988" y="1172"/>
                    </a:lnTo>
                    <a:lnTo>
                      <a:pt x="988" y="1172"/>
                    </a:lnTo>
                    <a:lnTo>
                      <a:pt x="972" y="1158"/>
                    </a:lnTo>
                    <a:lnTo>
                      <a:pt x="964" y="1152"/>
                    </a:lnTo>
                    <a:lnTo>
                      <a:pt x="958" y="1152"/>
                    </a:lnTo>
                    <a:lnTo>
                      <a:pt x="958" y="1152"/>
                    </a:lnTo>
                    <a:lnTo>
                      <a:pt x="950" y="1154"/>
                    </a:lnTo>
                    <a:lnTo>
                      <a:pt x="942" y="1162"/>
                    </a:lnTo>
                    <a:lnTo>
                      <a:pt x="936" y="1170"/>
                    </a:lnTo>
                    <a:lnTo>
                      <a:pt x="934" y="1180"/>
                    </a:lnTo>
                    <a:lnTo>
                      <a:pt x="934" y="1180"/>
                    </a:lnTo>
                    <a:lnTo>
                      <a:pt x="932" y="1200"/>
                    </a:lnTo>
                    <a:lnTo>
                      <a:pt x="932" y="1222"/>
                    </a:lnTo>
                    <a:lnTo>
                      <a:pt x="932" y="1266"/>
                    </a:lnTo>
                    <a:lnTo>
                      <a:pt x="932" y="1266"/>
                    </a:lnTo>
                    <a:lnTo>
                      <a:pt x="940" y="1432"/>
                    </a:lnTo>
                    <a:lnTo>
                      <a:pt x="940" y="1432"/>
                    </a:lnTo>
                    <a:lnTo>
                      <a:pt x="938" y="1456"/>
                    </a:lnTo>
                    <a:lnTo>
                      <a:pt x="936" y="1480"/>
                    </a:lnTo>
                    <a:lnTo>
                      <a:pt x="936" y="1480"/>
                    </a:lnTo>
                    <a:lnTo>
                      <a:pt x="936" y="1494"/>
                    </a:lnTo>
                    <a:lnTo>
                      <a:pt x="938" y="1508"/>
                    </a:lnTo>
                    <a:lnTo>
                      <a:pt x="942" y="1520"/>
                    </a:lnTo>
                    <a:lnTo>
                      <a:pt x="946" y="1532"/>
                    </a:lnTo>
                    <a:lnTo>
                      <a:pt x="952" y="1542"/>
                    </a:lnTo>
                    <a:lnTo>
                      <a:pt x="960" y="1550"/>
                    </a:lnTo>
                    <a:lnTo>
                      <a:pt x="966" y="1558"/>
                    </a:lnTo>
                    <a:lnTo>
                      <a:pt x="976" y="1564"/>
                    </a:lnTo>
                    <a:lnTo>
                      <a:pt x="986" y="1570"/>
                    </a:lnTo>
                    <a:lnTo>
                      <a:pt x="996" y="1572"/>
                    </a:lnTo>
                    <a:lnTo>
                      <a:pt x="1006" y="1574"/>
                    </a:lnTo>
                    <a:lnTo>
                      <a:pt x="1018" y="1574"/>
                    </a:lnTo>
                    <a:lnTo>
                      <a:pt x="1030" y="1574"/>
                    </a:lnTo>
                    <a:lnTo>
                      <a:pt x="1042" y="1570"/>
                    </a:lnTo>
                    <a:lnTo>
                      <a:pt x="1056" y="1566"/>
                    </a:lnTo>
                    <a:lnTo>
                      <a:pt x="1068" y="1560"/>
                    </a:lnTo>
                    <a:lnTo>
                      <a:pt x="1068" y="1560"/>
                    </a:lnTo>
                    <a:lnTo>
                      <a:pt x="1082" y="1552"/>
                    </a:lnTo>
                    <a:lnTo>
                      <a:pt x="1092" y="1544"/>
                    </a:lnTo>
                    <a:lnTo>
                      <a:pt x="1092" y="1544"/>
                    </a:lnTo>
                    <a:lnTo>
                      <a:pt x="1114" y="1526"/>
                    </a:lnTo>
                    <a:lnTo>
                      <a:pt x="1136" y="1510"/>
                    </a:lnTo>
                    <a:lnTo>
                      <a:pt x="1158" y="1496"/>
                    </a:lnTo>
                    <a:lnTo>
                      <a:pt x="1182" y="1482"/>
                    </a:lnTo>
                    <a:lnTo>
                      <a:pt x="1206" y="1470"/>
                    </a:lnTo>
                    <a:lnTo>
                      <a:pt x="1232" y="1458"/>
                    </a:lnTo>
                    <a:lnTo>
                      <a:pt x="1282" y="1438"/>
                    </a:lnTo>
                    <a:lnTo>
                      <a:pt x="1282" y="1438"/>
                    </a:lnTo>
                    <a:lnTo>
                      <a:pt x="1292" y="1434"/>
                    </a:lnTo>
                    <a:lnTo>
                      <a:pt x="1302" y="1428"/>
                    </a:lnTo>
                    <a:lnTo>
                      <a:pt x="1320" y="1416"/>
                    </a:lnTo>
                    <a:lnTo>
                      <a:pt x="1354" y="1386"/>
                    </a:lnTo>
                    <a:lnTo>
                      <a:pt x="1354" y="1386"/>
                    </a:lnTo>
                    <a:lnTo>
                      <a:pt x="1320" y="1360"/>
                    </a:lnTo>
                    <a:lnTo>
                      <a:pt x="1304" y="1348"/>
                    </a:lnTo>
                    <a:lnTo>
                      <a:pt x="1286" y="1336"/>
                    </a:lnTo>
                    <a:lnTo>
                      <a:pt x="1286" y="1336"/>
                    </a:lnTo>
                    <a:lnTo>
                      <a:pt x="1270" y="1326"/>
                    </a:lnTo>
                    <a:lnTo>
                      <a:pt x="1254" y="1312"/>
                    </a:lnTo>
                    <a:lnTo>
                      <a:pt x="1244" y="1296"/>
                    </a:lnTo>
                    <a:lnTo>
                      <a:pt x="1236" y="1276"/>
                    </a:lnTo>
                    <a:lnTo>
                      <a:pt x="1232" y="1256"/>
                    </a:lnTo>
                    <a:lnTo>
                      <a:pt x="1230" y="1232"/>
                    </a:lnTo>
                    <a:lnTo>
                      <a:pt x="1234" y="1208"/>
                    </a:lnTo>
                    <a:lnTo>
                      <a:pt x="1242" y="1182"/>
                    </a:lnTo>
                    <a:lnTo>
                      <a:pt x="1242" y="1182"/>
                    </a:lnTo>
                    <a:lnTo>
                      <a:pt x="1244" y="1210"/>
                    </a:lnTo>
                    <a:lnTo>
                      <a:pt x="1252" y="1236"/>
                    </a:lnTo>
                    <a:lnTo>
                      <a:pt x="1260" y="1260"/>
                    </a:lnTo>
                    <a:lnTo>
                      <a:pt x="1274" y="1280"/>
                    </a:lnTo>
                    <a:lnTo>
                      <a:pt x="1288" y="1298"/>
                    </a:lnTo>
                    <a:lnTo>
                      <a:pt x="1306" y="1316"/>
                    </a:lnTo>
                    <a:lnTo>
                      <a:pt x="1326" y="1330"/>
                    </a:lnTo>
                    <a:lnTo>
                      <a:pt x="1348" y="1344"/>
                    </a:lnTo>
                    <a:lnTo>
                      <a:pt x="1348" y="1344"/>
                    </a:lnTo>
                    <a:lnTo>
                      <a:pt x="1360" y="1352"/>
                    </a:lnTo>
                    <a:lnTo>
                      <a:pt x="1368" y="1360"/>
                    </a:lnTo>
                    <a:lnTo>
                      <a:pt x="1374" y="1370"/>
                    </a:lnTo>
                    <a:lnTo>
                      <a:pt x="1374" y="1382"/>
                    </a:lnTo>
                    <a:lnTo>
                      <a:pt x="1374" y="1392"/>
                    </a:lnTo>
                    <a:lnTo>
                      <a:pt x="1368" y="1404"/>
                    </a:lnTo>
                    <a:lnTo>
                      <a:pt x="1360" y="1414"/>
                    </a:lnTo>
                    <a:lnTo>
                      <a:pt x="1350" y="1424"/>
                    </a:lnTo>
                    <a:lnTo>
                      <a:pt x="1350" y="1424"/>
                    </a:lnTo>
                    <a:lnTo>
                      <a:pt x="1330" y="1438"/>
                    </a:lnTo>
                    <a:lnTo>
                      <a:pt x="1310" y="1450"/>
                    </a:lnTo>
                    <a:lnTo>
                      <a:pt x="1288" y="1462"/>
                    </a:lnTo>
                    <a:lnTo>
                      <a:pt x="1268" y="1474"/>
                    </a:lnTo>
                    <a:lnTo>
                      <a:pt x="1268" y="1474"/>
                    </a:lnTo>
                    <a:lnTo>
                      <a:pt x="1182" y="1528"/>
                    </a:lnTo>
                    <a:lnTo>
                      <a:pt x="1140" y="1558"/>
                    </a:lnTo>
                    <a:lnTo>
                      <a:pt x="1100" y="1588"/>
                    </a:lnTo>
                    <a:lnTo>
                      <a:pt x="1100" y="1588"/>
                    </a:lnTo>
                    <a:lnTo>
                      <a:pt x="1088" y="1596"/>
                    </a:lnTo>
                    <a:lnTo>
                      <a:pt x="1074" y="1602"/>
                    </a:lnTo>
                    <a:lnTo>
                      <a:pt x="1062" y="1608"/>
                    </a:lnTo>
                    <a:lnTo>
                      <a:pt x="1048" y="1614"/>
                    </a:lnTo>
                    <a:lnTo>
                      <a:pt x="1036" y="1616"/>
                    </a:lnTo>
                    <a:lnTo>
                      <a:pt x="1022" y="1618"/>
                    </a:lnTo>
                    <a:lnTo>
                      <a:pt x="1008" y="1620"/>
                    </a:lnTo>
                    <a:lnTo>
                      <a:pt x="996" y="1618"/>
                    </a:lnTo>
                    <a:lnTo>
                      <a:pt x="982" y="1616"/>
                    </a:lnTo>
                    <a:lnTo>
                      <a:pt x="968" y="1614"/>
                    </a:lnTo>
                    <a:lnTo>
                      <a:pt x="956" y="1610"/>
                    </a:lnTo>
                    <a:lnTo>
                      <a:pt x="944" y="1604"/>
                    </a:lnTo>
                    <a:lnTo>
                      <a:pt x="932" y="1598"/>
                    </a:lnTo>
                    <a:lnTo>
                      <a:pt x="920" y="1590"/>
                    </a:lnTo>
                    <a:lnTo>
                      <a:pt x="910" y="1580"/>
                    </a:lnTo>
                    <a:lnTo>
                      <a:pt x="900" y="1570"/>
                    </a:lnTo>
                    <a:lnTo>
                      <a:pt x="900" y="1570"/>
                    </a:lnTo>
                    <a:lnTo>
                      <a:pt x="888" y="1558"/>
                    </a:lnTo>
                    <a:lnTo>
                      <a:pt x="872" y="1548"/>
                    </a:lnTo>
                    <a:lnTo>
                      <a:pt x="854" y="1540"/>
                    </a:lnTo>
                    <a:lnTo>
                      <a:pt x="838" y="1538"/>
                    </a:lnTo>
                    <a:lnTo>
                      <a:pt x="838" y="1538"/>
                    </a:lnTo>
                    <a:lnTo>
                      <a:pt x="780" y="1536"/>
                    </a:lnTo>
                    <a:lnTo>
                      <a:pt x="724" y="1534"/>
                    </a:lnTo>
                    <a:lnTo>
                      <a:pt x="666" y="1536"/>
                    </a:lnTo>
                    <a:lnTo>
                      <a:pt x="610" y="1540"/>
                    </a:lnTo>
                    <a:lnTo>
                      <a:pt x="610" y="1540"/>
                    </a:lnTo>
                    <a:lnTo>
                      <a:pt x="578" y="1546"/>
                    </a:lnTo>
                    <a:lnTo>
                      <a:pt x="546" y="1556"/>
                    </a:lnTo>
                    <a:lnTo>
                      <a:pt x="516" y="1570"/>
                    </a:lnTo>
                    <a:lnTo>
                      <a:pt x="488" y="1584"/>
                    </a:lnTo>
                    <a:lnTo>
                      <a:pt x="488" y="1584"/>
                    </a:lnTo>
                    <a:lnTo>
                      <a:pt x="472" y="1594"/>
                    </a:lnTo>
                    <a:lnTo>
                      <a:pt x="456" y="1602"/>
                    </a:lnTo>
                    <a:lnTo>
                      <a:pt x="440" y="1608"/>
                    </a:lnTo>
                    <a:lnTo>
                      <a:pt x="424" y="1610"/>
                    </a:lnTo>
                    <a:lnTo>
                      <a:pt x="408" y="1612"/>
                    </a:lnTo>
                    <a:lnTo>
                      <a:pt x="392" y="1612"/>
                    </a:lnTo>
                    <a:lnTo>
                      <a:pt x="374" y="1610"/>
                    </a:lnTo>
                    <a:lnTo>
                      <a:pt x="356" y="1606"/>
                    </a:lnTo>
                    <a:lnTo>
                      <a:pt x="356" y="1606"/>
                    </a:lnTo>
                    <a:lnTo>
                      <a:pt x="214" y="1566"/>
                    </a:lnTo>
                    <a:lnTo>
                      <a:pt x="72" y="1530"/>
                    </a:lnTo>
                    <a:lnTo>
                      <a:pt x="72" y="1530"/>
                    </a:lnTo>
                    <a:lnTo>
                      <a:pt x="46" y="1522"/>
                    </a:lnTo>
                    <a:lnTo>
                      <a:pt x="28" y="1514"/>
                    </a:lnTo>
                    <a:lnTo>
                      <a:pt x="14" y="1506"/>
                    </a:lnTo>
                    <a:lnTo>
                      <a:pt x="8" y="1500"/>
                    </a:lnTo>
                    <a:lnTo>
                      <a:pt x="4" y="1494"/>
                    </a:lnTo>
                    <a:lnTo>
                      <a:pt x="2" y="1488"/>
                    </a:lnTo>
                    <a:lnTo>
                      <a:pt x="0" y="1480"/>
                    </a:lnTo>
                    <a:lnTo>
                      <a:pt x="0" y="1464"/>
                    </a:lnTo>
                    <a:lnTo>
                      <a:pt x="4" y="1444"/>
                    </a:lnTo>
                    <a:lnTo>
                      <a:pt x="10" y="1420"/>
                    </a:lnTo>
                    <a:lnTo>
                      <a:pt x="10" y="1420"/>
                    </a:lnTo>
                    <a:lnTo>
                      <a:pt x="16" y="1396"/>
                    </a:lnTo>
                    <a:lnTo>
                      <a:pt x="18" y="1370"/>
                    </a:lnTo>
                    <a:lnTo>
                      <a:pt x="16" y="1344"/>
                    </a:lnTo>
                    <a:lnTo>
                      <a:pt x="12" y="1318"/>
                    </a:lnTo>
                    <a:lnTo>
                      <a:pt x="12" y="1318"/>
                    </a:lnTo>
                    <a:lnTo>
                      <a:pt x="10" y="1298"/>
                    </a:lnTo>
                    <a:lnTo>
                      <a:pt x="8" y="1280"/>
                    </a:lnTo>
                    <a:lnTo>
                      <a:pt x="10" y="1266"/>
                    </a:lnTo>
                    <a:lnTo>
                      <a:pt x="14" y="1256"/>
                    </a:lnTo>
                    <a:lnTo>
                      <a:pt x="22" y="1248"/>
                    </a:lnTo>
                    <a:lnTo>
                      <a:pt x="34" y="1242"/>
                    </a:lnTo>
                    <a:lnTo>
                      <a:pt x="50" y="1240"/>
                    </a:lnTo>
                    <a:lnTo>
                      <a:pt x="72" y="1238"/>
                    </a:lnTo>
                    <a:lnTo>
                      <a:pt x="72" y="1238"/>
                    </a:lnTo>
                    <a:lnTo>
                      <a:pt x="88" y="1236"/>
                    </a:lnTo>
                    <a:lnTo>
                      <a:pt x="104" y="1232"/>
                    </a:lnTo>
                    <a:lnTo>
                      <a:pt x="118" y="1226"/>
                    </a:lnTo>
                    <a:lnTo>
                      <a:pt x="132" y="1220"/>
                    </a:lnTo>
                    <a:lnTo>
                      <a:pt x="144" y="1210"/>
                    </a:lnTo>
                    <a:lnTo>
                      <a:pt x="156" y="1200"/>
                    </a:lnTo>
                    <a:lnTo>
                      <a:pt x="166" y="1186"/>
                    </a:lnTo>
                    <a:lnTo>
                      <a:pt x="174" y="1170"/>
                    </a:lnTo>
                    <a:lnTo>
                      <a:pt x="174" y="1170"/>
                    </a:lnTo>
                    <a:close/>
                    <a:moveTo>
                      <a:pt x="504" y="546"/>
                    </a:moveTo>
                    <a:lnTo>
                      <a:pt x="504" y="546"/>
                    </a:lnTo>
                    <a:lnTo>
                      <a:pt x="488" y="588"/>
                    </a:lnTo>
                    <a:lnTo>
                      <a:pt x="470" y="626"/>
                    </a:lnTo>
                    <a:lnTo>
                      <a:pt x="470" y="626"/>
                    </a:lnTo>
                    <a:lnTo>
                      <a:pt x="456" y="656"/>
                    </a:lnTo>
                    <a:lnTo>
                      <a:pt x="450" y="670"/>
                    </a:lnTo>
                    <a:lnTo>
                      <a:pt x="444" y="686"/>
                    </a:lnTo>
                    <a:lnTo>
                      <a:pt x="440" y="700"/>
                    </a:lnTo>
                    <a:lnTo>
                      <a:pt x="438" y="716"/>
                    </a:lnTo>
                    <a:lnTo>
                      <a:pt x="438" y="734"/>
                    </a:lnTo>
                    <a:lnTo>
                      <a:pt x="442" y="750"/>
                    </a:lnTo>
                    <a:lnTo>
                      <a:pt x="442" y="750"/>
                    </a:lnTo>
                    <a:lnTo>
                      <a:pt x="442" y="756"/>
                    </a:lnTo>
                    <a:lnTo>
                      <a:pt x="442" y="760"/>
                    </a:lnTo>
                    <a:lnTo>
                      <a:pt x="434" y="772"/>
                    </a:lnTo>
                    <a:lnTo>
                      <a:pt x="434" y="772"/>
                    </a:lnTo>
                    <a:lnTo>
                      <a:pt x="414" y="802"/>
                    </a:lnTo>
                    <a:lnTo>
                      <a:pt x="396" y="834"/>
                    </a:lnTo>
                    <a:lnTo>
                      <a:pt x="380" y="866"/>
                    </a:lnTo>
                    <a:lnTo>
                      <a:pt x="368" y="900"/>
                    </a:lnTo>
                    <a:lnTo>
                      <a:pt x="358" y="934"/>
                    </a:lnTo>
                    <a:lnTo>
                      <a:pt x="350" y="970"/>
                    </a:lnTo>
                    <a:lnTo>
                      <a:pt x="346" y="1006"/>
                    </a:lnTo>
                    <a:lnTo>
                      <a:pt x="346" y="1044"/>
                    </a:lnTo>
                    <a:lnTo>
                      <a:pt x="346" y="1044"/>
                    </a:lnTo>
                    <a:lnTo>
                      <a:pt x="346" y="1056"/>
                    </a:lnTo>
                    <a:lnTo>
                      <a:pt x="344" y="1070"/>
                    </a:lnTo>
                    <a:lnTo>
                      <a:pt x="338" y="1104"/>
                    </a:lnTo>
                    <a:lnTo>
                      <a:pt x="338" y="1104"/>
                    </a:lnTo>
                    <a:lnTo>
                      <a:pt x="318" y="1088"/>
                    </a:lnTo>
                    <a:lnTo>
                      <a:pt x="304" y="1072"/>
                    </a:lnTo>
                    <a:lnTo>
                      <a:pt x="296" y="1054"/>
                    </a:lnTo>
                    <a:lnTo>
                      <a:pt x="288" y="1036"/>
                    </a:lnTo>
                    <a:lnTo>
                      <a:pt x="284" y="1018"/>
                    </a:lnTo>
                    <a:lnTo>
                      <a:pt x="282" y="998"/>
                    </a:lnTo>
                    <a:lnTo>
                      <a:pt x="278" y="962"/>
                    </a:lnTo>
                    <a:lnTo>
                      <a:pt x="278" y="962"/>
                    </a:lnTo>
                    <a:lnTo>
                      <a:pt x="274" y="986"/>
                    </a:lnTo>
                    <a:lnTo>
                      <a:pt x="274" y="1008"/>
                    </a:lnTo>
                    <a:lnTo>
                      <a:pt x="274" y="1030"/>
                    </a:lnTo>
                    <a:lnTo>
                      <a:pt x="278" y="1050"/>
                    </a:lnTo>
                    <a:lnTo>
                      <a:pt x="284" y="1070"/>
                    </a:lnTo>
                    <a:lnTo>
                      <a:pt x="294" y="1090"/>
                    </a:lnTo>
                    <a:lnTo>
                      <a:pt x="308" y="1108"/>
                    </a:lnTo>
                    <a:lnTo>
                      <a:pt x="326" y="1124"/>
                    </a:lnTo>
                    <a:lnTo>
                      <a:pt x="326" y="1124"/>
                    </a:lnTo>
                    <a:lnTo>
                      <a:pt x="406" y="1192"/>
                    </a:lnTo>
                    <a:lnTo>
                      <a:pt x="488" y="1260"/>
                    </a:lnTo>
                    <a:lnTo>
                      <a:pt x="488" y="1260"/>
                    </a:lnTo>
                    <a:lnTo>
                      <a:pt x="506" y="1278"/>
                    </a:lnTo>
                    <a:lnTo>
                      <a:pt x="520" y="1294"/>
                    </a:lnTo>
                    <a:lnTo>
                      <a:pt x="528" y="1310"/>
                    </a:lnTo>
                    <a:lnTo>
                      <a:pt x="530" y="1318"/>
                    </a:lnTo>
                    <a:lnTo>
                      <a:pt x="532" y="1324"/>
                    </a:lnTo>
                    <a:lnTo>
                      <a:pt x="530" y="1332"/>
                    </a:lnTo>
                    <a:lnTo>
                      <a:pt x="528" y="1340"/>
                    </a:lnTo>
                    <a:lnTo>
                      <a:pt x="520" y="1354"/>
                    </a:lnTo>
                    <a:lnTo>
                      <a:pt x="506" y="1368"/>
                    </a:lnTo>
                    <a:lnTo>
                      <a:pt x="486" y="1382"/>
                    </a:lnTo>
                    <a:lnTo>
                      <a:pt x="486" y="1382"/>
                    </a:lnTo>
                    <a:lnTo>
                      <a:pt x="546" y="1518"/>
                    </a:lnTo>
                    <a:lnTo>
                      <a:pt x="546" y="1518"/>
                    </a:lnTo>
                    <a:lnTo>
                      <a:pt x="552" y="1504"/>
                    </a:lnTo>
                    <a:lnTo>
                      <a:pt x="554" y="1490"/>
                    </a:lnTo>
                    <a:lnTo>
                      <a:pt x="552" y="1478"/>
                    </a:lnTo>
                    <a:lnTo>
                      <a:pt x="548" y="1464"/>
                    </a:lnTo>
                    <a:lnTo>
                      <a:pt x="534" y="1438"/>
                    </a:lnTo>
                    <a:lnTo>
                      <a:pt x="528" y="1426"/>
                    </a:lnTo>
                    <a:lnTo>
                      <a:pt x="524" y="1412"/>
                    </a:lnTo>
                    <a:lnTo>
                      <a:pt x="524" y="1412"/>
                    </a:lnTo>
                    <a:lnTo>
                      <a:pt x="570" y="1428"/>
                    </a:lnTo>
                    <a:lnTo>
                      <a:pt x="594" y="1434"/>
                    </a:lnTo>
                    <a:lnTo>
                      <a:pt x="618" y="1440"/>
                    </a:lnTo>
                    <a:lnTo>
                      <a:pt x="642" y="1444"/>
                    </a:lnTo>
                    <a:lnTo>
                      <a:pt x="666" y="1446"/>
                    </a:lnTo>
                    <a:lnTo>
                      <a:pt x="692" y="1446"/>
                    </a:lnTo>
                    <a:lnTo>
                      <a:pt x="718" y="1442"/>
                    </a:lnTo>
                    <a:lnTo>
                      <a:pt x="718" y="1442"/>
                    </a:lnTo>
                    <a:lnTo>
                      <a:pt x="744" y="1436"/>
                    </a:lnTo>
                    <a:lnTo>
                      <a:pt x="768" y="1428"/>
                    </a:lnTo>
                    <a:lnTo>
                      <a:pt x="790" y="1418"/>
                    </a:lnTo>
                    <a:lnTo>
                      <a:pt x="812" y="1404"/>
                    </a:lnTo>
                    <a:lnTo>
                      <a:pt x="832" y="1390"/>
                    </a:lnTo>
                    <a:lnTo>
                      <a:pt x="852" y="1372"/>
                    </a:lnTo>
                    <a:lnTo>
                      <a:pt x="870" y="1354"/>
                    </a:lnTo>
                    <a:lnTo>
                      <a:pt x="886" y="1330"/>
                    </a:lnTo>
                    <a:lnTo>
                      <a:pt x="886" y="1330"/>
                    </a:lnTo>
                    <a:lnTo>
                      <a:pt x="892" y="1344"/>
                    </a:lnTo>
                    <a:lnTo>
                      <a:pt x="896" y="1356"/>
                    </a:lnTo>
                    <a:lnTo>
                      <a:pt x="898" y="1368"/>
                    </a:lnTo>
                    <a:lnTo>
                      <a:pt x="898" y="1380"/>
                    </a:lnTo>
                    <a:lnTo>
                      <a:pt x="896" y="1402"/>
                    </a:lnTo>
                    <a:lnTo>
                      <a:pt x="892" y="1424"/>
                    </a:lnTo>
                    <a:lnTo>
                      <a:pt x="886" y="1446"/>
                    </a:lnTo>
                    <a:lnTo>
                      <a:pt x="882" y="1468"/>
                    </a:lnTo>
                    <a:lnTo>
                      <a:pt x="882" y="1480"/>
                    </a:lnTo>
                    <a:lnTo>
                      <a:pt x="882" y="1490"/>
                    </a:lnTo>
                    <a:lnTo>
                      <a:pt x="884" y="1502"/>
                    </a:lnTo>
                    <a:lnTo>
                      <a:pt x="886" y="1512"/>
                    </a:lnTo>
                    <a:lnTo>
                      <a:pt x="886" y="1512"/>
                    </a:lnTo>
                    <a:lnTo>
                      <a:pt x="896" y="1486"/>
                    </a:lnTo>
                    <a:lnTo>
                      <a:pt x="904" y="1458"/>
                    </a:lnTo>
                    <a:lnTo>
                      <a:pt x="910" y="1430"/>
                    </a:lnTo>
                    <a:lnTo>
                      <a:pt x="914" y="1402"/>
                    </a:lnTo>
                    <a:lnTo>
                      <a:pt x="914" y="1402"/>
                    </a:lnTo>
                    <a:lnTo>
                      <a:pt x="912" y="1356"/>
                    </a:lnTo>
                    <a:lnTo>
                      <a:pt x="910" y="1310"/>
                    </a:lnTo>
                    <a:lnTo>
                      <a:pt x="908" y="1266"/>
                    </a:lnTo>
                    <a:lnTo>
                      <a:pt x="908" y="1220"/>
                    </a:lnTo>
                    <a:lnTo>
                      <a:pt x="908" y="1220"/>
                    </a:lnTo>
                    <a:lnTo>
                      <a:pt x="910" y="1200"/>
                    </a:lnTo>
                    <a:lnTo>
                      <a:pt x="912" y="1182"/>
                    </a:lnTo>
                    <a:lnTo>
                      <a:pt x="918" y="1164"/>
                    </a:lnTo>
                    <a:lnTo>
                      <a:pt x="924" y="1156"/>
                    </a:lnTo>
                    <a:lnTo>
                      <a:pt x="928" y="1150"/>
                    </a:lnTo>
                    <a:lnTo>
                      <a:pt x="928" y="1150"/>
                    </a:lnTo>
                    <a:lnTo>
                      <a:pt x="948" y="1130"/>
                    </a:lnTo>
                    <a:lnTo>
                      <a:pt x="970" y="1112"/>
                    </a:lnTo>
                    <a:lnTo>
                      <a:pt x="1006" y="1084"/>
                    </a:lnTo>
                    <a:lnTo>
                      <a:pt x="1006" y="1084"/>
                    </a:lnTo>
                    <a:lnTo>
                      <a:pt x="998" y="1066"/>
                    </a:lnTo>
                    <a:lnTo>
                      <a:pt x="988" y="1048"/>
                    </a:lnTo>
                    <a:lnTo>
                      <a:pt x="982" y="1030"/>
                    </a:lnTo>
                    <a:lnTo>
                      <a:pt x="980" y="1022"/>
                    </a:lnTo>
                    <a:lnTo>
                      <a:pt x="980" y="1014"/>
                    </a:lnTo>
                    <a:lnTo>
                      <a:pt x="980" y="1014"/>
                    </a:lnTo>
                    <a:lnTo>
                      <a:pt x="982" y="986"/>
                    </a:lnTo>
                    <a:lnTo>
                      <a:pt x="980" y="958"/>
                    </a:lnTo>
                    <a:lnTo>
                      <a:pt x="976" y="930"/>
                    </a:lnTo>
                    <a:lnTo>
                      <a:pt x="972" y="904"/>
                    </a:lnTo>
                    <a:lnTo>
                      <a:pt x="966" y="878"/>
                    </a:lnTo>
                    <a:lnTo>
                      <a:pt x="958" y="852"/>
                    </a:lnTo>
                    <a:lnTo>
                      <a:pt x="938" y="800"/>
                    </a:lnTo>
                    <a:lnTo>
                      <a:pt x="916" y="750"/>
                    </a:lnTo>
                    <a:lnTo>
                      <a:pt x="894" y="702"/>
                    </a:lnTo>
                    <a:lnTo>
                      <a:pt x="870" y="652"/>
                    </a:lnTo>
                    <a:lnTo>
                      <a:pt x="850" y="602"/>
                    </a:lnTo>
                    <a:lnTo>
                      <a:pt x="850" y="602"/>
                    </a:lnTo>
                    <a:lnTo>
                      <a:pt x="846" y="594"/>
                    </a:lnTo>
                    <a:lnTo>
                      <a:pt x="842" y="588"/>
                    </a:lnTo>
                    <a:lnTo>
                      <a:pt x="842" y="588"/>
                    </a:lnTo>
                    <a:lnTo>
                      <a:pt x="832" y="574"/>
                    </a:lnTo>
                    <a:lnTo>
                      <a:pt x="822" y="560"/>
                    </a:lnTo>
                    <a:lnTo>
                      <a:pt x="816" y="546"/>
                    </a:lnTo>
                    <a:lnTo>
                      <a:pt x="812" y="530"/>
                    </a:lnTo>
                    <a:lnTo>
                      <a:pt x="810" y="514"/>
                    </a:lnTo>
                    <a:lnTo>
                      <a:pt x="810" y="498"/>
                    </a:lnTo>
                    <a:lnTo>
                      <a:pt x="812" y="482"/>
                    </a:lnTo>
                    <a:lnTo>
                      <a:pt x="816" y="466"/>
                    </a:lnTo>
                    <a:lnTo>
                      <a:pt x="816" y="466"/>
                    </a:lnTo>
                    <a:lnTo>
                      <a:pt x="820" y="456"/>
                    </a:lnTo>
                    <a:lnTo>
                      <a:pt x="820" y="446"/>
                    </a:lnTo>
                    <a:lnTo>
                      <a:pt x="820" y="438"/>
                    </a:lnTo>
                    <a:lnTo>
                      <a:pt x="816" y="432"/>
                    </a:lnTo>
                    <a:lnTo>
                      <a:pt x="812" y="426"/>
                    </a:lnTo>
                    <a:lnTo>
                      <a:pt x="804" y="420"/>
                    </a:lnTo>
                    <a:lnTo>
                      <a:pt x="796" y="416"/>
                    </a:lnTo>
                    <a:lnTo>
                      <a:pt x="786" y="412"/>
                    </a:lnTo>
                    <a:lnTo>
                      <a:pt x="786" y="412"/>
                    </a:lnTo>
                    <a:lnTo>
                      <a:pt x="768" y="406"/>
                    </a:lnTo>
                    <a:lnTo>
                      <a:pt x="750" y="400"/>
                    </a:lnTo>
                    <a:lnTo>
                      <a:pt x="716" y="382"/>
                    </a:lnTo>
                    <a:lnTo>
                      <a:pt x="716" y="382"/>
                    </a:lnTo>
                    <a:lnTo>
                      <a:pt x="708" y="376"/>
                    </a:lnTo>
                    <a:lnTo>
                      <a:pt x="700" y="370"/>
                    </a:lnTo>
                    <a:lnTo>
                      <a:pt x="696" y="362"/>
                    </a:lnTo>
                    <a:lnTo>
                      <a:pt x="696" y="354"/>
                    </a:lnTo>
                    <a:lnTo>
                      <a:pt x="696" y="344"/>
                    </a:lnTo>
                    <a:lnTo>
                      <a:pt x="696" y="336"/>
                    </a:lnTo>
                    <a:lnTo>
                      <a:pt x="702" y="320"/>
                    </a:lnTo>
                    <a:lnTo>
                      <a:pt x="702" y="320"/>
                    </a:lnTo>
                    <a:lnTo>
                      <a:pt x="710" y="308"/>
                    </a:lnTo>
                    <a:lnTo>
                      <a:pt x="720" y="298"/>
                    </a:lnTo>
                    <a:lnTo>
                      <a:pt x="732" y="290"/>
                    </a:lnTo>
                    <a:lnTo>
                      <a:pt x="738" y="288"/>
                    </a:lnTo>
                    <a:lnTo>
                      <a:pt x="744" y="288"/>
                    </a:lnTo>
                    <a:lnTo>
                      <a:pt x="744" y="288"/>
                    </a:lnTo>
                    <a:lnTo>
                      <a:pt x="750" y="290"/>
                    </a:lnTo>
                    <a:lnTo>
                      <a:pt x="756" y="292"/>
                    </a:lnTo>
                    <a:lnTo>
                      <a:pt x="768" y="302"/>
                    </a:lnTo>
                    <a:lnTo>
                      <a:pt x="778" y="312"/>
                    </a:lnTo>
                    <a:lnTo>
                      <a:pt x="786" y="326"/>
                    </a:lnTo>
                    <a:lnTo>
                      <a:pt x="786" y="326"/>
                    </a:lnTo>
                    <a:lnTo>
                      <a:pt x="790" y="340"/>
                    </a:lnTo>
                    <a:lnTo>
                      <a:pt x="790" y="354"/>
                    </a:lnTo>
                    <a:lnTo>
                      <a:pt x="788" y="388"/>
                    </a:lnTo>
                    <a:lnTo>
                      <a:pt x="788" y="388"/>
                    </a:lnTo>
                    <a:lnTo>
                      <a:pt x="796" y="390"/>
                    </a:lnTo>
                    <a:lnTo>
                      <a:pt x="802" y="390"/>
                    </a:lnTo>
                    <a:lnTo>
                      <a:pt x="808" y="388"/>
                    </a:lnTo>
                    <a:lnTo>
                      <a:pt x="814" y="386"/>
                    </a:lnTo>
                    <a:lnTo>
                      <a:pt x="818" y="382"/>
                    </a:lnTo>
                    <a:lnTo>
                      <a:pt x="820" y="376"/>
                    </a:lnTo>
                    <a:lnTo>
                      <a:pt x="824" y="362"/>
                    </a:lnTo>
                    <a:lnTo>
                      <a:pt x="824" y="362"/>
                    </a:lnTo>
                    <a:lnTo>
                      <a:pt x="824" y="338"/>
                    </a:lnTo>
                    <a:lnTo>
                      <a:pt x="822" y="316"/>
                    </a:lnTo>
                    <a:lnTo>
                      <a:pt x="818" y="294"/>
                    </a:lnTo>
                    <a:lnTo>
                      <a:pt x="810" y="276"/>
                    </a:lnTo>
                    <a:lnTo>
                      <a:pt x="798" y="260"/>
                    </a:lnTo>
                    <a:lnTo>
                      <a:pt x="786" y="246"/>
                    </a:lnTo>
                    <a:lnTo>
                      <a:pt x="770" y="238"/>
                    </a:lnTo>
                    <a:lnTo>
                      <a:pt x="762" y="236"/>
                    </a:lnTo>
                    <a:lnTo>
                      <a:pt x="754" y="234"/>
                    </a:lnTo>
                    <a:lnTo>
                      <a:pt x="754" y="234"/>
                    </a:lnTo>
                    <a:lnTo>
                      <a:pt x="738" y="234"/>
                    </a:lnTo>
                    <a:lnTo>
                      <a:pt x="722" y="236"/>
                    </a:lnTo>
                    <a:lnTo>
                      <a:pt x="708" y="240"/>
                    </a:lnTo>
                    <a:lnTo>
                      <a:pt x="702" y="244"/>
                    </a:lnTo>
                    <a:lnTo>
                      <a:pt x="700" y="248"/>
                    </a:lnTo>
                    <a:lnTo>
                      <a:pt x="700" y="248"/>
                    </a:lnTo>
                    <a:lnTo>
                      <a:pt x="686" y="274"/>
                    </a:lnTo>
                    <a:lnTo>
                      <a:pt x="674" y="302"/>
                    </a:lnTo>
                    <a:lnTo>
                      <a:pt x="652" y="358"/>
                    </a:lnTo>
                    <a:lnTo>
                      <a:pt x="652" y="358"/>
                    </a:lnTo>
                    <a:lnTo>
                      <a:pt x="602" y="354"/>
                    </a:lnTo>
                    <a:lnTo>
                      <a:pt x="602" y="354"/>
                    </a:lnTo>
                    <a:lnTo>
                      <a:pt x="592" y="310"/>
                    </a:lnTo>
                    <a:lnTo>
                      <a:pt x="586" y="290"/>
                    </a:lnTo>
                    <a:lnTo>
                      <a:pt x="578" y="272"/>
                    </a:lnTo>
                    <a:lnTo>
                      <a:pt x="578" y="272"/>
                    </a:lnTo>
                    <a:lnTo>
                      <a:pt x="574" y="266"/>
                    </a:lnTo>
                    <a:lnTo>
                      <a:pt x="568" y="260"/>
                    </a:lnTo>
                    <a:lnTo>
                      <a:pt x="552" y="252"/>
                    </a:lnTo>
                    <a:lnTo>
                      <a:pt x="538" y="246"/>
                    </a:lnTo>
                    <a:lnTo>
                      <a:pt x="532" y="244"/>
                    </a:lnTo>
                    <a:lnTo>
                      <a:pt x="530" y="244"/>
                    </a:lnTo>
                    <a:lnTo>
                      <a:pt x="530" y="244"/>
                    </a:lnTo>
                    <a:lnTo>
                      <a:pt x="518" y="260"/>
                    </a:lnTo>
                    <a:lnTo>
                      <a:pt x="506" y="278"/>
                    </a:lnTo>
                    <a:lnTo>
                      <a:pt x="496" y="296"/>
                    </a:lnTo>
                    <a:lnTo>
                      <a:pt x="492" y="314"/>
                    </a:lnTo>
                    <a:lnTo>
                      <a:pt x="492" y="314"/>
                    </a:lnTo>
                    <a:lnTo>
                      <a:pt x="488" y="336"/>
                    </a:lnTo>
                    <a:lnTo>
                      <a:pt x="488" y="346"/>
                    </a:lnTo>
                    <a:lnTo>
                      <a:pt x="490" y="356"/>
                    </a:lnTo>
                    <a:lnTo>
                      <a:pt x="494" y="368"/>
                    </a:lnTo>
                    <a:lnTo>
                      <a:pt x="500" y="376"/>
                    </a:lnTo>
                    <a:lnTo>
                      <a:pt x="508" y="384"/>
                    </a:lnTo>
                    <a:lnTo>
                      <a:pt x="520" y="392"/>
                    </a:lnTo>
                    <a:lnTo>
                      <a:pt x="520" y="392"/>
                    </a:lnTo>
                    <a:lnTo>
                      <a:pt x="522" y="390"/>
                    </a:lnTo>
                    <a:lnTo>
                      <a:pt x="528" y="386"/>
                    </a:lnTo>
                    <a:lnTo>
                      <a:pt x="528" y="386"/>
                    </a:lnTo>
                    <a:lnTo>
                      <a:pt x="516" y="372"/>
                    </a:lnTo>
                    <a:lnTo>
                      <a:pt x="512" y="366"/>
                    </a:lnTo>
                    <a:lnTo>
                      <a:pt x="510" y="358"/>
                    </a:lnTo>
                    <a:lnTo>
                      <a:pt x="510" y="358"/>
                    </a:lnTo>
                    <a:lnTo>
                      <a:pt x="508" y="344"/>
                    </a:lnTo>
                    <a:lnTo>
                      <a:pt x="510" y="328"/>
                    </a:lnTo>
                    <a:lnTo>
                      <a:pt x="512" y="314"/>
                    </a:lnTo>
                    <a:lnTo>
                      <a:pt x="516" y="298"/>
                    </a:lnTo>
                    <a:lnTo>
                      <a:pt x="516" y="298"/>
                    </a:lnTo>
                    <a:lnTo>
                      <a:pt x="518" y="296"/>
                    </a:lnTo>
                    <a:lnTo>
                      <a:pt x="522" y="294"/>
                    </a:lnTo>
                    <a:lnTo>
                      <a:pt x="532" y="292"/>
                    </a:lnTo>
                    <a:lnTo>
                      <a:pt x="542" y="290"/>
                    </a:lnTo>
                    <a:lnTo>
                      <a:pt x="546" y="290"/>
                    </a:lnTo>
                    <a:lnTo>
                      <a:pt x="550" y="292"/>
                    </a:lnTo>
                    <a:lnTo>
                      <a:pt x="550" y="292"/>
                    </a:lnTo>
                    <a:lnTo>
                      <a:pt x="558" y="304"/>
                    </a:lnTo>
                    <a:lnTo>
                      <a:pt x="564" y="318"/>
                    </a:lnTo>
                    <a:lnTo>
                      <a:pt x="570" y="332"/>
                    </a:lnTo>
                    <a:lnTo>
                      <a:pt x="574" y="346"/>
                    </a:lnTo>
                    <a:lnTo>
                      <a:pt x="574" y="346"/>
                    </a:lnTo>
                    <a:lnTo>
                      <a:pt x="574" y="354"/>
                    </a:lnTo>
                    <a:lnTo>
                      <a:pt x="570" y="360"/>
                    </a:lnTo>
                    <a:lnTo>
                      <a:pt x="560" y="374"/>
                    </a:lnTo>
                    <a:lnTo>
                      <a:pt x="560" y="374"/>
                    </a:lnTo>
                    <a:lnTo>
                      <a:pt x="534" y="396"/>
                    </a:lnTo>
                    <a:lnTo>
                      <a:pt x="522" y="406"/>
                    </a:lnTo>
                    <a:lnTo>
                      <a:pt x="510" y="418"/>
                    </a:lnTo>
                    <a:lnTo>
                      <a:pt x="510" y="418"/>
                    </a:lnTo>
                    <a:lnTo>
                      <a:pt x="504" y="428"/>
                    </a:lnTo>
                    <a:lnTo>
                      <a:pt x="498" y="440"/>
                    </a:lnTo>
                    <a:lnTo>
                      <a:pt x="494" y="450"/>
                    </a:lnTo>
                    <a:lnTo>
                      <a:pt x="494" y="454"/>
                    </a:lnTo>
                    <a:lnTo>
                      <a:pt x="494" y="456"/>
                    </a:lnTo>
                    <a:lnTo>
                      <a:pt x="494" y="456"/>
                    </a:lnTo>
                    <a:lnTo>
                      <a:pt x="514" y="476"/>
                    </a:lnTo>
                    <a:lnTo>
                      <a:pt x="526" y="488"/>
                    </a:lnTo>
                    <a:lnTo>
                      <a:pt x="536" y="496"/>
                    </a:lnTo>
                    <a:lnTo>
                      <a:pt x="548" y="504"/>
                    </a:lnTo>
                    <a:lnTo>
                      <a:pt x="562" y="510"/>
                    </a:lnTo>
                    <a:lnTo>
                      <a:pt x="576" y="514"/>
                    </a:lnTo>
                    <a:lnTo>
                      <a:pt x="594" y="514"/>
                    </a:lnTo>
                    <a:lnTo>
                      <a:pt x="594" y="514"/>
                    </a:lnTo>
                    <a:lnTo>
                      <a:pt x="644" y="506"/>
                    </a:lnTo>
                    <a:lnTo>
                      <a:pt x="670" y="500"/>
                    </a:lnTo>
                    <a:lnTo>
                      <a:pt x="694" y="494"/>
                    </a:lnTo>
                    <a:lnTo>
                      <a:pt x="718" y="486"/>
                    </a:lnTo>
                    <a:lnTo>
                      <a:pt x="742" y="474"/>
                    </a:lnTo>
                    <a:lnTo>
                      <a:pt x="766" y="460"/>
                    </a:lnTo>
                    <a:lnTo>
                      <a:pt x="788" y="444"/>
                    </a:lnTo>
                    <a:lnTo>
                      <a:pt x="788" y="444"/>
                    </a:lnTo>
                    <a:lnTo>
                      <a:pt x="792" y="460"/>
                    </a:lnTo>
                    <a:lnTo>
                      <a:pt x="792" y="466"/>
                    </a:lnTo>
                    <a:lnTo>
                      <a:pt x="792" y="466"/>
                    </a:lnTo>
                    <a:lnTo>
                      <a:pt x="734" y="494"/>
                    </a:lnTo>
                    <a:lnTo>
                      <a:pt x="706" y="506"/>
                    </a:lnTo>
                    <a:lnTo>
                      <a:pt x="676" y="518"/>
                    </a:lnTo>
                    <a:lnTo>
                      <a:pt x="646" y="528"/>
                    </a:lnTo>
                    <a:lnTo>
                      <a:pt x="614" y="534"/>
                    </a:lnTo>
                    <a:lnTo>
                      <a:pt x="580" y="538"/>
                    </a:lnTo>
                    <a:lnTo>
                      <a:pt x="564" y="536"/>
                    </a:lnTo>
                    <a:lnTo>
                      <a:pt x="546" y="534"/>
                    </a:lnTo>
                    <a:lnTo>
                      <a:pt x="546" y="534"/>
                    </a:lnTo>
                    <a:lnTo>
                      <a:pt x="558" y="548"/>
                    </a:lnTo>
                    <a:lnTo>
                      <a:pt x="570" y="560"/>
                    </a:lnTo>
                    <a:lnTo>
                      <a:pt x="582" y="566"/>
                    </a:lnTo>
                    <a:lnTo>
                      <a:pt x="596" y="570"/>
                    </a:lnTo>
                    <a:lnTo>
                      <a:pt x="608" y="572"/>
                    </a:lnTo>
                    <a:lnTo>
                      <a:pt x="622" y="570"/>
                    </a:lnTo>
                    <a:lnTo>
                      <a:pt x="634" y="568"/>
                    </a:lnTo>
                    <a:lnTo>
                      <a:pt x="648" y="564"/>
                    </a:lnTo>
                    <a:lnTo>
                      <a:pt x="648" y="564"/>
                    </a:lnTo>
                    <a:lnTo>
                      <a:pt x="672" y="554"/>
                    </a:lnTo>
                    <a:lnTo>
                      <a:pt x="696" y="544"/>
                    </a:lnTo>
                    <a:lnTo>
                      <a:pt x="742" y="520"/>
                    </a:lnTo>
                    <a:lnTo>
                      <a:pt x="742" y="520"/>
                    </a:lnTo>
                    <a:lnTo>
                      <a:pt x="762" y="514"/>
                    </a:lnTo>
                    <a:lnTo>
                      <a:pt x="782" y="510"/>
                    </a:lnTo>
                    <a:lnTo>
                      <a:pt x="782" y="510"/>
                    </a:lnTo>
                    <a:lnTo>
                      <a:pt x="786" y="522"/>
                    </a:lnTo>
                    <a:lnTo>
                      <a:pt x="786" y="522"/>
                    </a:lnTo>
                    <a:lnTo>
                      <a:pt x="698" y="578"/>
                    </a:lnTo>
                    <a:lnTo>
                      <a:pt x="654" y="604"/>
                    </a:lnTo>
                    <a:lnTo>
                      <a:pt x="608" y="630"/>
                    </a:lnTo>
                    <a:lnTo>
                      <a:pt x="608" y="630"/>
                    </a:lnTo>
                    <a:lnTo>
                      <a:pt x="604" y="630"/>
                    </a:lnTo>
                    <a:lnTo>
                      <a:pt x="598" y="630"/>
                    </a:lnTo>
                    <a:lnTo>
                      <a:pt x="582" y="626"/>
                    </a:lnTo>
                    <a:lnTo>
                      <a:pt x="568" y="618"/>
                    </a:lnTo>
                    <a:lnTo>
                      <a:pt x="554" y="608"/>
                    </a:lnTo>
                    <a:lnTo>
                      <a:pt x="554" y="608"/>
                    </a:lnTo>
                    <a:lnTo>
                      <a:pt x="540" y="594"/>
                    </a:lnTo>
                    <a:lnTo>
                      <a:pt x="528" y="578"/>
                    </a:lnTo>
                    <a:lnTo>
                      <a:pt x="504" y="546"/>
                    </a:lnTo>
                    <a:lnTo>
                      <a:pt x="504" y="546"/>
                    </a:lnTo>
                    <a:close/>
                    <a:moveTo>
                      <a:pt x="1078" y="1054"/>
                    </a:moveTo>
                    <a:lnTo>
                      <a:pt x="1078" y="1054"/>
                    </a:lnTo>
                    <a:lnTo>
                      <a:pt x="1084" y="1012"/>
                    </a:lnTo>
                    <a:lnTo>
                      <a:pt x="1086" y="970"/>
                    </a:lnTo>
                    <a:lnTo>
                      <a:pt x="1084" y="930"/>
                    </a:lnTo>
                    <a:lnTo>
                      <a:pt x="1078" y="892"/>
                    </a:lnTo>
                    <a:lnTo>
                      <a:pt x="1068" y="854"/>
                    </a:lnTo>
                    <a:lnTo>
                      <a:pt x="1052" y="818"/>
                    </a:lnTo>
                    <a:lnTo>
                      <a:pt x="1032" y="784"/>
                    </a:lnTo>
                    <a:lnTo>
                      <a:pt x="1008" y="750"/>
                    </a:lnTo>
                    <a:lnTo>
                      <a:pt x="1008" y="750"/>
                    </a:lnTo>
                    <a:lnTo>
                      <a:pt x="1040" y="826"/>
                    </a:lnTo>
                    <a:lnTo>
                      <a:pt x="1056" y="866"/>
                    </a:lnTo>
                    <a:lnTo>
                      <a:pt x="1066" y="904"/>
                    </a:lnTo>
                    <a:lnTo>
                      <a:pt x="1070" y="924"/>
                    </a:lnTo>
                    <a:lnTo>
                      <a:pt x="1072" y="944"/>
                    </a:lnTo>
                    <a:lnTo>
                      <a:pt x="1074" y="966"/>
                    </a:lnTo>
                    <a:lnTo>
                      <a:pt x="1072" y="986"/>
                    </a:lnTo>
                    <a:lnTo>
                      <a:pt x="1070" y="1006"/>
                    </a:lnTo>
                    <a:lnTo>
                      <a:pt x="1064" y="1028"/>
                    </a:lnTo>
                    <a:lnTo>
                      <a:pt x="1056" y="1050"/>
                    </a:lnTo>
                    <a:lnTo>
                      <a:pt x="1046" y="1070"/>
                    </a:lnTo>
                    <a:lnTo>
                      <a:pt x="1046" y="1070"/>
                    </a:lnTo>
                    <a:lnTo>
                      <a:pt x="1108" y="1080"/>
                    </a:lnTo>
                    <a:lnTo>
                      <a:pt x="1108" y="1080"/>
                    </a:lnTo>
                    <a:lnTo>
                      <a:pt x="1078" y="1054"/>
                    </a:lnTo>
                    <a:lnTo>
                      <a:pt x="1078" y="1054"/>
                    </a:lnTo>
                    <a:close/>
                    <a:moveTo>
                      <a:pt x="880" y="490"/>
                    </a:moveTo>
                    <a:lnTo>
                      <a:pt x="880" y="490"/>
                    </a:lnTo>
                    <a:lnTo>
                      <a:pt x="870" y="496"/>
                    </a:lnTo>
                    <a:lnTo>
                      <a:pt x="870" y="496"/>
                    </a:lnTo>
                    <a:lnTo>
                      <a:pt x="888" y="520"/>
                    </a:lnTo>
                    <a:lnTo>
                      <a:pt x="908" y="542"/>
                    </a:lnTo>
                    <a:lnTo>
                      <a:pt x="908" y="542"/>
                    </a:lnTo>
                    <a:lnTo>
                      <a:pt x="912" y="544"/>
                    </a:lnTo>
                    <a:lnTo>
                      <a:pt x="918" y="544"/>
                    </a:lnTo>
                    <a:lnTo>
                      <a:pt x="932" y="542"/>
                    </a:lnTo>
                    <a:lnTo>
                      <a:pt x="932" y="542"/>
                    </a:lnTo>
                    <a:lnTo>
                      <a:pt x="928" y="526"/>
                    </a:lnTo>
                    <a:lnTo>
                      <a:pt x="928" y="520"/>
                    </a:lnTo>
                    <a:lnTo>
                      <a:pt x="924" y="514"/>
                    </a:lnTo>
                    <a:lnTo>
                      <a:pt x="924" y="514"/>
                    </a:lnTo>
                    <a:lnTo>
                      <a:pt x="914" y="508"/>
                    </a:lnTo>
                    <a:lnTo>
                      <a:pt x="902" y="502"/>
                    </a:lnTo>
                    <a:lnTo>
                      <a:pt x="880" y="490"/>
                    </a:lnTo>
                    <a:lnTo>
                      <a:pt x="880" y="490"/>
                    </a:lnTo>
                    <a:close/>
                  </a:path>
                </a:pathLst>
              </a:cu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706" tIns="146165" rIns="182706" bIns="146165" numCol="1" spcCol="0" rtlCol="0" fromWordArt="0" anchor="t" anchorCtr="0" forceAA="0" compatLnSpc="1">
                <a:prstTxWarp prst="textNoShape">
                  <a:avLst/>
                </a:prstTxWarp>
                <a:noAutofit/>
              </a:bodyPr>
              <a:lstStyle/>
              <a:p>
                <a:pPr marL="0" marR="0" lvl="0" indent="0" algn="ctr" defTabSz="913111" rtl="0" eaLnBrk="1" fontAlgn="base" latinLnBrk="0" hangingPunct="1">
                  <a:lnSpc>
                    <a:spcPct val="90000"/>
                  </a:lnSpc>
                  <a:spcBef>
                    <a:spcPct val="0"/>
                  </a:spcBef>
                  <a:spcAft>
                    <a:spcPct val="0"/>
                  </a:spcAft>
                  <a:buClrTx/>
                  <a:buSzTx/>
                  <a:buFontTx/>
                  <a:buNone/>
                  <a:tabLst/>
                  <a:defRPr/>
                </a:pPr>
                <a:endParaRPr kumimoji="0" lang="en-US" sz="1998" b="0" i="0" u="none" strike="noStrike" kern="1200" cap="none" spc="-50" normalizeH="0" baseline="0" noProof="0">
                  <a:ln>
                    <a:noFill/>
                  </a:ln>
                  <a:gradFill>
                    <a:gsLst>
                      <a:gs pos="1250">
                        <a:srgbClr val="EFEFEF"/>
                      </a:gs>
                      <a:gs pos="10417">
                        <a:srgbClr val="EFEFEF"/>
                      </a:gs>
                    </a:gsLst>
                    <a:lin ang="5400000" scaled="0"/>
                  </a:gradFill>
                  <a:effectLst/>
                  <a:uLnTx/>
                  <a:uFillTx/>
                  <a:latin typeface="Segoe UI Light"/>
                  <a:ea typeface="+mn-ea"/>
                  <a:cs typeface="+mn-cs"/>
                </a:endParaRPr>
              </a:p>
            </p:txBody>
          </p:sp>
        </p:grpSp>
      </p:grpSp>
      <p:grpSp>
        <p:nvGrpSpPr>
          <p:cNvPr id="566" name="Group 565">
            <a:extLst>
              <a:ext uri="{FF2B5EF4-FFF2-40B4-BE49-F238E27FC236}">
                <a16:creationId xmlns:a16="http://schemas.microsoft.com/office/drawing/2014/main" id="{7B9BE697-26B5-41AB-8E29-5C6F7B140006}"/>
              </a:ext>
            </a:extLst>
          </p:cNvPr>
          <p:cNvGrpSpPr/>
          <p:nvPr/>
        </p:nvGrpSpPr>
        <p:grpSpPr>
          <a:xfrm>
            <a:off x="3777220" y="3547430"/>
            <a:ext cx="370338" cy="327772"/>
            <a:chOff x="4723767" y="3080378"/>
            <a:chExt cx="439858" cy="389301"/>
          </a:xfrm>
        </p:grpSpPr>
        <p:pic>
          <p:nvPicPr>
            <p:cNvPr id="571" name="Picture 570">
              <a:extLst>
                <a:ext uri="{FF2B5EF4-FFF2-40B4-BE49-F238E27FC236}">
                  <a16:creationId xmlns:a16="http://schemas.microsoft.com/office/drawing/2014/main" id="{915EC2B4-9841-4A3D-A13A-81A78491D057}"/>
                </a:ext>
              </a:extLst>
            </p:cNvPr>
            <p:cNvPicPr>
              <a:picLocks noChangeAspect="1"/>
            </p:cNvPicPr>
            <p:nvPr/>
          </p:nvPicPr>
          <p:blipFill rotWithShape="1">
            <a:blip r:embed="rId33" cstate="print">
              <a:duotone>
                <a:schemeClr val="accent1">
                  <a:shade val="45000"/>
                  <a:satMod val="135000"/>
                </a:schemeClr>
                <a:prstClr val="white"/>
              </a:duotone>
              <a:extLst>
                <a:ext uri="{28A0092B-C50C-407E-A947-70E740481C1C}">
                  <a14:useLocalDpi xmlns:a14="http://schemas.microsoft.com/office/drawing/2010/main" val="0"/>
                </a:ext>
              </a:extLst>
            </a:blip>
            <a:srcRect l="-2"/>
            <a:stretch/>
          </p:blipFill>
          <p:spPr>
            <a:xfrm>
              <a:off x="4908907" y="3123428"/>
              <a:ext cx="216369" cy="164753"/>
            </a:xfrm>
            <a:prstGeom prst="rect">
              <a:avLst/>
            </a:prstGeom>
          </p:spPr>
        </p:pic>
        <p:grpSp>
          <p:nvGrpSpPr>
            <p:cNvPr id="572" name="Group 571">
              <a:extLst>
                <a:ext uri="{FF2B5EF4-FFF2-40B4-BE49-F238E27FC236}">
                  <a16:creationId xmlns:a16="http://schemas.microsoft.com/office/drawing/2014/main" id="{003C0D33-B8C2-46C1-9173-157D9CE6B07B}"/>
                </a:ext>
              </a:extLst>
            </p:cNvPr>
            <p:cNvGrpSpPr/>
            <p:nvPr/>
          </p:nvGrpSpPr>
          <p:grpSpPr>
            <a:xfrm>
              <a:off x="4723767" y="3080378"/>
              <a:ext cx="439858" cy="389301"/>
              <a:chOff x="3131835" y="4047725"/>
              <a:chExt cx="439858" cy="389301"/>
            </a:xfrm>
          </p:grpSpPr>
          <p:grpSp>
            <p:nvGrpSpPr>
              <p:cNvPr id="573" name="Group 572">
                <a:extLst>
                  <a:ext uri="{FF2B5EF4-FFF2-40B4-BE49-F238E27FC236}">
                    <a16:creationId xmlns:a16="http://schemas.microsoft.com/office/drawing/2014/main" id="{CF6F55E2-C9B2-4A1E-B06E-B6C023D03929}"/>
                  </a:ext>
                </a:extLst>
              </p:cNvPr>
              <p:cNvGrpSpPr/>
              <p:nvPr/>
            </p:nvGrpSpPr>
            <p:grpSpPr>
              <a:xfrm>
                <a:off x="3131835" y="4047725"/>
                <a:ext cx="182560" cy="348911"/>
                <a:chOff x="2136298" y="4226790"/>
                <a:chExt cx="196678" cy="375893"/>
              </a:xfrm>
            </p:grpSpPr>
            <p:sp>
              <p:nvSpPr>
                <p:cNvPr id="603" name="Rectangle 602">
                  <a:extLst>
                    <a:ext uri="{FF2B5EF4-FFF2-40B4-BE49-F238E27FC236}">
                      <a16:creationId xmlns:a16="http://schemas.microsoft.com/office/drawing/2014/main" id="{6154AC2F-DA5B-47A2-93E6-529AF8BC187F}"/>
                    </a:ext>
                  </a:extLst>
                </p:cNvPr>
                <p:cNvSpPr/>
                <p:nvPr/>
              </p:nvSpPr>
              <p:spPr bwMode="auto">
                <a:xfrm>
                  <a:off x="2138191" y="4226790"/>
                  <a:ext cx="194785" cy="375893"/>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04" name="server">
                  <a:extLst>
                    <a:ext uri="{FF2B5EF4-FFF2-40B4-BE49-F238E27FC236}">
                      <a16:creationId xmlns:a16="http://schemas.microsoft.com/office/drawing/2014/main" id="{16EC4974-35DF-4BF8-9978-9C96B28EDBDD}"/>
                    </a:ext>
                  </a:extLst>
                </p:cNvPr>
                <p:cNvSpPr>
                  <a:spLocks noChangeAspect="1" noEditPoints="1"/>
                </p:cNvSpPr>
                <p:nvPr/>
              </p:nvSpPr>
              <p:spPr bwMode="auto">
                <a:xfrm>
                  <a:off x="2136298" y="4235711"/>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4224"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sp>
            <p:nvSpPr>
              <p:cNvPr id="574" name="Oval 573">
                <a:extLst>
                  <a:ext uri="{FF2B5EF4-FFF2-40B4-BE49-F238E27FC236}">
                    <a16:creationId xmlns:a16="http://schemas.microsoft.com/office/drawing/2014/main" id="{C1AEE6E6-9AFE-4FC0-A3FD-EF5BFB3F6B07}"/>
                  </a:ext>
                </a:extLst>
              </p:cNvPr>
              <p:cNvSpPr/>
              <p:nvPr/>
            </p:nvSpPr>
            <p:spPr bwMode="auto">
              <a:xfrm>
                <a:off x="3218521" y="4213899"/>
                <a:ext cx="223127" cy="22312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576" name="Picture 575">
                <a:extLst>
                  <a:ext uri="{FF2B5EF4-FFF2-40B4-BE49-F238E27FC236}">
                    <a16:creationId xmlns:a16="http://schemas.microsoft.com/office/drawing/2014/main" id="{D739B82B-3215-4F0F-831B-AAA3C73A7268}"/>
                  </a:ext>
                </a:extLst>
              </p:cNvPr>
              <p:cNvPicPr>
                <a:picLocks noChangeAspect="1"/>
              </p:cNvPicPr>
              <p:nvPr/>
            </p:nvPicPr>
            <p:blipFill rotWithShape="1">
              <a:blip r:embed="rId34" cstate="email">
                <a:extLst>
                  <a:ext uri="{28A0092B-C50C-407E-A947-70E740481C1C}">
                    <a14:useLocalDpi xmlns:a14="http://schemas.microsoft.com/office/drawing/2010/main"/>
                  </a:ext>
                </a:extLst>
              </a:blip>
              <a:srcRect r="83295"/>
              <a:stretch/>
            </p:blipFill>
            <p:spPr>
              <a:xfrm>
                <a:off x="3414387" y="4255363"/>
                <a:ext cx="157306" cy="137160"/>
              </a:xfrm>
              <a:prstGeom prst="rect">
                <a:avLst/>
              </a:prstGeom>
            </p:spPr>
          </p:pic>
          <p:sp>
            <p:nvSpPr>
              <p:cNvPr id="602" name="Freeform 6">
                <a:extLst>
                  <a:ext uri="{FF2B5EF4-FFF2-40B4-BE49-F238E27FC236}">
                    <a16:creationId xmlns:a16="http://schemas.microsoft.com/office/drawing/2014/main" id="{33346D4F-7832-4AE9-97ED-1BB54263221F}"/>
                  </a:ext>
                </a:extLst>
              </p:cNvPr>
              <p:cNvSpPr>
                <a:spLocks noEditPoints="1"/>
              </p:cNvSpPr>
              <p:nvPr/>
            </p:nvSpPr>
            <p:spPr bwMode="auto">
              <a:xfrm>
                <a:off x="3256470" y="4258262"/>
                <a:ext cx="135502" cy="134064"/>
              </a:xfrm>
              <a:custGeom>
                <a:avLst/>
                <a:gdLst>
                  <a:gd name="T0" fmla="*/ 88 w 1374"/>
                  <a:gd name="T1" fmla="*/ 1258 h 1620"/>
                  <a:gd name="T2" fmla="*/ 40 w 1374"/>
                  <a:gd name="T3" fmla="*/ 1324 h 1620"/>
                  <a:gd name="T4" fmla="*/ 42 w 1374"/>
                  <a:gd name="T5" fmla="*/ 1484 h 1620"/>
                  <a:gd name="T6" fmla="*/ 386 w 1374"/>
                  <a:gd name="T7" fmla="*/ 1572 h 1620"/>
                  <a:gd name="T8" fmla="*/ 494 w 1374"/>
                  <a:gd name="T9" fmla="*/ 1488 h 1620"/>
                  <a:gd name="T10" fmla="*/ 266 w 1374"/>
                  <a:gd name="T11" fmla="*/ 1124 h 1620"/>
                  <a:gd name="T12" fmla="*/ 190 w 1374"/>
                  <a:gd name="T13" fmla="*/ 1036 h 1620"/>
                  <a:gd name="T14" fmla="*/ 364 w 1374"/>
                  <a:gd name="T15" fmla="*/ 682 h 1620"/>
                  <a:gd name="T16" fmla="*/ 452 w 1374"/>
                  <a:gd name="T17" fmla="*/ 438 h 1620"/>
                  <a:gd name="T18" fmla="*/ 478 w 1374"/>
                  <a:gd name="T19" fmla="*/ 92 h 1620"/>
                  <a:gd name="T20" fmla="*/ 656 w 1374"/>
                  <a:gd name="T21" fmla="*/ 0 h 1620"/>
                  <a:gd name="T22" fmla="*/ 922 w 1374"/>
                  <a:gd name="T23" fmla="*/ 168 h 1620"/>
                  <a:gd name="T24" fmla="*/ 978 w 1374"/>
                  <a:gd name="T25" fmla="*/ 502 h 1620"/>
                  <a:gd name="T26" fmla="*/ 1140 w 1374"/>
                  <a:gd name="T27" fmla="*/ 750 h 1620"/>
                  <a:gd name="T28" fmla="*/ 1224 w 1374"/>
                  <a:gd name="T29" fmla="*/ 1120 h 1620"/>
                  <a:gd name="T30" fmla="*/ 1078 w 1374"/>
                  <a:gd name="T31" fmla="*/ 1242 h 1620"/>
                  <a:gd name="T32" fmla="*/ 988 w 1374"/>
                  <a:gd name="T33" fmla="*/ 1172 h 1620"/>
                  <a:gd name="T34" fmla="*/ 932 w 1374"/>
                  <a:gd name="T35" fmla="*/ 1222 h 1620"/>
                  <a:gd name="T36" fmla="*/ 952 w 1374"/>
                  <a:gd name="T37" fmla="*/ 1542 h 1620"/>
                  <a:gd name="T38" fmla="*/ 1068 w 1374"/>
                  <a:gd name="T39" fmla="*/ 1560 h 1620"/>
                  <a:gd name="T40" fmla="*/ 1292 w 1374"/>
                  <a:gd name="T41" fmla="*/ 1434 h 1620"/>
                  <a:gd name="T42" fmla="*/ 1236 w 1374"/>
                  <a:gd name="T43" fmla="*/ 1276 h 1620"/>
                  <a:gd name="T44" fmla="*/ 1326 w 1374"/>
                  <a:gd name="T45" fmla="*/ 1330 h 1620"/>
                  <a:gd name="T46" fmla="*/ 1330 w 1374"/>
                  <a:gd name="T47" fmla="*/ 1438 h 1620"/>
                  <a:gd name="T48" fmla="*/ 1048 w 1374"/>
                  <a:gd name="T49" fmla="*/ 1614 h 1620"/>
                  <a:gd name="T50" fmla="*/ 900 w 1374"/>
                  <a:gd name="T51" fmla="*/ 1570 h 1620"/>
                  <a:gd name="T52" fmla="*/ 578 w 1374"/>
                  <a:gd name="T53" fmla="*/ 1546 h 1620"/>
                  <a:gd name="T54" fmla="*/ 356 w 1374"/>
                  <a:gd name="T55" fmla="*/ 1606 h 1620"/>
                  <a:gd name="T56" fmla="*/ 0 w 1374"/>
                  <a:gd name="T57" fmla="*/ 1464 h 1620"/>
                  <a:gd name="T58" fmla="*/ 14 w 1374"/>
                  <a:gd name="T59" fmla="*/ 1256 h 1620"/>
                  <a:gd name="T60" fmla="*/ 166 w 1374"/>
                  <a:gd name="T61" fmla="*/ 1186 h 1620"/>
                  <a:gd name="T62" fmla="*/ 438 w 1374"/>
                  <a:gd name="T63" fmla="*/ 716 h 1620"/>
                  <a:gd name="T64" fmla="*/ 358 w 1374"/>
                  <a:gd name="T65" fmla="*/ 934 h 1620"/>
                  <a:gd name="T66" fmla="*/ 288 w 1374"/>
                  <a:gd name="T67" fmla="*/ 1036 h 1620"/>
                  <a:gd name="T68" fmla="*/ 326 w 1374"/>
                  <a:gd name="T69" fmla="*/ 1124 h 1620"/>
                  <a:gd name="T70" fmla="*/ 520 w 1374"/>
                  <a:gd name="T71" fmla="*/ 1354 h 1620"/>
                  <a:gd name="T72" fmla="*/ 524 w 1374"/>
                  <a:gd name="T73" fmla="*/ 1412 h 1620"/>
                  <a:gd name="T74" fmla="*/ 790 w 1374"/>
                  <a:gd name="T75" fmla="*/ 1418 h 1620"/>
                  <a:gd name="T76" fmla="*/ 892 w 1374"/>
                  <a:gd name="T77" fmla="*/ 1424 h 1620"/>
                  <a:gd name="T78" fmla="*/ 914 w 1374"/>
                  <a:gd name="T79" fmla="*/ 1402 h 1620"/>
                  <a:gd name="T80" fmla="*/ 948 w 1374"/>
                  <a:gd name="T81" fmla="*/ 1130 h 1620"/>
                  <a:gd name="T82" fmla="*/ 976 w 1374"/>
                  <a:gd name="T83" fmla="*/ 930 h 1620"/>
                  <a:gd name="T84" fmla="*/ 842 w 1374"/>
                  <a:gd name="T85" fmla="*/ 588 h 1620"/>
                  <a:gd name="T86" fmla="*/ 820 w 1374"/>
                  <a:gd name="T87" fmla="*/ 438 h 1620"/>
                  <a:gd name="T88" fmla="*/ 700 w 1374"/>
                  <a:gd name="T89" fmla="*/ 370 h 1620"/>
                  <a:gd name="T90" fmla="*/ 744 w 1374"/>
                  <a:gd name="T91" fmla="*/ 288 h 1620"/>
                  <a:gd name="T92" fmla="*/ 802 w 1374"/>
                  <a:gd name="T93" fmla="*/ 390 h 1620"/>
                  <a:gd name="T94" fmla="*/ 786 w 1374"/>
                  <a:gd name="T95" fmla="*/ 246 h 1620"/>
                  <a:gd name="T96" fmla="*/ 674 w 1374"/>
                  <a:gd name="T97" fmla="*/ 302 h 1620"/>
                  <a:gd name="T98" fmla="*/ 538 w 1374"/>
                  <a:gd name="T99" fmla="*/ 246 h 1620"/>
                  <a:gd name="T100" fmla="*/ 494 w 1374"/>
                  <a:gd name="T101" fmla="*/ 368 h 1620"/>
                  <a:gd name="T102" fmla="*/ 508 w 1374"/>
                  <a:gd name="T103" fmla="*/ 344 h 1620"/>
                  <a:gd name="T104" fmla="*/ 558 w 1374"/>
                  <a:gd name="T105" fmla="*/ 304 h 1620"/>
                  <a:gd name="T106" fmla="*/ 510 w 1374"/>
                  <a:gd name="T107" fmla="*/ 418 h 1620"/>
                  <a:gd name="T108" fmla="*/ 576 w 1374"/>
                  <a:gd name="T109" fmla="*/ 514 h 1620"/>
                  <a:gd name="T110" fmla="*/ 792 w 1374"/>
                  <a:gd name="T111" fmla="*/ 466 h 1620"/>
                  <a:gd name="T112" fmla="*/ 570 w 1374"/>
                  <a:gd name="T113" fmla="*/ 560 h 1620"/>
                  <a:gd name="T114" fmla="*/ 762 w 1374"/>
                  <a:gd name="T115" fmla="*/ 514 h 1620"/>
                  <a:gd name="T116" fmla="*/ 568 w 1374"/>
                  <a:gd name="T117" fmla="*/ 618 h 1620"/>
                  <a:gd name="T118" fmla="*/ 1078 w 1374"/>
                  <a:gd name="T119" fmla="*/ 892 h 1620"/>
                  <a:gd name="T120" fmla="*/ 1072 w 1374"/>
                  <a:gd name="T121" fmla="*/ 986 h 1620"/>
                  <a:gd name="T122" fmla="*/ 870 w 1374"/>
                  <a:gd name="T123" fmla="*/ 496 h 1620"/>
                  <a:gd name="T124" fmla="*/ 924 w 1374"/>
                  <a:gd name="T125" fmla="*/ 514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4" h="1620">
                    <a:moveTo>
                      <a:pt x="174" y="1170"/>
                    </a:moveTo>
                    <a:lnTo>
                      <a:pt x="174" y="1170"/>
                    </a:lnTo>
                    <a:lnTo>
                      <a:pt x="174" y="1188"/>
                    </a:lnTo>
                    <a:lnTo>
                      <a:pt x="172" y="1204"/>
                    </a:lnTo>
                    <a:lnTo>
                      <a:pt x="168" y="1218"/>
                    </a:lnTo>
                    <a:lnTo>
                      <a:pt x="162" y="1230"/>
                    </a:lnTo>
                    <a:lnTo>
                      <a:pt x="154" y="1238"/>
                    </a:lnTo>
                    <a:lnTo>
                      <a:pt x="142" y="1246"/>
                    </a:lnTo>
                    <a:lnTo>
                      <a:pt x="130" y="1252"/>
                    </a:lnTo>
                    <a:lnTo>
                      <a:pt x="114" y="1256"/>
                    </a:lnTo>
                    <a:lnTo>
                      <a:pt x="114" y="1256"/>
                    </a:lnTo>
                    <a:lnTo>
                      <a:pt x="88" y="1258"/>
                    </a:lnTo>
                    <a:lnTo>
                      <a:pt x="64" y="1258"/>
                    </a:lnTo>
                    <a:lnTo>
                      <a:pt x="64" y="1258"/>
                    </a:lnTo>
                    <a:lnTo>
                      <a:pt x="52" y="1260"/>
                    </a:lnTo>
                    <a:lnTo>
                      <a:pt x="42" y="1262"/>
                    </a:lnTo>
                    <a:lnTo>
                      <a:pt x="34" y="1266"/>
                    </a:lnTo>
                    <a:lnTo>
                      <a:pt x="28" y="1272"/>
                    </a:lnTo>
                    <a:lnTo>
                      <a:pt x="26" y="1278"/>
                    </a:lnTo>
                    <a:lnTo>
                      <a:pt x="24" y="1286"/>
                    </a:lnTo>
                    <a:lnTo>
                      <a:pt x="26" y="1294"/>
                    </a:lnTo>
                    <a:lnTo>
                      <a:pt x="30" y="1304"/>
                    </a:lnTo>
                    <a:lnTo>
                      <a:pt x="30" y="1304"/>
                    </a:lnTo>
                    <a:lnTo>
                      <a:pt x="40" y="1324"/>
                    </a:lnTo>
                    <a:lnTo>
                      <a:pt x="46" y="1342"/>
                    </a:lnTo>
                    <a:lnTo>
                      <a:pt x="50" y="1360"/>
                    </a:lnTo>
                    <a:lnTo>
                      <a:pt x="52" y="1378"/>
                    </a:lnTo>
                    <a:lnTo>
                      <a:pt x="52" y="1396"/>
                    </a:lnTo>
                    <a:lnTo>
                      <a:pt x="48" y="1416"/>
                    </a:lnTo>
                    <a:lnTo>
                      <a:pt x="42" y="1434"/>
                    </a:lnTo>
                    <a:lnTo>
                      <a:pt x="32" y="1452"/>
                    </a:lnTo>
                    <a:lnTo>
                      <a:pt x="32" y="1452"/>
                    </a:lnTo>
                    <a:lnTo>
                      <a:pt x="32" y="1456"/>
                    </a:lnTo>
                    <a:lnTo>
                      <a:pt x="32" y="1460"/>
                    </a:lnTo>
                    <a:lnTo>
                      <a:pt x="36" y="1472"/>
                    </a:lnTo>
                    <a:lnTo>
                      <a:pt x="42" y="1484"/>
                    </a:lnTo>
                    <a:lnTo>
                      <a:pt x="50" y="1492"/>
                    </a:lnTo>
                    <a:lnTo>
                      <a:pt x="50" y="1492"/>
                    </a:lnTo>
                    <a:lnTo>
                      <a:pt x="60" y="1498"/>
                    </a:lnTo>
                    <a:lnTo>
                      <a:pt x="72" y="1500"/>
                    </a:lnTo>
                    <a:lnTo>
                      <a:pt x="98" y="1506"/>
                    </a:lnTo>
                    <a:lnTo>
                      <a:pt x="98" y="1506"/>
                    </a:lnTo>
                    <a:lnTo>
                      <a:pt x="216" y="1536"/>
                    </a:lnTo>
                    <a:lnTo>
                      <a:pt x="276" y="1550"/>
                    </a:lnTo>
                    <a:lnTo>
                      <a:pt x="336" y="1564"/>
                    </a:lnTo>
                    <a:lnTo>
                      <a:pt x="336" y="1564"/>
                    </a:lnTo>
                    <a:lnTo>
                      <a:pt x="360" y="1568"/>
                    </a:lnTo>
                    <a:lnTo>
                      <a:pt x="386" y="1572"/>
                    </a:lnTo>
                    <a:lnTo>
                      <a:pt x="412" y="1572"/>
                    </a:lnTo>
                    <a:lnTo>
                      <a:pt x="438" y="1570"/>
                    </a:lnTo>
                    <a:lnTo>
                      <a:pt x="438" y="1570"/>
                    </a:lnTo>
                    <a:lnTo>
                      <a:pt x="452" y="1566"/>
                    </a:lnTo>
                    <a:lnTo>
                      <a:pt x="464" y="1560"/>
                    </a:lnTo>
                    <a:lnTo>
                      <a:pt x="476" y="1552"/>
                    </a:lnTo>
                    <a:lnTo>
                      <a:pt x="484" y="1542"/>
                    </a:lnTo>
                    <a:lnTo>
                      <a:pt x="490" y="1532"/>
                    </a:lnTo>
                    <a:lnTo>
                      <a:pt x="494" y="1518"/>
                    </a:lnTo>
                    <a:lnTo>
                      <a:pt x="494" y="1504"/>
                    </a:lnTo>
                    <a:lnTo>
                      <a:pt x="494" y="1488"/>
                    </a:lnTo>
                    <a:lnTo>
                      <a:pt x="494" y="1488"/>
                    </a:lnTo>
                    <a:lnTo>
                      <a:pt x="490" y="1468"/>
                    </a:lnTo>
                    <a:lnTo>
                      <a:pt x="486" y="1448"/>
                    </a:lnTo>
                    <a:lnTo>
                      <a:pt x="480" y="1430"/>
                    </a:lnTo>
                    <a:lnTo>
                      <a:pt x="472" y="1412"/>
                    </a:lnTo>
                    <a:lnTo>
                      <a:pt x="472" y="1412"/>
                    </a:lnTo>
                    <a:lnTo>
                      <a:pt x="386" y="1284"/>
                    </a:lnTo>
                    <a:lnTo>
                      <a:pt x="344" y="1220"/>
                    </a:lnTo>
                    <a:lnTo>
                      <a:pt x="298" y="1158"/>
                    </a:lnTo>
                    <a:lnTo>
                      <a:pt x="298" y="1158"/>
                    </a:lnTo>
                    <a:lnTo>
                      <a:pt x="290" y="1146"/>
                    </a:lnTo>
                    <a:lnTo>
                      <a:pt x="278" y="1134"/>
                    </a:lnTo>
                    <a:lnTo>
                      <a:pt x="266" y="1124"/>
                    </a:lnTo>
                    <a:lnTo>
                      <a:pt x="254" y="1118"/>
                    </a:lnTo>
                    <a:lnTo>
                      <a:pt x="240" y="1114"/>
                    </a:lnTo>
                    <a:lnTo>
                      <a:pt x="224" y="1112"/>
                    </a:lnTo>
                    <a:lnTo>
                      <a:pt x="208" y="1116"/>
                    </a:lnTo>
                    <a:lnTo>
                      <a:pt x="190" y="1122"/>
                    </a:lnTo>
                    <a:lnTo>
                      <a:pt x="190" y="1122"/>
                    </a:lnTo>
                    <a:lnTo>
                      <a:pt x="186" y="1108"/>
                    </a:lnTo>
                    <a:lnTo>
                      <a:pt x="184" y="1092"/>
                    </a:lnTo>
                    <a:lnTo>
                      <a:pt x="184" y="1078"/>
                    </a:lnTo>
                    <a:lnTo>
                      <a:pt x="184" y="1064"/>
                    </a:lnTo>
                    <a:lnTo>
                      <a:pt x="186" y="1050"/>
                    </a:lnTo>
                    <a:lnTo>
                      <a:pt x="190" y="1036"/>
                    </a:lnTo>
                    <a:lnTo>
                      <a:pt x="200" y="1008"/>
                    </a:lnTo>
                    <a:lnTo>
                      <a:pt x="200" y="1008"/>
                    </a:lnTo>
                    <a:lnTo>
                      <a:pt x="232" y="940"/>
                    </a:lnTo>
                    <a:lnTo>
                      <a:pt x="248" y="906"/>
                    </a:lnTo>
                    <a:lnTo>
                      <a:pt x="262" y="870"/>
                    </a:lnTo>
                    <a:lnTo>
                      <a:pt x="262" y="870"/>
                    </a:lnTo>
                    <a:lnTo>
                      <a:pt x="280" y="820"/>
                    </a:lnTo>
                    <a:lnTo>
                      <a:pt x="304" y="772"/>
                    </a:lnTo>
                    <a:lnTo>
                      <a:pt x="316" y="748"/>
                    </a:lnTo>
                    <a:lnTo>
                      <a:pt x="332" y="726"/>
                    </a:lnTo>
                    <a:lnTo>
                      <a:pt x="348" y="704"/>
                    </a:lnTo>
                    <a:lnTo>
                      <a:pt x="364" y="682"/>
                    </a:lnTo>
                    <a:lnTo>
                      <a:pt x="364" y="682"/>
                    </a:lnTo>
                    <a:lnTo>
                      <a:pt x="378" y="666"/>
                    </a:lnTo>
                    <a:lnTo>
                      <a:pt x="390" y="650"/>
                    </a:lnTo>
                    <a:lnTo>
                      <a:pt x="390" y="650"/>
                    </a:lnTo>
                    <a:lnTo>
                      <a:pt x="406" y="628"/>
                    </a:lnTo>
                    <a:lnTo>
                      <a:pt x="422" y="604"/>
                    </a:lnTo>
                    <a:lnTo>
                      <a:pt x="434" y="578"/>
                    </a:lnTo>
                    <a:lnTo>
                      <a:pt x="444" y="552"/>
                    </a:lnTo>
                    <a:lnTo>
                      <a:pt x="452" y="526"/>
                    </a:lnTo>
                    <a:lnTo>
                      <a:pt x="456" y="498"/>
                    </a:lnTo>
                    <a:lnTo>
                      <a:pt x="456" y="468"/>
                    </a:lnTo>
                    <a:lnTo>
                      <a:pt x="452" y="438"/>
                    </a:lnTo>
                    <a:lnTo>
                      <a:pt x="452" y="438"/>
                    </a:lnTo>
                    <a:lnTo>
                      <a:pt x="448" y="406"/>
                    </a:lnTo>
                    <a:lnTo>
                      <a:pt x="446" y="374"/>
                    </a:lnTo>
                    <a:lnTo>
                      <a:pt x="444" y="310"/>
                    </a:lnTo>
                    <a:lnTo>
                      <a:pt x="446" y="246"/>
                    </a:lnTo>
                    <a:lnTo>
                      <a:pt x="450" y="182"/>
                    </a:lnTo>
                    <a:lnTo>
                      <a:pt x="450" y="182"/>
                    </a:lnTo>
                    <a:lnTo>
                      <a:pt x="452" y="162"/>
                    </a:lnTo>
                    <a:lnTo>
                      <a:pt x="456" y="144"/>
                    </a:lnTo>
                    <a:lnTo>
                      <a:pt x="462" y="124"/>
                    </a:lnTo>
                    <a:lnTo>
                      <a:pt x="470" y="108"/>
                    </a:lnTo>
                    <a:lnTo>
                      <a:pt x="478" y="92"/>
                    </a:lnTo>
                    <a:lnTo>
                      <a:pt x="488" y="76"/>
                    </a:lnTo>
                    <a:lnTo>
                      <a:pt x="500" y="62"/>
                    </a:lnTo>
                    <a:lnTo>
                      <a:pt x="514" y="50"/>
                    </a:lnTo>
                    <a:lnTo>
                      <a:pt x="528" y="40"/>
                    </a:lnTo>
                    <a:lnTo>
                      <a:pt x="544" y="30"/>
                    </a:lnTo>
                    <a:lnTo>
                      <a:pt x="560" y="20"/>
                    </a:lnTo>
                    <a:lnTo>
                      <a:pt x="578" y="14"/>
                    </a:lnTo>
                    <a:lnTo>
                      <a:pt x="596" y="8"/>
                    </a:lnTo>
                    <a:lnTo>
                      <a:pt x="614" y="4"/>
                    </a:lnTo>
                    <a:lnTo>
                      <a:pt x="634" y="2"/>
                    </a:lnTo>
                    <a:lnTo>
                      <a:pt x="656" y="0"/>
                    </a:lnTo>
                    <a:lnTo>
                      <a:pt x="656" y="0"/>
                    </a:lnTo>
                    <a:lnTo>
                      <a:pt x="686" y="2"/>
                    </a:lnTo>
                    <a:lnTo>
                      <a:pt x="718" y="6"/>
                    </a:lnTo>
                    <a:lnTo>
                      <a:pt x="746" y="12"/>
                    </a:lnTo>
                    <a:lnTo>
                      <a:pt x="772" y="20"/>
                    </a:lnTo>
                    <a:lnTo>
                      <a:pt x="798" y="32"/>
                    </a:lnTo>
                    <a:lnTo>
                      <a:pt x="822" y="46"/>
                    </a:lnTo>
                    <a:lnTo>
                      <a:pt x="844" y="60"/>
                    </a:lnTo>
                    <a:lnTo>
                      <a:pt x="864" y="78"/>
                    </a:lnTo>
                    <a:lnTo>
                      <a:pt x="882" y="98"/>
                    </a:lnTo>
                    <a:lnTo>
                      <a:pt x="898" y="120"/>
                    </a:lnTo>
                    <a:lnTo>
                      <a:pt x="910" y="144"/>
                    </a:lnTo>
                    <a:lnTo>
                      <a:pt x="922" y="168"/>
                    </a:lnTo>
                    <a:lnTo>
                      <a:pt x="930" y="196"/>
                    </a:lnTo>
                    <a:lnTo>
                      <a:pt x="938" y="224"/>
                    </a:lnTo>
                    <a:lnTo>
                      <a:pt x="940" y="254"/>
                    </a:lnTo>
                    <a:lnTo>
                      <a:pt x="942" y="286"/>
                    </a:lnTo>
                    <a:lnTo>
                      <a:pt x="942" y="286"/>
                    </a:lnTo>
                    <a:lnTo>
                      <a:pt x="944" y="344"/>
                    </a:lnTo>
                    <a:lnTo>
                      <a:pt x="946" y="370"/>
                    </a:lnTo>
                    <a:lnTo>
                      <a:pt x="950" y="398"/>
                    </a:lnTo>
                    <a:lnTo>
                      <a:pt x="956" y="426"/>
                    </a:lnTo>
                    <a:lnTo>
                      <a:pt x="962" y="452"/>
                    </a:lnTo>
                    <a:lnTo>
                      <a:pt x="968" y="478"/>
                    </a:lnTo>
                    <a:lnTo>
                      <a:pt x="978" y="502"/>
                    </a:lnTo>
                    <a:lnTo>
                      <a:pt x="988" y="528"/>
                    </a:lnTo>
                    <a:lnTo>
                      <a:pt x="998" y="552"/>
                    </a:lnTo>
                    <a:lnTo>
                      <a:pt x="1012" y="576"/>
                    </a:lnTo>
                    <a:lnTo>
                      <a:pt x="1024" y="600"/>
                    </a:lnTo>
                    <a:lnTo>
                      <a:pt x="1040" y="622"/>
                    </a:lnTo>
                    <a:lnTo>
                      <a:pt x="1056" y="646"/>
                    </a:lnTo>
                    <a:lnTo>
                      <a:pt x="1074" y="668"/>
                    </a:lnTo>
                    <a:lnTo>
                      <a:pt x="1094" y="690"/>
                    </a:lnTo>
                    <a:lnTo>
                      <a:pt x="1094" y="690"/>
                    </a:lnTo>
                    <a:lnTo>
                      <a:pt x="1110" y="710"/>
                    </a:lnTo>
                    <a:lnTo>
                      <a:pt x="1126" y="730"/>
                    </a:lnTo>
                    <a:lnTo>
                      <a:pt x="1140" y="750"/>
                    </a:lnTo>
                    <a:lnTo>
                      <a:pt x="1152" y="772"/>
                    </a:lnTo>
                    <a:lnTo>
                      <a:pt x="1176" y="814"/>
                    </a:lnTo>
                    <a:lnTo>
                      <a:pt x="1196" y="860"/>
                    </a:lnTo>
                    <a:lnTo>
                      <a:pt x="1212" y="908"/>
                    </a:lnTo>
                    <a:lnTo>
                      <a:pt x="1224" y="956"/>
                    </a:lnTo>
                    <a:lnTo>
                      <a:pt x="1232" y="1006"/>
                    </a:lnTo>
                    <a:lnTo>
                      <a:pt x="1236" y="1056"/>
                    </a:lnTo>
                    <a:lnTo>
                      <a:pt x="1236" y="1056"/>
                    </a:lnTo>
                    <a:lnTo>
                      <a:pt x="1236" y="1072"/>
                    </a:lnTo>
                    <a:lnTo>
                      <a:pt x="1234" y="1088"/>
                    </a:lnTo>
                    <a:lnTo>
                      <a:pt x="1230" y="1104"/>
                    </a:lnTo>
                    <a:lnTo>
                      <a:pt x="1224" y="1120"/>
                    </a:lnTo>
                    <a:lnTo>
                      <a:pt x="1218" y="1134"/>
                    </a:lnTo>
                    <a:lnTo>
                      <a:pt x="1208" y="1150"/>
                    </a:lnTo>
                    <a:lnTo>
                      <a:pt x="1198" y="1164"/>
                    </a:lnTo>
                    <a:lnTo>
                      <a:pt x="1188" y="1178"/>
                    </a:lnTo>
                    <a:lnTo>
                      <a:pt x="1176" y="1192"/>
                    </a:lnTo>
                    <a:lnTo>
                      <a:pt x="1162" y="1204"/>
                    </a:lnTo>
                    <a:lnTo>
                      <a:pt x="1148" y="1214"/>
                    </a:lnTo>
                    <a:lnTo>
                      <a:pt x="1134" y="1222"/>
                    </a:lnTo>
                    <a:lnTo>
                      <a:pt x="1120" y="1230"/>
                    </a:lnTo>
                    <a:lnTo>
                      <a:pt x="1106" y="1236"/>
                    </a:lnTo>
                    <a:lnTo>
                      <a:pt x="1092" y="1240"/>
                    </a:lnTo>
                    <a:lnTo>
                      <a:pt x="1078" y="1242"/>
                    </a:lnTo>
                    <a:lnTo>
                      <a:pt x="1078" y="1242"/>
                    </a:lnTo>
                    <a:lnTo>
                      <a:pt x="1066" y="1242"/>
                    </a:lnTo>
                    <a:lnTo>
                      <a:pt x="1054" y="1240"/>
                    </a:lnTo>
                    <a:lnTo>
                      <a:pt x="1042" y="1236"/>
                    </a:lnTo>
                    <a:lnTo>
                      <a:pt x="1032" y="1232"/>
                    </a:lnTo>
                    <a:lnTo>
                      <a:pt x="1022" y="1226"/>
                    </a:lnTo>
                    <a:lnTo>
                      <a:pt x="1014" y="1218"/>
                    </a:lnTo>
                    <a:lnTo>
                      <a:pt x="1008" y="1208"/>
                    </a:lnTo>
                    <a:lnTo>
                      <a:pt x="1000" y="1196"/>
                    </a:lnTo>
                    <a:lnTo>
                      <a:pt x="1000" y="1196"/>
                    </a:lnTo>
                    <a:lnTo>
                      <a:pt x="994" y="1184"/>
                    </a:lnTo>
                    <a:lnTo>
                      <a:pt x="988" y="1172"/>
                    </a:lnTo>
                    <a:lnTo>
                      <a:pt x="988" y="1172"/>
                    </a:lnTo>
                    <a:lnTo>
                      <a:pt x="972" y="1158"/>
                    </a:lnTo>
                    <a:lnTo>
                      <a:pt x="964" y="1152"/>
                    </a:lnTo>
                    <a:lnTo>
                      <a:pt x="958" y="1152"/>
                    </a:lnTo>
                    <a:lnTo>
                      <a:pt x="958" y="1152"/>
                    </a:lnTo>
                    <a:lnTo>
                      <a:pt x="950" y="1154"/>
                    </a:lnTo>
                    <a:lnTo>
                      <a:pt x="942" y="1162"/>
                    </a:lnTo>
                    <a:lnTo>
                      <a:pt x="936" y="1170"/>
                    </a:lnTo>
                    <a:lnTo>
                      <a:pt x="934" y="1180"/>
                    </a:lnTo>
                    <a:lnTo>
                      <a:pt x="934" y="1180"/>
                    </a:lnTo>
                    <a:lnTo>
                      <a:pt x="932" y="1200"/>
                    </a:lnTo>
                    <a:lnTo>
                      <a:pt x="932" y="1222"/>
                    </a:lnTo>
                    <a:lnTo>
                      <a:pt x="932" y="1266"/>
                    </a:lnTo>
                    <a:lnTo>
                      <a:pt x="932" y="1266"/>
                    </a:lnTo>
                    <a:lnTo>
                      <a:pt x="940" y="1432"/>
                    </a:lnTo>
                    <a:lnTo>
                      <a:pt x="940" y="1432"/>
                    </a:lnTo>
                    <a:lnTo>
                      <a:pt x="938" y="1456"/>
                    </a:lnTo>
                    <a:lnTo>
                      <a:pt x="936" y="1480"/>
                    </a:lnTo>
                    <a:lnTo>
                      <a:pt x="936" y="1480"/>
                    </a:lnTo>
                    <a:lnTo>
                      <a:pt x="936" y="1494"/>
                    </a:lnTo>
                    <a:lnTo>
                      <a:pt x="938" y="1508"/>
                    </a:lnTo>
                    <a:lnTo>
                      <a:pt x="942" y="1520"/>
                    </a:lnTo>
                    <a:lnTo>
                      <a:pt x="946" y="1532"/>
                    </a:lnTo>
                    <a:lnTo>
                      <a:pt x="952" y="1542"/>
                    </a:lnTo>
                    <a:lnTo>
                      <a:pt x="960" y="1550"/>
                    </a:lnTo>
                    <a:lnTo>
                      <a:pt x="966" y="1558"/>
                    </a:lnTo>
                    <a:lnTo>
                      <a:pt x="976" y="1564"/>
                    </a:lnTo>
                    <a:lnTo>
                      <a:pt x="986" y="1570"/>
                    </a:lnTo>
                    <a:lnTo>
                      <a:pt x="996" y="1572"/>
                    </a:lnTo>
                    <a:lnTo>
                      <a:pt x="1006" y="1574"/>
                    </a:lnTo>
                    <a:lnTo>
                      <a:pt x="1018" y="1574"/>
                    </a:lnTo>
                    <a:lnTo>
                      <a:pt x="1030" y="1574"/>
                    </a:lnTo>
                    <a:lnTo>
                      <a:pt x="1042" y="1570"/>
                    </a:lnTo>
                    <a:lnTo>
                      <a:pt x="1056" y="1566"/>
                    </a:lnTo>
                    <a:lnTo>
                      <a:pt x="1068" y="1560"/>
                    </a:lnTo>
                    <a:lnTo>
                      <a:pt x="1068" y="1560"/>
                    </a:lnTo>
                    <a:lnTo>
                      <a:pt x="1082" y="1552"/>
                    </a:lnTo>
                    <a:lnTo>
                      <a:pt x="1092" y="1544"/>
                    </a:lnTo>
                    <a:lnTo>
                      <a:pt x="1092" y="1544"/>
                    </a:lnTo>
                    <a:lnTo>
                      <a:pt x="1114" y="1526"/>
                    </a:lnTo>
                    <a:lnTo>
                      <a:pt x="1136" y="1510"/>
                    </a:lnTo>
                    <a:lnTo>
                      <a:pt x="1158" y="1496"/>
                    </a:lnTo>
                    <a:lnTo>
                      <a:pt x="1182" y="1482"/>
                    </a:lnTo>
                    <a:lnTo>
                      <a:pt x="1206" y="1470"/>
                    </a:lnTo>
                    <a:lnTo>
                      <a:pt x="1232" y="1458"/>
                    </a:lnTo>
                    <a:lnTo>
                      <a:pt x="1282" y="1438"/>
                    </a:lnTo>
                    <a:lnTo>
                      <a:pt x="1282" y="1438"/>
                    </a:lnTo>
                    <a:lnTo>
                      <a:pt x="1292" y="1434"/>
                    </a:lnTo>
                    <a:lnTo>
                      <a:pt x="1302" y="1428"/>
                    </a:lnTo>
                    <a:lnTo>
                      <a:pt x="1320" y="1416"/>
                    </a:lnTo>
                    <a:lnTo>
                      <a:pt x="1354" y="1386"/>
                    </a:lnTo>
                    <a:lnTo>
                      <a:pt x="1354" y="1386"/>
                    </a:lnTo>
                    <a:lnTo>
                      <a:pt x="1320" y="1360"/>
                    </a:lnTo>
                    <a:lnTo>
                      <a:pt x="1304" y="1348"/>
                    </a:lnTo>
                    <a:lnTo>
                      <a:pt x="1286" y="1336"/>
                    </a:lnTo>
                    <a:lnTo>
                      <a:pt x="1286" y="1336"/>
                    </a:lnTo>
                    <a:lnTo>
                      <a:pt x="1270" y="1326"/>
                    </a:lnTo>
                    <a:lnTo>
                      <a:pt x="1254" y="1312"/>
                    </a:lnTo>
                    <a:lnTo>
                      <a:pt x="1244" y="1296"/>
                    </a:lnTo>
                    <a:lnTo>
                      <a:pt x="1236" y="1276"/>
                    </a:lnTo>
                    <a:lnTo>
                      <a:pt x="1232" y="1256"/>
                    </a:lnTo>
                    <a:lnTo>
                      <a:pt x="1230" y="1232"/>
                    </a:lnTo>
                    <a:lnTo>
                      <a:pt x="1234" y="1208"/>
                    </a:lnTo>
                    <a:lnTo>
                      <a:pt x="1242" y="1182"/>
                    </a:lnTo>
                    <a:lnTo>
                      <a:pt x="1242" y="1182"/>
                    </a:lnTo>
                    <a:lnTo>
                      <a:pt x="1244" y="1210"/>
                    </a:lnTo>
                    <a:lnTo>
                      <a:pt x="1252" y="1236"/>
                    </a:lnTo>
                    <a:lnTo>
                      <a:pt x="1260" y="1260"/>
                    </a:lnTo>
                    <a:lnTo>
                      <a:pt x="1274" y="1280"/>
                    </a:lnTo>
                    <a:lnTo>
                      <a:pt x="1288" y="1298"/>
                    </a:lnTo>
                    <a:lnTo>
                      <a:pt x="1306" y="1316"/>
                    </a:lnTo>
                    <a:lnTo>
                      <a:pt x="1326" y="1330"/>
                    </a:lnTo>
                    <a:lnTo>
                      <a:pt x="1348" y="1344"/>
                    </a:lnTo>
                    <a:lnTo>
                      <a:pt x="1348" y="1344"/>
                    </a:lnTo>
                    <a:lnTo>
                      <a:pt x="1360" y="1352"/>
                    </a:lnTo>
                    <a:lnTo>
                      <a:pt x="1368" y="1360"/>
                    </a:lnTo>
                    <a:lnTo>
                      <a:pt x="1374" y="1370"/>
                    </a:lnTo>
                    <a:lnTo>
                      <a:pt x="1374" y="1382"/>
                    </a:lnTo>
                    <a:lnTo>
                      <a:pt x="1374" y="1392"/>
                    </a:lnTo>
                    <a:lnTo>
                      <a:pt x="1368" y="1404"/>
                    </a:lnTo>
                    <a:lnTo>
                      <a:pt x="1360" y="1414"/>
                    </a:lnTo>
                    <a:lnTo>
                      <a:pt x="1350" y="1424"/>
                    </a:lnTo>
                    <a:lnTo>
                      <a:pt x="1350" y="1424"/>
                    </a:lnTo>
                    <a:lnTo>
                      <a:pt x="1330" y="1438"/>
                    </a:lnTo>
                    <a:lnTo>
                      <a:pt x="1310" y="1450"/>
                    </a:lnTo>
                    <a:lnTo>
                      <a:pt x="1288" y="1462"/>
                    </a:lnTo>
                    <a:lnTo>
                      <a:pt x="1268" y="1474"/>
                    </a:lnTo>
                    <a:lnTo>
                      <a:pt x="1268" y="1474"/>
                    </a:lnTo>
                    <a:lnTo>
                      <a:pt x="1182" y="1528"/>
                    </a:lnTo>
                    <a:lnTo>
                      <a:pt x="1140" y="1558"/>
                    </a:lnTo>
                    <a:lnTo>
                      <a:pt x="1100" y="1588"/>
                    </a:lnTo>
                    <a:lnTo>
                      <a:pt x="1100" y="1588"/>
                    </a:lnTo>
                    <a:lnTo>
                      <a:pt x="1088" y="1596"/>
                    </a:lnTo>
                    <a:lnTo>
                      <a:pt x="1074" y="1602"/>
                    </a:lnTo>
                    <a:lnTo>
                      <a:pt x="1062" y="1608"/>
                    </a:lnTo>
                    <a:lnTo>
                      <a:pt x="1048" y="1614"/>
                    </a:lnTo>
                    <a:lnTo>
                      <a:pt x="1036" y="1616"/>
                    </a:lnTo>
                    <a:lnTo>
                      <a:pt x="1022" y="1618"/>
                    </a:lnTo>
                    <a:lnTo>
                      <a:pt x="1008" y="1620"/>
                    </a:lnTo>
                    <a:lnTo>
                      <a:pt x="996" y="1618"/>
                    </a:lnTo>
                    <a:lnTo>
                      <a:pt x="982" y="1616"/>
                    </a:lnTo>
                    <a:lnTo>
                      <a:pt x="968" y="1614"/>
                    </a:lnTo>
                    <a:lnTo>
                      <a:pt x="956" y="1610"/>
                    </a:lnTo>
                    <a:lnTo>
                      <a:pt x="944" y="1604"/>
                    </a:lnTo>
                    <a:lnTo>
                      <a:pt x="932" y="1598"/>
                    </a:lnTo>
                    <a:lnTo>
                      <a:pt x="920" y="1590"/>
                    </a:lnTo>
                    <a:lnTo>
                      <a:pt x="910" y="1580"/>
                    </a:lnTo>
                    <a:lnTo>
                      <a:pt x="900" y="1570"/>
                    </a:lnTo>
                    <a:lnTo>
                      <a:pt x="900" y="1570"/>
                    </a:lnTo>
                    <a:lnTo>
                      <a:pt x="888" y="1558"/>
                    </a:lnTo>
                    <a:lnTo>
                      <a:pt x="872" y="1548"/>
                    </a:lnTo>
                    <a:lnTo>
                      <a:pt x="854" y="1540"/>
                    </a:lnTo>
                    <a:lnTo>
                      <a:pt x="838" y="1538"/>
                    </a:lnTo>
                    <a:lnTo>
                      <a:pt x="838" y="1538"/>
                    </a:lnTo>
                    <a:lnTo>
                      <a:pt x="780" y="1536"/>
                    </a:lnTo>
                    <a:lnTo>
                      <a:pt x="724" y="1534"/>
                    </a:lnTo>
                    <a:lnTo>
                      <a:pt x="666" y="1536"/>
                    </a:lnTo>
                    <a:lnTo>
                      <a:pt x="610" y="1540"/>
                    </a:lnTo>
                    <a:lnTo>
                      <a:pt x="610" y="1540"/>
                    </a:lnTo>
                    <a:lnTo>
                      <a:pt x="578" y="1546"/>
                    </a:lnTo>
                    <a:lnTo>
                      <a:pt x="546" y="1556"/>
                    </a:lnTo>
                    <a:lnTo>
                      <a:pt x="516" y="1570"/>
                    </a:lnTo>
                    <a:lnTo>
                      <a:pt x="488" y="1584"/>
                    </a:lnTo>
                    <a:lnTo>
                      <a:pt x="488" y="1584"/>
                    </a:lnTo>
                    <a:lnTo>
                      <a:pt x="472" y="1594"/>
                    </a:lnTo>
                    <a:lnTo>
                      <a:pt x="456" y="1602"/>
                    </a:lnTo>
                    <a:lnTo>
                      <a:pt x="440" y="1608"/>
                    </a:lnTo>
                    <a:lnTo>
                      <a:pt x="424" y="1610"/>
                    </a:lnTo>
                    <a:lnTo>
                      <a:pt x="408" y="1612"/>
                    </a:lnTo>
                    <a:lnTo>
                      <a:pt x="392" y="1612"/>
                    </a:lnTo>
                    <a:lnTo>
                      <a:pt x="374" y="1610"/>
                    </a:lnTo>
                    <a:lnTo>
                      <a:pt x="356" y="1606"/>
                    </a:lnTo>
                    <a:lnTo>
                      <a:pt x="356" y="1606"/>
                    </a:lnTo>
                    <a:lnTo>
                      <a:pt x="214" y="1566"/>
                    </a:lnTo>
                    <a:lnTo>
                      <a:pt x="72" y="1530"/>
                    </a:lnTo>
                    <a:lnTo>
                      <a:pt x="72" y="1530"/>
                    </a:lnTo>
                    <a:lnTo>
                      <a:pt x="46" y="1522"/>
                    </a:lnTo>
                    <a:lnTo>
                      <a:pt x="28" y="1514"/>
                    </a:lnTo>
                    <a:lnTo>
                      <a:pt x="14" y="1506"/>
                    </a:lnTo>
                    <a:lnTo>
                      <a:pt x="8" y="1500"/>
                    </a:lnTo>
                    <a:lnTo>
                      <a:pt x="4" y="1494"/>
                    </a:lnTo>
                    <a:lnTo>
                      <a:pt x="2" y="1488"/>
                    </a:lnTo>
                    <a:lnTo>
                      <a:pt x="0" y="1480"/>
                    </a:lnTo>
                    <a:lnTo>
                      <a:pt x="0" y="1464"/>
                    </a:lnTo>
                    <a:lnTo>
                      <a:pt x="4" y="1444"/>
                    </a:lnTo>
                    <a:lnTo>
                      <a:pt x="10" y="1420"/>
                    </a:lnTo>
                    <a:lnTo>
                      <a:pt x="10" y="1420"/>
                    </a:lnTo>
                    <a:lnTo>
                      <a:pt x="16" y="1396"/>
                    </a:lnTo>
                    <a:lnTo>
                      <a:pt x="18" y="1370"/>
                    </a:lnTo>
                    <a:lnTo>
                      <a:pt x="16" y="1344"/>
                    </a:lnTo>
                    <a:lnTo>
                      <a:pt x="12" y="1318"/>
                    </a:lnTo>
                    <a:lnTo>
                      <a:pt x="12" y="1318"/>
                    </a:lnTo>
                    <a:lnTo>
                      <a:pt x="10" y="1298"/>
                    </a:lnTo>
                    <a:lnTo>
                      <a:pt x="8" y="1280"/>
                    </a:lnTo>
                    <a:lnTo>
                      <a:pt x="10" y="1266"/>
                    </a:lnTo>
                    <a:lnTo>
                      <a:pt x="14" y="1256"/>
                    </a:lnTo>
                    <a:lnTo>
                      <a:pt x="22" y="1248"/>
                    </a:lnTo>
                    <a:lnTo>
                      <a:pt x="34" y="1242"/>
                    </a:lnTo>
                    <a:lnTo>
                      <a:pt x="50" y="1240"/>
                    </a:lnTo>
                    <a:lnTo>
                      <a:pt x="72" y="1238"/>
                    </a:lnTo>
                    <a:lnTo>
                      <a:pt x="72" y="1238"/>
                    </a:lnTo>
                    <a:lnTo>
                      <a:pt x="88" y="1236"/>
                    </a:lnTo>
                    <a:lnTo>
                      <a:pt x="104" y="1232"/>
                    </a:lnTo>
                    <a:lnTo>
                      <a:pt x="118" y="1226"/>
                    </a:lnTo>
                    <a:lnTo>
                      <a:pt x="132" y="1220"/>
                    </a:lnTo>
                    <a:lnTo>
                      <a:pt x="144" y="1210"/>
                    </a:lnTo>
                    <a:lnTo>
                      <a:pt x="156" y="1200"/>
                    </a:lnTo>
                    <a:lnTo>
                      <a:pt x="166" y="1186"/>
                    </a:lnTo>
                    <a:lnTo>
                      <a:pt x="174" y="1170"/>
                    </a:lnTo>
                    <a:lnTo>
                      <a:pt x="174" y="1170"/>
                    </a:lnTo>
                    <a:close/>
                    <a:moveTo>
                      <a:pt x="504" y="546"/>
                    </a:moveTo>
                    <a:lnTo>
                      <a:pt x="504" y="546"/>
                    </a:lnTo>
                    <a:lnTo>
                      <a:pt x="488" y="588"/>
                    </a:lnTo>
                    <a:lnTo>
                      <a:pt x="470" y="626"/>
                    </a:lnTo>
                    <a:lnTo>
                      <a:pt x="470" y="626"/>
                    </a:lnTo>
                    <a:lnTo>
                      <a:pt x="456" y="656"/>
                    </a:lnTo>
                    <a:lnTo>
                      <a:pt x="450" y="670"/>
                    </a:lnTo>
                    <a:lnTo>
                      <a:pt x="444" y="686"/>
                    </a:lnTo>
                    <a:lnTo>
                      <a:pt x="440" y="700"/>
                    </a:lnTo>
                    <a:lnTo>
                      <a:pt x="438" y="716"/>
                    </a:lnTo>
                    <a:lnTo>
                      <a:pt x="438" y="734"/>
                    </a:lnTo>
                    <a:lnTo>
                      <a:pt x="442" y="750"/>
                    </a:lnTo>
                    <a:lnTo>
                      <a:pt x="442" y="750"/>
                    </a:lnTo>
                    <a:lnTo>
                      <a:pt x="442" y="756"/>
                    </a:lnTo>
                    <a:lnTo>
                      <a:pt x="442" y="760"/>
                    </a:lnTo>
                    <a:lnTo>
                      <a:pt x="434" y="772"/>
                    </a:lnTo>
                    <a:lnTo>
                      <a:pt x="434" y="772"/>
                    </a:lnTo>
                    <a:lnTo>
                      <a:pt x="414" y="802"/>
                    </a:lnTo>
                    <a:lnTo>
                      <a:pt x="396" y="834"/>
                    </a:lnTo>
                    <a:lnTo>
                      <a:pt x="380" y="866"/>
                    </a:lnTo>
                    <a:lnTo>
                      <a:pt x="368" y="900"/>
                    </a:lnTo>
                    <a:lnTo>
                      <a:pt x="358" y="934"/>
                    </a:lnTo>
                    <a:lnTo>
                      <a:pt x="350" y="970"/>
                    </a:lnTo>
                    <a:lnTo>
                      <a:pt x="346" y="1006"/>
                    </a:lnTo>
                    <a:lnTo>
                      <a:pt x="346" y="1044"/>
                    </a:lnTo>
                    <a:lnTo>
                      <a:pt x="346" y="1044"/>
                    </a:lnTo>
                    <a:lnTo>
                      <a:pt x="346" y="1056"/>
                    </a:lnTo>
                    <a:lnTo>
                      <a:pt x="344" y="1070"/>
                    </a:lnTo>
                    <a:lnTo>
                      <a:pt x="338" y="1104"/>
                    </a:lnTo>
                    <a:lnTo>
                      <a:pt x="338" y="1104"/>
                    </a:lnTo>
                    <a:lnTo>
                      <a:pt x="318" y="1088"/>
                    </a:lnTo>
                    <a:lnTo>
                      <a:pt x="304" y="1072"/>
                    </a:lnTo>
                    <a:lnTo>
                      <a:pt x="296" y="1054"/>
                    </a:lnTo>
                    <a:lnTo>
                      <a:pt x="288" y="1036"/>
                    </a:lnTo>
                    <a:lnTo>
                      <a:pt x="284" y="1018"/>
                    </a:lnTo>
                    <a:lnTo>
                      <a:pt x="282" y="998"/>
                    </a:lnTo>
                    <a:lnTo>
                      <a:pt x="278" y="962"/>
                    </a:lnTo>
                    <a:lnTo>
                      <a:pt x="278" y="962"/>
                    </a:lnTo>
                    <a:lnTo>
                      <a:pt x="274" y="986"/>
                    </a:lnTo>
                    <a:lnTo>
                      <a:pt x="274" y="1008"/>
                    </a:lnTo>
                    <a:lnTo>
                      <a:pt x="274" y="1030"/>
                    </a:lnTo>
                    <a:lnTo>
                      <a:pt x="278" y="1050"/>
                    </a:lnTo>
                    <a:lnTo>
                      <a:pt x="284" y="1070"/>
                    </a:lnTo>
                    <a:lnTo>
                      <a:pt x="294" y="1090"/>
                    </a:lnTo>
                    <a:lnTo>
                      <a:pt x="308" y="1108"/>
                    </a:lnTo>
                    <a:lnTo>
                      <a:pt x="326" y="1124"/>
                    </a:lnTo>
                    <a:lnTo>
                      <a:pt x="326" y="1124"/>
                    </a:lnTo>
                    <a:lnTo>
                      <a:pt x="406" y="1192"/>
                    </a:lnTo>
                    <a:lnTo>
                      <a:pt x="488" y="1260"/>
                    </a:lnTo>
                    <a:lnTo>
                      <a:pt x="488" y="1260"/>
                    </a:lnTo>
                    <a:lnTo>
                      <a:pt x="506" y="1278"/>
                    </a:lnTo>
                    <a:lnTo>
                      <a:pt x="520" y="1294"/>
                    </a:lnTo>
                    <a:lnTo>
                      <a:pt x="528" y="1310"/>
                    </a:lnTo>
                    <a:lnTo>
                      <a:pt x="530" y="1318"/>
                    </a:lnTo>
                    <a:lnTo>
                      <a:pt x="532" y="1324"/>
                    </a:lnTo>
                    <a:lnTo>
                      <a:pt x="530" y="1332"/>
                    </a:lnTo>
                    <a:lnTo>
                      <a:pt x="528" y="1340"/>
                    </a:lnTo>
                    <a:lnTo>
                      <a:pt x="520" y="1354"/>
                    </a:lnTo>
                    <a:lnTo>
                      <a:pt x="506" y="1368"/>
                    </a:lnTo>
                    <a:lnTo>
                      <a:pt x="486" y="1382"/>
                    </a:lnTo>
                    <a:lnTo>
                      <a:pt x="486" y="1382"/>
                    </a:lnTo>
                    <a:lnTo>
                      <a:pt x="546" y="1518"/>
                    </a:lnTo>
                    <a:lnTo>
                      <a:pt x="546" y="1518"/>
                    </a:lnTo>
                    <a:lnTo>
                      <a:pt x="552" y="1504"/>
                    </a:lnTo>
                    <a:lnTo>
                      <a:pt x="554" y="1490"/>
                    </a:lnTo>
                    <a:lnTo>
                      <a:pt x="552" y="1478"/>
                    </a:lnTo>
                    <a:lnTo>
                      <a:pt x="548" y="1464"/>
                    </a:lnTo>
                    <a:lnTo>
                      <a:pt x="534" y="1438"/>
                    </a:lnTo>
                    <a:lnTo>
                      <a:pt x="528" y="1426"/>
                    </a:lnTo>
                    <a:lnTo>
                      <a:pt x="524" y="1412"/>
                    </a:lnTo>
                    <a:lnTo>
                      <a:pt x="524" y="1412"/>
                    </a:lnTo>
                    <a:lnTo>
                      <a:pt x="570" y="1428"/>
                    </a:lnTo>
                    <a:lnTo>
                      <a:pt x="594" y="1434"/>
                    </a:lnTo>
                    <a:lnTo>
                      <a:pt x="618" y="1440"/>
                    </a:lnTo>
                    <a:lnTo>
                      <a:pt x="642" y="1444"/>
                    </a:lnTo>
                    <a:lnTo>
                      <a:pt x="666" y="1446"/>
                    </a:lnTo>
                    <a:lnTo>
                      <a:pt x="692" y="1446"/>
                    </a:lnTo>
                    <a:lnTo>
                      <a:pt x="718" y="1442"/>
                    </a:lnTo>
                    <a:lnTo>
                      <a:pt x="718" y="1442"/>
                    </a:lnTo>
                    <a:lnTo>
                      <a:pt x="744" y="1436"/>
                    </a:lnTo>
                    <a:lnTo>
                      <a:pt x="768" y="1428"/>
                    </a:lnTo>
                    <a:lnTo>
                      <a:pt x="790" y="1418"/>
                    </a:lnTo>
                    <a:lnTo>
                      <a:pt x="812" y="1404"/>
                    </a:lnTo>
                    <a:lnTo>
                      <a:pt x="832" y="1390"/>
                    </a:lnTo>
                    <a:lnTo>
                      <a:pt x="852" y="1372"/>
                    </a:lnTo>
                    <a:lnTo>
                      <a:pt x="870" y="1354"/>
                    </a:lnTo>
                    <a:lnTo>
                      <a:pt x="886" y="1330"/>
                    </a:lnTo>
                    <a:lnTo>
                      <a:pt x="886" y="1330"/>
                    </a:lnTo>
                    <a:lnTo>
                      <a:pt x="892" y="1344"/>
                    </a:lnTo>
                    <a:lnTo>
                      <a:pt x="896" y="1356"/>
                    </a:lnTo>
                    <a:lnTo>
                      <a:pt x="898" y="1368"/>
                    </a:lnTo>
                    <a:lnTo>
                      <a:pt x="898" y="1380"/>
                    </a:lnTo>
                    <a:lnTo>
                      <a:pt x="896" y="1402"/>
                    </a:lnTo>
                    <a:lnTo>
                      <a:pt x="892" y="1424"/>
                    </a:lnTo>
                    <a:lnTo>
                      <a:pt x="886" y="1446"/>
                    </a:lnTo>
                    <a:lnTo>
                      <a:pt x="882" y="1468"/>
                    </a:lnTo>
                    <a:lnTo>
                      <a:pt x="882" y="1480"/>
                    </a:lnTo>
                    <a:lnTo>
                      <a:pt x="882" y="1490"/>
                    </a:lnTo>
                    <a:lnTo>
                      <a:pt x="884" y="1502"/>
                    </a:lnTo>
                    <a:lnTo>
                      <a:pt x="886" y="1512"/>
                    </a:lnTo>
                    <a:lnTo>
                      <a:pt x="886" y="1512"/>
                    </a:lnTo>
                    <a:lnTo>
                      <a:pt x="896" y="1486"/>
                    </a:lnTo>
                    <a:lnTo>
                      <a:pt x="904" y="1458"/>
                    </a:lnTo>
                    <a:lnTo>
                      <a:pt x="910" y="1430"/>
                    </a:lnTo>
                    <a:lnTo>
                      <a:pt x="914" y="1402"/>
                    </a:lnTo>
                    <a:lnTo>
                      <a:pt x="914" y="1402"/>
                    </a:lnTo>
                    <a:lnTo>
                      <a:pt x="912" y="1356"/>
                    </a:lnTo>
                    <a:lnTo>
                      <a:pt x="910" y="1310"/>
                    </a:lnTo>
                    <a:lnTo>
                      <a:pt x="908" y="1266"/>
                    </a:lnTo>
                    <a:lnTo>
                      <a:pt x="908" y="1220"/>
                    </a:lnTo>
                    <a:lnTo>
                      <a:pt x="908" y="1220"/>
                    </a:lnTo>
                    <a:lnTo>
                      <a:pt x="910" y="1200"/>
                    </a:lnTo>
                    <a:lnTo>
                      <a:pt x="912" y="1182"/>
                    </a:lnTo>
                    <a:lnTo>
                      <a:pt x="918" y="1164"/>
                    </a:lnTo>
                    <a:lnTo>
                      <a:pt x="924" y="1156"/>
                    </a:lnTo>
                    <a:lnTo>
                      <a:pt x="928" y="1150"/>
                    </a:lnTo>
                    <a:lnTo>
                      <a:pt x="928" y="1150"/>
                    </a:lnTo>
                    <a:lnTo>
                      <a:pt x="948" y="1130"/>
                    </a:lnTo>
                    <a:lnTo>
                      <a:pt x="970" y="1112"/>
                    </a:lnTo>
                    <a:lnTo>
                      <a:pt x="1006" y="1084"/>
                    </a:lnTo>
                    <a:lnTo>
                      <a:pt x="1006" y="1084"/>
                    </a:lnTo>
                    <a:lnTo>
                      <a:pt x="998" y="1066"/>
                    </a:lnTo>
                    <a:lnTo>
                      <a:pt x="988" y="1048"/>
                    </a:lnTo>
                    <a:lnTo>
                      <a:pt x="982" y="1030"/>
                    </a:lnTo>
                    <a:lnTo>
                      <a:pt x="980" y="1022"/>
                    </a:lnTo>
                    <a:lnTo>
                      <a:pt x="980" y="1014"/>
                    </a:lnTo>
                    <a:lnTo>
                      <a:pt x="980" y="1014"/>
                    </a:lnTo>
                    <a:lnTo>
                      <a:pt x="982" y="986"/>
                    </a:lnTo>
                    <a:lnTo>
                      <a:pt x="980" y="958"/>
                    </a:lnTo>
                    <a:lnTo>
                      <a:pt x="976" y="930"/>
                    </a:lnTo>
                    <a:lnTo>
                      <a:pt x="972" y="904"/>
                    </a:lnTo>
                    <a:lnTo>
                      <a:pt x="966" y="878"/>
                    </a:lnTo>
                    <a:lnTo>
                      <a:pt x="958" y="852"/>
                    </a:lnTo>
                    <a:lnTo>
                      <a:pt x="938" y="800"/>
                    </a:lnTo>
                    <a:lnTo>
                      <a:pt x="916" y="750"/>
                    </a:lnTo>
                    <a:lnTo>
                      <a:pt x="894" y="702"/>
                    </a:lnTo>
                    <a:lnTo>
                      <a:pt x="870" y="652"/>
                    </a:lnTo>
                    <a:lnTo>
                      <a:pt x="850" y="602"/>
                    </a:lnTo>
                    <a:lnTo>
                      <a:pt x="850" y="602"/>
                    </a:lnTo>
                    <a:lnTo>
                      <a:pt x="846" y="594"/>
                    </a:lnTo>
                    <a:lnTo>
                      <a:pt x="842" y="588"/>
                    </a:lnTo>
                    <a:lnTo>
                      <a:pt x="842" y="588"/>
                    </a:lnTo>
                    <a:lnTo>
                      <a:pt x="832" y="574"/>
                    </a:lnTo>
                    <a:lnTo>
                      <a:pt x="822" y="560"/>
                    </a:lnTo>
                    <a:lnTo>
                      <a:pt x="816" y="546"/>
                    </a:lnTo>
                    <a:lnTo>
                      <a:pt x="812" y="530"/>
                    </a:lnTo>
                    <a:lnTo>
                      <a:pt x="810" y="514"/>
                    </a:lnTo>
                    <a:lnTo>
                      <a:pt x="810" y="498"/>
                    </a:lnTo>
                    <a:lnTo>
                      <a:pt x="812" y="482"/>
                    </a:lnTo>
                    <a:lnTo>
                      <a:pt x="816" y="466"/>
                    </a:lnTo>
                    <a:lnTo>
                      <a:pt x="816" y="466"/>
                    </a:lnTo>
                    <a:lnTo>
                      <a:pt x="820" y="456"/>
                    </a:lnTo>
                    <a:lnTo>
                      <a:pt x="820" y="446"/>
                    </a:lnTo>
                    <a:lnTo>
                      <a:pt x="820" y="438"/>
                    </a:lnTo>
                    <a:lnTo>
                      <a:pt x="816" y="432"/>
                    </a:lnTo>
                    <a:lnTo>
                      <a:pt x="812" y="426"/>
                    </a:lnTo>
                    <a:lnTo>
                      <a:pt x="804" y="420"/>
                    </a:lnTo>
                    <a:lnTo>
                      <a:pt x="796" y="416"/>
                    </a:lnTo>
                    <a:lnTo>
                      <a:pt x="786" y="412"/>
                    </a:lnTo>
                    <a:lnTo>
                      <a:pt x="786" y="412"/>
                    </a:lnTo>
                    <a:lnTo>
                      <a:pt x="768" y="406"/>
                    </a:lnTo>
                    <a:lnTo>
                      <a:pt x="750" y="400"/>
                    </a:lnTo>
                    <a:lnTo>
                      <a:pt x="716" y="382"/>
                    </a:lnTo>
                    <a:lnTo>
                      <a:pt x="716" y="382"/>
                    </a:lnTo>
                    <a:lnTo>
                      <a:pt x="708" y="376"/>
                    </a:lnTo>
                    <a:lnTo>
                      <a:pt x="700" y="370"/>
                    </a:lnTo>
                    <a:lnTo>
                      <a:pt x="696" y="362"/>
                    </a:lnTo>
                    <a:lnTo>
                      <a:pt x="696" y="354"/>
                    </a:lnTo>
                    <a:lnTo>
                      <a:pt x="696" y="344"/>
                    </a:lnTo>
                    <a:lnTo>
                      <a:pt x="696" y="336"/>
                    </a:lnTo>
                    <a:lnTo>
                      <a:pt x="702" y="320"/>
                    </a:lnTo>
                    <a:lnTo>
                      <a:pt x="702" y="320"/>
                    </a:lnTo>
                    <a:lnTo>
                      <a:pt x="710" y="308"/>
                    </a:lnTo>
                    <a:lnTo>
                      <a:pt x="720" y="298"/>
                    </a:lnTo>
                    <a:lnTo>
                      <a:pt x="732" y="290"/>
                    </a:lnTo>
                    <a:lnTo>
                      <a:pt x="738" y="288"/>
                    </a:lnTo>
                    <a:lnTo>
                      <a:pt x="744" y="288"/>
                    </a:lnTo>
                    <a:lnTo>
                      <a:pt x="744" y="288"/>
                    </a:lnTo>
                    <a:lnTo>
                      <a:pt x="750" y="290"/>
                    </a:lnTo>
                    <a:lnTo>
                      <a:pt x="756" y="292"/>
                    </a:lnTo>
                    <a:lnTo>
                      <a:pt x="768" y="302"/>
                    </a:lnTo>
                    <a:lnTo>
                      <a:pt x="778" y="312"/>
                    </a:lnTo>
                    <a:lnTo>
                      <a:pt x="786" y="326"/>
                    </a:lnTo>
                    <a:lnTo>
                      <a:pt x="786" y="326"/>
                    </a:lnTo>
                    <a:lnTo>
                      <a:pt x="790" y="340"/>
                    </a:lnTo>
                    <a:lnTo>
                      <a:pt x="790" y="354"/>
                    </a:lnTo>
                    <a:lnTo>
                      <a:pt x="788" y="388"/>
                    </a:lnTo>
                    <a:lnTo>
                      <a:pt x="788" y="388"/>
                    </a:lnTo>
                    <a:lnTo>
                      <a:pt x="796" y="390"/>
                    </a:lnTo>
                    <a:lnTo>
                      <a:pt x="802" y="390"/>
                    </a:lnTo>
                    <a:lnTo>
                      <a:pt x="808" y="388"/>
                    </a:lnTo>
                    <a:lnTo>
                      <a:pt x="814" y="386"/>
                    </a:lnTo>
                    <a:lnTo>
                      <a:pt x="818" y="382"/>
                    </a:lnTo>
                    <a:lnTo>
                      <a:pt x="820" y="376"/>
                    </a:lnTo>
                    <a:lnTo>
                      <a:pt x="824" y="362"/>
                    </a:lnTo>
                    <a:lnTo>
                      <a:pt x="824" y="362"/>
                    </a:lnTo>
                    <a:lnTo>
                      <a:pt x="824" y="338"/>
                    </a:lnTo>
                    <a:lnTo>
                      <a:pt x="822" y="316"/>
                    </a:lnTo>
                    <a:lnTo>
                      <a:pt x="818" y="294"/>
                    </a:lnTo>
                    <a:lnTo>
                      <a:pt x="810" y="276"/>
                    </a:lnTo>
                    <a:lnTo>
                      <a:pt x="798" y="260"/>
                    </a:lnTo>
                    <a:lnTo>
                      <a:pt x="786" y="246"/>
                    </a:lnTo>
                    <a:lnTo>
                      <a:pt x="770" y="238"/>
                    </a:lnTo>
                    <a:lnTo>
                      <a:pt x="762" y="236"/>
                    </a:lnTo>
                    <a:lnTo>
                      <a:pt x="754" y="234"/>
                    </a:lnTo>
                    <a:lnTo>
                      <a:pt x="754" y="234"/>
                    </a:lnTo>
                    <a:lnTo>
                      <a:pt x="738" y="234"/>
                    </a:lnTo>
                    <a:lnTo>
                      <a:pt x="722" y="236"/>
                    </a:lnTo>
                    <a:lnTo>
                      <a:pt x="708" y="240"/>
                    </a:lnTo>
                    <a:lnTo>
                      <a:pt x="702" y="244"/>
                    </a:lnTo>
                    <a:lnTo>
                      <a:pt x="700" y="248"/>
                    </a:lnTo>
                    <a:lnTo>
                      <a:pt x="700" y="248"/>
                    </a:lnTo>
                    <a:lnTo>
                      <a:pt x="686" y="274"/>
                    </a:lnTo>
                    <a:lnTo>
                      <a:pt x="674" y="302"/>
                    </a:lnTo>
                    <a:lnTo>
                      <a:pt x="652" y="358"/>
                    </a:lnTo>
                    <a:lnTo>
                      <a:pt x="652" y="358"/>
                    </a:lnTo>
                    <a:lnTo>
                      <a:pt x="602" y="354"/>
                    </a:lnTo>
                    <a:lnTo>
                      <a:pt x="602" y="354"/>
                    </a:lnTo>
                    <a:lnTo>
                      <a:pt x="592" y="310"/>
                    </a:lnTo>
                    <a:lnTo>
                      <a:pt x="586" y="290"/>
                    </a:lnTo>
                    <a:lnTo>
                      <a:pt x="578" y="272"/>
                    </a:lnTo>
                    <a:lnTo>
                      <a:pt x="578" y="272"/>
                    </a:lnTo>
                    <a:lnTo>
                      <a:pt x="574" y="266"/>
                    </a:lnTo>
                    <a:lnTo>
                      <a:pt x="568" y="260"/>
                    </a:lnTo>
                    <a:lnTo>
                      <a:pt x="552" y="252"/>
                    </a:lnTo>
                    <a:lnTo>
                      <a:pt x="538" y="246"/>
                    </a:lnTo>
                    <a:lnTo>
                      <a:pt x="532" y="244"/>
                    </a:lnTo>
                    <a:lnTo>
                      <a:pt x="530" y="244"/>
                    </a:lnTo>
                    <a:lnTo>
                      <a:pt x="530" y="244"/>
                    </a:lnTo>
                    <a:lnTo>
                      <a:pt x="518" y="260"/>
                    </a:lnTo>
                    <a:lnTo>
                      <a:pt x="506" y="278"/>
                    </a:lnTo>
                    <a:lnTo>
                      <a:pt x="496" y="296"/>
                    </a:lnTo>
                    <a:lnTo>
                      <a:pt x="492" y="314"/>
                    </a:lnTo>
                    <a:lnTo>
                      <a:pt x="492" y="314"/>
                    </a:lnTo>
                    <a:lnTo>
                      <a:pt x="488" y="336"/>
                    </a:lnTo>
                    <a:lnTo>
                      <a:pt x="488" y="346"/>
                    </a:lnTo>
                    <a:lnTo>
                      <a:pt x="490" y="356"/>
                    </a:lnTo>
                    <a:lnTo>
                      <a:pt x="494" y="368"/>
                    </a:lnTo>
                    <a:lnTo>
                      <a:pt x="500" y="376"/>
                    </a:lnTo>
                    <a:lnTo>
                      <a:pt x="508" y="384"/>
                    </a:lnTo>
                    <a:lnTo>
                      <a:pt x="520" y="392"/>
                    </a:lnTo>
                    <a:lnTo>
                      <a:pt x="520" y="392"/>
                    </a:lnTo>
                    <a:lnTo>
                      <a:pt x="522" y="390"/>
                    </a:lnTo>
                    <a:lnTo>
                      <a:pt x="528" y="386"/>
                    </a:lnTo>
                    <a:lnTo>
                      <a:pt x="528" y="386"/>
                    </a:lnTo>
                    <a:lnTo>
                      <a:pt x="516" y="372"/>
                    </a:lnTo>
                    <a:lnTo>
                      <a:pt x="512" y="366"/>
                    </a:lnTo>
                    <a:lnTo>
                      <a:pt x="510" y="358"/>
                    </a:lnTo>
                    <a:lnTo>
                      <a:pt x="510" y="358"/>
                    </a:lnTo>
                    <a:lnTo>
                      <a:pt x="508" y="344"/>
                    </a:lnTo>
                    <a:lnTo>
                      <a:pt x="510" y="328"/>
                    </a:lnTo>
                    <a:lnTo>
                      <a:pt x="512" y="314"/>
                    </a:lnTo>
                    <a:lnTo>
                      <a:pt x="516" y="298"/>
                    </a:lnTo>
                    <a:lnTo>
                      <a:pt x="516" y="298"/>
                    </a:lnTo>
                    <a:lnTo>
                      <a:pt x="518" y="296"/>
                    </a:lnTo>
                    <a:lnTo>
                      <a:pt x="522" y="294"/>
                    </a:lnTo>
                    <a:lnTo>
                      <a:pt x="532" y="292"/>
                    </a:lnTo>
                    <a:lnTo>
                      <a:pt x="542" y="290"/>
                    </a:lnTo>
                    <a:lnTo>
                      <a:pt x="546" y="290"/>
                    </a:lnTo>
                    <a:lnTo>
                      <a:pt x="550" y="292"/>
                    </a:lnTo>
                    <a:lnTo>
                      <a:pt x="550" y="292"/>
                    </a:lnTo>
                    <a:lnTo>
                      <a:pt x="558" y="304"/>
                    </a:lnTo>
                    <a:lnTo>
                      <a:pt x="564" y="318"/>
                    </a:lnTo>
                    <a:lnTo>
                      <a:pt x="570" y="332"/>
                    </a:lnTo>
                    <a:lnTo>
                      <a:pt x="574" y="346"/>
                    </a:lnTo>
                    <a:lnTo>
                      <a:pt x="574" y="346"/>
                    </a:lnTo>
                    <a:lnTo>
                      <a:pt x="574" y="354"/>
                    </a:lnTo>
                    <a:lnTo>
                      <a:pt x="570" y="360"/>
                    </a:lnTo>
                    <a:lnTo>
                      <a:pt x="560" y="374"/>
                    </a:lnTo>
                    <a:lnTo>
                      <a:pt x="560" y="374"/>
                    </a:lnTo>
                    <a:lnTo>
                      <a:pt x="534" y="396"/>
                    </a:lnTo>
                    <a:lnTo>
                      <a:pt x="522" y="406"/>
                    </a:lnTo>
                    <a:lnTo>
                      <a:pt x="510" y="418"/>
                    </a:lnTo>
                    <a:lnTo>
                      <a:pt x="510" y="418"/>
                    </a:lnTo>
                    <a:lnTo>
                      <a:pt x="504" y="428"/>
                    </a:lnTo>
                    <a:lnTo>
                      <a:pt x="498" y="440"/>
                    </a:lnTo>
                    <a:lnTo>
                      <a:pt x="494" y="450"/>
                    </a:lnTo>
                    <a:lnTo>
                      <a:pt x="494" y="454"/>
                    </a:lnTo>
                    <a:lnTo>
                      <a:pt x="494" y="456"/>
                    </a:lnTo>
                    <a:lnTo>
                      <a:pt x="494" y="456"/>
                    </a:lnTo>
                    <a:lnTo>
                      <a:pt x="514" y="476"/>
                    </a:lnTo>
                    <a:lnTo>
                      <a:pt x="526" y="488"/>
                    </a:lnTo>
                    <a:lnTo>
                      <a:pt x="536" y="496"/>
                    </a:lnTo>
                    <a:lnTo>
                      <a:pt x="548" y="504"/>
                    </a:lnTo>
                    <a:lnTo>
                      <a:pt x="562" y="510"/>
                    </a:lnTo>
                    <a:lnTo>
                      <a:pt x="576" y="514"/>
                    </a:lnTo>
                    <a:lnTo>
                      <a:pt x="594" y="514"/>
                    </a:lnTo>
                    <a:lnTo>
                      <a:pt x="594" y="514"/>
                    </a:lnTo>
                    <a:lnTo>
                      <a:pt x="644" y="506"/>
                    </a:lnTo>
                    <a:lnTo>
                      <a:pt x="670" y="500"/>
                    </a:lnTo>
                    <a:lnTo>
                      <a:pt x="694" y="494"/>
                    </a:lnTo>
                    <a:lnTo>
                      <a:pt x="718" y="486"/>
                    </a:lnTo>
                    <a:lnTo>
                      <a:pt x="742" y="474"/>
                    </a:lnTo>
                    <a:lnTo>
                      <a:pt x="766" y="460"/>
                    </a:lnTo>
                    <a:lnTo>
                      <a:pt x="788" y="444"/>
                    </a:lnTo>
                    <a:lnTo>
                      <a:pt x="788" y="444"/>
                    </a:lnTo>
                    <a:lnTo>
                      <a:pt x="792" y="460"/>
                    </a:lnTo>
                    <a:lnTo>
                      <a:pt x="792" y="466"/>
                    </a:lnTo>
                    <a:lnTo>
                      <a:pt x="792" y="466"/>
                    </a:lnTo>
                    <a:lnTo>
                      <a:pt x="734" y="494"/>
                    </a:lnTo>
                    <a:lnTo>
                      <a:pt x="706" y="506"/>
                    </a:lnTo>
                    <a:lnTo>
                      <a:pt x="676" y="518"/>
                    </a:lnTo>
                    <a:lnTo>
                      <a:pt x="646" y="528"/>
                    </a:lnTo>
                    <a:lnTo>
                      <a:pt x="614" y="534"/>
                    </a:lnTo>
                    <a:lnTo>
                      <a:pt x="580" y="538"/>
                    </a:lnTo>
                    <a:lnTo>
                      <a:pt x="564" y="536"/>
                    </a:lnTo>
                    <a:lnTo>
                      <a:pt x="546" y="534"/>
                    </a:lnTo>
                    <a:lnTo>
                      <a:pt x="546" y="534"/>
                    </a:lnTo>
                    <a:lnTo>
                      <a:pt x="558" y="548"/>
                    </a:lnTo>
                    <a:lnTo>
                      <a:pt x="570" y="560"/>
                    </a:lnTo>
                    <a:lnTo>
                      <a:pt x="582" y="566"/>
                    </a:lnTo>
                    <a:lnTo>
                      <a:pt x="596" y="570"/>
                    </a:lnTo>
                    <a:lnTo>
                      <a:pt x="608" y="572"/>
                    </a:lnTo>
                    <a:lnTo>
                      <a:pt x="622" y="570"/>
                    </a:lnTo>
                    <a:lnTo>
                      <a:pt x="634" y="568"/>
                    </a:lnTo>
                    <a:lnTo>
                      <a:pt x="648" y="564"/>
                    </a:lnTo>
                    <a:lnTo>
                      <a:pt x="648" y="564"/>
                    </a:lnTo>
                    <a:lnTo>
                      <a:pt x="672" y="554"/>
                    </a:lnTo>
                    <a:lnTo>
                      <a:pt x="696" y="544"/>
                    </a:lnTo>
                    <a:lnTo>
                      <a:pt x="742" y="520"/>
                    </a:lnTo>
                    <a:lnTo>
                      <a:pt x="742" y="520"/>
                    </a:lnTo>
                    <a:lnTo>
                      <a:pt x="762" y="514"/>
                    </a:lnTo>
                    <a:lnTo>
                      <a:pt x="782" y="510"/>
                    </a:lnTo>
                    <a:lnTo>
                      <a:pt x="782" y="510"/>
                    </a:lnTo>
                    <a:lnTo>
                      <a:pt x="786" y="522"/>
                    </a:lnTo>
                    <a:lnTo>
                      <a:pt x="786" y="522"/>
                    </a:lnTo>
                    <a:lnTo>
                      <a:pt x="698" y="578"/>
                    </a:lnTo>
                    <a:lnTo>
                      <a:pt x="654" y="604"/>
                    </a:lnTo>
                    <a:lnTo>
                      <a:pt x="608" y="630"/>
                    </a:lnTo>
                    <a:lnTo>
                      <a:pt x="608" y="630"/>
                    </a:lnTo>
                    <a:lnTo>
                      <a:pt x="604" y="630"/>
                    </a:lnTo>
                    <a:lnTo>
                      <a:pt x="598" y="630"/>
                    </a:lnTo>
                    <a:lnTo>
                      <a:pt x="582" y="626"/>
                    </a:lnTo>
                    <a:lnTo>
                      <a:pt x="568" y="618"/>
                    </a:lnTo>
                    <a:lnTo>
                      <a:pt x="554" y="608"/>
                    </a:lnTo>
                    <a:lnTo>
                      <a:pt x="554" y="608"/>
                    </a:lnTo>
                    <a:lnTo>
                      <a:pt x="540" y="594"/>
                    </a:lnTo>
                    <a:lnTo>
                      <a:pt x="528" y="578"/>
                    </a:lnTo>
                    <a:lnTo>
                      <a:pt x="504" y="546"/>
                    </a:lnTo>
                    <a:lnTo>
                      <a:pt x="504" y="546"/>
                    </a:lnTo>
                    <a:close/>
                    <a:moveTo>
                      <a:pt x="1078" y="1054"/>
                    </a:moveTo>
                    <a:lnTo>
                      <a:pt x="1078" y="1054"/>
                    </a:lnTo>
                    <a:lnTo>
                      <a:pt x="1084" y="1012"/>
                    </a:lnTo>
                    <a:lnTo>
                      <a:pt x="1086" y="970"/>
                    </a:lnTo>
                    <a:lnTo>
                      <a:pt x="1084" y="930"/>
                    </a:lnTo>
                    <a:lnTo>
                      <a:pt x="1078" y="892"/>
                    </a:lnTo>
                    <a:lnTo>
                      <a:pt x="1068" y="854"/>
                    </a:lnTo>
                    <a:lnTo>
                      <a:pt x="1052" y="818"/>
                    </a:lnTo>
                    <a:lnTo>
                      <a:pt x="1032" y="784"/>
                    </a:lnTo>
                    <a:lnTo>
                      <a:pt x="1008" y="750"/>
                    </a:lnTo>
                    <a:lnTo>
                      <a:pt x="1008" y="750"/>
                    </a:lnTo>
                    <a:lnTo>
                      <a:pt x="1040" y="826"/>
                    </a:lnTo>
                    <a:lnTo>
                      <a:pt x="1056" y="866"/>
                    </a:lnTo>
                    <a:lnTo>
                      <a:pt x="1066" y="904"/>
                    </a:lnTo>
                    <a:lnTo>
                      <a:pt x="1070" y="924"/>
                    </a:lnTo>
                    <a:lnTo>
                      <a:pt x="1072" y="944"/>
                    </a:lnTo>
                    <a:lnTo>
                      <a:pt x="1074" y="966"/>
                    </a:lnTo>
                    <a:lnTo>
                      <a:pt x="1072" y="986"/>
                    </a:lnTo>
                    <a:lnTo>
                      <a:pt x="1070" y="1006"/>
                    </a:lnTo>
                    <a:lnTo>
                      <a:pt x="1064" y="1028"/>
                    </a:lnTo>
                    <a:lnTo>
                      <a:pt x="1056" y="1050"/>
                    </a:lnTo>
                    <a:lnTo>
                      <a:pt x="1046" y="1070"/>
                    </a:lnTo>
                    <a:lnTo>
                      <a:pt x="1046" y="1070"/>
                    </a:lnTo>
                    <a:lnTo>
                      <a:pt x="1108" y="1080"/>
                    </a:lnTo>
                    <a:lnTo>
                      <a:pt x="1108" y="1080"/>
                    </a:lnTo>
                    <a:lnTo>
                      <a:pt x="1078" y="1054"/>
                    </a:lnTo>
                    <a:lnTo>
                      <a:pt x="1078" y="1054"/>
                    </a:lnTo>
                    <a:close/>
                    <a:moveTo>
                      <a:pt x="880" y="490"/>
                    </a:moveTo>
                    <a:lnTo>
                      <a:pt x="880" y="490"/>
                    </a:lnTo>
                    <a:lnTo>
                      <a:pt x="870" y="496"/>
                    </a:lnTo>
                    <a:lnTo>
                      <a:pt x="870" y="496"/>
                    </a:lnTo>
                    <a:lnTo>
                      <a:pt x="888" y="520"/>
                    </a:lnTo>
                    <a:lnTo>
                      <a:pt x="908" y="542"/>
                    </a:lnTo>
                    <a:lnTo>
                      <a:pt x="908" y="542"/>
                    </a:lnTo>
                    <a:lnTo>
                      <a:pt x="912" y="544"/>
                    </a:lnTo>
                    <a:lnTo>
                      <a:pt x="918" y="544"/>
                    </a:lnTo>
                    <a:lnTo>
                      <a:pt x="932" y="542"/>
                    </a:lnTo>
                    <a:lnTo>
                      <a:pt x="932" y="542"/>
                    </a:lnTo>
                    <a:lnTo>
                      <a:pt x="928" y="526"/>
                    </a:lnTo>
                    <a:lnTo>
                      <a:pt x="928" y="520"/>
                    </a:lnTo>
                    <a:lnTo>
                      <a:pt x="924" y="514"/>
                    </a:lnTo>
                    <a:lnTo>
                      <a:pt x="924" y="514"/>
                    </a:lnTo>
                    <a:lnTo>
                      <a:pt x="914" y="508"/>
                    </a:lnTo>
                    <a:lnTo>
                      <a:pt x="902" y="502"/>
                    </a:lnTo>
                    <a:lnTo>
                      <a:pt x="880" y="490"/>
                    </a:lnTo>
                    <a:lnTo>
                      <a:pt x="880" y="490"/>
                    </a:lnTo>
                    <a:close/>
                  </a:path>
                </a:pathLst>
              </a:cu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706" tIns="146165" rIns="182706" bIns="146165" numCol="1" spcCol="0" rtlCol="0" fromWordArt="0" anchor="t" anchorCtr="0" forceAA="0" compatLnSpc="1">
                <a:prstTxWarp prst="textNoShape">
                  <a:avLst/>
                </a:prstTxWarp>
                <a:noAutofit/>
              </a:bodyPr>
              <a:lstStyle/>
              <a:p>
                <a:pPr marL="0" marR="0" lvl="0" indent="0" algn="ctr" defTabSz="913111" rtl="0" eaLnBrk="1" fontAlgn="base" latinLnBrk="0" hangingPunct="1">
                  <a:lnSpc>
                    <a:spcPct val="90000"/>
                  </a:lnSpc>
                  <a:spcBef>
                    <a:spcPct val="0"/>
                  </a:spcBef>
                  <a:spcAft>
                    <a:spcPct val="0"/>
                  </a:spcAft>
                  <a:buClrTx/>
                  <a:buSzTx/>
                  <a:buFontTx/>
                  <a:buNone/>
                  <a:tabLst/>
                  <a:defRPr/>
                </a:pPr>
                <a:endParaRPr kumimoji="0" lang="en-US" sz="1998" b="0" i="0" u="none" strike="noStrike" kern="1200" cap="none" spc="-50" normalizeH="0" baseline="0" noProof="0">
                  <a:ln>
                    <a:noFill/>
                  </a:ln>
                  <a:gradFill>
                    <a:gsLst>
                      <a:gs pos="1250">
                        <a:srgbClr val="EFEFEF"/>
                      </a:gs>
                      <a:gs pos="10417">
                        <a:srgbClr val="EFEFEF"/>
                      </a:gs>
                    </a:gsLst>
                    <a:lin ang="5400000" scaled="0"/>
                  </a:gradFill>
                  <a:effectLst/>
                  <a:uLnTx/>
                  <a:uFillTx/>
                  <a:latin typeface="Segoe UI Light"/>
                  <a:ea typeface="+mn-ea"/>
                  <a:cs typeface="+mn-cs"/>
                </a:endParaRPr>
              </a:p>
            </p:txBody>
          </p:sp>
        </p:grpSp>
      </p:grpSp>
      <p:sp>
        <p:nvSpPr>
          <p:cNvPr id="11" name="Rectangle 10">
            <a:extLst>
              <a:ext uri="{FF2B5EF4-FFF2-40B4-BE49-F238E27FC236}">
                <a16:creationId xmlns:a16="http://schemas.microsoft.com/office/drawing/2014/main" id="{6D5A3232-7F2D-46ED-8C82-BF7A9D46C38B}"/>
              </a:ext>
            </a:extLst>
          </p:cNvPr>
          <p:cNvSpPr/>
          <p:nvPr/>
        </p:nvSpPr>
        <p:spPr bwMode="auto">
          <a:xfrm>
            <a:off x="5013285" y="3073735"/>
            <a:ext cx="1375204" cy="1846782"/>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91440 w 914400"/>
              <a:gd name="connsiteY4" fmla="*/ 91440 h 914400"/>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Lst>
            <a:ahLst/>
            <a:cxnLst>
              <a:cxn ang="0">
                <a:pos x="connsiteX0" y="connsiteY0"/>
              </a:cxn>
              <a:cxn ang="0">
                <a:pos x="connsiteX1" y="connsiteY1"/>
              </a:cxn>
              <a:cxn ang="0">
                <a:pos x="connsiteX2" y="connsiteY2"/>
              </a:cxn>
              <a:cxn ang="0">
                <a:pos x="connsiteX3" y="connsiteY3"/>
              </a:cxn>
            </a:cxnLst>
            <a:rect l="l" t="t" r="r" b="b"/>
            <a:pathLst>
              <a:path w="914400" h="914400">
                <a:moveTo>
                  <a:pt x="0" y="0"/>
                </a:moveTo>
                <a:lnTo>
                  <a:pt x="914400" y="0"/>
                </a:lnTo>
                <a:lnTo>
                  <a:pt x="914400" y="914400"/>
                </a:lnTo>
                <a:lnTo>
                  <a:pt x="0" y="914400"/>
                </a:lnTo>
              </a:path>
            </a:pathLst>
          </a:custGeom>
          <a:noFill/>
          <a:ln w="19050">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003C6C"/>
              </a:solidFill>
              <a:effectLst/>
              <a:uLnTx/>
              <a:uFillTx/>
              <a:latin typeface="Segoe UI"/>
              <a:ea typeface="Segoe UI" pitchFamily="34" charset="0"/>
              <a:cs typeface="Segoe UI" pitchFamily="34" charset="0"/>
            </a:endParaRPr>
          </a:p>
        </p:txBody>
      </p:sp>
      <p:sp>
        <p:nvSpPr>
          <p:cNvPr id="605" name="Rectangle 10">
            <a:extLst>
              <a:ext uri="{FF2B5EF4-FFF2-40B4-BE49-F238E27FC236}">
                <a16:creationId xmlns:a16="http://schemas.microsoft.com/office/drawing/2014/main" id="{FFD19AD5-46B0-4C41-928B-A66A4D5912AD}"/>
              </a:ext>
            </a:extLst>
          </p:cNvPr>
          <p:cNvSpPr/>
          <p:nvPr/>
        </p:nvSpPr>
        <p:spPr bwMode="auto">
          <a:xfrm rot="10800000">
            <a:off x="4827582" y="3074649"/>
            <a:ext cx="1518012" cy="1845947"/>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91440 w 914400"/>
              <a:gd name="connsiteY4" fmla="*/ 91440 h 914400"/>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0" fmla="*/ 3192673 w 4107073"/>
              <a:gd name="connsiteY0" fmla="*/ 0 h 914400"/>
              <a:gd name="connsiteX1" fmla="*/ 4107073 w 4107073"/>
              <a:gd name="connsiteY1" fmla="*/ 0 h 914400"/>
              <a:gd name="connsiteX2" fmla="*/ 4107073 w 4107073"/>
              <a:gd name="connsiteY2" fmla="*/ 914400 h 914400"/>
              <a:gd name="connsiteX3" fmla="*/ 0 w 4107073"/>
              <a:gd name="connsiteY3" fmla="*/ 914400 h 914400"/>
              <a:gd name="connsiteX0" fmla="*/ 2243407 w 4107073"/>
              <a:gd name="connsiteY0" fmla="*/ 1404 h 914400"/>
              <a:gd name="connsiteX1" fmla="*/ 4107073 w 4107073"/>
              <a:gd name="connsiteY1" fmla="*/ 0 h 914400"/>
              <a:gd name="connsiteX2" fmla="*/ 4107073 w 4107073"/>
              <a:gd name="connsiteY2" fmla="*/ 914400 h 914400"/>
              <a:gd name="connsiteX3" fmla="*/ 0 w 4107073"/>
              <a:gd name="connsiteY3" fmla="*/ 914400 h 914400"/>
              <a:gd name="connsiteX0" fmla="*/ 2213109 w 4107073"/>
              <a:gd name="connsiteY0" fmla="*/ 0 h 918614"/>
              <a:gd name="connsiteX1" fmla="*/ 4107073 w 4107073"/>
              <a:gd name="connsiteY1" fmla="*/ 4214 h 918614"/>
              <a:gd name="connsiteX2" fmla="*/ 4107073 w 4107073"/>
              <a:gd name="connsiteY2" fmla="*/ 918614 h 918614"/>
              <a:gd name="connsiteX3" fmla="*/ 0 w 4107073"/>
              <a:gd name="connsiteY3" fmla="*/ 918614 h 918614"/>
              <a:gd name="connsiteX0" fmla="*/ 2213109 w 4107073"/>
              <a:gd name="connsiteY0" fmla="*/ 0 h 915805"/>
              <a:gd name="connsiteX1" fmla="*/ 4107073 w 4107073"/>
              <a:gd name="connsiteY1" fmla="*/ 1405 h 915805"/>
              <a:gd name="connsiteX2" fmla="*/ 4107073 w 4107073"/>
              <a:gd name="connsiteY2" fmla="*/ 915805 h 915805"/>
              <a:gd name="connsiteX3" fmla="*/ 0 w 4107073"/>
              <a:gd name="connsiteY3" fmla="*/ 915805 h 915805"/>
              <a:gd name="connsiteX0" fmla="*/ 2658011 w 4551975"/>
              <a:gd name="connsiteY0" fmla="*/ 0 h 915805"/>
              <a:gd name="connsiteX1" fmla="*/ 4551975 w 4551975"/>
              <a:gd name="connsiteY1" fmla="*/ 1405 h 915805"/>
              <a:gd name="connsiteX2" fmla="*/ 4551975 w 4551975"/>
              <a:gd name="connsiteY2" fmla="*/ 915805 h 915805"/>
              <a:gd name="connsiteX3" fmla="*/ 0 w 4551975"/>
              <a:gd name="connsiteY3" fmla="*/ 915805 h 915805"/>
              <a:gd name="connsiteX0" fmla="*/ 2185614 w 4551975"/>
              <a:gd name="connsiteY0" fmla="*/ 130 h 914400"/>
              <a:gd name="connsiteX1" fmla="*/ 4551975 w 4551975"/>
              <a:gd name="connsiteY1" fmla="*/ 0 h 914400"/>
              <a:gd name="connsiteX2" fmla="*/ 4551975 w 4551975"/>
              <a:gd name="connsiteY2" fmla="*/ 914400 h 914400"/>
              <a:gd name="connsiteX3" fmla="*/ 0 w 4551975"/>
              <a:gd name="connsiteY3" fmla="*/ 914400 h 914400"/>
            </a:gdLst>
            <a:ahLst/>
            <a:cxnLst>
              <a:cxn ang="0">
                <a:pos x="connsiteX0" y="connsiteY0"/>
              </a:cxn>
              <a:cxn ang="0">
                <a:pos x="connsiteX1" y="connsiteY1"/>
              </a:cxn>
              <a:cxn ang="0">
                <a:pos x="connsiteX2" y="connsiteY2"/>
              </a:cxn>
              <a:cxn ang="0">
                <a:pos x="connsiteX3" y="connsiteY3"/>
              </a:cxn>
            </a:cxnLst>
            <a:rect l="l" t="t" r="r" b="b"/>
            <a:pathLst>
              <a:path w="4551975" h="914400">
                <a:moveTo>
                  <a:pt x="2185614" y="130"/>
                </a:moveTo>
                <a:lnTo>
                  <a:pt x="4551975" y="0"/>
                </a:lnTo>
                <a:lnTo>
                  <a:pt x="4551975" y="914400"/>
                </a:lnTo>
                <a:lnTo>
                  <a:pt x="0" y="914400"/>
                </a:lnTo>
              </a:path>
            </a:pathLst>
          </a:custGeom>
          <a:noFill/>
          <a:ln w="19050">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6" name="Rectangle 115">
            <a:extLst>
              <a:ext uri="{FF2B5EF4-FFF2-40B4-BE49-F238E27FC236}">
                <a16:creationId xmlns:a16="http://schemas.microsoft.com/office/drawing/2014/main" id="{22B9AE6C-27F6-4AFE-9162-A0514AAD05F0}"/>
              </a:ext>
            </a:extLst>
          </p:cNvPr>
          <p:cNvSpPr/>
          <p:nvPr/>
        </p:nvSpPr>
        <p:spPr bwMode="auto">
          <a:xfrm>
            <a:off x="4830384" y="3791227"/>
            <a:ext cx="186624" cy="124614"/>
          </a:xfrm>
          <a:custGeom>
            <a:avLst/>
            <a:gdLst>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0 w 168554"/>
              <a:gd name="connsiteY4" fmla="*/ 0 h 168554"/>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91440 w 168554"/>
              <a:gd name="connsiteY4" fmla="*/ 91440 h 168554"/>
              <a:gd name="connsiteX0" fmla="*/ 168554 w 168554"/>
              <a:gd name="connsiteY0" fmla="*/ 0 h 168554"/>
              <a:gd name="connsiteX1" fmla="*/ 168554 w 168554"/>
              <a:gd name="connsiteY1" fmla="*/ 168554 h 168554"/>
              <a:gd name="connsiteX2" fmla="*/ 0 w 168554"/>
              <a:gd name="connsiteY2" fmla="*/ 168554 h 168554"/>
              <a:gd name="connsiteX3" fmla="*/ 91440 w 168554"/>
              <a:gd name="connsiteY3" fmla="*/ 91440 h 168554"/>
              <a:gd name="connsiteX0" fmla="*/ 168554 w 168554"/>
              <a:gd name="connsiteY0" fmla="*/ 0 h 168554"/>
              <a:gd name="connsiteX1" fmla="*/ 168554 w 168554"/>
              <a:gd name="connsiteY1" fmla="*/ 168554 h 168554"/>
              <a:gd name="connsiteX2" fmla="*/ 0 w 168554"/>
              <a:gd name="connsiteY2" fmla="*/ 168554 h 168554"/>
            </a:gdLst>
            <a:ahLst/>
            <a:cxnLst>
              <a:cxn ang="0">
                <a:pos x="connsiteX0" y="connsiteY0"/>
              </a:cxn>
              <a:cxn ang="0">
                <a:pos x="connsiteX1" y="connsiteY1"/>
              </a:cxn>
              <a:cxn ang="0">
                <a:pos x="connsiteX2" y="connsiteY2"/>
              </a:cxn>
            </a:cxnLst>
            <a:rect l="l" t="t" r="r" b="b"/>
            <a:pathLst>
              <a:path w="168554" h="168554">
                <a:moveTo>
                  <a:pt x="168554" y="0"/>
                </a:moveTo>
                <a:lnTo>
                  <a:pt x="168554" y="168554"/>
                </a:lnTo>
                <a:lnTo>
                  <a:pt x="0" y="168554"/>
                </a:lnTo>
              </a:path>
            </a:pathLst>
          </a:cu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606" name="Rectangle 115">
            <a:extLst>
              <a:ext uri="{FF2B5EF4-FFF2-40B4-BE49-F238E27FC236}">
                <a16:creationId xmlns:a16="http://schemas.microsoft.com/office/drawing/2014/main" id="{81DABEDA-3853-49F9-A385-DFDC4183D6CB}"/>
              </a:ext>
            </a:extLst>
          </p:cNvPr>
          <p:cNvSpPr/>
          <p:nvPr/>
        </p:nvSpPr>
        <p:spPr bwMode="auto">
          <a:xfrm flipH="1">
            <a:off x="5056325" y="3788853"/>
            <a:ext cx="1326116" cy="124614"/>
          </a:xfrm>
          <a:custGeom>
            <a:avLst/>
            <a:gdLst>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0 w 168554"/>
              <a:gd name="connsiteY4" fmla="*/ 0 h 168554"/>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91440 w 168554"/>
              <a:gd name="connsiteY4" fmla="*/ 91440 h 168554"/>
              <a:gd name="connsiteX0" fmla="*/ 168554 w 168554"/>
              <a:gd name="connsiteY0" fmla="*/ 0 h 168554"/>
              <a:gd name="connsiteX1" fmla="*/ 168554 w 168554"/>
              <a:gd name="connsiteY1" fmla="*/ 168554 h 168554"/>
              <a:gd name="connsiteX2" fmla="*/ 0 w 168554"/>
              <a:gd name="connsiteY2" fmla="*/ 168554 h 168554"/>
              <a:gd name="connsiteX3" fmla="*/ 91440 w 168554"/>
              <a:gd name="connsiteY3" fmla="*/ 91440 h 168554"/>
              <a:gd name="connsiteX0" fmla="*/ 168554 w 168554"/>
              <a:gd name="connsiteY0" fmla="*/ 0 h 168554"/>
              <a:gd name="connsiteX1" fmla="*/ 168554 w 168554"/>
              <a:gd name="connsiteY1" fmla="*/ 168554 h 168554"/>
              <a:gd name="connsiteX2" fmla="*/ 0 w 168554"/>
              <a:gd name="connsiteY2" fmla="*/ 168554 h 168554"/>
            </a:gdLst>
            <a:ahLst/>
            <a:cxnLst>
              <a:cxn ang="0">
                <a:pos x="connsiteX0" y="connsiteY0"/>
              </a:cxn>
              <a:cxn ang="0">
                <a:pos x="connsiteX1" y="connsiteY1"/>
              </a:cxn>
              <a:cxn ang="0">
                <a:pos x="connsiteX2" y="connsiteY2"/>
              </a:cxn>
            </a:cxnLst>
            <a:rect l="l" t="t" r="r" b="b"/>
            <a:pathLst>
              <a:path w="168554" h="168554">
                <a:moveTo>
                  <a:pt x="168554" y="0"/>
                </a:moveTo>
                <a:lnTo>
                  <a:pt x="168554" y="168554"/>
                </a:lnTo>
                <a:lnTo>
                  <a:pt x="0" y="168554"/>
                </a:lnTo>
              </a:path>
            </a:pathLst>
          </a:custGeom>
          <a:noFill/>
          <a:ln w="19050">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pic>
        <p:nvPicPr>
          <p:cNvPr id="607" name="Graphic 606">
            <a:extLst>
              <a:ext uri="{FF2B5EF4-FFF2-40B4-BE49-F238E27FC236}">
                <a16:creationId xmlns:a16="http://schemas.microsoft.com/office/drawing/2014/main" id="{B357B54B-824E-4012-A8CD-4F858D8A0189}"/>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rot="16200000">
            <a:off x="6186094" y="3864658"/>
            <a:ext cx="373956" cy="101989"/>
          </a:xfrm>
          <a:prstGeom prst="rect">
            <a:avLst/>
          </a:prstGeom>
        </p:spPr>
      </p:pic>
      <p:grpSp>
        <p:nvGrpSpPr>
          <p:cNvPr id="536" name="Group 535">
            <a:extLst>
              <a:ext uri="{FF2B5EF4-FFF2-40B4-BE49-F238E27FC236}">
                <a16:creationId xmlns:a16="http://schemas.microsoft.com/office/drawing/2014/main" id="{07A89111-815C-4E3E-B908-29E81FD27153}"/>
              </a:ext>
            </a:extLst>
          </p:cNvPr>
          <p:cNvGrpSpPr/>
          <p:nvPr/>
        </p:nvGrpSpPr>
        <p:grpSpPr>
          <a:xfrm>
            <a:off x="4940299" y="3547430"/>
            <a:ext cx="370338" cy="327772"/>
            <a:chOff x="4723767" y="3080378"/>
            <a:chExt cx="439858" cy="389301"/>
          </a:xfrm>
        </p:grpSpPr>
        <p:pic>
          <p:nvPicPr>
            <p:cNvPr id="539" name="Picture 538">
              <a:extLst>
                <a:ext uri="{FF2B5EF4-FFF2-40B4-BE49-F238E27FC236}">
                  <a16:creationId xmlns:a16="http://schemas.microsoft.com/office/drawing/2014/main" id="{97330FDC-C486-4918-B985-8DF889619523}"/>
                </a:ext>
              </a:extLst>
            </p:cNvPr>
            <p:cNvPicPr>
              <a:picLocks noChangeAspect="1"/>
            </p:cNvPicPr>
            <p:nvPr/>
          </p:nvPicPr>
          <p:blipFill rotWithShape="1">
            <a:blip r:embed="rId33" cstate="print">
              <a:duotone>
                <a:schemeClr val="accent1">
                  <a:shade val="45000"/>
                  <a:satMod val="135000"/>
                </a:schemeClr>
                <a:prstClr val="white"/>
              </a:duotone>
              <a:extLst>
                <a:ext uri="{28A0092B-C50C-407E-A947-70E740481C1C}">
                  <a14:useLocalDpi xmlns:a14="http://schemas.microsoft.com/office/drawing/2010/main" val="0"/>
                </a:ext>
              </a:extLst>
            </a:blip>
            <a:srcRect l="-2"/>
            <a:stretch/>
          </p:blipFill>
          <p:spPr>
            <a:xfrm>
              <a:off x="4908907" y="3123428"/>
              <a:ext cx="216369" cy="164753"/>
            </a:xfrm>
            <a:prstGeom prst="rect">
              <a:avLst/>
            </a:prstGeom>
          </p:spPr>
        </p:pic>
        <p:grpSp>
          <p:nvGrpSpPr>
            <p:cNvPr id="540" name="Group 539">
              <a:extLst>
                <a:ext uri="{FF2B5EF4-FFF2-40B4-BE49-F238E27FC236}">
                  <a16:creationId xmlns:a16="http://schemas.microsoft.com/office/drawing/2014/main" id="{9CEC46AC-FDAF-4D4D-A745-9EC37156BCB2}"/>
                </a:ext>
              </a:extLst>
            </p:cNvPr>
            <p:cNvGrpSpPr/>
            <p:nvPr/>
          </p:nvGrpSpPr>
          <p:grpSpPr>
            <a:xfrm>
              <a:off x="4723767" y="3080378"/>
              <a:ext cx="439858" cy="389301"/>
              <a:chOff x="3131835" y="4047725"/>
              <a:chExt cx="439858" cy="389301"/>
            </a:xfrm>
          </p:grpSpPr>
          <p:grpSp>
            <p:nvGrpSpPr>
              <p:cNvPr id="541" name="Group 540">
                <a:extLst>
                  <a:ext uri="{FF2B5EF4-FFF2-40B4-BE49-F238E27FC236}">
                    <a16:creationId xmlns:a16="http://schemas.microsoft.com/office/drawing/2014/main" id="{BF4D4ECF-6516-4F09-A7B6-22A8B6EAF3F3}"/>
                  </a:ext>
                </a:extLst>
              </p:cNvPr>
              <p:cNvGrpSpPr/>
              <p:nvPr/>
            </p:nvGrpSpPr>
            <p:grpSpPr>
              <a:xfrm>
                <a:off x="3131835" y="4047725"/>
                <a:ext cx="182560" cy="348911"/>
                <a:chOff x="2136298" y="4226790"/>
                <a:chExt cx="196678" cy="375893"/>
              </a:xfrm>
            </p:grpSpPr>
            <p:sp>
              <p:nvSpPr>
                <p:cNvPr id="563" name="Rectangle 562">
                  <a:extLst>
                    <a:ext uri="{FF2B5EF4-FFF2-40B4-BE49-F238E27FC236}">
                      <a16:creationId xmlns:a16="http://schemas.microsoft.com/office/drawing/2014/main" id="{F4E49CA2-BDB0-491C-B0C3-0B815366D768}"/>
                    </a:ext>
                  </a:extLst>
                </p:cNvPr>
                <p:cNvSpPr/>
                <p:nvPr/>
              </p:nvSpPr>
              <p:spPr bwMode="auto">
                <a:xfrm>
                  <a:off x="2138191" y="4226790"/>
                  <a:ext cx="194785" cy="375893"/>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4" name="server">
                  <a:extLst>
                    <a:ext uri="{FF2B5EF4-FFF2-40B4-BE49-F238E27FC236}">
                      <a16:creationId xmlns:a16="http://schemas.microsoft.com/office/drawing/2014/main" id="{908D9736-3389-4037-86CE-495CCDB816F5}"/>
                    </a:ext>
                  </a:extLst>
                </p:cNvPr>
                <p:cNvSpPr>
                  <a:spLocks noChangeAspect="1" noEditPoints="1"/>
                </p:cNvSpPr>
                <p:nvPr/>
              </p:nvSpPr>
              <p:spPr bwMode="auto">
                <a:xfrm>
                  <a:off x="2136298" y="4235711"/>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4224"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sp>
            <p:nvSpPr>
              <p:cNvPr id="542" name="Oval 541">
                <a:extLst>
                  <a:ext uri="{FF2B5EF4-FFF2-40B4-BE49-F238E27FC236}">
                    <a16:creationId xmlns:a16="http://schemas.microsoft.com/office/drawing/2014/main" id="{D8960E09-FAB7-426D-8743-82C8E0258493}"/>
                  </a:ext>
                </a:extLst>
              </p:cNvPr>
              <p:cNvSpPr/>
              <p:nvPr/>
            </p:nvSpPr>
            <p:spPr bwMode="auto">
              <a:xfrm>
                <a:off x="3218521" y="4213899"/>
                <a:ext cx="223127" cy="22312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543" name="Picture 542">
                <a:extLst>
                  <a:ext uri="{FF2B5EF4-FFF2-40B4-BE49-F238E27FC236}">
                    <a16:creationId xmlns:a16="http://schemas.microsoft.com/office/drawing/2014/main" id="{E61D430D-6764-40F4-A135-5FA8B1335F5E}"/>
                  </a:ext>
                </a:extLst>
              </p:cNvPr>
              <p:cNvPicPr>
                <a:picLocks noChangeAspect="1"/>
              </p:cNvPicPr>
              <p:nvPr/>
            </p:nvPicPr>
            <p:blipFill rotWithShape="1">
              <a:blip r:embed="rId34" cstate="email">
                <a:extLst>
                  <a:ext uri="{28A0092B-C50C-407E-A947-70E740481C1C}">
                    <a14:useLocalDpi xmlns:a14="http://schemas.microsoft.com/office/drawing/2010/main"/>
                  </a:ext>
                </a:extLst>
              </a:blip>
              <a:srcRect r="83295"/>
              <a:stretch/>
            </p:blipFill>
            <p:spPr>
              <a:xfrm>
                <a:off x="3414387" y="4255363"/>
                <a:ext cx="157306" cy="137160"/>
              </a:xfrm>
              <a:prstGeom prst="rect">
                <a:avLst/>
              </a:prstGeom>
            </p:spPr>
          </p:pic>
          <p:sp>
            <p:nvSpPr>
              <p:cNvPr id="560" name="Freeform 6">
                <a:extLst>
                  <a:ext uri="{FF2B5EF4-FFF2-40B4-BE49-F238E27FC236}">
                    <a16:creationId xmlns:a16="http://schemas.microsoft.com/office/drawing/2014/main" id="{C153E579-C699-4076-AC2E-CFF21CF4E835}"/>
                  </a:ext>
                </a:extLst>
              </p:cNvPr>
              <p:cNvSpPr>
                <a:spLocks noEditPoints="1"/>
              </p:cNvSpPr>
              <p:nvPr/>
            </p:nvSpPr>
            <p:spPr bwMode="auto">
              <a:xfrm>
                <a:off x="3256470" y="4258262"/>
                <a:ext cx="135502" cy="134064"/>
              </a:xfrm>
              <a:custGeom>
                <a:avLst/>
                <a:gdLst>
                  <a:gd name="T0" fmla="*/ 88 w 1374"/>
                  <a:gd name="T1" fmla="*/ 1258 h 1620"/>
                  <a:gd name="T2" fmla="*/ 40 w 1374"/>
                  <a:gd name="T3" fmla="*/ 1324 h 1620"/>
                  <a:gd name="T4" fmla="*/ 42 w 1374"/>
                  <a:gd name="T5" fmla="*/ 1484 h 1620"/>
                  <a:gd name="T6" fmla="*/ 386 w 1374"/>
                  <a:gd name="T7" fmla="*/ 1572 h 1620"/>
                  <a:gd name="T8" fmla="*/ 494 w 1374"/>
                  <a:gd name="T9" fmla="*/ 1488 h 1620"/>
                  <a:gd name="T10" fmla="*/ 266 w 1374"/>
                  <a:gd name="T11" fmla="*/ 1124 h 1620"/>
                  <a:gd name="T12" fmla="*/ 190 w 1374"/>
                  <a:gd name="T13" fmla="*/ 1036 h 1620"/>
                  <a:gd name="T14" fmla="*/ 364 w 1374"/>
                  <a:gd name="T15" fmla="*/ 682 h 1620"/>
                  <a:gd name="T16" fmla="*/ 452 w 1374"/>
                  <a:gd name="T17" fmla="*/ 438 h 1620"/>
                  <a:gd name="T18" fmla="*/ 478 w 1374"/>
                  <a:gd name="T19" fmla="*/ 92 h 1620"/>
                  <a:gd name="T20" fmla="*/ 656 w 1374"/>
                  <a:gd name="T21" fmla="*/ 0 h 1620"/>
                  <a:gd name="T22" fmla="*/ 922 w 1374"/>
                  <a:gd name="T23" fmla="*/ 168 h 1620"/>
                  <a:gd name="T24" fmla="*/ 978 w 1374"/>
                  <a:gd name="T25" fmla="*/ 502 h 1620"/>
                  <a:gd name="T26" fmla="*/ 1140 w 1374"/>
                  <a:gd name="T27" fmla="*/ 750 h 1620"/>
                  <a:gd name="T28" fmla="*/ 1224 w 1374"/>
                  <a:gd name="T29" fmla="*/ 1120 h 1620"/>
                  <a:gd name="T30" fmla="*/ 1078 w 1374"/>
                  <a:gd name="T31" fmla="*/ 1242 h 1620"/>
                  <a:gd name="T32" fmla="*/ 988 w 1374"/>
                  <a:gd name="T33" fmla="*/ 1172 h 1620"/>
                  <a:gd name="T34" fmla="*/ 932 w 1374"/>
                  <a:gd name="T35" fmla="*/ 1222 h 1620"/>
                  <a:gd name="T36" fmla="*/ 952 w 1374"/>
                  <a:gd name="T37" fmla="*/ 1542 h 1620"/>
                  <a:gd name="T38" fmla="*/ 1068 w 1374"/>
                  <a:gd name="T39" fmla="*/ 1560 h 1620"/>
                  <a:gd name="T40" fmla="*/ 1292 w 1374"/>
                  <a:gd name="T41" fmla="*/ 1434 h 1620"/>
                  <a:gd name="T42" fmla="*/ 1236 w 1374"/>
                  <a:gd name="T43" fmla="*/ 1276 h 1620"/>
                  <a:gd name="T44" fmla="*/ 1326 w 1374"/>
                  <a:gd name="T45" fmla="*/ 1330 h 1620"/>
                  <a:gd name="T46" fmla="*/ 1330 w 1374"/>
                  <a:gd name="T47" fmla="*/ 1438 h 1620"/>
                  <a:gd name="T48" fmla="*/ 1048 w 1374"/>
                  <a:gd name="T49" fmla="*/ 1614 h 1620"/>
                  <a:gd name="T50" fmla="*/ 900 w 1374"/>
                  <a:gd name="T51" fmla="*/ 1570 h 1620"/>
                  <a:gd name="T52" fmla="*/ 578 w 1374"/>
                  <a:gd name="T53" fmla="*/ 1546 h 1620"/>
                  <a:gd name="T54" fmla="*/ 356 w 1374"/>
                  <a:gd name="T55" fmla="*/ 1606 h 1620"/>
                  <a:gd name="T56" fmla="*/ 0 w 1374"/>
                  <a:gd name="T57" fmla="*/ 1464 h 1620"/>
                  <a:gd name="T58" fmla="*/ 14 w 1374"/>
                  <a:gd name="T59" fmla="*/ 1256 h 1620"/>
                  <a:gd name="T60" fmla="*/ 166 w 1374"/>
                  <a:gd name="T61" fmla="*/ 1186 h 1620"/>
                  <a:gd name="T62" fmla="*/ 438 w 1374"/>
                  <a:gd name="T63" fmla="*/ 716 h 1620"/>
                  <a:gd name="T64" fmla="*/ 358 w 1374"/>
                  <a:gd name="T65" fmla="*/ 934 h 1620"/>
                  <a:gd name="T66" fmla="*/ 288 w 1374"/>
                  <a:gd name="T67" fmla="*/ 1036 h 1620"/>
                  <a:gd name="T68" fmla="*/ 326 w 1374"/>
                  <a:gd name="T69" fmla="*/ 1124 h 1620"/>
                  <a:gd name="T70" fmla="*/ 520 w 1374"/>
                  <a:gd name="T71" fmla="*/ 1354 h 1620"/>
                  <a:gd name="T72" fmla="*/ 524 w 1374"/>
                  <a:gd name="T73" fmla="*/ 1412 h 1620"/>
                  <a:gd name="T74" fmla="*/ 790 w 1374"/>
                  <a:gd name="T75" fmla="*/ 1418 h 1620"/>
                  <a:gd name="T76" fmla="*/ 892 w 1374"/>
                  <a:gd name="T77" fmla="*/ 1424 h 1620"/>
                  <a:gd name="T78" fmla="*/ 914 w 1374"/>
                  <a:gd name="T79" fmla="*/ 1402 h 1620"/>
                  <a:gd name="T80" fmla="*/ 948 w 1374"/>
                  <a:gd name="T81" fmla="*/ 1130 h 1620"/>
                  <a:gd name="T82" fmla="*/ 976 w 1374"/>
                  <a:gd name="T83" fmla="*/ 930 h 1620"/>
                  <a:gd name="T84" fmla="*/ 842 w 1374"/>
                  <a:gd name="T85" fmla="*/ 588 h 1620"/>
                  <a:gd name="T86" fmla="*/ 820 w 1374"/>
                  <a:gd name="T87" fmla="*/ 438 h 1620"/>
                  <a:gd name="T88" fmla="*/ 700 w 1374"/>
                  <a:gd name="T89" fmla="*/ 370 h 1620"/>
                  <a:gd name="T90" fmla="*/ 744 w 1374"/>
                  <a:gd name="T91" fmla="*/ 288 h 1620"/>
                  <a:gd name="T92" fmla="*/ 802 w 1374"/>
                  <a:gd name="T93" fmla="*/ 390 h 1620"/>
                  <a:gd name="T94" fmla="*/ 786 w 1374"/>
                  <a:gd name="T95" fmla="*/ 246 h 1620"/>
                  <a:gd name="T96" fmla="*/ 674 w 1374"/>
                  <a:gd name="T97" fmla="*/ 302 h 1620"/>
                  <a:gd name="T98" fmla="*/ 538 w 1374"/>
                  <a:gd name="T99" fmla="*/ 246 h 1620"/>
                  <a:gd name="T100" fmla="*/ 494 w 1374"/>
                  <a:gd name="T101" fmla="*/ 368 h 1620"/>
                  <a:gd name="T102" fmla="*/ 508 w 1374"/>
                  <a:gd name="T103" fmla="*/ 344 h 1620"/>
                  <a:gd name="T104" fmla="*/ 558 w 1374"/>
                  <a:gd name="T105" fmla="*/ 304 h 1620"/>
                  <a:gd name="T106" fmla="*/ 510 w 1374"/>
                  <a:gd name="T107" fmla="*/ 418 h 1620"/>
                  <a:gd name="T108" fmla="*/ 576 w 1374"/>
                  <a:gd name="T109" fmla="*/ 514 h 1620"/>
                  <a:gd name="T110" fmla="*/ 792 w 1374"/>
                  <a:gd name="T111" fmla="*/ 466 h 1620"/>
                  <a:gd name="T112" fmla="*/ 570 w 1374"/>
                  <a:gd name="T113" fmla="*/ 560 h 1620"/>
                  <a:gd name="T114" fmla="*/ 762 w 1374"/>
                  <a:gd name="T115" fmla="*/ 514 h 1620"/>
                  <a:gd name="T116" fmla="*/ 568 w 1374"/>
                  <a:gd name="T117" fmla="*/ 618 h 1620"/>
                  <a:gd name="T118" fmla="*/ 1078 w 1374"/>
                  <a:gd name="T119" fmla="*/ 892 h 1620"/>
                  <a:gd name="T120" fmla="*/ 1072 w 1374"/>
                  <a:gd name="T121" fmla="*/ 986 h 1620"/>
                  <a:gd name="T122" fmla="*/ 870 w 1374"/>
                  <a:gd name="T123" fmla="*/ 496 h 1620"/>
                  <a:gd name="T124" fmla="*/ 924 w 1374"/>
                  <a:gd name="T125" fmla="*/ 514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4" h="1620">
                    <a:moveTo>
                      <a:pt x="174" y="1170"/>
                    </a:moveTo>
                    <a:lnTo>
                      <a:pt x="174" y="1170"/>
                    </a:lnTo>
                    <a:lnTo>
                      <a:pt x="174" y="1188"/>
                    </a:lnTo>
                    <a:lnTo>
                      <a:pt x="172" y="1204"/>
                    </a:lnTo>
                    <a:lnTo>
                      <a:pt x="168" y="1218"/>
                    </a:lnTo>
                    <a:lnTo>
                      <a:pt x="162" y="1230"/>
                    </a:lnTo>
                    <a:lnTo>
                      <a:pt x="154" y="1238"/>
                    </a:lnTo>
                    <a:lnTo>
                      <a:pt x="142" y="1246"/>
                    </a:lnTo>
                    <a:lnTo>
                      <a:pt x="130" y="1252"/>
                    </a:lnTo>
                    <a:lnTo>
                      <a:pt x="114" y="1256"/>
                    </a:lnTo>
                    <a:lnTo>
                      <a:pt x="114" y="1256"/>
                    </a:lnTo>
                    <a:lnTo>
                      <a:pt x="88" y="1258"/>
                    </a:lnTo>
                    <a:lnTo>
                      <a:pt x="64" y="1258"/>
                    </a:lnTo>
                    <a:lnTo>
                      <a:pt x="64" y="1258"/>
                    </a:lnTo>
                    <a:lnTo>
                      <a:pt x="52" y="1260"/>
                    </a:lnTo>
                    <a:lnTo>
                      <a:pt x="42" y="1262"/>
                    </a:lnTo>
                    <a:lnTo>
                      <a:pt x="34" y="1266"/>
                    </a:lnTo>
                    <a:lnTo>
                      <a:pt x="28" y="1272"/>
                    </a:lnTo>
                    <a:lnTo>
                      <a:pt x="26" y="1278"/>
                    </a:lnTo>
                    <a:lnTo>
                      <a:pt x="24" y="1286"/>
                    </a:lnTo>
                    <a:lnTo>
                      <a:pt x="26" y="1294"/>
                    </a:lnTo>
                    <a:lnTo>
                      <a:pt x="30" y="1304"/>
                    </a:lnTo>
                    <a:lnTo>
                      <a:pt x="30" y="1304"/>
                    </a:lnTo>
                    <a:lnTo>
                      <a:pt x="40" y="1324"/>
                    </a:lnTo>
                    <a:lnTo>
                      <a:pt x="46" y="1342"/>
                    </a:lnTo>
                    <a:lnTo>
                      <a:pt x="50" y="1360"/>
                    </a:lnTo>
                    <a:lnTo>
                      <a:pt x="52" y="1378"/>
                    </a:lnTo>
                    <a:lnTo>
                      <a:pt x="52" y="1396"/>
                    </a:lnTo>
                    <a:lnTo>
                      <a:pt x="48" y="1416"/>
                    </a:lnTo>
                    <a:lnTo>
                      <a:pt x="42" y="1434"/>
                    </a:lnTo>
                    <a:lnTo>
                      <a:pt x="32" y="1452"/>
                    </a:lnTo>
                    <a:lnTo>
                      <a:pt x="32" y="1452"/>
                    </a:lnTo>
                    <a:lnTo>
                      <a:pt x="32" y="1456"/>
                    </a:lnTo>
                    <a:lnTo>
                      <a:pt x="32" y="1460"/>
                    </a:lnTo>
                    <a:lnTo>
                      <a:pt x="36" y="1472"/>
                    </a:lnTo>
                    <a:lnTo>
                      <a:pt x="42" y="1484"/>
                    </a:lnTo>
                    <a:lnTo>
                      <a:pt x="50" y="1492"/>
                    </a:lnTo>
                    <a:lnTo>
                      <a:pt x="50" y="1492"/>
                    </a:lnTo>
                    <a:lnTo>
                      <a:pt x="60" y="1498"/>
                    </a:lnTo>
                    <a:lnTo>
                      <a:pt x="72" y="1500"/>
                    </a:lnTo>
                    <a:lnTo>
                      <a:pt x="98" y="1506"/>
                    </a:lnTo>
                    <a:lnTo>
                      <a:pt x="98" y="1506"/>
                    </a:lnTo>
                    <a:lnTo>
                      <a:pt x="216" y="1536"/>
                    </a:lnTo>
                    <a:lnTo>
                      <a:pt x="276" y="1550"/>
                    </a:lnTo>
                    <a:lnTo>
                      <a:pt x="336" y="1564"/>
                    </a:lnTo>
                    <a:lnTo>
                      <a:pt x="336" y="1564"/>
                    </a:lnTo>
                    <a:lnTo>
                      <a:pt x="360" y="1568"/>
                    </a:lnTo>
                    <a:lnTo>
                      <a:pt x="386" y="1572"/>
                    </a:lnTo>
                    <a:lnTo>
                      <a:pt x="412" y="1572"/>
                    </a:lnTo>
                    <a:lnTo>
                      <a:pt x="438" y="1570"/>
                    </a:lnTo>
                    <a:lnTo>
                      <a:pt x="438" y="1570"/>
                    </a:lnTo>
                    <a:lnTo>
                      <a:pt x="452" y="1566"/>
                    </a:lnTo>
                    <a:lnTo>
                      <a:pt x="464" y="1560"/>
                    </a:lnTo>
                    <a:lnTo>
                      <a:pt x="476" y="1552"/>
                    </a:lnTo>
                    <a:lnTo>
                      <a:pt x="484" y="1542"/>
                    </a:lnTo>
                    <a:lnTo>
                      <a:pt x="490" y="1532"/>
                    </a:lnTo>
                    <a:lnTo>
                      <a:pt x="494" y="1518"/>
                    </a:lnTo>
                    <a:lnTo>
                      <a:pt x="494" y="1504"/>
                    </a:lnTo>
                    <a:lnTo>
                      <a:pt x="494" y="1488"/>
                    </a:lnTo>
                    <a:lnTo>
                      <a:pt x="494" y="1488"/>
                    </a:lnTo>
                    <a:lnTo>
                      <a:pt x="490" y="1468"/>
                    </a:lnTo>
                    <a:lnTo>
                      <a:pt x="486" y="1448"/>
                    </a:lnTo>
                    <a:lnTo>
                      <a:pt x="480" y="1430"/>
                    </a:lnTo>
                    <a:lnTo>
                      <a:pt x="472" y="1412"/>
                    </a:lnTo>
                    <a:lnTo>
                      <a:pt x="472" y="1412"/>
                    </a:lnTo>
                    <a:lnTo>
                      <a:pt x="386" y="1284"/>
                    </a:lnTo>
                    <a:lnTo>
                      <a:pt x="344" y="1220"/>
                    </a:lnTo>
                    <a:lnTo>
                      <a:pt x="298" y="1158"/>
                    </a:lnTo>
                    <a:lnTo>
                      <a:pt x="298" y="1158"/>
                    </a:lnTo>
                    <a:lnTo>
                      <a:pt x="290" y="1146"/>
                    </a:lnTo>
                    <a:lnTo>
                      <a:pt x="278" y="1134"/>
                    </a:lnTo>
                    <a:lnTo>
                      <a:pt x="266" y="1124"/>
                    </a:lnTo>
                    <a:lnTo>
                      <a:pt x="254" y="1118"/>
                    </a:lnTo>
                    <a:lnTo>
                      <a:pt x="240" y="1114"/>
                    </a:lnTo>
                    <a:lnTo>
                      <a:pt x="224" y="1112"/>
                    </a:lnTo>
                    <a:lnTo>
                      <a:pt x="208" y="1116"/>
                    </a:lnTo>
                    <a:lnTo>
                      <a:pt x="190" y="1122"/>
                    </a:lnTo>
                    <a:lnTo>
                      <a:pt x="190" y="1122"/>
                    </a:lnTo>
                    <a:lnTo>
                      <a:pt x="186" y="1108"/>
                    </a:lnTo>
                    <a:lnTo>
                      <a:pt x="184" y="1092"/>
                    </a:lnTo>
                    <a:lnTo>
                      <a:pt x="184" y="1078"/>
                    </a:lnTo>
                    <a:lnTo>
                      <a:pt x="184" y="1064"/>
                    </a:lnTo>
                    <a:lnTo>
                      <a:pt x="186" y="1050"/>
                    </a:lnTo>
                    <a:lnTo>
                      <a:pt x="190" y="1036"/>
                    </a:lnTo>
                    <a:lnTo>
                      <a:pt x="200" y="1008"/>
                    </a:lnTo>
                    <a:lnTo>
                      <a:pt x="200" y="1008"/>
                    </a:lnTo>
                    <a:lnTo>
                      <a:pt x="232" y="940"/>
                    </a:lnTo>
                    <a:lnTo>
                      <a:pt x="248" y="906"/>
                    </a:lnTo>
                    <a:lnTo>
                      <a:pt x="262" y="870"/>
                    </a:lnTo>
                    <a:lnTo>
                      <a:pt x="262" y="870"/>
                    </a:lnTo>
                    <a:lnTo>
                      <a:pt x="280" y="820"/>
                    </a:lnTo>
                    <a:lnTo>
                      <a:pt x="304" y="772"/>
                    </a:lnTo>
                    <a:lnTo>
                      <a:pt x="316" y="748"/>
                    </a:lnTo>
                    <a:lnTo>
                      <a:pt x="332" y="726"/>
                    </a:lnTo>
                    <a:lnTo>
                      <a:pt x="348" y="704"/>
                    </a:lnTo>
                    <a:lnTo>
                      <a:pt x="364" y="682"/>
                    </a:lnTo>
                    <a:lnTo>
                      <a:pt x="364" y="682"/>
                    </a:lnTo>
                    <a:lnTo>
                      <a:pt x="378" y="666"/>
                    </a:lnTo>
                    <a:lnTo>
                      <a:pt x="390" y="650"/>
                    </a:lnTo>
                    <a:lnTo>
                      <a:pt x="390" y="650"/>
                    </a:lnTo>
                    <a:lnTo>
                      <a:pt x="406" y="628"/>
                    </a:lnTo>
                    <a:lnTo>
                      <a:pt x="422" y="604"/>
                    </a:lnTo>
                    <a:lnTo>
                      <a:pt x="434" y="578"/>
                    </a:lnTo>
                    <a:lnTo>
                      <a:pt x="444" y="552"/>
                    </a:lnTo>
                    <a:lnTo>
                      <a:pt x="452" y="526"/>
                    </a:lnTo>
                    <a:lnTo>
                      <a:pt x="456" y="498"/>
                    </a:lnTo>
                    <a:lnTo>
                      <a:pt x="456" y="468"/>
                    </a:lnTo>
                    <a:lnTo>
                      <a:pt x="452" y="438"/>
                    </a:lnTo>
                    <a:lnTo>
                      <a:pt x="452" y="438"/>
                    </a:lnTo>
                    <a:lnTo>
                      <a:pt x="448" y="406"/>
                    </a:lnTo>
                    <a:lnTo>
                      <a:pt x="446" y="374"/>
                    </a:lnTo>
                    <a:lnTo>
                      <a:pt x="444" y="310"/>
                    </a:lnTo>
                    <a:lnTo>
                      <a:pt x="446" y="246"/>
                    </a:lnTo>
                    <a:lnTo>
                      <a:pt x="450" y="182"/>
                    </a:lnTo>
                    <a:lnTo>
                      <a:pt x="450" y="182"/>
                    </a:lnTo>
                    <a:lnTo>
                      <a:pt x="452" y="162"/>
                    </a:lnTo>
                    <a:lnTo>
                      <a:pt x="456" y="144"/>
                    </a:lnTo>
                    <a:lnTo>
                      <a:pt x="462" y="124"/>
                    </a:lnTo>
                    <a:lnTo>
                      <a:pt x="470" y="108"/>
                    </a:lnTo>
                    <a:lnTo>
                      <a:pt x="478" y="92"/>
                    </a:lnTo>
                    <a:lnTo>
                      <a:pt x="488" y="76"/>
                    </a:lnTo>
                    <a:lnTo>
                      <a:pt x="500" y="62"/>
                    </a:lnTo>
                    <a:lnTo>
                      <a:pt x="514" y="50"/>
                    </a:lnTo>
                    <a:lnTo>
                      <a:pt x="528" y="40"/>
                    </a:lnTo>
                    <a:lnTo>
                      <a:pt x="544" y="30"/>
                    </a:lnTo>
                    <a:lnTo>
                      <a:pt x="560" y="20"/>
                    </a:lnTo>
                    <a:lnTo>
                      <a:pt x="578" y="14"/>
                    </a:lnTo>
                    <a:lnTo>
                      <a:pt x="596" y="8"/>
                    </a:lnTo>
                    <a:lnTo>
                      <a:pt x="614" y="4"/>
                    </a:lnTo>
                    <a:lnTo>
                      <a:pt x="634" y="2"/>
                    </a:lnTo>
                    <a:lnTo>
                      <a:pt x="656" y="0"/>
                    </a:lnTo>
                    <a:lnTo>
                      <a:pt x="656" y="0"/>
                    </a:lnTo>
                    <a:lnTo>
                      <a:pt x="686" y="2"/>
                    </a:lnTo>
                    <a:lnTo>
                      <a:pt x="718" y="6"/>
                    </a:lnTo>
                    <a:lnTo>
                      <a:pt x="746" y="12"/>
                    </a:lnTo>
                    <a:lnTo>
                      <a:pt x="772" y="20"/>
                    </a:lnTo>
                    <a:lnTo>
                      <a:pt x="798" y="32"/>
                    </a:lnTo>
                    <a:lnTo>
                      <a:pt x="822" y="46"/>
                    </a:lnTo>
                    <a:lnTo>
                      <a:pt x="844" y="60"/>
                    </a:lnTo>
                    <a:lnTo>
                      <a:pt x="864" y="78"/>
                    </a:lnTo>
                    <a:lnTo>
                      <a:pt x="882" y="98"/>
                    </a:lnTo>
                    <a:lnTo>
                      <a:pt x="898" y="120"/>
                    </a:lnTo>
                    <a:lnTo>
                      <a:pt x="910" y="144"/>
                    </a:lnTo>
                    <a:lnTo>
                      <a:pt x="922" y="168"/>
                    </a:lnTo>
                    <a:lnTo>
                      <a:pt x="930" y="196"/>
                    </a:lnTo>
                    <a:lnTo>
                      <a:pt x="938" y="224"/>
                    </a:lnTo>
                    <a:lnTo>
                      <a:pt x="940" y="254"/>
                    </a:lnTo>
                    <a:lnTo>
                      <a:pt x="942" y="286"/>
                    </a:lnTo>
                    <a:lnTo>
                      <a:pt x="942" y="286"/>
                    </a:lnTo>
                    <a:lnTo>
                      <a:pt x="944" y="344"/>
                    </a:lnTo>
                    <a:lnTo>
                      <a:pt x="946" y="370"/>
                    </a:lnTo>
                    <a:lnTo>
                      <a:pt x="950" y="398"/>
                    </a:lnTo>
                    <a:lnTo>
                      <a:pt x="956" y="426"/>
                    </a:lnTo>
                    <a:lnTo>
                      <a:pt x="962" y="452"/>
                    </a:lnTo>
                    <a:lnTo>
                      <a:pt x="968" y="478"/>
                    </a:lnTo>
                    <a:lnTo>
                      <a:pt x="978" y="502"/>
                    </a:lnTo>
                    <a:lnTo>
                      <a:pt x="988" y="528"/>
                    </a:lnTo>
                    <a:lnTo>
                      <a:pt x="998" y="552"/>
                    </a:lnTo>
                    <a:lnTo>
                      <a:pt x="1012" y="576"/>
                    </a:lnTo>
                    <a:lnTo>
                      <a:pt x="1024" y="600"/>
                    </a:lnTo>
                    <a:lnTo>
                      <a:pt x="1040" y="622"/>
                    </a:lnTo>
                    <a:lnTo>
                      <a:pt x="1056" y="646"/>
                    </a:lnTo>
                    <a:lnTo>
                      <a:pt x="1074" y="668"/>
                    </a:lnTo>
                    <a:lnTo>
                      <a:pt x="1094" y="690"/>
                    </a:lnTo>
                    <a:lnTo>
                      <a:pt x="1094" y="690"/>
                    </a:lnTo>
                    <a:lnTo>
                      <a:pt x="1110" y="710"/>
                    </a:lnTo>
                    <a:lnTo>
                      <a:pt x="1126" y="730"/>
                    </a:lnTo>
                    <a:lnTo>
                      <a:pt x="1140" y="750"/>
                    </a:lnTo>
                    <a:lnTo>
                      <a:pt x="1152" y="772"/>
                    </a:lnTo>
                    <a:lnTo>
                      <a:pt x="1176" y="814"/>
                    </a:lnTo>
                    <a:lnTo>
                      <a:pt x="1196" y="860"/>
                    </a:lnTo>
                    <a:lnTo>
                      <a:pt x="1212" y="908"/>
                    </a:lnTo>
                    <a:lnTo>
                      <a:pt x="1224" y="956"/>
                    </a:lnTo>
                    <a:lnTo>
                      <a:pt x="1232" y="1006"/>
                    </a:lnTo>
                    <a:lnTo>
                      <a:pt x="1236" y="1056"/>
                    </a:lnTo>
                    <a:lnTo>
                      <a:pt x="1236" y="1056"/>
                    </a:lnTo>
                    <a:lnTo>
                      <a:pt x="1236" y="1072"/>
                    </a:lnTo>
                    <a:lnTo>
                      <a:pt x="1234" y="1088"/>
                    </a:lnTo>
                    <a:lnTo>
                      <a:pt x="1230" y="1104"/>
                    </a:lnTo>
                    <a:lnTo>
                      <a:pt x="1224" y="1120"/>
                    </a:lnTo>
                    <a:lnTo>
                      <a:pt x="1218" y="1134"/>
                    </a:lnTo>
                    <a:lnTo>
                      <a:pt x="1208" y="1150"/>
                    </a:lnTo>
                    <a:lnTo>
                      <a:pt x="1198" y="1164"/>
                    </a:lnTo>
                    <a:lnTo>
                      <a:pt x="1188" y="1178"/>
                    </a:lnTo>
                    <a:lnTo>
                      <a:pt x="1176" y="1192"/>
                    </a:lnTo>
                    <a:lnTo>
                      <a:pt x="1162" y="1204"/>
                    </a:lnTo>
                    <a:lnTo>
                      <a:pt x="1148" y="1214"/>
                    </a:lnTo>
                    <a:lnTo>
                      <a:pt x="1134" y="1222"/>
                    </a:lnTo>
                    <a:lnTo>
                      <a:pt x="1120" y="1230"/>
                    </a:lnTo>
                    <a:lnTo>
                      <a:pt x="1106" y="1236"/>
                    </a:lnTo>
                    <a:lnTo>
                      <a:pt x="1092" y="1240"/>
                    </a:lnTo>
                    <a:lnTo>
                      <a:pt x="1078" y="1242"/>
                    </a:lnTo>
                    <a:lnTo>
                      <a:pt x="1078" y="1242"/>
                    </a:lnTo>
                    <a:lnTo>
                      <a:pt x="1066" y="1242"/>
                    </a:lnTo>
                    <a:lnTo>
                      <a:pt x="1054" y="1240"/>
                    </a:lnTo>
                    <a:lnTo>
                      <a:pt x="1042" y="1236"/>
                    </a:lnTo>
                    <a:lnTo>
                      <a:pt x="1032" y="1232"/>
                    </a:lnTo>
                    <a:lnTo>
                      <a:pt x="1022" y="1226"/>
                    </a:lnTo>
                    <a:lnTo>
                      <a:pt x="1014" y="1218"/>
                    </a:lnTo>
                    <a:lnTo>
                      <a:pt x="1008" y="1208"/>
                    </a:lnTo>
                    <a:lnTo>
                      <a:pt x="1000" y="1196"/>
                    </a:lnTo>
                    <a:lnTo>
                      <a:pt x="1000" y="1196"/>
                    </a:lnTo>
                    <a:lnTo>
                      <a:pt x="994" y="1184"/>
                    </a:lnTo>
                    <a:lnTo>
                      <a:pt x="988" y="1172"/>
                    </a:lnTo>
                    <a:lnTo>
                      <a:pt x="988" y="1172"/>
                    </a:lnTo>
                    <a:lnTo>
                      <a:pt x="972" y="1158"/>
                    </a:lnTo>
                    <a:lnTo>
                      <a:pt x="964" y="1152"/>
                    </a:lnTo>
                    <a:lnTo>
                      <a:pt x="958" y="1152"/>
                    </a:lnTo>
                    <a:lnTo>
                      <a:pt x="958" y="1152"/>
                    </a:lnTo>
                    <a:lnTo>
                      <a:pt x="950" y="1154"/>
                    </a:lnTo>
                    <a:lnTo>
                      <a:pt x="942" y="1162"/>
                    </a:lnTo>
                    <a:lnTo>
                      <a:pt x="936" y="1170"/>
                    </a:lnTo>
                    <a:lnTo>
                      <a:pt x="934" y="1180"/>
                    </a:lnTo>
                    <a:lnTo>
                      <a:pt x="934" y="1180"/>
                    </a:lnTo>
                    <a:lnTo>
                      <a:pt x="932" y="1200"/>
                    </a:lnTo>
                    <a:lnTo>
                      <a:pt x="932" y="1222"/>
                    </a:lnTo>
                    <a:lnTo>
                      <a:pt x="932" y="1266"/>
                    </a:lnTo>
                    <a:lnTo>
                      <a:pt x="932" y="1266"/>
                    </a:lnTo>
                    <a:lnTo>
                      <a:pt x="940" y="1432"/>
                    </a:lnTo>
                    <a:lnTo>
                      <a:pt x="940" y="1432"/>
                    </a:lnTo>
                    <a:lnTo>
                      <a:pt x="938" y="1456"/>
                    </a:lnTo>
                    <a:lnTo>
                      <a:pt x="936" y="1480"/>
                    </a:lnTo>
                    <a:lnTo>
                      <a:pt x="936" y="1480"/>
                    </a:lnTo>
                    <a:lnTo>
                      <a:pt x="936" y="1494"/>
                    </a:lnTo>
                    <a:lnTo>
                      <a:pt x="938" y="1508"/>
                    </a:lnTo>
                    <a:lnTo>
                      <a:pt x="942" y="1520"/>
                    </a:lnTo>
                    <a:lnTo>
                      <a:pt x="946" y="1532"/>
                    </a:lnTo>
                    <a:lnTo>
                      <a:pt x="952" y="1542"/>
                    </a:lnTo>
                    <a:lnTo>
                      <a:pt x="960" y="1550"/>
                    </a:lnTo>
                    <a:lnTo>
                      <a:pt x="966" y="1558"/>
                    </a:lnTo>
                    <a:lnTo>
                      <a:pt x="976" y="1564"/>
                    </a:lnTo>
                    <a:lnTo>
                      <a:pt x="986" y="1570"/>
                    </a:lnTo>
                    <a:lnTo>
                      <a:pt x="996" y="1572"/>
                    </a:lnTo>
                    <a:lnTo>
                      <a:pt x="1006" y="1574"/>
                    </a:lnTo>
                    <a:lnTo>
                      <a:pt x="1018" y="1574"/>
                    </a:lnTo>
                    <a:lnTo>
                      <a:pt x="1030" y="1574"/>
                    </a:lnTo>
                    <a:lnTo>
                      <a:pt x="1042" y="1570"/>
                    </a:lnTo>
                    <a:lnTo>
                      <a:pt x="1056" y="1566"/>
                    </a:lnTo>
                    <a:lnTo>
                      <a:pt x="1068" y="1560"/>
                    </a:lnTo>
                    <a:lnTo>
                      <a:pt x="1068" y="1560"/>
                    </a:lnTo>
                    <a:lnTo>
                      <a:pt x="1082" y="1552"/>
                    </a:lnTo>
                    <a:lnTo>
                      <a:pt x="1092" y="1544"/>
                    </a:lnTo>
                    <a:lnTo>
                      <a:pt x="1092" y="1544"/>
                    </a:lnTo>
                    <a:lnTo>
                      <a:pt x="1114" y="1526"/>
                    </a:lnTo>
                    <a:lnTo>
                      <a:pt x="1136" y="1510"/>
                    </a:lnTo>
                    <a:lnTo>
                      <a:pt x="1158" y="1496"/>
                    </a:lnTo>
                    <a:lnTo>
                      <a:pt x="1182" y="1482"/>
                    </a:lnTo>
                    <a:lnTo>
                      <a:pt x="1206" y="1470"/>
                    </a:lnTo>
                    <a:lnTo>
                      <a:pt x="1232" y="1458"/>
                    </a:lnTo>
                    <a:lnTo>
                      <a:pt x="1282" y="1438"/>
                    </a:lnTo>
                    <a:lnTo>
                      <a:pt x="1282" y="1438"/>
                    </a:lnTo>
                    <a:lnTo>
                      <a:pt x="1292" y="1434"/>
                    </a:lnTo>
                    <a:lnTo>
                      <a:pt x="1302" y="1428"/>
                    </a:lnTo>
                    <a:lnTo>
                      <a:pt x="1320" y="1416"/>
                    </a:lnTo>
                    <a:lnTo>
                      <a:pt x="1354" y="1386"/>
                    </a:lnTo>
                    <a:lnTo>
                      <a:pt x="1354" y="1386"/>
                    </a:lnTo>
                    <a:lnTo>
                      <a:pt x="1320" y="1360"/>
                    </a:lnTo>
                    <a:lnTo>
                      <a:pt x="1304" y="1348"/>
                    </a:lnTo>
                    <a:lnTo>
                      <a:pt x="1286" y="1336"/>
                    </a:lnTo>
                    <a:lnTo>
                      <a:pt x="1286" y="1336"/>
                    </a:lnTo>
                    <a:lnTo>
                      <a:pt x="1270" y="1326"/>
                    </a:lnTo>
                    <a:lnTo>
                      <a:pt x="1254" y="1312"/>
                    </a:lnTo>
                    <a:lnTo>
                      <a:pt x="1244" y="1296"/>
                    </a:lnTo>
                    <a:lnTo>
                      <a:pt x="1236" y="1276"/>
                    </a:lnTo>
                    <a:lnTo>
                      <a:pt x="1232" y="1256"/>
                    </a:lnTo>
                    <a:lnTo>
                      <a:pt x="1230" y="1232"/>
                    </a:lnTo>
                    <a:lnTo>
                      <a:pt x="1234" y="1208"/>
                    </a:lnTo>
                    <a:lnTo>
                      <a:pt x="1242" y="1182"/>
                    </a:lnTo>
                    <a:lnTo>
                      <a:pt x="1242" y="1182"/>
                    </a:lnTo>
                    <a:lnTo>
                      <a:pt x="1244" y="1210"/>
                    </a:lnTo>
                    <a:lnTo>
                      <a:pt x="1252" y="1236"/>
                    </a:lnTo>
                    <a:lnTo>
                      <a:pt x="1260" y="1260"/>
                    </a:lnTo>
                    <a:lnTo>
                      <a:pt x="1274" y="1280"/>
                    </a:lnTo>
                    <a:lnTo>
                      <a:pt x="1288" y="1298"/>
                    </a:lnTo>
                    <a:lnTo>
                      <a:pt x="1306" y="1316"/>
                    </a:lnTo>
                    <a:lnTo>
                      <a:pt x="1326" y="1330"/>
                    </a:lnTo>
                    <a:lnTo>
                      <a:pt x="1348" y="1344"/>
                    </a:lnTo>
                    <a:lnTo>
                      <a:pt x="1348" y="1344"/>
                    </a:lnTo>
                    <a:lnTo>
                      <a:pt x="1360" y="1352"/>
                    </a:lnTo>
                    <a:lnTo>
                      <a:pt x="1368" y="1360"/>
                    </a:lnTo>
                    <a:lnTo>
                      <a:pt x="1374" y="1370"/>
                    </a:lnTo>
                    <a:lnTo>
                      <a:pt x="1374" y="1382"/>
                    </a:lnTo>
                    <a:lnTo>
                      <a:pt x="1374" y="1392"/>
                    </a:lnTo>
                    <a:lnTo>
                      <a:pt x="1368" y="1404"/>
                    </a:lnTo>
                    <a:lnTo>
                      <a:pt x="1360" y="1414"/>
                    </a:lnTo>
                    <a:lnTo>
                      <a:pt x="1350" y="1424"/>
                    </a:lnTo>
                    <a:lnTo>
                      <a:pt x="1350" y="1424"/>
                    </a:lnTo>
                    <a:lnTo>
                      <a:pt x="1330" y="1438"/>
                    </a:lnTo>
                    <a:lnTo>
                      <a:pt x="1310" y="1450"/>
                    </a:lnTo>
                    <a:lnTo>
                      <a:pt x="1288" y="1462"/>
                    </a:lnTo>
                    <a:lnTo>
                      <a:pt x="1268" y="1474"/>
                    </a:lnTo>
                    <a:lnTo>
                      <a:pt x="1268" y="1474"/>
                    </a:lnTo>
                    <a:lnTo>
                      <a:pt x="1182" y="1528"/>
                    </a:lnTo>
                    <a:lnTo>
                      <a:pt x="1140" y="1558"/>
                    </a:lnTo>
                    <a:lnTo>
                      <a:pt x="1100" y="1588"/>
                    </a:lnTo>
                    <a:lnTo>
                      <a:pt x="1100" y="1588"/>
                    </a:lnTo>
                    <a:lnTo>
                      <a:pt x="1088" y="1596"/>
                    </a:lnTo>
                    <a:lnTo>
                      <a:pt x="1074" y="1602"/>
                    </a:lnTo>
                    <a:lnTo>
                      <a:pt x="1062" y="1608"/>
                    </a:lnTo>
                    <a:lnTo>
                      <a:pt x="1048" y="1614"/>
                    </a:lnTo>
                    <a:lnTo>
                      <a:pt x="1036" y="1616"/>
                    </a:lnTo>
                    <a:lnTo>
                      <a:pt x="1022" y="1618"/>
                    </a:lnTo>
                    <a:lnTo>
                      <a:pt x="1008" y="1620"/>
                    </a:lnTo>
                    <a:lnTo>
                      <a:pt x="996" y="1618"/>
                    </a:lnTo>
                    <a:lnTo>
                      <a:pt x="982" y="1616"/>
                    </a:lnTo>
                    <a:lnTo>
                      <a:pt x="968" y="1614"/>
                    </a:lnTo>
                    <a:lnTo>
                      <a:pt x="956" y="1610"/>
                    </a:lnTo>
                    <a:lnTo>
                      <a:pt x="944" y="1604"/>
                    </a:lnTo>
                    <a:lnTo>
                      <a:pt x="932" y="1598"/>
                    </a:lnTo>
                    <a:lnTo>
                      <a:pt x="920" y="1590"/>
                    </a:lnTo>
                    <a:lnTo>
                      <a:pt x="910" y="1580"/>
                    </a:lnTo>
                    <a:lnTo>
                      <a:pt x="900" y="1570"/>
                    </a:lnTo>
                    <a:lnTo>
                      <a:pt x="900" y="1570"/>
                    </a:lnTo>
                    <a:lnTo>
                      <a:pt x="888" y="1558"/>
                    </a:lnTo>
                    <a:lnTo>
                      <a:pt x="872" y="1548"/>
                    </a:lnTo>
                    <a:lnTo>
                      <a:pt x="854" y="1540"/>
                    </a:lnTo>
                    <a:lnTo>
                      <a:pt x="838" y="1538"/>
                    </a:lnTo>
                    <a:lnTo>
                      <a:pt x="838" y="1538"/>
                    </a:lnTo>
                    <a:lnTo>
                      <a:pt x="780" y="1536"/>
                    </a:lnTo>
                    <a:lnTo>
                      <a:pt x="724" y="1534"/>
                    </a:lnTo>
                    <a:lnTo>
                      <a:pt x="666" y="1536"/>
                    </a:lnTo>
                    <a:lnTo>
                      <a:pt x="610" y="1540"/>
                    </a:lnTo>
                    <a:lnTo>
                      <a:pt x="610" y="1540"/>
                    </a:lnTo>
                    <a:lnTo>
                      <a:pt x="578" y="1546"/>
                    </a:lnTo>
                    <a:lnTo>
                      <a:pt x="546" y="1556"/>
                    </a:lnTo>
                    <a:lnTo>
                      <a:pt x="516" y="1570"/>
                    </a:lnTo>
                    <a:lnTo>
                      <a:pt x="488" y="1584"/>
                    </a:lnTo>
                    <a:lnTo>
                      <a:pt x="488" y="1584"/>
                    </a:lnTo>
                    <a:lnTo>
                      <a:pt x="472" y="1594"/>
                    </a:lnTo>
                    <a:lnTo>
                      <a:pt x="456" y="1602"/>
                    </a:lnTo>
                    <a:lnTo>
                      <a:pt x="440" y="1608"/>
                    </a:lnTo>
                    <a:lnTo>
                      <a:pt x="424" y="1610"/>
                    </a:lnTo>
                    <a:lnTo>
                      <a:pt x="408" y="1612"/>
                    </a:lnTo>
                    <a:lnTo>
                      <a:pt x="392" y="1612"/>
                    </a:lnTo>
                    <a:lnTo>
                      <a:pt x="374" y="1610"/>
                    </a:lnTo>
                    <a:lnTo>
                      <a:pt x="356" y="1606"/>
                    </a:lnTo>
                    <a:lnTo>
                      <a:pt x="356" y="1606"/>
                    </a:lnTo>
                    <a:lnTo>
                      <a:pt x="214" y="1566"/>
                    </a:lnTo>
                    <a:lnTo>
                      <a:pt x="72" y="1530"/>
                    </a:lnTo>
                    <a:lnTo>
                      <a:pt x="72" y="1530"/>
                    </a:lnTo>
                    <a:lnTo>
                      <a:pt x="46" y="1522"/>
                    </a:lnTo>
                    <a:lnTo>
                      <a:pt x="28" y="1514"/>
                    </a:lnTo>
                    <a:lnTo>
                      <a:pt x="14" y="1506"/>
                    </a:lnTo>
                    <a:lnTo>
                      <a:pt x="8" y="1500"/>
                    </a:lnTo>
                    <a:lnTo>
                      <a:pt x="4" y="1494"/>
                    </a:lnTo>
                    <a:lnTo>
                      <a:pt x="2" y="1488"/>
                    </a:lnTo>
                    <a:lnTo>
                      <a:pt x="0" y="1480"/>
                    </a:lnTo>
                    <a:lnTo>
                      <a:pt x="0" y="1464"/>
                    </a:lnTo>
                    <a:lnTo>
                      <a:pt x="4" y="1444"/>
                    </a:lnTo>
                    <a:lnTo>
                      <a:pt x="10" y="1420"/>
                    </a:lnTo>
                    <a:lnTo>
                      <a:pt x="10" y="1420"/>
                    </a:lnTo>
                    <a:lnTo>
                      <a:pt x="16" y="1396"/>
                    </a:lnTo>
                    <a:lnTo>
                      <a:pt x="18" y="1370"/>
                    </a:lnTo>
                    <a:lnTo>
                      <a:pt x="16" y="1344"/>
                    </a:lnTo>
                    <a:lnTo>
                      <a:pt x="12" y="1318"/>
                    </a:lnTo>
                    <a:lnTo>
                      <a:pt x="12" y="1318"/>
                    </a:lnTo>
                    <a:lnTo>
                      <a:pt x="10" y="1298"/>
                    </a:lnTo>
                    <a:lnTo>
                      <a:pt x="8" y="1280"/>
                    </a:lnTo>
                    <a:lnTo>
                      <a:pt x="10" y="1266"/>
                    </a:lnTo>
                    <a:lnTo>
                      <a:pt x="14" y="1256"/>
                    </a:lnTo>
                    <a:lnTo>
                      <a:pt x="22" y="1248"/>
                    </a:lnTo>
                    <a:lnTo>
                      <a:pt x="34" y="1242"/>
                    </a:lnTo>
                    <a:lnTo>
                      <a:pt x="50" y="1240"/>
                    </a:lnTo>
                    <a:lnTo>
                      <a:pt x="72" y="1238"/>
                    </a:lnTo>
                    <a:lnTo>
                      <a:pt x="72" y="1238"/>
                    </a:lnTo>
                    <a:lnTo>
                      <a:pt x="88" y="1236"/>
                    </a:lnTo>
                    <a:lnTo>
                      <a:pt x="104" y="1232"/>
                    </a:lnTo>
                    <a:lnTo>
                      <a:pt x="118" y="1226"/>
                    </a:lnTo>
                    <a:lnTo>
                      <a:pt x="132" y="1220"/>
                    </a:lnTo>
                    <a:lnTo>
                      <a:pt x="144" y="1210"/>
                    </a:lnTo>
                    <a:lnTo>
                      <a:pt x="156" y="1200"/>
                    </a:lnTo>
                    <a:lnTo>
                      <a:pt x="166" y="1186"/>
                    </a:lnTo>
                    <a:lnTo>
                      <a:pt x="174" y="1170"/>
                    </a:lnTo>
                    <a:lnTo>
                      <a:pt x="174" y="1170"/>
                    </a:lnTo>
                    <a:close/>
                    <a:moveTo>
                      <a:pt x="504" y="546"/>
                    </a:moveTo>
                    <a:lnTo>
                      <a:pt x="504" y="546"/>
                    </a:lnTo>
                    <a:lnTo>
                      <a:pt x="488" y="588"/>
                    </a:lnTo>
                    <a:lnTo>
                      <a:pt x="470" y="626"/>
                    </a:lnTo>
                    <a:lnTo>
                      <a:pt x="470" y="626"/>
                    </a:lnTo>
                    <a:lnTo>
                      <a:pt x="456" y="656"/>
                    </a:lnTo>
                    <a:lnTo>
                      <a:pt x="450" y="670"/>
                    </a:lnTo>
                    <a:lnTo>
                      <a:pt x="444" y="686"/>
                    </a:lnTo>
                    <a:lnTo>
                      <a:pt x="440" y="700"/>
                    </a:lnTo>
                    <a:lnTo>
                      <a:pt x="438" y="716"/>
                    </a:lnTo>
                    <a:lnTo>
                      <a:pt x="438" y="734"/>
                    </a:lnTo>
                    <a:lnTo>
                      <a:pt x="442" y="750"/>
                    </a:lnTo>
                    <a:lnTo>
                      <a:pt x="442" y="750"/>
                    </a:lnTo>
                    <a:lnTo>
                      <a:pt x="442" y="756"/>
                    </a:lnTo>
                    <a:lnTo>
                      <a:pt x="442" y="760"/>
                    </a:lnTo>
                    <a:lnTo>
                      <a:pt x="434" y="772"/>
                    </a:lnTo>
                    <a:lnTo>
                      <a:pt x="434" y="772"/>
                    </a:lnTo>
                    <a:lnTo>
                      <a:pt x="414" y="802"/>
                    </a:lnTo>
                    <a:lnTo>
                      <a:pt x="396" y="834"/>
                    </a:lnTo>
                    <a:lnTo>
                      <a:pt x="380" y="866"/>
                    </a:lnTo>
                    <a:lnTo>
                      <a:pt x="368" y="900"/>
                    </a:lnTo>
                    <a:lnTo>
                      <a:pt x="358" y="934"/>
                    </a:lnTo>
                    <a:lnTo>
                      <a:pt x="350" y="970"/>
                    </a:lnTo>
                    <a:lnTo>
                      <a:pt x="346" y="1006"/>
                    </a:lnTo>
                    <a:lnTo>
                      <a:pt x="346" y="1044"/>
                    </a:lnTo>
                    <a:lnTo>
                      <a:pt x="346" y="1044"/>
                    </a:lnTo>
                    <a:lnTo>
                      <a:pt x="346" y="1056"/>
                    </a:lnTo>
                    <a:lnTo>
                      <a:pt x="344" y="1070"/>
                    </a:lnTo>
                    <a:lnTo>
                      <a:pt x="338" y="1104"/>
                    </a:lnTo>
                    <a:lnTo>
                      <a:pt x="338" y="1104"/>
                    </a:lnTo>
                    <a:lnTo>
                      <a:pt x="318" y="1088"/>
                    </a:lnTo>
                    <a:lnTo>
                      <a:pt x="304" y="1072"/>
                    </a:lnTo>
                    <a:lnTo>
                      <a:pt x="296" y="1054"/>
                    </a:lnTo>
                    <a:lnTo>
                      <a:pt x="288" y="1036"/>
                    </a:lnTo>
                    <a:lnTo>
                      <a:pt x="284" y="1018"/>
                    </a:lnTo>
                    <a:lnTo>
                      <a:pt x="282" y="998"/>
                    </a:lnTo>
                    <a:lnTo>
                      <a:pt x="278" y="962"/>
                    </a:lnTo>
                    <a:lnTo>
                      <a:pt x="278" y="962"/>
                    </a:lnTo>
                    <a:lnTo>
                      <a:pt x="274" y="986"/>
                    </a:lnTo>
                    <a:lnTo>
                      <a:pt x="274" y="1008"/>
                    </a:lnTo>
                    <a:lnTo>
                      <a:pt x="274" y="1030"/>
                    </a:lnTo>
                    <a:lnTo>
                      <a:pt x="278" y="1050"/>
                    </a:lnTo>
                    <a:lnTo>
                      <a:pt x="284" y="1070"/>
                    </a:lnTo>
                    <a:lnTo>
                      <a:pt x="294" y="1090"/>
                    </a:lnTo>
                    <a:lnTo>
                      <a:pt x="308" y="1108"/>
                    </a:lnTo>
                    <a:lnTo>
                      <a:pt x="326" y="1124"/>
                    </a:lnTo>
                    <a:lnTo>
                      <a:pt x="326" y="1124"/>
                    </a:lnTo>
                    <a:lnTo>
                      <a:pt x="406" y="1192"/>
                    </a:lnTo>
                    <a:lnTo>
                      <a:pt x="488" y="1260"/>
                    </a:lnTo>
                    <a:lnTo>
                      <a:pt x="488" y="1260"/>
                    </a:lnTo>
                    <a:lnTo>
                      <a:pt x="506" y="1278"/>
                    </a:lnTo>
                    <a:lnTo>
                      <a:pt x="520" y="1294"/>
                    </a:lnTo>
                    <a:lnTo>
                      <a:pt x="528" y="1310"/>
                    </a:lnTo>
                    <a:lnTo>
                      <a:pt x="530" y="1318"/>
                    </a:lnTo>
                    <a:lnTo>
                      <a:pt x="532" y="1324"/>
                    </a:lnTo>
                    <a:lnTo>
                      <a:pt x="530" y="1332"/>
                    </a:lnTo>
                    <a:lnTo>
                      <a:pt x="528" y="1340"/>
                    </a:lnTo>
                    <a:lnTo>
                      <a:pt x="520" y="1354"/>
                    </a:lnTo>
                    <a:lnTo>
                      <a:pt x="506" y="1368"/>
                    </a:lnTo>
                    <a:lnTo>
                      <a:pt x="486" y="1382"/>
                    </a:lnTo>
                    <a:lnTo>
                      <a:pt x="486" y="1382"/>
                    </a:lnTo>
                    <a:lnTo>
                      <a:pt x="546" y="1518"/>
                    </a:lnTo>
                    <a:lnTo>
                      <a:pt x="546" y="1518"/>
                    </a:lnTo>
                    <a:lnTo>
                      <a:pt x="552" y="1504"/>
                    </a:lnTo>
                    <a:lnTo>
                      <a:pt x="554" y="1490"/>
                    </a:lnTo>
                    <a:lnTo>
                      <a:pt x="552" y="1478"/>
                    </a:lnTo>
                    <a:lnTo>
                      <a:pt x="548" y="1464"/>
                    </a:lnTo>
                    <a:lnTo>
                      <a:pt x="534" y="1438"/>
                    </a:lnTo>
                    <a:lnTo>
                      <a:pt x="528" y="1426"/>
                    </a:lnTo>
                    <a:lnTo>
                      <a:pt x="524" y="1412"/>
                    </a:lnTo>
                    <a:lnTo>
                      <a:pt x="524" y="1412"/>
                    </a:lnTo>
                    <a:lnTo>
                      <a:pt x="570" y="1428"/>
                    </a:lnTo>
                    <a:lnTo>
                      <a:pt x="594" y="1434"/>
                    </a:lnTo>
                    <a:lnTo>
                      <a:pt x="618" y="1440"/>
                    </a:lnTo>
                    <a:lnTo>
                      <a:pt x="642" y="1444"/>
                    </a:lnTo>
                    <a:lnTo>
                      <a:pt x="666" y="1446"/>
                    </a:lnTo>
                    <a:lnTo>
                      <a:pt x="692" y="1446"/>
                    </a:lnTo>
                    <a:lnTo>
                      <a:pt x="718" y="1442"/>
                    </a:lnTo>
                    <a:lnTo>
                      <a:pt x="718" y="1442"/>
                    </a:lnTo>
                    <a:lnTo>
                      <a:pt x="744" y="1436"/>
                    </a:lnTo>
                    <a:lnTo>
                      <a:pt x="768" y="1428"/>
                    </a:lnTo>
                    <a:lnTo>
                      <a:pt x="790" y="1418"/>
                    </a:lnTo>
                    <a:lnTo>
                      <a:pt x="812" y="1404"/>
                    </a:lnTo>
                    <a:lnTo>
                      <a:pt x="832" y="1390"/>
                    </a:lnTo>
                    <a:lnTo>
                      <a:pt x="852" y="1372"/>
                    </a:lnTo>
                    <a:lnTo>
                      <a:pt x="870" y="1354"/>
                    </a:lnTo>
                    <a:lnTo>
                      <a:pt x="886" y="1330"/>
                    </a:lnTo>
                    <a:lnTo>
                      <a:pt x="886" y="1330"/>
                    </a:lnTo>
                    <a:lnTo>
                      <a:pt x="892" y="1344"/>
                    </a:lnTo>
                    <a:lnTo>
                      <a:pt x="896" y="1356"/>
                    </a:lnTo>
                    <a:lnTo>
                      <a:pt x="898" y="1368"/>
                    </a:lnTo>
                    <a:lnTo>
                      <a:pt x="898" y="1380"/>
                    </a:lnTo>
                    <a:lnTo>
                      <a:pt x="896" y="1402"/>
                    </a:lnTo>
                    <a:lnTo>
                      <a:pt x="892" y="1424"/>
                    </a:lnTo>
                    <a:lnTo>
                      <a:pt x="886" y="1446"/>
                    </a:lnTo>
                    <a:lnTo>
                      <a:pt x="882" y="1468"/>
                    </a:lnTo>
                    <a:lnTo>
                      <a:pt x="882" y="1480"/>
                    </a:lnTo>
                    <a:lnTo>
                      <a:pt x="882" y="1490"/>
                    </a:lnTo>
                    <a:lnTo>
                      <a:pt x="884" y="1502"/>
                    </a:lnTo>
                    <a:lnTo>
                      <a:pt x="886" y="1512"/>
                    </a:lnTo>
                    <a:lnTo>
                      <a:pt x="886" y="1512"/>
                    </a:lnTo>
                    <a:lnTo>
                      <a:pt x="896" y="1486"/>
                    </a:lnTo>
                    <a:lnTo>
                      <a:pt x="904" y="1458"/>
                    </a:lnTo>
                    <a:lnTo>
                      <a:pt x="910" y="1430"/>
                    </a:lnTo>
                    <a:lnTo>
                      <a:pt x="914" y="1402"/>
                    </a:lnTo>
                    <a:lnTo>
                      <a:pt x="914" y="1402"/>
                    </a:lnTo>
                    <a:lnTo>
                      <a:pt x="912" y="1356"/>
                    </a:lnTo>
                    <a:lnTo>
                      <a:pt x="910" y="1310"/>
                    </a:lnTo>
                    <a:lnTo>
                      <a:pt x="908" y="1266"/>
                    </a:lnTo>
                    <a:lnTo>
                      <a:pt x="908" y="1220"/>
                    </a:lnTo>
                    <a:lnTo>
                      <a:pt x="908" y="1220"/>
                    </a:lnTo>
                    <a:lnTo>
                      <a:pt x="910" y="1200"/>
                    </a:lnTo>
                    <a:lnTo>
                      <a:pt x="912" y="1182"/>
                    </a:lnTo>
                    <a:lnTo>
                      <a:pt x="918" y="1164"/>
                    </a:lnTo>
                    <a:lnTo>
                      <a:pt x="924" y="1156"/>
                    </a:lnTo>
                    <a:lnTo>
                      <a:pt x="928" y="1150"/>
                    </a:lnTo>
                    <a:lnTo>
                      <a:pt x="928" y="1150"/>
                    </a:lnTo>
                    <a:lnTo>
                      <a:pt x="948" y="1130"/>
                    </a:lnTo>
                    <a:lnTo>
                      <a:pt x="970" y="1112"/>
                    </a:lnTo>
                    <a:lnTo>
                      <a:pt x="1006" y="1084"/>
                    </a:lnTo>
                    <a:lnTo>
                      <a:pt x="1006" y="1084"/>
                    </a:lnTo>
                    <a:lnTo>
                      <a:pt x="998" y="1066"/>
                    </a:lnTo>
                    <a:lnTo>
                      <a:pt x="988" y="1048"/>
                    </a:lnTo>
                    <a:lnTo>
                      <a:pt x="982" y="1030"/>
                    </a:lnTo>
                    <a:lnTo>
                      <a:pt x="980" y="1022"/>
                    </a:lnTo>
                    <a:lnTo>
                      <a:pt x="980" y="1014"/>
                    </a:lnTo>
                    <a:lnTo>
                      <a:pt x="980" y="1014"/>
                    </a:lnTo>
                    <a:lnTo>
                      <a:pt x="982" y="986"/>
                    </a:lnTo>
                    <a:lnTo>
                      <a:pt x="980" y="958"/>
                    </a:lnTo>
                    <a:lnTo>
                      <a:pt x="976" y="930"/>
                    </a:lnTo>
                    <a:lnTo>
                      <a:pt x="972" y="904"/>
                    </a:lnTo>
                    <a:lnTo>
                      <a:pt x="966" y="878"/>
                    </a:lnTo>
                    <a:lnTo>
                      <a:pt x="958" y="852"/>
                    </a:lnTo>
                    <a:lnTo>
                      <a:pt x="938" y="800"/>
                    </a:lnTo>
                    <a:lnTo>
                      <a:pt x="916" y="750"/>
                    </a:lnTo>
                    <a:lnTo>
                      <a:pt x="894" y="702"/>
                    </a:lnTo>
                    <a:lnTo>
                      <a:pt x="870" y="652"/>
                    </a:lnTo>
                    <a:lnTo>
                      <a:pt x="850" y="602"/>
                    </a:lnTo>
                    <a:lnTo>
                      <a:pt x="850" y="602"/>
                    </a:lnTo>
                    <a:lnTo>
                      <a:pt x="846" y="594"/>
                    </a:lnTo>
                    <a:lnTo>
                      <a:pt x="842" y="588"/>
                    </a:lnTo>
                    <a:lnTo>
                      <a:pt x="842" y="588"/>
                    </a:lnTo>
                    <a:lnTo>
                      <a:pt x="832" y="574"/>
                    </a:lnTo>
                    <a:lnTo>
                      <a:pt x="822" y="560"/>
                    </a:lnTo>
                    <a:lnTo>
                      <a:pt x="816" y="546"/>
                    </a:lnTo>
                    <a:lnTo>
                      <a:pt x="812" y="530"/>
                    </a:lnTo>
                    <a:lnTo>
                      <a:pt x="810" y="514"/>
                    </a:lnTo>
                    <a:lnTo>
                      <a:pt x="810" y="498"/>
                    </a:lnTo>
                    <a:lnTo>
                      <a:pt x="812" y="482"/>
                    </a:lnTo>
                    <a:lnTo>
                      <a:pt x="816" y="466"/>
                    </a:lnTo>
                    <a:lnTo>
                      <a:pt x="816" y="466"/>
                    </a:lnTo>
                    <a:lnTo>
                      <a:pt x="820" y="456"/>
                    </a:lnTo>
                    <a:lnTo>
                      <a:pt x="820" y="446"/>
                    </a:lnTo>
                    <a:lnTo>
                      <a:pt x="820" y="438"/>
                    </a:lnTo>
                    <a:lnTo>
                      <a:pt x="816" y="432"/>
                    </a:lnTo>
                    <a:lnTo>
                      <a:pt x="812" y="426"/>
                    </a:lnTo>
                    <a:lnTo>
                      <a:pt x="804" y="420"/>
                    </a:lnTo>
                    <a:lnTo>
                      <a:pt x="796" y="416"/>
                    </a:lnTo>
                    <a:lnTo>
                      <a:pt x="786" y="412"/>
                    </a:lnTo>
                    <a:lnTo>
                      <a:pt x="786" y="412"/>
                    </a:lnTo>
                    <a:lnTo>
                      <a:pt x="768" y="406"/>
                    </a:lnTo>
                    <a:lnTo>
                      <a:pt x="750" y="400"/>
                    </a:lnTo>
                    <a:lnTo>
                      <a:pt x="716" y="382"/>
                    </a:lnTo>
                    <a:lnTo>
                      <a:pt x="716" y="382"/>
                    </a:lnTo>
                    <a:lnTo>
                      <a:pt x="708" y="376"/>
                    </a:lnTo>
                    <a:lnTo>
                      <a:pt x="700" y="370"/>
                    </a:lnTo>
                    <a:lnTo>
                      <a:pt x="696" y="362"/>
                    </a:lnTo>
                    <a:lnTo>
                      <a:pt x="696" y="354"/>
                    </a:lnTo>
                    <a:lnTo>
                      <a:pt x="696" y="344"/>
                    </a:lnTo>
                    <a:lnTo>
                      <a:pt x="696" y="336"/>
                    </a:lnTo>
                    <a:lnTo>
                      <a:pt x="702" y="320"/>
                    </a:lnTo>
                    <a:lnTo>
                      <a:pt x="702" y="320"/>
                    </a:lnTo>
                    <a:lnTo>
                      <a:pt x="710" y="308"/>
                    </a:lnTo>
                    <a:lnTo>
                      <a:pt x="720" y="298"/>
                    </a:lnTo>
                    <a:lnTo>
                      <a:pt x="732" y="290"/>
                    </a:lnTo>
                    <a:lnTo>
                      <a:pt x="738" y="288"/>
                    </a:lnTo>
                    <a:lnTo>
                      <a:pt x="744" y="288"/>
                    </a:lnTo>
                    <a:lnTo>
                      <a:pt x="744" y="288"/>
                    </a:lnTo>
                    <a:lnTo>
                      <a:pt x="750" y="290"/>
                    </a:lnTo>
                    <a:lnTo>
                      <a:pt x="756" y="292"/>
                    </a:lnTo>
                    <a:lnTo>
                      <a:pt x="768" y="302"/>
                    </a:lnTo>
                    <a:lnTo>
                      <a:pt x="778" y="312"/>
                    </a:lnTo>
                    <a:lnTo>
                      <a:pt x="786" y="326"/>
                    </a:lnTo>
                    <a:lnTo>
                      <a:pt x="786" y="326"/>
                    </a:lnTo>
                    <a:lnTo>
                      <a:pt x="790" y="340"/>
                    </a:lnTo>
                    <a:lnTo>
                      <a:pt x="790" y="354"/>
                    </a:lnTo>
                    <a:lnTo>
                      <a:pt x="788" y="388"/>
                    </a:lnTo>
                    <a:lnTo>
                      <a:pt x="788" y="388"/>
                    </a:lnTo>
                    <a:lnTo>
                      <a:pt x="796" y="390"/>
                    </a:lnTo>
                    <a:lnTo>
                      <a:pt x="802" y="390"/>
                    </a:lnTo>
                    <a:lnTo>
                      <a:pt x="808" y="388"/>
                    </a:lnTo>
                    <a:lnTo>
                      <a:pt x="814" y="386"/>
                    </a:lnTo>
                    <a:lnTo>
                      <a:pt x="818" y="382"/>
                    </a:lnTo>
                    <a:lnTo>
                      <a:pt x="820" y="376"/>
                    </a:lnTo>
                    <a:lnTo>
                      <a:pt x="824" y="362"/>
                    </a:lnTo>
                    <a:lnTo>
                      <a:pt x="824" y="362"/>
                    </a:lnTo>
                    <a:lnTo>
                      <a:pt x="824" y="338"/>
                    </a:lnTo>
                    <a:lnTo>
                      <a:pt x="822" y="316"/>
                    </a:lnTo>
                    <a:lnTo>
                      <a:pt x="818" y="294"/>
                    </a:lnTo>
                    <a:lnTo>
                      <a:pt x="810" y="276"/>
                    </a:lnTo>
                    <a:lnTo>
                      <a:pt x="798" y="260"/>
                    </a:lnTo>
                    <a:lnTo>
                      <a:pt x="786" y="246"/>
                    </a:lnTo>
                    <a:lnTo>
                      <a:pt x="770" y="238"/>
                    </a:lnTo>
                    <a:lnTo>
                      <a:pt x="762" y="236"/>
                    </a:lnTo>
                    <a:lnTo>
                      <a:pt x="754" y="234"/>
                    </a:lnTo>
                    <a:lnTo>
                      <a:pt x="754" y="234"/>
                    </a:lnTo>
                    <a:lnTo>
                      <a:pt x="738" y="234"/>
                    </a:lnTo>
                    <a:lnTo>
                      <a:pt x="722" y="236"/>
                    </a:lnTo>
                    <a:lnTo>
                      <a:pt x="708" y="240"/>
                    </a:lnTo>
                    <a:lnTo>
                      <a:pt x="702" y="244"/>
                    </a:lnTo>
                    <a:lnTo>
                      <a:pt x="700" y="248"/>
                    </a:lnTo>
                    <a:lnTo>
                      <a:pt x="700" y="248"/>
                    </a:lnTo>
                    <a:lnTo>
                      <a:pt x="686" y="274"/>
                    </a:lnTo>
                    <a:lnTo>
                      <a:pt x="674" y="302"/>
                    </a:lnTo>
                    <a:lnTo>
                      <a:pt x="652" y="358"/>
                    </a:lnTo>
                    <a:lnTo>
                      <a:pt x="652" y="358"/>
                    </a:lnTo>
                    <a:lnTo>
                      <a:pt x="602" y="354"/>
                    </a:lnTo>
                    <a:lnTo>
                      <a:pt x="602" y="354"/>
                    </a:lnTo>
                    <a:lnTo>
                      <a:pt x="592" y="310"/>
                    </a:lnTo>
                    <a:lnTo>
                      <a:pt x="586" y="290"/>
                    </a:lnTo>
                    <a:lnTo>
                      <a:pt x="578" y="272"/>
                    </a:lnTo>
                    <a:lnTo>
                      <a:pt x="578" y="272"/>
                    </a:lnTo>
                    <a:lnTo>
                      <a:pt x="574" y="266"/>
                    </a:lnTo>
                    <a:lnTo>
                      <a:pt x="568" y="260"/>
                    </a:lnTo>
                    <a:lnTo>
                      <a:pt x="552" y="252"/>
                    </a:lnTo>
                    <a:lnTo>
                      <a:pt x="538" y="246"/>
                    </a:lnTo>
                    <a:lnTo>
                      <a:pt x="532" y="244"/>
                    </a:lnTo>
                    <a:lnTo>
                      <a:pt x="530" y="244"/>
                    </a:lnTo>
                    <a:lnTo>
                      <a:pt x="530" y="244"/>
                    </a:lnTo>
                    <a:lnTo>
                      <a:pt x="518" y="260"/>
                    </a:lnTo>
                    <a:lnTo>
                      <a:pt x="506" y="278"/>
                    </a:lnTo>
                    <a:lnTo>
                      <a:pt x="496" y="296"/>
                    </a:lnTo>
                    <a:lnTo>
                      <a:pt x="492" y="314"/>
                    </a:lnTo>
                    <a:lnTo>
                      <a:pt x="492" y="314"/>
                    </a:lnTo>
                    <a:lnTo>
                      <a:pt x="488" y="336"/>
                    </a:lnTo>
                    <a:lnTo>
                      <a:pt x="488" y="346"/>
                    </a:lnTo>
                    <a:lnTo>
                      <a:pt x="490" y="356"/>
                    </a:lnTo>
                    <a:lnTo>
                      <a:pt x="494" y="368"/>
                    </a:lnTo>
                    <a:lnTo>
                      <a:pt x="500" y="376"/>
                    </a:lnTo>
                    <a:lnTo>
                      <a:pt x="508" y="384"/>
                    </a:lnTo>
                    <a:lnTo>
                      <a:pt x="520" y="392"/>
                    </a:lnTo>
                    <a:lnTo>
                      <a:pt x="520" y="392"/>
                    </a:lnTo>
                    <a:lnTo>
                      <a:pt x="522" y="390"/>
                    </a:lnTo>
                    <a:lnTo>
                      <a:pt x="528" y="386"/>
                    </a:lnTo>
                    <a:lnTo>
                      <a:pt x="528" y="386"/>
                    </a:lnTo>
                    <a:lnTo>
                      <a:pt x="516" y="372"/>
                    </a:lnTo>
                    <a:lnTo>
                      <a:pt x="512" y="366"/>
                    </a:lnTo>
                    <a:lnTo>
                      <a:pt x="510" y="358"/>
                    </a:lnTo>
                    <a:lnTo>
                      <a:pt x="510" y="358"/>
                    </a:lnTo>
                    <a:lnTo>
                      <a:pt x="508" y="344"/>
                    </a:lnTo>
                    <a:lnTo>
                      <a:pt x="510" y="328"/>
                    </a:lnTo>
                    <a:lnTo>
                      <a:pt x="512" y="314"/>
                    </a:lnTo>
                    <a:lnTo>
                      <a:pt x="516" y="298"/>
                    </a:lnTo>
                    <a:lnTo>
                      <a:pt x="516" y="298"/>
                    </a:lnTo>
                    <a:lnTo>
                      <a:pt x="518" y="296"/>
                    </a:lnTo>
                    <a:lnTo>
                      <a:pt x="522" y="294"/>
                    </a:lnTo>
                    <a:lnTo>
                      <a:pt x="532" y="292"/>
                    </a:lnTo>
                    <a:lnTo>
                      <a:pt x="542" y="290"/>
                    </a:lnTo>
                    <a:lnTo>
                      <a:pt x="546" y="290"/>
                    </a:lnTo>
                    <a:lnTo>
                      <a:pt x="550" y="292"/>
                    </a:lnTo>
                    <a:lnTo>
                      <a:pt x="550" y="292"/>
                    </a:lnTo>
                    <a:lnTo>
                      <a:pt x="558" y="304"/>
                    </a:lnTo>
                    <a:lnTo>
                      <a:pt x="564" y="318"/>
                    </a:lnTo>
                    <a:lnTo>
                      <a:pt x="570" y="332"/>
                    </a:lnTo>
                    <a:lnTo>
                      <a:pt x="574" y="346"/>
                    </a:lnTo>
                    <a:lnTo>
                      <a:pt x="574" y="346"/>
                    </a:lnTo>
                    <a:lnTo>
                      <a:pt x="574" y="354"/>
                    </a:lnTo>
                    <a:lnTo>
                      <a:pt x="570" y="360"/>
                    </a:lnTo>
                    <a:lnTo>
                      <a:pt x="560" y="374"/>
                    </a:lnTo>
                    <a:lnTo>
                      <a:pt x="560" y="374"/>
                    </a:lnTo>
                    <a:lnTo>
                      <a:pt x="534" y="396"/>
                    </a:lnTo>
                    <a:lnTo>
                      <a:pt x="522" y="406"/>
                    </a:lnTo>
                    <a:lnTo>
                      <a:pt x="510" y="418"/>
                    </a:lnTo>
                    <a:lnTo>
                      <a:pt x="510" y="418"/>
                    </a:lnTo>
                    <a:lnTo>
                      <a:pt x="504" y="428"/>
                    </a:lnTo>
                    <a:lnTo>
                      <a:pt x="498" y="440"/>
                    </a:lnTo>
                    <a:lnTo>
                      <a:pt x="494" y="450"/>
                    </a:lnTo>
                    <a:lnTo>
                      <a:pt x="494" y="454"/>
                    </a:lnTo>
                    <a:lnTo>
                      <a:pt x="494" y="456"/>
                    </a:lnTo>
                    <a:lnTo>
                      <a:pt x="494" y="456"/>
                    </a:lnTo>
                    <a:lnTo>
                      <a:pt x="514" y="476"/>
                    </a:lnTo>
                    <a:lnTo>
                      <a:pt x="526" y="488"/>
                    </a:lnTo>
                    <a:lnTo>
                      <a:pt x="536" y="496"/>
                    </a:lnTo>
                    <a:lnTo>
                      <a:pt x="548" y="504"/>
                    </a:lnTo>
                    <a:lnTo>
                      <a:pt x="562" y="510"/>
                    </a:lnTo>
                    <a:lnTo>
                      <a:pt x="576" y="514"/>
                    </a:lnTo>
                    <a:lnTo>
                      <a:pt x="594" y="514"/>
                    </a:lnTo>
                    <a:lnTo>
                      <a:pt x="594" y="514"/>
                    </a:lnTo>
                    <a:lnTo>
                      <a:pt x="644" y="506"/>
                    </a:lnTo>
                    <a:lnTo>
                      <a:pt x="670" y="500"/>
                    </a:lnTo>
                    <a:lnTo>
                      <a:pt x="694" y="494"/>
                    </a:lnTo>
                    <a:lnTo>
                      <a:pt x="718" y="486"/>
                    </a:lnTo>
                    <a:lnTo>
                      <a:pt x="742" y="474"/>
                    </a:lnTo>
                    <a:lnTo>
                      <a:pt x="766" y="460"/>
                    </a:lnTo>
                    <a:lnTo>
                      <a:pt x="788" y="444"/>
                    </a:lnTo>
                    <a:lnTo>
                      <a:pt x="788" y="444"/>
                    </a:lnTo>
                    <a:lnTo>
                      <a:pt x="792" y="460"/>
                    </a:lnTo>
                    <a:lnTo>
                      <a:pt x="792" y="466"/>
                    </a:lnTo>
                    <a:lnTo>
                      <a:pt x="792" y="466"/>
                    </a:lnTo>
                    <a:lnTo>
                      <a:pt x="734" y="494"/>
                    </a:lnTo>
                    <a:lnTo>
                      <a:pt x="706" y="506"/>
                    </a:lnTo>
                    <a:lnTo>
                      <a:pt x="676" y="518"/>
                    </a:lnTo>
                    <a:lnTo>
                      <a:pt x="646" y="528"/>
                    </a:lnTo>
                    <a:lnTo>
                      <a:pt x="614" y="534"/>
                    </a:lnTo>
                    <a:lnTo>
                      <a:pt x="580" y="538"/>
                    </a:lnTo>
                    <a:lnTo>
                      <a:pt x="564" y="536"/>
                    </a:lnTo>
                    <a:lnTo>
                      <a:pt x="546" y="534"/>
                    </a:lnTo>
                    <a:lnTo>
                      <a:pt x="546" y="534"/>
                    </a:lnTo>
                    <a:lnTo>
                      <a:pt x="558" y="548"/>
                    </a:lnTo>
                    <a:lnTo>
                      <a:pt x="570" y="560"/>
                    </a:lnTo>
                    <a:lnTo>
                      <a:pt x="582" y="566"/>
                    </a:lnTo>
                    <a:lnTo>
                      <a:pt x="596" y="570"/>
                    </a:lnTo>
                    <a:lnTo>
                      <a:pt x="608" y="572"/>
                    </a:lnTo>
                    <a:lnTo>
                      <a:pt x="622" y="570"/>
                    </a:lnTo>
                    <a:lnTo>
                      <a:pt x="634" y="568"/>
                    </a:lnTo>
                    <a:lnTo>
                      <a:pt x="648" y="564"/>
                    </a:lnTo>
                    <a:lnTo>
                      <a:pt x="648" y="564"/>
                    </a:lnTo>
                    <a:lnTo>
                      <a:pt x="672" y="554"/>
                    </a:lnTo>
                    <a:lnTo>
                      <a:pt x="696" y="544"/>
                    </a:lnTo>
                    <a:lnTo>
                      <a:pt x="742" y="520"/>
                    </a:lnTo>
                    <a:lnTo>
                      <a:pt x="742" y="520"/>
                    </a:lnTo>
                    <a:lnTo>
                      <a:pt x="762" y="514"/>
                    </a:lnTo>
                    <a:lnTo>
                      <a:pt x="782" y="510"/>
                    </a:lnTo>
                    <a:lnTo>
                      <a:pt x="782" y="510"/>
                    </a:lnTo>
                    <a:lnTo>
                      <a:pt x="786" y="522"/>
                    </a:lnTo>
                    <a:lnTo>
                      <a:pt x="786" y="522"/>
                    </a:lnTo>
                    <a:lnTo>
                      <a:pt x="698" y="578"/>
                    </a:lnTo>
                    <a:lnTo>
                      <a:pt x="654" y="604"/>
                    </a:lnTo>
                    <a:lnTo>
                      <a:pt x="608" y="630"/>
                    </a:lnTo>
                    <a:lnTo>
                      <a:pt x="608" y="630"/>
                    </a:lnTo>
                    <a:lnTo>
                      <a:pt x="604" y="630"/>
                    </a:lnTo>
                    <a:lnTo>
                      <a:pt x="598" y="630"/>
                    </a:lnTo>
                    <a:lnTo>
                      <a:pt x="582" y="626"/>
                    </a:lnTo>
                    <a:lnTo>
                      <a:pt x="568" y="618"/>
                    </a:lnTo>
                    <a:lnTo>
                      <a:pt x="554" y="608"/>
                    </a:lnTo>
                    <a:lnTo>
                      <a:pt x="554" y="608"/>
                    </a:lnTo>
                    <a:lnTo>
                      <a:pt x="540" y="594"/>
                    </a:lnTo>
                    <a:lnTo>
                      <a:pt x="528" y="578"/>
                    </a:lnTo>
                    <a:lnTo>
                      <a:pt x="504" y="546"/>
                    </a:lnTo>
                    <a:lnTo>
                      <a:pt x="504" y="546"/>
                    </a:lnTo>
                    <a:close/>
                    <a:moveTo>
                      <a:pt x="1078" y="1054"/>
                    </a:moveTo>
                    <a:lnTo>
                      <a:pt x="1078" y="1054"/>
                    </a:lnTo>
                    <a:lnTo>
                      <a:pt x="1084" y="1012"/>
                    </a:lnTo>
                    <a:lnTo>
                      <a:pt x="1086" y="970"/>
                    </a:lnTo>
                    <a:lnTo>
                      <a:pt x="1084" y="930"/>
                    </a:lnTo>
                    <a:lnTo>
                      <a:pt x="1078" y="892"/>
                    </a:lnTo>
                    <a:lnTo>
                      <a:pt x="1068" y="854"/>
                    </a:lnTo>
                    <a:lnTo>
                      <a:pt x="1052" y="818"/>
                    </a:lnTo>
                    <a:lnTo>
                      <a:pt x="1032" y="784"/>
                    </a:lnTo>
                    <a:lnTo>
                      <a:pt x="1008" y="750"/>
                    </a:lnTo>
                    <a:lnTo>
                      <a:pt x="1008" y="750"/>
                    </a:lnTo>
                    <a:lnTo>
                      <a:pt x="1040" y="826"/>
                    </a:lnTo>
                    <a:lnTo>
                      <a:pt x="1056" y="866"/>
                    </a:lnTo>
                    <a:lnTo>
                      <a:pt x="1066" y="904"/>
                    </a:lnTo>
                    <a:lnTo>
                      <a:pt x="1070" y="924"/>
                    </a:lnTo>
                    <a:lnTo>
                      <a:pt x="1072" y="944"/>
                    </a:lnTo>
                    <a:lnTo>
                      <a:pt x="1074" y="966"/>
                    </a:lnTo>
                    <a:lnTo>
                      <a:pt x="1072" y="986"/>
                    </a:lnTo>
                    <a:lnTo>
                      <a:pt x="1070" y="1006"/>
                    </a:lnTo>
                    <a:lnTo>
                      <a:pt x="1064" y="1028"/>
                    </a:lnTo>
                    <a:lnTo>
                      <a:pt x="1056" y="1050"/>
                    </a:lnTo>
                    <a:lnTo>
                      <a:pt x="1046" y="1070"/>
                    </a:lnTo>
                    <a:lnTo>
                      <a:pt x="1046" y="1070"/>
                    </a:lnTo>
                    <a:lnTo>
                      <a:pt x="1108" y="1080"/>
                    </a:lnTo>
                    <a:lnTo>
                      <a:pt x="1108" y="1080"/>
                    </a:lnTo>
                    <a:lnTo>
                      <a:pt x="1078" y="1054"/>
                    </a:lnTo>
                    <a:lnTo>
                      <a:pt x="1078" y="1054"/>
                    </a:lnTo>
                    <a:close/>
                    <a:moveTo>
                      <a:pt x="880" y="490"/>
                    </a:moveTo>
                    <a:lnTo>
                      <a:pt x="880" y="490"/>
                    </a:lnTo>
                    <a:lnTo>
                      <a:pt x="870" y="496"/>
                    </a:lnTo>
                    <a:lnTo>
                      <a:pt x="870" y="496"/>
                    </a:lnTo>
                    <a:lnTo>
                      <a:pt x="888" y="520"/>
                    </a:lnTo>
                    <a:lnTo>
                      <a:pt x="908" y="542"/>
                    </a:lnTo>
                    <a:lnTo>
                      <a:pt x="908" y="542"/>
                    </a:lnTo>
                    <a:lnTo>
                      <a:pt x="912" y="544"/>
                    </a:lnTo>
                    <a:lnTo>
                      <a:pt x="918" y="544"/>
                    </a:lnTo>
                    <a:lnTo>
                      <a:pt x="932" y="542"/>
                    </a:lnTo>
                    <a:lnTo>
                      <a:pt x="932" y="542"/>
                    </a:lnTo>
                    <a:lnTo>
                      <a:pt x="928" y="526"/>
                    </a:lnTo>
                    <a:lnTo>
                      <a:pt x="928" y="520"/>
                    </a:lnTo>
                    <a:lnTo>
                      <a:pt x="924" y="514"/>
                    </a:lnTo>
                    <a:lnTo>
                      <a:pt x="924" y="514"/>
                    </a:lnTo>
                    <a:lnTo>
                      <a:pt x="914" y="508"/>
                    </a:lnTo>
                    <a:lnTo>
                      <a:pt x="902" y="502"/>
                    </a:lnTo>
                    <a:lnTo>
                      <a:pt x="880" y="490"/>
                    </a:lnTo>
                    <a:lnTo>
                      <a:pt x="880" y="490"/>
                    </a:lnTo>
                    <a:close/>
                  </a:path>
                </a:pathLst>
              </a:cu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706" tIns="146165" rIns="182706" bIns="146165" numCol="1" spcCol="0" rtlCol="0" fromWordArt="0" anchor="t" anchorCtr="0" forceAA="0" compatLnSpc="1">
                <a:prstTxWarp prst="textNoShape">
                  <a:avLst/>
                </a:prstTxWarp>
                <a:noAutofit/>
              </a:bodyPr>
              <a:lstStyle/>
              <a:p>
                <a:pPr marL="0" marR="0" lvl="0" indent="0" algn="ctr" defTabSz="913111" rtl="0" eaLnBrk="1" fontAlgn="base" latinLnBrk="0" hangingPunct="1">
                  <a:lnSpc>
                    <a:spcPct val="90000"/>
                  </a:lnSpc>
                  <a:spcBef>
                    <a:spcPct val="0"/>
                  </a:spcBef>
                  <a:spcAft>
                    <a:spcPct val="0"/>
                  </a:spcAft>
                  <a:buClrTx/>
                  <a:buSzTx/>
                  <a:buFontTx/>
                  <a:buNone/>
                  <a:tabLst/>
                  <a:defRPr/>
                </a:pPr>
                <a:endParaRPr kumimoji="0" lang="en-US" sz="1998" b="0" i="0" u="none" strike="noStrike" kern="1200" cap="none" spc="-50" normalizeH="0" baseline="0" noProof="0">
                  <a:ln>
                    <a:noFill/>
                  </a:ln>
                  <a:gradFill>
                    <a:gsLst>
                      <a:gs pos="1250">
                        <a:srgbClr val="EFEFEF"/>
                      </a:gs>
                      <a:gs pos="10417">
                        <a:srgbClr val="EFEFEF"/>
                      </a:gs>
                    </a:gsLst>
                    <a:lin ang="5400000" scaled="0"/>
                  </a:gradFill>
                  <a:effectLst/>
                  <a:uLnTx/>
                  <a:uFillTx/>
                  <a:latin typeface="Segoe UI Light"/>
                  <a:ea typeface="+mn-ea"/>
                  <a:cs typeface="+mn-cs"/>
                </a:endParaRPr>
              </a:p>
            </p:txBody>
          </p:sp>
        </p:grpSp>
      </p:grpSp>
      <p:sp>
        <p:nvSpPr>
          <p:cNvPr id="609" name="Rectangle 115">
            <a:extLst>
              <a:ext uri="{FF2B5EF4-FFF2-40B4-BE49-F238E27FC236}">
                <a16:creationId xmlns:a16="http://schemas.microsoft.com/office/drawing/2014/main" id="{5DDCE182-8101-4D57-AF92-321612D69778}"/>
              </a:ext>
            </a:extLst>
          </p:cNvPr>
          <p:cNvSpPr/>
          <p:nvPr/>
        </p:nvSpPr>
        <p:spPr bwMode="auto">
          <a:xfrm>
            <a:off x="6172966" y="3073735"/>
            <a:ext cx="172138" cy="448687"/>
          </a:xfrm>
          <a:custGeom>
            <a:avLst/>
            <a:gdLst>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0 w 168554"/>
              <a:gd name="connsiteY4" fmla="*/ 0 h 168554"/>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91440 w 168554"/>
              <a:gd name="connsiteY4" fmla="*/ 91440 h 168554"/>
              <a:gd name="connsiteX0" fmla="*/ 168554 w 168554"/>
              <a:gd name="connsiteY0" fmla="*/ 0 h 168554"/>
              <a:gd name="connsiteX1" fmla="*/ 168554 w 168554"/>
              <a:gd name="connsiteY1" fmla="*/ 168554 h 168554"/>
              <a:gd name="connsiteX2" fmla="*/ 0 w 168554"/>
              <a:gd name="connsiteY2" fmla="*/ 168554 h 168554"/>
              <a:gd name="connsiteX3" fmla="*/ 91440 w 168554"/>
              <a:gd name="connsiteY3" fmla="*/ 91440 h 168554"/>
              <a:gd name="connsiteX0" fmla="*/ 168554 w 168554"/>
              <a:gd name="connsiteY0" fmla="*/ 0 h 168554"/>
              <a:gd name="connsiteX1" fmla="*/ 168554 w 168554"/>
              <a:gd name="connsiteY1" fmla="*/ 168554 h 168554"/>
              <a:gd name="connsiteX2" fmla="*/ 0 w 168554"/>
              <a:gd name="connsiteY2" fmla="*/ 168554 h 168554"/>
            </a:gdLst>
            <a:ahLst/>
            <a:cxnLst>
              <a:cxn ang="0">
                <a:pos x="connsiteX0" y="connsiteY0"/>
              </a:cxn>
              <a:cxn ang="0">
                <a:pos x="connsiteX1" y="connsiteY1"/>
              </a:cxn>
              <a:cxn ang="0">
                <a:pos x="connsiteX2" y="connsiteY2"/>
              </a:cxn>
            </a:cxnLst>
            <a:rect l="l" t="t" r="r" b="b"/>
            <a:pathLst>
              <a:path w="168554" h="168554">
                <a:moveTo>
                  <a:pt x="168554" y="0"/>
                </a:moveTo>
                <a:lnTo>
                  <a:pt x="168554" y="168554"/>
                </a:lnTo>
                <a:lnTo>
                  <a:pt x="0" y="168554"/>
                </a:lnTo>
              </a:path>
            </a:pathLst>
          </a:custGeom>
          <a:noFill/>
          <a:ln w="19050">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610" name="Rectangle 115">
            <a:extLst>
              <a:ext uri="{FF2B5EF4-FFF2-40B4-BE49-F238E27FC236}">
                <a16:creationId xmlns:a16="http://schemas.microsoft.com/office/drawing/2014/main" id="{CA692FC8-B1B1-407E-9EFE-83FF46D9C96B}"/>
              </a:ext>
            </a:extLst>
          </p:cNvPr>
          <p:cNvSpPr/>
          <p:nvPr/>
        </p:nvSpPr>
        <p:spPr bwMode="auto">
          <a:xfrm flipV="1">
            <a:off x="6171305" y="3568728"/>
            <a:ext cx="217478" cy="152729"/>
          </a:xfrm>
          <a:custGeom>
            <a:avLst/>
            <a:gdLst>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0 w 168554"/>
              <a:gd name="connsiteY4" fmla="*/ 0 h 168554"/>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91440 w 168554"/>
              <a:gd name="connsiteY4" fmla="*/ 91440 h 168554"/>
              <a:gd name="connsiteX0" fmla="*/ 168554 w 168554"/>
              <a:gd name="connsiteY0" fmla="*/ 0 h 168554"/>
              <a:gd name="connsiteX1" fmla="*/ 168554 w 168554"/>
              <a:gd name="connsiteY1" fmla="*/ 168554 h 168554"/>
              <a:gd name="connsiteX2" fmla="*/ 0 w 168554"/>
              <a:gd name="connsiteY2" fmla="*/ 168554 h 168554"/>
              <a:gd name="connsiteX3" fmla="*/ 91440 w 168554"/>
              <a:gd name="connsiteY3" fmla="*/ 91440 h 168554"/>
              <a:gd name="connsiteX0" fmla="*/ 168554 w 168554"/>
              <a:gd name="connsiteY0" fmla="*/ 0 h 168554"/>
              <a:gd name="connsiteX1" fmla="*/ 168554 w 168554"/>
              <a:gd name="connsiteY1" fmla="*/ 168554 h 168554"/>
              <a:gd name="connsiteX2" fmla="*/ 0 w 168554"/>
              <a:gd name="connsiteY2" fmla="*/ 168554 h 168554"/>
            </a:gdLst>
            <a:ahLst/>
            <a:cxnLst>
              <a:cxn ang="0">
                <a:pos x="connsiteX0" y="connsiteY0"/>
              </a:cxn>
              <a:cxn ang="0">
                <a:pos x="connsiteX1" y="connsiteY1"/>
              </a:cxn>
              <a:cxn ang="0">
                <a:pos x="connsiteX2" y="connsiteY2"/>
              </a:cxn>
            </a:cxnLst>
            <a:rect l="l" t="t" r="r" b="b"/>
            <a:pathLst>
              <a:path w="168554" h="168554">
                <a:moveTo>
                  <a:pt x="168554" y="0"/>
                </a:moveTo>
                <a:lnTo>
                  <a:pt x="168554" y="168554"/>
                </a:lnTo>
                <a:lnTo>
                  <a:pt x="0" y="168554"/>
                </a:lnTo>
              </a:path>
            </a:pathLst>
          </a:custGeom>
          <a:noFill/>
          <a:ln w="19050">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pic>
        <p:nvPicPr>
          <p:cNvPr id="137" name="Graphic 136">
            <a:extLst>
              <a:ext uri="{FF2B5EF4-FFF2-40B4-BE49-F238E27FC236}">
                <a16:creationId xmlns:a16="http://schemas.microsoft.com/office/drawing/2014/main" id="{929BA507-8B5F-4AA7-A450-05714562069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290885" y="3617842"/>
            <a:ext cx="155363" cy="144264"/>
          </a:xfrm>
          <a:prstGeom prst="rect">
            <a:avLst/>
          </a:prstGeom>
        </p:spPr>
      </p:pic>
      <p:grpSp>
        <p:nvGrpSpPr>
          <p:cNvPr id="24" name="Group 23">
            <a:extLst>
              <a:ext uri="{FF2B5EF4-FFF2-40B4-BE49-F238E27FC236}">
                <a16:creationId xmlns:a16="http://schemas.microsoft.com/office/drawing/2014/main" id="{20A24230-FAAD-4142-93D9-29BD7408BC32}"/>
              </a:ext>
            </a:extLst>
          </p:cNvPr>
          <p:cNvGrpSpPr/>
          <p:nvPr/>
        </p:nvGrpSpPr>
        <p:grpSpPr>
          <a:xfrm>
            <a:off x="2479889" y="3223015"/>
            <a:ext cx="1164272" cy="187645"/>
            <a:chOff x="2479889" y="3223015"/>
            <a:chExt cx="1164272" cy="187645"/>
          </a:xfrm>
        </p:grpSpPr>
        <p:sp>
          <p:nvSpPr>
            <p:cNvPr id="712" name="Rectangle 711">
              <a:extLst>
                <a:ext uri="{FF2B5EF4-FFF2-40B4-BE49-F238E27FC236}">
                  <a16:creationId xmlns:a16="http://schemas.microsoft.com/office/drawing/2014/main" id="{165F883C-3213-47A6-9EAA-9E6D0433D0A6}"/>
                </a:ext>
              </a:extLst>
            </p:cNvPr>
            <p:cNvSpPr/>
            <p:nvPr/>
          </p:nvSpPr>
          <p:spPr>
            <a:xfrm>
              <a:off x="2479889" y="3223015"/>
              <a:ext cx="1164272" cy="187645"/>
            </a:xfrm>
            <a:prstGeom prst="rect">
              <a:avLst/>
            </a:prstGeom>
            <a:solidFill>
              <a:schemeClr val="bg1"/>
            </a:solidFill>
            <a:ln w="14224">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137160" tIns="9144" rIns="45720" bIns="9144" rtlCol="0" anchor="ctr">
              <a:noAutofit/>
            </a:bodyPr>
            <a:lstStyle/>
            <a:p>
              <a:pPr marL="114300" marR="0" lvl="0" indent="0" algn="l" defTabSz="914400" rtl="0" eaLnBrk="1" fontAlgn="auto" latinLnBrk="0" hangingPunct="1">
                <a:lnSpc>
                  <a:spcPct val="97000"/>
                </a:lnSpc>
                <a:spcBef>
                  <a:spcPts val="0"/>
                </a:spcBef>
                <a:spcAft>
                  <a:spcPts val="0"/>
                </a:spcAft>
                <a:buClrTx/>
                <a:buSzTx/>
                <a:buFontTx/>
                <a:buNone/>
                <a:tabLst/>
                <a:defRPr/>
              </a:pPr>
              <a:r>
                <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NGFW</a:t>
              </a:r>
            </a:p>
          </p:txBody>
        </p:sp>
        <p:pic>
          <p:nvPicPr>
            <p:cNvPr id="677" name="Graphic 676">
              <a:extLst>
                <a:ext uri="{FF2B5EF4-FFF2-40B4-BE49-F238E27FC236}">
                  <a16:creationId xmlns:a16="http://schemas.microsoft.com/office/drawing/2014/main" id="{DD69935D-7AC7-4CFD-AD89-E5E87B0675F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216734" y="3249297"/>
              <a:ext cx="155363" cy="144264"/>
            </a:xfrm>
            <a:prstGeom prst="rect">
              <a:avLst/>
            </a:prstGeom>
          </p:spPr>
        </p:pic>
        <p:sp>
          <p:nvSpPr>
            <p:cNvPr id="719" name="Commitments_EC4D">
              <a:extLst>
                <a:ext uri="{FF2B5EF4-FFF2-40B4-BE49-F238E27FC236}">
                  <a16:creationId xmlns:a16="http://schemas.microsoft.com/office/drawing/2014/main" id="{C958996F-57E6-494D-B883-4E65280A7B8B}"/>
                </a:ext>
              </a:extLst>
            </p:cNvPr>
            <p:cNvSpPr>
              <a:spLocks noChangeAspect="1" noEditPoints="1"/>
            </p:cNvSpPr>
            <p:nvPr/>
          </p:nvSpPr>
          <p:spPr bwMode="auto">
            <a:xfrm>
              <a:off x="2541886" y="3261821"/>
              <a:ext cx="110871" cy="109728"/>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95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9144" rIns="91440" bIns="9144"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pic>
        <p:nvPicPr>
          <p:cNvPr id="616" name="Graphic 615">
            <a:extLst>
              <a:ext uri="{FF2B5EF4-FFF2-40B4-BE49-F238E27FC236}">
                <a16:creationId xmlns:a16="http://schemas.microsoft.com/office/drawing/2014/main" id="{AD81CF5A-A9BA-449A-BBA3-9A6A6DF45C4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297925" y="3060980"/>
            <a:ext cx="155363" cy="144264"/>
          </a:xfrm>
          <a:prstGeom prst="rect">
            <a:avLst/>
          </a:prstGeom>
        </p:spPr>
      </p:pic>
      <p:grpSp>
        <p:nvGrpSpPr>
          <p:cNvPr id="153" name="Group 152">
            <a:extLst>
              <a:ext uri="{FF2B5EF4-FFF2-40B4-BE49-F238E27FC236}">
                <a16:creationId xmlns:a16="http://schemas.microsoft.com/office/drawing/2014/main" id="{D2A4DE7F-EF4F-4F7E-801D-650E1FEB6053}"/>
              </a:ext>
            </a:extLst>
          </p:cNvPr>
          <p:cNvGrpSpPr/>
          <p:nvPr/>
        </p:nvGrpSpPr>
        <p:grpSpPr>
          <a:xfrm>
            <a:off x="2472457" y="3458316"/>
            <a:ext cx="833053" cy="527412"/>
            <a:chOff x="2144445" y="2968032"/>
            <a:chExt cx="879313" cy="527412"/>
          </a:xfrm>
        </p:grpSpPr>
        <p:sp>
          <p:nvSpPr>
            <p:cNvPr id="679" name="Rectangle 678">
              <a:extLst>
                <a:ext uri="{FF2B5EF4-FFF2-40B4-BE49-F238E27FC236}">
                  <a16:creationId xmlns:a16="http://schemas.microsoft.com/office/drawing/2014/main" id="{A029A06F-AE8A-4377-A597-25D203344D73}"/>
                </a:ext>
              </a:extLst>
            </p:cNvPr>
            <p:cNvSpPr/>
            <p:nvPr/>
          </p:nvSpPr>
          <p:spPr>
            <a:xfrm>
              <a:off x="2144445" y="3342645"/>
              <a:ext cx="879312" cy="152799"/>
            </a:xfrm>
            <a:prstGeom prst="rect">
              <a:avLst/>
            </a:prstGeom>
            <a:solidFill>
              <a:schemeClr val="bg1"/>
            </a:solidFill>
            <a:ln w="14224">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137160" tIns="9144" rIns="45720" bIns="9144" rtlCol="0" anchor="ctr">
              <a:spAutoFit/>
            </a:bodyPr>
            <a:lstStyle/>
            <a:p>
              <a:pPr marL="114300" marR="0" lvl="0" indent="0" algn="l" defTabSz="914400" rtl="0" eaLnBrk="1" fontAlgn="auto" latinLnBrk="0" hangingPunct="1">
                <a:lnSpc>
                  <a:spcPct val="97000"/>
                </a:lnSpc>
                <a:spcBef>
                  <a:spcPts val="0"/>
                </a:spcBef>
                <a:spcAft>
                  <a:spcPts val="0"/>
                </a:spcAft>
                <a:buClrTx/>
                <a:buSzTx/>
                <a:buFontTx/>
                <a:buNone/>
                <a:tabLst/>
                <a:defRPr/>
              </a:pPr>
              <a:r>
                <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IPS</a:t>
              </a:r>
            </a:p>
          </p:txBody>
        </p:sp>
        <p:sp>
          <p:nvSpPr>
            <p:cNvPr id="687" name="Rectangle 686">
              <a:extLst>
                <a:ext uri="{FF2B5EF4-FFF2-40B4-BE49-F238E27FC236}">
                  <a16:creationId xmlns:a16="http://schemas.microsoft.com/office/drawing/2014/main" id="{B2CFCAB9-AC85-4853-A575-B4421DF8EA45}"/>
                </a:ext>
              </a:extLst>
            </p:cNvPr>
            <p:cNvSpPr/>
            <p:nvPr/>
          </p:nvSpPr>
          <p:spPr>
            <a:xfrm>
              <a:off x="2144446" y="2968032"/>
              <a:ext cx="879312" cy="152799"/>
            </a:xfrm>
            <a:prstGeom prst="rect">
              <a:avLst/>
            </a:prstGeom>
            <a:solidFill>
              <a:schemeClr val="bg1"/>
            </a:solidFill>
            <a:ln w="14224">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137160" tIns="9144" rIns="45720" bIns="9144" rtlCol="0" anchor="ctr">
              <a:spAutoFit/>
            </a:bodyPr>
            <a:lstStyle/>
            <a:p>
              <a:pPr marL="114300" marR="0" lvl="0" indent="0" algn="l" defTabSz="914400" rtl="0" eaLnBrk="1" fontAlgn="auto" latinLnBrk="0" hangingPunct="1">
                <a:lnSpc>
                  <a:spcPct val="97000"/>
                </a:lnSpc>
                <a:spcBef>
                  <a:spcPts val="0"/>
                </a:spcBef>
                <a:spcAft>
                  <a:spcPts val="0"/>
                </a:spcAft>
                <a:buClrTx/>
                <a:buSzTx/>
                <a:buFontTx/>
                <a:buNone/>
                <a:tabLst/>
                <a:defRPr/>
              </a:pPr>
              <a:r>
                <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Edge DLP</a:t>
              </a:r>
            </a:p>
          </p:txBody>
        </p:sp>
        <p:sp>
          <p:nvSpPr>
            <p:cNvPr id="695" name="Rectangle 694">
              <a:extLst>
                <a:ext uri="{FF2B5EF4-FFF2-40B4-BE49-F238E27FC236}">
                  <a16:creationId xmlns:a16="http://schemas.microsoft.com/office/drawing/2014/main" id="{C3BB896A-BBFC-432A-ADC2-6DFC18D6B8DF}"/>
                </a:ext>
              </a:extLst>
            </p:cNvPr>
            <p:cNvSpPr/>
            <p:nvPr/>
          </p:nvSpPr>
          <p:spPr>
            <a:xfrm>
              <a:off x="2144446" y="3154662"/>
              <a:ext cx="879312" cy="152799"/>
            </a:xfrm>
            <a:prstGeom prst="rect">
              <a:avLst/>
            </a:prstGeom>
            <a:solidFill>
              <a:schemeClr val="bg1"/>
            </a:solidFill>
            <a:ln w="14224">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137160" tIns="9144" rIns="45720" bIns="9144" rtlCol="0" anchor="ctr">
              <a:spAutoFit/>
            </a:bodyPr>
            <a:lstStyle/>
            <a:p>
              <a:pPr marL="114300" marR="0" lvl="0" indent="0" algn="l" defTabSz="914400" rtl="0" eaLnBrk="1" fontAlgn="auto" latinLnBrk="0" hangingPunct="1">
                <a:lnSpc>
                  <a:spcPct val="97000"/>
                </a:lnSpc>
                <a:spcBef>
                  <a:spcPts val="0"/>
                </a:spcBef>
                <a:spcAft>
                  <a:spcPts val="0"/>
                </a:spcAft>
                <a:buClrTx/>
                <a:buSzTx/>
                <a:buFontTx/>
                <a:buNone/>
                <a:tabLst/>
                <a:defRPr/>
              </a:pPr>
              <a:r>
                <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SSL Proxy</a:t>
              </a:r>
            </a:p>
          </p:txBody>
        </p:sp>
        <p:sp>
          <p:nvSpPr>
            <p:cNvPr id="702" name="Commitments_EC4D">
              <a:extLst>
                <a:ext uri="{FF2B5EF4-FFF2-40B4-BE49-F238E27FC236}">
                  <a16:creationId xmlns:a16="http://schemas.microsoft.com/office/drawing/2014/main" id="{71108290-3BBA-47E5-8047-0B4C91CBC6A6}"/>
                </a:ext>
              </a:extLst>
            </p:cNvPr>
            <p:cNvSpPr>
              <a:spLocks noChangeAspect="1" noEditPoints="1"/>
            </p:cNvSpPr>
            <p:nvPr/>
          </p:nvSpPr>
          <p:spPr bwMode="auto">
            <a:xfrm>
              <a:off x="2223657" y="2986641"/>
              <a:ext cx="117028" cy="109728"/>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95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9144" rIns="91440" bIns="9144"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703" name="Commitments_EC4D">
              <a:extLst>
                <a:ext uri="{FF2B5EF4-FFF2-40B4-BE49-F238E27FC236}">
                  <a16:creationId xmlns:a16="http://schemas.microsoft.com/office/drawing/2014/main" id="{291327A9-64EF-4BDA-A268-B4F6573F7064}"/>
                </a:ext>
              </a:extLst>
            </p:cNvPr>
            <p:cNvSpPr>
              <a:spLocks noChangeAspect="1" noEditPoints="1"/>
            </p:cNvSpPr>
            <p:nvPr/>
          </p:nvSpPr>
          <p:spPr bwMode="auto">
            <a:xfrm>
              <a:off x="2210247" y="3186837"/>
              <a:ext cx="117028" cy="109728"/>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95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9144" rIns="91440" bIns="9144"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704" name="Commitments_EC4D">
              <a:extLst>
                <a:ext uri="{FF2B5EF4-FFF2-40B4-BE49-F238E27FC236}">
                  <a16:creationId xmlns:a16="http://schemas.microsoft.com/office/drawing/2014/main" id="{9181397D-D9C8-4F52-9921-D94F9DB5B67E}"/>
                </a:ext>
              </a:extLst>
            </p:cNvPr>
            <p:cNvSpPr>
              <a:spLocks noChangeAspect="1" noEditPoints="1"/>
            </p:cNvSpPr>
            <p:nvPr/>
          </p:nvSpPr>
          <p:spPr bwMode="auto">
            <a:xfrm>
              <a:off x="2222036" y="3372522"/>
              <a:ext cx="117028" cy="109728"/>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95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9144" rIns="91440" bIns="9144"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cxnSp>
        <p:nvCxnSpPr>
          <p:cNvPr id="221" name="Connector: Elbow 220">
            <a:extLst>
              <a:ext uri="{FF2B5EF4-FFF2-40B4-BE49-F238E27FC236}">
                <a16:creationId xmlns:a16="http://schemas.microsoft.com/office/drawing/2014/main" id="{62A1844A-DE90-4548-814B-20C887C8D326}"/>
              </a:ext>
            </a:extLst>
          </p:cNvPr>
          <p:cNvCxnSpPr>
            <a:cxnSpLocks/>
            <a:endCxn id="509" idx="1"/>
          </p:cNvCxnSpPr>
          <p:nvPr/>
        </p:nvCxnSpPr>
        <p:spPr>
          <a:xfrm rot="16200000" flipH="1">
            <a:off x="1174880" y="2710340"/>
            <a:ext cx="1664037" cy="116460"/>
          </a:xfrm>
          <a:prstGeom prst="bentConnector2">
            <a:avLst/>
          </a:prstGeom>
          <a:ln w="19050">
            <a:solidFill>
              <a:schemeClr val="tx1">
                <a:lumMod val="60000"/>
                <a:lumOff val="4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69" name="Straight Connector 568">
            <a:extLst>
              <a:ext uri="{FF2B5EF4-FFF2-40B4-BE49-F238E27FC236}">
                <a16:creationId xmlns:a16="http://schemas.microsoft.com/office/drawing/2014/main" id="{8A563C88-AB14-4F39-9751-2A6BEBC40488}"/>
              </a:ext>
            </a:extLst>
          </p:cNvPr>
          <p:cNvCxnSpPr>
            <a:cxnSpLocks/>
          </p:cNvCxnSpPr>
          <p:nvPr/>
        </p:nvCxnSpPr>
        <p:spPr>
          <a:xfrm>
            <a:off x="1545537" y="3176632"/>
            <a:ext cx="0" cy="153525"/>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70" name="TextBox 569">
            <a:extLst>
              <a:ext uri="{FF2B5EF4-FFF2-40B4-BE49-F238E27FC236}">
                <a16:creationId xmlns:a16="http://schemas.microsoft.com/office/drawing/2014/main" id="{A91C18CA-8C4F-4D3E-9285-363EFC4E9F07}"/>
              </a:ext>
            </a:extLst>
          </p:cNvPr>
          <p:cNvSpPr txBox="1"/>
          <p:nvPr/>
        </p:nvSpPr>
        <p:spPr>
          <a:xfrm>
            <a:off x="389074" y="3570555"/>
            <a:ext cx="1241045" cy="253916"/>
          </a:xfrm>
          <a:prstGeom prst="rect">
            <a:avLst/>
          </a:prstGeom>
          <a:noFill/>
        </p:spPr>
        <p:txBody>
          <a:bodyPr wrap="none" rtlCol="0">
            <a:spAutoFit/>
          </a:bodyPr>
          <a:lstStyle>
            <a:defPPr>
              <a:defRPr lang="en-US"/>
            </a:defPPr>
            <a:lvl1pPr marR="0" lvl="0" indent="0" algn="ctr" fontAlgn="auto">
              <a:lnSpc>
                <a:spcPct val="100000"/>
              </a:lnSpc>
              <a:spcBef>
                <a:spcPts val="0"/>
              </a:spcBef>
              <a:spcAft>
                <a:spcPts val="0"/>
              </a:spcAft>
              <a:buClrTx/>
              <a:buSzTx/>
              <a:buFontTx/>
              <a:buNone/>
              <a:tabLst/>
              <a:defRPr sz="1100" b="1">
                <a:gradFill>
                  <a:gsLst>
                    <a:gs pos="0">
                      <a:schemeClr val="tx1"/>
                    </a:gs>
                    <a:gs pos="100000">
                      <a:schemeClr val="tx1"/>
                    </a:gs>
                  </a:gsLst>
                  <a:lin ang="5400000" scaled="1"/>
                </a:gradFill>
                <a:latin typeface="Segoe"/>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gradFill>
                  <a:gsLst>
                    <a:gs pos="0">
                      <a:srgbClr val="505050"/>
                    </a:gs>
                    <a:gs pos="100000">
                      <a:srgbClr val="505050"/>
                    </a:gs>
                  </a:gsLst>
                  <a:lin ang="5400000" scaled="1"/>
                </a:gradFill>
                <a:effectLst/>
                <a:uLnTx/>
                <a:uFillTx/>
                <a:latin typeface="Segoe"/>
                <a:ea typeface="+mn-ea"/>
                <a:cs typeface="+mn-cs"/>
              </a:rPr>
              <a:t>Managed Clients</a:t>
            </a:r>
            <a:endParaRPr kumimoji="0" lang="en-US" sz="1100" b="1" i="0" u="none" strike="noStrike" kern="1200" cap="none" spc="0" normalizeH="0" baseline="0" noProof="0">
              <a:ln>
                <a:noFill/>
              </a:ln>
              <a:gradFill>
                <a:gsLst>
                  <a:gs pos="0">
                    <a:srgbClr val="505050"/>
                  </a:gs>
                  <a:gs pos="100000">
                    <a:srgbClr val="505050"/>
                  </a:gs>
                </a:gsLst>
                <a:lin ang="5400000" scaled="1"/>
              </a:gradFill>
              <a:effectLst/>
              <a:uLnTx/>
              <a:uFillTx/>
              <a:latin typeface="Segoe"/>
              <a:ea typeface="+mn-ea"/>
              <a:cs typeface="+mn-cs"/>
            </a:endParaRPr>
          </a:p>
        </p:txBody>
      </p:sp>
      <p:sp>
        <p:nvSpPr>
          <p:cNvPr id="575" name="Rectangle 574">
            <a:extLst>
              <a:ext uri="{FF2B5EF4-FFF2-40B4-BE49-F238E27FC236}">
                <a16:creationId xmlns:a16="http://schemas.microsoft.com/office/drawing/2014/main" id="{20CEB19A-55EE-424D-B0DB-D664A591C27E}"/>
              </a:ext>
            </a:extLst>
          </p:cNvPr>
          <p:cNvSpPr/>
          <p:nvPr/>
        </p:nvSpPr>
        <p:spPr>
          <a:xfrm rot="16200000">
            <a:off x="7855957" y="3349013"/>
            <a:ext cx="1382589" cy="192449"/>
          </a:xfrm>
          <a:prstGeom prst="rect">
            <a:avLst/>
          </a:prstGeom>
          <a:solidFill>
            <a:schemeClr val="bg1"/>
          </a:solidFill>
          <a:ln w="19050">
            <a:solidFill>
              <a:schemeClr val="accent2"/>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45720" rtlCol="0" anchor="ctr"/>
          <a:lstStyle/>
          <a:p>
            <a:pPr marL="114300" marR="0" lvl="0" indent="0" algn="ctr" defTabSz="914400" rtl="0" eaLnBrk="1" fontAlgn="auto" latinLnBrk="0" hangingPunct="1">
              <a:lnSpc>
                <a:spcPct val="97000"/>
              </a:lnSpc>
              <a:spcBef>
                <a:spcPts val="0"/>
              </a:spcBef>
              <a:spcAft>
                <a:spcPts val="0"/>
              </a:spcAft>
              <a:buClrTx/>
              <a:buSzTx/>
              <a:buFontTx/>
              <a:buNone/>
              <a:tabLst/>
              <a:defRPr/>
            </a:pPr>
            <a:r>
              <a:rPr kumimoji="0" lang="en-US" sz="8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Classification Labels</a:t>
            </a:r>
          </a:p>
        </p:txBody>
      </p:sp>
      <p:sp>
        <p:nvSpPr>
          <p:cNvPr id="734" name="Rectangle 733">
            <a:extLst>
              <a:ext uri="{FF2B5EF4-FFF2-40B4-BE49-F238E27FC236}">
                <a16:creationId xmlns:a16="http://schemas.microsoft.com/office/drawing/2014/main" id="{D99ED82C-3F1B-4841-B3CC-3B5DF8285ABA}"/>
              </a:ext>
            </a:extLst>
          </p:cNvPr>
          <p:cNvSpPr/>
          <p:nvPr/>
        </p:nvSpPr>
        <p:spPr>
          <a:xfrm>
            <a:off x="273252" y="2128487"/>
            <a:ext cx="1521377" cy="257763"/>
          </a:xfrm>
          <a:prstGeom prst="rect">
            <a:avLst/>
          </a:prstGeom>
          <a:solidFill>
            <a:schemeClr val="tx2"/>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75" b="1" i="0" u="none" strike="noStrike" kern="1200" cap="none" spc="0" normalizeH="0" baseline="0" noProof="0">
                <a:ln>
                  <a:noFill/>
                </a:ln>
                <a:gradFill>
                  <a:gsLst>
                    <a:gs pos="0">
                      <a:srgbClr val="FFFFFF"/>
                    </a:gs>
                    <a:gs pos="100000">
                      <a:srgbClr val="FFFFFF"/>
                    </a:gs>
                  </a:gsLst>
                  <a:lin ang="5400000" scaled="1"/>
                </a:gradFill>
                <a:effectLst/>
                <a:uLnTx/>
                <a:uFillTx/>
                <a:latin typeface="Segoe"/>
                <a:ea typeface="+mn-ea"/>
                <a:cs typeface="+mn-cs"/>
              </a:rPr>
              <a:t>Clients</a:t>
            </a:r>
          </a:p>
        </p:txBody>
      </p:sp>
      <p:cxnSp>
        <p:nvCxnSpPr>
          <p:cNvPr id="9" name="Connector: Elbow 8">
            <a:extLst>
              <a:ext uri="{FF2B5EF4-FFF2-40B4-BE49-F238E27FC236}">
                <a16:creationId xmlns:a16="http://schemas.microsoft.com/office/drawing/2014/main" id="{A2F782D0-7358-48F8-938D-A164A2BEB08D}"/>
              </a:ext>
            </a:extLst>
          </p:cNvPr>
          <p:cNvCxnSpPr>
            <a:cxnSpLocks/>
            <a:stCxn id="92" idx="3"/>
            <a:endCxn id="264" idx="3"/>
          </p:cNvCxnSpPr>
          <p:nvPr/>
        </p:nvCxnSpPr>
        <p:spPr>
          <a:xfrm>
            <a:off x="1782931" y="3391149"/>
            <a:ext cx="9074" cy="928933"/>
          </a:xfrm>
          <a:prstGeom prst="bentConnector3">
            <a:avLst>
              <a:gd name="adj1" fmla="val 1275667"/>
            </a:avLst>
          </a:prstGeom>
          <a:solidFill>
            <a:schemeClr val="bg1"/>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670" name="Rectangle 669">
            <a:hlinkClick r:id="rId37" tooltip="Windows 10 IoT Core and Windows 10 IoT Enterprise provide a secure solution for IoT devices with flexibility to support headless, ARM-based devices or powerful, Win32-driven devices."/>
            <a:extLst>
              <a:ext uri="{FF2B5EF4-FFF2-40B4-BE49-F238E27FC236}">
                <a16:creationId xmlns:a16="http://schemas.microsoft.com/office/drawing/2014/main" id="{3F9A5FCD-3F3E-4607-8A82-9932FA88B85C}"/>
              </a:ext>
            </a:extLst>
          </p:cNvPr>
          <p:cNvSpPr/>
          <p:nvPr/>
        </p:nvSpPr>
        <p:spPr>
          <a:xfrm>
            <a:off x="2120878" y="5859048"/>
            <a:ext cx="969115" cy="211725"/>
          </a:xfrm>
          <a:prstGeom prst="rect">
            <a:avLst/>
          </a:prstGeom>
          <a:solidFill>
            <a:schemeClr val="bg1"/>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spAutoFit/>
          </a:bodyPr>
          <a:lstStyle/>
          <a:p>
            <a:pPr marL="0" marR="0" lvl="0" indent="0" algn="ctr" defTabSz="914400" rtl="0" eaLnBrk="1" fontAlgn="auto" latinLnBrk="0" hangingPunct="1">
              <a:lnSpc>
                <a:spcPct val="97000"/>
              </a:lnSpc>
              <a:spcBef>
                <a:spcPts val="0"/>
              </a:spcBef>
              <a:spcAft>
                <a:spcPts val="0"/>
              </a:spcAft>
              <a:buClrTx/>
              <a:buSzTx/>
              <a:buFontTx/>
              <a:buNone/>
              <a:tabLst/>
              <a:defRPr/>
            </a:pPr>
            <a:r>
              <a:rPr kumimoji="0" lang="en-US" sz="75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Windows 10 IoT</a:t>
            </a:r>
          </a:p>
        </p:txBody>
      </p:sp>
      <p:sp>
        <p:nvSpPr>
          <p:cNvPr id="671" name="Rectangle 670">
            <a:hlinkClick r:id="rId38" tooltip="Azure IoT Central is a fully managed IoT SaaS (software-as-a-service) solution that makes it easy to connect, monitor and manage your IoT assets at scale, so you can create deep insights from your IoT data and take informed action. "/>
            <a:extLst>
              <a:ext uri="{FF2B5EF4-FFF2-40B4-BE49-F238E27FC236}">
                <a16:creationId xmlns:a16="http://schemas.microsoft.com/office/drawing/2014/main" id="{77377F1E-B771-4359-B9B2-CDF5F5917969}"/>
              </a:ext>
            </a:extLst>
          </p:cNvPr>
          <p:cNvSpPr/>
          <p:nvPr/>
        </p:nvSpPr>
        <p:spPr>
          <a:xfrm>
            <a:off x="2122975" y="6127267"/>
            <a:ext cx="969115" cy="204287"/>
          </a:xfrm>
          <a:prstGeom prst="rect">
            <a:avLst/>
          </a:prstGeom>
          <a:solidFill>
            <a:schemeClr val="bg1"/>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spAutoFit/>
          </a:bodyPr>
          <a:lstStyle/>
          <a:p>
            <a:pPr marL="0" marR="0" lvl="0" indent="0" algn="ctr" defTabSz="914400" rtl="0" eaLnBrk="1" fontAlgn="auto" latinLnBrk="0" hangingPunct="1">
              <a:lnSpc>
                <a:spcPct val="97000"/>
              </a:lnSpc>
              <a:spcBef>
                <a:spcPts val="0"/>
              </a:spcBef>
              <a:spcAft>
                <a:spcPts val="0"/>
              </a:spcAft>
              <a:buClrTx/>
              <a:buSzTx/>
              <a:buFontTx/>
              <a:buNone/>
              <a:tabLst/>
              <a:defRPr/>
            </a:pPr>
            <a:r>
              <a:rPr kumimoji="0" lang="en-US" sz="75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 IoT Security </a:t>
            </a:r>
          </a:p>
        </p:txBody>
      </p:sp>
      <p:sp>
        <p:nvSpPr>
          <p:cNvPr id="711" name="Title 1">
            <a:extLst>
              <a:ext uri="{FF2B5EF4-FFF2-40B4-BE49-F238E27FC236}">
                <a16:creationId xmlns:a16="http://schemas.microsoft.com/office/drawing/2014/main" id="{5948D4A9-E316-41CE-B2D5-2C9900CA46DD}"/>
              </a:ext>
            </a:extLst>
          </p:cNvPr>
          <p:cNvSpPr txBox="1">
            <a:spLocks/>
          </p:cNvSpPr>
          <p:nvPr/>
        </p:nvSpPr>
        <p:spPr>
          <a:xfrm>
            <a:off x="4618330" y="186343"/>
            <a:ext cx="3814609" cy="551907"/>
          </a:xfrm>
          <a:prstGeom prst="rect">
            <a:avLst/>
          </a:prstGeom>
          <a:noFill/>
          <a:effectLst>
            <a:softEdge rad="63500"/>
          </a:effectLst>
        </p:spPr>
        <p:txBody>
          <a:bodyP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1600" b="1" i="0" u="none" strike="noStrike" kern="1200" cap="none" spc="0" normalizeH="0" baseline="0" noProof="0">
                <a:ln>
                  <a:noFill/>
                </a:ln>
                <a:gradFill>
                  <a:gsLst>
                    <a:gs pos="0">
                      <a:srgbClr val="505050"/>
                    </a:gs>
                    <a:gs pos="100000">
                      <a:srgbClr val="505050"/>
                    </a:gs>
                  </a:gsLst>
                  <a:lin ang="5400000" scaled="1"/>
                </a:gradFill>
                <a:effectLst/>
                <a:uLnTx/>
                <a:uFillTx/>
                <a:latin typeface="Segoe UI" panose="020B0502040204020203" pitchFamily="34" charset="0"/>
                <a:ea typeface="+mn-ea"/>
                <a:cs typeface="Segoe UI" panose="020B0502040204020203" pitchFamily="34" charset="0"/>
              </a:rPr>
              <a:t>Cybersecurity Reference Architecture</a:t>
            </a:r>
          </a:p>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panose="020B0502040204020203" pitchFamily="34" charset="0"/>
                <a:ea typeface="+mn-ea"/>
                <a:cs typeface="Segoe UI" panose="020B0502040204020203" pitchFamily="34" charset="0"/>
              </a:rPr>
              <a:t>May 2018 – </a:t>
            </a:r>
            <a:r>
              <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panose="020B0502040204020203" pitchFamily="34" charset="0"/>
                <a:ea typeface="+mn-ea"/>
                <a:cs typeface="Segoe UI" panose="020B0502040204020203" pitchFamily="34" charset="0"/>
                <a:hlinkClick r:id="rId39" tooltip="The latest published version of this document can be found at https://aka.ms/MCRA"/>
              </a:rPr>
              <a:t>https://aka.ms/MCRA</a:t>
            </a:r>
            <a:r>
              <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panose="020B0502040204020203" pitchFamily="34" charset="0"/>
                <a:ea typeface="+mn-ea"/>
                <a:cs typeface="Segoe UI" panose="020B0502040204020203" pitchFamily="34" charset="0"/>
              </a:rPr>
              <a:t> | </a:t>
            </a:r>
            <a:r>
              <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panose="020B0502040204020203" pitchFamily="34" charset="0"/>
                <a:ea typeface="+mn-ea"/>
                <a:cs typeface="Segoe UI" panose="020B0502040204020203" pitchFamily="34" charset="0"/>
                <a:hlinkClick r:id="rId40" tooltip="View a recording of this document being presented (V1 only for now)"/>
              </a:rPr>
              <a:t>Video Recording</a:t>
            </a:r>
            <a:r>
              <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panose="020B0502040204020203" pitchFamily="34" charset="0"/>
                <a:ea typeface="+mn-ea"/>
                <a:cs typeface="Segoe UI" panose="020B0502040204020203" pitchFamily="34" charset="0"/>
              </a:rPr>
              <a:t> | </a:t>
            </a:r>
            <a:r>
              <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panose="020B0502040204020203" pitchFamily="34" charset="0"/>
                <a:ea typeface="+mn-ea"/>
                <a:cs typeface="Segoe UI" panose="020B0502040204020203" pitchFamily="34" charset="0"/>
                <a:hlinkClick r:id="rId41" tooltip="Complementary Content Covering Cybersecurity Reference Strategies"/>
              </a:rPr>
              <a:t>Strategies</a:t>
            </a: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panose="020B0502040204020203" pitchFamily="34" charset="0"/>
              <a:ea typeface="+mn-ea"/>
              <a:cs typeface="Segoe UI" panose="020B0502040204020203" pitchFamily="34" charset="0"/>
            </a:endParaRPr>
          </a:p>
        </p:txBody>
      </p:sp>
      <p:pic>
        <p:nvPicPr>
          <p:cNvPr id="720" name="Picture 719">
            <a:extLst>
              <a:ext uri="{FF2B5EF4-FFF2-40B4-BE49-F238E27FC236}">
                <a16:creationId xmlns:a16="http://schemas.microsoft.com/office/drawing/2014/main" id="{02873225-8690-4D5F-AFE8-8FBBD7EFA8E1}"/>
              </a:ext>
            </a:extLst>
          </p:cNvPr>
          <p:cNvPicPr>
            <a:picLocks noChangeAspect="1"/>
          </p:cNvPicPr>
          <p:nvPr/>
        </p:nvPicPr>
        <p:blipFill>
          <a:blip r:embed="rId42" cstate="email">
            <a:extLst>
              <a:ext uri="{28A0092B-C50C-407E-A947-70E740481C1C}">
                <a14:useLocalDpi xmlns:a14="http://schemas.microsoft.com/office/drawing/2010/main" val="0"/>
              </a:ext>
            </a:extLst>
          </a:blip>
          <a:stretch>
            <a:fillRect/>
          </a:stretch>
        </p:blipFill>
        <p:spPr bwMode="invGray">
          <a:xfrm>
            <a:off x="10554452" y="6081476"/>
            <a:ext cx="1207538" cy="258671"/>
          </a:xfrm>
          <a:prstGeom prst="rect">
            <a:avLst/>
          </a:prstGeom>
        </p:spPr>
      </p:pic>
      <p:grpSp>
        <p:nvGrpSpPr>
          <p:cNvPr id="23" name="Group 22">
            <a:extLst>
              <a:ext uri="{FF2B5EF4-FFF2-40B4-BE49-F238E27FC236}">
                <a16:creationId xmlns:a16="http://schemas.microsoft.com/office/drawing/2014/main" id="{806966EE-7DC9-42B7-AC98-DDA2D2A68725}"/>
              </a:ext>
            </a:extLst>
          </p:cNvPr>
          <p:cNvGrpSpPr/>
          <p:nvPr/>
        </p:nvGrpSpPr>
        <p:grpSpPr>
          <a:xfrm>
            <a:off x="2062962" y="2128487"/>
            <a:ext cx="6159022" cy="537733"/>
            <a:chOff x="2062962" y="2128487"/>
            <a:chExt cx="6159022" cy="537733"/>
          </a:xfrm>
        </p:grpSpPr>
        <p:sp>
          <p:nvSpPr>
            <p:cNvPr id="715" name="Rectangle 714">
              <a:extLst>
                <a:ext uri="{FF2B5EF4-FFF2-40B4-BE49-F238E27FC236}">
                  <a16:creationId xmlns:a16="http://schemas.microsoft.com/office/drawing/2014/main" id="{5B2F8445-8EF1-431E-9FF4-70481E88613F}"/>
                </a:ext>
              </a:extLst>
            </p:cNvPr>
            <p:cNvSpPr/>
            <p:nvPr/>
          </p:nvSpPr>
          <p:spPr>
            <a:xfrm>
              <a:off x="2062962" y="2128487"/>
              <a:ext cx="6159022" cy="257763"/>
            </a:xfrm>
            <a:prstGeom prst="rect">
              <a:avLst/>
            </a:prstGeom>
            <a:solidFill>
              <a:schemeClr val="tx2"/>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75" b="1" i="0" u="none" strike="noStrike" kern="1200" cap="none" spc="0" normalizeH="0" baseline="0" noProof="0">
                  <a:ln>
                    <a:noFill/>
                  </a:ln>
                  <a:gradFill>
                    <a:gsLst>
                      <a:gs pos="0">
                        <a:srgbClr val="FFFFFF"/>
                      </a:gs>
                      <a:gs pos="100000">
                        <a:srgbClr val="FFFFFF"/>
                      </a:gs>
                    </a:gsLst>
                    <a:lin ang="5400000" scaled="1"/>
                  </a:gradFill>
                  <a:effectLst/>
                  <a:uLnTx/>
                  <a:uFillTx/>
                  <a:latin typeface="Segoe"/>
                  <a:ea typeface="+mn-ea"/>
                  <a:cs typeface="+mn-cs"/>
                </a:rPr>
                <a:t>Hybrid Cloud Infrastructure</a:t>
              </a:r>
            </a:p>
          </p:txBody>
        </p:sp>
        <p:sp>
          <p:nvSpPr>
            <p:cNvPr id="739" name="TextBox 550">
              <a:extLst>
                <a:ext uri="{FF2B5EF4-FFF2-40B4-BE49-F238E27FC236}">
                  <a16:creationId xmlns:a16="http://schemas.microsoft.com/office/drawing/2014/main" id="{25A1CD42-C2EA-4EFD-8659-36436EF9138C}"/>
                </a:ext>
              </a:extLst>
            </p:cNvPr>
            <p:cNvSpPr txBox="1"/>
            <p:nvPr/>
          </p:nvSpPr>
          <p:spPr>
            <a:xfrm>
              <a:off x="6030668" y="2389221"/>
              <a:ext cx="124722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gradFill>
                    <a:gsLst>
                      <a:gs pos="0">
                        <a:srgbClr val="0078D7"/>
                      </a:gs>
                      <a:gs pos="100000">
                        <a:srgbClr val="0078D7"/>
                      </a:gs>
                    </a:gsLst>
                    <a:lin ang="5400000" scaled="1"/>
                  </a:gradFill>
                  <a:effectLst/>
                  <a:uLnTx/>
                  <a:uFillTx/>
                  <a:latin typeface="Segoe UI"/>
                  <a:ea typeface="+mn-ea"/>
                  <a:cs typeface="+mn-cs"/>
                </a:rPr>
                <a:t>Microsoft Azure</a:t>
              </a:r>
            </a:p>
          </p:txBody>
        </p:sp>
        <p:sp>
          <p:nvSpPr>
            <p:cNvPr id="491" name="TextBox 490">
              <a:extLst>
                <a:ext uri="{FF2B5EF4-FFF2-40B4-BE49-F238E27FC236}">
                  <a16:creationId xmlns:a16="http://schemas.microsoft.com/office/drawing/2014/main" id="{3344623C-5BC6-480B-BA98-B820168FAD76}"/>
                </a:ext>
              </a:extLst>
            </p:cNvPr>
            <p:cNvSpPr txBox="1"/>
            <p:nvPr/>
          </p:nvSpPr>
          <p:spPr>
            <a:xfrm>
              <a:off x="4194732" y="2389532"/>
              <a:ext cx="1067054" cy="246221"/>
            </a:xfrm>
            <a:prstGeom prst="rect">
              <a:avLst/>
            </a:prstGeom>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sz="1100" b="1">
                  <a:gradFill>
                    <a:gsLst>
                      <a:gs pos="0">
                        <a:schemeClr val="tx1"/>
                      </a:gs>
                      <a:gs pos="100000">
                        <a:schemeClr val="tx1"/>
                      </a:gs>
                    </a:gsLst>
                    <a:lin ang="5400000" scaled="1"/>
                  </a:gradFill>
                  <a:latin typeface="Segoe"/>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3rd party IaaS</a:t>
              </a:r>
            </a:p>
          </p:txBody>
        </p:sp>
      </p:grpSp>
      <p:cxnSp>
        <p:nvCxnSpPr>
          <p:cNvPr id="4" name="Connector: Elbow 3">
            <a:extLst>
              <a:ext uri="{FF2B5EF4-FFF2-40B4-BE49-F238E27FC236}">
                <a16:creationId xmlns:a16="http://schemas.microsoft.com/office/drawing/2014/main" id="{F1B49E56-0C89-42D1-BA16-F98FB3CFF099}"/>
              </a:ext>
            </a:extLst>
          </p:cNvPr>
          <p:cNvCxnSpPr>
            <a:cxnSpLocks/>
            <a:endCxn id="687" idx="1"/>
          </p:cNvCxnSpPr>
          <p:nvPr/>
        </p:nvCxnSpPr>
        <p:spPr>
          <a:xfrm rot="10800000" flipV="1">
            <a:off x="2472459" y="2679490"/>
            <a:ext cx="6118147" cy="855225"/>
          </a:xfrm>
          <a:prstGeom prst="bentConnector3">
            <a:avLst>
              <a:gd name="adj1" fmla="val 101340"/>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sp>
        <p:nvSpPr>
          <p:cNvPr id="29" name="Rectangle 28">
            <a:extLst>
              <a:ext uri="{FF2B5EF4-FFF2-40B4-BE49-F238E27FC236}">
                <a16:creationId xmlns:a16="http://schemas.microsoft.com/office/drawing/2014/main" id="{D2020000-3AE0-46DB-BFB6-28AE2836D2A1}"/>
              </a:ext>
            </a:extLst>
          </p:cNvPr>
          <p:cNvSpPr/>
          <p:nvPr/>
        </p:nvSpPr>
        <p:spPr>
          <a:xfrm>
            <a:off x="10711007" y="4836896"/>
            <a:ext cx="1491540" cy="2308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US" sz="9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Active Directory</a:t>
            </a:r>
          </a:p>
        </p:txBody>
      </p:sp>
      <p:grpSp>
        <p:nvGrpSpPr>
          <p:cNvPr id="475" name="Group 474">
            <a:extLst>
              <a:ext uri="{FF2B5EF4-FFF2-40B4-BE49-F238E27FC236}">
                <a16:creationId xmlns:a16="http://schemas.microsoft.com/office/drawing/2014/main" id="{3C899EE9-AC8B-45F7-BC88-2451A6A1FDBF}"/>
              </a:ext>
            </a:extLst>
          </p:cNvPr>
          <p:cNvGrpSpPr/>
          <p:nvPr/>
        </p:nvGrpSpPr>
        <p:grpSpPr>
          <a:xfrm>
            <a:off x="8692863" y="2254133"/>
            <a:ext cx="1310437" cy="241077"/>
            <a:chOff x="116752" y="2955527"/>
            <a:chExt cx="1310437" cy="241077"/>
          </a:xfrm>
        </p:grpSpPr>
        <p:sp>
          <p:nvSpPr>
            <p:cNvPr id="476" name="Rectangle 475">
              <a:hlinkClick r:id="rId43" tooltip="Cloud App Security provides key capabilities for Shadow IT Risk management (discover, assess, approve, and manage SaaS apps via API + Proxy), Info Protection (discover/protect), and SOC (alerting and investigation) "/>
              <a:extLst>
                <a:ext uri="{FF2B5EF4-FFF2-40B4-BE49-F238E27FC236}">
                  <a16:creationId xmlns:a16="http://schemas.microsoft.com/office/drawing/2014/main" id="{9A10CF41-F7A7-4646-9890-D9AE16C51809}"/>
                </a:ext>
              </a:extLst>
            </p:cNvPr>
            <p:cNvSpPr/>
            <p:nvPr/>
          </p:nvSpPr>
          <p:spPr>
            <a:xfrm>
              <a:off x="116752" y="2955527"/>
              <a:ext cx="1310437" cy="241077"/>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Cloud App Security</a:t>
              </a:r>
            </a:p>
          </p:txBody>
        </p:sp>
        <p:pic>
          <p:nvPicPr>
            <p:cNvPr id="477" name="Picture 476">
              <a:extLst>
                <a:ext uri="{FF2B5EF4-FFF2-40B4-BE49-F238E27FC236}">
                  <a16:creationId xmlns:a16="http://schemas.microsoft.com/office/drawing/2014/main" id="{A87ECD80-6342-4DAA-A432-A942E009EC38}"/>
                </a:ext>
              </a:extLst>
            </p:cNvPr>
            <p:cNvPicPr>
              <a:picLocks noChangeAspect="1"/>
            </p:cNvPicPr>
            <p:nvPr/>
          </p:nvPicPr>
          <p:blipFill>
            <a:blip r:embed="rId44" cstate="print">
              <a:extLst>
                <a:ext uri="{28A0092B-C50C-407E-A947-70E740481C1C}">
                  <a14:useLocalDpi xmlns:a14="http://schemas.microsoft.com/office/drawing/2010/main" val="0"/>
                </a:ext>
              </a:extLst>
            </a:blip>
            <a:stretch>
              <a:fillRect/>
            </a:stretch>
          </p:blipFill>
          <p:spPr>
            <a:xfrm>
              <a:off x="157915" y="3011955"/>
              <a:ext cx="157492" cy="127696"/>
            </a:xfrm>
            <a:prstGeom prst="rect">
              <a:avLst/>
            </a:prstGeom>
          </p:spPr>
        </p:pic>
      </p:grpSp>
      <p:cxnSp>
        <p:nvCxnSpPr>
          <p:cNvPr id="193" name="Straight Connector 192">
            <a:extLst>
              <a:ext uri="{FF2B5EF4-FFF2-40B4-BE49-F238E27FC236}">
                <a16:creationId xmlns:a16="http://schemas.microsoft.com/office/drawing/2014/main" id="{599ADECA-CEBB-49C8-9AB5-EA37ECAFE2BC}"/>
              </a:ext>
            </a:extLst>
          </p:cNvPr>
          <p:cNvCxnSpPr>
            <a:cxnSpLocks/>
          </p:cNvCxnSpPr>
          <p:nvPr/>
        </p:nvCxnSpPr>
        <p:spPr>
          <a:xfrm flipH="1">
            <a:off x="7277888" y="2561170"/>
            <a:ext cx="1066087" cy="0"/>
          </a:xfrm>
          <a:prstGeom prst="line">
            <a:avLst/>
          </a:prstGeom>
          <a:noFill/>
          <a:ln w="14224" cap="sq">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cxnSp>
      <p:grpSp>
        <p:nvGrpSpPr>
          <p:cNvPr id="84" name="Group 83">
            <a:extLst>
              <a:ext uri="{FF2B5EF4-FFF2-40B4-BE49-F238E27FC236}">
                <a16:creationId xmlns:a16="http://schemas.microsoft.com/office/drawing/2014/main" id="{049AC098-F6B7-4B7B-853E-A6E94F5108FC}"/>
              </a:ext>
            </a:extLst>
          </p:cNvPr>
          <p:cNvGrpSpPr/>
          <p:nvPr/>
        </p:nvGrpSpPr>
        <p:grpSpPr>
          <a:xfrm>
            <a:off x="8682587" y="4878829"/>
            <a:ext cx="1317731" cy="894404"/>
            <a:chOff x="8682587" y="4878829"/>
            <a:chExt cx="1317731" cy="894404"/>
          </a:xfrm>
        </p:grpSpPr>
        <p:grpSp>
          <p:nvGrpSpPr>
            <p:cNvPr id="423" name="Group 422">
              <a:extLst>
                <a:ext uri="{FF2B5EF4-FFF2-40B4-BE49-F238E27FC236}">
                  <a16:creationId xmlns:a16="http://schemas.microsoft.com/office/drawing/2014/main" id="{7EC58190-C69B-44AE-8E5B-9B2F41B14A14}"/>
                </a:ext>
              </a:extLst>
            </p:cNvPr>
            <p:cNvGrpSpPr/>
            <p:nvPr/>
          </p:nvGrpSpPr>
          <p:grpSpPr>
            <a:xfrm>
              <a:off x="8682587" y="4878829"/>
              <a:ext cx="1316736" cy="301712"/>
              <a:chOff x="8985201" y="5090630"/>
              <a:chExt cx="1316736" cy="301712"/>
            </a:xfrm>
          </p:grpSpPr>
          <p:sp>
            <p:nvSpPr>
              <p:cNvPr id="424" name="Rectangle 423">
                <a:hlinkClick r:id="rId45" tooltip="Enables you to detect and respond to potential threats as they occur with alerts for suspicious database activities, potential vulnerabilities, and SQL injection attacks, as well as anomalous database access patterns. "/>
                <a:extLst>
                  <a:ext uri="{FF2B5EF4-FFF2-40B4-BE49-F238E27FC236}">
                    <a16:creationId xmlns:a16="http://schemas.microsoft.com/office/drawing/2014/main" id="{0B14344D-FF3A-40E3-910A-C628ECAA90FA}"/>
                  </a:ext>
                </a:extLst>
              </p:cNvPr>
              <p:cNvSpPr/>
              <p:nvPr/>
            </p:nvSpPr>
            <p:spPr>
              <a:xfrm>
                <a:off x="8985201" y="5090630"/>
                <a:ext cx="1316736" cy="301712"/>
              </a:xfrm>
              <a:prstGeom prst="rect">
                <a:avLst/>
              </a:prstGeom>
              <a:solidFill>
                <a:schemeClr val="bg1">
                  <a:lumMod val="95000"/>
                </a:schemeClr>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 SQL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Threat Detection</a:t>
                </a:r>
              </a:p>
            </p:txBody>
          </p:sp>
          <p:pic>
            <p:nvPicPr>
              <p:cNvPr id="425" name="Picture 171">
                <a:extLst>
                  <a:ext uri="{FF2B5EF4-FFF2-40B4-BE49-F238E27FC236}">
                    <a16:creationId xmlns:a16="http://schemas.microsoft.com/office/drawing/2014/main" id="{CEC693DE-2E00-4E62-882D-EB5B9C7635EE}"/>
                  </a:ext>
                </a:extLst>
              </p:cNvPr>
              <p:cNvPicPr>
                <a:picLocks noChangeAspect="1"/>
              </p:cNvPicPr>
              <p:nvPr/>
            </p:nvPicPr>
            <p:blipFill>
              <a:blip r:embed="rId46" cstate="print">
                <a:extLst>
                  <a:ext uri="{28A0092B-C50C-407E-A947-70E740481C1C}">
                    <a14:useLocalDpi xmlns:a14="http://schemas.microsoft.com/office/drawing/2010/main" val="0"/>
                  </a:ext>
                </a:extLst>
              </a:blip>
              <a:srcRect/>
              <a:stretch>
                <a:fillRect/>
              </a:stretch>
            </p:blipFill>
            <p:spPr bwMode="auto">
              <a:xfrm>
                <a:off x="9031999" y="5154894"/>
                <a:ext cx="148615" cy="148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26" name="Group 425">
              <a:extLst>
                <a:ext uri="{FF2B5EF4-FFF2-40B4-BE49-F238E27FC236}">
                  <a16:creationId xmlns:a16="http://schemas.microsoft.com/office/drawing/2014/main" id="{E1B9B134-2321-4891-B17C-15991C8E37EC}"/>
                </a:ext>
              </a:extLst>
            </p:cNvPr>
            <p:cNvGrpSpPr/>
            <p:nvPr/>
          </p:nvGrpSpPr>
          <p:grpSpPr>
            <a:xfrm>
              <a:off x="8683582" y="5180541"/>
              <a:ext cx="1316736" cy="297521"/>
              <a:chOff x="8983735" y="5463141"/>
              <a:chExt cx="1316736" cy="297521"/>
            </a:xfrm>
          </p:grpSpPr>
          <p:sp>
            <p:nvSpPr>
              <p:cNvPr id="427" name="Rectangle 426">
                <a:hlinkClick r:id="rId47" tooltip="Transparent data encryption helps protect against the threat of malicious activity by performing real-time encryption and decryption of the database, associated backups, and transaction log files at rest without requiring changes to the application"/>
                <a:extLst>
                  <a:ext uri="{FF2B5EF4-FFF2-40B4-BE49-F238E27FC236}">
                    <a16:creationId xmlns:a16="http://schemas.microsoft.com/office/drawing/2014/main" id="{8DA36C12-35FC-4034-B8B5-1545C11A7ECE}"/>
                  </a:ext>
                </a:extLst>
              </p:cNvPr>
              <p:cNvSpPr/>
              <p:nvPr/>
            </p:nvSpPr>
            <p:spPr>
              <a:xfrm>
                <a:off x="8983735" y="5463141"/>
                <a:ext cx="1316736" cy="297521"/>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solidFill>
                      <a:srgbClr val="0078D7"/>
                    </a:solidFill>
                    <a:effectLst/>
                    <a:uLnTx/>
                    <a:uFillTx/>
                    <a:latin typeface="Segoe UI" panose="020B0502040204020203" pitchFamily="34" charset="0"/>
                    <a:ea typeface="+mn-ea"/>
                    <a:cs typeface="Segoe UI" panose="020B0502040204020203" pitchFamily="34" charset="0"/>
                  </a:rPr>
                  <a:t>SQL Encryption &amp;</a:t>
                </a:r>
                <a:br>
                  <a:rPr kumimoji="0" lang="en-US" altLang="en-US" sz="900" b="0" i="0" u="none" strike="noStrike" kern="1200" cap="none" spc="0" normalizeH="0" baseline="0" noProof="0">
                    <a:ln>
                      <a:noFill/>
                    </a:ln>
                    <a:solidFill>
                      <a:srgbClr val="0078D7"/>
                    </a:solidFill>
                    <a:effectLst/>
                    <a:uLnTx/>
                    <a:uFillTx/>
                    <a:latin typeface="Segoe UI" panose="020B0502040204020203" pitchFamily="34" charset="0"/>
                    <a:ea typeface="+mn-ea"/>
                    <a:cs typeface="Segoe UI" panose="020B0502040204020203" pitchFamily="34" charset="0"/>
                  </a:rPr>
                </a:br>
                <a:r>
                  <a:rPr kumimoji="0" lang="en-US" altLang="en-US" sz="900" b="0" i="0" u="none" strike="noStrike" kern="1200" cap="none" spc="0" normalizeH="0" baseline="0" noProof="0">
                    <a:ln>
                      <a:noFill/>
                    </a:ln>
                    <a:solidFill>
                      <a:srgbClr val="0078D7"/>
                    </a:solidFill>
                    <a:effectLst/>
                    <a:uLnTx/>
                    <a:uFillTx/>
                    <a:latin typeface="Segoe UI" panose="020B0502040204020203" pitchFamily="34" charset="0"/>
                    <a:ea typeface="+mn-ea"/>
                    <a:cs typeface="Segoe UI" panose="020B0502040204020203" pitchFamily="34" charset="0"/>
                  </a:rPr>
                  <a:t> Data Masking</a:t>
                </a:r>
              </a:p>
            </p:txBody>
          </p:sp>
          <p:pic>
            <p:nvPicPr>
              <p:cNvPr id="428" name="Picture 171">
                <a:extLst>
                  <a:ext uri="{FF2B5EF4-FFF2-40B4-BE49-F238E27FC236}">
                    <a16:creationId xmlns:a16="http://schemas.microsoft.com/office/drawing/2014/main" id="{D37AF609-A026-435E-B719-3C5549FFF8A9}"/>
                  </a:ext>
                </a:extLst>
              </p:cNvPr>
              <p:cNvPicPr>
                <a:picLocks noChangeAspect="1"/>
              </p:cNvPicPr>
              <p:nvPr/>
            </p:nvPicPr>
            <p:blipFill>
              <a:blip r:embed="rId46" cstate="print">
                <a:extLst>
                  <a:ext uri="{28A0092B-C50C-407E-A947-70E740481C1C}">
                    <a14:useLocalDpi xmlns:a14="http://schemas.microsoft.com/office/drawing/2010/main" val="0"/>
                  </a:ext>
                </a:extLst>
              </a:blip>
              <a:srcRect/>
              <a:stretch>
                <a:fillRect/>
              </a:stretch>
            </p:blipFill>
            <p:spPr bwMode="auto">
              <a:xfrm>
                <a:off x="9038293" y="5516946"/>
                <a:ext cx="148615" cy="148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9" name="Group 38">
              <a:extLst>
                <a:ext uri="{FF2B5EF4-FFF2-40B4-BE49-F238E27FC236}">
                  <a16:creationId xmlns:a16="http://schemas.microsoft.com/office/drawing/2014/main" id="{1053A7E7-CE7D-4337-B985-AAF9FB5B5CD7}"/>
                </a:ext>
              </a:extLst>
            </p:cNvPr>
            <p:cNvGrpSpPr/>
            <p:nvPr/>
          </p:nvGrpSpPr>
          <p:grpSpPr>
            <a:xfrm>
              <a:off x="8685048" y="5481028"/>
              <a:ext cx="1314275" cy="292205"/>
              <a:chOff x="8685048" y="5481028"/>
              <a:chExt cx="1314275" cy="292205"/>
            </a:xfrm>
          </p:grpSpPr>
          <p:sp>
            <p:nvSpPr>
              <p:cNvPr id="129" name="Rectangle 128">
                <a:hlinkClick r:id="rId48" tooltip="(PREVIEW) Provides advanced capabilities built into Azure SQL Database for discovering, classifying, labeling, and protecting sensitive data in your databases. Similar capabilities are also being introduced for on-premises SQL Server."/>
                <a:extLst>
                  <a:ext uri="{FF2B5EF4-FFF2-40B4-BE49-F238E27FC236}">
                    <a16:creationId xmlns:a16="http://schemas.microsoft.com/office/drawing/2014/main" id="{2F04358E-1E28-417C-9BCA-FCBB4421872D}"/>
                  </a:ext>
                </a:extLst>
              </p:cNvPr>
              <p:cNvSpPr/>
              <p:nvPr/>
            </p:nvSpPr>
            <p:spPr>
              <a:xfrm>
                <a:off x="8685048" y="5481028"/>
                <a:ext cx="1314275" cy="292205"/>
              </a:xfrm>
              <a:prstGeom prst="rect">
                <a:avLst/>
              </a:prstGeom>
              <a:solidFill>
                <a:schemeClr val="bg1">
                  <a:lumMod val="95000"/>
                </a:schemeClr>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 SQL Info Protection </a:t>
                </a:r>
                <a:r>
                  <a:rPr kumimoji="0" lang="en-US" altLang="en-US" sz="800" b="0" i="1"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(Preview)</a:t>
                </a:r>
              </a:p>
            </p:txBody>
          </p:sp>
          <p:pic>
            <p:nvPicPr>
              <p:cNvPr id="642" name="Picture 171">
                <a:extLst>
                  <a:ext uri="{FF2B5EF4-FFF2-40B4-BE49-F238E27FC236}">
                    <a16:creationId xmlns:a16="http://schemas.microsoft.com/office/drawing/2014/main" id="{9747EA17-CD55-4F68-8E32-DCC83D0F8F9F}"/>
                  </a:ext>
                </a:extLst>
              </p:cNvPr>
              <p:cNvPicPr>
                <a:picLocks noChangeAspect="1"/>
              </p:cNvPicPr>
              <p:nvPr/>
            </p:nvPicPr>
            <p:blipFill>
              <a:blip r:embed="rId46" cstate="print">
                <a:extLst>
                  <a:ext uri="{28A0092B-C50C-407E-A947-70E740481C1C}">
                    <a14:useLocalDpi xmlns:a14="http://schemas.microsoft.com/office/drawing/2010/main" val="0"/>
                  </a:ext>
                </a:extLst>
              </a:blip>
              <a:srcRect/>
              <a:stretch>
                <a:fillRect/>
              </a:stretch>
            </p:blipFill>
            <p:spPr bwMode="auto">
              <a:xfrm>
                <a:off x="8738140" y="5556124"/>
                <a:ext cx="148615" cy="148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30" name="Group 29">
            <a:extLst>
              <a:ext uri="{FF2B5EF4-FFF2-40B4-BE49-F238E27FC236}">
                <a16:creationId xmlns:a16="http://schemas.microsoft.com/office/drawing/2014/main" id="{E07C47F9-ACEC-4D51-A8A2-A450AC7DFD0D}"/>
              </a:ext>
            </a:extLst>
          </p:cNvPr>
          <p:cNvGrpSpPr/>
          <p:nvPr/>
        </p:nvGrpSpPr>
        <p:grpSpPr>
          <a:xfrm>
            <a:off x="8491368" y="362896"/>
            <a:ext cx="1128835" cy="1004795"/>
            <a:chOff x="8491368" y="362896"/>
            <a:chExt cx="1128835" cy="1004795"/>
          </a:xfrm>
        </p:grpSpPr>
        <p:sp>
          <p:nvSpPr>
            <p:cNvPr id="389" name="Rectangle 388">
              <a:extLst>
                <a:ext uri="{FF2B5EF4-FFF2-40B4-BE49-F238E27FC236}">
                  <a16:creationId xmlns:a16="http://schemas.microsoft.com/office/drawing/2014/main" id="{E2EF18E9-E4CB-454B-B76D-EB4392928A47}"/>
                </a:ext>
              </a:extLst>
            </p:cNvPr>
            <p:cNvSpPr/>
            <p:nvPr/>
          </p:nvSpPr>
          <p:spPr>
            <a:xfrm>
              <a:off x="8491368" y="362896"/>
              <a:ext cx="875561"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EB3C00"/>
                  </a:solidFill>
                  <a:effectLst/>
                  <a:uLnTx/>
                  <a:uFillTx/>
                  <a:latin typeface="Segoe UI"/>
                  <a:ea typeface="+mn-ea"/>
                  <a:cs typeface="Segoe UI Light" panose="020B0502040204020203" pitchFamily="34" charset="0"/>
                </a:rPr>
                <a:t>Office 365</a:t>
              </a:r>
            </a:p>
          </p:txBody>
        </p:sp>
        <p:cxnSp>
          <p:nvCxnSpPr>
            <p:cNvPr id="487" name="Straight Connector 486">
              <a:extLst>
                <a:ext uri="{FF2B5EF4-FFF2-40B4-BE49-F238E27FC236}">
                  <a16:creationId xmlns:a16="http://schemas.microsoft.com/office/drawing/2014/main" id="{8E4028AD-7AE7-4FA5-9E61-2778447C655F}"/>
                </a:ext>
              </a:extLst>
            </p:cNvPr>
            <p:cNvCxnSpPr>
              <a:cxnSpLocks/>
            </p:cNvCxnSpPr>
            <p:nvPr/>
          </p:nvCxnSpPr>
          <p:spPr>
            <a:xfrm>
              <a:off x="8655991" y="615421"/>
              <a:ext cx="0" cy="449704"/>
            </a:xfrm>
            <a:prstGeom prst="line">
              <a:avLst/>
            </a:prstGeom>
            <a:ln w="19050">
              <a:solidFill>
                <a:srgbClr val="F94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43" name="Rectangle 642">
              <a:extLst>
                <a:ext uri="{FF2B5EF4-FFF2-40B4-BE49-F238E27FC236}">
                  <a16:creationId xmlns:a16="http://schemas.microsoft.com/office/drawing/2014/main" id="{B5E3FB8C-7D58-4D5A-A935-DD6AFDCBDA10}"/>
                </a:ext>
              </a:extLst>
            </p:cNvPr>
            <p:cNvSpPr/>
            <p:nvPr/>
          </p:nvSpPr>
          <p:spPr>
            <a:xfrm>
              <a:off x="8491368" y="1090692"/>
              <a:ext cx="1128835"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EB3C00"/>
                  </a:solidFill>
                  <a:effectLst/>
                  <a:uLnTx/>
                  <a:uFillTx/>
                  <a:latin typeface="Segoe UI"/>
                  <a:ea typeface="+mn-ea"/>
                  <a:cs typeface="Segoe UI Light" panose="020B0502040204020203" pitchFamily="34" charset="0"/>
                </a:rPr>
                <a:t>Dynamics 365</a:t>
              </a:r>
            </a:p>
          </p:txBody>
        </p:sp>
      </p:grpSp>
      <p:sp>
        <p:nvSpPr>
          <p:cNvPr id="408" name="Rectangle 407">
            <a:extLst>
              <a:ext uri="{FF2B5EF4-FFF2-40B4-BE49-F238E27FC236}">
                <a16:creationId xmlns:a16="http://schemas.microsoft.com/office/drawing/2014/main" id="{8C4E18A5-B800-44B1-B107-2F0CC16AD7A4}"/>
              </a:ext>
            </a:extLst>
          </p:cNvPr>
          <p:cNvSpPr/>
          <p:nvPr/>
        </p:nvSpPr>
        <p:spPr>
          <a:xfrm>
            <a:off x="10375853" y="1262080"/>
            <a:ext cx="1600200" cy="257763"/>
          </a:xfrm>
          <a:prstGeom prst="rect">
            <a:avLst/>
          </a:prstGeom>
          <a:solidFill>
            <a:schemeClr val="accent4"/>
          </a:solidFill>
        </p:spPr>
        <p:txBody>
          <a:bodyPr wrap="square" tIns="4572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75" b="1" i="0" u="none" strike="noStrike" kern="1200" cap="none" spc="0" normalizeH="0" baseline="0" noProof="0">
                <a:ln>
                  <a:noFill/>
                </a:ln>
                <a:gradFill>
                  <a:gsLst>
                    <a:gs pos="0">
                      <a:srgbClr val="FFFFFF"/>
                    </a:gs>
                    <a:gs pos="100000">
                      <a:srgbClr val="FFFFFF"/>
                    </a:gs>
                  </a:gsLst>
                  <a:lin ang="5400000" scaled="1"/>
                </a:gradFill>
                <a:effectLst/>
                <a:uLnTx/>
                <a:uFillTx/>
                <a:latin typeface="Segoe"/>
                <a:ea typeface="+mn-ea"/>
                <a:cs typeface="+mn-cs"/>
              </a:rPr>
              <a:t>Identity &amp; Access</a:t>
            </a:r>
          </a:p>
        </p:txBody>
      </p:sp>
      <p:cxnSp>
        <p:nvCxnSpPr>
          <p:cNvPr id="673" name="Connector: Elbow 672">
            <a:extLst>
              <a:ext uri="{FF2B5EF4-FFF2-40B4-BE49-F238E27FC236}">
                <a16:creationId xmlns:a16="http://schemas.microsoft.com/office/drawing/2014/main" id="{495B3EE6-BD9D-4BC2-9EFF-F32E825D55D8}"/>
              </a:ext>
            </a:extLst>
          </p:cNvPr>
          <p:cNvCxnSpPr>
            <a:cxnSpLocks/>
            <a:stCxn id="739" idx="3"/>
          </p:cNvCxnSpPr>
          <p:nvPr/>
        </p:nvCxnSpPr>
        <p:spPr>
          <a:xfrm flipV="1">
            <a:off x="7277888" y="1963979"/>
            <a:ext cx="1009892" cy="563742"/>
          </a:xfrm>
          <a:prstGeom prst="bentConnector3">
            <a:avLst>
              <a:gd name="adj1" fmla="val 99045"/>
            </a:avLst>
          </a:prstGeom>
          <a:ln w="19050">
            <a:solidFill>
              <a:schemeClr val="tx1">
                <a:lumMod val="60000"/>
                <a:lumOff val="40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6" name="Connector: Elbow 675">
            <a:extLst>
              <a:ext uri="{FF2B5EF4-FFF2-40B4-BE49-F238E27FC236}">
                <a16:creationId xmlns:a16="http://schemas.microsoft.com/office/drawing/2014/main" id="{680E6FA9-3206-4542-A2B4-2FCB73449C18}"/>
              </a:ext>
            </a:extLst>
          </p:cNvPr>
          <p:cNvCxnSpPr>
            <a:cxnSpLocks/>
          </p:cNvCxnSpPr>
          <p:nvPr/>
        </p:nvCxnSpPr>
        <p:spPr>
          <a:xfrm rot="16200000" flipH="1">
            <a:off x="1403866" y="4188904"/>
            <a:ext cx="1192799" cy="103194"/>
          </a:xfrm>
          <a:prstGeom prst="bentConnector3">
            <a:avLst>
              <a:gd name="adj1" fmla="val 100397"/>
            </a:avLst>
          </a:prstGeom>
          <a:ln w="19050">
            <a:solidFill>
              <a:schemeClr val="tx1">
                <a:lumMod val="60000"/>
                <a:lumOff val="4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688" name="Straight Connector 687">
            <a:extLst>
              <a:ext uri="{FF2B5EF4-FFF2-40B4-BE49-F238E27FC236}">
                <a16:creationId xmlns:a16="http://schemas.microsoft.com/office/drawing/2014/main" id="{0C1DDADB-F120-4241-9A1D-72AD83D5E073}"/>
              </a:ext>
            </a:extLst>
          </p:cNvPr>
          <p:cNvCxnSpPr>
            <a:cxnSpLocks/>
          </p:cNvCxnSpPr>
          <p:nvPr/>
        </p:nvCxnSpPr>
        <p:spPr>
          <a:xfrm flipH="1">
            <a:off x="5746238" y="1903751"/>
            <a:ext cx="109721" cy="0"/>
          </a:xfrm>
          <a:prstGeom prst="line">
            <a:avLst/>
          </a:prstGeom>
          <a:ln w="19050">
            <a:solidFill>
              <a:schemeClr val="tx1">
                <a:lumMod val="60000"/>
                <a:lumOff val="4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05" name="Straight Connector 704">
            <a:extLst>
              <a:ext uri="{FF2B5EF4-FFF2-40B4-BE49-F238E27FC236}">
                <a16:creationId xmlns:a16="http://schemas.microsoft.com/office/drawing/2014/main" id="{1E09EBC7-3EAB-45C7-952B-C119852F91FC}"/>
              </a:ext>
            </a:extLst>
          </p:cNvPr>
          <p:cNvCxnSpPr>
            <a:cxnSpLocks/>
          </p:cNvCxnSpPr>
          <p:nvPr/>
        </p:nvCxnSpPr>
        <p:spPr>
          <a:xfrm>
            <a:off x="10215940" y="1775123"/>
            <a:ext cx="1" cy="73589"/>
          </a:xfrm>
          <a:prstGeom prst="line">
            <a:avLst/>
          </a:prstGeom>
          <a:ln w="19050">
            <a:solidFill>
              <a:schemeClr val="tx1">
                <a:lumMod val="60000"/>
                <a:lumOff val="4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16" name="Connector: Elbow 715">
            <a:extLst>
              <a:ext uri="{FF2B5EF4-FFF2-40B4-BE49-F238E27FC236}">
                <a16:creationId xmlns:a16="http://schemas.microsoft.com/office/drawing/2014/main" id="{E12BD4FB-8723-470D-88E2-153C996E7359}"/>
              </a:ext>
            </a:extLst>
          </p:cNvPr>
          <p:cNvCxnSpPr>
            <a:cxnSpLocks/>
            <a:stCxn id="174" idx="1"/>
            <a:endCxn id="476" idx="3"/>
          </p:cNvCxnSpPr>
          <p:nvPr/>
        </p:nvCxnSpPr>
        <p:spPr>
          <a:xfrm rot="10800000" flipV="1">
            <a:off x="10003300" y="821806"/>
            <a:ext cx="621214" cy="1552866"/>
          </a:xfrm>
          <a:prstGeom prst="bentConnector3">
            <a:avLst>
              <a:gd name="adj1" fmla="val 50000"/>
            </a:avLst>
          </a:prstGeom>
          <a:ln w="19050">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74" name="Rectangle 173">
            <a:extLst>
              <a:ext uri="{FF2B5EF4-FFF2-40B4-BE49-F238E27FC236}">
                <a16:creationId xmlns:a16="http://schemas.microsoft.com/office/drawing/2014/main" id="{FB99E1F1-C069-41B5-AF60-3AF92FB3DE66}"/>
              </a:ext>
            </a:extLst>
          </p:cNvPr>
          <p:cNvSpPr/>
          <p:nvPr/>
        </p:nvSpPr>
        <p:spPr bwMode="auto">
          <a:xfrm>
            <a:off x="10624514" y="780795"/>
            <a:ext cx="77668" cy="8202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29" name="Connector: Elbow 728">
            <a:extLst>
              <a:ext uri="{FF2B5EF4-FFF2-40B4-BE49-F238E27FC236}">
                <a16:creationId xmlns:a16="http://schemas.microsoft.com/office/drawing/2014/main" id="{709024E8-D411-4EC3-83A4-48F66AAFAE7C}"/>
              </a:ext>
            </a:extLst>
          </p:cNvPr>
          <p:cNvCxnSpPr>
            <a:cxnSpLocks/>
          </p:cNvCxnSpPr>
          <p:nvPr/>
        </p:nvCxnSpPr>
        <p:spPr>
          <a:xfrm rot="10800000" flipV="1">
            <a:off x="10462464" y="821806"/>
            <a:ext cx="162050" cy="847712"/>
          </a:xfrm>
          <a:prstGeom prst="bentConnector2">
            <a:avLst/>
          </a:prstGeom>
          <a:ln w="19050">
            <a:solidFill>
              <a:srgbClr val="5C2D9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7" name="Straight Connector 736">
            <a:extLst>
              <a:ext uri="{FF2B5EF4-FFF2-40B4-BE49-F238E27FC236}">
                <a16:creationId xmlns:a16="http://schemas.microsoft.com/office/drawing/2014/main" id="{DB4A91C4-0E01-4485-B7FB-F9EE6A07EA0B}"/>
              </a:ext>
            </a:extLst>
          </p:cNvPr>
          <p:cNvCxnSpPr>
            <a:cxnSpLocks/>
          </p:cNvCxnSpPr>
          <p:nvPr/>
        </p:nvCxnSpPr>
        <p:spPr>
          <a:xfrm flipV="1">
            <a:off x="10220425" y="3604375"/>
            <a:ext cx="0" cy="104772"/>
          </a:xfrm>
          <a:prstGeom prst="line">
            <a:avLst/>
          </a:prstGeom>
          <a:ln w="19050">
            <a:solidFill>
              <a:schemeClr val="tx1">
                <a:lumMod val="60000"/>
                <a:lumOff val="4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pic>
        <p:nvPicPr>
          <p:cNvPr id="458" name="Picture 457">
            <a:extLst>
              <a:ext uri="{FF2B5EF4-FFF2-40B4-BE49-F238E27FC236}">
                <a16:creationId xmlns:a16="http://schemas.microsoft.com/office/drawing/2014/main" id="{FD46B378-1E6A-4F89-BCCD-3DEE2EDF89DF}"/>
              </a:ext>
            </a:extLst>
          </p:cNvPr>
          <p:cNvPicPr>
            <a:picLocks noChangeAspect="1"/>
          </p:cNvPicPr>
          <p:nvPr/>
        </p:nvPicPr>
        <p:blipFill>
          <a:blip r:embed="rId49">
            <a:duotone>
              <a:schemeClr val="accent1">
                <a:shade val="45000"/>
                <a:satMod val="135000"/>
              </a:schemeClr>
              <a:prstClr val="white"/>
            </a:duotone>
            <a:lum bright="-20000" contrast="40000"/>
          </a:blip>
          <a:stretch>
            <a:fillRect/>
          </a:stretch>
        </p:blipFill>
        <p:spPr>
          <a:xfrm>
            <a:off x="10425640" y="1610198"/>
            <a:ext cx="278831" cy="278832"/>
          </a:xfrm>
          <a:prstGeom prst="rect">
            <a:avLst/>
          </a:prstGeom>
        </p:spPr>
      </p:pic>
      <p:pic>
        <p:nvPicPr>
          <p:cNvPr id="459" name="Picture 458">
            <a:extLst>
              <a:ext uri="{FF2B5EF4-FFF2-40B4-BE49-F238E27FC236}">
                <a16:creationId xmlns:a16="http://schemas.microsoft.com/office/drawing/2014/main" id="{5A4582E1-1AEB-42AD-BFCA-3791D334651E}"/>
              </a:ext>
            </a:extLst>
          </p:cNvPr>
          <p:cNvPicPr>
            <a:picLocks noChangeAspect="1"/>
          </p:cNvPicPr>
          <p:nvPr/>
        </p:nvPicPr>
        <p:blipFill>
          <a:blip r:embed="rId50"/>
          <a:stretch>
            <a:fillRect/>
          </a:stretch>
        </p:blipFill>
        <p:spPr>
          <a:xfrm>
            <a:off x="10388351" y="4597773"/>
            <a:ext cx="295720" cy="197147"/>
          </a:xfrm>
          <a:prstGeom prst="rect">
            <a:avLst/>
          </a:prstGeom>
        </p:spPr>
      </p:pic>
      <p:grpSp>
        <p:nvGrpSpPr>
          <p:cNvPr id="717" name="Group 716">
            <a:extLst>
              <a:ext uri="{FF2B5EF4-FFF2-40B4-BE49-F238E27FC236}">
                <a16:creationId xmlns:a16="http://schemas.microsoft.com/office/drawing/2014/main" id="{30D2ACFA-C2F4-4D0E-8607-4F84B9903B4F}"/>
              </a:ext>
            </a:extLst>
          </p:cNvPr>
          <p:cNvGrpSpPr/>
          <p:nvPr/>
        </p:nvGrpSpPr>
        <p:grpSpPr>
          <a:xfrm>
            <a:off x="3821452" y="4664050"/>
            <a:ext cx="370338" cy="327772"/>
            <a:chOff x="4723767" y="3080378"/>
            <a:chExt cx="439858" cy="389301"/>
          </a:xfrm>
        </p:grpSpPr>
        <p:pic>
          <p:nvPicPr>
            <p:cNvPr id="718" name="Picture 717">
              <a:extLst>
                <a:ext uri="{FF2B5EF4-FFF2-40B4-BE49-F238E27FC236}">
                  <a16:creationId xmlns:a16="http://schemas.microsoft.com/office/drawing/2014/main" id="{EDABC81B-5CDF-4995-B033-597AF5E58AC7}"/>
                </a:ext>
              </a:extLst>
            </p:cNvPr>
            <p:cNvPicPr>
              <a:picLocks noChangeAspect="1"/>
            </p:cNvPicPr>
            <p:nvPr/>
          </p:nvPicPr>
          <p:blipFill rotWithShape="1">
            <a:blip r:embed="rId33" cstate="print">
              <a:duotone>
                <a:schemeClr val="accent1">
                  <a:shade val="45000"/>
                  <a:satMod val="135000"/>
                </a:schemeClr>
                <a:prstClr val="white"/>
              </a:duotone>
              <a:extLst>
                <a:ext uri="{28A0092B-C50C-407E-A947-70E740481C1C}">
                  <a14:useLocalDpi xmlns:a14="http://schemas.microsoft.com/office/drawing/2010/main" val="0"/>
                </a:ext>
              </a:extLst>
            </a:blip>
            <a:srcRect l="-2"/>
            <a:stretch/>
          </p:blipFill>
          <p:spPr>
            <a:xfrm>
              <a:off x="4908907" y="3123428"/>
              <a:ext cx="216369" cy="164753"/>
            </a:xfrm>
            <a:prstGeom prst="rect">
              <a:avLst/>
            </a:prstGeom>
          </p:spPr>
        </p:pic>
        <p:grpSp>
          <p:nvGrpSpPr>
            <p:cNvPr id="721" name="Group 720">
              <a:extLst>
                <a:ext uri="{FF2B5EF4-FFF2-40B4-BE49-F238E27FC236}">
                  <a16:creationId xmlns:a16="http://schemas.microsoft.com/office/drawing/2014/main" id="{6904D6A0-6E77-4CC9-ABCE-BADF8F55760B}"/>
                </a:ext>
              </a:extLst>
            </p:cNvPr>
            <p:cNvGrpSpPr/>
            <p:nvPr/>
          </p:nvGrpSpPr>
          <p:grpSpPr>
            <a:xfrm>
              <a:off x="4723767" y="3080378"/>
              <a:ext cx="439858" cy="389301"/>
              <a:chOff x="3131835" y="4047725"/>
              <a:chExt cx="439858" cy="389301"/>
            </a:xfrm>
          </p:grpSpPr>
          <p:grpSp>
            <p:nvGrpSpPr>
              <p:cNvPr id="722" name="Group 721">
                <a:extLst>
                  <a:ext uri="{FF2B5EF4-FFF2-40B4-BE49-F238E27FC236}">
                    <a16:creationId xmlns:a16="http://schemas.microsoft.com/office/drawing/2014/main" id="{587FF1AF-FABE-4AAC-8E4F-B6460E9285AE}"/>
                  </a:ext>
                </a:extLst>
              </p:cNvPr>
              <p:cNvGrpSpPr/>
              <p:nvPr/>
            </p:nvGrpSpPr>
            <p:grpSpPr>
              <a:xfrm>
                <a:off x="3131835" y="4047725"/>
                <a:ext cx="182560" cy="348911"/>
                <a:chOff x="2136298" y="4226790"/>
                <a:chExt cx="196678" cy="375893"/>
              </a:xfrm>
            </p:grpSpPr>
            <p:sp>
              <p:nvSpPr>
                <p:cNvPr id="731" name="Rectangle 730">
                  <a:extLst>
                    <a:ext uri="{FF2B5EF4-FFF2-40B4-BE49-F238E27FC236}">
                      <a16:creationId xmlns:a16="http://schemas.microsoft.com/office/drawing/2014/main" id="{3E5B16F2-3D5A-4671-BBB0-B4C502FB1120}"/>
                    </a:ext>
                  </a:extLst>
                </p:cNvPr>
                <p:cNvSpPr/>
                <p:nvPr/>
              </p:nvSpPr>
              <p:spPr bwMode="auto">
                <a:xfrm>
                  <a:off x="2138191" y="4226790"/>
                  <a:ext cx="194785" cy="375893"/>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32" name="server">
                  <a:extLst>
                    <a:ext uri="{FF2B5EF4-FFF2-40B4-BE49-F238E27FC236}">
                      <a16:creationId xmlns:a16="http://schemas.microsoft.com/office/drawing/2014/main" id="{C5532183-AB50-4003-B709-1FB11B2B6351}"/>
                    </a:ext>
                  </a:extLst>
                </p:cNvPr>
                <p:cNvSpPr>
                  <a:spLocks noChangeAspect="1" noEditPoints="1"/>
                </p:cNvSpPr>
                <p:nvPr/>
              </p:nvSpPr>
              <p:spPr bwMode="auto">
                <a:xfrm>
                  <a:off x="2136298" y="4235711"/>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4224"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sp>
            <p:nvSpPr>
              <p:cNvPr id="723" name="Oval 722">
                <a:extLst>
                  <a:ext uri="{FF2B5EF4-FFF2-40B4-BE49-F238E27FC236}">
                    <a16:creationId xmlns:a16="http://schemas.microsoft.com/office/drawing/2014/main" id="{48D35492-3E2F-4D9F-8DCD-A76C59961ED4}"/>
                  </a:ext>
                </a:extLst>
              </p:cNvPr>
              <p:cNvSpPr/>
              <p:nvPr/>
            </p:nvSpPr>
            <p:spPr bwMode="auto">
              <a:xfrm>
                <a:off x="3218521" y="4213899"/>
                <a:ext cx="223127" cy="22312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725" name="Picture 724">
                <a:extLst>
                  <a:ext uri="{FF2B5EF4-FFF2-40B4-BE49-F238E27FC236}">
                    <a16:creationId xmlns:a16="http://schemas.microsoft.com/office/drawing/2014/main" id="{FDE070DE-E1C4-42BD-9159-1445C180E371}"/>
                  </a:ext>
                </a:extLst>
              </p:cNvPr>
              <p:cNvPicPr>
                <a:picLocks noChangeAspect="1"/>
              </p:cNvPicPr>
              <p:nvPr/>
            </p:nvPicPr>
            <p:blipFill rotWithShape="1">
              <a:blip r:embed="rId34" cstate="email">
                <a:extLst>
                  <a:ext uri="{28A0092B-C50C-407E-A947-70E740481C1C}">
                    <a14:useLocalDpi xmlns:a14="http://schemas.microsoft.com/office/drawing/2010/main"/>
                  </a:ext>
                </a:extLst>
              </a:blip>
              <a:srcRect r="83295"/>
              <a:stretch/>
            </p:blipFill>
            <p:spPr>
              <a:xfrm>
                <a:off x="3414387" y="4255363"/>
                <a:ext cx="157306" cy="137160"/>
              </a:xfrm>
              <a:prstGeom prst="rect">
                <a:avLst/>
              </a:prstGeom>
            </p:spPr>
          </p:pic>
          <p:sp>
            <p:nvSpPr>
              <p:cNvPr id="730" name="Freeform 6">
                <a:extLst>
                  <a:ext uri="{FF2B5EF4-FFF2-40B4-BE49-F238E27FC236}">
                    <a16:creationId xmlns:a16="http://schemas.microsoft.com/office/drawing/2014/main" id="{8750EAEB-9821-4801-8F64-B93C161CEC85}"/>
                  </a:ext>
                </a:extLst>
              </p:cNvPr>
              <p:cNvSpPr>
                <a:spLocks noEditPoints="1"/>
              </p:cNvSpPr>
              <p:nvPr/>
            </p:nvSpPr>
            <p:spPr bwMode="auto">
              <a:xfrm>
                <a:off x="3256470" y="4258262"/>
                <a:ext cx="135502" cy="134064"/>
              </a:xfrm>
              <a:custGeom>
                <a:avLst/>
                <a:gdLst>
                  <a:gd name="T0" fmla="*/ 88 w 1374"/>
                  <a:gd name="T1" fmla="*/ 1258 h 1620"/>
                  <a:gd name="T2" fmla="*/ 40 w 1374"/>
                  <a:gd name="T3" fmla="*/ 1324 h 1620"/>
                  <a:gd name="T4" fmla="*/ 42 w 1374"/>
                  <a:gd name="T5" fmla="*/ 1484 h 1620"/>
                  <a:gd name="T6" fmla="*/ 386 w 1374"/>
                  <a:gd name="T7" fmla="*/ 1572 h 1620"/>
                  <a:gd name="T8" fmla="*/ 494 w 1374"/>
                  <a:gd name="T9" fmla="*/ 1488 h 1620"/>
                  <a:gd name="T10" fmla="*/ 266 w 1374"/>
                  <a:gd name="T11" fmla="*/ 1124 h 1620"/>
                  <a:gd name="T12" fmla="*/ 190 w 1374"/>
                  <a:gd name="T13" fmla="*/ 1036 h 1620"/>
                  <a:gd name="T14" fmla="*/ 364 w 1374"/>
                  <a:gd name="T15" fmla="*/ 682 h 1620"/>
                  <a:gd name="T16" fmla="*/ 452 w 1374"/>
                  <a:gd name="T17" fmla="*/ 438 h 1620"/>
                  <a:gd name="T18" fmla="*/ 478 w 1374"/>
                  <a:gd name="T19" fmla="*/ 92 h 1620"/>
                  <a:gd name="T20" fmla="*/ 656 w 1374"/>
                  <a:gd name="T21" fmla="*/ 0 h 1620"/>
                  <a:gd name="T22" fmla="*/ 922 w 1374"/>
                  <a:gd name="T23" fmla="*/ 168 h 1620"/>
                  <a:gd name="T24" fmla="*/ 978 w 1374"/>
                  <a:gd name="T25" fmla="*/ 502 h 1620"/>
                  <a:gd name="T26" fmla="*/ 1140 w 1374"/>
                  <a:gd name="T27" fmla="*/ 750 h 1620"/>
                  <a:gd name="T28" fmla="*/ 1224 w 1374"/>
                  <a:gd name="T29" fmla="*/ 1120 h 1620"/>
                  <a:gd name="T30" fmla="*/ 1078 w 1374"/>
                  <a:gd name="T31" fmla="*/ 1242 h 1620"/>
                  <a:gd name="T32" fmla="*/ 988 w 1374"/>
                  <a:gd name="T33" fmla="*/ 1172 h 1620"/>
                  <a:gd name="T34" fmla="*/ 932 w 1374"/>
                  <a:gd name="T35" fmla="*/ 1222 h 1620"/>
                  <a:gd name="T36" fmla="*/ 952 w 1374"/>
                  <a:gd name="T37" fmla="*/ 1542 h 1620"/>
                  <a:gd name="T38" fmla="*/ 1068 w 1374"/>
                  <a:gd name="T39" fmla="*/ 1560 h 1620"/>
                  <a:gd name="T40" fmla="*/ 1292 w 1374"/>
                  <a:gd name="T41" fmla="*/ 1434 h 1620"/>
                  <a:gd name="T42" fmla="*/ 1236 w 1374"/>
                  <a:gd name="T43" fmla="*/ 1276 h 1620"/>
                  <a:gd name="T44" fmla="*/ 1326 w 1374"/>
                  <a:gd name="T45" fmla="*/ 1330 h 1620"/>
                  <a:gd name="T46" fmla="*/ 1330 w 1374"/>
                  <a:gd name="T47" fmla="*/ 1438 h 1620"/>
                  <a:gd name="T48" fmla="*/ 1048 w 1374"/>
                  <a:gd name="T49" fmla="*/ 1614 h 1620"/>
                  <a:gd name="T50" fmla="*/ 900 w 1374"/>
                  <a:gd name="T51" fmla="*/ 1570 h 1620"/>
                  <a:gd name="T52" fmla="*/ 578 w 1374"/>
                  <a:gd name="T53" fmla="*/ 1546 h 1620"/>
                  <a:gd name="T54" fmla="*/ 356 w 1374"/>
                  <a:gd name="T55" fmla="*/ 1606 h 1620"/>
                  <a:gd name="T56" fmla="*/ 0 w 1374"/>
                  <a:gd name="T57" fmla="*/ 1464 h 1620"/>
                  <a:gd name="T58" fmla="*/ 14 w 1374"/>
                  <a:gd name="T59" fmla="*/ 1256 h 1620"/>
                  <a:gd name="T60" fmla="*/ 166 w 1374"/>
                  <a:gd name="T61" fmla="*/ 1186 h 1620"/>
                  <a:gd name="T62" fmla="*/ 438 w 1374"/>
                  <a:gd name="T63" fmla="*/ 716 h 1620"/>
                  <a:gd name="T64" fmla="*/ 358 w 1374"/>
                  <a:gd name="T65" fmla="*/ 934 h 1620"/>
                  <a:gd name="T66" fmla="*/ 288 w 1374"/>
                  <a:gd name="T67" fmla="*/ 1036 h 1620"/>
                  <a:gd name="T68" fmla="*/ 326 w 1374"/>
                  <a:gd name="T69" fmla="*/ 1124 h 1620"/>
                  <a:gd name="T70" fmla="*/ 520 w 1374"/>
                  <a:gd name="T71" fmla="*/ 1354 h 1620"/>
                  <a:gd name="T72" fmla="*/ 524 w 1374"/>
                  <a:gd name="T73" fmla="*/ 1412 h 1620"/>
                  <a:gd name="T74" fmla="*/ 790 w 1374"/>
                  <a:gd name="T75" fmla="*/ 1418 h 1620"/>
                  <a:gd name="T76" fmla="*/ 892 w 1374"/>
                  <a:gd name="T77" fmla="*/ 1424 h 1620"/>
                  <a:gd name="T78" fmla="*/ 914 w 1374"/>
                  <a:gd name="T79" fmla="*/ 1402 h 1620"/>
                  <a:gd name="T80" fmla="*/ 948 w 1374"/>
                  <a:gd name="T81" fmla="*/ 1130 h 1620"/>
                  <a:gd name="T82" fmla="*/ 976 w 1374"/>
                  <a:gd name="T83" fmla="*/ 930 h 1620"/>
                  <a:gd name="T84" fmla="*/ 842 w 1374"/>
                  <a:gd name="T85" fmla="*/ 588 h 1620"/>
                  <a:gd name="T86" fmla="*/ 820 w 1374"/>
                  <a:gd name="T87" fmla="*/ 438 h 1620"/>
                  <a:gd name="T88" fmla="*/ 700 w 1374"/>
                  <a:gd name="T89" fmla="*/ 370 h 1620"/>
                  <a:gd name="T90" fmla="*/ 744 w 1374"/>
                  <a:gd name="T91" fmla="*/ 288 h 1620"/>
                  <a:gd name="T92" fmla="*/ 802 w 1374"/>
                  <a:gd name="T93" fmla="*/ 390 h 1620"/>
                  <a:gd name="T94" fmla="*/ 786 w 1374"/>
                  <a:gd name="T95" fmla="*/ 246 h 1620"/>
                  <a:gd name="T96" fmla="*/ 674 w 1374"/>
                  <a:gd name="T97" fmla="*/ 302 h 1620"/>
                  <a:gd name="T98" fmla="*/ 538 w 1374"/>
                  <a:gd name="T99" fmla="*/ 246 h 1620"/>
                  <a:gd name="T100" fmla="*/ 494 w 1374"/>
                  <a:gd name="T101" fmla="*/ 368 h 1620"/>
                  <a:gd name="T102" fmla="*/ 508 w 1374"/>
                  <a:gd name="T103" fmla="*/ 344 h 1620"/>
                  <a:gd name="T104" fmla="*/ 558 w 1374"/>
                  <a:gd name="T105" fmla="*/ 304 h 1620"/>
                  <a:gd name="T106" fmla="*/ 510 w 1374"/>
                  <a:gd name="T107" fmla="*/ 418 h 1620"/>
                  <a:gd name="T108" fmla="*/ 576 w 1374"/>
                  <a:gd name="T109" fmla="*/ 514 h 1620"/>
                  <a:gd name="T110" fmla="*/ 792 w 1374"/>
                  <a:gd name="T111" fmla="*/ 466 h 1620"/>
                  <a:gd name="T112" fmla="*/ 570 w 1374"/>
                  <a:gd name="T113" fmla="*/ 560 h 1620"/>
                  <a:gd name="T114" fmla="*/ 762 w 1374"/>
                  <a:gd name="T115" fmla="*/ 514 h 1620"/>
                  <a:gd name="T116" fmla="*/ 568 w 1374"/>
                  <a:gd name="T117" fmla="*/ 618 h 1620"/>
                  <a:gd name="T118" fmla="*/ 1078 w 1374"/>
                  <a:gd name="T119" fmla="*/ 892 h 1620"/>
                  <a:gd name="T120" fmla="*/ 1072 w 1374"/>
                  <a:gd name="T121" fmla="*/ 986 h 1620"/>
                  <a:gd name="T122" fmla="*/ 870 w 1374"/>
                  <a:gd name="T123" fmla="*/ 496 h 1620"/>
                  <a:gd name="T124" fmla="*/ 924 w 1374"/>
                  <a:gd name="T125" fmla="*/ 514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4" h="1620">
                    <a:moveTo>
                      <a:pt x="174" y="1170"/>
                    </a:moveTo>
                    <a:lnTo>
                      <a:pt x="174" y="1170"/>
                    </a:lnTo>
                    <a:lnTo>
                      <a:pt x="174" y="1188"/>
                    </a:lnTo>
                    <a:lnTo>
                      <a:pt x="172" y="1204"/>
                    </a:lnTo>
                    <a:lnTo>
                      <a:pt x="168" y="1218"/>
                    </a:lnTo>
                    <a:lnTo>
                      <a:pt x="162" y="1230"/>
                    </a:lnTo>
                    <a:lnTo>
                      <a:pt x="154" y="1238"/>
                    </a:lnTo>
                    <a:lnTo>
                      <a:pt x="142" y="1246"/>
                    </a:lnTo>
                    <a:lnTo>
                      <a:pt x="130" y="1252"/>
                    </a:lnTo>
                    <a:lnTo>
                      <a:pt x="114" y="1256"/>
                    </a:lnTo>
                    <a:lnTo>
                      <a:pt x="114" y="1256"/>
                    </a:lnTo>
                    <a:lnTo>
                      <a:pt x="88" y="1258"/>
                    </a:lnTo>
                    <a:lnTo>
                      <a:pt x="64" y="1258"/>
                    </a:lnTo>
                    <a:lnTo>
                      <a:pt x="64" y="1258"/>
                    </a:lnTo>
                    <a:lnTo>
                      <a:pt x="52" y="1260"/>
                    </a:lnTo>
                    <a:lnTo>
                      <a:pt x="42" y="1262"/>
                    </a:lnTo>
                    <a:lnTo>
                      <a:pt x="34" y="1266"/>
                    </a:lnTo>
                    <a:lnTo>
                      <a:pt x="28" y="1272"/>
                    </a:lnTo>
                    <a:lnTo>
                      <a:pt x="26" y="1278"/>
                    </a:lnTo>
                    <a:lnTo>
                      <a:pt x="24" y="1286"/>
                    </a:lnTo>
                    <a:lnTo>
                      <a:pt x="26" y="1294"/>
                    </a:lnTo>
                    <a:lnTo>
                      <a:pt x="30" y="1304"/>
                    </a:lnTo>
                    <a:lnTo>
                      <a:pt x="30" y="1304"/>
                    </a:lnTo>
                    <a:lnTo>
                      <a:pt x="40" y="1324"/>
                    </a:lnTo>
                    <a:lnTo>
                      <a:pt x="46" y="1342"/>
                    </a:lnTo>
                    <a:lnTo>
                      <a:pt x="50" y="1360"/>
                    </a:lnTo>
                    <a:lnTo>
                      <a:pt x="52" y="1378"/>
                    </a:lnTo>
                    <a:lnTo>
                      <a:pt x="52" y="1396"/>
                    </a:lnTo>
                    <a:lnTo>
                      <a:pt x="48" y="1416"/>
                    </a:lnTo>
                    <a:lnTo>
                      <a:pt x="42" y="1434"/>
                    </a:lnTo>
                    <a:lnTo>
                      <a:pt x="32" y="1452"/>
                    </a:lnTo>
                    <a:lnTo>
                      <a:pt x="32" y="1452"/>
                    </a:lnTo>
                    <a:lnTo>
                      <a:pt x="32" y="1456"/>
                    </a:lnTo>
                    <a:lnTo>
                      <a:pt x="32" y="1460"/>
                    </a:lnTo>
                    <a:lnTo>
                      <a:pt x="36" y="1472"/>
                    </a:lnTo>
                    <a:lnTo>
                      <a:pt x="42" y="1484"/>
                    </a:lnTo>
                    <a:lnTo>
                      <a:pt x="50" y="1492"/>
                    </a:lnTo>
                    <a:lnTo>
                      <a:pt x="50" y="1492"/>
                    </a:lnTo>
                    <a:lnTo>
                      <a:pt x="60" y="1498"/>
                    </a:lnTo>
                    <a:lnTo>
                      <a:pt x="72" y="1500"/>
                    </a:lnTo>
                    <a:lnTo>
                      <a:pt x="98" y="1506"/>
                    </a:lnTo>
                    <a:lnTo>
                      <a:pt x="98" y="1506"/>
                    </a:lnTo>
                    <a:lnTo>
                      <a:pt x="216" y="1536"/>
                    </a:lnTo>
                    <a:lnTo>
                      <a:pt x="276" y="1550"/>
                    </a:lnTo>
                    <a:lnTo>
                      <a:pt x="336" y="1564"/>
                    </a:lnTo>
                    <a:lnTo>
                      <a:pt x="336" y="1564"/>
                    </a:lnTo>
                    <a:lnTo>
                      <a:pt x="360" y="1568"/>
                    </a:lnTo>
                    <a:lnTo>
                      <a:pt x="386" y="1572"/>
                    </a:lnTo>
                    <a:lnTo>
                      <a:pt x="412" y="1572"/>
                    </a:lnTo>
                    <a:lnTo>
                      <a:pt x="438" y="1570"/>
                    </a:lnTo>
                    <a:lnTo>
                      <a:pt x="438" y="1570"/>
                    </a:lnTo>
                    <a:lnTo>
                      <a:pt x="452" y="1566"/>
                    </a:lnTo>
                    <a:lnTo>
                      <a:pt x="464" y="1560"/>
                    </a:lnTo>
                    <a:lnTo>
                      <a:pt x="476" y="1552"/>
                    </a:lnTo>
                    <a:lnTo>
                      <a:pt x="484" y="1542"/>
                    </a:lnTo>
                    <a:lnTo>
                      <a:pt x="490" y="1532"/>
                    </a:lnTo>
                    <a:lnTo>
                      <a:pt x="494" y="1518"/>
                    </a:lnTo>
                    <a:lnTo>
                      <a:pt x="494" y="1504"/>
                    </a:lnTo>
                    <a:lnTo>
                      <a:pt x="494" y="1488"/>
                    </a:lnTo>
                    <a:lnTo>
                      <a:pt x="494" y="1488"/>
                    </a:lnTo>
                    <a:lnTo>
                      <a:pt x="490" y="1468"/>
                    </a:lnTo>
                    <a:lnTo>
                      <a:pt x="486" y="1448"/>
                    </a:lnTo>
                    <a:lnTo>
                      <a:pt x="480" y="1430"/>
                    </a:lnTo>
                    <a:lnTo>
                      <a:pt x="472" y="1412"/>
                    </a:lnTo>
                    <a:lnTo>
                      <a:pt x="472" y="1412"/>
                    </a:lnTo>
                    <a:lnTo>
                      <a:pt x="386" y="1284"/>
                    </a:lnTo>
                    <a:lnTo>
                      <a:pt x="344" y="1220"/>
                    </a:lnTo>
                    <a:lnTo>
                      <a:pt x="298" y="1158"/>
                    </a:lnTo>
                    <a:lnTo>
                      <a:pt x="298" y="1158"/>
                    </a:lnTo>
                    <a:lnTo>
                      <a:pt x="290" y="1146"/>
                    </a:lnTo>
                    <a:lnTo>
                      <a:pt x="278" y="1134"/>
                    </a:lnTo>
                    <a:lnTo>
                      <a:pt x="266" y="1124"/>
                    </a:lnTo>
                    <a:lnTo>
                      <a:pt x="254" y="1118"/>
                    </a:lnTo>
                    <a:lnTo>
                      <a:pt x="240" y="1114"/>
                    </a:lnTo>
                    <a:lnTo>
                      <a:pt x="224" y="1112"/>
                    </a:lnTo>
                    <a:lnTo>
                      <a:pt x="208" y="1116"/>
                    </a:lnTo>
                    <a:lnTo>
                      <a:pt x="190" y="1122"/>
                    </a:lnTo>
                    <a:lnTo>
                      <a:pt x="190" y="1122"/>
                    </a:lnTo>
                    <a:lnTo>
                      <a:pt x="186" y="1108"/>
                    </a:lnTo>
                    <a:lnTo>
                      <a:pt x="184" y="1092"/>
                    </a:lnTo>
                    <a:lnTo>
                      <a:pt x="184" y="1078"/>
                    </a:lnTo>
                    <a:lnTo>
                      <a:pt x="184" y="1064"/>
                    </a:lnTo>
                    <a:lnTo>
                      <a:pt x="186" y="1050"/>
                    </a:lnTo>
                    <a:lnTo>
                      <a:pt x="190" y="1036"/>
                    </a:lnTo>
                    <a:lnTo>
                      <a:pt x="200" y="1008"/>
                    </a:lnTo>
                    <a:lnTo>
                      <a:pt x="200" y="1008"/>
                    </a:lnTo>
                    <a:lnTo>
                      <a:pt x="232" y="940"/>
                    </a:lnTo>
                    <a:lnTo>
                      <a:pt x="248" y="906"/>
                    </a:lnTo>
                    <a:lnTo>
                      <a:pt x="262" y="870"/>
                    </a:lnTo>
                    <a:lnTo>
                      <a:pt x="262" y="870"/>
                    </a:lnTo>
                    <a:lnTo>
                      <a:pt x="280" y="820"/>
                    </a:lnTo>
                    <a:lnTo>
                      <a:pt x="304" y="772"/>
                    </a:lnTo>
                    <a:lnTo>
                      <a:pt x="316" y="748"/>
                    </a:lnTo>
                    <a:lnTo>
                      <a:pt x="332" y="726"/>
                    </a:lnTo>
                    <a:lnTo>
                      <a:pt x="348" y="704"/>
                    </a:lnTo>
                    <a:lnTo>
                      <a:pt x="364" y="682"/>
                    </a:lnTo>
                    <a:lnTo>
                      <a:pt x="364" y="682"/>
                    </a:lnTo>
                    <a:lnTo>
                      <a:pt x="378" y="666"/>
                    </a:lnTo>
                    <a:lnTo>
                      <a:pt x="390" y="650"/>
                    </a:lnTo>
                    <a:lnTo>
                      <a:pt x="390" y="650"/>
                    </a:lnTo>
                    <a:lnTo>
                      <a:pt x="406" y="628"/>
                    </a:lnTo>
                    <a:lnTo>
                      <a:pt x="422" y="604"/>
                    </a:lnTo>
                    <a:lnTo>
                      <a:pt x="434" y="578"/>
                    </a:lnTo>
                    <a:lnTo>
                      <a:pt x="444" y="552"/>
                    </a:lnTo>
                    <a:lnTo>
                      <a:pt x="452" y="526"/>
                    </a:lnTo>
                    <a:lnTo>
                      <a:pt x="456" y="498"/>
                    </a:lnTo>
                    <a:lnTo>
                      <a:pt x="456" y="468"/>
                    </a:lnTo>
                    <a:lnTo>
                      <a:pt x="452" y="438"/>
                    </a:lnTo>
                    <a:lnTo>
                      <a:pt x="452" y="438"/>
                    </a:lnTo>
                    <a:lnTo>
                      <a:pt x="448" y="406"/>
                    </a:lnTo>
                    <a:lnTo>
                      <a:pt x="446" y="374"/>
                    </a:lnTo>
                    <a:lnTo>
                      <a:pt x="444" y="310"/>
                    </a:lnTo>
                    <a:lnTo>
                      <a:pt x="446" y="246"/>
                    </a:lnTo>
                    <a:lnTo>
                      <a:pt x="450" y="182"/>
                    </a:lnTo>
                    <a:lnTo>
                      <a:pt x="450" y="182"/>
                    </a:lnTo>
                    <a:lnTo>
                      <a:pt x="452" y="162"/>
                    </a:lnTo>
                    <a:lnTo>
                      <a:pt x="456" y="144"/>
                    </a:lnTo>
                    <a:lnTo>
                      <a:pt x="462" y="124"/>
                    </a:lnTo>
                    <a:lnTo>
                      <a:pt x="470" y="108"/>
                    </a:lnTo>
                    <a:lnTo>
                      <a:pt x="478" y="92"/>
                    </a:lnTo>
                    <a:lnTo>
                      <a:pt x="488" y="76"/>
                    </a:lnTo>
                    <a:lnTo>
                      <a:pt x="500" y="62"/>
                    </a:lnTo>
                    <a:lnTo>
                      <a:pt x="514" y="50"/>
                    </a:lnTo>
                    <a:lnTo>
                      <a:pt x="528" y="40"/>
                    </a:lnTo>
                    <a:lnTo>
                      <a:pt x="544" y="30"/>
                    </a:lnTo>
                    <a:lnTo>
                      <a:pt x="560" y="20"/>
                    </a:lnTo>
                    <a:lnTo>
                      <a:pt x="578" y="14"/>
                    </a:lnTo>
                    <a:lnTo>
                      <a:pt x="596" y="8"/>
                    </a:lnTo>
                    <a:lnTo>
                      <a:pt x="614" y="4"/>
                    </a:lnTo>
                    <a:lnTo>
                      <a:pt x="634" y="2"/>
                    </a:lnTo>
                    <a:lnTo>
                      <a:pt x="656" y="0"/>
                    </a:lnTo>
                    <a:lnTo>
                      <a:pt x="656" y="0"/>
                    </a:lnTo>
                    <a:lnTo>
                      <a:pt x="686" y="2"/>
                    </a:lnTo>
                    <a:lnTo>
                      <a:pt x="718" y="6"/>
                    </a:lnTo>
                    <a:lnTo>
                      <a:pt x="746" y="12"/>
                    </a:lnTo>
                    <a:lnTo>
                      <a:pt x="772" y="20"/>
                    </a:lnTo>
                    <a:lnTo>
                      <a:pt x="798" y="32"/>
                    </a:lnTo>
                    <a:lnTo>
                      <a:pt x="822" y="46"/>
                    </a:lnTo>
                    <a:lnTo>
                      <a:pt x="844" y="60"/>
                    </a:lnTo>
                    <a:lnTo>
                      <a:pt x="864" y="78"/>
                    </a:lnTo>
                    <a:lnTo>
                      <a:pt x="882" y="98"/>
                    </a:lnTo>
                    <a:lnTo>
                      <a:pt x="898" y="120"/>
                    </a:lnTo>
                    <a:lnTo>
                      <a:pt x="910" y="144"/>
                    </a:lnTo>
                    <a:lnTo>
                      <a:pt x="922" y="168"/>
                    </a:lnTo>
                    <a:lnTo>
                      <a:pt x="930" y="196"/>
                    </a:lnTo>
                    <a:lnTo>
                      <a:pt x="938" y="224"/>
                    </a:lnTo>
                    <a:lnTo>
                      <a:pt x="940" y="254"/>
                    </a:lnTo>
                    <a:lnTo>
                      <a:pt x="942" y="286"/>
                    </a:lnTo>
                    <a:lnTo>
                      <a:pt x="942" y="286"/>
                    </a:lnTo>
                    <a:lnTo>
                      <a:pt x="944" y="344"/>
                    </a:lnTo>
                    <a:lnTo>
                      <a:pt x="946" y="370"/>
                    </a:lnTo>
                    <a:lnTo>
                      <a:pt x="950" y="398"/>
                    </a:lnTo>
                    <a:lnTo>
                      <a:pt x="956" y="426"/>
                    </a:lnTo>
                    <a:lnTo>
                      <a:pt x="962" y="452"/>
                    </a:lnTo>
                    <a:lnTo>
                      <a:pt x="968" y="478"/>
                    </a:lnTo>
                    <a:lnTo>
                      <a:pt x="978" y="502"/>
                    </a:lnTo>
                    <a:lnTo>
                      <a:pt x="988" y="528"/>
                    </a:lnTo>
                    <a:lnTo>
                      <a:pt x="998" y="552"/>
                    </a:lnTo>
                    <a:lnTo>
                      <a:pt x="1012" y="576"/>
                    </a:lnTo>
                    <a:lnTo>
                      <a:pt x="1024" y="600"/>
                    </a:lnTo>
                    <a:lnTo>
                      <a:pt x="1040" y="622"/>
                    </a:lnTo>
                    <a:lnTo>
                      <a:pt x="1056" y="646"/>
                    </a:lnTo>
                    <a:lnTo>
                      <a:pt x="1074" y="668"/>
                    </a:lnTo>
                    <a:lnTo>
                      <a:pt x="1094" y="690"/>
                    </a:lnTo>
                    <a:lnTo>
                      <a:pt x="1094" y="690"/>
                    </a:lnTo>
                    <a:lnTo>
                      <a:pt x="1110" y="710"/>
                    </a:lnTo>
                    <a:lnTo>
                      <a:pt x="1126" y="730"/>
                    </a:lnTo>
                    <a:lnTo>
                      <a:pt x="1140" y="750"/>
                    </a:lnTo>
                    <a:lnTo>
                      <a:pt x="1152" y="772"/>
                    </a:lnTo>
                    <a:lnTo>
                      <a:pt x="1176" y="814"/>
                    </a:lnTo>
                    <a:lnTo>
                      <a:pt x="1196" y="860"/>
                    </a:lnTo>
                    <a:lnTo>
                      <a:pt x="1212" y="908"/>
                    </a:lnTo>
                    <a:lnTo>
                      <a:pt x="1224" y="956"/>
                    </a:lnTo>
                    <a:lnTo>
                      <a:pt x="1232" y="1006"/>
                    </a:lnTo>
                    <a:lnTo>
                      <a:pt x="1236" y="1056"/>
                    </a:lnTo>
                    <a:lnTo>
                      <a:pt x="1236" y="1056"/>
                    </a:lnTo>
                    <a:lnTo>
                      <a:pt x="1236" y="1072"/>
                    </a:lnTo>
                    <a:lnTo>
                      <a:pt x="1234" y="1088"/>
                    </a:lnTo>
                    <a:lnTo>
                      <a:pt x="1230" y="1104"/>
                    </a:lnTo>
                    <a:lnTo>
                      <a:pt x="1224" y="1120"/>
                    </a:lnTo>
                    <a:lnTo>
                      <a:pt x="1218" y="1134"/>
                    </a:lnTo>
                    <a:lnTo>
                      <a:pt x="1208" y="1150"/>
                    </a:lnTo>
                    <a:lnTo>
                      <a:pt x="1198" y="1164"/>
                    </a:lnTo>
                    <a:lnTo>
                      <a:pt x="1188" y="1178"/>
                    </a:lnTo>
                    <a:lnTo>
                      <a:pt x="1176" y="1192"/>
                    </a:lnTo>
                    <a:lnTo>
                      <a:pt x="1162" y="1204"/>
                    </a:lnTo>
                    <a:lnTo>
                      <a:pt x="1148" y="1214"/>
                    </a:lnTo>
                    <a:lnTo>
                      <a:pt x="1134" y="1222"/>
                    </a:lnTo>
                    <a:lnTo>
                      <a:pt x="1120" y="1230"/>
                    </a:lnTo>
                    <a:lnTo>
                      <a:pt x="1106" y="1236"/>
                    </a:lnTo>
                    <a:lnTo>
                      <a:pt x="1092" y="1240"/>
                    </a:lnTo>
                    <a:lnTo>
                      <a:pt x="1078" y="1242"/>
                    </a:lnTo>
                    <a:lnTo>
                      <a:pt x="1078" y="1242"/>
                    </a:lnTo>
                    <a:lnTo>
                      <a:pt x="1066" y="1242"/>
                    </a:lnTo>
                    <a:lnTo>
                      <a:pt x="1054" y="1240"/>
                    </a:lnTo>
                    <a:lnTo>
                      <a:pt x="1042" y="1236"/>
                    </a:lnTo>
                    <a:lnTo>
                      <a:pt x="1032" y="1232"/>
                    </a:lnTo>
                    <a:lnTo>
                      <a:pt x="1022" y="1226"/>
                    </a:lnTo>
                    <a:lnTo>
                      <a:pt x="1014" y="1218"/>
                    </a:lnTo>
                    <a:lnTo>
                      <a:pt x="1008" y="1208"/>
                    </a:lnTo>
                    <a:lnTo>
                      <a:pt x="1000" y="1196"/>
                    </a:lnTo>
                    <a:lnTo>
                      <a:pt x="1000" y="1196"/>
                    </a:lnTo>
                    <a:lnTo>
                      <a:pt x="994" y="1184"/>
                    </a:lnTo>
                    <a:lnTo>
                      <a:pt x="988" y="1172"/>
                    </a:lnTo>
                    <a:lnTo>
                      <a:pt x="988" y="1172"/>
                    </a:lnTo>
                    <a:lnTo>
                      <a:pt x="972" y="1158"/>
                    </a:lnTo>
                    <a:lnTo>
                      <a:pt x="964" y="1152"/>
                    </a:lnTo>
                    <a:lnTo>
                      <a:pt x="958" y="1152"/>
                    </a:lnTo>
                    <a:lnTo>
                      <a:pt x="958" y="1152"/>
                    </a:lnTo>
                    <a:lnTo>
                      <a:pt x="950" y="1154"/>
                    </a:lnTo>
                    <a:lnTo>
                      <a:pt x="942" y="1162"/>
                    </a:lnTo>
                    <a:lnTo>
                      <a:pt x="936" y="1170"/>
                    </a:lnTo>
                    <a:lnTo>
                      <a:pt x="934" y="1180"/>
                    </a:lnTo>
                    <a:lnTo>
                      <a:pt x="934" y="1180"/>
                    </a:lnTo>
                    <a:lnTo>
                      <a:pt x="932" y="1200"/>
                    </a:lnTo>
                    <a:lnTo>
                      <a:pt x="932" y="1222"/>
                    </a:lnTo>
                    <a:lnTo>
                      <a:pt x="932" y="1266"/>
                    </a:lnTo>
                    <a:lnTo>
                      <a:pt x="932" y="1266"/>
                    </a:lnTo>
                    <a:lnTo>
                      <a:pt x="940" y="1432"/>
                    </a:lnTo>
                    <a:lnTo>
                      <a:pt x="940" y="1432"/>
                    </a:lnTo>
                    <a:lnTo>
                      <a:pt x="938" y="1456"/>
                    </a:lnTo>
                    <a:lnTo>
                      <a:pt x="936" y="1480"/>
                    </a:lnTo>
                    <a:lnTo>
                      <a:pt x="936" y="1480"/>
                    </a:lnTo>
                    <a:lnTo>
                      <a:pt x="936" y="1494"/>
                    </a:lnTo>
                    <a:lnTo>
                      <a:pt x="938" y="1508"/>
                    </a:lnTo>
                    <a:lnTo>
                      <a:pt x="942" y="1520"/>
                    </a:lnTo>
                    <a:lnTo>
                      <a:pt x="946" y="1532"/>
                    </a:lnTo>
                    <a:lnTo>
                      <a:pt x="952" y="1542"/>
                    </a:lnTo>
                    <a:lnTo>
                      <a:pt x="960" y="1550"/>
                    </a:lnTo>
                    <a:lnTo>
                      <a:pt x="966" y="1558"/>
                    </a:lnTo>
                    <a:lnTo>
                      <a:pt x="976" y="1564"/>
                    </a:lnTo>
                    <a:lnTo>
                      <a:pt x="986" y="1570"/>
                    </a:lnTo>
                    <a:lnTo>
                      <a:pt x="996" y="1572"/>
                    </a:lnTo>
                    <a:lnTo>
                      <a:pt x="1006" y="1574"/>
                    </a:lnTo>
                    <a:lnTo>
                      <a:pt x="1018" y="1574"/>
                    </a:lnTo>
                    <a:lnTo>
                      <a:pt x="1030" y="1574"/>
                    </a:lnTo>
                    <a:lnTo>
                      <a:pt x="1042" y="1570"/>
                    </a:lnTo>
                    <a:lnTo>
                      <a:pt x="1056" y="1566"/>
                    </a:lnTo>
                    <a:lnTo>
                      <a:pt x="1068" y="1560"/>
                    </a:lnTo>
                    <a:lnTo>
                      <a:pt x="1068" y="1560"/>
                    </a:lnTo>
                    <a:lnTo>
                      <a:pt x="1082" y="1552"/>
                    </a:lnTo>
                    <a:lnTo>
                      <a:pt x="1092" y="1544"/>
                    </a:lnTo>
                    <a:lnTo>
                      <a:pt x="1092" y="1544"/>
                    </a:lnTo>
                    <a:lnTo>
                      <a:pt x="1114" y="1526"/>
                    </a:lnTo>
                    <a:lnTo>
                      <a:pt x="1136" y="1510"/>
                    </a:lnTo>
                    <a:lnTo>
                      <a:pt x="1158" y="1496"/>
                    </a:lnTo>
                    <a:lnTo>
                      <a:pt x="1182" y="1482"/>
                    </a:lnTo>
                    <a:lnTo>
                      <a:pt x="1206" y="1470"/>
                    </a:lnTo>
                    <a:lnTo>
                      <a:pt x="1232" y="1458"/>
                    </a:lnTo>
                    <a:lnTo>
                      <a:pt x="1282" y="1438"/>
                    </a:lnTo>
                    <a:lnTo>
                      <a:pt x="1282" y="1438"/>
                    </a:lnTo>
                    <a:lnTo>
                      <a:pt x="1292" y="1434"/>
                    </a:lnTo>
                    <a:lnTo>
                      <a:pt x="1302" y="1428"/>
                    </a:lnTo>
                    <a:lnTo>
                      <a:pt x="1320" y="1416"/>
                    </a:lnTo>
                    <a:lnTo>
                      <a:pt x="1354" y="1386"/>
                    </a:lnTo>
                    <a:lnTo>
                      <a:pt x="1354" y="1386"/>
                    </a:lnTo>
                    <a:lnTo>
                      <a:pt x="1320" y="1360"/>
                    </a:lnTo>
                    <a:lnTo>
                      <a:pt x="1304" y="1348"/>
                    </a:lnTo>
                    <a:lnTo>
                      <a:pt x="1286" y="1336"/>
                    </a:lnTo>
                    <a:lnTo>
                      <a:pt x="1286" y="1336"/>
                    </a:lnTo>
                    <a:lnTo>
                      <a:pt x="1270" y="1326"/>
                    </a:lnTo>
                    <a:lnTo>
                      <a:pt x="1254" y="1312"/>
                    </a:lnTo>
                    <a:lnTo>
                      <a:pt x="1244" y="1296"/>
                    </a:lnTo>
                    <a:lnTo>
                      <a:pt x="1236" y="1276"/>
                    </a:lnTo>
                    <a:lnTo>
                      <a:pt x="1232" y="1256"/>
                    </a:lnTo>
                    <a:lnTo>
                      <a:pt x="1230" y="1232"/>
                    </a:lnTo>
                    <a:lnTo>
                      <a:pt x="1234" y="1208"/>
                    </a:lnTo>
                    <a:lnTo>
                      <a:pt x="1242" y="1182"/>
                    </a:lnTo>
                    <a:lnTo>
                      <a:pt x="1242" y="1182"/>
                    </a:lnTo>
                    <a:lnTo>
                      <a:pt x="1244" y="1210"/>
                    </a:lnTo>
                    <a:lnTo>
                      <a:pt x="1252" y="1236"/>
                    </a:lnTo>
                    <a:lnTo>
                      <a:pt x="1260" y="1260"/>
                    </a:lnTo>
                    <a:lnTo>
                      <a:pt x="1274" y="1280"/>
                    </a:lnTo>
                    <a:lnTo>
                      <a:pt x="1288" y="1298"/>
                    </a:lnTo>
                    <a:lnTo>
                      <a:pt x="1306" y="1316"/>
                    </a:lnTo>
                    <a:lnTo>
                      <a:pt x="1326" y="1330"/>
                    </a:lnTo>
                    <a:lnTo>
                      <a:pt x="1348" y="1344"/>
                    </a:lnTo>
                    <a:lnTo>
                      <a:pt x="1348" y="1344"/>
                    </a:lnTo>
                    <a:lnTo>
                      <a:pt x="1360" y="1352"/>
                    </a:lnTo>
                    <a:lnTo>
                      <a:pt x="1368" y="1360"/>
                    </a:lnTo>
                    <a:lnTo>
                      <a:pt x="1374" y="1370"/>
                    </a:lnTo>
                    <a:lnTo>
                      <a:pt x="1374" y="1382"/>
                    </a:lnTo>
                    <a:lnTo>
                      <a:pt x="1374" y="1392"/>
                    </a:lnTo>
                    <a:lnTo>
                      <a:pt x="1368" y="1404"/>
                    </a:lnTo>
                    <a:lnTo>
                      <a:pt x="1360" y="1414"/>
                    </a:lnTo>
                    <a:lnTo>
                      <a:pt x="1350" y="1424"/>
                    </a:lnTo>
                    <a:lnTo>
                      <a:pt x="1350" y="1424"/>
                    </a:lnTo>
                    <a:lnTo>
                      <a:pt x="1330" y="1438"/>
                    </a:lnTo>
                    <a:lnTo>
                      <a:pt x="1310" y="1450"/>
                    </a:lnTo>
                    <a:lnTo>
                      <a:pt x="1288" y="1462"/>
                    </a:lnTo>
                    <a:lnTo>
                      <a:pt x="1268" y="1474"/>
                    </a:lnTo>
                    <a:lnTo>
                      <a:pt x="1268" y="1474"/>
                    </a:lnTo>
                    <a:lnTo>
                      <a:pt x="1182" y="1528"/>
                    </a:lnTo>
                    <a:lnTo>
                      <a:pt x="1140" y="1558"/>
                    </a:lnTo>
                    <a:lnTo>
                      <a:pt x="1100" y="1588"/>
                    </a:lnTo>
                    <a:lnTo>
                      <a:pt x="1100" y="1588"/>
                    </a:lnTo>
                    <a:lnTo>
                      <a:pt x="1088" y="1596"/>
                    </a:lnTo>
                    <a:lnTo>
                      <a:pt x="1074" y="1602"/>
                    </a:lnTo>
                    <a:lnTo>
                      <a:pt x="1062" y="1608"/>
                    </a:lnTo>
                    <a:lnTo>
                      <a:pt x="1048" y="1614"/>
                    </a:lnTo>
                    <a:lnTo>
                      <a:pt x="1036" y="1616"/>
                    </a:lnTo>
                    <a:lnTo>
                      <a:pt x="1022" y="1618"/>
                    </a:lnTo>
                    <a:lnTo>
                      <a:pt x="1008" y="1620"/>
                    </a:lnTo>
                    <a:lnTo>
                      <a:pt x="996" y="1618"/>
                    </a:lnTo>
                    <a:lnTo>
                      <a:pt x="982" y="1616"/>
                    </a:lnTo>
                    <a:lnTo>
                      <a:pt x="968" y="1614"/>
                    </a:lnTo>
                    <a:lnTo>
                      <a:pt x="956" y="1610"/>
                    </a:lnTo>
                    <a:lnTo>
                      <a:pt x="944" y="1604"/>
                    </a:lnTo>
                    <a:lnTo>
                      <a:pt x="932" y="1598"/>
                    </a:lnTo>
                    <a:lnTo>
                      <a:pt x="920" y="1590"/>
                    </a:lnTo>
                    <a:lnTo>
                      <a:pt x="910" y="1580"/>
                    </a:lnTo>
                    <a:lnTo>
                      <a:pt x="900" y="1570"/>
                    </a:lnTo>
                    <a:lnTo>
                      <a:pt x="900" y="1570"/>
                    </a:lnTo>
                    <a:lnTo>
                      <a:pt x="888" y="1558"/>
                    </a:lnTo>
                    <a:lnTo>
                      <a:pt x="872" y="1548"/>
                    </a:lnTo>
                    <a:lnTo>
                      <a:pt x="854" y="1540"/>
                    </a:lnTo>
                    <a:lnTo>
                      <a:pt x="838" y="1538"/>
                    </a:lnTo>
                    <a:lnTo>
                      <a:pt x="838" y="1538"/>
                    </a:lnTo>
                    <a:lnTo>
                      <a:pt x="780" y="1536"/>
                    </a:lnTo>
                    <a:lnTo>
                      <a:pt x="724" y="1534"/>
                    </a:lnTo>
                    <a:lnTo>
                      <a:pt x="666" y="1536"/>
                    </a:lnTo>
                    <a:lnTo>
                      <a:pt x="610" y="1540"/>
                    </a:lnTo>
                    <a:lnTo>
                      <a:pt x="610" y="1540"/>
                    </a:lnTo>
                    <a:lnTo>
                      <a:pt x="578" y="1546"/>
                    </a:lnTo>
                    <a:lnTo>
                      <a:pt x="546" y="1556"/>
                    </a:lnTo>
                    <a:lnTo>
                      <a:pt x="516" y="1570"/>
                    </a:lnTo>
                    <a:lnTo>
                      <a:pt x="488" y="1584"/>
                    </a:lnTo>
                    <a:lnTo>
                      <a:pt x="488" y="1584"/>
                    </a:lnTo>
                    <a:lnTo>
                      <a:pt x="472" y="1594"/>
                    </a:lnTo>
                    <a:lnTo>
                      <a:pt x="456" y="1602"/>
                    </a:lnTo>
                    <a:lnTo>
                      <a:pt x="440" y="1608"/>
                    </a:lnTo>
                    <a:lnTo>
                      <a:pt x="424" y="1610"/>
                    </a:lnTo>
                    <a:lnTo>
                      <a:pt x="408" y="1612"/>
                    </a:lnTo>
                    <a:lnTo>
                      <a:pt x="392" y="1612"/>
                    </a:lnTo>
                    <a:lnTo>
                      <a:pt x="374" y="1610"/>
                    </a:lnTo>
                    <a:lnTo>
                      <a:pt x="356" y="1606"/>
                    </a:lnTo>
                    <a:lnTo>
                      <a:pt x="356" y="1606"/>
                    </a:lnTo>
                    <a:lnTo>
                      <a:pt x="214" y="1566"/>
                    </a:lnTo>
                    <a:lnTo>
                      <a:pt x="72" y="1530"/>
                    </a:lnTo>
                    <a:lnTo>
                      <a:pt x="72" y="1530"/>
                    </a:lnTo>
                    <a:lnTo>
                      <a:pt x="46" y="1522"/>
                    </a:lnTo>
                    <a:lnTo>
                      <a:pt x="28" y="1514"/>
                    </a:lnTo>
                    <a:lnTo>
                      <a:pt x="14" y="1506"/>
                    </a:lnTo>
                    <a:lnTo>
                      <a:pt x="8" y="1500"/>
                    </a:lnTo>
                    <a:lnTo>
                      <a:pt x="4" y="1494"/>
                    </a:lnTo>
                    <a:lnTo>
                      <a:pt x="2" y="1488"/>
                    </a:lnTo>
                    <a:lnTo>
                      <a:pt x="0" y="1480"/>
                    </a:lnTo>
                    <a:lnTo>
                      <a:pt x="0" y="1464"/>
                    </a:lnTo>
                    <a:lnTo>
                      <a:pt x="4" y="1444"/>
                    </a:lnTo>
                    <a:lnTo>
                      <a:pt x="10" y="1420"/>
                    </a:lnTo>
                    <a:lnTo>
                      <a:pt x="10" y="1420"/>
                    </a:lnTo>
                    <a:lnTo>
                      <a:pt x="16" y="1396"/>
                    </a:lnTo>
                    <a:lnTo>
                      <a:pt x="18" y="1370"/>
                    </a:lnTo>
                    <a:lnTo>
                      <a:pt x="16" y="1344"/>
                    </a:lnTo>
                    <a:lnTo>
                      <a:pt x="12" y="1318"/>
                    </a:lnTo>
                    <a:lnTo>
                      <a:pt x="12" y="1318"/>
                    </a:lnTo>
                    <a:lnTo>
                      <a:pt x="10" y="1298"/>
                    </a:lnTo>
                    <a:lnTo>
                      <a:pt x="8" y="1280"/>
                    </a:lnTo>
                    <a:lnTo>
                      <a:pt x="10" y="1266"/>
                    </a:lnTo>
                    <a:lnTo>
                      <a:pt x="14" y="1256"/>
                    </a:lnTo>
                    <a:lnTo>
                      <a:pt x="22" y="1248"/>
                    </a:lnTo>
                    <a:lnTo>
                      <a:pt x="34" y="1242"/>
                    </a:lnTo>
                    <a:lnTo>
                      <a:pt x="50" y="1240"/>
                    </a:lnTo>
                    <a:lnTo>
                      <a:pt x="72" y="1238"/>
                    </a:lnTo>
                    <a:lnTo>
                      <a:pt x="72" y="1238"/>
                    </a:lnTo>
                    <a:lnTo>
                      <a:pt x="88" y="1236"/>
                    </a:lnTo>
                    <a:lnTo>
                      <a:pt x="104" y="1232"/>
                    </a:lnTo>
                    <a:lnTo>
                      <a:pt x="118" y="1226"/>
                    </a:lnTo>
                    <a:lnTo>
                      <a:pt x="132" y="1220"/>
                    </a:lnTo>
                    <a:lnTo>
                      <a:pt x="144" y="1210"/>
                    </a:lnTo>
                    <a:lnTo>
                      <a:pt x="156" y="1200"/>
                    </a:lnTo>
                    <a:lnTo>
                      <a:pt x="166" y="1186"/>
                    </a:lnTo>
                    <a:lnTo>
                      <a:pt x="174" y="1170"/>
                    </a:lnTo>
                    <a:lnTo>
                      <a:pt x="174" y="1170"/>
                    </a:lnTo>
                    <a:close/>
                    <a:moveTo>
                      <a:pt x="504" y="546"/>
                    </a:moveTo>
                    <a:lnTo>
                      <a:pt x="504" y="546"/>
                    </a:lnTo>
                    <a:lnTo>
                      <a:pt x="488" y="588"/>
                    </a:lnTo>
                    <a:lnTo>
                      <a:pt x="470" y="626"/>
                    </a:lnTo>
                    <a:lnTo>
                      <a:pt x="470" y="626"/>
                    </a:lnTo>
                    <a:lnTo>
                      <a:pt x="456" y="656"/>
                    </a:lnTo>
                    <a:lnTo>
                      <a:pt x="450" y="670"/>
                    </a:lnTo>
                    <a:lnTo>
                      <a:pt x="444" y="686"/>
                    </a:lnTo>
                    <a:lnTo>
                      <a:pt x="440" y="700"/>
                    </a:lnTo>
                    <a:lnTo>
                      <a:pt x="438" y="716"/>
                    </a:lnTo>
                    <a:lnTo>
                      <a:pt x="438" y="734"/>
                    </a:lnTo>
                    <a:lnTo>
                      <a:pt x="442" y="750"/>
                    </a:lnTo>
                    <a:lnTo>
                      <a:pt x="442" y="750"/>
                    </a:lnTo>
                    <a:lnTo>
                      <a:pt x="442" y="756"/>
                    </a:lnTo>
                    <a:lnTo>
                      <a:pt x="442" y="760"/>
                    </a:lnTo>
                    <a:lnTo>
                      <a:pt x="434" y="772"/>
                    </a:lnTo>
                    <a:lnTo>
                      <a:pt x="434" y="772"/>
                    </a:lnTo>
                    <a:lnTo>
                      <a:pt x="414" y="802"/>
                    </a:lnTo>
                    <a:lnTo>
                      <a:pt x="396" y="834"/>
                    </a:lnTo>
                    <a:lnTo>
                      <a:pt x="380" y="866"/>
                    </a:lnTo>
                    <a:lnTo>
                      <a:pt x="368" y="900"/>
                    </a:lnTo>
                    <a:lnTo>
                      <a:pt x="358" y="934"/>
                    </a:lnTo>
                    <a:lnTo>
                      <a:pt x="350" y="970"/>
                    </a:lnTo>
                    <a:lnTo>
                      <a:pt x="346" y="1006"/>
                    </a:lnTo>
                    <a:lnTo>
                      <a:pt x="346" y="1044"/>
                    </a:lnTo>
                    <a:lnTo>
                      <a:pt x="346" y="1044"/>
                    </a:lnTo>
                    <a:lnTo>
                      <a:pt x="346" y="1056"/>
                    </a:lnTo>
                    <a:lnTo>
                      <a:pt x="344" y="1070"/>
                    </a:lnTo>
                    <a:lnTo>
                      <a:pt x="338" y="1104"/>
                    </a:lnTo>
                    <a:lnTo>
                      <a:pt x="338" y="1104"/>
                    </a:lnTo>
                    <a:lnTo>
                      <a:pt x="318" y="1088"/>
                    </a:lnTo>
                    <a:lnTo>
                      <a:pt x="304" y="1072"/>
                    </a:lnTo>
                    <a:lnTo>
                      <a:pt x="296" y="1054"/>
                    </a:lnTo>
                    <a:lnTo>
                      <a:pt x="288" y="1036"/>
                    </a:lnTo>
                    <a:lnTo>
                      <a:pt x="284" y="1018"/>
                    </a:lnTo>
                    <a:lnTo>
                      <a:pt x="282" y="998"/>
                    </a:lnTo>
                    <a:lnTo>
                      <a:pt x="278" y="962"/>
                    </a:lnTo>
                    <a:lnTo>
                      <a:pt x="278" y="962"/>
                    </a:lnTo>
                    <a:lnTo>
                      <a:pt x="274" y="986"/>
                    </a:lnTo>
                    <a:lnTo>
                      <a:pt x="274" y="1008"/>
                    </a:lnTo>
                    <a:lnTo>
                      <a:pt x="274" y="1030"/>
                    </a:lnTo>
                    <a:lnTo>
                      <a:pt x="278" y="1050"/>
                    </a:lnTo>
                    <a:lnTo>
                      <a:pt x="284" y="1070"/>
                    </a:lnTo>
                    <a:lnTo>
                      <a:pt x="294" y="1090"/>
                    </a:lnTo>
                    <a:lnTo>
                      <a:pt x="308" y="1108"/>
                    </a:lnTo>
                    <a:lnTo>
                      <a:pt x="326" y="1124"/>
                    </a:lnTo>
                    <a:lnTo>
                      <a:pt x="326" y="1124"/>
                    </a:lnTo>
                    <a:lnTo>
                      <a:pt x="406" y="1192"/>
                    </a:lnTo>
                    <a:lnTo>
                      <a:pt x="488" y="1260"/>
                    </a:lnTo>
                    <a:lnTo>
                      <a:pt x="488" y="1260"/>
                    </a:lnTo>
                    <a:lnTo>
                      <a:pt x="506" y="1278"/>
                    </a:lnTo>
                    <a:lnTo>
                      <a:pt x="520" y="1294"/>
                    </a:lnTo>
                    <a:lnTo>
                      <a:pt x="528" y="1310"/>
                    </a:lnTo>
                    <a:lnTo>
                      <a:pt x="530" y="1318"/>
                    </a:lnTo>
                    <a:lnTo>
                      <a:pt x="532" y="1324"/>
                    </a:lnTo>
                    <a:lnTo>
                      <a:pt x="530" y="1332"/>
                    </a:lnTo>
                    <a:lnTo>
                      <a:pt x="528" y="1340"/>
                    </a:lnTo>
                    <a:lnTo>
                      <a:pt x="520" y="1354"/>
                    </a:lnTo>
                    <a:lnTo>
                      <a:pt x="506" y="1368"/>
                    </a:lnTo>
                    <a:lnTo>
                      <a:pt x="486" y="1382"/>
                    </a:lnTo>
                    <a:lnTo>
                      <a:pt x="486" y="1382"/>
                    </a:lnTo>
                    <a:lnTo>
                      <a:pt x="546" y="1518"/>
                    </a:lnTo>
                    <a:lnTo>
                      <a:pt x="546" y="1518"/>
                    </a:lnTo>
                    <a:lnTo>
                      <a:pt x="552" y="1504"/>
                    </a:lnTo>
                    <a:lnTo>
                      <a:pt x="554" y="1490"/>
                    </a:lnTo>
                    <a:lnTo>
                      <a:pt x="552" y="1478"/>
                    </a:lnTo>
                    <a:lnTo>
                      <a:pt x="548" y="1464"/>
                    </a:lnTo>
                    <a:lnTo>
                      <a:pt x="534" y="1438"/>
                    </a:lnTo>
                    <a:lnTo>
                      <a:pt x="528" y="1426"/>
                    </a:lnTo>
                    <a:lnTo>
                      <a:pt x="524" y="1412"/>
                    </a:lnTo>
                    <a:lnTo>
                      <a:pt x="524" y="1412"/>
                    </a:lnTo>
                    <a:lnTo>
                      <a:pt x="570" y="1428"/>
                    </a:lnTo>
                    <a:lnTo>
                      <a:pt x="594" y="1434"/>
                    </a:lnTo>
                    <a:lnTo>
                      <a:pt x="618" y="1440"/>
                    </a:lnTo>
                    <a:lnTo>
                      <a:pt x="642" y="1444"/>
                    </a:lnTo>
                    <a:lnTo>
                      <a:pt x="666" y="1446"/>
                    </a:lnTo>
                    <a:lnTo>
                      <a:pt x="692" y="1446"/>
                    </a:lnTo>
                    <a:lnTo>
                      <a:pt x="718" y="1442"/>
                    </a:lnTo>
                    <a:lnTo>
                      <a:pt x="718" y="1442"/>
                    </a:lnTo>
                    <a:lnTo>
                      <a:pt x="744" y="1436"/>
                    </a:lnTo>
                    <a:lnTo>
                      <a:pt x="768" y="1428"/>
                    </a:lnTo>
                    <a:lnTo>
                      <a:pt x="790" y="1418"/>
                    </a:lnTo>
                    <a:lnTo>
                      <a:pt x="812" y="1404"/>
                    </a:lnTo>
                    <a:lnTo>
                      <a:pt x="832" y="1390"/>
                    </a:lnTo>
                    <a:lnTo>
                      <a:pt x="852" y="1372"/>
                    </a:lnTo>
                    <a:lnTo>
                      <a:pt x="870" y="1354"/>
                    </a:lnTo>
                    <a:lnTo>
                      <a:pt x="886" y="1330"/>
                    </a:lnTo>
                    <a:lnTo>
                      <a:pt x="886" y="1330"/>
                    </a:lnTo>
                    <a:lnTo>
                      <a:pt x="892" y="1344"/>
                    </a:lnTo>
                    <a:lnTo>
                      <a:pt x="896" y="1356"/>
                    </a:lnTo>
                    <a:lnTo>
                      <a:pt x="898" y="1368"/>
                    </a:lnTo>
                    <a:lnTo>
                      <a:pt x="898" y="1380"/>
                    </a:lnTo>
                    <a:lnTo>
                      <a:pt x="896" y="1402"/>
                    </a:lnTo>
                    <a:lnTo>
                      <a:pt x="892" y="1424"/>
                    </a:lnTo>
                    <a:lnTo>
                      <a:pt x="886" y="1446"/>
                    </a:lnTo>
                    <a:lnTo>
                      <a:pt x="882" y="1468"/>
                    </a:lnTo>
                    <a:lnTo>
                      <a:pt x="882" y="1480"/>
                    </a:lnTo>
                    <a:lnTo>
                      <a:pt x="882" y="1490"/>
                    </a:lnTo>
                    <a:lnTo>
                      <a:pt x="884" y="1502"/>
                    </a:lnTo>
                    <a:lnTo>
                      <a:pt x="886" y="1512"/>
                    </a:lnTo>
                    <a:lnTo>
                      <a:pt x="886" y="1512"/>
                    </a:lnTo>
                    <a:lnTo>
                      <a:pt x="896" y="1486"/>
                    </a:lnTo>
                    <a:lnTo>
                      <a:pt x="904" y="1458"/>
                    </a:lnTo>
                    <a:lnTo>
                      <a:pt x="910" y="1430"/>
                    </a:lnTo>
                    <a:lnTo>
                      <a:pt x="914" y="1402"/>
                    </a:lnTo>
                    <a:lnTo>
                      <a:pt x="914" y="1402"/>
                    </a:lnTo>
                    <a:lnTo>
                      <a:pt x="912" y="1356"/>
                    </a:lnTo>
                    <a:lnTo>
                      <a:pt x="910" y="1310"/>
                    </a:lnTo>
                    <a:lnTo>
                      <a:pt x="908" y="1266"/>
                    </a:lnTo>
                    <a:lnTo>
                      <a:pt x="908" y="1220"/>
                    </a:lnTo>
                    <a:lnTo>
                      <a:pt x="908" y="1220"/>
                    </a:lnTo>
                    <a:lnTo>
                      <a:pt x="910" y="1200"/>
                    </a:lnTo>
                    <a:lnTo>
                      <a:pt x="912" y="1182"/>
                    </a:lnTo>
                    <a:lnTo>
                      <a:pt x="918" y="1164"/>
                    </a:lnTo>
                    <a:lnTo>
                      <a:pt x="924" y="1156"/>
                    </a:lnTo>
                    <a:lnTo>
                      <a:pt x="928" y="1150"/>
                    </a:lnTo>
                    <a:lnTo>
                      <a:pt x="928" y="1150"/>
                    </a:lnTo>
                    <a:lnTo>
                      <a:pt x="948" y="1130"/>
                    </a:lnTo>
                    <a:lnTo>
                      <a:pt x="970" y="1112"/>
                    </a:lnTo>
                    <a:lnTo>
                      <a:pt x="1006" y="1084"/>
                    </a:lnTo>
                    <a:lnTo>
                      <a:pt x="1006" y="1084"/>
                    </a:lnTo>
                    <a:lnTo>
                      <a:pt x="998" y="1066"/>
                    </a:lnTo>
                    <a:lnTo>
                      <a:pt x="988" y="1048"/>
                    </a:lnTo>
                    <a:lnTo>
                      <a:pt x="982" y="1030"/>
                    </a:lnTo>
                    <a:lnTo>
                      <a:pt x="980" y="1022"/>
                    </a:lnTo>
                    <a:lnTo>
                      <a:pt x="980" y="1014"/>
                    </a:lnTo>
                    <a:lnTo>
                      <a:pt x="980" y="1014"/>
                    </a:lnTo>
                    <a:lnTo>
                      <a:pt x="982" y="986"/>
                    </a:lnTo>
                    <a:lnTo>
                      <a:pt x="980" y="958"/>
                    </a:lnTo>
                    <a:lnTo>
                      <a:pt x="976" y="930"/>
                    </a:lnTo>
                    <a:lnTo>
                      <a:pt x="972" y="904"/>
                    </a:lnTo>
                    <a:lnTo>
                      <a:pt x="966" y="878"/>
                    </a:lnTo>
                    <a:lnTo>
                      <a:pt x="958" y="852"/>
                    </a:lnTo>
                    <a:lnTo>
                      <a:pt x="938" y="800"/>
                    </a:lnTo>
                    <a:lnTo>
                      <a:pt x="916" y="750"/>
                    </a:lnTo>
                    <a:lnTo>
                      <a:pt x="894" y="702"/>
                    </a:lnTo>
                    <a:lnTo>
                      <a:pt x="870" y="652"/>
                    </a:lnTo>
                    <a:lnTo>
                      <a:pt x="850" y="602"/>
                    </a:lnTo>
                    <a:lnTo>
                      <a:pt x="850" y="602"/>
                    </a:lnTo>
                    <a:lnTo>
                      <a:pt x="846" y="594"/>
                    </a:lnTo>
                    <a:lnTo>
                      <a:pt x="842" y="588"/>
                    </a:lnTo>
                    <a:lnTo>
                      <a:pt x="842" y="588"/>
                    </a:lnTo>
                    <a:lnTo>
                      <a:pt x="832" y="574"/>
                    </a:lnTo>
                    <a:lnTo>
                      <a:pt x="822" y="560"/>
                    </a:lnTo>
                    <a:lnTo>
                      <a:pt x="816" y="546"/>
                    </a:lnTo>
                    <a:lnTo>
                      <a:pt x="812" y="530"/>
                    </a:lnTo>
                    <a:lnTo>
                      <a:pt x="810" y="514"/>
                    </a:lnTo>
                    <a:lnTo>
                      <a:pt x="810" y="498"/>
                    </a:lnTo>
                    <a:lnTo>
                      <a:pt x="812" y="482"/>
                    </a:lnTo>
                    <a:lnTo>
                      <a:pt x="816" y="466"/>
                    </a:lnTo>
                    <a:lnTo>
                      <a:pt x="816" y="466"/>
                    </a:lnTo>
                    <a:lnTo>
                      <a:pt x="820" y="456"/>
                    </a:lnTo>
                    <a:lnTo>
                      <a:pt x="820" y="446"/>
                    </a:lnTo>
                    <a:lnTo>
                      <a:pt x="820" y="438"/>
                    </a:lnTo>
                    <a:lnTo>
                      <a:pt x="816" y="432"/>
                    </a:lnTo>
                    <a:lnTo>
                      <a:pt x="812" y="426"/>
                    </a:lnTo>
                    <a:lnTo>
                      <a:pt x="804" y="420"/>
                    </a:lnTo>
                    <a:lnTo>
                      <a:pt x="796" y="416"/>
                    </a:lnTo>
                    <a:lnTo>
                      <a:pt x="786" y="412"/>
                    </a:lnTo>
                    <a:lnTo>
                      <a:pt x="786" y="412"/>
                    </a:lnTo>
                    <a:lnTo>
                      <a:pt x="768" y="406"/>
                    </a:lnTo>
                    <a:lnTo>
                      <a:pt x="750" y="400"/>
                    </a:lnTo>
                    <a:lnTo>
                      <a:pt x="716" y="382"/>
                    </a:lnTo>
                    <a:lnTo>
                      <a:pt x="716" y="382"/>
                    </a:lnTo>
                    <a:lnTo>
                      <a:pt x="708" y="376"/>
                    </a:lnTo>
                    <a:lnTo>
                      <a:pt x="700" y="370"/>
                    </a:lnTo>
                    <a:lnTo>
                      <a:pt x="696" y="362"/>
                    </a:lnTo>
                    <a:lnTo>
                      <a:pt x="696" y="354"/>
                    </a:lnTo>
                    <a:lnTo>
                      <a:pt x="696" y="344"/>
                    </a:lnTo>
                    <a:lnTo>
                      <a:pt x="696" y="336"/>
                    </a:lnTo>
                    <a:lnTo>
                      <a:pt x="702" y="320"/>
                    </a:lnTo>
                    <a:lnTo>
                      <a:pt x="702" y="320"/>
                    </a:lnTo>
                    <a:lnTo>
                      <a:pt x="710" y="308"/>
                    </a:lnTo>
                    <a:lnTo>
                      <a:pt x="720" y="298"/>
                    </a:lnTo>
                    <a:lnTo>
                      <a:pt x="732" y="290"/>
                    </a:lnTo>
                    <a:lnTo>
                      <a:pt x="738" y="288"/>
                    </a:lnTo>
                    <a:lnTo>
                      <a:pt x="744" y="288"/>
                    </a:lnTo>
                    <a:lnTo>
                      <a:pt x="744" y="288"/>
                    </a:lnTo>
                    <a:lnTo>
                      <a:pt x="750" y="290"/>
                    </a:lnTo>
                    <a:lnTo>
                      <a:pt x="756" y="292"/>
                    </a:lnTo>
                    <a:lnTo>
                      <a:pt x="768" y="302"/>
                    </a:lnTo>
                    <a:lnTo>
                      <a:pt x="778" y="312"/>
                    </a:lnTo>
                    <a:lnTo>
                      <a:pt x="786" y="326"/>
                    </a:lnTo>
                    <a:lnTo>
                      <a:pt x="786" y="326"/>
                    </a:lnTo>
                    <a:lnTo>
                      <a:pt x="790" y="340"/>
                    </a:lnTo>
                    <a:lnTo>
                      <a:pt x="790" y="354"/>
                    </a:lnTo>
                    <a:lnTo>
                      <a:pt x="788" y="388"/>
                    </a:lnTo>
                    <a:lnTo>
                      <a:pt x="788" y="388"/>
                    </a:lnTo>
                    <a:lnTo>
                      <a:pt x="796" y="390"/>
                    </a:lnTo>
                    <a:lnTo>
                      <a:pt x="802" y="390"/>
                    </a:lnTo>
                    <a:lnTo>
                      <a:pt x="808" y="388"/>
                    </a:lnTo>
                    <a:lnTo>
                      <a:pt x="814" y="386"/>
                    </a:lnTo>
                    <a:lnTo>
                      <a:pt x="818" y="382"/>
                    </a:lnTo>
                    <a:lnTo>
                      <a:pt x="820" y="376"/>
                    </a:lnTo>
                    <a:lnTo>
                      <a:pt x="824" y="362"/>
                    </a:lnTo>
                    <a:lnTo>
                      <a:pt x="824" y="362"/>
                    </a:lnTo>
                    <a:lnTo>
                      <a:pt x="824" y="338"/>
                    </a:lnTo>
                    <a:lnTo>
                      <a:pt x="822" y="316"/>
                    </a:lnTo>
                    <a:lnTo>
                      <a:pt x="818" y="294"/>
                    </a:lnTo>
                    <a:lnTo>
                      <a:pt x="810" y="276"/>
                    </a:lnTo>
                    <a:lnTo>
                      <a:pt x="798" y="260"/>
                    </a:lnTo>
                    <a:lnTo>
                      <a:pt x="786" y="246"/>
                    </a:lnTo>
                    <a:lnTo>
                      <a:pt x="770" y="238"/>
                    </a:lnTo>
                    <a:lnTo>
                      <a:pt x="762" y="236"/>
                    </a:lnTo>
                    <a:lnTo>
                      <a:pt x="754" y="234"/>
                    </a:lnTo>
                    <a:lnTo>
                      <a:pt x="754" y="234"/>
                    </a:lnTo>
                    <a:lnTo>
                      <a:pt x="738" y="234"/>
                    </a:lnTo>
                    <a:lnTo>
                      <a:pt x="722" y="236"/>
                    </a:lnTo>
                    <a:lnTo>
                      <a:pt x="708" y="240"/>
                    </a:lnTo>
                    <a:lnTo>
                      <a:pt x="702" y="244"/>
                    </a:lnTo>
                    <a:lnTo>
                      <a:pt x="700" y="248"/>
                    </a:lnTo>
                    <a:lnTo>
                      <a:pt x="700" y="248"/>
                    </a:lnTo>
                    <a:lnTo>
                      <a:pt x="686" y="274"/>
                    </a:lnTo>
                    <a:lnTo>
                      <a:pt x="674" y="302"/>
                    </a:lnTo>
                    <a:lnTo>
                      <a:pt x="652" y="358"/>
                    </a:lnTo>
                    <a:lnTo>
                      <a:pt x="652" y="358"/>
                    </a:lnTo>
                    <a:lnTo>
                      <a:pt x="602" y="354"/>
                    </a:lnTo>
                    <a:lnTo>
                      <a:pt x="602" y="354"/>
                    </a:lnTo>
                    <a:lnTo>
                      <a:pt x="592" y="310"/>
                    </a:lnTo>
                    <a:lnTo>
                      <a:pt x="586" y="290"/>
                    </a:lnTo>
                    <a:lnTo>
                      <a:pt x="578" y="272"/>
                    </a:lnTo>
                    <a:lnTo>
                      <a:pt x="578" y="272"/>
                    </a:lnTo>
                    <a:lnTo>
                      <a:pt x="574" y="266"/>
                    </a:lnTo>
                    <a:lnTo>
                      <a:pt x="568" y="260"/>
                    </a:lnTo>
                    <a:lnTo>
                      <a:pt x="552" y="252"/>
                    </a:lnTo>
                    <a:lnTo>
                      <a:pt x="538" y="246"/>
                    </a:lnTo>
                    <a:lnTo>
                      <a:pt x="532" y="244"/>
                    </a:lnTo>
                    <a:lnTo>
                      <a:pt x="530" y="244"/>
                    </a:lnTo>
                    <a:lnTo>
                      <a:pt x="530" y="244"/>
                    </a:lnTo>
                    <a:lnTo>
                      <a:pt x="518" y="260"/>
                    </a:lnTo>
                    <a:lnTo>
                      <a:pt x="506" y="278"/>
                    </a:lnTo>
                    <a:lnTo>
                      <a:pt x="496" y="296"/>
                    </a:lnTo>
                    <a:lnTo>
                      <a:pt x="492" y="314"/>
                    </a:lnTo>
                    <a:lnTo>
                      <a:pt x="492" y="314"/>
                    </a:lnTo>
                    <a:lnTo>
                      <a:pt x="488" y="336"/>
                    </a:lnTo>
                    <a:lnTo>
                      <a:pt x="488" y="346"/>
                    </a:lnTo>
                    <a:lnTo>
                      <a:pt x="490" y="356"/>
                    </a:lnTo>
                    <a:lnTo>
                      <a:pt x="494" y="368"/>
                    </a:lnTo>
                    <a:lnTo>
                      <a:pt x="500" y="376"/>
                    </a:lnTo>
                    <a:lnTo>
                      <a:pt x="508" y="384"/>
                    </a:lnTo>
                    <a:lnTo>
                      <a:pt x="520" y="392"/>
                    </a:lnTo>
                    <a:lnTo>
                      <a:pt x="520" y="392"/>
                    </a:lnTo>
                    <a:lnTo>
                      <a:pt x="522" y="390"/>
                    </a:lnTo>
                    <a:lnTo>
                      <a:pt x="528" y="386"/>
                    </a:lnTo>
                    <a:lnTo>
                      <a:pt x="528" y="386"/>
                    </a:lnTo>
                    <a:lnTo>
                      <a:pt x="516" y="372"/>
                    </a:lnTo>
                    <a:lnTo>
                      <a:pt x="512" y="366"/>
                    </a:lnTo>
                    <a:lnTo>
                      <a:pt x="510" y="358"/>
                    </a:lnTo>
                    <a:lnTo>
                      <a:pt x="510" y="358"/>
                    </a:lnTo>
                    <a:lnTo>
                      <a:pt x="508" y="344"/>
                    </a:lnTo>
                    <a:lnTo>
                      <a:pt x="510" y="328"/>
                    </a:lnTo>
                    <a:lnTo>
                      <a:pt x="512" y="314"/>
                    </a:lnTo>
                    <a:lnTo>
                      <a:pt x="516" y="298"/>
                    </a:lnTo>
                    <a:lnTo>
                      <a:pt x="516" y="298"/>
                    </a:lnTo>
                    <a:lnTo>
                      <a:pt x="518" y="296"/>
                    </a:lnTo>
                    <a:lnTo>
                      <a:pt x="522" y="294"/>
                    </a:lnTo>
                    <a:lnTo>
                      <a:pt x="532" y="292"/>
                    </a:lnTo>
                    <a:lnTo>
                      <a:pt x="542" y="290"/>
                    </a:lnTo>
                    <a:lnTo>
                      <a:pt x="546" y="290"/>
                    </a:lnTo>
                    <a:lnTo>
                      <a:pt x="550" y="292"/>
                    </a:lnTo>
                    <a:lnTo>
                      <a:pt x="550" y="292"/>
                    </a:lnTo>
                    <a:lnTo>
                      <a:pt x="558" y="304"/>
                    </a:lnTo>
                    <a:lnTo>
                      <a:pt x="564" y="318"/>
                    </a:lnTo>
                    <a:lnTo>
                      <a:pt x="570" y="332"/>
                    </a:lnTo>
                    <a:lnTo>
                      <a:pt x="574" y="346"/>
                    </a:lnTo>
                    <a:lnTo>
                      <a:pt x="574" y="346"/>
                    </a:lnTo>
                    <a:lnTo>
                      <a:pt x="574" y="354"/>
                    </a:lnTo>
                    <a:lnTo>
                      <a:pt x="570" y="360"/>
                    </a:lnTo>
                    <a:lnTo>
                      <a:pt x="560" y="374"/>
                    </a:lnTo>
                    <a:lnTo>
                      <a:pt x="560" y="374"/>
                    </a:lnTo>
                    <a:lnTo>
                      <a:pt x="534" y="396"/>
                    </a:lnTo>
                    <a:lnTo>
                      <a:pt x="522" y="406"/>
                    </a:lnTo>
                    <a:lnTo>
                      <a:pt x="510" y="418"/>
                    </a:lnTo>
                    <a:lnTo>
                      <a:pt x="510" y="418"/>
                    </a:lnTo>
                    <a:lnTo>
                      <a:pt x="504" y="428"/>
                    </a:lnTo>
                    <a:lnTo>
                      <a:pt x="498" y="440"/>
                    </a:lnTo>
                    <a:lnTo>
                      <a:pt x="494" y="450"/>
                    </a:lnTo>
                    <a:lnTo>
                      <a:pt x="494" y="454"/>
                    </a:lnTo>
                    <a:lnTo>
                      <a:pt x="494" y="456"/>
                    </a:lnTo>
                    <a:lnTo>
                      <a:pt x="494" y="456"/>
                    </a:lnTo>
                    <a:lnTo>
                      <a:pt x="514" y="476"/>
                    </a:lnTo>
                    <a:lnTo>
                      <a:pt x="526" y="488"/>
                    </a:lnTo>
                    <a:lnTo>
                      <a:pt x="536" y="496"/>
                    </a:lnTo>
                    <a:lnTo>
                      <a:pt x="548" y="504"/>
                    </a:lnTo>
                    <a:lnTo>
                      <a:pt x="562" y="510"/>
                    </a:lnTo>
                    <a:lnTo>
                      <a:pt x="576" y="514"/>
                    </a:lnTo>
                    <a:lnTo>
                      <a:pt x="594" y="514"/>
                    </a:lnTo>
                    <a:lnTo>
                      <a:pt x="594" y="514"/>
                    </a:lnTo>
                    <a:lnTo>
                      <a:pt x="644" y="506"/>
                    </a:lnTo>
                    <a:lnTo>
                      <a:pt x="670" y="500"/>
                    </a:lnTo>
                    <a:lnTo>
                      <a:pt x="694" y="494"/>
                    </a:lnTo>
                    <a:lnTo>
                      <a:pt x="718" y="486"/>
                    </a:lnTo>
                    <a:lnTo>
                      <a:pt x="742" y="474"/>
                    </a:lnTo>
                    <a:lnTo>
                      <a:pt x="766" y="460"/>
                    </a:lnTo>
                    <a:lnTo>
                      <a:pt x="788" y="444"/>
                    </a:lnTo>
                    <a:lnTo>
                      <a:pt x="788" y="444"/>
                    </a:lnTo>
                    <a:lnTo>
                      <a:pt x="792" y="460"/>
                    </a:lnTo>
                    <a:lnTo>
                      <a:pt x="792" y="466"/>
                    </a:lnTo>
                    <a:lnTo>
                      <a:pt x="792" y="466"/>
                    </a:lnTo>
                    <a:lnTo>
                      <a:pt x="734" y="494"/>
                    </a:lnTo>
                    <a:lnTo>
                      <a:pt x="706" y="506"/>
                    </a:lnTo>
                    <a:lnTo>
                      <a:pt x="676" y="518"/>
                    </a:lnTo>
                    <a:lnTo>
                      <a:pt x="646" y="528"/>
                    </a:lnTo>
                    <a:lnTo>
                      <a:pt x="614" y="534"/>
                    </a:lnTo>
                    <a:lnTo>
                      <a:pt x="580" y="538"/>
                    </a:lnTo>
                    <a:lnTo>
                      <a:pt x="564" y="536"/>
                    </a:lnTo>
                    <a:lnTo>
                      <a:pt x="546" y="534"/>
                    </a:lnTo>
                    <a:lnTo>
                      <a:pt x="546" y="534"/>
                    </a:lnTo>
                    <a:lnTo>
                      <a:pt x="558" y="548"/>
                    </a:lnTo>
                    <a:lnTo>
                      <a:pt x="570" y="560"/>
                    </a:lnTo>
                    <a:lnTo>
                      <a:pt x="582" y="566"/>
                    </a:lnTo>
                    <a:lnTo>
                      <a:pt x="596" y="570"/>
                    </a:lnTo>
                    <a:lnTo>
                      <a:pt x="608" y="572"/>
                    </a:lnTo>
                    <a:lnTo>
                      <a:pt x="622" y="570"/>
                    </a:lnTo>
                    <a:lnTo>
                      <a:pt x="634" y="568"/>
                    </a:lnTo>
                    <a:lnTo>
                      <a:pt x="648" y="564"/>
                    </a:lnTo>
                    <a:lnTo>
                      <a:pt x="648" y="564"/>
                    </a:lnTo>
                    <a:lnTo>
                      <a:pt x="672" y="554"/>
                    </a:lnTo>
                    <a:lnTo>
                      <a:pt x="696" y="544"/>
                    </a:lnTo>
                    <a:lnTo>
                      <a:pt x="742" y="520"/>
                    </a:lnTo>
                    <a:lnTo>
                      <a:pt x="742" y="520"/>
                    </a:lnTo>
                    <a:lnTo>
                      <a:pt x="762" y="514"/>
                    </a:lnTo>
                    <a:lnTo>
                      <a:pt x="782" y="510"/>
                    </a:lnTo>
                    <a:lnTo>
                      <a:pt x="782" y="510"/>
                    </a:lnTo>
                    <a:lnTo>
                      <a:pt x="786" y="522"/>
                    </a:lnTo>
                    <a:lnTo>
                      <a:pt x="786" y="522"/>
                    </a:lnTo>
                    <a:lnTo>
                      <a:pt x="698" y="578"/>
                    </a:lnTo>
                    <a:lnTo>
                      <a:pt x="654" y="604"/>
                    </a:lnTo>
                    <a:lnTo>
                      <a:pt x="608" y="630"/>
                    </a:lnTo>
                    <a:lnTo>
                      <a:pt x="608" y="630"/>
                    </a:lnTo>
                    <a:lnTo>
                      <a:pt x="604" y="630"/>
                    </a:lnTo>
                    <a:lnTo>
                      <a:pt x="598" y="630"/>
                    </a:lnTo>
                    <a:lnTo>
                      <a:pt x="582" y="626"/>
                    </a:lnTo>
                    <a:lnTo>
                      <a:pt x="568" y="618"/>
                    </a:lnTo>
                    <a:lnTo>
                      <a:pt x="554" y="608"/>
                    </a:lnTo>
                    <a:lnTo>
                      <a:pt x="554" y="608"/>
                    </a:lnTo>
                    <a:lnTo>
                      <a:pt x="540" y="594"/>
                    </a:lnTo>
                    <a:lnTo>
                      <a:pt x="528" y="578"/>
                    </a:lnTo>
                    <a:lnTo>
                      <a:pt x="504" y="546"/>
                    </a:lnTo>
                    <a:lnTo>
                      <a:pt x="504" y="546"/>
                    </a:lnTo>
                    <a:close/>
                    <a:moveTo>
                      <a:pt x="1078" y="1054"/>
                    </a:moveTo>
                    <a:lnTo>
                      <a:pt x="1078" y="1054"/>
                    </a:lnTo>
                    <a:lnTo>
                      <a:pt x="1084" y="1012"/>
                    </a:lnTo>
                    <a:lnTo>
                      <a:pt x="1086" y="970"/>
                    </a:lnTo>
                    <a:lnTo>
                      <a:pt x="1084" y="930"/>
                    </a:lnTo>
                    <a:lnTo>
                      <a:pt x="1078" y="892"/>
                    </a:lnTo>
                    <a:lnTo>
                      <a:pt x="1068" y="854"/>
                    </a:lnTo>
                    <a:lnTo>
                      <a:pt x="1052" y="818"/>
                    </a:lnTo>
                    <a:lnTo>
                      <a:pt x="1032" y="784"/>
                    </a:lnTo>
                    <a:lnTo>
                      <a:pt x="1008" y="750"/>
                    </a:lnTo>
                    <a:lnTo>
                      <a:pt x="1008" y="750"/>
                    </a:lnTo>
                    <a:lnTo>
                      <a:pt x="1040" y="826"/>
                    </a:lnTo>
                    <a:lnTo>
                      <a:pt x="1056" y="866"/>
                    </a:lnTo>
                    <a:lnTo>
                      <a:pt x="1066" y="904"/>
                    </a:lnTo>
                    <a:lnTo>
                      <a:pt x="1070" y="924"/>
                    </a:lnTo>
                    <a:lnTo>
                      <a:pt x="1072" y="944"/>
                    </a:lnTo>
                    <a:lnTo>
                      <a:pt x="1074" y="966"/>
                    </a:lnTo>
                    <a:lnTo>
                      <a:pt x="1072" y="986"/>
                    </a:lnTo>
                    <a:lnTo>
                      <a:pt x="1070" y="1006"/>
                    </a:lnTo>
                    <a:lnTo>
                      <a:pt x="1064" y="1028"/>
                    </a:lnTo>
                    <a:lnTo>
                      <a:pt x="1056" y="1050"/>
                    </a:lnTo>
                    <a:lnTo>
                      <a:pt x="1046" y="1070"/>
                    </a:lnTo>
                    <a:lnTo>
                      <a:pt x="1046" y="1070"/>
                    </a:lnTo>
                    <a:lnTo>
                      <a:pt x="1108" y="1080"/>
                    </a:lnTo>
                    <a:lnTo>
                      <a:pt x="1108" y="1080"/>
                    </a:lnTo>
                    <a:lnTo>
                      <a:pt x="1078" y="1054"/>
                    </a:lnTo>
                    <a:lnTo>
                      <a:pt x="1078" y="1054"/>
                    </a:lnTo>
                    <a:close/>
                    <a:moveTo>
                      <a:pt x="880" y="490"/>
                    </a:moveTo>
                    <a:lnTo>
                      <a:pt x="880" y="490"/>
                    </a:lnTo>
                    <a:lnTo>
                      <a:pt x="870" y="496"/>
                    </a:lnTo>
                    <a:lnTo>
                      <a:pt x="870" y="496"/>
                    </a:lnTo>
                    <a:lnTo>
                      <a:pt x="888" y="520"/>
                    </a:lnTo>
                    <a:lnTo>
                      <a:pt x="908" y="542"/>
                    </a:lnTo>
                    <a:lnTo>
                      <a:pt x="908" y="542"/>
                    </a:lnTo>
                    <a:lnTo>
                      <a:pt x="912" y="544"/>
                    </a:lnTo>
                    <a:lnTo>
                      <a:pt x="918" y="544"/>
                    </a:lnTo>
                    <a:lnTo>
                      <a:pt x="932" y="542"/>
                    </a:lnTo>
                    <a:lnTo>
                      <a:pt x="932" y="542"/>
                    </a:lnTo>
                    <a:lnTo>
                      <a:pt x="928" y="526"/>
                    </a:lnTo>
                    <a:lnTo>
                      <a:pt x="928" y="520"/>
                    </a:lnTo>
                    <a:lnTo>
                      <a:pt x="924" y="514"/>
                    </a:lnTo>
                    <a:lnTo>
                      <a:pt x="924" y="514"/>
                    </a:lnTo>
                    <a:lnTo>
                      <a:pt x="914" y="508"/>
                    </a:lnTo>
                    <a:lnTo>
                      <a:pt x="902" y="502"/>
                    </a:lnTo>
                    <a:lnTo>
                      <a:pt x="880" y="490"/>
                    </a:lnTo>
                    <a:lnTo>
                      <a:pt x="880" y="490"/>
                    </a:lnTo>
                    <a:close/>
                  </a:path>
                </a:pathLst>
              </a:cu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706" tIns="146165" rIns="182706" bIns="146165" numCol="1" spcCol="0" rtlCol="0" fromWordArt="0" anchor="t" anchorCtr="0" forceAA="0" compatLnSpc="1">
                <a:prstTxWarp prst="textNoShape">
                  <a:avLst/>
                </a:prstTxWarp>
                <a:noAutofit/>
              </a:bodyPr>
              <a:lstStyle/>
              <a:p>
                <a:pPr marL="0" marR="0" lvl="0" indent="0" algn="ctr" defTabSz="913111" rtl="0" eaLnBrk="1" fontAlgn="base" latinLnBrk="0" hangingPunct="1">
                  <a:lnSpc>
                    <a:spcPct val="90000"/>
                  </a:lnSpc>
                  <a:spcBef>
                    <a:spcPct val="0"/>
                  </a:spcBef>
                  <a:spcAft>
                    <a:spcPct val="0"/>
                  </a:spcAft>
                  <a:buClrTx/>
                  <a:buSzTx/>
                  <a:buFontTx/>
                  <a:buNone/>
                  <a:tabLst/>
                  <a:defRPr/>
                </a:pPr>
                <a:endParaRPr kumimoji="0" lang="en-US" sz="1998" b="0" i="0" u="none" strike="noStrike" kern="1200" cap="none" spc="-50" normalizeH="0" baseline="0" noProof="0">
                  <a:ln>
                    <a:noFill/>
                  </a:ln>
                  <a:gradFill>
                    <a:gsLst>
                      <a:gs pos="1250">
                        <a:srgbClr val="EFEFEF"/>
                      </a:gs>
                      <a:gs pos="10417">
                        <a:srgbClr val="EFEFEF"/>
                      </a:gs>
                    </a:gsLst>
                    <a:lin ang="5400000" scaled="0"/>
                  </a:gradFill>
                  <a:effectLst/>
                  <a:uLnTx/>
                  <a:uFillTx/>
                  <a:latin typeface="Segoe UI Light"/>
                  <a:ea typeface="+mn-ea"/>
                  <a:cs typeface="+mn-cs"/>
                </a:endParaRPr>
              </a:p>
            </p:txBody>
          </p:sp>
        </p:grpSp>
      </p:grpSp>
      <p:grpSp>
        <p:nvGrpSpPr>
          <p:cNvPr id="631" name="Group 630">
            <a:extLst>
              <a:ext uri="{FF2B5EF4-FFF2-40B4-BE49-F238E27FC236}">
                <a16:creationId xmlns:a16="http://schemas.microsoft.com/office/drawing/2014/main" id="{C39DC576-9AAC-43F9-9B25-FC0D1EF9B677}"/>
              </a:ext>
            </a:extLst>
          </p:cNvPr>
          <p:cNvGrpSpPr/>
          <p:nvPr/>
        </p:nvGrpSpPr>
        <p:grpSpPr>
          <a:xfrm>
            <a:off x="4366364" y="4664050"/>
            <a:ext cx="370338" cy="327772"/>
            <a:chOff x="4723767" y="3080378"/>
            <a:chExt cx="439858" cy="389301"/>
          </a:xfrm>
        </p:grpSpPr>
        <p:pic>
          <p:nvPicPr>
            <p:cNvPr id="632" name="Picture 631">
              <a:extLst>
                <a:ext uri="{FF2B5EF4-FFF2-40B4-BE49-F238E27FC236}">
                  <a16:creationId xmlns:a16="http://schemas.microsoft.com/office/drawing/2014/main" id="{BEDCB63A-A4BE-4551-BEB1-C07D35CF435D}"/>
                </a:ext>
              </a:extLst>
            </p:cNvPr>
            <p:cNvPicPr>
              <a:picLocks noChangeAspect="1"/>
            </p:cNvPicPr>
            <p:nvPr/>
          </p:nvPicPr>
          <p:blipFill rotWithShape="1">
            <a:blip r:embed="rId33" cstate="print">
              <a:duotone>
                <a:schemeClr val="accent1">
                  <a:shade val="45000"/>
                  <a:satMod val="135000"/>
                </a:schemeClr>
                <a:prstClr val="white"/>
              </a:duotone>
              <a:extLst>
                <a:ext uri="{28A0092B-C50C-407E-A947-70E740481C1C}">
                  <a14:useLocalDpi xmlns:a14="http://schemas.microsoft.com/office/drawing/2010/main" val="0"/>
                </a:ext>
              </a:extLst>
            </a:blip>
            <a:srcRect l="-2"/>
            <a:stretch/>
          </p:blipFill>
          <p:spPr>
            <a:xfrm>
              <a:off x="4908907" y="3123428"/>
              <a:ext cx="216369" cy="164753"/>
            </a:xfrm>
            <a:prstGeom prst="rect">
              <a:avLst/>
            </a:prstGeom>
          </p:spPr>
        </p:pic>
        <p:grpSp>
          <p:nvGrpSpPr>
            <p:cNvPr id="633" name="Group 632">
              <a:extLst>
                <a:ext uri="{FF2B5EF4-FFF2-40B4-BE49-F238E27FC236}">
                  <a16:creationId xmlns:a16="http://schemas.microsoft.com/office/drawing/2014/main" id="{BBE0AFD2-DCCD-4B3E-90C3-5763893476FC}"/>
                </a:ext>
              </a:extLst>
            </p:cNvPr>
            <p:cNvGrpSpPr/>
            <p:nvPr/>
          </p:nvGrpSpPr>
          <p:grpSpPr>
            <a:xfrm>
              <a:off x="4723767" y="3080378"/>
              <a:ext cx="439858" cy="389301"/>
              <a:chOff x="3131835" y="4047725"/>
              <a:chExt cx="439858" cy="389301"/>
            </a:xfrm>
          </p:grpSpPr>
          <p:grpSp>
            <p:nvGrpSpPr>
              <p:cNvPr id="635" name="Group 634">
                <a:extLst>
                  <a:ext uri="{FF2B5EF4-FFF2-40B4-BE49-F238E27FC236}">
                    <a16:creationId xmlns:a16="http://schemas.microsoft.com/office/drawing/2014/main" id="{99C86171-C454-4F91-B278-7ECA34197906}"/>
                  </a:ext>
                </a:extLst>
              </p:cNvPr>
              <p:cNvGrpSpPr/>
              <p:nvPr/>
            </p:nvGrpSpPr>
            <p:grpSpPr>
              <a:xfrm>
                <a:off x="3131835" y="4047725"/>
                <a:ext cx="182560" cy="348911"/>
                <a:chOff x="2136298" y="4226790"/>
                <a:chExt cx="196678" cy="375893"/>
              </a:xfrm>
            </p:grpSpPr>
            <p:sp>
              <p:nvSpPr>
                <p:cNvPr id="648" name="Rectangle 647">
                  <a:extLst>
                    <a:ext uri="{FF2B5EF4-FFF2-40B4-BE49-F238E27FC236}">
                      <a16:creationId xmlns:a16="http://schemas.microsoft.com/office/drawing/2014/main" id="{57044A60-969C-4B2D-BC56-EE3C5A019B35}"/>
                    </a:ext>
                  </a:extLst>
                </p:cNvPr>
                <p:cNvSpPr/>
                <p:nvPr/>
              </p:nvSpPr>
              <p:spPr bwMode="auto">
                <a:xfrm>
                  <a:off x="2138191" y="4226790"/>
                  <a:ext cx="194785" cy="375893"/>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49" name="server">
                  <a:extLst>
                    <a:ext uri="{FF2B5EF4-FFF2-40B4-BE49-F238E27FC236}">
                      <a16:creationId xmlns:a16="http://schemas.microsoft.com/office/drawing/2014/main" id="{EDD3E45D-59C3-4AAC-942E-E51F10BD7AEA}"/>
                    </a:ext>
                  </a:extLst>
                </p:cNvPr>
                <p:cNvSpPr>
                  <a:spLocks noChangeAspect="1" noEditPoints="1"/>
                </p:cNvSpPr>
                <p:nvPr/>
              </p:nvSpPr>
              <p:spPr bwMode="auto">
                <a:xfrm>
                  <a:off x="2136298" y="4235711"/>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4224"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sp>
            <p:nvSpPr>
              <p:cNvPr id="636" name="Oval 635">
                <a:extLst>
                  <a:ext uri="{FF2B5EF4-FFF2-40B4-BE49-F238E27FC236}">
                    <a16:creationId xmlns:a16="http://schemas.microsoft.com/office/drawing/2014/main" id="{1AC50614-D910-4F74-9FCB-AAF49AC244BB}"/>
                  </a:ext>
                </a:extLst>
              </p:cNvPr>
              <p:cNvSpPr/>
              <p:nvPr/>
            </p:nvSpPr>
            <p:spPr bwMode="auto">
              <a:xfrm>
                <a:off x="3218521" y="4213899"/>
                <a:ext cx="223127" cy="22312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646" name="Picture 645">
                <a:extLst>
                  <a:ext uri="{FF2B5EF4-FFF2-40B4-BE49-F238E27FC236}">
                    <a16:creationId xmlns:a16="http://schemas.microsoft.com/office/drawing/2014/main" id="{A6B2F45D-B39D-4559-9199-2B4016ED0E18}"/>
                  </a:ext>
                </a:extLst>
              </p:cNvPr>
              <p:cNvPicPr>
                <a:picLocks noChangeAspect="1"/>
              </p:cNvPicPr>
              <p:nvPr/>
            </p:nvPicPr>
            <p:blipFill rotWithShape="1">
              <a:blip r:embed="rId34" cstate="email">
                <a:extLst>
                  <a:ext uri="{28A0092B-C50C-407E-A947-70E740481C1C}">
                    <a14:useLocalDpi xmlns:a14="http://schemas.microsoft.com/office/drawing/2010/main"/>
                  </a:ext>
                </a:extLst>
              </a:blip>
              <a:srcRect r="83295"/>
              <a:stretch/>
            </p:blipFill>
            <p:spPr>
              <a:xfrm>
                <a:off x="3414387" y="4255363"/>
                <a:ext cx="157306" cy="137160"/>
              </a:xfrm>
              <a:prstGeom prst="rect">
                <a:avLst/>
              </a:prstGeom>
            </p:spPr>
          </p:pic>
          <p:sp>
            <p:nvSpPr>
              <p:cNvPr id="647" name="Freeform 6">
                <a:extLst>
                  <a:ext uri="{FF2B5EF4-FFF2-40B4-BE49-F238E27FC236}">
                    <a16:creationId xmlns:a16="http://schemas.microsoft.com/office/drawing/2014/main" id="{282E1AE3-CD2C-4152-B75D-02480AB1A38D}"/>
                  </a:ext>
                </a:extLst>
              </p:cNvPr>
              <p:cNvSpPr>
                <a:spLocks noEditPoints="1"/>
              </p:cNvSpPr>
              <p:nvPr/>
            </p:nvSpPr>
            <p:spPr bwMode="auto">
              <a:xfrm>
                <a:off x="3256470" y="4258262"/>
                <a:ext cx="135502" cy="134064"/>
              </a:xfrm>
              <a:custGeom>
                <a:avLst/>
                <a:gdLst>
                  <a:gd name="T0" fmla="*/ 88 w 1374"/>
                  <a:gd name="T1" fmla="*/ 1258 h 1620"/>
                  <a:gd name="T2" fmla="*/ 40 w 1374"/>
                  <a:gd name="T3" fmla="*/ 1324 h 1620"/>
                  <a:gd name="T4" fmla="*/ 42 w 1374"/>
                  <a:gd name="T5" fmla="*/ 1484 h 1620"/>
                  <a:gd name="T6" fmla="*/ 386 w 1374"/>
                  <a:gd name="T7" fmla="*/ 1572 h 1620"/>
                  <a:gd name="T8" fmla="*/ 494 w 1374"/>
                  <a:gd name="T9" fmla="*/ 1488 h 1620"/>
                  <a:gd name="T10" fmla="*/ 266 w 1374"/>
                  <a:gd name="T11" fmla="*/ 1124 h 1620"/>
                  <a:gd name="T12" fmla="*/ 190 w 1374"/>
                  <a:gd name="T13" fmla="*/ 1036 h 1620"/>
                  <a:gd name="T14" fmla="*/ 364 w 1374"/>
                  <a:gd name="T15" fmla="*/ 682 h 1620"/>
                  <a:gd name="T16" fmla="*/ 452 w 1374"/>
                  <a:gd name="T17" fmla="*/ 438 h 1620"/>
                  <a:gd name="T18" fmla="*/ 478 w 1374"/>
                  <a:gd name="T19" fmla="*/ 92 h 1620"/>
                  <a:gd name="T20" fmla="*/ 656 w 1374"/>
                  <a:gd name="T21" fmla="*/ 0 h 1620"/>
                  <a:gd name="T22" fmla="*/ 922 w 1374"/>
                  <a:gd name="T23" fmla="*/ 168 h 1620"/>
                  <a:gd name="T24" fmla="*/ 978 w 1374"/>
                  <a:gd name="T25" fmla="*/ 502 h 1620"/>
                  <a:gd name="T26" fmla="*/ 1140 w 1374"/>
                  <a:gd name="T27" fmla="*/ 750 h 1620"/>
                  <a:gd name="T28" fmla="*/ 1224 w 1374"/>
                  <a:gd name="T29" fmla="*/ 1120 h 1620"/>
                  <a:gd name="T30" fmla="*/ 1078 w 1374"/>
                  <a:gd name="T31" fmla="*/ 1242 h 1620"/>
                  <a:gd name="T32" fmla="*/ 988 w 1374"/>
                  <a:gd name="T33" fmla="*/ 1172 h 1620"/>
                  <a:gd name="T34" fmla="*/ 932 w 1374"/>
                  <a:gd name="T35" fmla="*/ 1222 h 1620"/>
                  <a:gd name="T36" fmla="*/ 952 w 1374"/>
                  <a:gd name="T37" fmla="*/ 1542 h 1620"/>
                  <a:gd name="T38" fmla="*/ 1068 w 1374"/>
                  <a:gd name="T39" fmla="*/ 1560 h 1620"/>
                  <a:gd name="T40" fmla="*/ 1292 w 1374"/>
                  <a:gd name="T41" fmla="*/ 1434 h 1620"/>
                  <a:gd name="T42" fmla="*/ 1236 w 1374"/>
                  <a:gd name="T43" fmla="*/ 1276 h 1620"/>
                  <a:gd name="T44" fmla="*/ 1326 w 1374"/>
                  <a:gd name="T45" fmla="*/ 1330 h 1620"/>
                  <a:gd name="T46" fmla="*/ 1330 w 1374"/>
                  <a:gd name="T47" fmla="*/ 1438 h 1620"/>
                  <a:gd name="T48" fmla="*/ 1048 w 1374"/>
                  <a:gd name="T49" fmla="*/ 1614 h 1620"/>
                  <a:gd name="T50" fmla="*/ 900 w 1374"/>
                  <a:gd name="T51" fmla="*/ 1570 h 1620"/>
                  <a:gd name="T52" fmla="*/ 578 w 1374"/>
                  <a:gd name="T53" fmla="*/ 1546 h 1620"/>
                  <a:gd name="T54" fmla="*/ 356 w 1374"/>
                  <a:gd name="T55" fmla="*/ 1606 h 1620"/>
                  <a:gd name="T56" fmla="*/ 0 w 1374"/>
                  <a:gd name="T57" fmla="*/ 1464 h 1620"/>
                  <a:gd name="T58" fmla="*/ 14 w 1374"/>
                  <a:gd name="T59" fmla="*/ 1256 h 1620"/>
                  <a:gd name="T60" fmla="*/ 166 w 1374"/>
                  <a:gd name="T61" fmla="*/ 1186 h 1620"/>
                  <a:gd name="T62" fmla="*/ 438 w 1374"/>
                  <a:gd name="T63" fmla="*/ 716 h 1620"/>
                  <a:gd name="T64" fmla="*/ 358 w 1374"/>
                  <a:gd name="T65" fmla="*/ 934 h 1620"/>
                  <a:gd name="T66" fmla="*/ 288 w 1374"/>
                  <a:gd name="T67" fmla="*/ 1036 h 1620"/>
                  <a:gd name="T68" fmla="*/ 326 w 1374"/>
                  <a:gd name="T69" fmla="*/ 1124 h 1620"/>
                  <a:gd name="T70" fmla="*/ 520 w 1374"/>
                  <a:gd name="T71" fmla="*/ 1354 h 1620"/>
                  <a:gd name="T72" fmla="*/ 524 w 1374"/>
                  <a:gd name="T73" fmla="*/ 1412 h 1620"/>
                  <a:gd name="T74" fmla="*/ 790 w 1374"/>
                  <a:gd name="T75" fmla="*/ 1418 h 1620"/>
                  <a:gd name="T76" fmla="*/ 892 w 1374"/>
                  <a:gd name="T77" fmla="*/ 1424 h 1620"/>
                  <a:gd name="T78" fmla="*/ 914 w 1374"/>
                  <a:gd name="T79" fmla="*/ 1402 h 1620"/>
                  <a:gd name="T80" fmla="*/ 948 w 1374"/>
                  <a:gd name="T81" fmla="*/ 1130 h 1620"/>
                  <a:gd name="T82" fmla="*/ 976 w 1374"/>
                  <a:gd name="T83" fmla="*/ 930 h 1620"/>
                  <a:gd name="T84" fmla="*/ 842 w 1374"/>
                  <a:gd name="T85" fmla="*/ 588 h 1620"/>
                  <a:gd name="T86" fmla="*/ 820 w 1374"/>
                  <a:gd name="T87" fmla="*/ 438 h 1620"/>
                  <a:gd name="T88" fmla="*/ 700 w 1374"/>
                  <a:gd name="T89" fmla="*/ 370 h 1620"/>
                  <a:gd name="T90" fmla="*/ 744 w 1374"/>
                  <a:gd name="T91" fmla="*/ 288 h 1620"/>
                  <a:gd name="T92" fmla="*/ 802 w 1374"/>
                  <a:gd name="T93" fmla="*/ 390 h 1620"/>
                  <a:gd name="T94" fmla="*/ 786 w 1374"/>
                  <a:gd name="T95" fmla="*/ 246 h 1620"/>
                  <a:gd name="T96" fmla="*/ 674 w 1374"/>
                  <a:gd name="T97" fmla="*/ 302 h 1620"/>
                  <a:gd name="T98" fmla="*/ 538 w 1374"/>
                  <a:gd name="T99" fmla="*/ 246 h 1620"/>
                  <a:gd name="T100" fmla="*/ 494 w 1374"/>
                  <a:gd name="T101" fmla="*/ 368 h 1620"/>
                  <a:gd name="T102" fmla="*/ 508 w 1374"/>
                  <a:gd name="T103" fmla="*/ 344 h 1620"/>
                  <a:gd name="T104" fmla="*/ 558 w 1374"/>
                  <a:gd name="T105" fmla="*/ 304 h 1620"/>
                  <a:gd name="T106" fmla="*/ 510 w 1374"/>
                  <a:gd name="T107" fmla="*/ 418 h 1620"/>
                  <a:gd name="T108" fmla="*/ 576 w 1374"/>
                  <a:gd name="T109" fmla="*/ 514 h 1620"/>
                  <a:gd name="T110" fmla="*/ 792 w 1374"/>
                  <a:gd name="T111" fmla="*/ 466 h 1620"/>
                  <a:gd name="T112" fmla="*/ 570 w 1374"/>
                  <a:gd name="T113" fmla="*/ 560 h 1620"/>
                  <a:gd name="T114" fmla="*/ 762 w 1374"/>
                  <a:gd name="T115" fmla="*/ 514 h 1620"/>
                  <a:gd name="T116" fmla="*/ 568 w 1374"/>
                  <a:gd name="T117" fmla="*/ 618 h 1620"/>
                  <a:gd name="T118" fmla="*/ 1078 w 1374"/>
                  <a:gd name="T119" fmla="*/ 892 h 1620"/>
                  <a:gd name="T120" fmla="*/ 1072 w 1374"/>
                  <a:gd name="T121" fmla="*/ 986 h 1620"/>
                  <a:gd name="T122" fmla="*/ 870 w 1374"/>
                  <a:gd name="T123" fmla="*/ 496 h 1620"/>
                  <a:gd name="T124" fmla="*/ 924 w 1374"/>
                  <a:gd name="T125" fmla="*/ 514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4" h="1620">
                    <a:moveTo>
                      <a:pt x="174" y="1170"/>
                    </a:moveTo>
                    <a:lnTo>
                      <a:pt x="174" y="1170"/>
                    </a:lnTo>
                    <a:lnTo>
                      <a:pt x="174" y="1188"/>
                    </a:lnTo>
                    <a:lnTo>
                      <a:pt x="172" y="1204"/>
                    </a:lnTo>
                    <a:lnTo>
                      <a:pt x="168" y="1218"/>
                    </a:lnTo>
                    <a:lnTo>
                      <a:pt x="162" y="1230"/>
                    </a:lnTo>
                    <a:lnTo>
                      <a:pt x="154" y="1238"/>
                    </a:lnTo>
                    <a:lnTo>
                      <a:pt x="142" y="1246"/>
                    </a:lnTo>
                    <a:lnTo>
                      <a:pt x="130" y="1252"/>
                    </a:lnTo>
                    <a:lnTo>
                      <a:pt x="114" y="1256"/>
                    </a:lnTo>
                    <a:lnTo>
                      <a:pt x="114" y="1256"/>
                    </a:lnTo>
                    <a:lnTo>
                      <a:pt x="88" y="1258"/>
                    </a:lnTo>
                    <a:lnTo>
                      <a:pt x="64" y="1258"/>
                    </a:lnTo>
                    <a:lnTo>
                      <a:pt x="64" y="1258"/>
                    </a:lnTo>
                    <a:lnTo>
                      <a:pt x="52" y="1260"/>
                    </a:lnTo>
                    <a:lnTo>
                      <a:pt x="42" y="1262"/>
                    </a:lnTo>
                    <a:lnTo>
                      <a:pt x="34" y="1266"/>
                    </a:lnTo>
                    <a:lnTo>
                      <a:pt x="28" y="1272"/>
                    </a:lnTo>
                    <a:lnTo>
                      <a:pt x="26" y="1278"/>
                    </a:lnTo>
                    <a:lnTo>
                      <a:pt x="24" y="1286"/>
                    </a:lnTo>
                    <a:lnTo>
                      <a:pt x="26" y="1294"/>
                    </a:lnTo>
                    <a:lnTo>
                      <a:pt x="30" y="1304"/>
                    </a:lnTo>
                    <a:lnTo>
                      <a:pt x="30" y="1304"/>
                    </a:lnTo>
                    <a:lnTo>
                      <a:pt x="40" y="1324"/>
                    </a:lnTo>
                    <a:lnTo>
                      <a:pt x="46" y="1342"/>
                    </a:lnTo>
                    <a:lnTo>
                      <a:pt x="50" y="1360"/>
                    </a:lnTo>
                    <a:lnTo>
                      <a:pt x="52" y="1378"/>
                    </a:lnTo>
                    <a:lnTo>
                      <a:pt x="52" y="1396"/>
                    </a:lnTo>
                    <a:lnTo>
                      <a:pt x="48" y="1416"/>
                    </a:lnTo>
                    <a:lnTo>
                      <a:pt x="42" y="1434"/>
                    </a:lnTo>
                    <a:lnTo>
                      <a:pt x="32" y="1452"/>
                    </a:lnTo>
                    <a:lnTo>
                      <a:pt x="32" y="1452"/>
                    </a:lnTo>
                    <a:lnTo>
                      <a:pt x="32" y="1456"/>
                    </a:lnTo>
                    <a:lnTo>
                      <a:pt x="32" y="1460"/>
                    </a:lnTo>
                    <a:lnTo>
                      <a:pt x="36" y="1472"/>
                    </a:lnTo>
                    <a:lnTo>
                      <a:pt x="42" y="1484"/>
                    </a:lnTo>
                    <a:lnTo>
                      <a:pt x="50" y="1492"/>
                    </a:lnTo>
                    <a:lnTo>
                      <a:pt x="50" y="1492"/>
                    </a:lnTo>
                    <a:lnTo>
                      <a:pt x="60" y="1498"/>
                    </a:lnTo>
                    <a:lnTo>
                      <a:pt x="72" y="1500"/>
                    </a:lnTo>
                    <a:lnTo>
                      <a:pt x="98" y="1506"/>
                    </a:lnTo>
                    <a:lnTo>
                      <a:pt x="98" y="1506"/>
                    </a:lnTo>
                    <a:lnTo>
                      <a:pt x="216" y="1536"/>
                    </a:lnTo>
                    <a:lnTo>
                      <a:pt x="276" y="1550"/>
                    </a:lnTo>
                    <a:lnTo>
                      <a:pt x="336" y="1564"/>
                    </a:lnTo>
                    <a:lnTo>
                      <a:pt x="336" y="1564"/>
                    </a:lnTo>
                    <a:lnTo>
                      <a:pt x="360" y="1568"/>
                    </a:lnTo>
                    <a:lnTo>
                      <a:pt x="386" y="1572"/>
                    </a:lnTo>
                    <a:lnTo>
                      <a:pt x="412" y="1572"/>
                    </a:lnTo>
                    <a:lnTo>
                      <a:pt x="438" y="1570"/>
                    </a:lnTo>
                    <a:lnTo>
                      <a:pt x="438" y="1570"/>
                    </a:lnTo>
                    <a:lnTo>
                      <a:pt x="452" y="1566"/>
                    </a:lnTo>
                    <a:lnTo>
                      <a:pt x="464" y="1560"/>
                    </a:lnTo>
                    <a:lnTo>
                      <a:pt x="476" y="1552"/>
                    </a:lnTo>
                    <a:lnTo>
                      <a:pt x="484" y="1542"/>
                    </a:lnTo>
                    <a:lnTo>
                      <a:pt x="490" y="1532"/>
                    </a:lnTo>
                    <a:lnTo>
                      <a:pt x="494" y="1518"/>
                    </a:lnTo>
                    <a:lnTo>
                      <a:pt x="494" y="1504"/>
                    </a:lnTo>
                    <a:lnTo>
                      <a:pt x="494" y="1488"/>
                    </a:lnTo>
                    <a:lnTo>
                      <a:pt x="494" y="1488"/>
                    </a:lnTo>
                    <a:lnTo>
                      <a:pt x="490" y="1468"/>
                    </a:lnTo>
                    <a:lnTo>
                      <a:pt x="486" y="1448"/>
                    </a:lnTo>
                    <a:lnTo>
                      <a:pt x="480" y="1430"/>
                    </a:lnTo>
                    <a:lnTo>
                      <a:pt x="472" y="1412"/>
                    </a:lnTo>
                    <a:lnTo>
                      <a:pt x="472" y="1412"/>
                    </a:lnTo>
                    <a:lnTo>
                      <a:pt x="386" y="1284"/>
                    </a:lnTo>
                    <a:lnTo>
                      <a:pt x="344" y="1220"/>
                    </a:lnTo>
                    <a:lnTo>
                      <a:pt x="298" y="1158"/>
                    </a:lnTo>
                    <a:lnTo>
                      <a:pt x="298" y="1158"/>
                    </a:lnTo>
                    <a:lnTo>
                      <a:pt x="290" y="1146"/>
                    </a:lnTo>
                    <a:lnTo>
                      <a:pt x="278" y="1134"/>
                    </a:lnTo>
                    <a:lnTo>
                      <a:pt x="266" y="1124"/>
                    </a:lnTo>
                    <a:lnTo>
                      <a:pt x="254" y="1118"/>
                    </a:lnTo>
                    <a:lnTo>
                      <a:pt x="240" y="1114"/>
                    </a:lnTo>
                    <a:lnTo>
                      <a:pt x="224" y="1112"/>
                    </a:lnTo>
                    <a:lnTo>
                      <a:pt x="208" y="1116"/>
                    </a:lnTo>
                    <a:lnTo>
                      <a:pt x="190" y="1122"/>
                    </a:lnTo>
                    <a:lnTo>
                      <a:pt x="190" y="1122"/>
                    </a:lnTo>
                    <a:lnTo>
                      <a:pt x="186" y="1108"/>
                    </a:lnTo>
                    <a:lnTo>
                      <a:pt x="184" y="1092"/>
                    </a:lnTo>
                    <a:lnTo>
                      <a:pt x="184" y="1078"/>
                    </a:lnTo>
                    <a:lnTo>
                      <a:pt x="184" y="1064"/>
                    </a:lnTo>
                    <a:lnTo>
                      <a:pt x="186" y="1050"/>
                    </a:lnTo>
                    <a:lnTo>
                      <a:pt x="190" y="1036"/>
                    </a:lnTo>
                    <a:lnTo>
                      <a:pt x="200" y="1008"/>
                    </a:lnTo>
                    <a:lnTo>
                      <a:pt x="200" y="1008"/>
                    </a:lnTo>
                    <a:lnTo>
                      <a:pt x="232" y="940"/>
                    </a:lnTo>
                    <a:lnTo>
                      <a:pt x="248" y="906"/>
                    </a:lnTo>
                    <a:lnTo>
                      <a:pt x="262" y="870"/>
                    </a:lnTo>
                    <a:lnTo>
                      <a:pt x="262" y="870"/>
                    </a:lnTo>
                    <a:lnTo>
                      <a:pt x="280" y="820"/>
                    </a:lnTo>
                    <a:lnTo>
                      <a:pt x="304" y="772"/>
                    </a:lnTo>
                    <a:lnTo>
                      <a:pt x="316" y="748"/>
                    </a:lnTo>
                    <a:lnTo>
                      <a:pt x="332" y="726"/>
                    </a:lnTo>
                    <a:lnTo>
                      <a:pt x="348" y="704"/>
                    </a:lnTo>
                    <a:lnTo>
                      <a:pt x="364" y="682"/>
                    </a:lnTo>
                    <a:lnTo>
                      <a:pt x="364" y="682"/>
                    </a:lnTo>
                    <a:lnTo>
                      <a:pt x="378" y="666"/>
                    </a:lnTo>
                    <a:lnTo>
                      <a:pt x="390" y="650"/>
                    </a:lnTo>
                    <a:lnTo>
                      <a:pt x="390" y="650"/>
                    </a:lnTo>
                    <a:lnTo>
                      <a:pt x="406" y="628"/>
                    </a:lnTo>
                    <a:lnTo>
                      <a:pt x="422" y="604"/>
                    </a:lnTo>
                    <a:lnTo>
                      <a:pt x="434" y="578"/>
                    </a:lnTo>
                    <a:lnTo>
                      <a:pt x="444" y="552"/>
                    </a:lnTo>
                    <a:lnTo>
                      <a:pt x="452" y="526"/>
                    </a:lnTo>
                    <a:lnTo>
                      <a:pt x="456" y="498"/>
                    </a:lnTo>
                    <a:lnTo>
                      <a:pt x="456" y="468"/>
                    </a:lnTo>
                    <a:lnTo>
                      <a:pt x="452" y="438"/>
                    </a:lnTo>
                    <a:lnTo>
                      <a:pt x="452" y="438"/>
                    </a:lnTo>
                    <a:lnTo>
                      <a:pt x="448" y="406"/>
                    </a:lnTo>
                    <a:lnTo>
                      <a:pt x="446" y="374"/>
                    </a:lnTo>
                    <a:lnTo>
                      <a:pt x="444" y="310"/>
                    </a:lnTo>
                    <a:lnTo>
                      <a:pt x="446" y="246"/>
                    </a:lnTo>
                    <a:lnTo>
                      <a:pt x="450" y="182"/>
                    </a:lnTo>
                    <a:lnTo>
                      <a:pt x="450" y="182"/>
                    </a:lnTo>
                    <a:lnTo>
                      <a:pt x="452" y="162"/>
                    </a:lnTo>
                    <a:lnTo>
                      <a:pt x="456" y="144"/>
                    </a:lnTo>
                    <a:lnTo>
                      <a:pt x="462" y="124"/>
                    </a:lnTo>
                    <a:lnTo>
                      <a:pt x="470" y="108"/>
                    </a:lnTo>
                    <a:lnTo>
                      <a:pt x="478" y="92"/>
                    </a:lnTo>
                    <a:lnTo>
                      <a:pt x="488" y="76"/>
                    </a:lnTo>
                    <a:lnTo>
                      <a:pt x="500" y="62"/>
                    </a:lnTo>
                    <a:lnTo>
                      <a:pt x="514" y="50"/>
                    </a:lnTo>
                    <a:lnTo>
                      <a:pt x="528" y="40"/>
                    </a:lnTo>
                    <a:lnTo>
                      <a:pt x="544" y="30"/>
                    </a:lnTo>
                    <a:lnTo>
                      <a:pt x="560" y="20"/>
                    </a:lnTo>
                    <a:lnTo>
                      <a:pt x="578" y="14"/>
                    </a:lnTo>
                    <a:lnTo>
                      <a:pt x="596" y="8"/>
                    </a:lnTo>
                    <a:lnTo>
                      <a:pt x="614" y="4"/>
                    </a:lnTo>
                    <a:lnTo>
                      <a:pt x="634" y="2"/>
                    </a:lnTo>
                    <a:lnTo>
                      <a:pt x="656" y="0"/>
                    </a:lnTo>
                    <a:lnTo>
                      <a:pt x="656" y="0"/>
                    </a:lnTo>
                    <a:lnTo>
                      <a:pt x="686" y="2"/>
                    </a:lnTo>
                    <a:lnTo>
                      <a:pt x="718" y="6"/>
                    </a:lnTo>
                    <a:lnTo>
                      <a:pt x="746" y="12"/>
                    </a:lnTo>
                    <a:lnTo>
                      <a:pt x="772" y="20"/>
                    </a:lnTo>
                    <a:lnTo>
                      <a:pt x="798" y="32"/>
                    </a:lnTo>
                    <a:lnTo>
                      <a:pt x="822" y="46"/>
                    </a:lnTo>
                    <a:lnTo>
                      <a:pt x="844" y="60"/>
                    </a:lnTo>
                    <a:lnTo>
                      <a:pt x="864" y="78"/>
                    </a:lnTo>
                    <a:lnTo>
                      <a:pt x="882" y="98"/>
                    </a:lnTo>
                    <a:lnTo>
                      <a:pt x="898" y="120"/>
                    </a:lnTo>
                    <a:lnTo>
                      <a:pt x="910" y="144"/>
                    </a:lnTo>
                    <a:lnTo>
                      <a:pt x="922" y="168"/>
                    </a:lnTo>
                    <a:lnTo>
                      <a:pt x="930" y="196"/>
                    </a:lnTo>
                    <a:lnTo>
                      <a:pt x="938" y="224"/>
                    </a:lnTo>
                    <a:lnTo>
                      <a:pt x="940" y="254"/>
                    </a:lnTo>
                    <a:lnTo>
                      <a:pt x="942" y="286"/>
                    </a:lnTo>
                    <a:lnTo>
                      <a:pt x="942" y="286"/>
                    </a:lnTo>
                    <a:lnTo>
                      <a:pt x="944" y="344"/>
                    </a:lnTo>
                    <a:lnTo>
                      <a:pt x="946" y="370"/>
                    </a:lnTo>
                    <a:lnTo>
                      <a:pt x="950" y="398"/>
                    </a:lnTo>
                    <a:lnTo>
                      <a:pt x="956" y="426"/>
                    </a:lnTo>
                    <a:lnTo>
                      <a:pt x="962" y="452"/>
                    </a:lnTo>
                    <a:lnTo>
                      <a:pt x="968" y="478"/>
                    </a:lnTo>
                    <a:lnTo>
                      <a:pt x="978" y="502"/>
                    </a:lnTo>
                    <a:lnTo>
                      <a:pt x="988" y="528"/>
                    </a:lnTo>
                    <a:lnTo>
                      <a:pt x="998" y="552"/>
                    </a:lnTo>
                    <a:lnTo>
                      <a:pt x="1012" y="576"/>
                    </a:lnTo>
                    <a:lnTo>
                      <a:pt x="1024" y="600"/>
                    </a:lnTo>
                    <a:lnTo>
                      <a:pt x="1040" y="622"/>
                    </a:lnTo>
                    <a:lnTo>
                      <a:pt x="1056" y="646"/>
                    </a:lnTo>
                    <a:lnTo>
                      <a:pt x="1074" y="668"/>
                    </a:lnTo>
                    <a:lnTo>
                      <a:pt x="1094" y="690"/>
                    </a:lnTo>
                    <a:lnTo>
                      <a:pt x="1094" y="690"/>
                    </a:lnTo>
                    <a:lnTo>
                      <a:pt x="1110" y="710"/>
                    </a:lnTo>
                    <a:lnTo>
                      <a:pt x="1126" y="730"/>
                    </a:lnTo>
                    <a:lnTo>
                      <a:pt x="1140" y="750"/>
                    </a:lnTo>
                    <a:lnTo>
                      <a:pt x="1152" y="772"/>
                    </a:lnTo>
                    <a:lnTo>
                      <a:pt x="1176" y="814"/>
                    </a:lnTo>
                    <a:lnTo>
                      <a:pt x="1196" y="860"/>
                    </a:lnTo>
                    <a:lnTo>
                      <a:pt x="1212" y="908"/>
                    </a:lnTo>
                    <a:lnTo>
                      <a:pt x="1224" y="956"/>
                    </a:lnTo>
                    <a:lnTo>
                      <a:pt x="1232" y="1006"/>
                    </a:lnTo>
                    <a:lnTo>
                      <a:pt x="1236" y="1056"/>
                    </a:lnTo>
                    <a:lnTo>
                      <a:pt x="1236" y="1056"/>
                    </a:lnTo>
                    <a:lnTo>
                      <a:pt x="1236" y="1072"/>
                    </a:lnTo>
                    <a:lnTo>
                      <a:pt x="1234" y="1088"/>
                    </a:lnTo>
                    <a:lnTo>
                      <a:pt x="1230" y="1104"/>
                    </a:lnTo>
                    <a:lnTo>
                      <a:pt x="1224" y="1120"/>
                    </a:lnTo>
                    <a:lnTo>
                      <a:pt x="1218" y="1134"/>
                    </a:lnTo>
                    <a:lnTo>
                      <a:pt x="1208" y="1150"/>
                    </a:lnTo>
                    <a:lnTo>
                      <a:pt x="1198" y="1164"/>
                    </a:lnTo>
                    <a:lnTo>
                      <a:pt x="1188" y="1178"/>
                    </a:lnTo>
                    <a:lnTo>
                      <a:pt x="1176" y="1192"/>
                    </a:lnTo>
                    <a:lnTo>
                      <a:pt x="1162" y="1204"/>
                    </a:lnTo>
                    <a:lnTo>
                      <a:pt x="1148" y="1214"/>
                    </a:lnTo>
                    <a:lnTo>
                      <a:pt x="1134" y="1222"/>
                    </a:lnTo>
                    <a:lnTo>
                      <a:pt x="1120" y="1230"/>
                    </a:lnTo>
                    <a:lnTo>
                      <a:pt x="1106" y="1236"/>
                    </a:lnTo>
                    <a:lnTo>
                      <a:pt x="1092" y="1240"/>
                    </a:lnTo>
                    <a:lnTo>
                      <a:pt x="1078" y="1242"/>
                    </a:lnTo>
                    <a:lnTo>
                      <a:pt x="1078" y="1242"/>
                    </a:lnTo>
                    <a:lnTo>
                      <a:pt x="1066" y="1242"/>
                    </a:lnTo>
                    <a:lnTo>
                      <a:pt x="1054" y="1240"/>
                    </a:lnTo>
                    <a:lnTo>
                      <a:pt x="1042" y="1236"/>
                    </a:lnTo>
                    <a:lnTo>
                      <a:pt x="1032" y="1232"/>
                    </a:lnTo>
                    <a:lnTo>
                      <a:pt x="1022" y="1226"/>
                    </a:lnTo>
                    <a:lnTo>
                      <a:pt x="1014" y="1218"/>
                    </a:lnTo>
                    <a:lnTo>
                      <a:pt x="1008" y="1208"/>
                    </a:lnTo>
                    <a:lnTo>
                      <a:pt x="1000" y="1196"/>
                    </a:lnTo>
                    <a:lnTo>
                      <a:pt x="1000" y="1196"/>
                    </a:lnTo>
                    <a:lnTo>
                      <a:pt x="994" y="1184"/>
                    </a:lnTo>
                    <a:lnTo>
                      <a:pt x="988" y="1172"/>
                    </a:lnTo>
                    <a:lnTo>
                      <a:pt x="988" y="1172"/>
                    </a:lnTo>
                    <a:lnTo>
                      <a:pt x="972" y="1158"/>
                    </a:lnTo>
                    <a:lnTo>
                      <a:pt x="964" y="1152"/>
                    </a:lnTo>
                    <a:lnTo>
                      <a:pt x="958" y="1152"/>
                    </a:lnTo>
                    <a:lnTo>
                      <a:pt x="958" y="1152"/>
                    </a:lnTo>
                    <a:lnTo>
                      <a:pt x="950" y="1154"/>
                    </a:lnTo>
                    <a:lnTo>
                      <a:pt x="942" y="1162"/>
                    </a:lnTo>
                    <a:lnTo>
                      <a:pt x="936" y="1170"/>
                    </a:lnTo>
                    <a:lnTo>
                      <a:pt x="934" y="1180"/>
                    </a:lnTo>
                    <a:lnTo>
                      <a:pt x="934" y="1180"/>
                    </a:lnTo>
                    <a:lnTo>
                      <a:pt x="932" y="1200"/>
                    </a:lnTo>
                    <a:lnTo>
                      <a:pt x="932" y="1222"/>
                    </a:lnTo>
                    <a:lnTo>
                      <a:pt x="932" y="1266"/>
                    </a:lnTo>
                    <a:lnTo>
                      <a:pt x="932" y="1266"/>
                    </a:lnTo>
                    <a:lnTo>
                      <a:pt x="940" y="1432"/>
                    </a:lnTo>
                    <a:lnTo>
                      <a:pt x="940" y="1432"/>
                    </a:lnTo>
                    <a:lnTo>
                      <a:pt x="938" y="1456"/>
                    </a:lnTo>
                    <a:lnTo>
                      <a:pt x="936" y="1480"/>
                    </a:lnTo>
                    <a:lnTo>
                      <a:pt x="936" y="1480"/>
                    </a:lnTo>
                    <a:lnTo>
                      <a:pt x="936" y="1494"/>
                    </a:lnTo>
                    <a:lnTo>
                      <a:pt x="938" y="1508"/>
                    </a:lnTo>
                    <a:lnTo>
                      <a:pt x="942" y="1520"/>
                    </a:lnTo>
                    <a:lnTo>
                      <a:pt x="946" y="1532"/>
                    </a:lnTo>
                    <a:lnTo>
                      <a:pt x="952" y="1542"/>
                    </a:lnTo>
                    <a:lnTo>
                      <a:pt x="960" y="1550"/>
                    </a:lnTo>
                    <a:lnTo>
                      <a:pt x="966" y="1558"/>
                    </a:lnTo>
                    <a:lnTo>
                      <a:pt x="976" y="1564"/>
                    </a:lnTo>
                    <a:lnTo>
                      <a:pt x="986" y="1570"/>
                    </a:lnTo>
                    <a:lnTo>
                      <a:pt x="996" y="1572"/>
                    </a:lnTo>
                    <a:lnTo>
                      <a:pt x="1006" y="1574"/>
                    </a:lnTo>
                    <a:lnTo>
                      <a:pt x="1018" y="1574"/>
                    </a:lnTo>
                    <a:lnTo>
                      <a:pt x="1030" y="1574"/>
                    </a:lnTo>
                    <a:lnTo>
                      <a:pt x="1042" y="1570"/>
                    </a:lnTo>
                    <a:lnTo>
                      <a:pt x="1056" y="1566"/>
                    </a:lnTo>
                    <a:lnTo>
                      <a:pt x="1068" y="1560"/>
                    </a:lnTo>
                    <a:lnTo>
                      <a:pt x="1068" y="1560"/>
                    </a:lnTo>
                    <a:lnTo>
                      <a:pt x="1082" y="1552"/>
                    </a:lnTo>
                    <a:lnTo>
                      <a:pt x="1092" y="1544"/>
                    </a:lnTo>
                    <a:lnTo>
                      <a:pt x="1092" y="1544"/>
                    </a:lnTo>
                    <a:lnTo>
                      <a:pt x="1114" y="1526"/>
                    </a:lnTo>
                    <a:lnTo>
                      <a:pt x="1136" y="1510"/>
                    </a:lnTo>
                    <a:lnTo>
                      <a:pt x="1158" y="1496"/>
                    </a:lnTo>
                    <a:lnTo>
                      <a:pt x="1182" y="1482"/>
                    </a:lnTo>
                    <a:lnTo>
                      <a:pt x="1206" y="1470"/>
                    </a:lnTo>
                    <a:lnTo>
                      <a:pt x="1232" y="1458"/>
                    </a:lnTo>
                    <a:lnTo>
                      <a:pt x="1282" y="1438"/>
                    </a:lnTo>
                    <a:lnTo>
                      <a:pt x="1282" y="1438"/>
                    </a:lnTo>
                    <a:lnTo>
                      <a:pt x="1292" y="1434"/>
                    </a:lnTo>
                    <a:lnTo>
                      <a:pt x="1302" y="1428"/>
                    </a:lnTo>
                    <a:lnTo>
                      <a:pt x="1320" y="1416"/>
                    </a:lnTo>
                    <a:lnTo>
                      <a:pt x="1354" y="1386"/>
                    </a:lnTo>
                    <a:lnTo>
                      <a:pt x="1354" y="1386"/>
                    </a:lnTo>
                    <a:lnTo>
                      <a:pt x="1320" y="1360"/>
                    </a:lnTo>
                    <a:lnTo>
                      <a:pt x="1304" y="1348"/>
                    </a:lnTo>
                    <a:lnTo>
                      <a:pt x="1286" y="1336"/>
                    </a:lnTo>
                    <a:lnTo>
                      <a:pt x="1286" y="1336"/>
                    </a:lnTo>
                    <a:lnTo>
                      <a:pt x="1270" y="1326"/>
                    </a:lnTo>
                    <a:lnTo>
                      <a:pt x="1254" y="1312"/>
                    </a:lnTo>
                    <a:lnTo>
                      <a:pt x="1244" y="1296"/>
                    </a:lnTo>
                    <a:lnTo>
                      <a:pt x="1236" y="1276"/>
                    </a:lnTo>
                    <a:lnTo>
                      <a:pt x="1232" y="1256"/>
                    </a:lnTo>
                    <a:lnTo>
                      <a:pt x="1230" y="1232"/>
                    </a:lnTo>
                    <a:lnTo>
                      <a:pt x="1234" y="1208"/>
                    </a:lnTo>
                    <a:lnTo>
                      <a:pt x="1242" y="1182"/>
                    </a:lnTo>
                    <a:lnTo>
                      <a:pt x="1242" y="1182"/>
                    </a:lnTo>
                    <a:lnTo>
                      <a:pt x="1244" y="1210"/>
                    </a:lnTo>
                    <a:lnTo>
                      <a:pt x="1252" y="1236"/>
                    </a:lnTo>
                    <a:lnTo>
                      <a:pt x="1260" y="1260"/>
                    </a:lnTo>
                    <a:lnTo>
                      <a:pt x="1274" y="1280"/>
                    </a:lnTo>
                    <a:lnTo>
                      <a:pt x="1288" y="1298"/>
                    </a:lnTo>
                    <a:lnTo>
                      <a:pt x="1306" y="1316"/>
                    </a:lnTo>
                    <a:lnTo>
                      <a:pt x="1326" y="1330"/>
                    </a:lnTo>
                    <a:lnTo>
                      <a:pt x="1348" y="1344"/>
                    </a:lnTo>
                    <a:lnTo>
                      <a:pt x="1348" y="1344"/>
                    </a:lnTo>
                    <a:lnTo>
                      <a:pt x="1360" y="1352"/>
                    </a:lnTo>
                    <a:lnTo>
                      <a:pt x="1368" y="1360"/>
                    </a:lnTo>
                    <a:lnTo>
                      <a:pt x="1374" y="1370"/>
                    </a:lnTo>
                    <a:lnTo>
                      <a:pt x="1374" y="1382"/>
                    </a:lnTo>
                    <a:lnTo>
                      <a:pt x="1374" y="1392"/>
                    </a:lnTo>
                    <a:lnTo>
                      <a:pt x="1368" y="1404"/>
                    </a:lnTo>
                    <a:lnTo>
                      <a:pt x="1360" y="1414"/>
                    </a:lnTo>
                    <a:lnTo>
                      <a:pt x="1350" y="1424"/>
                    </a:lnTo>
                    <a:lnTo>
                      <a:pt x="1350" y="1424"/>
                    </a:lnTo>
                    <a:lnTo>
                      <a:pt x="1330" y="1438"/>
                    </a:lnTo>
                    <a:lnTo>
                      <a:pt x="1310" y="1450"/>
                    </a:lnTo>
                    <a:lnTo>
                      <a:pt x="1288" y="1462"/>
                    </a:lnTo>
                    <a:lnTo>
                      <a:pt x="1268" y="1474"/>
                    </a:lnTo>
                    <a:lnTo>
                      <a:pt x="1268" y="1474"/>
                    </a:lnTo>
                    <a:lnTo>
                      <a:pt x="1182" y="1528"/>
                    </a:lnTo>
                    <a:lnTo>
                      <a:pt x="1140" y="1558"/>
                    </a:lnTo>
                    <a:lnTo>
                      <a:pt x="1100" y="1588"/>
                    </a:lnTo>
                    <a:lnTo>
                      <a:pt x="1100" y="1588"/>
                    </a:lnTo>
                    <a:lnTo>
                      <a:pt x="1088" y="1596"/>
                    </a:lnTo>
                    <a:lnTo>
                      <a:pt x="1074" y="1602"/>
                    </a:lnTo>
                    <a:lnTo>
                      <a:pt x="1062" y="1608"/>
                    </a:lnTo>
                    <a:lnTo>
                      <a:pt x="1048" y="1614"/>
                    </a:lnTo>
                    <a:lnTo>
                      <a:pt x="1036" y="1616"/>
                    </a:lnTo>
                    <a:lnTo>
                      <a:pt x="1022" y="1618"/>
                    </a:lnTo>
                    <a:lnTo>
                      <a:pt x="1008" y="1620"/>
                    </a:lnTo>
                    <a:lnTo>
                      <a:pt x="996" y="1618"/>
                    </a:lnTo>
                    <a:lnTo>
                      <a:pt x="982" y="1616"/>
                    </a:lnTo>
                    <a:lnTo>
                      <a:pt x="968" y="1614"/>
                    </a:lnTo>
                    <a:lnTo>
                      <a:pt x="956" y="1610"/>
                    </a:lnTo>
                    <a:lnTo>
                      <a:pt x="944" y="1604"/>
                    </a:lnTo>
                    <a:lnTo>
                      <a:pt x="932" y="1598"/>
                    </a:lnTo>
                    <a:lnTo>
                      <a:pt x="920" y="1590"/>
                    </a:lnTo>
                    <a:lnTo>
                      <a:pt x="910" y="1580"/>
                    </a:lnTo>
                    <a:lnTo>
                      <a:pt x="900" y="1570"/>
                    </a:lnTo>
                    <a:lnTo>
                      <a:pt x="900" y="1570"/>
                    </a:lnTo>
                    <a:lnTo>
                      <a:pt x="888" y="1558"/>
                    </a:lnTo>
                    <a:lnTo>
                      <a:pt x="872" y="1548"/>
                    </a:lnTo>
                    <a:lnTo>
                      <a:pt x="854" y="1540"/>
                    </a:lnTo>
                    <a:lnTo>
                      <a:pt x="838" y="1538"/>
                    </a:lnTo>
                    <a:lnTo>
                      <a:pt x="838" y="1538"/>
                    </a:lnTo>
                    <a:lnTo>
                      <a:pt x="780" y="1536"/>
                    </a:lnTo>
                    <a:lnTo>
                      <a:pt x="724" y="1534"/>
                    </a:lnTo>
                    <a:lnTo>
                      <a:pt x="666" y="1536"/>
                    </a:lnTo>
                    <a:lnTo>
                      <a:pt x="610" y="1540"/>
                    </a:lnTo>
                    <a:lnTo>
                      <a:pt x="610" y="1540"/>
                    </a:lnTo>
                    <a:lnTo>
                      <a:pt x="578" y="1546"/>
                    </a:lnTo>
                    <a:lnTo>
                      <a:pt x="546" y="1556"/>
                    </a:lnTo>
                    <a:lnTo>
                      <a:pt x="516" y="1570"/>
                    </a:lnTo>
                    <a:lnTo>
                      <a:pt x="488" y="1584"/>
                    </a:lnTo>
                    <a:lnTo>
                      <a:pt x="488" y="1584"/>
                    </a:lnTo>
                    <a:lnTo>
                      <a:pt x="472" y="1594"/>
                    </a:lnTo>
                    <a:lnTo>
                      <a:pt x="456" y="1602"/>
                    </a:lnTo>
                    <a:lnTo>
                      <a:pt x="440" y="1608"/>
                    </a:lnTo>
                    <a:lnTo>
                      <a:pt x="424" y="1610"/>
                    </a:lnTo>
                    <a:lnTo>
                      <a:pt x="408" y="1612"/>
                    </a:lnTo>
                    <a:lnTo>
                      <a:pt x="392" y="1612"/>
                    </a:lnTo>
                    <a:lnTo>
                      <a:pt x="374" y="1610"/>
                    </a:lnTo>
                    <a:lnTo>
                      <a:pt x="356" y="1606"/>
                    </a:lnTo>
                    <a:lnTo>
                      <a:pt x="356" y="1606"/>
                    </a:lnTo>
                    <a:lnTo>
                      <a:pt x="214" y="1566"/>
                    </a:lnTo>
                    <a:lnTo>
                      <a:pt x="72" y="1530"/>
                    </a:lnTo>
                    <a:lnTo>
                      <a:pt x="72" y="1530"/>
                    </a:lnTo>
                    <a:lnTo>
                      <a:pt x="46" y="1522"/>
                    </a:lnTo>
                    <a:lnTo>
                      <a:pt x="28" y="1514"/>
                    </a:lnTo>
                    <a:lnTo>
                      <a:pt x="14" y="1506"/>
                    </a:lnTo>
                    <a:lnTo>
                      <a:pt x="8" y="1500"/>
                    </a:lnTo>
                    <a:lnTo>
                      <a:pt x="4" y="1494"/>
                    </a:lnTo>
                    <a:lnTo>
                      <a:pt x="2" y="1488"/>
                    </a:lnTo>
                    <a:lnTo>
                      <a:pt x="0" y="1480"/>
                    </a:lnTo>
                    <a:lnTo>
                      <a:pt x="0" y="1464"/>
                    </a:lnTo>
                    <a:lnTo>
                      <a:pt x="4" y="1444"/>
                    </a:lnTo>
                    <a:lnTo>
                      <a:pt x="10" y="1420"/>
                    </a:lnTo>
                    <a:lnTo>
                      <a:pt x="10" y="1420"/>
                    </a:lnTo>
                    <a:lnTo>
                      <a:pt x="16" y="1396"/>
                    </a:lnTo>
                    <a:lnTo>
                      <a:pt x="18" y="1370"/>
                    </a:lnTo>
                    <a:lnTo>
                      <a:pt x="16" y="1344"/>
                    </a:lnTo>
                    <a:lnTo>
                      <a:pt x="12" y="1318"/>
                    </a:lnTo>
                    <a:lnTo>
                      <a:pt x="12" y="1318"/>
                    </a:lnTo>
                    <a:lnTo>
                      <a:pt x="10" y="1298"/>
                    </a:lnTo>
                    <a:lnTo>
                      <a:pt x="8" y="1280"/>
                    </a:lnTo>
                    <a:lnTo>
                      <a:pt x="10" y="1266"/>
                    </a:lnTo>
                    <a:lnTo>
                      <a:pt x="14" y="1256"/>
                    </a:lnTo>
                    <a:lnTo>
                      <a:pt x="22" y="1248"/>
                    </a:lnTo>
                    <a:lnTo>
                      <a:pt x="34" y="1242"/>
                    </a:lnTo>
                    <a:lnTo>
                      <a:pt x="50" y="1240"/>
                    </a:lnTo>
                    <a:lnTo>
                      <a:pt x="72" y="1238"/>
                    </a:lnTo>
                    <a:lnTo>
                      <a:pt x="72" y="1238"/>
                    </a:lnTo>
                    <a:lnTo>
                      <a:pt x="88" y="1236"/>
                    </a:lnTo>
                    <a:lnTo>
                      <a:pt x="104" y="1232"/>
                    </a:lnTo>
                    <a:lnTo>
                      <a:pt x="118" y="1226"/>
                    </a:lnTo>
                    <a:lnTo>
                      <a:pt x="132" y="1220"/>
                    </a:lnTo>
                    <a:lnTo>
                      <a:pt x="144" y="1210"/>
                    </a:lnTo>
                    <a:lnTo>
                      <a:pt x="156" y="1200"/>
                    </a:lnTo>
                    <a:lnTo>
                      <a:pt x="166" y="1186"/>
                    </a:lnTo>
                    <a:lnTo>
                      <a:pt x="174" y="1170"/>
                    </a:lnTo>
                    <a:lnTo>
                      <a:pt x="174" y="1170"/>
                    </a:lnTo>
                    <a:close/>
                    <a:moveTo>
                      <a:pt x="504" y="546"/>
                    </a:moveTo>
                    <a:lnTo>
                      <a:pt x="504" y="546"/>
                    </a:lnTo>
                    <a:lnTo>
                      <a:pt x="488" y="588"/>
                    </a:lnTo>
                    <a:lnTo>
                      <a:pt x="470" y="626"/>
                    </a:lnTo>
                    <a:lnTo>
                      <a:pt x="470" y="626"/>
                    </a:lnTo>
                    <a:lnTo>
                      <a:pt x="456" y="656"/>
                    </a:lnTo>
                    <a:lnTo>
                      <a:pt x="450" y="670"/>
                    </a:lnTo>
                    <a:lnTo>
                      <a:pt x="444" y="686"/>
                    </a:lnTo>
                    <a:lnTo>
                      <a:pt x="440" y="700"/>
                    </a:lnTo>
                    <a:lnTo>
                      <a:pt x="438" y="716"/>
                    </a:lnTo>
                    <a:lnTo>
                      <a:pt x="438" y="734"/>
                    </a:lnTo>
                    <a:lnTo>
                      <a:pt x="442" y="750"/>
                    </a:lnTo>
                    <a:lnTo>
                      <a:pt x="442" y="750"/>
                    </a:lnTo>
                    <a:lnTo>
                      <a:pt x="442" y="756"/>
                    </a:lnTo>
                    <a:lnTo>
                      <a:pt x="442" y="760"/>
                    </a:lnTo>
                    <a:lnTo>
                      <a:pt x="434" y="772"/>
                    </a:lnTo>
                    <a:lnTo>
                      <a:pt x="434" y="772"/>
                    </a:lnTo>
                    <a:lnTo>
                      <a:pt x="414" y="802"/>
                    </a:lnTo>
                    <a:lnTo>
                      <a:pt x="396" y="834"/>
                    </a:lnTo>
                    <a:lnTo>
                      <a:pt x="380" y="866"/>
                    </a:lnTo>
                    <a:lnTo>
                      <a:pt x="368" y="900"/>
                    </a:lnTo>
                    <a:lnTo>
                      <a:pt x="358" y="934"/>
                    </a:lnTo>
                    <a:lnTo>
                      <a:pt x="350" y="970"/>
                    </a:lnTo>
                    <a:lnTo>
                      <a:pt x="346" y="1006"/>
                    </a:lnTo>
                    <a:lnTo>
                      <a:pt x="346" y="1044"/>
                    </a:lnTo>
                    <a:lnTo>
                      <a:pt x="346" y="1044"/>
                    </a:lnTo>
                    <a:lnTo>
                      <a:pt x="346" y="1056"/>
                    </a:lnTo>
                    <a:lnTo>
                      <a:pt x="344" y="1070"/>
                    </a:lnTo>
                    <a:lnTo>
                      <a:pt x="338" y="1104"/>
                    </a:lnTo>
                    <a:lnTo>
                      <a:pt x="338" y="1104"/>
                    </a:lnTo>
                    <a:lnTo>
                      <a:pt x="318" y="1088"/>
                    </a:lnTo>
                    <a:lnTo>
                      <a:pt x="304" y="1072"/>
                    </a:lnTo>
                    <a:lnTo>
                      <a:pt x="296" y="1054"/>
                    </a:lnTo>
                    <a:lnTo>
                      <a:pt x="288" y="1036"/>
                    </a:lnTo>
                    <a:lnTo>
                      <a:pt x="284" y="1018"/>
                    </a:lnTo>
                    <a:lnTo>
                      <a:pt x="282" y="998"/>
                    </a:lnTo>
                    <a:lnTo>
                      <a:pt x="278" y="962"/>
                    </a:lnTo>
                    <a:lnTo>
                      <a:pt x="278" y="962"/>
                    </a:lnTo>
                    <a:lnTo>
                      <a:pt x="274" y="986"/>
                    </a:lnTo>
                    <a:lnTo>
                      <a:pt x="274" y="1008"/>
                    </a:lnTo>
                    <a:lnTo>
                      <a:pt x="274" y="1030"/>
                    </a:lnTo>
                    <a:lnTo>
                      <a:pt x="278" y="1050"/>
                    </a:lnTo>
                    <a:lnTo>
                      <a:pt x="284" y="1070"/>
                    </a:lnTo>
                    <a:lnTo>
                      <a:pt x="294" y="1090"/>
                    </a:lnTo>
                    <a:lnTo>
                      <a:pt x="308" y="1108"/>
                    </a:lnTo>
                    <a:lnTo>
                      <a:pt x="326" y="1124"/>
                    </a:lnTo>
                    <a:lnTo>
                      <a:pt x="326" y="1124"/>
                    </a:lnTo>
                    <a:lnTo>
                      <a:pt x="406" y="1192"/>
                    </a:lnTo>
                    <a:lnTo>
                      <a:pt x="488" y="1260"/>
                    </a:lnTo>
                    <a:lnTo>
                      <a:pt x="488" y="1260"/>
                    </a:lnTo>
                    <a:lnTo>
                      <a:pt x="506" y="1278"/>
                    </a:lnTo>
                    <a:lnTo>
                      <a:pt x="520" y="1294"/>
                    </a:lnTo>
                    <a:lnTo>
                      <a:pt x="528" y="1310"/>
                    </a:lnTo>
                    <a:lnTo>
                      <a:pt x="530" y="1318"/>
                    </a:lnTo>
                    <a:lnTo>
                      <a:pt x="532" y="1324"/>
                    </a:lnTo>
                    <a:lnTo>
                      <a:pt x="530" y="1332"/>
                    </a:lnTo>
                    <a:lnTo>
                      <a:pt x="528" y="1340"/>
                    </a:lnTo>
                    <a:lnTo>
                      <a:pt x="520" y="1354"/>
                    </a:lnTo>
                    <a:lnTo>
                      <a:pt x="506" y="1368"/>
                    </a:lnTo>
                    <a:lnTo>
                      <a:pt x="486" y="1382"/>
                    </a:lnTo>
                    <a:lnTo>
                      <a:pt x="486" y="1382"/>
                    </a:lnTo>
                    <a:lnTo>
                      <a:pt x="546" y="1518"/>
                    </a:lnTo>
                    <a:lnTo>
                      <a:pt x="546" y="1518"/>
                    </a:lnTo>
                    <a:lnTo>
                      <a:pt x="552" y="1504"/>
                    </a:lnTo>
                    <a:lnTo>
                      <a:pt x="554" y="1490"/>
                    </a:lnTo>
                    <a:lnTo>
                      <a:pt x="552" y="1478"/>
                    </a:lnTo>
                    <a:lnTo>
                      <a:pt x="548" y="1464"/>
                    </a:lnTo>
                    <a:lnTo>
                      <a:pt x="534" y="1438"/>
                    </a:lnTo>
                    <a:lnTo>
                      <a:pt x="528" y="1426"/>
                    </a:lnTo>
                    <a:lnTo>
                      <a:pt x="524" y="1412"/>
                    </a:lnTo>
                    <a:lnTo>
                      <a:pt x="524" y="1412"/>
                    </a:lnTo>
                    <a:lnTo>
                      <a:pt x="570" y="1428"/>
                    </a:lnTo>
                    <a:lnTo>
                      <a:pt x="594" y="1434"/>
                    </a:lnTo>
                    <a:lnTo>
                      <a:pt x="618" y="1440"/>
                    </a:lnTo>
                    <a:lnTo>
                      <a:pt x="642" y="1444"/>
                    </a:lnTo>
                    <a:lnTo>
                      <a:pt x="666" y="1446"/>
                    </a:lnTo>
                    <a:lnTo>
                      <a:pt x="692" y="1446"/>
                    </a:lnTo>
                    <a:lnTo>
                      <a:pt x="718" y="1442"/>
                    </a:lnTo>
                    <a:lnTo>
                      <a:pt x="718" y="1442"/>
                    </a:lnTo>
                    <a:lnTo>
                      <a:pt x="744" y="1436"/>
                    </a:lnTo>
                    <a:lnTo>
                      <a:pt x="768" y="1428"/>
                    </a:lnTo>
                    <a:lnTo>
                      <a:pt x="790" y="1418"/>
                    </a:lnTo>
                    <a:lnTo>
                      <a:pt x="812" y="1404"/>
                    </a:lnTo>
                    <a:lnTo>
                      <a:pt x="832" y="1390"/>
                    </a:lnTo>
                    <a:lnTo>
                      <a:pt x="852" y="1372"/>
                    </a:lnTo>
                    <a:lnTo>
                      <a:pt x="870" y="1354"/>
                    </a:lnTo>
                    <a:lnTo>
                      <a:pt x="886" y="1330"/>
                    </a:lnTo>
                    <a:lnTo>
                      <a:pt x="886" y="1330"/>
                    </a:lnTo>
                    <a:lnTo>
                      <a:pt x="892" y="1344"/>
                    </a:lnTo>
                    <a:lnTo>
                      <a:pt x="896" y="1356"/>
                    </a:lnTo>
                    <a:lnTo>
                      <a:pt x="898" y="1368"/>
                    </a:lnTo>
                    <a:lnTo>
                      <a:pt x="898" y="1380"/>
                    </a:lnTo>
                    <a:lnTo>
                      <a:pt x="896" y="1402"/>
                    </a:lnTo>
                    <a:lnTo>
                      <a:pt x="892" y="1424"/>
                    </a:lnTo>
                    <a:lnTo>
                      <a:pt x="886" y="1446"/>
                    </a:lnTo>
                    <a:lnTo>
                      <a:pt x="882" y="1468"/>
                    </a:lnTo>
                    <a:lnTo>
                      <a:pt x="882" y="1480"/>
                    </a:lnTo>
                    <a:lnTo>
                      <a:pt x="882" y="1490"/>
                    </a:lnTo>
                    <a:lnTo>
                      <a:pt x="884" y="1502"/>
                    </a:lnTo>
                    <a:lnTo>
                      <a:pt x="886" y="1512"/>
                    </a:lnTo>
                    <a:lnTo>
                      <a:pt x="886" y="1512"/>
                    </a:lnTo>
                    <a:lnTo>
                      <a:pt x="896" y="1486"/>
                    </a:lnTo>
                    <a:lnTo>
                      <a:pt x="904" y="1458"/>
                    </a:lnTo>
                    <a:lnTo>
                      <a:pt x="910" y="1430"/>
                    </a:lnTo>
                    <a:lnTo>
                      <a:pt x="914" y="1402"/>
                    </a:lnTo>
                    <a:lnTo>
                      <a:pt x="914" y="1402"/>
                    </a:lnTo>
                    <a:lnTo>
                      <a:pt x="912" y="1356"/>
                    </a:lnTo>
                    <a:lnTo>
                      <a:pt x="910" y="1310"/>
                    </a:lnTo>
                    <a:lnTo>
                      <a:pt x="908" y="1266"/>
                    </a:lnTo>
                    <a:lnTo>
                      <a:pt x="908" y="1220"/>
                    </a:lnTo>
                    <a:lnTo>
                      <a:pt x="908" y="1220"/>
                    </a:lnTo>
                    <a:lnTo>
                      <a:pt x="910" y="1200"/>
                    </a:lnTo>
                    <a:lnTo>
                      <a:pt x="912" y="1182"/>
                    </a:lnTo>
                    <a:lnTo>
                      <a:pt x="918" y="1164"/>
                    </a:lnTo>
                    <a:lnTo>
                      <a:pt x="924" y="1156"/>
                    </a:lnTo>
                    <a:lnTo>
                      <a:pt x="928" y="1150"/>
                    </a:lnTo>
                    <a:lnTo>
                      <a:pt x="928" y="1150"/>
                    </a:lnTo>
                    <a:lnTo>
                      <a:pt x="948" y="1130"/>
                    </a:lnTo>
                    <a:lnTo>
                      <a:pt x="970" y="1112"/>
                    </a:lnTo>
                    <a:lnTo>
                      <a:pt x="1006" y="1084"/>
                    </a:lnTo>
                    <a:lnTo>
                      <a:pt x="1006" y="1084"/>
                    </a:lnTo>
                    <a:lnTo>
                      <a:pt x="998" y="1066"/>
                    </a:lnTo>
                    <a:lnTo>
                      <a:pt x="988" y="1048"/>
                    </a:lnTo>
                    <a:lnTo>
                      <a:pt x="982" y="1030"/>
                    </a:lnTo>
                    <a:lnTo>
                      <a:pt x="980" y="1022"/>
                    </a:lnTo>
                    <a:lnTo>
                      <a:pt x="980" y="1014"/>
                    </a:lnTo>
                    <a:lnTo>
                      <a:pt x="980" y="1014"/>
                    </a:lnTo>
                    <a:lnTo>
                      <a:pt x="982" y="986"/>
                    </a:lnTo>
                    <a:lnTo>
                      <a:pt x="980" y="958"/>
                    </a:lnTo>
                    <a:lnTo>
                      <a:pt x="976" y="930"/>
                    </a:lnTo>
                    <a:lnTo>
                      <a:pt x="972" y="904"/>
                    </a:lnTo>
                    <a:lnTo>
                      <a:pt x="966" y="878"/>
                    </a:lnTo>
                    <a:lnTo>
                      <a:pt x="958" y="852"/>
                    </a:lnTo>
                    <a:lnTo>
                      <a:pt x="938" y="800"/>
                    </a:lnTo>
                    <a:lnTo>
                      <a:pt x="916" y="750"/>
                    </a:lnTo>
                    <a:lnTo>
                      <a:pt x="894" y="702"/>
                    </a:lnTo>
                    <a:lnTo>
                      <a:pt x="870" y="652"/>
                    </a:lnTo>
                    <a:lnTo>
                      <a:pt x="850" y="602"/>
                    </a:lnTo>
                    <a:lnTo>
                      <a:pt x="850" y="602"/>
                    </a:lnTo>
                    <a:lnTo>
                      <a:pt x="846" y="594"/>
                    </a:lnTo>
                    <a:lnTo>
                      <a:pt x="842" y="588"/>
                    </a:lnTo>
                    <a:lnTo>
                      <a:pt x="842" y="588"/>
                    </a:lnTo>
                    <a:lnTo>
                      <a:pt x="832" y="574"/>
                    </a:lnTo>
                    <a:lnTo>
                      <a:pt x="822" y="560"/>
                    </a:lnTo>
                    <a:lnTo>
                      <a:pt x="816" y="546"/>
                    </a:lnTo>
                    <a:lnTo>
                      <a:pt x="812" y="530"/>
                    </a:lnTo>
                    <a:lnTo>
                      <a:pt x="810" y="514"/>
                    </a:lnTo>
                    <a:lnTo>
                      <a:pt x="810" y="498"/>
                    </a:lnTo>
                    <a:lnTo>
                      <a:pt x="812" y="482"/>
                    </a:lnTo>
                    <a:lnTo>
                      <a:pt x="816" y="466"/>
                    </a:lnTo>
                    <a:lnTo>
                      <a:pt x="816" y="466"/>
                    </a:lnTo>
                    <a:lnTo>
                      <a:pt x="820" y="456"/>
                    </a:lnTo>
                    <a:lnTo>
                      <a:pt x="820" y="446"/>
                    </a:lnTo>
                    <a:lnTo>
                      <a:pt x="820" y="438"/>
                    </a:lnTo>
                    <a:lnTo>
                      <a:pt x="816" y="432"/>
                    </a:lnTo>
                    <a:lnTo>
                      <a:pt x="812" y="426"/>
                    </a:lnTo>
                    <a:lnTo>
                      <a:pt x="804" y="420"/>
                    </a:lnTo>
                    <a:lnTo>
                      <a:pt x="796" y="416"/>
                    </a:lnTo>
                    <a:lnTo>
                      <a:pt x="786" y="412"/>
                    </a:lnTo>
                    <a:lnTo>
                      <a:pt x="786" y="412"/>
                    </a:lnTo>
                    <a:lnTo>
                      <a:pt x="768" y="406"/>
                    </a:lnTo>
                    <a:lnTo>
                      <a:pt x="750" y="400"/>
                    </a:lnTo>
                    <a:lnTo>
                      <a:pt x="716" y="382"/>
                    </a:lnTo>
                    <a:lnTo>
                      <a:pt x="716" y="382"/>
                    </a:lnTo>
                    <a:lnTo>
                      <a:pt x="708" y="376"/>
                    </a:lnTo>
                    <a:lnTo>
                      <a:pt x="700" y="370"/>
                    </a:lnTo>
                    <a:lnTo>
                      <a:pt x="696" y="362"/>
                    </a:lnTo>
                    <a:lnTo>
                      <a:pt x="696" y="354"/>
                    </a:lnTo>
                    <a:lnTo>
                      <a:pt x="696" y="344"/>
                    </a:lnTo>
                    <a:lnTo>
                      <a:pt x="696" y="336"/>
                    </a:lnTo>
                    <a:lnTo>
                      <a:pt x="702" y="320"/>
                    </a:lnTo>
                    <a:lnTo>
                      <a:pt x="702" y="320"/>
                    </a:lnTo>
                    <a:lnTo>
                      <a:pt x="710" y="308"/>
                    </a:lnTo>
                    <a:lnTo>
                      <a:pt x="720" y="298"/>
                    </a:lnTo>
                    <a:lnTo>
                      <a:pt x="732" y="290"/>
                    </a:lnTo>
                    <a:lnTo>
                      <a:pt x="738" y="288"/>
                    </a:lnTo>
                    <a:lnTo>
                      <a:pt x="744" y="288"/>
                    </a:lnTo>
                    <a:lnTo>
                      <a:pt x="744" y="288"/>
                    </a:lnTo>
                    <a:lnTo>
                      <a:pt x="750" y="290"/>
                    </a:lnTo>
                    <a:lnTo>
                      <a:pt x="756" y="292"/>
                    </a:lnTo>
                    <a:lnTo>
                      <a:pt x="768" y="302"/>
                    </a:lnTo>
                    <a:lnTo>
                      <a:pt x="778" y="312"/>
                    </a:lnTo>
                    <a:lnTo>
                      <a:pt x="786" y="326"/>
                    </a:lnTo>
                    <a:lnTo>
                      <a:pt x="786" y="326"/>
                    </a:lnTo>
                    <a:lnTo>
                      <a:pt x="790" y="340"/>
                    </a:lnTo>
                    <a:lnTo>
                      <a:pt x="790" y="354"/>
                    </a:lnTo>
                    <a:lnTo>
                      <a:pt x="788" y="388"/>
                    </a:lnTo>
                    <a:lnTo>
                      <a:pt x="788" y="388"/>
                    </a:lnTo>
                    <a:lnTo>
                      <a:pt x="796" y="390"/>
                    </a:lnTo>
                    <a:lnTo>
                      <a:pt x="802" y="390"/>
                    </a:lnTo>
                    <a:lnTo>
                      <a:pt x="808" y="388"/>
                    </a:lnTo>
                    <a:lnTo>
                      <a:pt x="814" y="386"/>
                    </a:lnTo>
                    <a:lnTo>
                      <a:pt x="818" y="382"/>
                    </a:lnTo>
                    <a:lnTo>
                      <a:pt x="820" y="376"/>
                    </a:lnTo>
                    <a:lnTo>
                      <a:pt x="824" y="362"/>
                    </a:lnTo>
                    <a:lnTo>
                      <a:pt x="824" y="362"/>
                    </a:lnTo>
                    <a:lnTo>
                      <a:pt x="824" y="338"/>
                    </a:lnTo>
                    <a:lnTo>
                      <a:pt x="822" y="316"/>
                    </a:lnTo>
                    <a:lnTo>
                      <a:pt x="818" y="294"/>
                    </a:lnTo>
                    <a:lnTo>
                      <a:pt x="810" y="276"/>
                    </a:lnTo>
                    <a:lnTo>
                      <a:pt x="798" y="260"/>
                    </a:lnTo>
                    <a:lnTo>
                      <a:pt x="786" y="246"/>
                    </a:lnTo>
                    <a:lnTo>
                      <a:pt x="770" y="238"/>
                    </a:lnTo>
                    <a:lnTo>
                      <a:pt x="762" y="236"/>
                    </a:lnTo>
                    <a:lnTo>
                      <a:pt x="754" y="234"/>
                    </a:lnTo>
                    <a:lnTo>
                      <a:pt x="754" y="234"/>
                    </a:lnTo>
                    <a:lnTo>
                      <a:pt x="738" y="234"/>
                    </a:lnTo>
                    <a:lnTo>
                      <a:pt x="722" y="236"/>
                    </a:lnTo>
                    <a:lnTo>
                      <a:pt x="708" y="240"/>
                    </a:lnTo>
                    <a:lnTo>
                      <a:pt x="702" y="244"/>
                    </a:lnTo>
                    <a:lnTo>
                      <a:pt x="700" y="248"/>
                    </a:lnTo>
                    <a:lnTo>
                      <a:pt x="700" y="248"/>
                    </a:lnTo>
                    <a:lnTo>
                      <a:pt x="686" y="274"/>
                    </a:lnTo>
                    <a:lnTo>
                      <a:pt x="674" y="302"/>
                    </a:lnTo>
                    <a:lnTo>
                      <a:pt x="652" y="358"/>
                    </a:lnTo>
                    <a:lnTo>
                      <a:pt x="652" y="358"/>
                    </a:lnTo>
                    <a:lnTo>
                      <a:pt x="602" y="354"/>
                    </a:lnTo>
                    <a:lnTo>
                      <a:pt x="602" y="354"/>
                    </a:lnTo>
                    <a:lnTo>
                      <a:pt x="592" y="310"/>
                    </a:lnTo>
                    <a:lnTo>
                      <a:pt x="586" y="290"/>
                    </a:lnTo>
                    <a:lnTo>
                      <a:pt x="578" y="272"/>
                    </a:lnTo>
                    <a:lnTo>
                      <a:pt x="578" y="272"/>
                    </a:lnTo>
                    <a:lnTo>
                      <a:pt x="574" y="266"/>
                    </a:lnTo>
                    <a:lnTo>
                      <a:pt x="568" y="260"/>
                    </a:lnTo>
                    <a:lnTo>
                      <a:pt x="552" y="252"/>
                    </a:lnTo>
                    <a:lnTo>
                      <a:pt x="538" y="246"/>
                    </a:lnTo>
                    <a:lnTo>
                      <a:pt x="532" y="244"/>
                    </a:lnTo>
                    <a:lnTo>
                      <a:pt x="530" y="244"/>
                    </a:lnTo>
                    <a:lnTo>
                      <a:pt x="530" y="244"/>
                    </a:lnTo>
                    <a:lnTo>
                      <a:pt x="518" y="260"/>
                    </a:lnTo>
                    <a:lnTo>
                      <a:pt x="506" y="278"/>
                    </a:lnTo>
                    <a:lnTo>
                      <a:pt x="496" y="296"/>
                    </a:lnTo>
                    <a:lnTo>
                      <a:pt x="492" y="314"/>
                    </a:lnTo>
                    <a:lnTo>
                      <a:pt x="492" y="314"/>
                    </a:lnTo>
                    <a:lnTo>
                      <a:pt x="488" y="336"/>
                    </a:lnTo>
                    <a:lnTo>
                      <a:pt x="488" y="346"/>
                    </a:lnTo>
                    <a:lnTo>
                      <a:pt x="490" y="356"/>
                    </a:lnTo>
                    <a:lnTo>
                      <a:pt x="494" y="368"/>
                    </a:lnTo>
                    <a:lnTo>
                      <a:pt x="500" y="376"/>
                    </a:lnTo>
                    <a:lnTo>
                      <a:pt x="508" y="384"/>
                    </a:lnTo>
                    <a:lnTo>
                      <a:pt x="520" y="392"/>
                    </a:lnTo>
                    <a:lnTo>
                      <a:pt x="520" y="392"/>
                    </a:lnTo>
                    <a:lnTo>
                      <a:pt x="522" y="390"/>
                    </a:lnTo>
                    <a:lnTo>
                      <a:pt x="528" y="386"/>
                    </a:lnTo>
                    <a:lnTo>
                      <a:pt x="528" y="386"/>
                    </a:lnTo>
                    <a:lnTo>
                      <a:pt x="516" y="372"/>
                    </a:lnTo>
                    <a:lnTo>
                      <a:pt x="512" y="366"/>
                    </a:lnTo>
                    <a:lnTo>
                      <a:pt x="510" y="358"/>
                    </a:lnTo>
                    <a:lnTo>
                      <a:pt x="510" y="358"/>
                    </a:lnTo>
                    <a:lnTo>
                      <a:pt x="508" y="344"/>
                    </a:lnTo>
                    <a:lnTo>
                      <a:pt x="510" y="328"/>
                    </a:lnTo>
                    <a:lnTo>
                      <a:pt x="512" y="314"/>
                    </a:lnTo>
                    <a:lnTo>
                      <a:pt x="516" y="298"/>
                    </a:lnTo>
                    <a:lnTo>
                      <a:pt x="516" y="298"/>
                    </a:lnTo>
                    <a:lnTo>
                      <a:pt x="518" y="296"/>
                    </a:lnTo>
                    <a:lnTo>
                      <a:pt x="522" y="294"/>
                    </a:lnTo>
                    <a:lnTo>
                      <a:pt x="532" y="292"/>
                    </a:lnTo>
                    <a:lnTo>
                      <a:pt x="542" y="290"/>
                    </a:lnTo>
                    <a:lnTo>
                      <a:pt x="546" y="290"/>
                    </a:lnTo>
                    <a:lnTo>
                      <a:pt x="550" y="292"/>
                    </a:lnTo>
                    <a:lnTo>
                      <a:pt x="550" y="292"/>
                    </a:lnTo>
                    <a:lnTo>
                      <a:pt x="558" y="304"/>
                    </a:lnTo>
                    <a:lnTo>
                      <a:pt x="564" y="318"/>
                    </a:lnTo>
                    <a:lnTo>
                      <a:pt x="570" y="332"/>
                    </a:lnTo>
                    <a:lnTo>
                      <a:pt x="574" y="346"/>
                    </a:lnTo>
                    <a:lnTo>
                      <a:pt x="574" y="346"/>
                    </a:lnTo>
                    <a:lnTo>
                      <a:pt x="574" y="354"/>
                    </a:lnTo>
                    <a:lnTo>
                      <a:pt x="570" y="360"/>
                    </a:lnTo>
                    <a:lnTo>
                      <a:pt x="560" y="374"/>
                    </a:lnTo>
                    <a:lnTo>
                      <a:pt x="560" y="374"/>
                    </a:lnTo>
                    <a:lnTo>
                      <a:pt x="534" y="396"/>
                    </a:lnTo>
                    <a:lnTo>
                      <a:pt x="522" y="406"/>
                    </a:lnTo>
                    <a:lnTo>
                      <a:pt x="510" y="418"/>
                    </a:lnTo>
                    <a:lnTo>
                      <a:pt x="510" y="418"/>
                    </a:lnTo>
                    <a:lnTo>
                      <a:pt x="504" y="428"/>
                    </a:lnTo>
                    <a:lnTo>
                      <a:pt x="498" y="440"/>
                    </a:lnTo>
                    <a:lnTo>
                      <a:pt x="494" y="450"/>
                    </a:lnTo>
                    <a:lnTo>
                      <a:pt x="494" y="454"/>
                    </a:lnTo>
                    <a:lnTo>
                      <a:pt x="494" y="456"/>
                    </a:lnTo>
                    <a:lnTo>
                      <a:pt x="494" y="456"/>
                    </a:lnTo>
                    <a:lnTo>
                      <a:pt x="514" y="476"/>
                    </a:lnTo>
                    <a:lnTo>
                      <a:pt x="526" y="488"/>
                    </a:lnTo>
                    <a:lnTo>
                      <a:pt x="536" y="496"/>
                    </a:lnTo>
                    <a:lnTo>
                      <a:pt x="548" y="504"/>
                    </a:lnTo>
                    <a:lnTo>
                      <a:pt x="562" y="510"/>
                    </a:lnTo>
                    <a:lnTo>
                      <a:pt x="576" y="514"/>
                    </a:lnTo>
                    <a:lnTo>
                      <a:pt x="594" y="514"/>
                    </a:lnTo>
                    <a:lnTo>
                      <a:pt x="594" y="514"/>
                    </a:lnTo>
                    <a:lnTo>
                      <a:pt x="644" y="506"/>
                    </a:lnTo>
                    <a:lnTo>
                      <a:pt x="670" y="500"/>
                    </a:lnTo>
                    <a:lnTo>
                      <a:pt x="694" y="494"/>
                    </a:lnTo>
                    <a:lnTo>
                      <a:pt x="718" y="486"/>
                    </a:lnTo>
                    <a:lnTo>
                      <a:pt x="742" y="474"/>
                    </a:lnTo>
                    <a:lnTo>
                      <a:pt x="766" y="460"/>
                    </a:lnTo>
                    <a:lnTo>
                      <a:pt x="788" y="444"/>
                    </a:lnTo>
                    <a:lnTo>
                      <a:pt x="788" y="444"/>
                    </a:lnTo>
                    <a:lnTo>
                      <a:pt x="792" y="460"/>
                    </a:lnTo>
                    <a:lnTo>
                      <a:pt x="792" y="466"/>
                    </a:lnTo>
                    <a:lnTo>
                      <a:pt x="792" y="466"/>
                    </a:lnTo>
                    <a:lnTo>
                      <a:pt x="734" y="494"/>
                    </a:lnTo>
                    <a:lnTo>
                      <a:pt x="706" y="506"/>
                    </a:lnTo>
                    <a:lnTo>
                      <a:pt x="676" y="518"/>
                    </a:lnTo>
                    <a:lnTo>
                      <a:pt x="646" y="528"/>
                    </a:lnTo>
                    <a:lnTo>
                      <a:pt x="614" y="534"/>
                    </a:lnTo>
                    <a:lnTo>
                      <a:pt x="580" y="538"/>
                    </a:lnTo>
                    <a:lnTo>
                      <a:pt x="564" y="536"/>
                    </a:lnTo>
                    <a:lnTo>
                      <a:pt x="546" y="534"/>
                    </a:lnTo>
                    <a:lnTo>
                      <a:pt x="546" y="534"/>
                    </a:lnTo>
                    <a:lnTo>
                      <a:pt x="558" y="548"/>
                    </a:lnTo>
                    <a:lnTo>
                      <a:pt x="570" y="560"/>
                    </a:lnTo>
                    <a:lnTo>
                      <a:pt x="582" y="566"/>
                    </a:lnTo>
                    <a:lnTo>
                      <a:pt x="596" y="570"/>
                    </a:lnTo>
                    <a:lnTo>
                      <a:pt x="608" y="572"/>
                    </a:lnTo>
                    <a:lnTo>
                      <a:pt x="622" y="570"/>
                    </a:lnTo>
                    <a:lnTo>
                      <a:pt x="634" y="568"/>
                    </a:lnTo>
                    <a:lnTo>
                      <a:pt x="648" y="564"/>
                    </a:lnTo>
                    <a:lnTo>
                      <a:pt x="648" y="564"/>
                    </a:lnTo>
                    <a:lnTo>
                      <a:pt x="672" y="554"/>
                    </a:lnTo>
                    <a:lnTo>
                      <a:pt x="696" y="544"/>
                    </a:lnTo>
                    <a:lnTo>
                      <a:pt x="742" y="520"/>
                    </a:lnTo>
                    <a:lnTo>
                      <a:pt x="742" y="520"/>
                    </a:lnTo>
                    <a:lnTo>
                      <a:pt x="762" y="514"/>
                    </a:lnTo>
                    <a:lnTo>
                      <a:pt x="782" y="510"/>
                    </a:lnTo>
                    <a:lnTo>
                      <a:pt x="782" y="510"/>
                    </a:lnTo>
                    <a:lnTo>
                      <a:pt x="786" y="522"/>
                    </a:lnTo>
                    <a:lnTo>
                      <a:pt x="786" y="522"/>
                    </a:lnTo>
                    <a:lnTo>
                      <a:pt x="698" y="578"/>
                    </a:lnTo>
                    <a:lnTo>
                      <a:pt x="654" y="604"/>
                    </a:lnTo>
                    <a:lnTo>
                      <a:pt x="608" y="630"/>
                    </a:lnTo>
                    <a:lnTo>
                      <a:pt x="608" y="630"/>
                    </a:lnTo>
                    <a:lnTo>
                      <a:pt x="604" y="630"/>
                    </a:lnTo>
                    <a:lnTo>
                      <a:pt x="598" y="630"/>
                    </a:lnTo>
                    <a:lnTo>
                      <a:pt x="582" y="626"/>
                    </a:lnTo>
                    <a:lnTo>
                      <a:pt x="568" y="618"/>
                    </a:lnTo>
                    <a:lnTo>
                      <a:pt x="554" y="608"/>
                    </a:lnTo>
                    <a:lnTo>
                      <a:pt x="554" y="608"/>
                    </a:lnTo>
                    <a:lnTo>
                      <a:pt x="540" y="594"/>
                    </a:lnTo>
                    <a:lnTo>
                      <a:pt x="528" y="578"/>
                    </a:lnTo>
                    <a:lnTo>
                      <a:pt x="504" y="546"/>
                    </a:lnTo>
                    <a:lnTo>
                      <a:pt x="504" y="546"/>
                    </a:lnTo>
                    <a:close/>
                    <a:moveTo>
                      <a:pt x="1078" y="1054"/>
                    </a:moveTo>
                    <a:lnTo>
                      <a:pt x="1078" y="1054"/>
                    </a:lnTo>
                    <a:lnTo>
                      <a:pt x="1084" y="1012"/>
                    </a:lnTo>
                    <a:lnTo>
                      <a:pt x="1086" y="970"/>
                    </a:lnTo>
                    <a:lnTo>
                      <a:pt x="1084" y="930"/>
                    </a:lnTo>
                    <a:lnTo>
                      <a:pt x="1078" y="892"/>
                    </a:lnTo>
                    <a:lnTo>
                      <a:pt x="1068" y="854"/>
                    </a:lnTo>
                    <a:lnTo>
                      <a:pt x="1052" y="818"/>
                    </a:lnTo>
                    <a:lnTo>
                      <a:pt x="1032" y="784"/>
                    </a:lnTo>
                    <a:lnTo>
                      <a:pt x="1008" y="750"/>
                    </a:lnTo>
                    <a:lnTo>
                      <a:pt x="1008" y="750"/>
                    </a:lnTo>
                    <a:lnTo>
                      <a:pt x="1040" y="826"/>
                    </a:lnTo>
                    <a:lnTo>
                      <a:pt x="1056" y="866"/>
                    </a:lnTo>
                    <a:lnTo>
                      <a:pt x="1066" y="904"/>
                    </a:lnTo>
                    <a:lnTo>
                      <a:pt x="1070" y="924"/>
                    </a:lnTo>
                    <a:lnTo>
                      <a:pt x="1072" y="944"/>
                    </a:lnTo>
                    <a:lnTo>
                      <a:pt x="1074" y="966"/>
                    </a:lnTo>
                    <a:lnTo>
                      <a:pt x="1072" y="986"/>
                    </a:lnTo>
                    <a:lnTo>
                      <a:pt x="1070" y="1006"/>
                    </a:lnTo>
                    <a:lnTo>
                      <a:pt x="1064" y="1028"/>
                    </a:lnTo>
                    <a:lnTo>
                      <a:pt x="1056" y="1050"/>
                    </a:lnTo>
                    <a:lnTo>
                      <a:pt x="1046" y="1070"/>
                    </a:lnTo>
                    <a:lnTo>
                      <a:pt x="1046" y="1070"/>
                    </a:lnTo>
                    <a:lnTo>
                      <a:pt x="1108" y="1080"/>
                    </a:lnTo>
                    <a:lnTo>
                      <a:pt x="1108" y="1080"/>
                    </a:lnTo>
                    <a:lnTo>
                      <a:pt x="1078" y="1054"/>
                    </a:lnTo>
                    <a:lnTo>
                      <a:pt x="1078" y="1054"/>
                    </a:lnTo>
                    <a:close/>
                    <a:moveTo>
                      <a:pt x="880" y="490"/>
                    </a:moveTo>
                    <a:lnTo>
                      <a:pt x="880" y="490"/>
                    </a:lnTo>
                    <a:lnTo>
                      <a:pt x="870" y="496"/>
                    </a:lnTo>
                    <a:lnTo>
                      <a:pt x="870" y="496"/>
                    </a:lnTo>
                    <a:lnTo>
                      <a:pt x="888" y="520"/>
                    </a:lnTo>
                    <a:lnTo>
                      <a:pt x="908" y="542"/>
                    </a:lnTo>
                    <a:lnTo>
                      <a:pt x="908" y="542"/>
                    </a:lnTo>
                    <a:lnTo>
                      <a:pt x="912" y="544"/>
                    </a:lnTo>
                    <a:lnTo>
                      <a:pt x="918" y="544"/>
                    </a:lnTo>
                    <a:lnTo>
                      <a:pt x="932" y="542"/>
                    </a:lnTo>
                    <a:lnTo>
                      <a:pt x="932" y="542"/>
                    </a:lnTo>
                    <a:lnTo>
                      <a:pt x="928" y="526"/>
                    </a:lnTo>
                    <a:lnTo>
                      <a:pt x="928" y="520"/>
                    </a:lnTo>
                    <a:lnTo>
                      <a:pt x="924" y="514"/>
                    </a:lnTo>
                    <a:lnTo>
                      <a:pt x="924" y="514"/>
                    </a:lnTo>
                    <a:lnTo>
                      <a:pt x="914" y="508"/>
                    </a:lnTo>
                    <a:lnTo>
                      <a:pt x="902" y="502"/>
                    </a:lnTo>
                    <a:lnTo>
                      <a:pt x="880" y="490"/>
                    </a:lnTo>
                    <a:lnTo>
                      <a:pt x="880" y="490"/>
                    </a:lnTo>
                    <a:close/>
                  </a:path>
                </a:pathLst>
              </a:cu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706" tIns="146165" rIns="182706" bIns="146165" numCol="1" spcCol="0" rtlCol="0" fromWordArt="0" anchor="t" anchorCtr="0" forceAA="0" compatLnSpc="1">
                <a:prstTxWarp prst="textNoShape">
                  <a:avLst/>
                </a:prstTxWarp>
                <a:noAutofit/>
              </a:bodyPr>
              <a:lstStyle/>
              <a:p>
                <a:pPr marL="0" marR="0" lvl="0" indent="0" algn="ctr" defTabSz="913111" rtl="0" eaLnBrk="1" fontAlgn="base" latinLnBrk="0" hangingPunct="1">
                  <a:lnSpc>
                    <a:spcPct val="90000"/>
                  </a:lnSpc>
                  <a:spcBef>
                    <a:spcPct val="0"/>
                  </a:spcBef>
                  <a:spcAft>
                    <a:spcPct val="0"/>
                  </a:spcAft>
                  <a:buClrTx/>
                  <a:buSzTx/>
                  <a:buFontTx/>
                  <a:buNone/>
                  <a:tabLst/>
                  <a:defRPr/>
                </a:pPr>
                <a:endParaRPr kumimoji="0" lang="en-US" sz="1998" b="0" i="0" u="none" strike="noStrike" kern="1200" cap="none" spc="-50" normalizeH="0" baseline="0" noProof="0">
                  <a:ln>
                    <a:noFill/>
                  </a:ln>
                  <a:gradFill>
                    <a:gsLst>
                      <a:gs pos="1250">
                        <a:srgbClr val="EFEFEF"/>
                      </a:gs>
                      <a:gs pos="10417">
                        <a:srgbClr val="EFEFEF"/>
                      </a:gs>
                    </a:gsLst>
                    <a:lin ang="5400000" scaled="0"/>
                  </a:gradFill>
                  <a:effectLst/>
                  <a:uLnTx/>
                  <a:uFillTx/>
                  <a:latin typeface="Segoe UI Light"/>
                  <a:ea typeface="+mn-ea"/>
                  <a:cs typeface="+mn-cs"/>
                </a:endParaRPr>
              </a:p>
            </p:txBody>
          </p:sp>
        </p:grpSp>
      </p:grpSp>
      <p:grpSp>
        <p:nvGrpSpPr>
          <p:cNvPr id="6" name="Group 5">
            <a:extLst>
              <a:ext uri="{FF2B5EF4-FFF2-40B4-BE49-F238E27FC236}">
                <a16:creationId xmlns:a16="http://schemas.microsoft.com/office/drawing/2014/main" id="{EF9C0FF6-3C16-47E6-89A6-147205FE0E0F}"/>
              </a:ext>
            </a:extLst>
          </p:cNvPr>
          <p:cNvGrpSpPr/>
          <p:nvPr/>
        </p:nvGrpSpPr>
        <p:grpSpPr>
          <a:xfrm>
            <a:off x="3127872" y="4599586"/>
            <a:ext cx="371764" cy="354262"/>
            <a:chOff x="775326" y="4265359"/>
            <a:chExt cx="420437" cy="400643"/>
          </a:xfrm>
        </p:grpSpPr>
        <p:grpSp>
          <p:nvGrpSpPr>
            <p:cNvPr id="654" name="Group 653">
              <a:extLst>
                <a:ext uri="{FF2B5EF4-FFF2-40B4-BE49-F238E27FC236}">
                  <a16:creationId xmlns:a16="http://schemas.microsoft.com/office/drawing/2014/main" id="{8F05EEE9-7D91-465C-991B-600A235FD042}"/>
                </a:ext>
              </a:extLst>
            </p:cNvPr>
            <p:cNvGrpSpPr/>
            <p:nvPr/>
          </p:nvGrpSpPr>
          <p:grpSpPr>
            <a:xfrm>
              <a:off x="812649" y="4265359"/>
              <a:ext cx="182560" cy="348911"/>
              <a:chOff x="2136298" y="4226790"/>
              <a:chExt cx="196678" cy="375893"/>
            </a:xfrm>
          </p:grpSpPr>
          <p:sp>
            <p:nvSpPr>
              <p:cNvPr id="655" name="Rectangle 654">
                <a:extLst>
                  <a:ext uri="{FF2B5EF4-FFF2-40B4-BE49-F238E27FC236}">
                    <a16:creationId xmlns:a16="http://schemas.microsoft.com/office/drawing/2014/main" id="{DCD23AE5-BF7A-45A6-A0D0-9600F7161D4C}"/>
                  </a:ext>
                </a:extLst>
              </p:cNvPr>
              <p:cNvSpPr/>
              <p:nvPr/>
            </p:nvSpPr>
            <p:spPr bwMode="auto">
              <a:xfrm>
                <a:off x="2138191" y="4226790"/>
                <a:ext cx="194785" cy="375893"/>
              </a:xfrm>
              <a:prstGeom prst="rect">
                <a:avLst/>
              </a:prstGeom>
              <a:solidFill>
                <a:srgbClr val="6AB75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6" name="server">
                <a:extLst>
                  <a:ext uri="{FF2B5EF4-FFF2-40B4-BE49-F238E27FC236}">
                    <a16:creationId xmlns:a16="http://schemas.microsoft.com/office/drawing/2014/main" id="{6DA02F9B-F98A-479D-ADCB-647355DD241F}"/>
                  </a:ext>
                </a:extLst>
              </p:cNvPr>
              <p:cNvSpPr>
                <a:spLocks noChangeAspect="1" noEditPoints="1"/>
              </p:cNvSpPr>
              <p:nvPr/>
            </p:nvSpPr>
            <p:spPr bwMode="auto">
              <a:xfrm>
                <a:off x="2136298" y="4235711"/>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4224"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grpSp>
          <p:nvGrpSpPr>
            <p:cNvPr id="657" name="Group 656">
              <a:extLst>
                <a:ext uri="{FF2B5EF4-FFF2-40B4-BE49-F238E27FC236}">
                  <a16:creationId xmlns:a16="http://schemas.microsoft.com/office/drawing/2014/main" id="{6FF29205-866F-4BA1-B243-F338FB8C835A}"/>
                </a:ext>
              </a:extLst>
            </p:cNvPr>
            <p:cNvGrpSpPr/>
            <p:nvPr/>
          </p:nvGrpSpPr>
          <p:grpSpPr>
            <a:xfrm>
              <a:off x="890810" y="4317091"/>
              <a:ext cx="182560" cy="348911"/>
              <a:chOff x="2136298" y="4226790"/>
              <a:chExt cx="196678" cy="375893"/>
            </a:xfrm>
          </p:grpSpPr>
          <p:sp>
            <p:nvSpPr>
              <p:cNvPr id="658" name="Rectangle 657">
                <a:extLst>
                  <a:ext uri="{FF2B5EF4-FFF2-40B4-BE49-F238E27FC236}">
                    <a16:creationId xmlns:a16="http://schemas.microsoft.com/office/drawing/2014/main" id="{8B03A884-8F4A-48E1-B0CC-4CF7C20B1CAD}"/>
                  </a:ext>
                </a:extLst>
              </p:cNvPr>
              <p:cNvSpPr/>
              <p:nvPr/>
            </p:nvSpPr>
            <p:spPr bwMode="auto">
              <a:xfrm>
                <a:off x="2138191" y="4226790"/>
                <a:ext cx="194785" cy="375893"/>
              </a:xfrm>
              <a:prstGeom prst="rect">
                <a:avLst/>
              </a:prstGeom>
              <a:solidFill>
                <a:srgbClr val="6AB75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9" name="server">
                <a:extLst>
                  <a:ext uri="{FF2B5EF4-FFF2-40B4-BE49-F238E27FC236}">
                    <a16:creationId xmlns:a16="http://schemas.microsoft.com/office/drawing/2014/main" id="{302C73EA-AAED-45BC-856A-5AC84CB1B175}"/>
                  </a:ext>
                </a:extLst>
              </p:cNvPr>
              <p:cNvSpPr>
                <a:spLocks noChangeAspect="1" noEditPoints="1"/>
              </p:cNvSpPr>
              <p:nvPr/>
            </p:nvSpPr>
            <p:spPr bwMode="auto">
              <a:xfrm>
                <a:off x="2136298" y="4235711"/>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4224"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sp>
          <p:nvSpPr>
            <p:cNvPr id="660" name="TextBox 659">
              <a:extLst>
                <a:ext uri="{FF2B5EF4-FFF2-40B4-BE49-F238E27FC236}">
                  <a16:creationId xmlns:a16="http://schemas.microsoft.com/office/drawing/2014/main" id="{5124BEC1-0987-4ACE-A06E-FA91D12D8D7C}"/>
                </a:ext>
              </a:extLst>
            </p:cNvPr>
            <p:cNvSpPr txBox="1"/>
            <p:nvPr/>
          </p:nvSpPr>
          <p:spPr>
            <a:xfrm>
              <a:off x="775326" y="4350059"/>
              <a:ext cx="420437" cy="184666"/>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sz="900">
                  <a:gradFill>
                    <a:gsLst>
                      <a:gs pos="0">
                        <a:schemeClr val="tx1">
                          <a:lumMod val="75000"/>
                        </a:schemeClr>
                      </a:gs>
                      <a:gs pos="100000">
                        <a:schemeClr val="tx1">
                          <a:lumMod val="75000"/>
                        </a:schemeClr>
                      </a:gs>
                    </a:gsLst>
                    <a:lin ang="5400000" scaled="1"/>
                  </a:gradFill>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1" i="0" u="none" strike="noStrike" kern="1200" cap="none" spc="0" normalizeH="0" baseline="0" noProof="0">
                  <a:ln>
                    <a:noFill/>
                  </a:ln>
                  <a:gradFill>
                    <a:gsLst>
                      <a:gs pos="0">
                        <a:srgbClr val="FFFFFF"/>
                      </a:gs>
                      <a:gs pos="100000">
                        <a:srgbClr val="FFFFFF"/>
                      </a:gs>
                    </a:gsLst>
                    <a:lin ang="5400000" scaled="1"/>
                  </a:gradFill>
                  <a:effectLst/>
                  <a:uLnTx/>
                  <a:uFillTx/>
                  <a:latin typeface="Segoe UI" panose="020B0502040204020203" pitchFamily="34" charset="0"/>
                  <a:ea typeface="+mn-ea"/>
                  <a:cs typeface="Segoe UI" panose="020B0502040204020203" pitchFamily="34" charset="0"/>
                </a:rPr>
                <a:t>VMs</a:t>
              </a:r>
            </a:p>
          </p:txBody>
        </p:sp>
      </p:grpSp>
      <p:grpSp>
        <p:nvGrpSpPr>
          <p:cNvPr id="650" name="Group 649">
            <a:extLst>
              <a:ext uri="{FF2B5EF4-FFF2-40B4-BE49-F238E27FC236}">
                <a16:creationId xmlns:a16="http://schemas.microsoft.com/office/drawing/2014/main" id="{2D817036-31AF-4512-A3D7-9D591DD3FA6C}"/>
              </a:ext>
            </a:extLst>
          </p:cNvPr>
          <p:cNvGrpSpPr/>
          <p:nvPr/>
        </p:nvGrpSpPr>
        <p:grpSpPr>
          <a:xfrm>
            <a:off x="5595743" y="4664050"/>
            <a:ext cx="370338" cy="327772"/>
            <a:chOff x="4723767" y="3080378"/>
            <a:chExt cx="439858" cy="389301"/>
          </a:xfrm>
        </p:grpSpPr>
        <p:pic>
          <p:nvPicPr>
            <p:cNvPr id="651" name="Picture 650">
              <a:extLst>
                <a:ext uri="{FF2B5EF4-FFF2-40B4-BE49-F238E27FC236}">
                  <a16:creationId xmlns:a16="http://schemas.microsoft.com/office/drawing/2014/main" id="{4DC7C6E3-9DC8-45BE-BF82-2138F5832614}"/>
                </a:ext>
              </a:extLst>
            </p:cNvPr>
            <p:cNvPicPr>
              <a:picLocks noChangeAspect="1"/>
            </p:cNvPicPr>
            <p:nvPr/>
          </p:nvPicPr>
          <p:blipFill rotWithShape="1">
            <a:blip r:embed="rId33" cstate="print">
              <a:duotone>
                <a:schemeClr val="accent1">
                  <a:shade val="45000"/>
                  <a:satMod val="135000"/>
                </a:schemeClr>
                <a:prstClr val="white"/>
              </a:duotone>
              <a:extLst>
                <a:ext uri="{28A0092B-C50C-407E-A947-70E740481C1C}">
                  <a14:useLocalDpi xmlns:a14="http://schemas.microsoft.com/office/drawing/2010/main" val="0"/>
                </a:ext>
              </a:extLst>
            </a:blip>
            <a:srcRect l="-2"/>
            <a:stretch/>
          </p:blipFill>
          <p:spPr>
            <a:xfrm>
              <a:off x="4908907" y="3123428"/>
              <a:ext cx="216369" cy="164753"/>
            </a:xfrm>
            <a:prstGeom prst="rect">
              <a:avLst/>
            </a:prstGeom>
          </p:spPr>
        </p:pic>
        <p:grpSp>
          <p:nvGrpSpPr>
            <p:cNvPr id="652" name="Group 651">
              <a:extLst>
                <a:ext uri="{FF2B5EF4-FFF2-40B4-BE49-F238E27FC236}">
                  <a16:creationId xmlns:a16="http://schemas.microsoft.com/office/drawing/2014/main" id="{DD2DD0EA-342E-4E97-8FF7-5936FA62B3A5}"/>
                </a:ext>
              </a:extLst>
            </p:cNvPr>
            <p:cNvGrpSpPr/>
            <p:nvPr/>
          </p:nvGrpSpPr>
          <p:grpSpPr>
            <a:xfrm>
              <a:off x="4723767" y="3080378"/>
              <a:ext cx="439858" cy="389301"/>
              <a:chOff x="3131835" y="4047725"/>
              <a:chExt cx="439858" cy="389301"/>
            </a:xfrm>
          </p:grpSpPr>
          <p:grpSp>
            <p:nvGrpSpPr>
              <p:cNvPr id="653" name="Group 652">
                <a:extLst>
                  <a:ext uri="{FF2B5EF4-FFF2-40B4-BE49-F238E27FC236}">
                    <a16:creationId xmlns:a16="http://schemas.microsoft.com/office/drawing/2014/main" id="{3C720BB6-1FF2-4CB9-9F3D-22FC32117C56}"/>
                  </a:ext>
                </a:extLst>
              </p:cNvPr>
              <p:cNvGrpSpPr/>
              <p:nvPr/>
            </p:nvGrpSpPr>
            <p:grpSpPr>
              <a:xfrm>
                <a:off x="3131835" y="4047725"/>
                <a:ext cx="182560" cy="348911"/>
                <a:chOff x="2136298" y="4226790"/>
                <a:chExt cx="196678" cy="375893"/>
              </a:xfrm>
            </p:grpSpPr>
            <p:sp>
              <p:nvSpPr>
                <p:cNvPr id="666" name="Rectangle 665">
                  <a:extLst>
                    <a:ext uri="{FF2B5EF4-FFF2-40B4-BE49-F238E27FC236}">
                      <a16:creationId xmlns:a16="http://schemas.microsoft.com/office/drawing/2014/main" id="{719B7FA9-7CC0-41D3-BAF4-B3433A4BC5FF}"/>
                    </a:ext>
                  </a:extLst>
                </p:cNvPr>
                <p:cNvSpPr/>
                <p:nvPr/>
              </p:nvSpPr>
              <p:spPr bwMode="auto">
                <a:xfrm>
                  <a:off x="2138191" y="4226790"/>
                  <a:ext cx="194785" cy="375893"/>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67" name="server">
                  <a:extLst>
                    <a:ext uri="{FF2B5EF4-FFF2-40B4-BE49-F238E27FC236}">
                      <a16:creationId xmlns:a16="http://schemas.microsoft.com/office/drawing/2014/main" id="{A05B6DA1-2B69-4E13-A636-FA37F8AA5DD6}"/>
                    </a:ext>
                  </a:extLst>
                </p:cNvPr>
                <p:cNvSpPr>
                  <a:spLocks noChangeAspect="1" noEditPoints="1"/>
                </p:cNvSpPr>
                <p:nvPr/>
              </p:nvSpPr>
              <p:spPr bwMode="auto">
                <a:xfrm>
                  <a:off x="2136298" y="4235711"/>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4224"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sp>
            <p:nvSpPr>
              <p:cNvPr id="661" name="Oval 660">
                <a:extLst>
                  <a:ext uri="{FF2B5EF4-FFF2-40B4-BE49-F238E27FC236}">
                    <a16:creationId xmlns:a16="http://schemas.microsoft.com/office/drawing/2014/main" id="{32951057-9049-41F1-9CEC-8FB37939C4CC}"/>
                  </a:ext>
                </a:extLst>
              </p:cNvPr>
              <p:cNvSpPr/>
              <p:nvPr/>
            </p:nvSpPr>
            <p:spPr bwMode="auto">
              <a:xfrm>
                <a:off x="3218521" y="4213899"/>
                <a:ext cx="223127" cy="22312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662" name="Picture 661">
                <a:extLst>
                  <a:ext uri="{FF2B5EF4-FFF2-40B4-BE49-F238E27FC236}">
                    <a16:creationId xmlns:a16="http://schemas.microsoft.com/office/drawing/2014/main" id="{949717CA-63E1-4658-AC78-817C25CC47E5}"/>
                  </a:ext>
                </a:extLst>
              </p:cNvPr>
              <p:cNvPicPr>
                <a:picLocks noChangeAspect="1"/>
              </p:cNvPicPr>
              <p:nvPr/>
            </p:nvPicPr>
            <p:blipFill rotWithShape="1">
              <a:blip r:embed="rId34" cstate="email">
                <a:extLst>
                  <a:ext uri="{28A0092B-C50C-407E-A947-70E740481C1C}">
                    <a14:useLocalDpi xmlns:a14="http://schemas.microsoft.com/office/drawing/2010/main"/>
                  </a:ext>
                </a:extLst>
              </a:blip>
              <a:srcRect r="83295"/>
              <a:stretch/>
            </p:blipFill>
            <p:spPr>
              <a:xfrm>
                <a:off x="3414387" y="4255363"/>
                <a:ext cx="157306" cy="137160"/>
              </a:xfrm>
              <a:prstGeom prst="rect">
                <a:avLst/>
              </a:prstGeom>
            </p:spPr>
          </p:pic>
          <p:sp>
            <p:nvSpPr>
              <p:cNvPr id="663" name="Freeform 6">
                <a:extLst>
                  <a:ext uri="{FF2B5EF4-FFF2-40B4-BE49-F238E27FC236}">
                    <a16:creationId xmlns:a16="http://schemas.microsoft.com/office/drawing/2014/main" id="{9B31D166-51ED-4330-B9E9-44FDFD738DC3}"/>
                  </a:ext>
                </a:extLst>
              </p:cNvPr>
              <p:cNvSpPr>
                <a:spLocks noEditPoints="1"/>
              </p:cNvSpPr>
              <p:nvPr/>
            </p:nvSpPr>
            <p:spPr bwMode="auto">
              <a:xfrm>
                <a:off x="3256470" y="4258262"/>
                <a:ext cx="135502" cy="134064"/>
              </a:xfrm>
              <a:custGeom>
                <a:avLst/>
                <a:gdLst>
                  <a:gd name="T0" fmla="*/ 88 w 1374"/>
                  <a:gd name="T1" fmla="*/ 1258 h 1620"/>
                  <a:gd name="T2" fmla="*/ 40 w 1374"/>
                  <a:gd name="T3" fmla="*/ 1324 h 1620"/>
                  <a:gd name="T4" fmla="*/ 42 w 1374"/>
                  <a:gd name="T5" fmla="*/ 1484 h 1620"/>
                  <a:gd name="T6" fmla="*/ 386 w 1374"/>
                  <a:gd name="T7" fmla="*/ 1572 h 1620"/>
                  <a:gd name="T8" fmla="*/ 494 w 1374"/>
                  <a:gd name="T9" fmla="*/ 1488 h 1620"/>
                  <a:gd name="T10" fmla="*/ 266 w 1374"/>
                  <a:gd name="T11" fmla="*/ 1124 h 1620"/>
                  <a:gd name="T12" fmla="*/ 190 w 1374"/>
                  <a:gd name="T13" fmla="*/ 1036 h 1620"/>
                  <a:gd name="T14" fmla="*/ 364 w 1374"/>
                  <a:gd name="T15" fmla="*/ 682 h 1620"/>
                  <a:gd name="T16" fmla="*/ 452 w 1374"/>
                  <a:gd name="T17" fmla="*/ 438 h 1620"/>
                  <a:gd name="T18" fmla="*/ 478 w 1374"/>
                  <a:gd name="T19" fmla="*/ 92 h 1620"/>
                  <a:gd name="T20" fmla="*/ 656 w 1374"/>
                  <a:gd name="T21" fmla="*/ 0 h 1620"/>
                  <a:gd name="T22" fmla="*/ 922 w 1374"/>
                  <a:gd name="T23" fmla="*/ 168 h 1620"/>
                  <a:gd name="T24" fmla="*/ 978 w 1374"/>
                  <a:gd name="T25" fmla="*/ 502 h 1620"/>
                  <a:gd name="T26" fmla="*/ 1140 w 1374"/>
                  <a:gd name="T27" fmla="*/ 750 h 1620"/>
                  <a:gd name="T28" fmla="*/ 1224 w 1374"/>
                  <a:gd name="T29" fmla="*/ 1120 h 1620"/>
                  <a:gd name="T30" fmla="*/ 1078 w 1374"/>
                  <a:gd name="T31" fmla="*/ 1242 h 1620"/>
                  <a:gd name="T32" fmla="*/ 988 w 1374"/>
                  <a:gd name="T33" fmla="*/ 1172 h 1620"/>
                  <a:gd name="T34" fmla="*/ 932 w 1374"/>
                  <a:gd name="T35" fmla="*/ 1222 h 1620"/>
                  <a:gd name="T36" fmla="*/ 952 w 1374"/>
                  <a:gd name="T37" fmla="*/ 1542 h 1620"/>
                  <a:gd name="T38" fmla="*/ 1068 w 1374"/>
                  <a:gd name="T39" fmla="*/ 1560 h 1620"/>
                  <a:gd name="T40" fmla="*/ 1292 w 1374"/>
                  <a:gd name="T41" fmla="*/ 1434 h 1620"/>
                  <a:gd name="T42" fmla="*/ 1236 w 1374"/>
                  <a:gd name="T43" fmla="*/ 1276 h 1620"/>
                  <a:gd name="T44" fmla="*/ 1326 w 1374"/>
                  <a:gd name="T45" fmla="*/ 1330 h 1620"/>
                  <a:gd name="T46" fmla="*/ 1330 w 1374"/>
                  <a:gd name="T47" fmla="*/ 1438 h 1620"/>
                  <a:gd name="T48" fmla="*/ 1048 w 1374"/>
                  <a:gd name="T49" fmla="*/ 1614 h 1620"/>
                  <a:gd name="T50" fmla="*/ 900 w 1374"/>
                  <a:gd name="T51" fmla="*/ 1570 h 1620"/>
                  <a:gd name="T52" fmla="*/ 578 w 1374"/>
                  <a:gd name="T53" fmla="*/ 1546 h 1620"/>
                  <a:gd name="T54" fmla="*/ 356 w 1374"/>
                  <a:gd name="T55" fmla="*/ 1606 h 1620"/>
                  <a:gd name="T56" fmla="*/ 0 w 1374"/>
                  <a:gd name="T57" fmla="*/ 1464 h 1620"/>
                  <a:gd name="T58" fmla="*/ 14 w 1374"/>
                  <a:gd name="T59" fmla="*/ 1256 h 1620"/>
                  <a:gd name="T60" fmla="*/ 166 w 1374"/>
                  <a:gd name="T61" fmla="*/ 1186 h 1620"/>
                  <a:gd name="T62" fmla="*/ 438 w 1374"/>
                  <a:gd name="T63" fmla="*/ 716 h 1620"/>
                  <a:gd name="T64" fmla="*/ 358 w 1374"/>
                  <a:gd name="T65" fmla="*/ 934 h 1620"/>
                  <a:gd name="T66" fmla="*/ 288 w 1374"/>
                  <a:gd name="T67" fmla="*/ 1036 h 1620"/>
                  <a:gd name="T68" fmla="*/ 326 w 1374"/>
                  <a:gd name="T69" fmla="*/ 1124 h 1620"/>
                  <a:gd name="T70" fmla="*/ 520 w 1374"/>
                  <a:gd name="T71" fmla="*/ 1354 h 1620"/>
                  <a:gd name="T72" fmla="*/ 524 w 1374"/>
                  <a:gd name="T73" fmla="*/ 1412 h 1620"/>
                  <a:gd name="T74" fmla="*/ 790 w 1374"/>
                  <a:gd name="T75" fmla="*/ 1418 h 1620"/>
                  <a:gd name="T76" fmla="*/ 892 w 1374"/>
                  <a:gd name="T77" fmla="*/ 1424 h 1620"/>
                  <a:gd name="T78" fmla="*/ 914 w 1374"/>
                  <a:gd name="T79" fmla="*/ 1402 h 1620"/>
                  <a:gd name="T80" fmla="*/ 948 w 1374"/>
                  <a:gd name="T81" fmla="*/ 1130 h 1620"/>
                  <a:gd name="T82" fmla="*/ 976 w 1374"/>
                  <a:gd name="T83" fmla="*/ 930 h 1620"/>
                  <a:gd name="T84" fmla="*/ 842 w 1374"/>
                  <a:gd name="T85" fmla="*/ 588 h 1620"/>
                  <a:gd name="T86" fmla="*/ 820 w 1374"/>
                  <a:gd name="T87" fmla="*/ 438 h 1620"/>
                  <a:gd name="T88" fmla="*/ 700 w 1374"/>
                  <a:gd name="T89" fmla="*/ 370 h 1620"/>
                  <a:gd name="T90" fmla="*/ 744 w 1374"/>
                  <a:gd name="T91" fmla="*/ 288 h 1620"/>
                  <a:gd name="T92" fmla="*/ 802 w 1374"/>
                  <a:gd name="T93" fmla="*/ 390 h 1620"/>
                  <a:gd name="T94" fmla="*/ 786 w 1374"/>
                  <a:gd name="T95" fmla="*/ 246 h 1620"/>
                  <a:gd name="T96" fmla="*/ 674 w 1374"/>
                  <a:gd name="T97" fmla="*/ 302 h 1620"/>
                  <a:gd name="T98" fmla="*/ 538 w 1374"/>
                  <a:gd name="T99" fmla="*/ 246 h 1620"/>
                  <a:gd name="T100" fmla="*/ 494 w 1374"/>
                  <a:gd name="T101" fmla="*/ 368 h 1620"/>
                  <a:gd name="T102" fmla="*/ 508 w 1374"/>
                  <a:gd name="T103" fmla="*/ 344 h 1620"/>
                  <a:gd name="T104" fmla="*/ 558 w 1374"/>
                  <a:gd name="T105" fmla="*/ 304 h 1620"/>
                  <a:gd name="T106" fmla="*/ 510 w 1374"/>
                  <a:gd name="T107" fmla="*/ 418 h 1620"/>
                  <a:gd name="T108" fmla="*/ 576 w 1374"/>
                  <a:gd name="T109" fmla="*/ 514 h 1620"/>
                  <a:gd name="T110" fmla="*/ 792 w 1374"/>
                  <a:gd name="T111" fmla="*/ 466 h 1620"/>
                  <a:gd name="T112" fmla="*/ 570 w 1374"/>
                  <a:gd name="T113" fmla="*/ 560 h 1620"/>
                  <a:gd name="T114" fmla="*/ 762 w 1374"/>
                  <a:gd name="T115" fmla="*/ 514 h 1620"/>
                  <a:gd name="T116" fmla="*/ 568 w 1374"/>
                  <a:gd name="T117" fmla="*/ 618 h 1620"/>
                  <a:gd name="T118" fmla="*/ 1078 w 1374"/>
                  <a:gd name="T119" fmla="*/ 892 h 1620"/>
                  <a:gd name="T120" fmla="*/ 1072 w 1374"/>
                  <a:gd name="T121" fmla="*/ 986 h 1620"/>
                  <a:gd name="T122" fmla="*/ 870 w 1374"/>
                  <a:gd name="T123" fmla="*/ 496 h 1620"/>
                  <a:gd name="T124" fmla="*/ 924 w 1374"/>
                  <a:gd name="T125" fmla="*/ 514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4" h="1620">
                    <a:moveTo>
                      <a:pt x="174" y="1170"/>
                    </a:moveTo>
                    <a:lnTo>
                      <a:pt x="174" y="1170"/>
                    </a:lnTo>
                    <a:lnTo>
                      <a:pt x="174" y="1188"/>
                    </a:lnTo>
                    <a:lnTo>
                      <a:pt x="172" y="1204"/>
                    </a:lnTo>
                    <a:lnTo>
                      <a:pt x="168" y="1218"/>
                    </a:lnTo>
                    <a:lnTo>
                      <a:pt x="162" y="1230"/>
                    </a:lnTo>
                    <a:lnTo>
                      <a:pt x="154" y="1238"/>
                    </a:lnTo>
                    <a:lnTo>
                      <a:pt x="142" y="1246"/>
                    </a:lnTo>
                    <a:lnTo>
                      <a:pt x="130" y="1252"/>
                    </a:lnTo>
                    <a:lnTo>
                      <a:pt x="114" y="1256"/>
                    </a:lnTo>
                    <a:lnTo>
                      <a:pt x="114" y="1256"/>
                    </a:lnTo>
                    <a:lnTo>
                      <a:pt x="88" y="1258"/>
                    </a:lnTo>
                    <a:lnTo>
                      <a:pt x="64" y="1258"/>
                    </a:lnTo>
                    <a:lnTo>
                      <a:pt x="64" y="1258"/>
                    </a:lnTo>
                    <a:lnTo>
                      <a:pt x="52" y="1260"/>
                    </a:lnTo>
                    <a:lnTo>
                      <a:pt x="42" y="1262"/>
                    </a:lnTo>
                    <a:lnTo>
                      <a:pt x="34" y="1266"/>
                    </a:lnTo>
                    <a:lnTo>
                      <a:pt x="28" y="1272"/>
                    </a:lnTo>
                    <a:lnTo>
                      <a:pt x="26" y="1278"/>
                    </a:lnTo>
                    <a:lnTo>
                      <a:pt x="24" y="1286"/>
                    </a:lnTo>
                    <a:lnTo>
                      <a:pt x="26" y="1294"/>
                    </a:lnTo>
                    <a:lnTo>
                      <a:pt x="30" y="1304"/>
                    </a:lnTo>
                    <a:lnTo>
                      <a:pt x="30" y="1304"/>
                    </a:lnTo>
                    <a:lnTo>
                      <a:pt x="40" y="1324"/>
                    </a:lnTo>
                    <a:lnTo>
                      <a:pt x="46" y="1342"/>
                    </a:lnTo>
                    <a:lnTo>
                      <a:pt x="50" y="1360"/>
                    </a:lnTo>
                    <a:lnTo>
                      <a:pt x="52" y="1378"/>
                    </a:lnTo>
                    <a:lnTo>
                      <a:pt x="52" y="1396"/>
                    </a:lnTo>
                    <a:lnTo>
                      <a:pt x="48" y="1416"/>
                    </a:lnTo>
                    <a:lnTo>
                      <a:pt x="42" y="1434"/>
                    </a:lnTo>
                    <a:lnTo>
                      <a:pt x="32" y="1452"/>
                    </a:lnTo>
                    <a:lnTo>
                      <a:pt x="32" y="1452"/>
                    </a:lnTo>
                    <a:lnTo>
                      <a:pt x="32" y="1456"/>
                    </a:lnTo>
                    <a:lnTo>
                      <a:pt x="32" y="1460"/>
                    </a:lnTo>
                    <a:lnTo>
                      <a:pt x="36" y="1472"/>
                    </a:lnTo>
                    <a:lnTo>
                      <a:pt x="42" y="1484"/>
                    </a:lnTo>
                    <a:lnTo>
                      <a:pt x="50" y="1492"/>
                    </a:lnTo>
                    <a:lnTo>
                      <a:pt x="50" y="1492"/>
                    </a:lnTo>
                    <a:lnTo>
                      <a:pt x="60" y="1498"/>
                    </a:lnTo>
                    <a:lnTo>
                      <a:pt x="72" y="1500"/>
                    </a:lnTo>
                    <a:lnTo>
                      <a:pt x="98" y="1506"/>
                    </a:lnTo>
                    <a:lnTo>
                      <a:pt x="98" y="1506"/>
                    </a:lnTo>
                    <a:lnTo>
                      <a:pt x="216" y="1536"/>
                    </a:lnTo>
                    <a:lnTo>
                      <a:pt x="276" y="1550"/>
                    </a:lnTo>
                    <a:lnTo>
                      <a:pt x="336" y="1564"/>
                    </a:lnTo>
                    <a:lnTo>
                      <a:pt x="336" y="1564"/>
                    </a:lnTo>
                    <a:lnTo>
                      <a:pt x="360" y="1568"/>
                    </a:lnTo>
                    <a:lnTo>
                      <a:pt x="386" y="1572"/>
                    </a:lnTo>
                    <a:lnTo>
                      <a:pt x="412" y="1572"/>
                    </a:lnTo>
                    <a:lnTo>
                      <a:pt x="438" y="1570"/>
                    </a:lnTo>
                    <a:lnTo>
                      <a:pt x="438" y="1570"/>
                    </a:lnTo>
                    <a:lnTo>
                      <a:pt x="452" y="1566"/>
                    </a:lnTo>
                    <a:lnTo>
                      <a:pt x="464" y="1560"/>
                    </a:lnTo>
                    <a:lnTo>
                      <a:pt x="476" y="1552"/>
                    </a:lnTo>
                    <a:lnTo>
                      <a:pt x="484" y="1542"/>
                    </a:lnTo>
                    <a:lnTo>
                      <a:pt x="490" y="1532"/>
                    </a:lnTo>
                    <a:lnTo>
                      <a:pt x="494" y="1518"/>
                    </a:lnTo>
                    <a:lnTo>
                      <a:pt x="494" y="1504"/>
                    </a:lnTo>
                    <a:lnTo>
                      <a:pt x="494" y="1488"/>
                    </a:lnTo>
                    <a:lnTo>
                      <a:pt x="494" y="1488"/>
                    </a:lnTo>
                    <a:lnTo>
                      <a:pt x="490" y="1468"/>
                    </a:lnTo>
                    <a:lnTo>
                      <a:pt x="486" y="1448"/>
                    </a:lnTo>
                    <a:lnTo>
                      <a:pt x="480" y="1430"/>
                    </a:lnTo>
                    <a:lnTo>
                      <a:pt x="472" y="1412"/>
                    </a:lnTo>
                    <a:lnTo>
                      <a:pt x="472" y="1412"/>
                    </a:lnTo>
                    <a:lnTo>
                      <a:pt x="386" y="1284"/>
                    </a:lnTo>
                    <a:lnTo>
                      <a:pt x="344" y="1220"/>
                    </a:lnTo>
                    <a:lnTo>
                      <a:pt x="298" y="1158"/>
                    </a:lnTo>
                    <a:lnTo>
                      <a:pt x="298" y="1158"/>
                    </a:lnTo>
                    <a:lnTo>
                      <a:pt x="290" y="1146"/>
                    </a:lnTo>
                    <a:lnTo>
                      <a:pt x="278" y="1134"/>
                    </a:lnTo>
                    <a:lnTo>
                      <a:pt x="266" y="1124"/>
                    </a:lnTo>
                    <a:lnTo>
                      <a:pt x="254" y="1118"/>
                    </a:lnTo>
                    <a:lnTo>
                      <a:pt x="240" y="1114"/>
                    </a:lnTo>
                    <a:lnTo>
                      <a:pt x="224" y="1112"/>
                    </a:lnTo>
                    <a:lnTo>
                      <a:pt x="208" y="1116"/>
                    </a:lnTo>
                    <a:lnTo>
                      <a:pt x="190" y="1122"/>
                    </a:lnTo>
                    <a:lnTo>
                      <a:pt x="190" y="1122"/>
                    </a:lnTo>
                    <a:lnTo>
                      <a:pt x="186" y="1108"/>
                    </a:lnTo>
                    <a:lnTo>
                      <a:pt x="184" y="1092"/>
                    </a:lnTo>
                    <a:lnTo>
                      <a:pt x="184" y="1078"/>
                    </a:lnTo>
                    <a:lnTo>
                      <a:pt x="184" y="1064"/>
                    </a:lnTo>
                    <a:lnTo>
                      <a:pt x="186" y="1050"/>
                    </a:lnTo>
                    <a:lnTo>
                      <a:pt x="190" y="1036"/>
                    </a:lnTo>
                    <a:lnTo>
                      <a:pt x="200" y="1008"/>
                    </a:lnTo>
                    <a:lnTo>
                      <a:pt x="200" y="1008"/>
                    </a:lnTo>
                    <a:lnTo>
                      <a:pt x="232" y="940"/>
                    </a:lnTo>
                    <a:lnTo>
                      <a:pt x="248" y="906"/>
                    </a:lnTo>
                    <a:lnTo>
                      <a:pt x="262" y="870"/>
                    </a:lnTo>
                    <a:lnTo>
                      <a:pt x="262" y="870"/>
                    </a:lnTo>
                    <a:lnTo>
                      <a:pt x="280" y="820"/>
                    </a:lnTo>
                    <a:lnTo>
                      <a:pt x="304" y="772"/>
                    </a:lnTo>
                    <a:lnTo>
                      <a:pt x="316" y="748"/>
                    </a:lnTo>
                    <a:lnTo>
                      <a:pt x="332" y="726"/>
                    </a:lnTo>
                    <a:lnTo>
                      <a:pt x="348" y="704"/>
                    </a:lnTo>
                    <a:lnTo>
                      <a:pt x="364" y="682"/>
                    </a:lnTo>
                    <a:lnTo>
                      <a:pt x="364" y="682"/>
                    </a:lnTo>
                    <a:lnTo>
                      <a:pt x="378" y="666"/>
                    </a:lnTo>
                    <a:lnTo>
                      <a:pt x="390" y="650"/>
                    </a:lnTo>
                    <a:lnTo>
                      <a:pt x="390" y="650"/>
                    </a:lnTo>
                    <a:lnTo>
                      <a:pt x="406" y="628"/>
                    </a:lnTo>
                    <a:lnTo>
                      <a:pt x="422" y="604"/>
                    </a:lnTo>
                    <a:lnTo>
                      <a:pt x="434" y="578"/>
                    </a:lnTo>
                    <a:lnTo>
                      <a:pt x="444" y="552"/>
                    </a:lnTo>
                    <a:lnTo>
                      <a:pt x="452" y="526"/>
                    </a:lnTo>
                    <a:lnTo>
                      <a:pt x="456" y="498"/>
                    </a:lnTo>
                    <a:lnTo>
                      <a:pt x="456" y="468"/>
                    </a:lnTo>
                    <a:lnTo>
                      <a:pt x="452" y="438"/>
                    </a:lnTo>
                    <a:lnTo>
                      <a:pt x="452" y="438"/>
                    </a:lnTo>
                    <a:lnTo>
                      <a:pt x="448" y="406"/>
                    </a:lnTo>
                    <a:lnTo>
                      <a:pt x="446" y="374"/>
                    </a:lnTo>
                    <a:lnTo>
                      <a:pt x="444" y="310"/>
                    </a:lnTo>
                    <a:lnTo>
                      <a:pt x="446" y="246"/>
                    </a:lnTo>
                    <a:lnTo>
                      <a:pt x="450" y="182"/>
                    </a:lnTo>
                    <a:lnTo>
                      <a:pt x="450" y="182"/>
                    </a:lnTo>
                    <a:lnTo>
                      <a:pt x="452" y="162"/>
                    </a:lnTo>
                    <a:lnTo>
                      <a:pt x="456" y="144"/>
                    </a:lnTo>
                    <a:lnTo>
                      <a:pt x="462" y="124"/>
                    </a:lnTo>
                    <a:lnTo>
                      <a:pt x="470" y="108"/>
                    </a:lnTo>
                    <a:lnTo>
                      <a:pt x="478" y="92"/>
                    </a:lnTo>
                    <a:lnTo>
                      <a:pt x="488" y="76"/>
                    </a:lnTo>
                    <a:lnTo>
                      <a:pt x="500" y="62"/>
                    </a:lnTo>
                    <a:lnTo>
                      <a:pt x="514" y="50"/>
                    </a:lnTo>
                    <a:lnTo>
                      <a:pt x="528" y="40"/>
                    </a:lnTo>
                    <a:lnTo>
                      <a:pt x="544" y="30"/>
                    </a:lnTo>
                    <a:lnTo>
                      <a:pt x="560" y="20"/>
                    </a:lnTo>
                    <a:lnTo>
                      <a:pt x="578" y="14"/>
                    </a:lnTo>
                    <a:lnTo>
                      <a:pt x="596" y="8"/>
                    </a:lnTo>
                    <a:lnTo>
                      <a:pt x="614" y="4"/>
                    </a:lnTo>
                    <a:lnTo>
                      <a:pt x="634" y="2"/>
                    </a:lnTo>
                    <a:lnTo>
                      <a:pt x="656" y="0"/>
                    </a:lnTo>
                    <a:lnTo>
                      <a:pt x="656" y="0"/>
                    </a:lnTo>
                    <a:lnTo>
                      <a:pt x="686" y="2"/>
                    </a:lnTo>
                    <a:lnTo>
                      <a:pt x="718" y="6"/>
                    </a:lnTo>
                    <a:lnTo>
                      <a:pt x="746" y="12"/>
                    </a:lnTo>
                    <a:lnTo>
                      <a:pt x="772" y="20"/>
                    </a:lnTo>
                    <a:lnTo>
                      <a:pt x="798" y="32"/>
                    </a:lnTo>
                    <a:lnTo>
                      <a:pt x="822" y="46"/>
                    </a:lnTo>
                    <a:lnTo>
                      <a:pt x="844" y="60"/>
                    </a:lnTo>
                    <a:lnTo>
                      <a:pt x="864" y="78"/>
                    </a:lnTo>
                    <a:lnTo>
                      <a:pt x="882" y="98"/>
                    </a:lnTo>
                    <a:lnTo>
                      <a:pt x="898" y="120"/>
                    </a:lnTo>
                    <a:lnTo>
                      <a:pt x="910" y="144"/>
                    </a:lnTo>
                    <a:lnTo>
                      <a:pt x="922" y="168"/>
                    </a:lnTo>
                    <a:lnTo>
                      <a:pt x="930" y="196"/>
                    </a:lnTo>
                    <a:lnTo>
                      <a:pt x="938" y="224"/>
                    </a:lnTo>
                    <a:lnTo>
                      <a:pt x="940" y="254"/>
                    </a:lnTo>
                    <a:lnTo>
                      <a:pt x="942" y="286"/>
                    </a:lnTo>
                    <a:lnTo>
                      <a:pt x="942" y="286"/>
                    </a:lnTo>
                    <a:lnTo>
                      <a:pt x="944" y="344"/>
                    </a:lnTo>
                    <a:lnTo>
                      <a:pt x="946" y="370"/>
                    </a:lnTo>
                    <a:lnTo>
                      <a:pt x="950" y="398"/>
                    </a:lnTo>
                    <a:lnTo>
                      <a:pt x="956" y="426"/>
                    </a:lnTo>
                    <a:lnTo>
                      <a:pt x="962" y="452"/>
                    </a:lnTo>
                    <a:lnTo>
                      <a:pt x="968" y="478"/>
                    </a:lnTo>
                    <a:lnTo>
                      <a:pt x="978" y="502"/>
                    </a:lnTo>
                    <a:lnTo>
                      <a:pt x="988" y="528"/>
                    </a:lnTo>
                    <a:lnTo>
                      <a:pt x="998" y="552"/>
                    </a:lnTo>
                    <a:lnTo>
                      <a:pt x="1012" y="576"/>
                    </a:lnTo>
                    <a:lnTo>
                      <a:pt x="1024" y="600"/>
                    </a:lnTo>
                    <a:lnTo>
                      <a:pt x="1040" y="622"/>
                    </a:lnTo>
                    <a:lnTo>
                      <a:pt x="1056" y="646"/>
                    </a:lnTo>
                    <a:lnTo>
                      <a:pt x="1074" y="668"/>
                    </a:lnTo>
                    <a:lnTo>
                      <a:pt x="1094" y="690"/>
                    </a:lnTo>
                    <a:lnTo>
                      <a:pt x="1094" y="690"/>
                    </a:lnTo>
                    <a:lnTo>
                      <a:pt x="1110" y="710"/>
                    </a:lnTo>
                    <a:lnTo>
                      <a:pt x="1126" y="730"/>
                    </a:lnTo>
                    <a:lnTo>
                      <a:pt x="1140" y="750"/>
                    </a:lnTo>
                    <a:lnTo>
                      <a:pt x="1152" y="772"/>
                    </a:lnTo>
                    <a:lnTo>
                      <a:pt x="1176" y="814"/>
                    </a:lnTo>
                    <a:lnTo>
                      <a:pt x="1196" y="860"/>
                    </a:lnTo>
                    <a:lnTo>
                      <a:pt x="1212" y="908"/>
                    </a:lnTo>
                    <a:lnTo>
                      <a:pt x="1224" y="956"/>
                    </a:lnTo>
                    <a:lnTo>
                      <a:pt x="1232" y="1006"/>
                    </a:lnTo>
                    <a:lnTo>
                      <a:pt x="1236" y="1056"/>
                    </a:lnTo>
                    <a:lnTo>
                      <a:pt x="1236" y="1056"/>
                    </a:lnTo>
                    <a:lnTo>
                      <a:pt x="1236" y="1072"/>
                    </a:lnTo>
                    <a:lnTo>
                      <a:pt x="1234" y="1088"/>
                    </a:lnTo>
                    <a:lnTo>
                      <a:pt x="1230" y="1104"/>
                    </a:lnTo>
                    <a:lnTo>
                      <a:pt x="1224" y="1120"/>
                    </a:lnTo>
                    <a:lnTo>
                      <a:pt x="1218" y="1134"/>
                    </a:lnTo>
                    <a:lnTo>
                      <a:pt x="1208" y="1150"/>
                    </a:lnTo>
                    <a:lnTo>
                      <a:pt x="1198" y="1164"/>
                    </a:lnTo>
                    <a:lnTo>
                      <a:pt x="1188" y="1178"/>
                    </a:lnTo>
                    <a:lnTo>
                      <a:pt x="1176" y="1192"/>
                    </a:lnTo>
                    <a:lnTo>
                      <a:pt x="1162" y="1204"/>
                    </a:lnTo>
                    <a:lnTo>
                      <a:pt x="1148" y="1214"/>
                    </a:lnTo>
                    <a:lnTo>
                      <a:pt x="1134" y="1222"/>
                    </a:lnTo>
                    <a:lnTo>
                      <a:pt x="1120" y="1230"/>
                    </a:lnTo>
                    <a:lnTo>
                      <a:pt x="1106" y="1236"/>
                    </a:lnTo>
                    <a:lnTo>
                      <a:pt x="1092" y="1240"/>
                    </a:lnTo>
                    <a:lnTo>
                      <a:pt x="1078" y="1242"/>
                    </a:lnTo>
                    <a:lnTo>
                      <a:pt x="1078" y="1242"/>
                    </a:lnTo>
                    <a:lnTo>
                      <a:pt x="1066" y="1242"/>
                    </a:lnTo>
                    <a:lnTo>
                      <a:pt x="1054" y="1240"/>
                    </a:lnTo>
                    <a:lnTo>
                      <a:pt x="1042" y="1236"/>
                    </a:lnTo>
                    <a:lnTo>
                      <a:pt x="1032" y="1232"/>
                    </a:lnTo>
                    <a:lnTo>
                      <a:pt x="1022" y="1226"/>
                    </a:lnTo>
                    <a:lnTo>
                      <a:pt x="1014" y="1218"/>
                    </a:lnTo>
                    <a:lnTo>
                      <a:pt x="1008" y="1208"/>
                    </a:lnTo>
                    <a:lnTo>
                      <a:pt x="1000" y="1196"/>
                    </a:lnTo>
                    <a:lnTo>
                      <a:pt x="1000" y="1196"/>
                    </a:lnTo>
                    <a:lnTo>
                      <a:pt x="994" y="1184"/>
                    </a:lnTo>
                    <a:lnTo>
                      <a:pt x="988" y="1172"/>
                    </a:lnTo>
                    <a:lnTo>
                      <a:pt x="988" y="1172"/>
                    </a:lnTo>
                    <a:lnTo>
                      <a:pt x="972" y="1158"/>
                    </a:lnTo>
                    <a:lnTo>
                      <a:pt x="964" y="1152"/>
                    </a:lnTo>
                    <a:lnTo>
                      <a:pt x="958" y="1152"/>
                    </a:lnTo>
                    <a:lnTo>
                      <a:pt x="958" y="1152"/>
                    </a:lnTo>
                    <a:lnTo>
                      <a:pt x="950" y="1154"/>
                    </a:lnTo>
                    <a:lnTo>
                      <a:pt x="942" y="1162"/>
                    </a:lnTo>
                    <a:lnTo>
                      <a:pt x="936" y="1170"/>
                    </a:lnTo>
                    <a:lnTo>
                      <a:pt x="934" y="1180"/>
                    </a:lnTo>
                    <a:lnTo>
                      <a:pt x="934" y="1180"/>
                    </a:lnTo>
                    <a:lnTo>
                      <a:pt x="932" y="1200"/>
                    </a:lnTo>
                    <a:lnTo>
                      <a:pt x="932" y="1222"/>
                    </a:lnTo>
                    <a:lnTo>
                      <a:pt x="932" y="1266"/>
                    </a:lnTo>
                    <a:lnTo>
                      <a:pt x="932" y="1266"/>
                    </a:lnTo>
                    <a:lnTo>
                      <a:pt x="940" y="1432"/>
                    </a:lnTo>
                    <a:lnTo>
                      <a:pt x="940" y="1432"/>
                    </a:lnTo>
                    <a:lnTo>
                      <a:pt x="938" y="1456"/>
                    </a:lnTo>
                    <a:lnTo>
                      <a:pt x="936" y="1480"/>
                    </a:lnTo>
                    <a:lnTo>
                      <a:pt x="936" y="1480"/>
                    </a:lnTo>
                    <a:lnTo>
                      <a:pt x="936" y="1494"/>
                    </a:lnTo>
                    <a:lnTo>
                      <a:pt x="938" y="1508"/>
                    </a:lnTo>
                    <a:lnTo>
                      <a:pt x="942" y="1520"/>
                    </a:lnTo>
                    <a:lnTo>
                      <a:pt x="946" y="1532"/>
                    </a:lnTo>
                    <a:lnTo>
                      <a:pt x="952" y="1542"/>
                    </a:lnTo>
                    <a:lnTo>
                      <a:pt x="960" y="1550"/>
                    </a:lnTo>
                    <a:lnTo>
                      <a:pt x="966" y="1558"/>
                    </a:lnTo>
                    <a:lnTo>
                      <a:pt x="976" y="1564"/>
                    </a:lnTo>
                    <a:lnTo>
                      <a:pt x="986" y="1570"/>
                    </a:lnTo>
                    <a:lnTo>
                      <a:pt x="996" y="1572"/>
                    </a:lnTo>
                    <a:lnTo>
                      <a:pt x="1006" y="1574"/>
                    </a:lnTo>
                    <a:lnTo>
                      <a:pt x="1018" y="1574"/>
                    </a:lnTo>
                    <a:lnTo>
                      <a:pt x="1030" y="1574"/>
                    </a:lnTo>
                    <a:lnTo>
                      <a:pt x="1042" y="1570"/>
                    </a:lnTo>
                    <a:lnTo>
                      <a:pt x="1056" y="1566"/>
                    </a:lnTo>
                    <a:lnTo>
                      <a:pt x="1068" y="1560"/>
                    </a:lnTo>
                    <a:lnTo>
                      <a:pt x="1068" y="1560"/>
                    </a:lnTo>
                    <a:lnTo>
                      <a:pt x="1082" y="1552"/>
                    </a:lnTo>
                    <a:lnTo>
                      <a:pt x="1092" y="1544"/>
                    </a:lnTo>
                    <a:lnTo>
                      <a:pt x="1092" y="1544"/>
                    </a:lnTo>
                    <a:lnTo>
                      <a:pt x="1114" y="1526"/>
                    </a:lnTo>
                    <a:lnTo>
                      <a:pt x="1136" y="1510"/>
                    </a:lnTo>
                    <a:lnTo>
                      <a:pt x="1158" y="1496"/>
                    </a:lnTo>
                    <a:lnTo>
                      <a:pt x="1182" y="1482"/>
                    </a:lnTo>
                    <a:lnTo>
                      <a:pt x="1206" y="1470"/>
                    </a:lnTo>
                    <a:lnTo>
                      <a:pt x="1232" y="1458"/>
                    </a:lnTo>
                    <a:lnTo>
                      <a:pt x="1282" y="1438"/>
                    </a:lnTo>
                    <a:lnTo>
                      <a:pt x="1282" y="1438"/>
                    </a:lnTo>
                    <a:lnTo>
                      <a:pt x="1292" y="1434"/>
                    </a:lnTo>
                    <a:lnTo>
                      <a:pt x="1302" y="1428"/>
                    </a:lnTo>
                    <a:lnTo>
                      <a:pt x="1320" y="1416"/>
                    </a:lnTo>
                    <a:lnTo>
                      <a:pt x="1354" y="1386"/>
                    </a:lnTo>
                    <a:lnTo>
                      <a:pt x="1354" y="1386"/>
                    </a:lnTo>
                    <a:lnTo>
                      <a:pt x="1320" y="1360"/>
                    </a:lnTo>
                    <a:lnTo>
                      <a:pt x="1304" y="1348"/>
                    </a:lnTo>
                    <a:lnTo>
                      <a:pt x="1286" y="1336"/>
                    </a:lnTo>
                    <a:lnTo>
                      <a:pt x="1286" y="1336"/>
                    </a:lnTo>
                    <a:lnTo>
                      <a:pt x="1270" y="1326"/>
                    </a:lnTo>
                    <a:lnTo>
                      <a:pt x="1254" y="1312"/>
                    </a:lnTo>
                    <a:lnTo>
                      <a:pt x="1244" y="1296"/>
                    </a:lnTo>
                    <a:lnTo>
                      <a:pt x="1236" y="1276"/>
                    </a:lnTo>
                    <a:lnTo>
                      <a:pt x="1232" y="1256"/>
                    </a:lnTo>
                    <a:lnTo>
                      <a:pt x="1230" y="1232"/>
                    </a:lnTo>
                    <a:lnTo>
                      <a:pt x="1234" y="1208"/>
                    </a:lnTo>
                    <a:lnTo>
                      <a:pt x="1242" y="1182"/>
                    </a:lnTo>
                    <a:lnTo>
                      <a:pt x="1242" y="1182"/>
                    </a:lnTo>
                    <a:lnTo>
                      <a:pt x="1244" y="1210"/>
                    </a:lnTo>
                    <a:lnTo>
                      <a:pt x="1252" y="1236"/>
                    </a:lnTo>
                    <a:lnTo>
                      <a:pt x="1260" y="1260"/>
                    </a:lnTo>
                    <a:lnTo>
                      <a:pt x="1274" y="1280"/>
                    </a:lnTo>
                    <a:lnTo>
                      <a:pt x="1288" y="1298"/>
                    </a:lnTo>
                    <a:lnTo>
                      <a:pt x="1306" y="1316"/>
                    </a:lnTo>
                    <a:lnTo>
                      <a:pt x="1326" y="1330"/>
                    </a:lnTo>
                    <a:lnTo>
                      <a:pt x="1348" y="1344"/>
                    </a:lnTo>
                    <a:lnTo>
                      <a:pt x="1348" y="1344"/>
                    </a:lnTo>
                    <a:lnTo>
                      <a:pt x="1360" y="1352"/>
                    </a:lnTo>
                    <a:lnTo>
                      <a:pt x="1368" y="1360"/>
                    </a:lnTo>
                    <a:lnTo>
                      <a:pt x="1374" y="1370"/>
                    </a:lnTo>
                    <a:lnTo>
                      <a:pt x="1374" y="1382"/>
                    </a:lnTo>
                    <a:lnTo>
                      <a:pt x="1374" y="1392"/>
                    </a:lnTo>
                    <a:lnTo>
                      <a:pt x="1368" y="1404"/>
                    </a:lnTo>
                    <a:lnTo>
                      <a:pt x="1360" y="1414"/>
                    </a:lnTo>
                    <a:lnTo>
                      <a:pt x="1350" y="1424"/>
                    </a:lnTo>
                    <a:lnTo>
                      <a:pt x="1350" y="1424"/>
                    </a:lnTo>
                    <a:lnTo>
                      <a:pt x="1330" y="1438"/>
                    </a:lnTo>
                    <a:lnTo>
                      <a:pt x="1310" y="1450"/>
                    </a:lnTo>
                    <a:lnTo>
                      <a:pt x="1288" y="1462"/>
                    </a:lnTo>
                    <a:lnTo>
                      <a:pt x="1268" y="1474"/>
                    </a:lnTo>
                    <a:lnTo>
                      <a:pt x="1268" y="1474"/>
                    </a:lnTo>
                    <a:lnTo>
                      <a:pt x="1182" y="1528"/>
                    </a:lnTo>
                    <a:lnTo>
                      <a:pt x="1140" y="1558"/>
                    </a:lnTo>
                    <a:lnTo>
                      <a:pt x="1100" y="1588"/>
                    </a:lnTo>
                    <a:lnTo>
                      <a:pt x="1100" y="1588"/>
                    </a:lnTo>
                    <a:lnTo>
                      <a:pt x="1088" y="1596"/>
                    </a:lnTo>
                    <a:lnTo>
                      <a:pt x="1074" y="1602"/>
                    </a:lnTo>
                    <a:lnTo>
                      <a:pt x="1062" y="1608"/>
                    </a:lnTo>
                    <a:lnTo>
                      <a:pt x="1048" y="1614"/>
                    </a:lnTo>
                    <a:lnTo>
                      <a:pt x="1036" y="1616"/>
                    </a:lnTo>
                    <a:lnTo>
                      <a:pt x="1022" y="1618"/>
                    </a:lnTo>
                    <a:lnTo>
                      <a:pt x="1008" y="1620"/>
                    </a:lnTo>
                    <a:lnTo>
                      <a:pt x="996" y="1618"/>
                    </a:lnTo>
                    <a:lnTo>
                      <a:pt x="982" y="1616"/>
                    </a:lnTo>
                    <a:lnTo>
                      <a:pt x="968" y="1614"/>
                    </a:lnTo>
                    <a:lnTo>
                      <a:pt x="956" y="1610"/>
                    </a:lnTo>
                    <a:lnTo>
                      <a:pt x="944" y="1604"/>
                    </a:lnTo>
                    <a:lnTo>
                      <a:pt x="932" y="1598"/>
                    </a:lnTo>
                    <a:lnTo>
                      <a:pt x="920" y="1590"/>
                    </a:lnTo>
                    <a:lnTo>
                      <a:pt x="910" y="1580"/>
                    </a:lnTo>
                    <a:lnTo>
                      <a:pt x="900" y="1570"/>
                    </a:lnTo>
                    <a:lnTo>
                      <a:pt x="900" y="1570"/>
                    </a:lnTo>
                    <a:lnTo>
                      <a:pt x="888" y="1558"/>
                    </a:lnTo>
                    <a:lnTo>
                      <a:pt x="872" y="1548"/>
                    </a:lnTo>
                    <a:lnTo>
                      <a:pt x="854" y="1540"/>
                    </a:lnTo>
                    <a:lnTo>
                      <a:pt x="838" y="1538"/>
                    </a:lnTo>
                    <a:lnTo>
                      <a:pt x="838" y="1538"/>
                    </a:lnTo>
                    <a:lnTo>
                      <a:pt x="780" y="1536"/>
                    </a:lnTo>
                    <a:lnTo>
                      <a:pt x="724" y="1534"/>
                    </a:lnTo>
                    <a:lnTo>
                      <a:pt x="666" y="1536"/>
                    </a:lnTo>
                    <a:lnTo>
                      <a:pt x="610" y="1540"/>
                    </a:lnTo>
                    <a:lnTo>
                      <a:pt x="610" y="1540"/>
                    </a:lnTo>
                    <a:lnTo>
                      <a:pt x="578" y="1546"/>
                    </a:lnTo>
                    <a:lnTo>
                      <a:pt x="546" y="1556"/>
                    </a:lnTo>
                    <a:lnTo>
                      <a:pt x="516" y="1570"/>
                    </a:lnTo>
                    <a:lnTo>
                      <a:pt x="488" y="1584"/>
                    </a:lnTo>
                    <a:lnTo>
                      <a:pt x="488" y="1584"/>
                    </a:lnTo>
                    <a:lnTo>
                      <a:pt x="472" y="1594"/>
                    </a:lnTo>
                    <a:lnTo>
                      <a:pt x="456" y="1602"/>
                    </a:lnTo>
                    <a:lnTo>
                      <a:pt x="440" y="1608"/>
                    </a:lnTo>
                    <a:lnTo>
                      <a:pt x="424" y="1610"/>
                    </a:lnTo>
                    <a:lnTo>
                      <a:pt x="408" y="1612"/>
                    </a:lnTo>
                    <a:lnTo>
                      <a:pt x="392" y="1612"/>
                    </a:lnTo>
                    <a:lnTo>
                      <a:pt x="374" y="1610"/>
                    </a:lnTo>
                    <a:lnTo>
                      <a:pt x="356" y="1606"/>
                    </a:lnTo>
                    <a:lnTo>
                      <a:pt x="356" y="1606"/>
                    </a:lnTo>
                    <a:lnTo>
                      <a:pt x="214" y="1566"/>
                    </a:lnTo>
                    <a:lnTo>
                      <a:pt x="72" y="1530"/>
                    </a:lnTo>
                    <a:lnTo>
                      <a:pt x="72" y="1530"/>
                    </a:lnTo>
                    <a:lnTo>
                      <a:pt x="46" y="1522"/>
                    </a:lnTo>
                    <a:lnTo>
                      <a:pt x="28" y="1514"/>
                    </a:lnTo>
                    <a:lnTo>
                      <a:pt x="14" y="1506"/>
                    </a:lnTo>
                    <a:lnTo>
                      <a:pt x="8" y="1500"/>
                    </a:lnTo>
                    <a:lnTo>
                      <a:pt x="4" y="1494"/>
                    </a:lnTo>
                    <a:lnTo>
                      <a:pt x="2" y="1488"/>
                    </a:lnTo>
                    <a:lnTo>
                      <a:pt x="0" y="1480"/>
                    </a:lnTo>
                    <a:lnTo>
                      <a:pt x="0" y="1464"/>
                    </a:lnTo>
                    <a:lnTo>
                      <a:pt x="4" y="1444"/>
                    </a:lnTo>
                    <a:lnTo>
                      <a:pt x="10" y="1420"/>
                    </a:lnTo>
                    <a:lnTo>
                      <a:pt x="10" y="1420"/>
                    </a:lnTo>
                    <a:lnTo>
                      <a:pt x="16" y="1396"/>
                    </a:lnTo>
                    <a:lnTo>
                      <a:pt x="18" y="1370"/>
                    </a:lnTo>
                    <a:lnTo>
                      <a:pt x="16" y="1344"/>
                    </a:lnTo>
                    <a:lnTo>
                      <a:pt x="12" y="1318"/>
                    </a:lnTo>
                    <a:lnTo>
                      <a:pt x="12" y="1318"/>
                    </a:lnTo>
                    <a:lnTo>
                      <a:pt x="10" y="1298"/>
                    </a:lnTo>
                    <a:lnTo>
                      <a:pt x="8" y="1280"/>
                    </a:lnTo>
                    <a:lnTo>
                      <a:pt x="10" y="1266"/>
                    </a:lnTo>
                    <a:lnTo>
                      <a:pt x="14" y="1256"/>
                    </a:lnTo>
                    <a:lnTo>
                      <a:pt x="22" y="1248"/>
                    </a:lnTo>
                    <a:lnTo>
                      <a:pt x="34" y="1242"/>
                    </a:lnTo>
                    <a:lnTo>
                      <a:pt x="50" y="1240"/>
                    </a:lnTo>
                    <a:lnTo>
                      <a:pt x="72" y="1238"/>
                    </a:lnTo>
                    <a:lnTo>
                      <a:pt x="72" y="1238"/>
                    </a:lnTo>
                    <a:lnTo>
                      <a:pt x="88" y="1236"/>
                    </a:lnTo>
                    <a:lnTo>
                      <a:pt x="104" y="1232"/>
                    </a:lnTo>
                    <a:lnTo>
                      <a:pt x="118" y="1226"/>
                    </a:lnTo>
                    <a:lnTo>
                      <a:pt x="132" y="1220"/>
                    </a:lnTo>
                    <a:lnTo>
                      <a:pt x="144" y="1210"/>
                    </a:lnTo>
                    <a:lnTo>
                      <a:pt x="156" y="1200"/>
                    </a:lnTo>
                    <a:lnTo>
                      <a:pt x="166" y="1186"/>
                    </a:lnTo>
                    <a:lnTo>
                      <a:pt x="174" y="1170"/>
                    </a:lnTo>
                    <a:lnTo>
                      <a:pt x="174" y="1170"/>
                    </a:lnTo>
                    <a:close/>
                    <a:moveTo>
                      <a:pt x="504" y="546"/>
                    </a:moveTo>
                    <a:lnTo>
                      <a:pt x="504" y="546"/>
                    </a:lnTo>
                    <a:lnTo>
                      <a:pt x="488" y="588"/>
                    </a:lnTo>
                    <a:lnTo>
                      <a:pt x="470" y="626"/>
                    </a:lnTo>
                    <a:lnTo>
                      <a:pt x="470" y="626"/>
                    </a:lnTo>
                    <a:lnTo>
                      <a:pt x="456" y="656"/>
                    </a:lnTo>
                    <a:lnTo>
                      <a:pt x="450" y="670"/>
                    </a:lnTo>
                    <a:lnTo>
                      <a:pt x="444" y="686"/>
                    </a:lnTo>
                    <a:lnTo>
                      <a:pt x="440" y="700"/>
                    </a:lnTo>
                    <a:lnTo>
                      <a:pt x="438" y="716"/>
                    </a:lnTo>
                    <a:lnTo>
                      <a:pt x="438" y="734"/>
                    </a:lnTo>
                    <a:lnTo>
                      <a:pt x="442" y="750"/>
                    </a:lnTo>
                    <a:lnTo>
                      <a:pt x="442" y="750"/>
                    </a:lnTo>
                    <a:lnTo>
                      <a:pt x="442" y="756"/>
                    </a:lnTo>
                    <a:lnTo>
                      <a:pt x="442" y="760"/>
                    </a:lnTo>
                    <a:lnTo>
                      <a:pt x="434" y="772"/>
                    </a:lnTo>
                    <a:lnTo>
                      <a:pt x="434" y="772"/>
                    </a:lnTo>
                    <a:lnTo>
                      <a:pt x="414" y="802"/>
                    </a:lnTo>
                    <a:lnTo>
                      <a:pt x="396" y="834"/>
                    </a:lnTo>
                    <a:lnTo>
                      <a:pt x="380" y="866"/>
                    </a:lnTo>
                    <a:lnTo>
                      <a:pt x="368" y="900"/>
                    </a:lnTo>
                    <a:lnTo>
                      <a:pt x="358" y="934"/>
                    </a:lnTo>
                    <a:lnTo>
                      <a:pt x="350" y="970"/>
                    </a:lnTo>
                    <a:lnTo>
                      <a:pt x="346" y="1006"/>
                    </a:lnTo>
                    <a:lnTo>
                      <a:pt x="346" y="1044"/>
                    </a:lnTo>
                    <a:lnTo>
                      <a:pt x="346" y="1044"/>
                    </a:lnTo>
                    <a:lnTo>
                      <a:pt x="346" y="1056"/>
                    </a:lnTo>
                    <a:lnTo>
                      <a:pt x="344" y="1070"/>
                    </a:lnTo>
                    <a:lnTo>
                      <a:pt x="338" y="1104"/>
                    </a:lnTo>
                    <a:lnTo>
                      <a:pt x="338" y="1104"/>
                    </a:lnTo>
                    <a:lnTo>
                      <a:pt x="318" y="1088"/>
                    </a:lnTo>
                    <a:lnTo>
                      <a:pt x="304" y="1072"/>
                    </a:lnTo>
                    <a:lnTo>
                      <a:pt x="296" y="1054"/>
                    </a:lnTo>
                    <a:lnTo>
                      <a:pt x="288" y="1036"/>
                    </a:lnTo>
                    <a:lnTo>
                      <a:pt x="284" y="1018"/>
                    </a:lnTo>
                    <a:lnTo>
                      <a:pt x="282" y="998"/>
                    </a:lnTo>
                    <a:lnTo>
                      <a:pt x="278" y="962"/>
                    </a:lnTo>
                    <a:lnTo>
                      <a:pt x="278" y="962"/>
                    </a:lnTo>
                    <a:lnTo>
                      <a:pt x="274" y="986"/>
                    </a:lnTo>
                    <a:lnTo>
                      <a:pt x="274" y="1008"/>
                    </a:lnTo>
                    <a:lnTo>
                      <a:pt x="274" y="1030"/>
                    </a:lnTo>
                    <a:lnTo>
                      <a:pt x="278" y="1050"/>
                    </a:lnTo>
                    <a:lnTo>
                      <a:pt x="284" y="1070"/>
                    </a:lnTo>
                    <a:lnTo>
                      <a:pt x="294" y="1090"/>
                    </a:lnTo>
                    <a:lnTo>
                      <a:pt x="308" y="1108"/>
                    </a:lnTo>
                    <a:lnTo>
                      <a:pt x="326" y="1124"/>
                    </a:lnTo>
                    <a:lnTo>
                      <a:pt x="326" y="1124"/>
                    </a:lnTo>
                    <a:lnTo>
                      <a:pt x="406" y="1192"/>
                    </a:lnTo>
                    <a:lnTo>
                      <a:pt x="488" y="1260"/>
                    </a:lnTo>
                    <a:lnTo>
                      <a:pt x="488" y="1260"/>
                    </a:lnTo>
                    <a:lnTo>
                      <a:pt x="506" y="1278"/>
                    </a:lnTo>
                    <a:lnTo>
                      <a:pt x="520" y="1294"/>
                    </a:lnTo>
                    <a:lnTo>
                      <a:pt x="528" y="1310"/>
                    </a:lnTo>
                    <a:lnTo>
                      <a:pt x="530" y="1318"/>
                    </a:lnTo>
                    <a:lnTo>
                      <a:pt x="532" y="1324"/>
                    </a:lnTo>
                    <a:lnTo>
                      <a:pt x="530" y="1332"/>
                    </a:lnTo>
                    <a:lnTo>
                      <a:pt x="528" y="1340"/>
                    </a:lnTo>
                    <a:lnTo>
                      <a:pt x="520" y="1354"/>
                    </a:lnTo>
                    <a:lnTo>
                      <a:pt x="506" y="1368"/>
                    </a:lnTo>
                    <a:lnTo>
                      <a:pt x="486" y="1382"/>
                    </a:lnTo>
                    <a:lnTo>
                      <a:pt x="486" y="1382"/>
                    </a:lnTo>
                    <a:lnTo>
                      <a:pt x="546" y="1518"/>
                    </a:lnTo>
                    <a:lnTo>
                      <a:pt x="546" y="1518"/>
                    </a:lnTo>
                    <a:lnTo>
                      <a:pt x="552" y="1504"/>
                    </a:lnTo>
                    <a:lnTo>
                      <a:pt x="554" y="1490"/>
                    </a:lnTo>
                    <a:lnTo>
                      <a:pt x="552" y="1478"/>
                    </a:lnTo>
                    <a:lnTo>
                      <a:pt x="548" y="1464"/>
                    </a:lnTo>
                    <a:lnTo>
                      <a:pt x="534" y="1438"/>
                    </a:lnTo>
                    <a:lnTo>
                      <a:pt x="528" y="1426"/>
                    </a:lnTo>
                    <a:lnTo>
                      <a:pt x="524" y="1412"/>
                    </a:lnTo>
                    <a:lnTo>
                      <a:pt x="524" y="1412"/>
                    </a:lnTo>
                    <a:lnTo>
                      <a:pt x="570" y="1428"/>
                    </a:lnTo>
                    <a:lnTo>
                      <a:pt x="594" y="1434"/>
                    </a:lnTo>
                    <a:lnTo>
                      <a:pt x="618" y="1440"/>
                    </a:lnTo>
                    <a:lnTo>
                      <a:pt x="642" y="1444"/>
                    </a:lnTo>
                    <a:lnTo>
                      <a:pt x="666" y="1446"/>
                    </a:lnTo>
                    <a:lnTo>
                      <a:pt x="692" y="1446"/>
                    </a:lnTo>
                    <a:lnTo>
                      <a:pt x="718" y="1442"/>
                    </a:lnTo>
                    <a:lnTo>
                      <a:pt x="718" y="1442"/>
                    </a:lnTo>
                    <a:lnTo>
                      <a:pt x="744" y="1436"/>
                    </a:lnTo>
                    <a:lnTo>
                      <a:pt x="768" y="1428"/>
                    </a:lnTo>
                    <a:lnTo>
                      <a:pt x="790" y="1418"/>
                    </a:lnTo>
                    <a:lnTo>
                      <a:pt x="812" y="1404"/>
                    </a:lnTo>
                    <a:lnTo>
                      <a:pt x="832" y="1390"/>
                    </a:lnTo>
                    <a:lnTo>
                      <a:pt x="852" y="1372"/>
                    </a:lnTo>
                    <a:lnTo>
                      <a:pt x="870" y="1354"/>
                    </a:lnTo>
                    <a:lnTo>
                      <a:pt x="886" y="1330"/>
                    </a:lnTo>
                    <a:lnTo>
                      <a:pt x="886" y="1330"/>
                    </a:lnTo>
                    <a:lnTo>
                      <a:pt x="892" y="1344"/>
                    </a:lnTo>
                    <a:lnTo>
                      <a:pt x="896" y="1356"/>
                    </a:lnTo>
                    <a:lnTo>
                      <a:pt x="898" y="1368"/>
                    </a:lnTo>
                    <a:lnTo>
                      <a:pt x="898" y="1380"/>
                    </a:lnTo>
                    <a:lnTo>
                      <a:pt x="896" y="1402"/>
                    </a:lnTo>
                    <a:lnTo>
                      <a:pt x="892" y="1424"/>
                    </a:lnTo>
                    <a:lnTo>
                      <a:pt x="886" y="1446"/>
                    </a:lnTo>
                    <a:lnTo>
                      <a:pt x="882" y="1468"/>
                    </a:lnTo>
                    <a:lnTo>
                      <a:pt x="882" y="1480"/>
                    </a:lnTo>
                    <a:lnTo>
                      <a:pt x="882" y="1490"/>
                    </a:lnTo>
                    <a:lnTo>
                      <a:pt x="884" y="1502"/>
                    </a:lnTo>
                    <a:lnTo>
                      <a:pt x="886" y="1512"/>
                    </a:lnTo>
                    <a:lnTo>
                      <a:pt x="886" y="1512"/>
                    </a:lnTo>
                    <a:lnTo>
                      <a:pt x="896" y="1486"/>
                    </a:lnTo>
                    <a:lnTo>
                      <a:pt x="904" y="1458"/>
                    </a:lnTo>
                    <a:lnTo>
                      <a:pt x="910" y="1430"/>
                    </a:lnTo>
                    <a:lnTo>
                      <a:pt x="914" y="1402"/>
                    </a:lnTo>
                    <a:lnTo>
                      <a:pt x="914" y="1402"/>
                    </a:lnTo>
                    <a:lnTo>
                      <a:pt x="912" y="1356"/>
                    </a:lnTo>
                    <a:lnTo>
                      <a:pt x="910" y="1310"/>
                    </a:lnTo>
                    <a:lnTo>
                      <a:pt x="908" y="1266"/>
                    </a:lnTo>
                    <a:lnTo>
                      <a:pt x="908" y="1220"/>
                    </a:lnTo>
                    <a:lnTo>
                      <a:pt x="908" y="1220"/>
                    </a:lnTo>
                    <a:lnTo>
                      <a:pt x="910" y="1200"/>
                    </a:lnTo>
                    <a:lnTo>
                      <a:pt x="912" y="1182"/>
                    </a:lnTo>
                    <a:lnTo>
                      <a:pt x="918" y="1164"/>
                    </a:lnTo>
                    <a:lnTo>
                      <a:pt x="924" y="1156"/>
                    </a:lnTo>
                    <a:lnTo>
                      <a:pt x="928" y="1150"/>
                    </a:lnTo>
                    <a:lnTo>
                      <a:pt x="928" y="1150"/>
                    </a:lnTo>
                    <a:lnTo>
                      <a:pt x="948" y="1130"/>
                    </a:lnTo>
                    <a:lnTo>
                      <a:pt x="970" y="1112"/>
                    </a:lnTo>
                    <a:lnTo>
                      <a:pt x="1006" y="1084"/>
                    </a:lnTo>
                    <a:lnTo>
                      <a:pt x="1006" y="1084"/>
                    </a:lnTo>
                    <a:lnTo>
                      <a:pt x="998" y="1066"/>
                    </a:lnTo>
                    <a:lnTo>
                      <a:pt x="988" y="1048"/>
                    </a:lnTo>
                    <a:lnTo>
                      <a:pt x="982" y="1030"/>
                    </a:lnTo>
                    <a:lnTo>
                      <a:pt x="980" y="1022"/>
                    </a:lnTo>
                    <a:lnTo>
                      <a:pt x="980" y="1014"/>
                    </a:lnTo>
                    <a:lnTo>
                      <a:pt x="980" y="1014"/>
                    </a:lnTo>
                    <a:lnTo>
                      <a:pt x="982" y="986"/>
                    </a:lnTo>
                    <a:lnTo>
                      <a:pt x="980" y="958"/>
                    </a:lnTo>
                    <a:lnTo>
                      <a:pt x="976" y="930"/>
                    </a:lnTo>
                    <a:lnTo>
                      <a:pt x="972" y="904"/>
                    </a:lnTo>
                    <a:lnTo>
                      <a:pt x="966" y="878"/>
                    </a:lnTo>
                    <a:lnTo>
                      <a:pt x="958" y="852"/>
                    </a:lnTo>
                    <a:lnTo>
                      <a:pt x="938" y="800"/>
                    </a:lnTo>
                    <a:lnTo>
                      <a:pt x="916" y="750"/>
                    </a:lnTo>
                    <a:lnTo>
                      <a:pt x="894" y="702"/>
                    </a:lnTo>
                    <a:lnTo>
                      <a:pt x="870" y="652"/>
                    </a:lnTo>
                    <a:lnTo>
                      <a:pt x="850" y="602"/>
                    </a:lnTo>
                    <a:lnTo>
                      <a:pt x="850" y="602"/>
                    </a:lnTo>
                    <a:lnTo>
                      <a:pt x="846" y="594"/>
                    </a:lnTo>
                    <a:lnTo>
                      <a:pt x="842" y="588"/>
                    </a:lnTo>
                    <a:lnTo>
                      <a:pt x="842" y="588"/>
                    </a:lnTo>
                    <a:lnTo>
                      <a:pt x="832" y="574"/>
                    </a:lnTo>
                    <a:lnTo>
                      <a:pt x="822" y="560"/>
                    </a:lnTo>
                    <a:lnTo>
                      <a:pt x="816" y="546"/>
                    </a:lnTo>
                    <a:lnTo>
                      <a:pt x="812" y="530"/>
                    </a:lnTo>
                    <a:lnTo>
                      <a:pt x="810" y="514"/>
                    </a:lnTo>
                    <a:lnTo>
                      <a:pt x="810" y="498"/>
                    </a:lnTo>
                    <a:lnTo>
                      <a:pt x="812" y="482"/>
                    </a:lnTo>
                    <a:lnTo>
                      <a:pt x="816" y="466"/>
                    </a:lnTo>
                    <a:lnTo>
                      <a:pt x="816" y="466"/>
                    </a:lnTo>
                    <a:lnTo>
                      <a:pt x="820" y="456"/>
                    </a:lnTo>
                    <a:lnTo>
                      <a:pt x="820" y="446"/>
                    </a:lnTo>
                    <a:lnTo>
                      <a:pt x="820" y="438"/>
                    </a:lnTo>
                    <a:lnTo>
                      <a:pt x="816" y="432"/>
                    </a:lnTo>
                    <a:lnTo>
                      <a:pt x="812" y="426"/>
                    </a:lnTo>
                    <a:lnTo>
                      <a:pt x="804" y="420"/>
                    </a:lnTo>
                    <a:lnTo>
                      <a:pt x="796" y="416"/>
                    </a:lnTo>
                    <a:lnTo>
                      <a:pt x="786" y="412"/>
                    </a:lnTo>
                    <a:lnTo>
                      <a:pt x="786" y="412"/>
                    </a:lnTo>
                    <a:lnTo>
                      <a:pt x="768" y="406"/>
                    </a:lnTo>
                    <a:lnTo>
                      <a:pt x="750" y="400"/>
                    </a:lnTo>
                    <a:lnTo>
                      <a:pt x="716" y="382"/>
                    </a:lnTo>
                    <a:lnTo>
                      <a:pt x="716" y="382"/>
                    </a:lnTo>
                    <a:lnTo>
                      <a:pt x="708" y="376"/>
                    </a:lnTo>
                    <a:lnTo>
                      <a:pt x="700" y="370"/>
                    </a:lnTo>
                    <a:lnTo>
                      <a:pt x="696" y="362"/>
                    </a:lnTo>
                    <a:lnTo>
                      <a:pt x="696" y="354"/>
                    </a:lnTo>
                    <a:lnTo>
                      <a:pt x="696" y="344"/>
                    </a:lnTo>
                    <a:lnTo>
                      <a:pt x="696" y="336"/>
                    </a:lnTo>
                    <a:lnTo>
                      <a:pt x="702" y="320"/>
                    </a:lnTo>
                    <a:lnTo>
                      <a:pt x="702" y="320"/>
                    </a:lnTo>
                    <a:lnTo>
                      <a:pt x="710" y="308"/>
                    </a:lnTo>
                    <a:lnTo>
                      <a:pt x="720" y="298"/>
                    </a:lnTo>
                    <a:lnTo>
                      <a:pt x="732" y="290"/>
                    </a:lnTo>
                    <a:lnTo>
                      <a:pt x="738" y="288"/>
                    </a:lnTo>
                    <a:lnTo>
                      <a:pt x="744" y="288"/>
                    </a:lnTo>
                    <a:lnTo>
                      <a:pt x="744" y="288"/>
                    </a:lnTo>
                    <a:lnTo>
                      <a:pt x="750" y="290"/>
                    </a:lnTo>
                    <a:lnTo>
                      <a:pt x="756" y="292"/>
                    </a:lnTo>
                    <a:lnTo>
                      <a:pt x="768" y="302"/>
                    </a:lnTo>
                    <a:lnTo>
                      <a:pt x="778" y="312"/>
                    </a:lnTo>
                    <a:lnTo>
                      <a:pt x="786" y="326"/>
                    </a:lnTo>
                    <a:lnTo>
                      <a:pt x="786" y="326"/>
                    </a:lnTo>
                    <a:lnTo>
                      <a:pt x="790" y="340"/>
                    </a:lnTo>
                    <a:lnTo>
                      <a:pt x="790" y="354"/>
                    </a:lnTo>
                    <a:lnTo>
                      <a:pt x="788" y="388"/>
                    </a:lnTo>
                    <a:lnTo>
                      <a:pt x="788" y="388"/>
                    </a:lnTo>
                    <a:lnTo>
                      <a:pt x="796" y="390"/>
                    </a:lnTo>
                    <a:lnTo>
                      <a:pt x="802" y="390"/>
                    </a:lnTo>
                    <a:lnTo>
                      <a:pt x="808" y="388"/>
                    </a:lnTo>
                    <a:lnTo>
                      <a:pt x="814" y="386"/>
                    </a:lnTo>
                    <a:lnTo>
                      <a:pt x="818" y="382"/>
                    </a:lnTo>
                    <a:lnTo>
                      <a:pt x="820" y="376"/>
                    </a:lnTo>
                    <a:lnTo>
                      <a:pt x="824" y="362"/>
                    </a:lnTo>
                    <a:lnTo>
                      <a:pt x="824" y="362"/>
                    </a:lnTo>
                    <a:lnTo>
                      <a:pt x="824" y="338"/>
                    </a:lnTo>
                    <a:lnTo>
                      <a:pt x="822" y="316"/>
                    </a:lnTo>
                    <a:lnTo>
                      <a:pt x="818" y="294"/>
                    </a:lnTo>
                    <a:lnTo>
                      <a:pt x="810" y="276"/>
                    </a:lnTo>
                    <a:lnTo>
                      <a:pt x="798" y="260"/>
                    </a:lnTo>
                    <a:lnTo>
                      <a:pt x="786" y="246"/>
                    </a:lnTo>
                    <a:lnTo>
                      <a:pt x="770" y="238"/>
                    </a:lnTo>
                    <a:lnTo>
                      <a:pt x="762" y="236"/>
                    </a:lnTo>
                    <a:lnTo>
                      <a:pt x="754" y="234"/>
                    </a:lnTo>
                    <a:lnTo>
                      <a:pt x="754" y="234"/>
                    </a:lnTo>
                    <a:lnTo>
                      <a:pt x="738" y="234"/>
                    </a:lnTo>
                    <a:lnTo>
                      <a:pt x="722" y="236"/>
                    </a:lnTo>
                    <a:lnTo>
                      <a:pt x="708" y="240"/>
                    </a:lnTo>
                    <a:lnTo>
                      <a:pt x="702" y="244"/>
                    </a:lnTo>
                    <a:lnTo>
                      <a:pt x="700" y="248"/>
                    </a:lnTo>
                    <a:lnTo>
                      <a:pt x="700" y="248"/>
                    </a:lnTo>
                    <a:lnTo>
                      <a:pt x="686" y="274"/>
                    </a:lnTo>
                    <a:lnTo>
                      <a:pt x="674" y="302"/>
                    </a:lnTo>
                    <a:lnTo>
                      <a:pt x="652" y="358"/>
                    </a:lnTo>
                    <a:lnTo>
                      <a:pt x="652" y="358"/>
                    </a:lnTo>
                    <a:lnTo>
                      <a:pt x="602" y="354"/>
                    </a:lnTo>
                    <a:lnTo>
                      <a:pt x="602" y="354"/>
                    </a:lnTo>
                    <a:lnTo>
                      <a:pt x="592" y="310"/>
                    </a:lnTo>
                    <a:lnTo>
                      <a:pt x="586" y="290"/>
                    </a:lnTo>
                    <a:lnTo>
                      <a:pt x="578" y="272"/>
                    </a:lnTo>
                    <a:lnTo>
                      <a:pt x="578" y="272"/>
                    </a:lnTo>
                    <a:lnTo>
                      <a:pt x="574" y="266"/>
                    </a:lnTo>
                    <a:lnTo>
                      <a:pt x="568" y="260"/>
                    </a:lnTo>
                    <a:lnTo>
                      <a:pt x="552" y="252"/>
                    </a:lnTo>
                    <a:lnTo>
                      <a:pt x="538" y="246"/>
                    </a:lnTo>
                    <a:lnTo>
                      <a:pt x="532" y="244"/>
                    </a:lnTo>
                    <a:lnTo>
                      <a:pt x="530" y="244"/>
                    </a:lnTo>
                    <a:lnTo>
                      <a:pt x="530" y="244"/>
                    </a:lnTo>
                    <a:lnTo>
                      <a:pt x="518" y="260"/>
                    </a:lnTo>
                    <a:lnTo>
                      <a:pt x="506" y="278"/>
                    </a:lnTo>
                    <a:lnTo>
                      <a:pt x="496" y="296"/>
                    </a:lnTo>
                    <a:lnTo>
                      <a:pt x="492" y="314"/>
                    </a:lnTo>
                    <a:lnTo>
                      <a:pt x="492" y="314"/>
                    </a:lnTo>
                    <a:lnTo>
                      <a:pt x="488" y="336"/>
                    </a:lnTo>
                    <a:lnTo>
                      <a:pt x="488" y="346"/>
                    </a:lnTo>
                    <a:lnTo>
                      <a:pt x="490" y="356"/>
                    </a:lnTo>
                    <a:lnTo>
                      <a:pt x="494" y="368"/>
                    </a:lnTo>
                    <a:lnTo>
                      <a:pt x="500" y="376"/>
                    </a:lnTo>
                    <a:lnTo>
                      <a:pt x="508" y="384"/>
                    </a:lnTo>
                    <a:lnTo>
                      <a:pt x="520" y="392"/>
                    </a:lnTo>
                    <a:lnTo>
                      <a:pt x="520" y="392"/>
                    </a:lnTo>
                    <a:lnTo>
                      <a:pt x="522" y="390"/>
                    </a:lnTo>
                    <a:lnTo>
                      <a:pt x="528" y="386"/>
                    </a:lnTo>
                    <a:lnTo>
                      <a:pt x="528" y="386"/>
                    </a:lnTo>
                    <a:lnTo>
                      <a:pt x="516" y="372"/>
                    </a:lnTo>
                    <a:lnTo>
                      <a:pt x="512" y="366"/>
                    </a:lnTo>
                    <a:lnTo>
                      <a:pt x="510" y="358"/>
                    </a:lnTo>
                    <a:lnTo>
                      <a:pt x="510" y="358"/>
                    </a:lnTo>
                    <a:lnTo>
                      <a:pt x="508" y="344"/>
                    </a:lnTo>
                    <a:lnTo>
                      <a:pt x="510" y="328"/>
                    </a:lnTo>
                    <a:lnTo>
                      <a:pt x="512" y="314"/>
                    </a:lnTo>
                    <a:lnTo>
                      <a:pt x="516" y="298"/>
                    </a:lnTo>
                    <a:lnTo>
                      <a:pt x="516" y="298"/>
                    </a:lnTo>
                    <a:lnTo>
                      <a:pt x="518" y="296"/>
                    </a:lnTo>
                    <a:lnTo>
                      <a:pt x="522" y="294"/>
                    </a:lnTo>
                    <a:lnTo>
                      <a:pt x="532" y="292"/>
                    </a:lnTo>
                    <a:lnTo>
                      <a:pt x="542" y="290"/>
                    </a:lnTo>
                    <a:lnTo>
                      <a:pt x="546" y="290"/>
                    </a:lnTo>
                    <a:lnTo>
                      <a:pt x="550" y="292"/>
                    </a:lnTo>
                    <a:lnTo>
                      <a:pt x="550" y="292"/>
                    </a:lnTo>
                    <a:lnTo>
                      <a:pt x="558" y="304"/>
                    </a:lnTo>
                    <a:lnTo>
                      <a:pt x="564" y="318"/>
                    </a:lnTo>
                    <a:lnTo>
                      <a:pt x="570" y="332"/>
                    </a:lnTo>
                    <a:lnTo>
                      <a:pt x="574" y="346"/>
                    </a:lnTo>
                    <a:lnTo>
                      <a:pt x="574" y="346"/>
                    </a:lnTo>
                    <a:lnTo>
                      <a:pt x="574" y="354"/>
                    </a:lnTo>
                    <a:lnTo>
                      <a:pt x="570" y="360"/>
                    </a:lnTo>
                    <a:lnTo>
                      <a:pt x="560" y="374"/>
                    </a:lnTo>
                    <a:lnTo>
                      <a:pt x="560" y="374"/>
                    </a:lnTo>
                    <a:lnTo>
                      <a:pt x="534" y="396"/>
                    </a:lnTo>
                    <a:lnTo>
                      <a:pt x="522" y="406"/>
                    </a:lnTo>
                    <a:lnTo>
                      <a:pt x="510" y="418"/>
                    </a:lnTo>
                    <a:lnTo>
                      <a:pt x="510" y="418"/>
                    </a:lnTo>
                    <a:lnTo>
                      <a:pt x="504" y="428"/>
                    </a:lnTo>
                    <a:lnTo>
                      <a:pt x="498" y="440"/>
                    </a:lnTo>
                    <a:lnTo>
                      <a:pt x="494" y="450"/>
                    </a:lnTo>
                    <a:lnTo>
                      <a:pt x="494" y="454"/>
                    </a:lnTo>
                    <a:lnTo>
                      <a:pt x="494" y="456"/>
                    </a:lnTo>
                    <a:lnTo>
                      <a:pt x="494" y="456"/>
                    </a:lnTo>
                    <a:lnTo>
                      <a:pt x="514" y="476"/>
                    </a:lnTo>
                    <a:lnTo>
                      <a:pt x="526" y="488"/>
                    </a:lnTo>
                    <a:lnTo>
                      <a:pt x="536" y="496"/>
                    </a:lnTo>
                    <a:lnTo>
                      <a:pt x="548" y="504"/>
                    </a:lnTo>
                    <a:lnTo>
                      <a:pt x="562" y="510"/>
                    </a:lnTo>
                    <a:lnTo>
                      <a:pt x="576" y="514"/>
                    </a:lnTo>
                    <a:lnTo>
                      <a:pt x="594" y="514"/>
                    </a:lnTo>
                    <a:lnTo>
                      <a:pt x="594" y="514"/>
                    </a:lnTo>
                    <a:lnTo>
                      <a:pt x="644" y="506"/>
                    </a:lnTo>
                    <a:lnTo>
                      <a:pt x="670" y="500"/>
                    </a:lnTo>
                    <a:lnTo>
                      <a:pt x="694" y="494"/>
                    </a:lnTo>
                    <a:lnTo>
                      <a:pt x="718" y="486"/>
                    </a:lnTo>
                    <a:lnTo>
                      <a:pt x="742" y="474"/>
                    </a:lnTo>
                    <a:lnTo>
                      <a:pt x="766" y="460"/>
                    </a:lnTo>
                    <a:lnTo>
                      <a:pt x="788" y="444"/>
                    </a:lnTo>
                    <a:lnTo>
                      <a:pt x="788" y="444"/>
                    </a:lnTo>
                    <a:lnTo>
                      <a:pt x="792" y="460"/>
                    </a:lnTo>
                    <a:lnTo>
                      <a:pt x="792" y="466"/>
                    </a:lnTo>
                    <a:lnTo>
                      <a:pt x="792" y="466"/>
                    </a:lnTo>
                    <a:lnTo>
                      <a:pt x="734" y="494"/>
                    </a:lnTo>
                    <a:lnTo>
                      <a:pt x="706" y="506"/>
                    </a:lnTo>
                    <a:lnTo>
                      <a:pt x="676" y="518"/>
                    </a:lnTo>
                    <a:lnTo>
                      <a:pt x="646" y="528"/>
                    </a:lnTo>
                    <a:lnTo>
                      <a:pt x="614" y="534"/>
                    </a:lnTo>
                    <a:lnTo>
                      <a:pt x="580" y="538"/>
                    </a:lnTo>
                    <a:lnTo>
                      <a:pt x="564" y="536"/>
                    </a:lnTo>
                    <a:lnTo>
                      <a:pt x="546" y="534"/>
                    </a:lnTo>
                    <a:lnTo>
                      <a:pt x="546" y="534"/>
                    </a:lnTo>
                    <a:lnTo>
                      <a:pt x="558" y="548"/>
                    </a:lnTo>
                    <a:lnTo>
                      <a:pt x="570" y="560"/>
                    </a:lnTo>
                    <a:lnTo>
                      <a:pt x="582" y="566"/>
                    </a:lnTo>
                    <a:lnTo>
                      <a:pt x="596" y="570"/>
                    </a:lnTo>
                    <a:lnTo>
                      <a:pt x="608" y="572"/>
                    </a:lnTo>
                    <a:lnTo>
                      <a:pt x="622" y="570"/>
                    </a:lnTo>
                    <a:lnTo>
                      <a:pt x="634" y="568"/>
                    </a:lnTo>
                    <a:lnTo>
                      <a:pt x="648" y="564"/>
                    </a:lnTo>
                    <a:lnTo>
                      <a:pt x="648" y="564"/>
                    </a:lnTo>
                    <a:lnTo>
                      <a:pt x="672" y="554"/>
                    </a:lnTo>
                    <a:lnTo>
                      <a:pt x="696" y="544"/>
                    </a:lnTo>
                    <a:lnTo>
                      <a:pt x="742" y="520"/>
                    </a:lnTo>
                    <a:lnTo>
                      <a:pt x="742" y="520"/>
                    </a:lnTo>
                    <a:lnTo>
                      <a:pt x="762" y="514"/>
                    </a:lnTo>
                    <a:lnTo>
                      <a:pt x="782" y="510"/>
                    </a:lnTo>
                    <a:lnTo>
                      <a:pt x="782" y="510"/>
                    </a:lnTo>
                    <a:lnTo>
                      <a:pt x="786" y="522"/>
                    </a:lnTo>
                    <a:lnTo>
                      <a:pt x="786" y="522"/>
                    </a:lnTo>
                    <a:lnTo>
                      <a:pt x="698" y="578"/>
                    </a:lnTo>
                    <a:lnTo>
                      <a:pt x="654" y="604"/>
                    </a:lnTo>
                    <a:lnTo>
                      <a:pt x="608" y="630"/>
                    </a:lnTo>
                    <a:lnTo>
                      <a:pt x="608" y="630"/>
                    </a:lnTo>
                    <a:lnTo>
                      <a:pt x="604" y="630"/>
                    </a:lnTo>
                    <a:lnTo>
                      <a:pt x="598" y="630"/>
                    </a:lnTo>
                    <a:lnTo>
                      <a:pt x="582" y="626"/>
                    </a:lnTo>
                    <a:lnTo>
                      <a:pt x="568" y="618"/>
                    </a:lnTo>
                    <a:lnTo>
                      <a:pt x="554" y="608"/>
                    </a:lnTo>
                    <a:lnTo>
                      <a:pt x="554" y="608"/>
                    </a:lnTo>
                    <a:lnTo>
                      <a:pt x="540" y="594"/>
                    </a:lnTo>
                    <a:lnTo>
                      <a:pt x="528" y="578"/>
                    </a:lnTo>
                    <a:lnTo>
                      <a:pt x="504" y="546"/>
                    </a:lnTo>
                    <a:lnTo>
                      <a:pt x="504" y="546"/>
                    </a:lnTo>
                    <a:close/>
                    <a:moveTo>
                      <a:pt x="1078" y="1054"/>
                    </a:moveTo>
                    <a:lnTo>
                      <a:pt x="1078" y="1054"/>
                    </a:lnTo>
                    <a:lnTo>
                      <a:pt x="1084" y="1012"/>
                    </a:lnTo>
                    <a:lnTo>
                      <a:pt x="1086" y="970"/>
                    </a:lnTo>
                    <a:lnTo>
                      <a:pt x="1084" y="930"/>
                    </a:lnTo>
                    <a:lnTo>
                      <a:pt x="1078" y="892"/>
                    </a:lnTo>
                    <a:lnTo>
                      <a:pt x="1068" y="854"/>
                    </a:lnTo>
                    <a:lnTo>
                      <a:pt x="1052" y="818"/>
                    </a:lnTo>
                    <a:lnTo>
                      <a:pt x="1032" y="784"/>
                    </a:lnTo>
                    <a:lnTo>
                      <a:pt x="1008" y="750"/>
                    </a:lnTo>
                    <a:lnTo>
                      <a:pt x="1008" y="750"/>
                    </a:lnTo>
                    <a:lnTo>
                      <a:pt x="1040" y="826"/>
                    </a:lnTo>
                    <a:lnTo>
                      <a:pt x="1056" y="866"/>
                    </a:lnTo>
                    <a:lnTo>
                      <a:pt x="1066" y="904"/>
                    </a:lnTo>
                    <a:lnTo>
                      <a:pt x="1070" y="924"/>
                    </a:lnTo>
                    <a:lnTo>
                      <a:pt x="1072" y="944"/>
                    </a:lnTo>
                    <a:lnTo>
                      <a:pt x="1074" y="966"/>
                    </a:lnTo>
                    <a:lnTo>
                      <a:pt x="1072" y="986"/>
                    </a:lnTo>
                    <a:lnTo>
                      <a:pt x="1070" y="1006"/>
                    </a:lnTo>
                    <a:lnTo>
                      <a:pt x="1064" y="1028"/>
                    </a:lnTo>
                    <a:lnTo>
                      <a:pt x="1056" y="1050"/>
                    </a:lnTo>
                    <a:lnTo>
                      <a:pt x="1046" y="1070"/>
                    </a:lnTo>
                    <a:lnTo>
                      <a:pt x="1046" y="1070"/>
                    </a:lnTo>
                    <a:lnTo>
                      <a:pt x="1108" y="1080"/>
                    </a:lnTo>
                    <a:lnTo>
                      <a:pt x="1108" y="1080"/>
                    </a:lnTo>
                    <a:lnTo>
                      <a:pt x="1078" y="1054"/>
                    </a:lnTo>
                    <a:lnTo>
                      <a:pt x="1078" y="1054"/>
                    </a:lnTo>
                    <a:close/>
                    <a:moveTo>
                      <a:pt x="880" y="490"/>
                    </a:moveTo>
                    <a:lnTo>
                      <a:pt x="880" y="490"/>
                    </a:lnTo>
                    <a:lnTo>
                      <a:pt x="870" y="496"/>
                    </a:lnTo>
                    <a:lnTo>
                      <a:pt x="870" y="496"/>
                    </a:lnTo>
                    <a:lnTo>
                      <a:pt x="888" y="520"/>
                    </a:lnTo>
                    <a:lnTo>
                      <a:pt x="908" y="542"/>
                    </a:lnTo>
                    <a:lnTo>
                      <a:pt x="908" y="542"/>
                    </a:lnTo>
                    <a:lnTo>
                      <a:pt x="912" y="544"/>
                    </a:lnTo>
                    <a:lnTo>
                      <a:pt x="918" y="544"/>
                    </a:lnTo>
                    <a:lnTo>
                      <a:pt x="932" y="542"/>
                    </a:lnTo>
                    <a:lnTo>
                      <a:pt x="932" y="542"/>
                    </a:lnTo>
                    <a:lnTo>
                      <a:pt x="928" y="526"/>
                    </a:lnTo>
                    <a:lnTo>
                      <a:pt x="928" y="520"/>
                    </a:lnTo>
                    <a:lnTo>
                      <a:pt x="924" y="514"/>
                    </a:lnTo>
                    <a:lnTo>
                      <a:pt x="924" y="514"/>
                    </a:lnTo>
                    <a:lnTo>
                      <a:pt x="914" y="508"/>
                    </a:lnTo>
                    <a:lnTo>
                      <a:pt x="902" y="502"/>
                    </a:lnTo>
                    <a:lnTo>
                      <a:pt x="880" y="490"/>
                    </a:lnTo>
                    <a:lnTo>
                      <a:pt x="880" y="490"/>
                    </a:lnTo>
                    <a:close/>
                  </a:path>
                </a:pathLst>
              </a:cu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706" tIns="146165" rIns="182706" bIns="146165" numCol="1" spcCol="0" rtlCol="0" fromWordArt="0" anchor="t" anchorCtr="0" forceAA="0" compatLnSpc="1">
                <a:prstTxWarp prst="textNoShape">
                  <a:avLst/>
                </a:prstTxWarp>
                <a:noAutofit/>
              </a:bodyPr>
              <a:lstStyle/>
              <a:p>
                <a:pPr marL="0" marR="0" lvl="0" indent="0" algn="ctr" defTabSz="913111" rtl="0" eaLnBrk="1" fontAlgn="base" latinLnBrk="0" hangingPunct="1">
                  <a:lnSpc>
                    <a:spcPct val="90000"/>
                  </a:lnSpc>
                  <a:spcBef>
                    <a:spcPct val="0"/>
                  </a:spcBef>
                  <a:spcAft>
                    <a:spcPct val="0"/>
                  </a:spcAft>
                  <a:buClrTx/>
                  <a:buSzTx/>
                  <a:buFontTx/>
                  <a:buNone/>
                  <a:tabLst/>
                  <a:defRPr/>
                </a:pPr>
                <a:endParaRPr kumimoji="0" lang="en-US" sz="1998" b="0" i="0" u="none" strike="noStrike" kern="1200" cap="none" spc="-50" normalizeH="0" baseline="0" noProof="0">
                  <a:ln>
                    <a:noFill/>
                  </a:ln>
                  <a:gradFill>
                    <a:gsLst>
                      <a:gs pos="1250">
                        <a:srgbClr val="EFEFEF"/>
                      </a:gs>
                      <a:gs pos="10417">
                        <a:srgbClr val="EFEFEF"/>
                      </a:gs>
                    </a:gsLst>
                    <a:lin ang="5400000" scaled="0"/>
                  </a:gradFill>
                  <a:effectLst/>
                  <a:uLnTx/>
                  <a:uFillTx/>
                  <a:latin typeface="Segoe UI Light"/>
                  <a:ea typeface="+mn-ea"/>
                  <a:cs typeface="+mn-cs"/>
                </a:endParaRPr>
              </a:p>
            </p:txBody>
          </p:sp>
        </p:grpSp>
      </p:grpSp>
      <p:sp>
        <p:nvSpPr>
          <p:cNvPr id="92" name="Rectangle 91">
            <a:hlinkClick r:id="rId51" tooltip="Microsoft Intune provides mobile device management, mobile application management, and PC management capabilities from the cloud. "/>
            <a:extLst>
              <a:ext uri="{FF2B5EF4-FFF2-40B4-BE49-F238E27FC236}">
                <a16:creationId xmlns:a16="http://schemas.microsoft.com/office/drawing/2014/main" id="{C7C11BC6-090A-4DFF-A6E6-F0F888E7DCDE}"/>
              </a:ext>
            </a:extLst>
          </p:cNvPr>
          <p:cNvSpPr/>
          <p:nvPr/>
        </p:nvSpPr>
        <p:spPr>
          <a:xfrm>
            <a:off x="292459" y="3285286"/>
            <a:ext cx="1490472" cy="211725"/>
          </a:xfrm>
          <a:prstGeom prst="rect">
            <a:avLst/>
          </a:prstGeom>
          <a:solidFill>
            <a:schemeClr val="bg1"/>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spAutoFit/>
          </a:bodyPr>
          <a:lstStyle/>
          <a:p>
            <a:pPr marL="0" marR="0" lvl="0" indent="0" algn="ctr" defTabSz="914400" rtl="0" eaLnBrk="1" fontAlgn="auto" latinLnBrk="0" hangingPunct="1">
              <a:lnSpc>
                <a:spcPct val="97000"/>
              </a:lnSpc>
              <a:spcBef>
                <a:spcPts val="0"/>
              </a:spcBef>
              <a:spcAft>
                <a:spcPts val="0"/>
              </a:spcAft>
              <a:buClrTx/>
              <a:buSzTx/>
              <a:buFontTx/>
              <a:buNone/>
              <a:tabLst/>
              <a:defRPr/>
            </a:pPr>
            <a:r>
              <a:rPr kumimoji="0" lang="en-US" sz="8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Intune MDM/MAM</a:t>
            </a:r>
          </a:p>
        </p:txBody>
      </p:sp>
      <p:grpSp>
        <p:nvGrpSpPr>
          <p:cNvPr id="42" name="Group 41">
            <a:extLst>
              <a:ext uri="{FF2B5EF4-FFF2-40B4-BE49-F238E27FC236}">
                <a16:creationId xmlns:a16="http://schemas.microsoft.com/office/drawing/2014/main" id="{8C2495AC-5789-4EEE-9A8C-143E6B5C1712}"/>
              </a:ext>
            </a:extLst>
          </p:cNvPr>
          <p:cNvGrpSpPr/>
          <p:nvPr/>
        </p:nvGrpSpPr>
        <p:grpSpPr>
          <a:xfrm>
            <a:off x="2482471" y="2729987"/>
            <a:ext cx="5739513" cy="717660"/>
            <a:chOff x="2545101" y="2729987"/>
            <a:chExt cx="5739513" cy="717660"/>
          </a:xfrm>
        </p:grpSpPr>
        <p:sp>
          <p:nvSpPr>
            <p:cNvPr id="496" name="Rectangle 495">
              <a:hlinkClick r:id="rId52" tooltip="Azure Security Center is built into the Azure platform and provides cross-platform threat protection and detection across clouds and on-premises. "/>
              <a:extLst>
                <a:ext uri="{FF2B5EF4-FFF2-40B4-BE49-F238E27FC236}">
                  <a16:creationId xmlns:a16="http://schemas.microsoft.com/office/drawing/2014/main" id="{22F6955C-7797-41A3-BC81-39386EA09AAF}"/>
                </a:ext>
              </a:extLst>
            </p:cNvPr>
            <p:cNvSpPr/>
            <p:nvPr/>
          </p:nvSpPr>
          <p:spPr>
            <a:xfrm>
              <a:off x="2545101" y="2729987"/>
              <a:ext cx="5739513" cy="265176"/>
            </a:xfrm>
            <a:prstGeom prst="rect">
              <a:avLst/>
            </a:prstGeom>
            <a:solidFill>
              <a:schemeClr val="bg1"/>
            </a:solidFill>
            <a:ln w="254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lIns="91440" tIns="4572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rPr>
                <a:t>Azure Security Center – </a:t>
              </a:r>
              <a:r>
                <a:rPr kumimoji="0" lang="en-US" sz="900" b="0" i="0" u="none" strike="noStrike" kern="1200" cap="none" spc="0" normalizeH="0" baseline="0" noProof="0">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rPr>
                <a:t>Cross Platform Visibility, Protection, and Threat Detection</a:t>
              </a:r>
            </a:p>
          </p:txBody>
        </p:sp>
        <p:sp>
          <p:nvSpPr>
            <p:cNvPr id="486" name="Rectangle 485">
              <a:hlinkClick r:id="rId52" tooltip="Azure Security Center is built into the Azure platform and provides cross-platform threat protection and detection across clouds and on-premises."/>
              <a:extLst>
                <a:ext uri="{FF2B5EF4-FFF2-40B4-BE49-F238E27FC236}">
                  <a16:creationId xmlns:a16="http://schemas.microsoft.com/office/drawing/2014/main" id="{B2FEC623-8E6E-47DD-B7ED-8BFB1FAD9AF5}"/>
                </a:ext>
              </a:extLst>
            </p:cNvPr>
            <p:cNvSpPr/>
            <p:nvPr/>
          </p:nvSpPr>
          <p:spPr>
            <a:xfrm>
              <a:off x="6792541" y="2960895"/>
              <a:ext cx="1492073" cy="486752"/>
            </a:xfrm>
            <a:prstGeom prst="rect">
              <a:avLst/>
            </a:prstGeom>
            <a:solidFill>
              <a:schemeClr val="bg1"/>
            </a:solidFill>
            <a:ln w="254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lIns="91440" tIns="18288"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900" b="1" i="0" u="none" strike="noStrike" kern="1200" cap="none" spc="0" normalizeH="0" baseline="0" noProof="0">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endParaRPr>
            </a:p>
          </p:txBody>
        </p:sp>
        <p:sp>
          <p:nvSpPr>
            <p:cNvPr id="41" name="Rectangle 40">
              <a:extLst>
                <a:ext uri="{FF2B5EF4-FFF2-40B4-BE49-F238E27FC236}">
                  <a16:creationId xmlns:a16="http://schemas.microsoft.com/office/drawing/2014/main" id="{4C07ED51-B9AD-4237-A20D-693584F653BE}"/>
                </a:ext>
              </a:extLst>
            </p:cNvPr>
            <p:cNvSpPr/>
            <p:nvPr/>
          </p:nvSpPr>
          <p:spPr bwMode="auto">
            <a:xfrm>
              <a:off x="6766784" y="2928667"/>
              <a:ext cx="1505671" cy="5455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8" name="Rectangle 507">
              <a:hlinkClick r:id="rId53" tooltip="Security Center Just in time virtual machine (VM) access can be used to lock down inbound traffic to your Azure VMs, reducing exposure to attacks while providing easy access to connect to VMs when needed."/>
              <a:extLst>
                <a:ext uri="{FF2B5EF4-FFF2-40B4-BE49-F238E27FC236}">
                  <a16:creationId xmlns:a16="http://schemas.microsoft.com/office/drawing/2014/main" id="{B709644C-878C-40F2-8CF0-5EC61A7D4068}"/>
                </a:ext>
              </a:extLst>
            </p:cNvPr>
            <p:cNvSpPr/>
            <p:nvPr/>
          </p:nvSpPr>
          <p:spPr>
            <a:xfrm>
              <a:off x="6885890" y="2965374"/>
              <a:ext cx="1322029" cy="176612"/>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Just in Time VM Access</a:t>
              </a:r>
            </a:p>
          </p:txBody>
        </p:sp>
        <p:sp>
          <p:nvSpPr>
            <p:cNvPr id="551" name="Rectangle 550">
              <a:hlinkClick r:id="rId54" tooltip="Security health monitoring provides continuous risk assessment and actionable recommendations for VMs, applications, networks, storage and data services to identify missing patches, AV updates, WAFs, and many more "/>
              <a:extLst>
                <a:ext uri="{FF2B5EF4-FFF2-40B4-BE49-F238E27FC236}">
                  <a16:creationId xmlns:a16="http://schemas.microsoft.com/office/drawing/2014/main" id="{D4952DD4-0053-4FE3-91EB-864E477ACE63}"/>
                </a:ext>
              </a:extLst>
            </p:cNvPr>
            <p:cNvSpPr/>
            <p:nvPr/>
          </p:nvSpPr>
          <p:spPr>
            <a:xfrm>
              <a:off x="6884068" y="2790131"/>
              <a:ext cx="1325880" cy="176612"/>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b="0" i="0" u="none" strike="noStrike" kern="1200" cap="none" spc="0" normalizeH="0" baseline="0" noProof="0">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rPr>
                <a:t>Configuration Hygiene</a:t>
              </a:r>
            </a:p>
          </p:txBody>
        </p:sp>
      </p:grpSp>
      <p:grpSp>
        <p:nvGrpSpPr>
          <p:cNvPr id="503" name="Group 502">
            <a:extLst>
              <a:ext uri="{FF2B5EF4-FFF2-40B4-BE49-F238E27FC236}">
                <a16:creationId xmlns:a16="http://schemas.microsoft.com/office/drawing/2014/main" id="{9953DD19-D337-49AF-8105-9148F0304682}"/>
              </a:ext>
            </a:extLst>
          </p:cNvPr>
          <p:cNvGrpSpPr/>
          <p:nvPr/>
        </p:nvGrpSpPr>
        <p:grpSpPr>
          <a:xfrm>
            <a:off x="7381099" y="3351568"/>
            <a:ext cx="188672" cy="45719"/>
            <a:chOff x="6660452" y="3094221"/>
            <a:chExt cx="188672" cy="45719"/>
          </a:xfrm>
        </p:grpSpPr>
        <p:sp>
          <p:nvSpPr>
            <p:cNvPr id="505" name="Oval 504">
              <a:extLst>
                <a:ext uri="{FF2B5EF4-FFF2-40B4-BE49-F238E27FC236}">
                  <a16:creationId xmlns:a16="http://schemas.microsoft.com/office/drawing/2014/main" id="{1748CA5A-8D36-4D98-A331-44FFBCA30559}"/>
                </a:ext>
              </a:extLst>
            </p:cNvPr>
            <p:cNvSpPr/>
            <p:nvPr/>
          </p:nvSpPr>
          <p:spPr bwMode="auto">
            <a:xfrm>
              <a:off x="6660452"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6" name="Oval 505">
              <a:extLst>
                <a:ext uri="{FF2B5EF4-FFF2-40B4-BE49-F238E27FC236}">
                  <a16:creationId xmlns:a16="http://schemas.microsoft.com/office/drawing/2014/main" id="{1E6CDBC7-8319-4F87-B3DA-4EC3DEC615D6}"/>
                </a:ext>
              </a:extLst>
            </p:cNvPr>
            <p:cNvSpPr/>
            <p:nvPr/>
          </p:nvSpPr>
          <p:spPr bwMode="auto">
            <a:xfrm>
              <a:off x="6731928"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7" name="Oval 506">
              <a:extLst>
                <a:ext uri="{FF2B5EF4-FFF2-40B4-BE49-F238E27FC236}">
                  <a16:creationId xmlns:a16="http://schemas.microsoft.com/office/drawing/2014/main" id="{53883877-AE9A-46B0-BCED-40B7ED1BB5A4}"/>
                </a:ext>
              </a:extLst>
            </p:cNvPr>
            <p:cNvSpPr/>
            <p:nvPr/>
          </p:nvSpPr>
          <p:spPr bwMode="auto">
            <a:xfrm>
              <a:off x="6803404"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85" name="Rectangle 84">
            <a:extLst>
              <a:ext uri="{FF2B5EF4-FFF2-40B4-BE49-F238E27FC236}">
                <a16:creationId xmlns:a16="http://schemas.microsoft.com/office/drawing/2014/main" id="{787D9F16-E77E-469E-A4B1-C97BE5AE5B5C}"/>
              </a:ext>
            </a:extLst>
          </p:cNvPr>
          <p:cNvSpPr/>
          <p:nvPr/>
        </p:nvSpPr>
        <p:spPr bwMode="auto">
          <a:xfrm>
            <a:off x="5907081" y="5508373"/>
            <a:ext cx="621772" cy="764851"/>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marL="0" marR="0" lvl="0" indent="0" algn="l" defTabSz="914400" rtl="0" eaLnBrk="1" fontAlgn="base" latinLnBrk="0" hangingPunct="1">
              <a:lnSpc>
                <a:spcPct val="97000"/>
              </a:lnSpc>
              <a:spcBef>
                <a:spcPct val="0"/>
              </a:spcBef>
              <a:spcAft>
                <a:spcPct val="0"/>
              </a:spcAft>
              <a:buClrTx/>
              <a:buSzTx/>
              <a:buFontTx/>
              <a:buNone/>
              <a:tabLst/>
              <a:defRPr/>
            </a:pPr>
            <a:r>
              <a:rPr kumimoji="0" lang="en-US" sz="800" b="1" i="0" u="none" strike="noStrike" kern="1200" cap="none" spc="0" normalizeH="0" baseline="0" noProof="0">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rPr>
              <a:t>Included with Azure (VMs/etc.)</a:t>
            </a:r>
          </a:p>
          <a:p>
            <a:pPr marL="0" marR="0" lvl="0" indent="0" algn="l" defTabSz="914400" rtl="0" eaLnBrk="1" fontAlgn="base" latinLnBrk="0" hangingPunct="1">
              <a:lnSpc>
                <a:spcPct val="97000"/>
              </a:lnSpc>
              <a:spcBef>
                <a:spcPct val="0"/>
              </a:spcBef>
              <a:spcAft>
                <a:spcPct val="0"/>
              </a:spcAft>
              <a:buClrTx/>
              <a:buSzTx/>
              <a:buFontTx/>
              <a:buNone/>
              <a:tabLst/>
              <a:defRPr/>
            </a:pPr>
            <a:r>
              <a:rPr kumimoji="0" lang="en-US" sz="8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Premium Security Feature</a:t>
            </a:r>
          </a:p>
        </p:txBody>
      </p:sp>
      <p:grpSp>
        <p:nvGrpSpPr>
          <p:cNvPr id="168" name="Group 167">
            <a:extLst>
              <a:ext uri="{FF2B5EF4-FFF2-40B4-BE49-F238E27FC236}">
                <a16:creationId xmlns:a16="http://schemas.microsoft.com/office/drawing/2014/main" id="{888871D0-EAEC-4D6B-A41A-9BB17DCE7729}"/>
              </a:ext>
            </a:extLst>
          </p:cNvPr>
          <p:cNvGrpSpPr/>
          <p:nvPr/>
        </p:nvGrpSpPr>
        <p:grpSpPr>
          <a:xfrm>
            <a:off x="6033699" y="919782"/>
            <a:ext cx="391537" cy="163189"/>
            <a:chOff x="5576198" y="965691"/>
            <a:chExt cx="493273" cy="217085"/>
          </a:xfrm>
        </p:grpSpPr>
        <p:sp>
          <p:nvSpPr>
            <p:cNvPr id="167" name="Rectangle 166">
              <a:extLst>
                <a:ext uri="{FF2B5EF4-FFF2-40B4-BE49-F238E27FC236}">
                  <a16:creationId xmlns:a16="http://schemas.microsoft.com/office/drawing/2014/main" id="{3B77C7B6-0F18-4165-8B68-09D7592537F8}"/>
                </a:ext>
              </a:extLst>
            </p:cNvPr>
            <p:cNvSpPr/>
            <p:nvPr/>
          </p:nvSpPr>
          <p:spPr bwMode="auto">
            <a:xfrm>
              <a:off x="5576198" y="965691"/>
              <a:ext cx="493273" cy="21708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57" name="Rectangle 556">
              <a:extLst>
                <a:ext uri="{FF2B5EF4-FFF2-40B4-BE49-F238E27FC236}">
                  <a16:creationId xmlns:a16="http://schemas.microsoft.com/office/drawing/2014/main" id="{92E7D114-70A2-4141-B316-B59FB0D7C3DE}"/>
                </a:ext>
              </a:extLst>
            </p:cNvPr>
            <p:cNvSpPr/>
            <p:nvPr/>
          </p:nvSpPr>
          <p:spPr bwMode="auto">
            <a:xfrm>
              <a:off x="5628559" y="1000266"/>
              <a:ext cx="388550" cy="27432"/>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58" name="Rectangle 557">
              <a:extLst>
                <a:ext uri="{FF2B5EF4-FFF2-40B4-BE49-F238E27FC236}">
                  <a16:creationId xmlns:a16="http://schemas.microsoft.com/office/drawing/2014/main" id="{3711F811-8D0B-4AA7-8DD2-A50BCB31F800}"/>
                </a:ext>
              </a:extLst>
            </p:cNvPr>
            <p:cNvSpPr/>
            <p:nvPr/>
          </p:nvSpPr>
          <p:spPr bwMode="auto">
            <a:xfrm>
              <a:off x="5628559" y="1060106"/>
              <a:ext cx="388550" cy="27432"/>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59" name="Rectangle 558">
              <a:extLst>
                <a:ext uri="{FF2B5EF4-FFF2-40B4-BE49-F238E27FC236}">
                  <a16:creationId xmlns:a16="http://schemas.microsoft.com/office/drawing/2014/main" id="{E5CA79D5-32AD-4E02-B92F-0B4E7E7D660B}"/>
                </a:ext>
              </a:extLst>
            </p:cNvPr>
            <p:cNvSpPr/>
            <p:nvPr/>
          </p:nvSpPr>
          <p:spPr bwMode="auto">
            <a:xfrm>
              <a:off x="5628559" y="1119946"/>
              <a:ext cx="388550" cy="27432"/>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164" name="Straight Arrow Connector 163">
            <a:extLst>
              <a:ext uri="{FF2B5EF4-FFF2-40B4-BE49-F238E27FC236}">
                <a16:creationId xmlns:a16="http://schemas.microsoft.com/office/drawing/2014/main" id="{59115950-DFE3-48FF-B273-78A18FF91FFF}"/>
              </a:ext>
            </a:extLst>
          </p:cNvPr>
          <p:cNvCxnSpPr>
            <a:cxnSpLocks/>
          </p:cNvCxnSpPr>
          <p:nvPr/>
        </p:nvCxnSpPr>
        <p:spPr>
          <a:xfrm flipH="1" flipV="1">
            <a:off x="5923304" y="1074570"/>
            <a:ext cx="120464" cy="76923"/>
          </a:xfrm>
          <a:prstGeom prst="straightConnector1">
            <a:avLst/>
          </a:prstGeom>
          <a:ln w="34925">
            <a:solidFill>
              <a:schemeClr val="bg1">
                <a:lumMod val="65000"/>
              </a:schemeClr>
            </a:solidFill>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760" name="Straight Connector 759">
            <a:extLst>
              <a:ext uri="{FF2B5EF4-FFF2-40B4-BE49-F238E27FC236}">
                <a16:creationId xmlns:a16="http://schemas.microsoft.com/office/drawing/2014/main" id="{CF1E4630-3514-4744-B2DB-12A95FFD3A44}"/>
              </a:ext>
            </a:extLst>
          </p:cNvPr>
          <p:cNvCxnSpPr>
            <a:cxnSpLocks/>
          </p:cNvCxnSpPr>
          <p:nvPr/>
        </p:nvCxnSpPr>
        <p:spPr>
          <a:xfrm>
            <a:off x="2779221" y="868391"/>
            <a:ext cx="0" cy="773231"/>
          </a:xfrm>
          <a:prstGeom prst="line">
            <a:avLst/>
          </a:prstGeom>
          <a:noFill/>
          <a:ln w="38100" cap="flat" cmpd="sng" algn="ctr">
            <a:solidFill>
              <a:srgbClr val="505050"/>
            </a:solidFill>
            <a:prstDash val="solid"/>
            <a:headEnd type="none"/>
            <a:tailEnd type="none"/>
          </a:ln>
          <a:effectLst/>
        </p:spPr>
      </p:cxnSp>
      <p:cxnSp>
        <p:nvCxnSpPr>
          <p:cNvPr id="761" name="Straight Connector 760">
            <a:extLst>
              <a:ext uri="{FF2B5EF4-FFF2-40B4-BE49-F238E27FC236}">
                <a16:creationId xmlns:a16="http://schemas.microsoft.com/office/drawing/2014/main" id="{44FB6335-1BF3-47EB-A30C-96C8D71E92A1}"/>
              </a:ext>
            </a:extLst>
          </p:cNvPr>
          <p:cNvCxnSpPr>
            <a:cxnSpLocks/>
          </p:cNvCxnSpPr>
          <p:nvPr/>
        </p:nvCxnSpPr>
        <p:spPr>
          <a:xfrm>
            <a:off x="3485488" y="862817"/>
            <a:ext cx="0" cy="768515"/>
          </a:xfrm>
          <a:prstGeom prst="line">
            <a:avLst/>
          </a:prstGeom>
          <a:noFill/>
          <a:ln w="38100" cap="flat" cmpd="sng" algn="ctr">
            <a:solidFill>
              <a:srgbClr val="505050"/>
            </a:solidFill>
            <a:prstDash val="solid"/>
            <a:headEnd type="none"/>
            <a:tailEnd type="none"/>
          </a:ln>
          <a:effectLst/>
        </p:spPr>
      </p:cxnSp>
      <p:cxnSp>
        <p:nvCxnSpPr>
          <p:cNvPr id="762" name="Straight Connector 761">
            <a:extLst>
              <a:ext uri="{FF2B5EF4-FFF2-40B4-BE49-F238E27FC236}">
                <a16:creationId xmlns:a16="http://schemas.microsoft.com/office/drawing/2014/main" id="{B6FBB8A0-0F1D-478B-96E0-6F59B6E70D3E}"/>
              </a:ext>
            </a:extLst>
          </p:cNvPr>
          <p:cNvCxnSpPr>
            <a:cxnSpLocks/>
          </p:cNvCxnSpPr>
          <p:nvPr/>
        </p:nvCxnSpPr>
        <p:spPr>
          <a:xfrm>
            <a:off x="4170518" y="1209298"/>
            <a:ext cx="0" cy="422034"/>
          </a:xfrm>
          <a:prstGeom prst="line">
            <a:avLst/>
          </a:prstGeom>
          <a:noFill/>
          <a:ln w="38100" cap="flat" cmpd="sng" algn="ctr">
            <a:solidFill>
              <a:srgbClr val="505050"/>
            </a:solidFill>
            <a:prstDash val="solid"/>
            <a:headEnd type="none"/>
            <a:tailEnd type="none"/>
          </a:ln>
          <a:effectLst/>
        </p:spPr>
      </p:cxnSp>
      <p:grpSp>
        <p:nvGrpSpPr>
          <p:cNvPr id="38" name="Group 37">
            <a:extLst>
              <a:ext uri="{FF2B5EF4-FFF2-40B4-BE49-F238E27FC236}">
                <a16:creationId xmlns:a16="http://schemas.microsoft.com/office/drawing/2014/main" id="{4C8A5727-BDAF-4873-A73A-D0E5BB1BBD0E}"/>
              </a:ext>
            </a:extLst>
          </p:cNvPr>
          <p:cNvGrpSpPr/>
          <p:nvPr/>
        </p:nvGrpSpPr>
        <p:grpSpPr>
          <a:xfrm>
            <a:off x="114798" y="101085"/>
            <a:ext cx="4460127" cy="1707904"/>
            <a:chOff x="114798" y="101085"/>
            <a:chExt cx="4460127" cy="1707904"/>
          </a:xfrm>
        </p:grpSpPr>
        <p:sp>
          <p:nvSpPr>
            <p:cNvPr id="578" name="Rectangle 577">
              <a:extLst>
                <a:ext uri="{FF2B5EF4-FFF2-40B4-BE49-F238E27FC236}">
                  <a16:creationId xmlns:a16="http://schemas.microsoft.com/office/drawing/2014/main" id="{DFA51ABB-3787-409C-B793-B8E6738B4F4D}"/>
                </a:ext>
              </a:extLst>
            </p:cNvPr>
            <p:cNvSpPr/>
            <p:nvPr/>
          </p:nvSpPr>
          <p:spPr bwMode="auto">
            <a:xfrm>
              <a:off x="114798" y="101085"/>
              <a:ext cx="4460127" cy="1707904"/>
            </a:xfrm>
            <a:prstGeom prst="rect">
              <a:avLst/>
            </a:prstGeom>
            <a:solidFill>
              <a:srgbClr val="FFFFFF"/>
            </a:solidFill>
            <a:ln w="9525" cap="flat" cmpd="sng" algn="ctr">
              <a:noFill/>
              <a:prstDash val="solid"/>
              <a:headEnd type="none" w="med" len="med"/>
              <a:tailEnd type="none" w="med" len="med"/>
            </a:ln>
            <a:effectLst>
              <a:outerShdw blurRad="127000" dist="25400" algn="ctr" rotWithShape="0">
                <a:prstClr val="black">
                  <a:alpha val="25000"/>
                </a:prst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85" name="Rectangle 584">
              <a:extLst>
                <a:ext uri="{FF2B5EF4-FFF2-40B4-BE49-F238E27FC236}">
                  <a16:creationId xmlns:a16="http://schemas.microsoft.com/office/drawing/2014/main" id="{4329A901-5373-4AE7-BB3B-D3820135668F}"/>
                </a:ext>
              </a:extLst>
            </p:cNvPr>
            <p:cNvSpPr/>
            <p:nvPr/>
          </p:nvSpPr>
          <p:spPr>
            <a:xfrm>
              <a:off x="155473" y="103218"/>
              <a:ext cx="4419452" cy="257763"/>
            </a:xfrm>
            <a:prstGeom prst="rect">
              <a:avLst/>
            </a:prstGeom>
            <a:solidFill>
              <a:srgbClr val="505050"/>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75" b="1" i="0" u="none" strike="noStrike" kern="0" cap="none" spc="0" normalizeH="0" baseline="0" noProof="0">
                  <a:ln>
                    <a:noFill/>
                  </a:ln>
                  <a:gradFill>
                    <a:gsLst>
                      <a:gs pos="0">
                        <a:srgbClr val="FFFFFF"/>
                      </a:gs>
                      <a:gs pos="100000">
                        <a:srgbClr val="FFFFFF"/>
                      </a:gs>
                    </a:gsLst>
                    <a:lin ang="5400000" scaled="1"/>
                  </a:gradFill>
                  <a:effectLst/>
                  <a:uLnTx/>
                  <a:uFillTx/>
                  <a:latin typeface="Segoe"/>
                  <a:ea typeface="+mn-ea"/>
                  <a:cs typeface="+mn-cs"/>
                </a:rPr>
                <a:t>Security Operations Center (SOC)</a:t>
              </a:r>
            </a:p>
          </p:txBody>
        </p:sp>
      </p:grpSp>
      <p:sp>
        <p:nvSpPr>
          <p:cNvPr id="681" name="Rectangle 680">
            <a:hlinkClick r:id="rId55" tooltip="Microsoft Cybersecurity Operations Service (COS - formerly PADS) is an engagement to proactively hunt for attackers present in your environment using a similar approach (team, tools, technology and telemetry) as an incident response (IR)."/>
            <a:extLst>
              <a:ext uri="{FF2B5EF4-FFF2-40B4-BE49-F238E27FC236}">
                <a16:creationId xmlns:a16="http://schemas.microsoft.com/office/drawing/2014/main" id="{0075DBEB-EDED-417C-9310-4813C54AAD45}"/>
              </a:ext>
            </a:extLst>
          </p:cNvPr>
          <p:cNvSpPr/>
          <p:nvPr/>
        </p:nvSpPr>
        <p:spPr>
          <a:xfrm>
            <a:off x="1628946" y="399286"/>
            <a:ext cx="2864644" cy="182880"/>
          </a:xfrm>
          <a:prstGeom prst="rect">
            <a:avLst/>
          </a:prstGeom>
          <a:solidFill>
            <a:schemeClr val="bg1"/>
          </a:solidFill>
          <a:ln w="14224" cap="flat" cmpd="sng" algn="ctr">
            <a:solidFill>
              <a:srgbClr val="505050"/>
            </a:solidFill>
            <a:prstDash val="solid"/>
          </a:ln>
          <a:effectLst/>
        </p:spPr>
        <p:txBody>
          <a:bodyPr lIns="45720" rIns="45720" rtlCol="0" anchor="ctr"/>
          <a:lstStyle/>
          <a:p>
            <a:pPr marL="114300" marR="0" lvl="0" indent="0" algn="l" defTabSz="914400" rtl="0" eaLnBrk="1" fontAlgn="auto" latinLnBrk="0" hangingPunct="1">
              <a:lnSpc>
                <a:spcPct val="97000"/>
              </a:lnSpc>
              <a:spcBef>
                <a:spcPts val="0"/>
              </a:spcBef>
              <a:spcAft>
                <a:spcPts val="0"/>
              </a:spcAft>
              <a:buClrTx/>
              <a:buSzTx/>
              <a:buFontTx/>
              <a:buNone/>
              <a:tabLst/>
              <a:defRPr/>
            </a:pPr>
            <a:r>
              <a:rPr kumimoji="0" lang="en-US" sz="900" b="0"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Cybersecurity Operations Service (COS)</a:t>
            </a:r>
          </a:p>
        </p:txBody>
      </p:sp>
      <p:sp>
        <p:nvSpPr>
          <p:cNvPr id="682" name="Rectangle 681">
            <a:hlinkClick r:id="rId56" tooltip="Microsoft helps customers respond and recover from cyberattacks using our deep expertise on attacks, adversaries, malware and Microsoft products. The service is effectively &quot;on retainer&quot; for customers with Premier Support."/>
            <a:extLst>
              <a:ext uri="{FF2B5EF4-FFF2-40B4-BE49-F238E27FC236}">
                <a16:creationId xmlns:a16="http://schemas.microsoft.com/office/drawing/2014/main" id="{BB09F283-872E-4A4D-AC31-5A3CBB146330}"/>
              </a:ext>
            </a:extLst>
          </p:cNvPr>
          <p:cNvSpPr/>
          <p:nvPr/>
        </p:nvSpPr>
        <p:spPr>
          <a:xfrm>
            <a:off x="1628946" y="578922"/>
            <a:ext cx="2864642" cy="182880"/>
          </a:xfrm>
          <a:prstGeom prst="rect">
            <a:avLst/>
          </a:prstGeom>
          <a:solidFill>
            <a:schemeClr val="bg1"/>
          </a:solidFill>
          <a:ln w="14224" cap="flat" cmpd="sng" algn="ctr">
            <a:solidFill>
              <a:srgbClr val="505050"/>
            </a:solidFill>
            <a:prstDash val="solid"/>
          </a:ln>
          <a:effectLst/>
        </p:spPr>
        <p:txBody>
          <a:bodyPr lIns="45720" rIns="45720" rtlCol="0" anchor="ctr"/>
          <a:lstStyle/>
          <a:p>
            <a:pPr marL="114300" marR="0" lvl="0" indent="0" algn="l" defTabSz="914400" rtl="0" eaLnBrk="1" fontAlgn="auto" latinLnBrk="0" hangingPunct="1">
              <a:lnSpc>
                <a:spcPct val="97000"/>
              </a:lnSpc>
              <a:spcBef>
                <a:spcPts val="0"/>
              </a:spcBef>
              <a:spcAft>
                <a:spcPts val="0"/>
              </a:spcAft>
              <a:buClrTx/>
              <a:buSzTx/>
              <a:buFontTx/>
              <a:buNone/>
              <a:tabLst/>
              <a:defRPr/>
            </a:pPr>
            <a:r>
              <a:rPr kumimoji="0" lang="en-US" sz="900" b="0"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Incident Response and Recovery Services</a:t>
            </a:r>
          </a:p>
        </p:txBody>
      </p:sp>
      <p:cxnSp>
        <p:nvCxnSpPr>
          <p:cNvPr id="690" name="Straight Connector 689">
            <a:extLst>
              <a:ext uri="{FF2B5EF4-FFF2-40B4-BE49-F238E27FC236}">
                <a16:creationId xmlns:a16="http://schemas.microsoft.com/office/drawing/2014/main" id="{592E8FA1-2490-4ADA-A701-CA34E0B4C0C5}"/>
              </a:ext>
            </a:extLst>
          </p:cNvPr>
          <p:cNvCxnSpPr>
            <a:cxnSpLocks/>
          </p:cNvCxnSpPr>
          <p:nvPr/>
        </p:nvCxnSpPr>
        <p:spPr>
          <a:xfrm>
            <a:off x="359091" y="392747"/>
            <a:ext cx="0" cy="1375837"/>
          </a:xfrm>
          <a:prstGeom prst="line">
            <a:avLst/>
          </a:prstGeom>
          <a:noFill/>
          <a:ln w="38100" cap="flat" cmpd="sng" algn="ctr">
            <a:solidFill>
              <a:srgbClr val="505050"/>
            </a:solidFill>
            <a:prstDash val="solid"/>
            <a:headEnd type="none"/>
            <a:tailEnd type="none"/>
          </a:ln>
          <a:effectLst/>
        </p:spPr>
      </p:cxnSp>
      <p:grpSp>
        <p:nvGrpSpPr>
          <p:cNvPr id="47" name="Group 46">
            <a:extLst>
              <a:ext uri="{FF2B5EF4-FFF2-40B4-BE49-F238E27FC236}">
                <a16:creationId xmlns:a16="http://schemas.microsoft.com/office/drawing/2014/main" id="{B632D708-60C7-444A-8E4B-28D8AB043A81}"/>
              </a:ext>
            </a:extLst>
          </p:cNvPr>
          <p:cNvGrpSpPr/>
          <p:nvPr/>
        </p:nvGrpSpPr>
        <p:grpSpPr>
          <a:xfrm>
            <a:off x="242425" y="399286"/>
            <a:ext cx="1144223" cy="701271"/>
            <a:chOff x="242425" y="399286"/>
            <a:chExt cx="1144223" cy="701271"/>
          </a:xfrm>
        </p:grpSpPr>
        <p:grpSp>
          <p:nvGrpSpPr>
            <p:cNvPr id="44" name="Group 43">
              <a:extLst>
                <a:ext uri="{FF2B5EF4-FFF2-40B4-BE49-F238E27FC236}">
                  <a16:creationId xmlns:a16="http://schemas.microsoft.com/office/drawing/2014/main" id="{D4CFE2EA-98A5-42CB-883E-CFF2BBC0D239}"/>
                </a:ext>
              </a:extLst>
            </p:cNvPr>
            <p:cNvGrpSpPr/>
            <p:nvPr/>
          </p:nvGrpSpPr>
          <p:grpSpPr>
            <a:xfrm>
              <a:off x="243863" y="399286"/>
              <a:ext cx="1142785" cy="279872"/>
              <a:chOff x="243863" y="399286"/>
              <a:chExt cx="1142785" cy="279872"/>
            </a:xfrm>
          </p:grpSpPr>
          <p:sp>
            <p:nvSpPr>
              <p:cNvPr id="692" name="Rectangle 691">
                <a:extLst>
                  <a:ext uri="{FF2B5EF4-FFF2-40B4-BE49-F238E27FC236}">
                    <a16:creationId xmlns:a16="http://schemas.microsoft.com/office/drawing/2014/main" id="{4A15C1C6-E0F9-44E0-AC6F-16E9DB39272A}"/>
                  </a:ext>
                </a:extLst>
              </p:cNvPr>
              <p:cNvSpPr/>
              <p:nvPr/>
            </p:nvSpPr>
            <p:spPr>
              <a:xfrm>
                <a:off x="243863" y="399286"/>
                <a:ext cx="1142785" cy="279872"/>
              </a:xfrm>
              <a:prstGeom prst="rect">
                <a:avLst/>
              </a:prstGeom>
              <a:solidFill>
                <a:srgbClr val="FFFFFF"/>
              </a:solidFill>
              <a:ln w="14224" cap="flat" cmpd="sng" algn="ctr">
                <a:solidFill>
                  <a:srgbClr val="505050"/>
                </a:solidFill>
                <a:prstDash val="dash"/>
              </a:ln>
              <a:effectLst/>
            </p:spPr>
            <p:txBody>
              <a:bodyPr lIns="137160" tIns="9144" rIns="45720" bIns="9144" rtlCol="0" anchor="ctr"/>
              <a:lstStyle/>
              <a:p>
                <a:pPr marL="114300" marR="0" lvl="0" indent="0" algn="l" defTabSz="914400" rtl="0" eaLnBrk="1" fontAlgn="auto" latinLnBrk="0" hangingPunct="1">
                  <a:lnSpc>
                    <a:spcPct val="97000"/>
                  </a:lnSpc>
                  <a:spcBef>
                    <a:spcPts val="0"/>
                  </a:spcBef>
                  <a:spcAft>
                    <a:spcPts val="0"/>
                  </a:spcAft>
                  <a:buClrTx/>
                  <a:buSzTx/>
                  <a:buFontTx/>
                  <a:buNone/>
                  <a:tabLst/>
                  <a:defRPr/>
                </a:pPr>
                <a:r>
                  <a:rPr kumimoji="0" lang="en-US" sz="900" b="0"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Vulnerability </a:t>
                </a:r>
                <a:r>
                  <a:rPr kumimoji="0" lang="en-US" sz="700" b="0"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Management</a:t>
                </a:r>
                <a:endParaRPr kumimoji="0" lang="en-US" sz="900" b="0"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p:txBody>
          </p:sp>
          <p:sp>
            <p:nvSpPr>
              <p:cNvPr id="693" name="Commitments_EC4D">
                <a:extLst>
                  <a:ext uri="{FF2B5EF4-FFF2-40B4-BE49-F238E27FC236}">
                    <a16:creationId xmlns:a16="http://schemas.microsoft.com/office/drawing/2014/main" id="{A81638EE-9E09-4F22-A00A-C6FF6674A323}"/>
                  </a:ext>
                </a:extLst>
              </p:cNvPr>
              <p:cNvSpPr>
                <a:spLocks noChangeAspect="1" noEditPoints="1"/>
              </p:cNvSpPr>
              <p:nvPr/>
            </p:nvSpPr>
            <p:spPr bwMode="auto">
              <a:xfrm>
                <a:off x="291944" y="493459"/>
                <a:ext cx="117028" cy="90007"/>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9525" cap="sq">
                <a:solidFill>
                  <a:srgbClr val="505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grpSp>
          <p:nvGrpSpPr>
            <p:cNvPr id="45" name="Group 44">
              <a:extLst>
                <a:ext uri="{FF2B5EF4-FFF2-40B4-BE49-F238E27FC236}">
                  <a16:creationId xmlns:a16="http://schemas.microsoft.com/office/drawing/2014/main" id="{2488F3D3-C78B-4A43-86B5-9DCF6B41CAFC}"/>
                </a:ext>
              </a:extLst>
            </p:cNvPr>
            <p:cNvGrpSpPr/>
            <p:nvPr/>
          </p:nvGrpSpPr>
          <p:grpSpPr>
            <a:xfrm>
              <a:off x="243863" y="739248"/>
              <a:ext cx="1142785" cy="152799"/>
              <a:chOff x="243863" y="739248"/>
              <a:chExt cx="1142785" cy="152799"/>
            </a:xfrm>
          </p:grpSpPr>
          <p:sp>
            <p:nvSpPr>
              <p:cNvPr id="691" name="Rectangle 690">
                <a:extLst>
                  <a:ext uri="{FF2B5EF4-FFF2-40B4-BE49-F238E27FC236}">
                    <a16:creationId xmlns:a16="http://schemas.microsoft.com/office/drawing/2014/main" id="{7B7D85FB-8219-45BC-B26A-2BFCF1A506BB}"/>
                  </a:ext>
                </a:extLst>
              </p:cNvPr>
              <p:cNvSpPr/>
              <p:nvPr/>
            </p:nvSpPr>
            <p:spPr>
              <a:xfrm>
                <a:off x="243863" y="739248"/>
                <a:ext cx="1142785" cy="152799"/>
              </a:xfrm>
              <a:prstGeom prst="rect">
                <a:avLst/>
              </a:prstGeom>
              <a:solidFill>
                <a:srgbClr val="FFFFFF"/>
              </a:solidFill>
              <a:ln w="14224" cap="flat" cmpd="sng" algn="ctr">
                <a:solidFill>
                  <a:srgbClr val="505050"/>
                </a:solidFill>
                <a:prstDash val="dash"/>
              </a:ln>
              <a:effectLst/>
            </p:spPr>
            <p:txBody>
              <a:bodyPr wrap="square" lIns="137160" tIns="9144" rIns="45720" bIns="9144" rtlCol="0" anchor="ctr">
                <a:spAutoFit/>
              </a:bodyPr>
              <a:lstStyle/>
              <a:p>
                <a:pPr marL="115888" marR="0" lvl="0" indent="0" algn="l" defTabSz="914400" rtl="0" eaLnBrk="1" fontAlgn="auto" latinLnBrk="0" hangingPunct="1">
                  <a:lnSpc>
                    <a:spcPct val="97000"/>
                  </a:lnSpc>
                  <a:spcBef>
                    <a:spcPts val="0"/>
                  </a:spcBef>
                  <a:spcAft>
                    <a:spcPts val="0"/>
                  </a:spcAft>
                  <a:buClrTx/>
                  <a:buSzTx/>
                  <a:buFontTx/>
                  <a:buNone/>
                  <a:tabLst/>
                  <a:defRPr/>
                </a:pPr>
                <a:r>
                  <a:rPr kumimoji="0" lang="en-US" sz="900" b="0"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MSSP</a:t>
                </a:r>
              </a:p>
            </p:txBody>
          </p:sp>
          <p:sp>
            <p:nvSpPr>
              <p:cNvPr id="694" name="Commitments_EC4D">
                <a:extLst>
                  <a:ext uri="{FF2B5EF4-FFF2-40B4-BE49-F238E27FC236}">
                    <a16:creationId xmlns:a16="http://schemas.microsoft.com/office/drawing/2014/main" id="{A7F00070-0B3E-47BC-9906-39B291C1D905}"/>
                  </a:ext>
                </a:extLst>
              </p:cNvPr>
              <p:cNvSpPr>
                <a:spLocks noChangeAspect="1" noEditPoints="1"/>
              </p:cNvSpPr>
              <p:nvPr/>
            </p:nvSpPr>
            <p:spPr bwMode="auto">
              <a:xfrm>
                <a:off x="296252" y="768004"/>
                <a:ext cx="117028" cy="90007"/>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9525" cap="sq">
                <a:solidFill>
                  <a:srgbClr val="505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grpSp>
          <p:nvGrpSpPr>
            <p:cNvPr id="46" name="Group 45">
              <a:extLst>
                <a:ext uri="{FF2B5EF4-FFF2-40B4-BE49-F238E27FC236}">
                  <a16:creationId xmlns:a16="http://schemas.microsoft.com/office/drawing/2014/main" id="{AB954374-3FF6-4996-9723-F8865AB36E8B}"/>
                </a:ext>
              </a:extLst>
            </p:cNvPr>
            <p:cNvGrpSpPr/>
            <p:nvPr/>
          </p:nvGrpSpPr>
          <p:grpSpPr>
            <a:xfrm>
              <a:off x="242425" y="947758"/>
              <a:ext cx="1142785" cy="152799"/>
              <a:chOff x="242425" y="947758"/>
              <a:chExt cx="1142785" cy="152799"/>
            </a:xfrm>
          </p:grpSpPr>
          <p:sp>
            <p:nvSpPr>
              <p:cNvPr id="701" name="Rectangle 700">
                <a:extLst>
                  <a:ext uri="{FF2B5EF4-FFF2-40B4-BE49-F238E27FC236}">
                    <a16:creationId xmlns:a16="http://schemas.microsoft.com/office/drawing/2014/main" id="{85C02570-A0E8-406C-81F6-86233B63C5EB}"/>
                  </a:ext>
                </a:extLst>
              </p:cNvPr>
              <p:cNvSpPr/>
              <p:nvPr/>
            </p:nvSpPr>
            <p:spPr>
              <a:xfrm>
                <a:off x="242425" y="947758"/>
                <a:ext cx="1142785" cy="152799"/>
              </a:xfrm>
              <a:prstGeom prst="rect">
                <a:avLst/>
              </a:prstGeom>
              <a:solidFill>
                <a:schemeClr val="bg1"/>
              </a:solidFill>
              <a:ln w="14224">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137160" tIns="9144" rIns="45720" bIns="9144" rtlCol="0" anchor="ctr">
                <a:spAutoFit/>
              </a:bodyPr>
              <a:lstStyle/>
              <a:p>
                <a:pPr marL="114300" marR="0" lvl="0" indent="0" algn="l" defTabSz="914400" rtl="0" eaLnBrk="1" fontAlgn="auto" latinLnBrk="0" hangingPunct="1">
                  <a:lnSpc>
                    <a:spcPct val="97000"/>
                  </a:lnSpc>
                  <a:spcBef>
                    <a:spcPts val="0"/>
                  </a:spcBef>
                  <a:spcAft>
                    <a:spcPts val="0"/>
                  </a:spcAft>
                  <a:buClrTx/>
                  <a:buSzTx/>
                  <a:buFontTx/>
                  <a:buNone/>
                  <a:tabLst/>
                  <a:defRPr/>
                </a:pPr>
                <a:r>
                  <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SIEM + Analytics</a:t>
                </a:r>
              </a:p>
            </p:txBody>
          </p:sp>
          <p:sp>
            <p:nvSpPr>
              <p:cNvPr id="706" name="Commitments_EC4D">
                <a:extLst>
                  <a:ext uri="{FF2B5EF4-FFF2-40B4-BE49-F238E27FC236}">
                    <a16:creationId xmlns:a16="http://schemas.microsoft.com/office/drawing/2014/main" id="{F245E331-CBDD-4D92-9EBA-3DCA860B6CB7}"/>
                  </a:ext>
                </a:extLst>
              </p:cNvPr>
              <p:cNvSpPr>
                <a:spLocks noChangeAspect="1" noEditPoints="1"/>
              </p:cNvSpPr>
              <p:nvPr/>
            </p:nvSpPr>
            <p:spPr bwMode="auto">
              <a:xfrm>
                <a:off x="300577" y="984946"/>
                <a:ext cx="117028" cy="90007"/>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9525" cap="sq">
                <a:solidFill>
                  <a:srgbClr val="505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grpSp>
      <p:cxnSp>
        <p:nvCxnSpPr>
          <p:cNvPr id="488" name="Straight Connector 487">
            <a:extLst>
              <a:ext uri="{FF2B5EF4-FFF2-40B4-BE49-F238E27FC236}">
                <a16:creationId xmlns:a16="http://schemas.microsoft.com/office/drawing/2014/main" id="{B0951EAC-74DE-4B85-8F72-62AD86F469EE}"/>
              </a:ext>
            </a:extLst>
          </p:cNvPr>
          <p:cNvCxnSpPr>
            <a:cxnSpLocks/>
          </p:cNvCxnSpPr>
          <p:nvPr/>
        </p:nvCxnSpPr>
        <p:spPr>
          <a:xfrm flipH="1">
            <a:off x="1509451" y="1903212"/>
            <a:ext cx="109721" cy="0"/>
          </a:xfrm>
          <a:prstGeom prst="line">
            <a:avLst/>
          </a:prstGeom>
          <a:ln w="19050">
            <a:solidFill>
              <a:schemeClr val="tx1">
                <a:lumMod val="60000"/>
                <a:lumOff val="4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75" name="Straight Connector 674">
            <a:extLst>
              <a:ext uri="{FF2B5EF4-FFF2-40B4-BE49-F238E27FC236}">
                <a16:creationId xmlns:a16="http://schemas.microsoft.com/office/drawing/2014/main" id="{CF5768F6-9899-448C-A1B0-E4E2263451E0}"/>
              </a:ext>
            </a:extLst>
          </p:cNvPr>
          <p:cNvCxnSpPr>
            <a:cxnSpLocks/>
          </p:cNvCxnSpPr>
          <p:nvPr/>
        </p:nvCxnSpPr>
        <p:spPr>
          <a:xfrm flipH="1">
            <a:off x="3630923" y="1907975"/>
            <a:ext cx="109721" cy="0"/>
          </a:xfrm>
          <a:prstGeom prst="line">
            <a:avLst/>
          </a:prstGeom>
          <a:ln w="19050">
            <a:solidFill>
              <a:schemeClr val="tx1">
                <a:lumMod val="60000"/>
                <a:lumOff val="4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751" name="Rectangle 750">
            <a:hlinkClick r:id="rId52" tooltip="Azure Security Center is built into the Azure platform and provides cross-platform threat protection and detection across clouds and on-premises."/>
            <a:extLst>
              <a:ext uri="{FF2B5EF4-FFF2-40B4-BE49-F238E27FC236}">
                <a16:creationId xmlns:a16="http://schemas.microsoft.com/office/drawing/2014/main" id="{1E16E833-314E-46E5-B92E-94FDE111C82E}"/>
              </a:ext>
            </a:extLst>
          </p:cNvPr>
          <p:cNvSpPr/>
          <p:nvPr/>
        </p:nvSpPr>
        <p:spPr>
          <a:xfrm>
            <a:off x="1630119" y="797732"/>
            <a:ext cx="700073" cy="660984"/>
          </a:xfrm>
          <a:prstGeom prst="rect">
            <a:avLst/>
          </a:prstGeom>
          <a:solidFill>
            <a:schemeClr val="bg1"/>
          </a:solidFill>
          <a:ln w="14224" cap="flat" cmpd="sng" algn="ctr">
            <a:solidFill>
              <a:srgbClr val="008272"/>
            </a:solidFill>
            <a:prstDash val="solid"/>
          </a:ln>
          <a:effectLst/>
        </p:spPr>
        <p:txBody>
          <a:bodyPr lIns="45720" rIns="45720" rtlCol="0" anchor="t"/>
          <a:lstStyle/>
          <a:p>
            <a:pPr marL="45720" marR="0" lvl="0" indent="0" algn="l" defTabSz="914400" rtl="0" eaLnBrk="1" fontAlgn="auto" latinLnBrk="0" hangingPunct="1">
              <a:lnSpc>
                <a:spcPct val="97000"/>
              </a:lnSpc>
              <a:spcBef>
                <a:spcPts val="0"/>
              </a:spcBef>
              <a:spcAft>
                <a:spcPts val="0"/>
              </a:spcAft>
              <a:buClrTx/>
              <a:buSzTx/>
              <a:buFontTx/>
              <a:buNone/>
              <a:tabLst/>
              <a:defRPr/>
            </a:pPr>
            <a:r>
              <a:rPr kumimoji="0" lang="en-US" sz="900" b="1"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a:t>
            </a:r>
          </a:p>
          <a:p>
            <a:pPr marL="45720" marR="0" lvl="0" indent="0" algn="l" defTabSz="914400" rtl="0" eaLnBrk="1" fontAlgn="auto" latinLnBrk="0" hangingPunct="1">
              <a:lnSpc>
                <a:spcPct val="97000"/>
              </a:lnSpc>
              <a:spcBef>
                <a:spcPts val="0"/>
              </a:spcBef>
              <a:spcAft>
                <a:spcPts val="0"/>
              </a:spcAft>
              <a:buClrTx/>
              <a:buSzTx/>
              <a:buFontTx/>
              <a:buNone/>
              <a:tabLst/>
              <a:defRPr/>
            </a:pPr>
            <a:r>
              <a:rPr kumimoji="0" lang="en-US" sz="600" b="1"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Security Center</a:t>
            </a:r>
          </a:p>
        </p:txBody>
      </p:sp>
      <p:sp>
        <p:nvSpPr>
          <p:cNvPr id="634" name="Rectangle 633">
            <a:hlinkClick r:id="rId57" tooltip="Windows Defender Advanced Threat Protection (ATP) provides powerful Windows 10 protections, Endpoint Detection and Response (EDR) across platforms (via partners), and Automated Incident Response Services"/>
            <a:extLst>
              <a:ext uri="{FF2B5EF4-FFF2-40B4-BE49-F238E27FC236}">
                <a16:creationId xmlns:a16="http://schemas.microsoft.com/office/drawing/2014/main" id="{EED52A29-2437-468C-A560-5A945304A71D}"/>
              </a:ext>
            </a:extLst>
          </p:cNvPr>
          <p:cNvSpPr/>
          <p:nvPr/>
        </p:nvSpPr>
        <p:spPr>
          <a:xfrm>
            <a:off x="2367563" y="797731"/>
            <a:ext cx="721608" cy="660984"/>
          </a:xfrm>
          <a:prstGeom prst="rect">
            <a:avLst/>
          </a:prstGeom>
          <a:solidFill>
            <a:schemeClr val="bg1"/>
          </a:solidFill>
          <a:ln w="14224" cap="flat" cmpd="sng" algn="ctr">
            <a:solidFill>
              <a:srgbClr val="0078D7"/>
            </a:solidFill>
            <a:prstDash val="solid"/>
          </a:ln>
          <a:effectLst/>
        </p:spPr>
        <p:txBody>
          <a:bodyPr lIns="18288" rIns="45720" rtlCol="0" anchor="t" anchorCtr="0">
            <a:noAutofit/>
          </a:bodyPr>
          <a:lstStyle/>
          <a:p>
            <a:pPr marL="45720" lvl="0">
              <a:lnSpc>
                <a:spcPct val="97000"/>
              </a:lnSpc>
              <a:defRPr/>
            </a:pPr>
            <a:r>
              <a:rPr lang="en-US" sz="900" b="1" kern="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rPr>
              <a:t>Windows</a:t>
            </a:r>
            <a:br>
              <a:rPr lang="en-US" sz="900" b="1" kern="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rPr>
            </a:br>
            <a:r>
              <a:rPr lang="en-US" sz="600" b="1" kern="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rPr>
              <a:t>Defender</a:t>
            </a:r>
          </a:p>
          <a:p>
            <a:pPr marL="45720" lvl="0">
              <a:lnSpc>
                <a:spcPct val="97000"/>
              </a:lnSpc>
              <a:defRPr/>
            </a:pPr>
            <a:br>
              <a:rPr lang="en-US" sz="900" b="1" kern="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rPr>
            </a:br>
            <a:endParaRPr lang="en-US" sz="900" b="1" kern="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endParaRPr>
          </a:p>
        </p:txBody>
      </p:sp>
      <p:sp>
        <p:nvSpPr>
          <p:cNvPr id="481" name="Rectangle 480">
            <a:hlinkClick r:id="rId58" tooltip="Collaborate more securely with sophisticated attack protection including sandbox detonation, integrated threat intelligence, attack simulation &amp; more across Email, SharePoint Online, OneDrive for Business, Teams, etc. "/>
            <a:extLst>
              <a:ext uri="{FF2B5EF4-FFF2-40B4-BE49-F238E27FC236}">
                <a16:creationId xmlns:a16="http://schemas.microsoft.com/office/drawing/2014/main" id="{6E350EBE-1B22-470C-A925-AF2B0E091590}"/>
              </a:ext>
            </a:extLst>
          </p:cNvPr>
          <p:cNvSpPr/>
          <p:nvPr/>
        </p:nvSpPr>
        <p:spPr>
          <a:xfrm>
            <a:off x="3126543" y="797732"/>
            <a:ext cx="729502" cy="660984"/>
          </a:xfrm>
          <a:prstGeom prst="rect">
            <a:avLst/>
          </a:prstGeom>
          <a:solidFill>
            <a:schemeClr val="bg1"/>
          </a:solidFill>
          <a:ln w="14224" cap="flat" cmpd="sng" algn="ctr">
            <a:solidFill>
              <a:srgbClr val="EB3C00"/>
            </a:solidFill>
            <a:prstDash val="solid"/>
          </a:ln>
          <a:effectLst/>
        </p:spPr>
        <p:txBody>
          <a:bodyPr lIns="18288" rIns="18288" rtlCol="0" anchor="t" anchorCtr="0"/>
          <a:lstStyle/>
          <a:p>
            <a:pPr marL="45720" marR="0" lvl="0" indent="0" algn="l" defTabSz="914400" rtl="0" eaLnBrk="1" fontAlgn="auto" latinLnBrk="0" hangingPunct="1">
              <a:lnSpc>
                <a:spcPct val="97000"/>
              </a:lnSpc>
              <a:spcBef>
                <a:spcPts val="0"/>
              </a:spcBef>
              <a:spcAft>
                <a:spcPts val="0"/>
              </a:spcAft>
              <a:buClrTx/>
              <a:buSzTx/>
              <a:buFontTx/>
              <a:buNone/>
              <a:tabLst/>
              <a:defRPr/>
            </a:pPr>
            <a:r>
              <a:rPr kumimoji="0" lang="en-US" sz="900" b="1"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Office 365</a:t>
            </a:r>
          </a:p>
          <a:p>
            <a:pPr marL="45720" marR="0" lvl="0" indent="0" algn="l" defTabSz="914400" rtl="0" eaLnBrk="1" fontAlgn="auto" latinLnBrk="0" hangingPunct="1">
              <a:lnSpc>
                <a:spcPct val="97000"/>
              </a:lnSpc>
              <a:spcBef>
                <a:spcPts val="0"/>
              </a:spcBef>
              <a:spcAft>
                <a:spcPts val="0"/>
              </a:spcAft>
              <a:buClrTx/>
              <a:buSzTx/>
              <a:buFontTx/>
              <a:buNone/>
              <a:tabLst/>
              <a:defRPr/>
            </a:pPr>
            <a:r>
              <a:rPr kumimoji="0" lang="en-US" sz="600" b="1"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Security &amp; Compliance</a:t>
            </a:r>
          </a:p>
        </p:txBody>
      </p:sp>
      <p:sp>
        <p:nvSpPr>
          <p:cNvPr id="752" name="Rectangle 751">
            <a:hlinkClick r:id="rId23" tooltip="Azure Advanced Threat Protection (ATP) detects on-premises Active Directory attacks using behavioral analysis (UEBA) + specific detections for Pass the Hash/Ticket/Password, Golden Ticket, Skeleton Key, and others."/>
            <a:extLst>
              <a:ext uri="{FF2B5EF4-FFF2-40B4-BE49-F238E27FC236}">
                <a16:creationId xmlns:a16="http://schemas.microsoft.com/office/drawing/2014/main" id="{4005E6AA-5A4E-4347-9BE1-24C83B4AA1B3}"/>
              </a:ext>
            </a:extLst>
          </p:cNvPr>
          <p:cNvSpPr/>
          <p:nvPr/>
        </p:nvSpPr>
        <p:spPr>
          <a:xfrm>
            <a:off x="3884214" y="797732"/>
            <a:ext cx="615152" cy="660984"/>
          </a:xfrm>
          <a:prstGeom prst="rect">
            <a:avLst/>
          </a:prstGeom>
          <a:solidFill>
            <a:schemeClr val="bg1"/>
          </a:solidFill>
          <a:ln w="14224" cap="flat" cmpd="sng" algn="ctr">
            <a:solidFill>
              <a:srgbClr val="008272"/>
            </a:solidFill>
            <a:prstDash val="solid"/>
          </a:ln>
          <a:effectLst/>
        </p:spPr>
        <p:txBody>
          <a:bodyPr lIns="45720" rIns="45720" rtlCol="0" anchor="t"/>
          <a:lstStyle/>
          <a:p>
            <a:pPr marL="45720" marR="0" lvl="0" indent="0" algn="l" defTabSz="914400" rtl="0" eaLnBrk="1" fontAlgn="auto" latinLnBrk="0" hangingPunct="1">
              <a:lnSpc>
                <a:spcPct val="97000"/>
              </a:lnSpc>
              <a:spcBef>
                <a:spcPts val="0"/>
              </a:spcBef>
              <a:spcAft>
                <a:spcPts val="0"/>
              </a:spcAft>
              <a:buClrTx/>
              <a:buSzTx/>
              <a:buFontTx/>
              <a:buNone/>
              <a:tabLst/>
              <a:defRPr/>
            </a:pPr>
            <a:r>
              <a:rPr kumimoji="0" lang="en-US" sz="900" b="1"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a:t>
            </a:r>
          </a:p>
        </p:txBody>
      </p:sp>
      <p:cxnSp>
        <p:nvCxnSpPr>
          <p:cNvPr id="764" name="Straight Connector 763">
            <a:extLst>
              <a:ext uri="{FF2B5EF4-FFF2-40B4-BE49-F238E27FC236}">
                <a16:creationId xmlns:a16="http://schemas.microsoft.com/office/drawing/2014/main" id="{438F0C2B-657D-48FE-A066-BAF21259A1A6}"/>
              </a:ext>
            </a:extLst>
          </p:cNvPr>
          <p:cNvCxnSpPr>
            <a:cxnSpLocks/>
          </p:cNvCxnSpPr>
          <p:nvPr/>
        </p:nvCxnSpPr>
        <p:spPr>
          <a:xfrm>
            <a:off x="1263838" y="1221266"/>
            <a:ext cx="0" cy="422034"/>
          </a:xfrm>
          <a:prstGeom prst="line">
            <a:avLst/>
          </a:prstGeom>
          <a:noFill/>
          <a:ln w="38100" cap="flat" cmpd="sng" algn="ctr">
            <a:solidFill>
              <a:srgbClr val="505050"/>
            </a:solidFill>
            <a:prstDash val="solid"/>
            <a:headEnd type="none"/>
            <a:tailEnd type="none"/>
          </a:ln>
          <a:effectLst/>
        </p:spPr>
      </p:cxnSp>
      <p:grpSp>
        <p:nvGrpSpPr>
          <p:cNvPr id="83" name="Group 82">
            <a:extLst>
              <a:ext uri="{FF2B5EF4-FFF2-40B4-BE49-F238E27FC236}">
                <a16:creationId xmlns:a16="http://schemas.microsoft.com/office/drawing/2014/main" id="{2CEFB2BD-32EA-48CA-BA15-6450C54C6687}"/>
              </a:ext>
            </a:extLst>
          </p:cNvPr>
          <p:cNvGrpSpPr/>
          <p:nvPr/>
        </p:nvGrpSpPr>
        <p:grpSpPr>
          <a:xfrm>
            <a:off x="571596" y="1134422"/>
            <a:ext cx="1028375" cy="329608"/>
            <a:chOff x="598559" y="1440487"/>
            <a:chExt cx="923296" cy="329608"/>
          </a:xfrm>
        </p:grpSpPr>
        <p:sp>
          <p:nvSpPr>
            <p:cNvPr id="778" name="Rectangle 777">
              <a:hlinkClick r:id="rId43" tooltip="Cloud App Security provides key capabilities for Shadow IT Risk management (discover, assess, approve, and manage SaaS apps via API + Proxy), Info Protection (discover/protect), and SOC (alerting and investigation) "/>
              <a:extLst>
                <a:ext uri="{FF2B5EF4-FFF2-40B4-BE49-F238E27FC236}">
                  <a16:creationId xmlns:a16="http://schemas.microsoft.com/office/drawing/2014/main" id="{B8FE4AC2-177B-46A3-8B42-DC1E07DBE6DF}"/>
                </a:ext>
              </a:extLst>
            </p:cNvPr>
            <p:cNvSpPr/>
            <p:nvPr/>
          </p:nvSpPr>
          <p:spPr>
            <a:xfrm>
              <a:off x="598559" y="1440487"/>
              <a:ext cx="923296" cy="329608"/>
            </a:xfrm>
            <a:prstGeom prst="rect">
              <a:avLst/>
            </a:prstGeom>
            <a:solidFill>
              <a:schemeClr val="bg1"/>
            </a:solidFill>
            <a:ln w="14224">
              <a:solidFill>
                <a:srgbClr val="505050"/>
              </a:solidFill>
            </a:ln>
          </p:spPr>
          <p:style>
            <a:lnRef idx="2">
              <a:schemeClr val="accent1">
                <a:shade val="50000"/>
              </a:schemeClr>
            </a:lnRef>
            <a:fillRef idx="1">
              <a:schemeClr val="accent1"/>
            </a:fillRef>
            <a:effectRef idx="0">
              <a:schemeClr val="accent1"/>
            </a:effectRef>
            <a:fontRef idx="minor">
              <a:schemeClr val="lt1"/>
            </a:fontRef>
          </p:style>
          <p:txBody>
            <a:bodyPr wrap="square" lIns="45720" tIns="18288" rIns="45720" bIns="18288" rtlCol="0" anchor="ctr">
              <a:noAutofit/>
            </a:bodyPr>
            <a:lstStyle/>
            <a:p>
              <a:pPr marL="0" marR="0" lvl="0" indent="0" algn="l" defTabSz="914400" rtl="0" eaLnBrk="1" fontAlgn="auto" latinLnBrk="0" hangingPunct="1">
                <a:lnSpc>
                  <a:spcPct val="97000"/>
                </a:lnSpc>
                <a:spcBef>
                  <a:spcPts val="0"/>
                </a:spcBef>
                <a:spcAft>
                  <a:spcPts val="0"/>
                </a:spcAft>
                <a:buClrTx/>
                <a:buSzTx/>
                <a:buFontTx/>
                <a:buNone/>
                <a:tabLst/>
                <a:defRPr/>
              </a:pPr>
              <a:r>
                <a:rPr kumimoji="0" lang="en-US" sz="800" b="1"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Cloud App </a:t>
              </a:r>
            </a:p>
            <a:p>
              <a:pPr marL="0" marR="0" lvl="0" indent="0" algn="l" defTabSz="914400" rtl="0" eaLnBrk="1" fontAlgn="auto" latinLnBrk="0" hangingPunct="1">
                <a:lnSpc>
                  <a:spcPct val="97000"/>
                </a:lnSpc>
                <a:spcBef>
                  <a:spcPts val="0"/>
                </a:spcBef>
                <a:spcAft>
                  <a:spcPts val="0"/>
                </a:spcAft>
                <a:buClrTx/>
                <a:buSzTx/>
                <a:buFontTx/>
                <a:buNone/>
                <a:tabLst/>
                <a:defRPr/>
              </a:pPr>
              <a:r>
                <a:rPr kumimoji="0" lang="en-US" sz="800" b="1"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Security</a:t>
              </a:r>
              <a:endParaRPr kumimoji="0" lang="en-US" sz="850" b="1"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p:txBody>
        </p:sp>
        <p:pic>
          <p:nvPicPr>
            <p:cNvPr id="779" name="Picture 778">
              <a:extLst>
                <a:ext uri="{FF2B5EF4-FFF2-40B4-BE49-F238E27FC236}">
                  <a16:creationId xmlns:a16="http://schemas.microsoft.com/office/drawing/2014/main" id="{7FA3CCB6-8DA6-4F52-913D-443E13247916}"/>
                </a:ext>
              </a:extLst>
            </p:cNvPr>
            <p:cNvPicPr>
              <a:picLocks noChangeAspect="1"/>
            </p:cNvPicPr>
            <p:nvPr/>
          </p:nvPicPr>
          <p:blipFill>
            <a:blip r:embed="rId59" cstate="print">
              <a:extLst>
                <a:ext uri="{28A0092B-C50C-407E-A947-70E740481C1C}">
                  <a14:useLocalDpi xmlns:a14="http://schemas.microsoft.com/office/drawing/2010/main" val="0"/>
                </a:ext>
              </a:extLst>
            </a:blip>
            <a:stretch>
              <a:fillRect/>
            </a:stretch>
          </p:blipFill>
          <p:spPr>
            <a:xfrm>
              <a:off x="1129045" y="1567480"/>
              <a:ext cx="157492" cy="127696"/>
            </a:xfrm>
            <a:prstGeom prst="rect">
              <a:avLst/>
            </a:prstGeom>
            <a:noFill/>
          </p:spPr>
        </p:pic>
      </p:grpSp>
      <p:sp>
        <p:nvSpPr>
          <p:cNvPr id="699" name="Rectangle 698">
            <a:hlinkClick r:id="rId60" tooltip="The Security API for the Microsoft Graph acts as a backplane or “Bus” for security operations centers by providing a standard interface and common schema to integrate security solutions from Microsoft and partners. "/>
            <a:extLst>
              <a:ext uri="{FF2B5EF4-FFF2-40B4-BE49-F238E27FC236}">
                <a16:creationId xmlns:a16="http://schemas.microsoft.com/office/drawing/2014/main" id="{3D1449A1-1414-4DC5-AD7F-9661A545517F}"/>
              </a:ext>
            </a:extLst>
          </p:cNvPr>
          <p:cNvSpPr/>
          <p:nvPr/>
        </p:nvSpPr>
        <p:spPr>
          <a:xfrm>
            <a:off x="222239" y="1530918"/>
            <a:ext cx="4251162" cy="177480"/>
          </a:xfrm>
          <a:prstGeom prst="rect">
            <a:avLst/>
          </a:prstGeom>
          <a:solidFill>
            <a:schemeClr val="bg1">
              <a:lumMod val="95000"/>
            </a:schemeClr>
          </a:solidFill>
          <a:ln w="19050" cap="flat" cmpd="sng" algn="ctr">
            <a:solidFill>
              <a:srgbClr val="505050"/>
            </a:solidFill>
            <a:prstDash val="solid"/>
          </a:ln>
          <a:effectLst/>
        </p:spPr>
        <p:txBody>
          <a:bodyPr lIns="45720" rIns="45720" rtlCol="0" anchor="ctr"/>
          <a:lstStyle/>
          <a:p>
            <a:pPr marL="0" marR="0" lvl="0" indent="0" algn="ctr" defTabSz="914400" rtl="0" eaLnBrk="1" fontAlgn="auto" latinLnBrk="0" hangingPunct="1">
              <a:lnSpc>
                <a:spcPct val="97000"/>
              </a:lnSpc>
              <a:spcBef>
                <a:spcPts val="0"/>
              </a:spcBef>
              <a:spcAft>
                <a:spcPts val="100"/>
              </a:spcAft>
              <a:buClrTx/>
              <a:buSzTx/>
              <a:buFontTx/>
              <a:buNone/>
              <a:tabLst/>
              <a:defRPr/>
            </a:pPr>
            <a:r>
              <a:rPr kumimoji="0" lang="en-US" sz="900" b="1"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Graph Security API  </a:t>
            </a:r>
            <a:r>
              <a:rPr kumimoji="0" lang="en-US" sz="900" b="0" i="1"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(Public Preview)</a:t>
            </a:r>
          </a:p>
        </p:txBody>
      </p:sp>
      <p:sp>
        <p:nvSpPr>
          <p:cNvPr id="700" name="Rectangle 699">
            <a:hlinkClick r:id="rId61" tooltip="Microsoft’s Advanced Threat Protection (ATP) capabilities provide an integrated analyst experience for investigation, response, recovery across devices, identities, and email/collaboration tools. "/>
            <a:extLst>
              <a:ext uri="{FF2B5EF4-FFF2-40B4-BE49-F238E27FC236}">
                <a16:creationId xmlns:a16="http://schemas.microsoft.com/office/drawing/2014/main" id="{1929FD48-4CEA-4294-B742-6191576E5BE8}"/>
              </a:ext>
            </a:extLst>
          </p:cNvPr>
          <p:cNvSpPr/>
          <p:nvPr/>
        </p:nvSpPr>
        <p:spPr>
          <a:xfrm>
            <a:off x="1392818" y="1192434"/>
            <a:ext cx="3102392" cy="182880"/>
          </a:xfrm>
          <a:prstGeom prst="rect">
            <a:avLst/>
          </a:prstGeom>
          <a:solidFill>
            <a:schemeClr val="bg1"/>
          </a:solidFill>
          <a:ln w="14224" cap="flat" cmpd="sng" algn="ctr">
            <a:solidFill>
              <a:schemeClr val="tx1"/>
            </a:solidFill>
            <a:prstDash val="solid"/>
          </a:ln>
          <a:effectLst/>
        </p:spPr>
        <p:txBody>
          <a:bodyPr lIns="45720" rIns="45720" rtlCol="0" anchor="ctr"/>
          <a:lstStyle/>
          <a:p>
            <a:pPr marL="858838" marR="0" lvl="0" indent="0" algn="ctr" defTabSz="914400" rtl="0" eaLnBrk="1" fontAlgn="auto" latinLnBrk="0" hangingPunct="1">
              <a:lnSpc>
                <a:spcPct val="97000"/>
              </a:lnSpc>
              <a:spcBef>
                <a:spcPts val="0"/>
              </a:spcBef>
              <a:spcAft>
                <a:spcPts val="100"/>
              </a:spcAft>
              <a:buClrTx/>
              <a:buSzTx/>
              <a:buFontTx/>
              <a:buNone/>
              <a:tabLst/>
              <a:defRPr/>
            </a:pPr>
            <a:r>
              <a:rPr kumimoji="0" lang="en-US" sz="900" b="1"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Advanced Threat Protection (ATP)</a:t>
            </a:r>
          </a:p>
        </p:txBody>
      </p:sp>
      <p:sp>
        <p:nvSpPr>
          <p:cNvPr id="495" name="Rectangle 494">
            <a:hlinkClick r:id="rId62" tooltip="Each Microsoft SOC capability can integrate logs &amp; alerts with your existing SIEM."/>
            <a:extLst>
              <a:ext uri="{FF2B5EF4-FFF2-40B4-BE49-F238E27FC236}">
                <a16:creationId xmlns:a16="http://schemas.microsoft.com/office/drawing/2014/main" id="{BC60A750-F658-478B-982A-4265AA6A2925}"/>
              </a:ext>
            </a:extLst>
          </p:cNvPr>
          <p:cNvSpPr/>
          <p:nvPr/>
        </p:nvSpPr>
        <p:spPr>
          <a:xfrm>
            <a:off x="227843" y="1761555"/>
            <a:ext cx="1260045" cy="211725"/>
          </a:xfrm>
          <a:prstGeom prst="rect">
            <a:avLst/>
          </a:prstGeom>
          <a:solidFill>
            <a:srgbClr val="FFFFFF"/>
          </a:solidFill>
          <a:ln w="14224" cap="flat" cmpd="sng" algn="ctr">
            <a:solidFill>
              <a:srgbClr val="969696"/>
            </a:solidFill>
            <a:prstDash val="dash"/>
          </a:ln>
          <a:effectLst/>
        </p:spPr>
        <p:txBody>
          <a:bodyPr wrap="square" lIns="45720" tIns="45720" rIns="45720" bIns="45720" rtlCol="0" anchor="ctr">
            <a:spAutoFit/>
          </a:bodyPr>
          <a:lstStyle/>
          <a:p>
            <a:pPr marL="0" marR="0" lvl="0" indent="0" algn="l" defTabSz="914400" rtl="0" eaLnBrk="1" fontAlgn="auto" latinLnBrk="0" hangingPunct="1">
              <a:lnSpc>
                <a:spcPct val="97000"/>
              </a:lnSpc>
              <a:spcBef>
                <a:spcPts val="0"/>
              </a:spcBef>
              <a:spcAft>
                <a:spcPts val="0"/>
              </a:spcAft>
              <a:buClrTx/>
              <a:buSzTx/>
              <a:buFontTx/>
              <a:buNone/>
              <a:tabLst/>
              <a:defRPr/>
            </a:pPr>
            <a:r>
              <a:rPr kumimoji="0" lang="en-US" altLang="en-US" sz="800" b="1"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Alert &amp; Log Integration </a:t>
            </a:r>
          </a:p>
        </p:txBody>
      </p:sp>
      <p:sp>
        <p:nvSpPr>
          <p:cNvPr id="500" name="Rectangle 499">
            <a:extLst>
              <a:ext uri="{FF2B5EF4-FFF2-40B4-BE49-F238E27FC236}">
                <a16:creationId xmlns:a16="http://schemas.microsoft.com/office/drawing/2014/main" id="{41545B28-3909-43CD-9BD5-D41FE204B710}"/>
              </a:ext>
            </a:extLst>
          </p:cNvPr>
          <p:cNvSpPr/>
          <p:nvPr/>
        </p:nvSpPr>
        <p:spPr>
          <a:xfrm>
            <a:off x="4678602" y="931704"/>
            <a:ext cx="1748456" cy="761106"/>
          </a:xfrm>
          <a:prstGeom prst="rect">
            <a:avLst/>
          </a:prstGeom>
          <a:noFill/>
          <a:ln w="14224">
            <a:noFill/>
          </a:ln>
        </p:spPr>
        <p:txBody>
          <a:bodyPr wrap="square" tIns="45720">
            <a:spAutoFit/>
          </a:bodyPr>
          <a:lstStyle/>
          <a:p>
            <a:pPr marL="0" marR="0" lvl="0" indent="0" algn="l" defTabSz="914400" rtl="0" eaLnBrk="1" fontAlgn="auto" latinLnBrk="0" hangingPunct="1">
              <a:lnSpc>
                <a:spcPct val="97000"/>
              </a:lnSpc>
              <a:spcBef>
                <a:spcPts val="0"/>
              </a:spcBef>
              <a:spcAft>
                <a:spcPts val="600"/>
              </a:spcAft>
              <a:buClrTx/>
              <a:buSzTx/>
              <a:buFontTx/>
              <a:buNone/>
              <a:tabLst/>
              <a:defRPr/>
            </a:pPr>
            <a:r>
              <a:rPr kumimoji="0" lang="en-US" sz="1050" b="1" i="0" u="none" strike="noStrike" kern="1200" cap="none" spc="0" normalizeH="0" baseline="0" noProof="0">
                <a:ln>
                  <a:noFill/>
                </a:ln>
                <a:gradFill>
                  <a:gsLst>
                    <a:gs pos="0">
                      <a:srgbClr val="505050"/>
                    </a:gs>
                    <a:gs pos="100000">
                      <a:srgbClr val="505050"/>
                    </a:gs>
                  </a:gsLst>
                  <a:lin ang="5400000" scaled="1"/>
                </a:gradFill>
                <a:effectLst/>
                <a:uLnTx/>
                <a:uFillTx/>
                <a:latin typeface="Segoe UI" panose="020B0502040204020203" pitchFamily="34" charset="0"/>
                <a:ea typeface="+mn-ea"/>
                <a:cs typeface="Segoe UI" panose="020B0502040204020203" pitchFamily="34" charset="0"/>
              </a:rPr>
              <a:t>This is interactive!</a:t>
            </a:r>
          </a:p>
          <a:p>
            <a:pPr marL="228600" marR="0" lvl="0" indent="-228600" algn="l" defTabSz="914400" rtl="0" eaLnBrk="1" fontAlgn="auto" latinLnBrk="0" hangingPunct="1">
              <a:lnSpc>
                <a:spcPct val="97000"/>
              </a:lnSpc>
              <a:spcBef>
                <a:spcPts val="0"/>
              </a:spcBef>
              <a:spcAft>
                <a:spcPts val="300"/>
              </a:spcAft>
              <a:buClrTx/>
              <a:buSzTx/>
              <a:buFont typeface="+mj-lt"/>
              <a:buAutoNum type="arabicPeriod"/>
              <a:tabLst/>
              <a:defRPr/>
            </a:pPr>
            <a:r>
              <a:rPr kumimoji="0" lang="en-US" sz="8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Present Slide</a:t>
            </a:r>
          </a:p>
          <a:p>
            <a:pPr marL="228600" marR="0" lvl="0" indent="-228600" algn="l" defTabSz="914400" rtl="0" eaLnBrk="1" fontAlgn="auto" latinLnBrk="0" hangingPunct="1">
              <a:lnSpc>
                <a:spcPct val="97000"/>
              </a:lnSpc>
              <a:spcBef>
                <a:spcPts val="0"/>
              </a:spcBef>
              <a:spcAft>
                <a:spcPts val="300"/>
              </a:spcAft>
              <a:buClrTx/>
              <a:buSzTx/>
              <a:buFont typeface="+mj-lt"/>
              <a:buAutoNum type="arabicPeriod"/>
              <a:tabLst/>
              <a:defRPr/>
            </a:pPr>
            <a:r>
              <a:rPr kumimoji="0" lang="en-US" sz="8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Hover for Description</a:t>
            </a:r>
          </a:p>
          <a:p>
            <a:pPr marL="228600" marR="0" lvl="0" indent="-228600" algn="l" defTabSz="914400" rtl="0" eaLnBrk="1" fontAlgn="auto" latinLnBrk="0" hangingPunct="1">
              <a:lnSpc>
                <a:spcPct val="97000"/>
              </a:lnSpc>
              <a:spcBef>
                <a:spcPts val="0"/>
              </a:spcBef>
              <a:spcAft>
                <a:spcPts val="300"/>
              </a:spcAft>
              <a:buClrTx/>
              <a:buSzTx/>
              <a:buFont typeface="+mj-lt"/>
              <a:buAutoNum type="arabicPeriod"/>
              <a:tabLst/>
              <a:defRPr/>
            </a:pPr>
            <a:r>
              <a:rPr kumimoji="0" lang="en-US" sz="8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Click for more information</a:t>
            </a:r>
          </a:p>
        </p:txBody>
      </p:sp>
      <p:sp>
        <p:nvSpPr>
          <p:cNvPr id="611" name="Rectangle 610">
            <a:hlinkClick r:id="rId63" tooltip="Security Center builds recommended application whitelist policies for VMs in Azure by applying machine learning to applications running in the VM, greatly simplifying a powerful protection. "/>
            <a:extLst>
              <a:ext uri="{FF2B5EF4-FFF2-40B4-BE49-F238E27FC236}">
                <a16:creationId xmlns:a16="http://schemas.microsoft.com/office/drawing/2014/main" id="{7D1BFC5B-D8A1-42DC-A8F7-7ADA57C57181}"/>
              </a:ext>
            </a:extLst>
          </p:cNvPr>
          <p:cNvSpPr/>
          <p:nvPr/>
        </p:nvSpPr>
        <p:spPr>
          <a:xfrm>
            <a:off x="6821098" y="3139575"/>
            <a:ext cx="1325880" cy="173592"/>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b="0" i="0" u="none" strike="noStrike" kern="1200" cap="none" spc="0" normalizeH="0" baseline="0" noProof="0">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rPr>
              <a:t>Adaptive App Control</a:t>
            </a:r>
          </a:p>
        </p:txBody>
      </p:sp>
      <p:grpSp>
        <p:nvGrpSpPr>
          <p:cNvPr id="86" name="Group 85">
            <a:extLst>
              <a:ext uri="{FF2B5EF4-FFF2-40B4-BE49-F238E27FC236}">
                <a16:creationId xmlns:a16="http://schemas.microsoft.com/office/drawing/2014/main" id="{F22C07A1-3806-4AA1-AE0E-49B154EA897B}"/>
              </a:ext>
            </a:extLst>
          </p:cNvPr>
          <p:cNvGrpSpPr/>
          <p:nvPr/>
        </p:nvGrpSpPr>
        <p:grpSpPr>
          <a:xfrm>
            <a:off x="10564273" y="2261078"/>
            <a:ext cx="1334164" cy="2201825"/>
            <a:chOff x="10564273" y="2261078"/>
            <a:chExt cx="1334164" cy="2201825"/>
          </a:xfrm>
        </p:grpSpPr>
        <p:sp>
          <p:nvSpPr>
            <p:cNvPr id="398" name="Rectangle 397">
              <a:hlinkClick r:id="rId64" tooltip="Azure MFA helps safeguard access to data and applications while meeting user demand for a simple sign-in process. It delivers strong authentication via a range of verification methods, including phone call, text message, or mobile app verification."/>
              <a:extLst>
                <a:ext uri="{FF2B5EF4-FFF2-40B4-BE49-F238E27FC236}">
                  <a16:creationId xmlns:a16="http://schemas.microsoft.com/office/drawing/2014/main" id="{38B5028E-1B95-4B9A-8F85-AED30974983A}"/>
                </a:ext>
              </a:extLst>
            </p:cNvPr>
            <p:cNvSpPr/>
            <p:nvPr/>
          </p:nvSpPr>
          <p:spPr>
            <a:xfrm>
              <a:off x="10564273" y="3171752"/>
              <a:ext cx="1295428" cy="370896"/>
            </a:xfrm>
            <a:prstGeom prst="rect">
              <a:avLst/>
            </a:prstGeom>
            <a:solidFill>
              <a:schemeClr val="bg1">
                <a:lumMod val="95000"/>
              </a:schemeClr>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Multi-Factor Authentication</a:t>
              </a:r>
            </a:p>
          </p:txBody>
        </p:sp>
        <p:pic>
          <p:nvPicPr>
            <p:cNvPr id="399" name="Picture 195" descr="Multi-Factor Authentication.png">
              <a:extLst>
                <a:ext uri="{FF2B5EF4-FFF2-40B4-BE49-F238E27FC236}">
                  <a16:creationId xmlns:a16="http://schemas.microsoft.com/office/drawing/2014/main" id="{3951C321-991D-440D-8504-042569611F8C}"/>
                </a:ext>
              </a:extLst>
            </p:cNvPr>
            <p:cNvPicPr>
              <a:picLocks noChangeAspect="1"/>
            </p:cNvPicPr>
            <p:nvPr/>
          </p:nvPicPr>
          <p:blipFill>
            <a:blip r:embed="rId65" cstate="print">
              <a:extLst>
                <a:ext uri="{28A0092B-C50C-407E-A947-70E740481C1C}">
                  <a14:useLocalDpi xmlns:a14="http://schemas.microsoft.com/office/drawing/2010/main" val="0"/>
                </a:ext>
              </a:extLst>
            </a:blip>
            <a:srcRect/>
            <a:stretch>
              <a:fillRect/>
            </a:stretch>
          </p:blipFill>
          <p:spPr bwMode="auto">
            <a:xfrm>
              <a:off x="10582964" y="3262107"/>
              <a:ext cx="186875" cy="186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0" name="Rectangle 399">
              <a:hlinkClick r:id="rId66" tooltip="Privileged Access Management (PAM) is a component of Microsoft Identity Manager 2016 (MIM) that helps organizations restrict privileged access for on-premises Active Directory environments to mitigate unauthorized privilege escalation attacks."/>
              <a:extLst>
                <a:ext uri="{FF2B5EF4-FFF2-40B4-BE49-F238E27FC236}">
                  <a16:creationId xmlns:a16="http://schemas.microsoft.com/office/drawing/2014/main" id="{E4EED812-28BE-4FB6-BF68-510DD549BD5F}"/>
                </a:ext>
              </a:extLst>
            </p:cNvPr>
            <p:cNvSpPr/>
            <p:nvPr/>
          </p:nvSpPr>
          <p:spPr>
            <a:xfrm>
              <a:off x="10564273" y="4256985"/>
              <a:ext cx="1295428" cy="205918"/>
            </a:xfrm>
            <a:prstGeom prst="rect">
              <a:avLst/>
            </a:prstGeom>
            <a:solidFill>
              <a:schemeClr val="bg1">
                <a:lumMod val="95000"/>
              </a:schemeClr>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MIM PAM</a:t>
              </a:r>
            </a:p>
          </p:txBody>
        </p:sp>
        <p:sp>
          <p:nvSpPr>
            <p:cNvPr id="401" name="Freeform 113">
              <a:extLst>
                <a:ext uri="{FF2B5EF4-FFF2-40B4-BE49-F238E27FC236}">
                  <a16:creationId xmlns:a16="http://schemas.microsoft.com/office/drawing/2014/main" id="{B0B09718-D1BA-4C53-91D5-290E2D08C693}"/>
                </a:ext>
              </a:extLst>
            </p:cNvPr>
            <p:cNvSpPr>
              <a:spLocks noChangeAspect="1" noEditPoints="1"/>
            </p:cNvSpPr>
            <p:nvPr/>
          </p:nvSpPr>
          <p:spPr bwMode="black">
            <a:xfrm>
              <a:off x="10617440" y="4308458"/>
              <a:ext cx="111972" cy="110666"/>
            </a:xfrm>
            <a:custGeom>
              <a:avLst/>
              <a:gdLst>
                <a:gd name="T0" fmla="*/ 47 w 66"/>
                <a:gd name="T1" fmla="*/ 37 h 66"/>
                <a:gd name="T2" fmla="*/ 51 w 66"/>
                <a:gd name="T3" fmla="*/ 33 h 66"/>
                <a:gd name="T4" fmla="*/ 47 w 66"/>
                <a:gd name="T5" fmla="*/ 29 h 66"/>
                <a:gd name="T6" fmla="*/ 37 w 66"/>
                <a:gd name="T7" fmla="*/ 29 h 66"/>
                <a:gd name="T8" fmla="*/ 37 w 66"/>
                <a:gd name="T9" fmla="*/ 16 h 66"/>
                <a:gd name="T10" fmla="*/ 33 w 66"/>
                <a:gd name="T11" fmla="*/ 13 h 66"/>
                <a:gd name="T12" fmla="*/ 29 w 66"/>
                <a:gd name="T13" fmla="*/ 16 h 66"/>
                <a:gd name="T14" fmla="*/ 29 w 66"/>
                <a:gd name="T15" fmla="*/ 33 h 66"/>
                <a:gd name="T16" fmla="*/ 33 w 66"/>
                <a:gd name="T17" fmla="*/ 37 h 66"/>
                <a:gd name="T18" fmla="*/ 47 w 66"/>
                <a:gd name="T19" fmla="*/ 37 h 66"/>
                <a:gd name="T20" fmla="*/ 33 w 66"/>
                <a:gd name="T21" fmla="*/ 8 h 66"/>
                <a:gd name="T22" fmla="*/ 58 w 66"/>
                <a:gd name="T23" fmla="*/ 33 h 66"/>
                <a:gd name="T24" fmla="*/ 33 w 66"/>
                <a:gd name="T25" fmla="*/ 58 h 66"/>
                <a:gd name="T26" fmla="*/ 8 w 66"/>
                <a:gd name="T27" fmla="*/ 33 h 66"/>
                <a:gd name="T28" fmla="*/ 33 w 66"/>
                <a:gd name="T29" fmla="*/ 8 h 66"/>
                <a:gd name="T30" fmla="*/ 33 w 66"/>
                <a:gd name="T31" fmla="*/ 66 h 66"/>
                <a:gd name="T32" fmla="*/ 66 w 66"/>
                <a:gd name="T33" fmla="*/ 33 h 66"/>
                <a:gd name="T34" fmla="*/ 33 w 66"/>
                <a:gd name="T35" fmla="*/ 0 h 66"/>
                <a:gd name="T36" fmla="*/ 0 w 66"/>
                <a:gd name="T37" fmla="*/ 33 h 66"/>
                <a:gd name="T38" fmla="*/ 33 w 66"/>
                <a:gd name="T39"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6" h="66">
                  <a:moveTo>
                    <a:pt x="47" y="37"/>
                  </a:moveTo>
                  <a:cubicBezTo>
                    <a:pt x="49" y="37"/>
                    <a:pt x="51" y="35"/>
                    <a:pt x="51" y="33"/>
                  </a:cubicBezTo>
                  <a:cubicBezTo>
                    <a:pt x="51" y="31"/>
                    <a:pt x="49" y="29"/>
                    <a:pt x="47" y="29"/>
                  </a:cubicBezTo>
                  <a:cubicBezTo>
                    <a:pt x="37" y="29"/>
                    <a:pt x="37" y="29"/>
                    <a:pt x="37" y="29"/>
                  </a:cubicBezTo>
                  <a:cubicBezTo>
                    <a:pt x="37" y="16"/>
                    <a:pt x="37" y="16"/>
                    <a:pt x="37" y="16"/>
                  </a:cubicBezTo>
                  <a:cubicBezTo>
                    <a:pt x="37" y="14"/>
                    <a:pt x="35" y="13"/>
                    <a:pt x="33" y="13"/>
                  </a:cubicBezTo>
                  <a:cubicBezTo>
                    <a:pt x="31" y="13"/>
                    <a:pt x="29" y="14"/>
                    <a:pt x="29" y="16"/>
                  </a:cubicBezTo>
                  <a:cubicBezTo>
                    <a:pt x="29" y="33"/>
                    <a:pt x="29" y="33"/>
                    <a:pt x="29" y="33"/>
                  </a:cubicBezTo>
                  <a:cubicBezTo>
                    <a:pt x="29" y="35"/>
                    <a:pt x="31" y="37"/>
                    <a:pt x="33" y="37"/>
                  </a:cubicBezTo>
                  <a:lnTo>
                    <a:pt x="47" y="37"/>
                  </a:lnTo>
                  <a:close/>
                  <a:moveTo>
                    <a:pt x="33" y="8"/>
                  </a:moveTo>
                  <a:cubicBezTo>
                    <a:pt x="47" y="8"/>
                    <a:pt x="58" y="19"/>
                    <a:pt x="58" y="33"/>
                  </a:cubicBezTo>
                  <a:cubicBezTo>
                    <a:pt x="58" y="47"/>
                    <a:pt x="47" y="58"/>
                    <a:pt x="33" y="58"/>
                  </a:cubicBezTo>
                  <a:cubicBezTo>
                    <a:pt x="19" y="58"/>
                    <a:pt x="8" y="47"/>
                    <a:pt x="8" y="33"/>
                  </a:cubicBezTo>
                  <a:cubicBezTo>
                    <a:pt x="8" y="19"/>
                    <a:pt x="19" y="8"/>
                    <a:pt x="33" y="8"/>
                  </a:cubicBezTo>
                  <a:moveTo>
                    <a:pt x="33" y="66"/>
                  </a:moveTo>
                  <a:cubicBezTo>
                    <a:pt x="51" y="66"/>
                    <a:pt x="66" y="51"/>
                    <a:pt x="66" y="33"/>
                  </a:cubicBezTo>
                  <a:cubicBezTo>
                    <a:pt x="66" y="15"/>
                    <a:pt x="51" y="0"/>
                    <a:pt x="33" y="0"/>
                  </a:cubicBezTo>
                  <a:cubicBezTo>
                    <a:pt x="15" y="0"/>
                    <a:pt x="0" y="15"/>
                    <a:pt x="0" y="33"/>
                  </a:cubicBezTo>
                  <a:cubicBezTo>
                    <a:pt x="0" y="51"/>
                    <a:pt x="15" y="66"/>
                    <a:pt x="33" y="66"/>
                  </a:cubicBezTo>
                </a:path>
              </a:pathLst>
            </a:custGeom>
            <a:solidFill>
              <a:schemeClr val="tx1"/>
            </a:solidFill>
            <a:ln w="3175">
              <a:noFill/>
            </a:ln>
          </p:spPr>
          <p:txBody>
            <a:bodyPr vert="horz" wrap="square" lIns="121888" tIns="60944" rIns="121888" bIns="60944" numCol="1" anchor="t" anchorCtr="0" compatLnSpc="1">
              <a:prstTxWarp prst="textNoShape">
                <a:avLst/>
              </a:prstTxWarp>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02" name="Rectangle 401">
              <a:hlinkClick r:id="rId67" tooltip="Azure AD Privileged Identity Management allows you to manage, control, and monitor privileged access using approval workflows. This includes access to resources in Azure AD, Azure Resources (Preview), and other Microsoft Online Services like Office 365"/>
              <a:extLst>
                <a:ext uri="{FF2B5EF4-FFF2-40B4-BE49-F238E27FC236}">
                  <a16:creationId xmlns:a16="http://schemas.microsoft.com/office/drawing/2014/main" id="{E723D4FA-8CC0-4BE4-BE34-1C668C225965}"/>
                </a:ext>
              </a:extLst>
            </p:cNvPr>
            <p:cNvSpPr/>
            <p:nvPr/>
          </p:nvSpPr>
          <p:spPr>
            <a:xfrm>
              <a:off x="10564273" y="2972649"/>
              <a:ext cx="1295428" cy="198851"/>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 AD PIM</a:t>
              </a:r>
            </a:p>
          </p:txBody>
        </p:sp>
        <p:sp>
          <p:nvSpPr>
            <p:cNvPr id="403" name="Freeform 113">
              <a:extLst>
                <a:ext uri="{FF2B5EF4-FFF2-40B4-BE49-F238E27FC236}">
                  <a16:creationId xmlns:a16="http://schemas.microsoft.com/office/drawing/2014/main" id="{C191784B-F9C9-43C9-8B26-077B2C219B19}"/>
                </a:ext>
              </a:extLst>
            </p:cNvPr>
            <p:cNvSpPr>
              <a:spLocks noChangeAspect="1" noEditPoints="1"/>
            </p:cNvSpPr>
            <p:nvPr/>
          </p:nvSpPr>
          <p:spPr bwMode="black">
            <a:xfrm>
              <a:off x="10625798" y="3022782"/>
              <a:ext cx="101207" cy="100027"/>
            </a:xfrm>
            <a:custGeom>
              <a:avLst/>
              <a:gdLst>
                <a:gd name="T0" fmla="*/ 47 w 66"/>
                <a:gd name="T1" fmla="*/ 37 h 66"/>
                <a:gd name="T2" fmla="*/ 51 w 66"/>
                <a:gd name="T3" fmla="*/ 33 h 66"/>
                <a:gd name="T4" fmla="*/ 47 w 66"/>
                <a:gd name="T5" fmla="*/ 29 h 66"/>
                <a:gd name="T6" fmla="*/ 37 w 66"/>
                <a:gd name="T7" fmla="*/ 29 h 66"/>
                <a:gd name="T8" fmla="*/ 37 w 66"/>
                <a:gd name="T9" fmla="*/ 16 h 66"/>
                <a:gd name="T10" fmla="*/ 33 w 66"/>
                <a:gd name="T11" fmla="*/ 13 h 66"/>
                <a:gd name="T12" fmla="*/ 29 w 66"/>
                <a:gd name="T13" fmla="*/ 16 h 66"/>
                <a:gd name="T14" fmla="*/ 29 w 66"/>
                <a:gd name="T15" fmla="*/ 33 h 66"/>
                <a:gd name="T16" fmla="*/ 33 w 66"/>
                <a:gd name="T17" fmla="*/ 37 h 66"/>
                <a:gd name="T18" fmla="*/ 47 w 66"/>
                <a:gd name="T19" fmla="*/ 37 h 66"/>
                <a:gd name="T20" fmla="*/ 33 w 66"/>
                <a:gd name="T21" fmla="*/ 8 h 66"/>
                <a:gd name="T22" fmla="*/ 58 w 66"/>
                <a:gd name="T23" fmla="*/ 33 h 66"/>
                <a:gd name="T24" fmla="*/ 33 w 66"/>
                <a:gd name="T25" fmla="*/ 58 h 66"/>
                <a:gd name="T26" fmla="*/ 8 w 66"/>
                <a:gd name="T27" fmla="*/ 33 h 66"/>
                <a:gd name="T28" fmla="*/ 33 w 66"/>
                <a:gd name="T29" fmla="*/ 8 h 66"/>
                <a:gd name="T30" fmla="*/ 33 w 66"/>
                <a:gd name="T31" fmla="*/ 66 h 66"/>
                <a:gd name="T32" fmla="*/ 66 w 66"/>
                <a:gd name="T33" fmla="*/ 33 h 66"/>
                <a:gd name="T34" fmla="*/ 33 w 66"/>
                <a:gd name="T35" fmla="*/ 0 h 66"/>
                <a:gd name="T36" fmla="*/ 0 w 66"/>
                <a:gd name="T37" fmla="*/ 33 h 66"/>
                <a:gd name="T38" fmla="*/ 33 w 66"/>
                <a:gd name="T39"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6" h="66">
                  <a:moveTo>
                    <a:pt x="47" y="37"/>
                  </a:moveTo>
                  <a:cubicBezTo>
                    <a:pt x="49" y="37"/>
                    <a:pt x="51" y="35"/>
                    <a:pt x="51" y="33"/>
                  </a:cubicBezTo>
                  <a:cubicBezTo>
                    <a:pt x="51" y="31"/>
                    <a:pt x="49" y="29"/>
                    <a:pt x="47" y="29"/>
                  </a:cubicBezTo>
                  <a:cubicBezTo>
                    <a:pt x="37" y="29"/>
                    <a:pt x="37" y="29"/>
                    <a:pt x="37" y="29"/>
                  </a:cubicBezTo>
                  <a:cubicBezTo>
                    <a:pt x="37" y="16"/>
                    <a:pt x="37" y="16"/>
                    <a:pt x="37" y="16"/>
                  </a:cubicBezTo>
                  <a:cubicBezTo>
                    <a:pt x="37" y="14"/>
                    <a:pt x="35" y="13"/>
                    <a:pt x="33" y="13"/>
                  </a:cubicBezTo>
                  <a:cubicBezTo>
                    <a:pt x="31" y="13"/>
                    <a:pt x="29" y="14"/>
                    <a:pt x="29" y="16"/>
                  </a:cubicBezTo>
                  <a:cubicBezTo>
                    <a:pt x="29" y="33"/>
                    <a:pt x="29" y="33"/>
                    <a:pt x="29" y="33"/>
                  </a:cubicBezTo>
                  <a:cubicBezTo>
                    <a:pt x="29" y="35"/>
                    <a:pt x="31" y="37"/>
                    <a:pt x="33" y="37"/>
                  </a:cubicBezTo>
                  <a:lnTo>
                    <a:pt x="47" y="37"/>
                  </a:lnTo>
                  <a:close/>
                  <a:moveTo>
                    <a:pt x="33" y="8"/>
                  </a:moveTo>
                  <a:cubicBezTo>
                    <a:pt x="47" y="8"/>
                    <a:pt x="58" y="19"/>
                    <a:pt x="58" y="33"/>
                  </a:cubicBezTo>
                  <a:cubicBezTo>
                    <a:pt x="58" y="47"/>
                    <a:pt x="47" y="58"/>
                    <a:pt x="33" y="58"/>
                  </a:cubicBezTo>
                  <a:cubicBezTo>
                    <a:pt x="19" y="58"/>
                    <a:pt x="8" y="47"/>
                    <a:pt x="8" y="33"/>
                  </a:cubicBezTo>
                  <a:cubicBezTo>
                    <a:pt x="8" y="19"/>
                    <a:pt x="19" y="8"/>
                    <a:pt x="33" y="8"/>
                  </a:cubicBezTo>
                  <a:moveTo>
                    <a:pt x="33" y="66"/>
                  </a:moveTo>
                  <a:cubicBezTo>
                    <a:pt x="51" y="66"/>
                    <a:pt x="66" y="51"/>
                    <a:pt x="66" y="33"/>
                  </a:cubicBezTo>
                  <a:cubicBezTo>
                    <a:pt x="66" y="15"/>
                    <a:pt x="51" y="0"/>
                    <a:pt x="33" y="0"/>
                  </a:cubicBezTo>
                  <a:cubicBezTo>
                    <a:pt x="15" y="0"/>
                    <a:pt x="0" y="15"/>
                    <a:pt x="0" y="33"/>
                  </a:cubicBezTo>
                  <a:cubicBezTo>
                    <a:pt x="0" y="51"/>
                    <a:pt x="15" y="66"/>
                    <a:pt x="33" y="66"/>
                  </a:cubicBezTo>
                </a:path>
              </a:pathLst>
            </a:custGeom>
            <a:solidFill>
              <a:schemeClr val="tx1"/>
            </a:solidFill>
            <a:ln w="3175">
              <a:noFill/>
            </a:ln>
          </p:spPr>
          <p:txBody>
            <a:bodyPr vert="horz" wrap="square" lIns="121888" tIns="60944" rIns="121888" bIns="60944" numCol="1" anchor="t" anchorCtr="0" compatLnSpc="1">
              <a:prstTxWarp prst="textNoShape">
                <a:avLst/>
              </a:prstTxWarp>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04" name="Rectangle 403">
              <a:hlinkClick r:id="rId68" tooltip="Enables you to replace passwords with easy to use but strong multifactor authentication. Windows Hello uses a public and private key pair secured by the TPM, unlocked using a gesture like fingerprint, facial recognition or PIN. "/>
              <a:extLst>
                <a:ext uri="{FF2B5EF4-FFF2-40B4-BE49-F238E27FC236}">
                  <a16:creationId xmlns:a16="http://schemas.microsoft.com/office/drawing/2014/main" id="{E338DB8C-FDF6-4A92-98CE-1AC7C014C8C6}"/>
                </a:ext>
              </a:extLst>
            </p:cNvPr>
            <p:cNvSpPr/>
            <p:nvPr/>
          </p:nvSpPr>
          <p:spPr>
            <a:xfrm>
              <a:off x="10564273" y="3945676"/>
              <a:ext cx="1295428" cy="310319"/>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Hello for Business</a:t>
              </a:r>
            </a:p>
          </p:txBody>
        </p:sp>
        <p:pic>
          <p:nvPicPr>
            <p:cNvPr id="405" name="Picture 404">
              <a:extLst>
                <a:ext uri="{FF2B5EF4-FFF2-40B4-BE49-F238E27FC236}">
                  <a16:creationId xmlns:a16="http://schemas.microsoft.com/office/drawing/2014/main" id="{8931422A-8697-4C61-B61E-221C57DB6244}"/>
                </a:ext>
              </a:extLst>
            </p:cNvPr>
            <p:cNvPicPr>
              <a:picLocks noChangeAspect="1"/>
            </p:cNvPicPr>
            <p:nvPr/>
          </p:nvPicPr>
          <p:blipFill rotWithShape="1">
            <a:blip r:embed="rId69"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10600031" y="4045778"/>
              <a:ext cx="146721" cy="137338"/>
            </a:xfrm>
            <a:prstGeom prst="rect">
              <a:avLst/>
            </a:prstGeom>
          </p:spPr>
        </p:pic>
        <p:sp>
          <p:nvSpPr>
            <p:cNvPr id="406" name="Rectangle 405">
              <a:hlinkClick r:id="rId70" tooltip="Azure Active Directory Identity Protection provides you with a consolidated view into risk events and potential vulnerabilities affecting your organization’s identities."/>
              <a:extLst>
                <a:ext uri="{FF2B5EF4-FFF2-40B4-BE49-F238E27FC236}">
                  <a16:creationId xmlns:a16="http://schemas.microsoft.com/office/drawing/2014/main" id="{7BCF6318-29A9-42F7-B0D2-CC21A3CD0CF8}"/>
                </a:ext>
              </a:extLst>
            </p:cNvPr>
            <p:cNvSpPr/>
            <p:nvPr/>
          </p:nvSpPr>
          <p:spPr>
            <a:xfrm>
              <a:off x="10564274" y="2302097"/>
              <a:ext cx="1293608" cy="676906"/>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p:txBody>
        </p:sp>
        <p:sp>
          <p:nvSpPr>
            <p:cNvPr id="484" name="Rectangle 483">
              <a:hlinkClick r:id="rId71" tooltip="Azure AD B2C is an identity management service that enables you to customize &amp; control how customers sign up, sign in, and manage profiles for your apps. Enabling this scenario reduces risk by moving customer accounts out of your enterprise directory(ies)."/>
              <a:extLst>
                <a:ext uri="{FF2B5EF4-FFF2-40B4-BE49-F238E27FC236}">
                  <a16:creationId xmlns:a16="http://schemas.microsoft.com/office/drawing/2014/main" id="{0FB216A9-3129-4AEB-A2B6-3D81424FA0D1}"/>
                </a:ext>
              </a:extLst>
            </p:cNvPr>
            <p:cNvSpPr/>
            <p:nvPr/>
          </p:nvSpPr>
          <p:spPr>
            <a:xfrm>
              <a:off x="10564273" y="3739511"/>
              <a:ext cx="1295428" cy="205918"/>
            </a:xfrm>
            <a:prstGeom prst="rect">
              <a:avLst/>
            </a:prstGeom>
            <a:solidFill>
              <a:schemeClr val="bg1">
                <a:lumMod val="95000"/>
              </a:schemeClr>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 AD B2C</a:t>
              </a:r>
            </a:p>
          </p:txBody>
        </p:sp>
        <p:sp>
          <p:nvSpPr>
            <p:cNvPr id="485" name="Rectangle 484">
              <a:hlinkClick r:id="rId71" tooltip="Azure AD B2C is an identity management service that enables you to customize &amp; control how customers sign up, sign in, and manage profiles for your apps. Enabling this scenario reduces risk by moving customer accounts out of your enterprise directory(ies)."/>
              <a:extLst>
                <a:ext uri="{FF2B5EF4-FFF2-40B4-BE49-F238E27FC236}">
                  <a16:creationId xmlns:a16="http://schemas.microsoft.com/office/drawing/2014/main" id="{4A5A50C5-4BDD-46CD-978D-07E992BE557D}"/>
                </a:ext>
              </a:extLst>
            </p:cNvPr>
            <p:cNvSpPr/>
            <p:nvPr/>
          </p:nvSpPr>
          <p:spPr>
            <a:xfrm>
              <a:off x="10564273" y="3543194"/>
              <a:ext cx="1295428" cy="198851"/>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 AD B2B</a:t>
              </a:r>
            </a:p>
          </p:txBody>
        </p:sp>
        <p:pic>
          <p:nvPicPr>
            <p:cNvPr id="460" name="Picture 459">
              <a:extLst>
                <a:ext uri="{FF2B5EF4-FFF2-40B4-BE49-F238E27FC236}">
                  <a16:creationId xmlns:a16="http://schemas.microsoft.com/office/drawing/2014/main" id="{91036D0F-8F8B-4A2C-B938-BF1EAE65158E}"/>
                </a:ext>
              </a:extLst>
            </p:cNvPr>
            <p:cNvPicPr>
              <a:picLocks noChangeAspect="1"/>
            </p:cNvPicPr>
            <p:nvPr/>
          </p:nvPicPr>
          <p:blipFill>
            <a:blip r:embed="rId49">
              <a:duotone>
                <a:schemeClr val="accent1">
                  <a:shade val="45000"/>
                  <a:satMod val="135000"/>
                </a:schemeClr>
                <a:prstClr val="white"/>
              </a:duotone>
              <a:lum bright="-20000" contrast="40000"/>
            </a:blip>
            <a:stretch>
              <a:fillRect/>
            </a:stretch>
          </p:blipFill>
          <p:spPr>
            <a:xfrm>
              <a:off x="10603951" y="2333054"/>
              <a:ext cx="168121" cy="168122"/>
            </a:xfrm>
            <a:prstGeom prst="rect">
              <a:avLst/>
            </a:prstGeom>
          </p:spPr>
        </p:pic>
        <p:pic>
          <p:nvPicPr>
            <p:cNvPr id="565" name="Picture 564">
              <a:extLst>
                <a:ext uri="{FF2B5EF4-FFF2-40B4-BE49-F238E27FC236}">
                  <a16:creationId xmlns:a16="http://schemas.microsoft.com/office/drawing/2014/main" id="{F68E4CF1-0B04-485A-867F-C93CF623FDBF}"/>
                </a:ext>
              </a:extLst>
            </p:cNvPr>
            <p:cNvPicPr>
              <a:picLocks noChangeAspect="1"/>
            </p:cNvPicPr>
            <p:nvPr/>
          </p:nvPicPr>
          <p:blipFill>
            <a:blip r:embed="rId49">
              <a:duotone>
                <a:schemeClr val="accent1">
                  <a:shade val="45000"/>
                  <a:satMod val="135000"/>
                </a:schemeClr>
                <a:prstClr val="white"/>
              </a:duotone>
              <a:lum bright="-20000" contrast="40000"/>
            </a:blip>
            <a:stretch>
              <a:fillRect/>
            </a:stretch>
          </p:blipFill>
          <p:spPr>
            <a:xfrm>
              <a:off x="10600066" y="3558263"/>
              <a:ext cx="168121" cy="168122"/>
            </a:xfrm>
            <a:prstGeom prst="rect">
              <a:avLst/>
            </a:prstGeom>
          </p:spPr>
        </p:pic>
        <p:pic>
          <p:nvPicPr>
            <p:cNvPr id="179" name="Picture 178">
              <a:extLst>
                <a:ext uri="{FF2B5EF4-FFF2-40B4-BE49-F238E27FC236}">
                  <a16:creationId xmlns:a16="http://schemas.microsoft.com/office/drawing/2014/main" id="{1EF64B4A-F196-41FE-BDC7-F0932E06A0E6}"/>
                </a:ext>
              </a:extLst>
            </p:cNvPr>
            <p:cNvPicPr>
              <a:picLocks noChangeAspect="1"/>
            </p:cNvPicPr>
            <p:nvPr/>
          </p:nvPicPr>
          <p:blipFill>
            <a:blip r:embed="rId72" cstate="print">
              <a:extLst>
                <a:ext uri="{28A0092B-C50C-407E-A947-70E740481C1C}">
                  <a14:useLocalDpi xmlns:a14="http://schemas.microsoft.com/office/drawing/2010/main" val="0"/>
                </a:ext>
              </a:extLst>
            </a:blip>
            <a:stretch>
              <a:fillRect/>
            </a:stretch>
          </p:blipFill>
          <p:spPr>
            <a:xfrm>
              <a:off x="10600031" y="3776214"/>
              <a:ext cx="168156" cy="152704"/>
            </a:xfrm>
            <a:prstGeom prst="rect">
              <a:avLst/>
            </a:prstGeom>
          </p:spPr>
        </p:pic>
        <p:sp>
          <p:nvSpPr>
            <p:cNvPr id="17" name="Rectangle 16">
              <a:extLst>
                <a:ext uri="{FF2B5EF4-FFF2-40B4-BE49-F238E27FC236}">
                  <a16:creationId xmlns:a16="http://schemas.microsoft.com/office/drawing/2014/main" id="{FE85BA3A-08CE-4426-8AF8-2592EFA76B28}"/>
                </a:ext>
              </a:extLst>
            </p:cNvPr>
            <p:cNvSpPr/>
            <p:nvPr/>
          </p:nvSpPr>
          <p:spPr>
            <a:xfrm>
              <a:off x="10724854" y="2261078"/>
              <a:ext cx="1173583" cy="648896"/>
            </a:xfrm>
            <a:prstGeom prst="rect">
              <a:avLst/>
            </a:prstGeom>
          </p:spPr>
          <p:txBody>
            <a:bodyPr wrap="square">
              <a:spAutoFit/>
            </a:bodyPr>
            <a:lstStyle/>
            <a:p>
              <a:pPr lvl="0">
                <a:defRPr/>
              </a:pPr>
              <a:r>
                <a:rPr lang="en-US" sz="90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rPr>
                <a:t>Azure AD Identity Protection</a:t>
              </a:r>
            </a:p>
            <a:p>
              <a:pPr marL="57150" lvl="0">
                <a:spcBef>
                  <a:spcPts val="200"/>
                </a:spcBef>
                <a:spcAft>
                  <a:spcPts val="100"/>
                </a:spcAft>
                <a:defRPr/>
              </a:pPr>
              <a:r>
                <a:rPr lang="en-US" sz="70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rPr>
                <a:t>Leaked cred protection</a:t>
              </a:r>
            </a:p>
            <a:p>
              <a:pPr marL="57150" lvl="0">
                <a:spcBef>
                  <a:spcPts val="200"/>
                </a:spcBef>
                <a:spcAft>
                  <a:spcPts val="100"/>
                </a:spcAft>
                <a:defRPr/>
              </a:pPr>
              <a:r>
                <a:rPr lang="en-US" sz="70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rPr>
                <a:t>Behavioral Analytics</a:t>
              </a:r>
              <a:endParaRPr lang="en-US" sz="1400"/>
            </a:p>
          </p:txBody>
        </p:sp>
        <p:grpSp>
          <p:nvGrpSpPr>
            <p:cNvPr id="627" name="Group 626">
              <a:extLst>
                <a:ext uri="{FF2B5EF4-FFF2-40B4-BE49-F238E27FC236}">
                  <a16:creationId xmlns:a16="http://schemas.microsoft.com/office/drawing/2014/main" id="{42D9751D-1CB1-45F7-811D-A2A8A69DCF92}"/>
                </a:ext>
              </a:extLst>
            </p:cNvPr>
            <p:cNvGrpSpPr/>
            <p:nvPr/>
          </p:nvGrpSpPr>
          <p:grpSpPr>
            <a:xfrm>
              <a:off x="10882847" y="2889403"/>
              <a:ext cx="188672" cy="45719"/>
              <a:chOff x="6660452" y="3094221"/>
              <a:chExt cx="188672" cy="45719"/>
            </a:xfrm>
          </p:grpSpPr>
          <p:sp>
            <p:nvSpPr>
              <p:cNvPr id="637" name="Oval 636">
                <a:extLst>
                  <a:ext uri="{FF2B5EF4-FFF2-40B4-BE49-F238E27FC236}">
                    <a16:creationId xmlns:a16="http://schemas.microsoft.com/office/drawing/2014/main" id="{DE094C63-8ECC-40E8-98B3-94295989F960}"/>
                  </a:ext>
                </a:extLst>
              </p:cNvPr>
              <p:cNvSpPr/>
              <p:nvPr/>
            </p:nvSpPr>
            <p:spPr bwMode="auto">
              <a:xfrm>
                <a:off x="6660452"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38" name="Oval 637">
                <a:extLst>
                  <a:ext uri="{FF2B5EF4-FFF2-40B4-BE49-F238E27FC236}">
                    <a16:creationId xmlns:a16="http://schemas.microsoft.com/office/drawing/2014/main" id="{F6B4ADE7-5FDC-4ECD-9497-85EEE26D651F}"/>
                  </a:ext>
                </a:extLst>
              </p:cNvPr>
              <p:cNvSpPr/>
              <p:nvPr/>
            </p:nvSpPr>
            <p:spPr bwMode="auto">
              <a:xfrm>
                <a:off x="6731928"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39" name="Oval 638">
                <a:extLst>
                  <a:ext uri="{FF2B5EF4-FFF2-40B4-BE49-F238E27FC236}">
                    <a16:creationId xmlns:a16="http://schemas.microsoft.com/office/drawing/2014/main" id="{270AF6C2-C1D3-4862-A1AE-4371B73DF1BF}"/>
                  </a:ext>
                </a:extLst>
              </p:cNvPr>
              <p:cNvSpPr/>
              <p:nvPr/>
            </p:nvSpPr>
            <p:spPr bwMode="auto">
              <a:xfrm>
                <a:off x="6803404"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grpSp>
        <p:nvGrpSpPr>
          <p:cNvPr id="5" name="Group 4">
            <a:extLst>
              <a:ext uri="{FF2B5EF4-FFF2-40B4-BE49-F238E27FC236}">
                <a16:creationId xmlns:a16="http://schemas.microsoft.com/office/drawing/2014/main" id="{AAA8201C-436A-4215-BBE5-1705CFD68B11}"/>
              </a:ext>
            </a:extLst>
          </p:cNvPr>
          <p:cNvGrpSpPr/>
          <p:nvPr/>
        </p:nvGrpSpPr>
        <p:grpSpPr>
          <a:xfrm>
            <a:off x="4101353" y="6121074"/>
            <a:ext cx="1614698" cy="211725"/>
            <a:chOff x="3821452" y="6124342"/>
            <a:chExt cx="1614698" cy="211725"/>
          </a:xfrm>
        </p:grpSpPr>
        <p:sp>
          <p:nvSpPr>
            <p:cNvPr id="672" name="Rectangle 671">
              <a:hlinkClick r:id="rId73" tooltip="Microsoft created a threat model document for the Azure IoT reference architecture."/>
              <a:extLst>
                <a:ext uri="{FF2B5EF4-FFF2-40B4-BE49-F238E27FC236}">
                  <a16:creationId xmlns:a16="http://schemas.microsoft.com/office/drawing/2014/main" id="{85058B16-8C97-4FBE-940B-BDF1EC67352B}"/>
                </a:ext>
              </a:extLst>
            </p:cNvPr>
            <p:cNvSpPr/>
            <p:nvPr/>
          </p:nvSpPr>
          <p:spPr>
            <a:xfrm>
              <a:off x="3821452" y="6124342"/>
              <a:ext cx="1614698" cy="211725"/>
            </a:xfrm>
            <a:prstGeom prst="rect">
              <a:avLst/>
            </a:prstGeom>
            <a:noFill/>
            <a:ln w="14224">
              <a:solidFill>
                <a:schemeClr val="accent4"/>
              </a:solidFill>
            </a:ln>
          </p:spPr>
          <p:txBody>
            <a:bodyPr wrap="square" rIns="45720">
              <a:spAutoFit/>
            </a:bodyPr>
            <a:lstStyle/>
            <a:p>
              <a:pPr marL="114300" marR="0" lvl="0" algn="l" defTabSz="914400" rtl="0" eaLnBrk="1" fontAlgn="auto" latinLnBrk="0" hangingPunct="1">
                <a:lnSpc>
                  <a:spcPct val="97000"/>
                </a:lnSpc>
                <a:spcBef>
                  <a:spcPts val="0"/>
                </a:spcBef>
                <a:spcAft>
                  <a:spcPts val="0"/>
                </a:spcAft>
                <a:buClrTx/>
                <a:buSzTx/>
                <a:buFontTx/>
                <a:buNone/>
                <a:tabLst/>
                <a:defRPr/>
              </a:pPr>
              <a:r>
                <a:rPr kumimoji="0" lang="en-US" sz="8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IoT Security Architecture</a:t>
              </a:r>
              <a:endParaRPr kumimoji="0" lang="en-US" sz="8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p:txBody>
        </p:sp>
        <p:pic>
          <p:nvPicPr>
            <p:cNvPr id="3" name="Graphic 2" descr="Document">
              <a:extLst>
                <a:ext uri="{FF2B5EF4-FFF2-40B4-BE49-F238E27FC236}">
                  <a16:creationId xmlns:a16="http://schemas.microsoft.com/office/drawing/2014/main" id="{77A83CA8-76E5-4FDB-A79D-EC6D28B0C9AC}"/>
                </a:ext>
              </a:extLst>
            </p:cNvPr>
            <p:cNvPicPr>
              <a:picLocks noChangeAspect="1"/>
            </p:cNvPicPr>
            <p:nvPr/>
          </p:nvPicPr>
          <p:blipFill>
            <a:blip r:embed="rId74" cstate="print">
              <a:extLst>
                <a:ext uri="{28A0092B-C50C-407E-A947-70E740481C1C}">
                  <a14:useLocalDpi xmlns:a14="http://schemas.microsoft.com/office/drawing/2010/main" val="0"/>
                </a:ext>
                <a:ext uri="{96DAC541-7B7A-43D3-8B79-37D633B846F1}">
                  <asvg:svgBlip xmlns:asvg="http://schemas.microsoft.com/office/drawing/2016/SVG/main" r:embed="rId75"/>
                </a:ext>
              </a:extLst>
            </a:blip>
            <a:stretch>
              <a:fillRect/>
            </a:stretch>
          </p:blipFill>
          <p:spPr>
            <a:xfrm>
              <a:off x="3844728" y="6160357"/>
              <a:ext cx="146611" cy="146611"/>
            </a:xfrm>
            <a:prstGeom prst="rect">
              <a:avLst/>
            </a:prstGeom>
          </p:spPr>
        </p:pic>
      </p:grpSp>
      <p:grpSp>
        <p:nvGrpSpPr>
          <p:cNvPr id="2" name="Group 1">
            <a:extLst>
              <a:ext uri="{FF2B5EF4-FFF2-40B4-BE49-F238E27FC236}">
                <a16:creationId xmlns:a16="http://schemas.microsoft.com/office/drawing/2014/main" id="{CF9CE92E-161D-4366-A754-11556B414F24}"/>
              </a:ext>
            </a:extLst>
          </p:cNvPr>
          <p:cNvGrpSpPr/>
          <p:nvPr/>
        </p:nvGrpSpPr>
        <p:grpSpPr>
          <a:xfrm>
            <a:off x="4101353" y="5846778"/>
            <a:ext cx="1614698" cy="211725"/>
            <a:chOff x="3821452" y="5850046"/>
            <a:chExt cx="1614698" cy="211725"/>
          </a:xfrm>
        </p:grpSpPr>
        <p:sp>
          <p:nvSpPr>
            <p:cNvPr id="707" name="Rectangle 706">
              <a:hlinkClick r:id="rId76" tooltip="Microsoft contributed significantly to the IoT Security Maturity Model, which enables Internet of Things (IoT) providers to invest in the right level of security mechanisms to meet their requirements. "/>
              <a:extLst>
                <a:ext uri="{FF2B5EF4-FFF2-40B4-BE49-F238E27FC236}">
                  <a16:creationId xmlns:a16="http://schemas.microsoft.com/office/drawing/2014/main" id="{2B85B57C-95D0-4F1D-A6DA-D43910617F90}"/>
                </a:ext>
              </a:extLst>
            </p:cNvPr>
            <p:cNvSpPr/>
            <p:nvPr/>
          </p:nvSpPr>
          <p:spPr>
            <a:xfrm>
              <a:off x="3821452" y="5850046"/>
              <a:ext cx="1614698" cy="211725"/>
            </a:xfrm>
            <a:prstGeom prst="rect">
              <a:avLst/>
            </a:prstGeom>
            <a:noFill/>
            <a:ln w="14224">
              <a:solidFill>
                <a:schemeClr val="accent4"/>
              </a:solidFill>
            </a:ln>
          </p:spPr>
          <p:txBody>
            <a:bodyPr wrap="square" rIns="45720">
              <a:spAutoFit/>
            </a:bodyPr>
            <a:lstStyle/>
            <a:p>
              <a:pPr marL="114300">
                <a:lnSpc>
                  <a:spcPct val="97000"/>
                </a:lnSpc>
              </a:pPr>
              <a:r>
                <a:rPr lang="en-US" sz="800" b="1">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rPr>
                <a:t>IoT Security Maturity Model</a:t>
              </a:r>
            </a:p>
          </p:txBody>
        </p:sp>
        <p:pic>
          <p:nvPicPr>
            <p:cNvPr id="465" name="Graphic 464" descr="Document">
              <a:extLst>
                <a:ext uri="{FF2B5EF4-FFF2-40B4-BE49-F238E27FC236}">
                  <a16:creationId xmlns:a16="http://schemas.microsoft.com/office/drawing/2014/main" id="{625FA750-873F-49CC-A4C2-EA72A4C64125}"/>
                </a:ext>
              </a:extLst>
            </p:cNvPr>
            <p:cNvPicPr>
              <a:picLocks noChangeAspect="1"/>
            </p:cNvPicPr>
            <p:nvPr/>
          </p:nvPicPr>
          <p:blipFill>
            <a:blip r:embed="rId74" cstate="print">
              <a:extLst>
                <a:ext uri="{28A0092B-C50C-407E-A947-70E740481C1C}">
                  <a14:useLocalDpi xmlns:a14="http://schemas.microsoft.com/office/drawing/2010/main" val="0"/>
                </a:ext>
                <a:ext uri="{96DAC541-7B7A-43D3-8B79-37D633B846F1}">
                  <asvg:svgBlip xmlns:asvg="http://schemas.microsoft.com/office/drawing/2016/SVG/main" r:embed="rId75"/>
                </a:ext>
              </a:extLst>
            </a:blip>
            <a:stretch>
              <a:fillRect/>
            </a:stretch>
          </p:blipFill>
          <p:spPr>
            <a:xfrm>
              <a:off x="3848836" y="5879991"/>
              <a:ext cx="146611" cy="146611"/>
            </a:xfrm>
            <a:prstGeom prst="rect">
              <a:avLst/>
            </a:prstGeom>
          </p:spPr>
        </p:pic>
      </p:grpSp>
      <p:pic>
        <p:nvPicPr>
          <p:cNvPr id="552" name="Picture 551">
            <a:extLst>
              <a:ext uri="{FF2B5EF4-FFF2-40B4-BE49-F238E27FC236}">
                <a16:creationId xmlns:a16="http://schemas.microsoft.com/office/drawing/2014/main" id="{733376D1-A1C3-41C8-B2EB-BC20A0B94676}"/>
              </a:ext>
            </a:extLst>
          </p:cNvPr>
          <p:cNvPicPr>
            <a:picLocks noChangeAspect="1"/>
          </p:cNvPicPr>
          <p:nvPr/>
        </p:nvPicPr>
        <p:blipFill>
          <a:blip r:embed="rId50"/>
          <a:stretch>
            <a:fillRect/>
          </a:stretch>
        </p:blipFill>
        <p:spPr>
          <a:xfrm>
            <a:off x="3990546" y="997238"/>
            <a:ext cx="155187" cy="103458"/>
          </a:xfrm>
          <a:prstGeom prst="rect">
            <a:avLst/>
          </a:prstGeom>
        </p:spPr>
      </p:pic>
      <p:grpSp>
        <p:nvGrpSpPr>
          <p:cNvPr id="31" name="Group 30">
            <a:extLst>
              <a:ext uri="{FF2B5EF4-FFF2-40B4-BE49-F238E27FC236}">
                <a16:creationId xmlns:a16="http://schemas.microsoft.com/office/drawing/2014/main" id="{37EB6364-F148-420D-97C3-AE6E4D78B812}"/>
              </a:ext>
            </a:extLst>
          </p:cNvPr>
          <p:cNvGrpSpPr/>
          <p:nvPr/>
        </p:nvGrpSpPr>
        <p:grpSpPr>
          <a:xfrm>
            <a:off x="3154581" y="5854485"/>
            <a:ext cx="852881" cy="476718"/>
            <a:chOff x="3154581" y="5854485"/>
            <a:chExt cx="852881" cy="476718"/>
          </a:xfrm>
        </p:grpSpPr>
        <p:sp>
          <p:nvSpPr>
            <p:cNvPr id="482" name="Rectangle 481">
              <a:hlinkClick r:id="rId77" tooltip="End to end solution to securing new IoT devices with a hardened Linux OS, certified microcontrollers (MCUs), and security service which collectively provide the &quot;Seven Properties of Highly-Secure Devices&quot;"/>
              <a:extLst>
                <a:ext uri="{FF2B5EF4-FFF2-40B4-BE49-F238E27FC236}">
                  <a16:creationId xmlns:a16="http://schemas.microsoft.com/office/drawing/2014/main" id="{5132D995-1367-4454-A21A-E03209386998}"/>
                </a:ext>
              </a:extLst>
            </p:cNvPr>
            <p:cNvSpPr/>
            <p:nvPr/>
          </p:nvSpPr>
          <p:spPr>
            <a:xfrm>
              <a:off x="3154581" y="5854485"/>
              <a:ext cx="852881" cy="476718"/>
            </a:xfrm>
            <a:prstGeom prst="rect">
              <a:avLst/>
            </a:prstGeom>
            <a:solidFill>
              <a:schemeClr val="bg1"/>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rIns="45720" rtlCol="0" anchor="b">
              <a:noAutofit/>
            </a:bodyPr>
            <a:lstStyle/>
            <a:p>
              <a:pPr marR="0" lvl="0" algn="ctr" defTabSz="914400" rtl="0" eaLnBrk="1" fontAlgn="auto" latinLnBrk="0" hangingPunct="1">
                <a:lnSpc>
                  <a:spcPct val="97000"/>
                </a:lnSpc>
                <a:spcBef>
                  <a:spcPts val="0"/>
                </a:spcBef>
                <a:spcAft>
                  <a:spcPts val="0"/>
                </a:spcAft>
                <a:buClrTx/>
                <a:buSzTx/>
                <a:buFontTx/>
                <a:buNone/>
                <a:tabLst/>
                <a:defRPr/>
              </a:pPr>
              <a:r>
                <a:rPr kumimoji="0" lang="en-US" sz="8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 Sphere</a:t>
              </a:r>
            </a:p>
          </p:txBody>
        </p:sp>
        <p:pic>
          <p:nvPicPr>
            <p:cNvPr id="19" name="Picture 18" descr="A close up of a logo&#10;&#10;Description generated with very high confidence">
              <a:extLst>
                <a:ext uri="{FF2B5EF4-FFF2-40B4-BE49-F238E27FC236}">
                  <a16:creationId xmlns:a16="http://schemas.microsoft.com/office/drawing/2014/main" id="{5D8E06AE-CB14-40C7-AD0A-5937E765D86F}"/>
                </a:ext>
              </a:extLst>
            </p:cNvPr>
            <p:cNvPicPr>
              <a:picLocks noChangeAspect="1"/>
            </p:cNvPicPr>
            <p:nvPr/>
          </p:nvPicPr>
          <p:blipFill>
            <a:blip r:embed="rId78" cstate="print">
              <a:extLst>
                <a:ext uri="{28A0092B-C50C-407E-A947-70E740481C1C}">
                  <a14:useLocalDpi xmlns:a14="http://schemas.microsoft.com/office/drawing/2010/main" val="0"/>
                </a:ext>
              </a:extLst>
            </a:blip>
            <a:stretch>
              <a:fillRect/>
            </a:stretch>
          </p:blipFill>
          <p:spPr>
            <a:xfrm>
              <a:off x="3358235" y="5883383"/>
              <a:ext cx="411994" cy="271762"/>
            </a:xfrm>
            <a:prstGeom prst="rect">
              <a:avLst/>
            </a:prstGeom>
          </p:spPr>
        </p:pic>
      </p:grpSp>
      <p:grpSp>
        <p:nvGrpSpPr>
          <p:cNvPr id="26" name="Group 25">
            <a:extLst>
              <a:ext uri="{FF2B5EF4-FFF2-40B4-BE49-F238E27FC236}">
                <a16:creationId xmlns:a16="http://schemas.microsoft.com/office/drawing/2014/main" id="{D81733F3-308A-4011-83CC-E11DDFC07AA1}"/>
              </a:ext>
            </a:extLst>
          </p:cNvPr>
          <p:cNvGrpSpPr/>
          <p:nvPr/>
        </p:nvGrpSpPr>
        <p:grpSpPr>
          <a:xfrm>
            <a:off x="8687080" y="2519843"/>
            <a:ext cx="1319399" cy="1638528"/>
            <a:chOff x="8692376" y="2865441"/>
            <a:chExt cx="1319399" cy="1638528"/>
          </a:xfrm>
        </p:grpSpPr>
        <p:sp>
          <p:nvSpPr>
            <p:cNvPr id="421" name="Rectangle 420">
              <a:hlinkClick r:id="rId79" tooltip="AIP helps you control and secure email, documents, and sensitive data inside and outside of your organization. From easy classification to embedded labels and permissions to enhanced data protection/reporting on your data anywhere it goes."/>
              <a:extLst>
                <a:ext uri="{FF2B5EF4-FFF2-40B4-BE49-F238E27FC236}">
                  <a16:creationId xmlns:a16="http://schemas.microsoft.com/office/drawing/2014/main" id="{5433BD75-C281-4997-B1A7-DB627D6ED15C}"/>
                </a:ext>
              </a:extLst>
            </p:cNvPr>
            <p:cNvSpPr/>
            <p:nvPr/>
          </p:nvSpPr>
          <p:spPr>
            <a:xfrm>
              <a:off x="8692376" y="2865441"/>
              <a:ext cx="1316736" cy="1638528"/>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US" sz="9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 Information Protection (AIP)</a:t>
              </a:r>
            </a:p>
            <a:p>
              <a:pPr marL="169863" marR="0" lvl="0" indent="0" algn="l" defTabSz="914400" rtl="0" eaLnBrk="1" fontAlgn="auto" latinLnBrk="0" hangingPunct="1">
                <a:lnSpc>
                  <a:spcPct val="97000"/>
                </a:lnSpc>
                <a:spcBef>
                  <a:spcPts val="0"/>
                </a:spcBef>
                <a:spcAft>
                  <a:spcPts val="300"/>
                </a:spcAft>
                <a:buClrTx/>
                <a:buSzTx/>
                <a:buFontTx/>
                <a:buNone/>
                <a:tabLst/>
                <a:defRPr/>
              </a:pPr>
              <a:r>
                <a:rPr kumimoji="0" lang="en-US" sz="8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Discover</a:t>
              </a:r>
            </a:p>
            <a:p>
              <a:pPr marL="169863" marR="0" lvl="0" indent="0" algn="l" defTabSz="914400" rtl="0" eaLnBrk="1" fontAlgn="auto" latinLnBrk="0" hangingPunct="1">
                <a:lnSpc>
                  <a:spcPct val="97000"/>
                </a:lnSpc>
                <a:spcBef>
                  <a:spcPts val="0"/>
                </a:spcBef>
                <a:spcAft>
                  <a:spcPts val="300"/>
                </a:spcAft>
                <a:buClrTx/>
                <a:buSzTx/>
                <a:buFontTx/>
                <a:buNone/>
                <a:tabLst/>
                <a:defRPr/>
              </a:pPr>
              <a:r>
                <a:rPr kumimoji="0" lang="en-US" sz="8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Classify</a:t>
              </a:r>
            </a:p>
            <a:p>
              <a:pPr marL="169863" marR="0" lvl="0" indent="0" algn="l" defTabSz="914400" rtl="0" eaLnBrk="1" fontAlgn="auto" latinLnBrk="0" hangingPunct="1">
                <a:lnSpc>
                  <a:spcPct val="97000"/>
                </a:lnSpc>
                <a:spcBef>
                  <a:spcPts val="0"/>
                </a:spcBef>
                <a:spcAft>
                  <a:spcPts val="300"/>
                </a:spcAft>
                <a:buClrTx/>
                <a:buSzTx/>
                <a:buFontTx/>
                <a:buNone/>
                <a:tabLst/>
                <a:defRPr/>
              </a:pPr>
              <a:r>
                <a:rPr kumimoji="0" lang="en-US" sz="8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Protect</a:t>
              </a:r>
            </a:p>
            <a:p>
              <a:pPr marL="169863" marR="0" lvl="0" indent="0" algn="l" defTabSz="914400" rtl="0" eaLnBrk="1" fontAlgn="auto" latinLnBrk="0" hangingPunct="1">
                <a:lnSpc>
                  <a:spcPct val="97000"/>
                </a:lnSpc>
                <a:spcBef>
                  <a:spcPts val="0"/>
                </a:spcBef>
                <a:spcAft>
                  <a:spcPts val="300"/>
                </a:spcAft>
                <a:buClrTx/>
                <a:buSzTx/>
                <a:buFontTx/>
                <a:buNone/>
                <a:tabLst/>
                <a:defRPr/>
              </a:pPr>
              <a:r>
                <a:rPr kumimoji="0" lang="en-US" sz="8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Monitor</a:t>
              </a:r>
            </a:p>
          </p:txBody>
        </p:sp>
        <p:sp>
          <p:nvSpPr>
            <p:cNvPr id="422" name="Rectangle 421">
              <a:hlinkClick r:id="rId80" tooltip="HYOK is an information protection feature designed to meet complex regulation and compliance policies. HYOK allows users to classify documents that are backed by either Azure RMS or an on-premises RMS services where you hold your own key. "/>
              <a:extLst>
                <a:ext uri="{FF2B5EF4-FFF2-40B4-BE49-F238E27FC236}">
                  <a16:creationId xmlns:a16="http://schemas.microsoft.com/office/drawing/2014/main" id="{8C9856C9-6AC4-4598-9C4B-1356F464227D}"/>
                </a:ext>
              </a:extLst>
            </p:cNvPr>
            <p:cNvSpPr/>
            <p:nvPr/>
          </p:nvSpPr>
          <p:spPr>
            <a:xfrm>
              <a:off x="8745416" y="3835416"/>
              <a:ext cx="1266359" cy="138047"/>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50" i="1"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Hold Your Own Key (HYOK)</a:t>
              </a:r>
            </a:p>
          </p:txBody>
        </p:sp>
        <p:grpSp>
          <p:nvGrpSpPr>
            <p:cNvPr id="432" name="Group 431">
              <a:extLst>
                <a:ext uri="{FF2B5EF4-FFF2-40B4-BE49-F238E27FC236}">
                  <a16:creationId xmlns:a16="http://schemas.microsoft.com/office/drawing/2014/main" id="{7B62BA9A-C2B8-466F-AC5A-2405D3F4A975}"/>
                </a:ext>
              </a:extLst>
            </p:cNvPr>
            <p:cNvGrpSpPr/>
            <p:nvPr/>
          </p:nvGrpSpPr>
          <p:grpSpPr>
            <a:xfrm>
              <a:off x="8905814" y="4263355"/>
              <a:ext cx="1017768" cy="174551"/>
              <a:chOff x="10868759" y="4110794"/>
              <a:chExt cx="1017768" cy="174551"/>
            </a:xfrm>
          </p:grpSpPr>
          <p:grpSp>
            <p:nvGrpSpPr>
              <p:cNvPr id="433" name="Group 432">
                <a:extLst>
                  <a:ext uri="{FF2B5EF4-FFF2-40B4-BE49-F238E27FC236}">
                    <a16:creationId xmlns:a16="http://schemas.microsoft.com/office/drawing/2014/main" id="{6F5BC5E6-281E-4A9E-8589-D48016C77860}"/>
                  </a:ext>
                </a:extLst>
              </p:cNvPr>
              <p:cNvGrpSpPr/>
              <p:nvPr/>
            </p:nvGrpSpPr>
            <p:grpSpPr>
              <a:xfrm>
                <a:off x="10868759" y="4110794"/>
                <a:ext cx="1017768" cy="167627"/>
                <a:chOff x="76401" y="2964205"/>
                <a:chExt cx="2261795" cy="372519"/>
              </a:xfrm>
            </p:grpSpPr>
            <p:grpSp>
              <p:nvGrpSpPr>
                <p:cNvPr id="446" name="Group 445">
                  <a:extLst>
                    <a:ext uri="{FF2B5EF4-FFF2-40B4-BE49-F238E27FC236}">
                      <a16:creationId xmlns:a16="http://schemas.microsoft.com/office/drawing/2014/main" id="{2CBA006F-771A-41E9-A1BF-CADDEDD46184}"/>
                    </a:ext>
                  </a:extLst>
                </p:cNvPr>
                <p:cNvGrpSpPr/>
                <p:nvPr/>
              </p:nvGrpSpPr>
              <p:grpSpPr>
                <a:xfrm>
                  <a:off x="76401" y="2964205"/>
                  <a:ext cx="1599838" cy="372519"/>
                  <a:chOff x="76401" y="2964205"/>
                  <a:chExt cx="1599838" cy="372519"/>
                </a:xfrm>
              </p:grpSpPr>
              <p:pic>
                <p:nvPicPr>
                  <p:cNvPr id="452" name="Picture 451">
                    <a:hlinkClick r:id="rId81"/>
                    <a:extLst>
                      <a:ext uri="{FF2B5EF4-FFF2-40B4-BE49-F238E27FC236}">
                        <a16:creationId xmlns:a16="http://schemas.microsoft.com/office/drawing/2014/main" id="{9B5DA2BC-5E6B-4924-B13B-C44B10A0C423}"/>
                      </a:ext>
                    </a:extLst>
                  </p:cNvPr>
                  <p:cNvPicPr>
                    <a:picLocks noChangeAspect="1"/>
                  </p:cNvPicPr>
                  <p:nvPr/>
                </p:nvPicPr>
                <p:blipFill>
                  <a:blip r:embed="rId82" cstate="print">
                    <a:extLst>
                      <a:ext uri="{28A0092B-C50C-407E-A947-70E740481C1C}">
                        <a14:useLocalDpi xmlns:a14="http://schemas.microsoft.com/office/drawing/2010/main" val="0"/>
                      </a:ext>
                    </a:extLst>
                  </a:blip>
                  <a:stretch>
                    <a:fillRect/>
                  </a:stretch>
                </p:blipFill>
                <p:spPr>
                  <a:xfrm>
                    <a:off x="1262356" y="2989082"/>
                    <a:ext cx="413883" cy="311792"/>
                  </a:xfrm>
                  <a:prstGeom prst="rect">
                    <a:avLst/>
                  </a:prstGeom>
                </p:spPr>
              </p:pic>
              <p:grpSp>
                <p:nvGrpSpPr>
                  <p:cNvPr id="453" name="Group 452">
                    <a:extLst>
                      <a:ext uri="{FF2B5EF4-FFF2-40B4-BE49-F238E27FC236}">
                        <a16:creationId xmlns:a16="http://schemas.microsoft.com/office/drawing/2014/main" id="{5F4997BA-3228-4E5A-95E0-6E4D019E3C85}"/>
                      </a:ext>
                    </a:extLst>
                  </p:cNvPr>
                  <p:cNvGrpSpPr/>
                  <p:nvPr/>
                </p:nvGrpSpPr>
                <p:grpSpPr>
                  <a:xfrm>
                    <a:off x="76401" y="2964205"/>
                    <a:ext cx="1257382" cy="372519"/>
                    <a:chOff x="12053139" y="7366546"/>
                    <a:chExt cx="1934324" cy="573074"/>
                  </a:xfrm>
                </p:grpSpPr>
                <p:pic>
                  <p:nvPicPr>
                    <p:cNvPr id="454" name="Picture 453">
                      <a:extLst>
                        <a:ext uri="{FF2B5EF4-FFF2-40B4-BE49-F238E27FC236}">
                          <a16:creationId xmlns:a16="http://schemas.microsoft.com/office/drawing/2014/main" id="{89248059-081C-47AA-8162-654C2BBC01E3}"/>
                        </a:ext>
                      </a:extLst>
                    </p:cNvPr>
                    <p:cNvPicPr>
                      <a:picLocks noChangeAspect="1"/>
                    </p:cNvPicPr>
                    <p:nvPr/>
                  </p:nvPicPr>
                  <p:blipFill rotWithShape="1">
                    <a:blip r:embed="rId83" cstate="print">
                      <a:extLst>
                        <a:ext uri="{28A0092B-C50C-407E-A947-70E740481C1C}">
                          <a14:useLocalDpi xmlns:a14="http://schemas.microsoft.com/office/drawing/2010/main" val="0"/>
                        </a:ext>
                      </a:extLst>
                    </a:blip>
                    <a:srcRect/>
                    <a:stretch/>
                  </p:blipFill>
                  <p:spPr>
                    <a:xfrm>
                      <a:off x="12520821" y="7366546"/>
                      <a:ext cx="531604" cy="573074"/>
                    </a:xfrm>
                    <a:prstGeom prst="rect">
                      <a:avLst/>
                    </a:prstGeom>
                  </p:spPr>
                </p:pic>
                <p:pic>
                  <p:nvPicPr>
                    <p:cNvPr id="455" name="Picture 454">
                      <a:extLst>
                        <a:ext uri="{FF2B5EF4-FFF2-40B4-BE49-F238E27FC236}">
                          <a16:creationId xmlns:a16="http://schemas.microsoft.com/office/drawing/2014/main" id="{0AD8D0F1-2C7A-4DD5-B853-697A88B46170}"/>
                        </a:ext>
                      </a:extLst>
                    </p:cNvPr>
                    <p:cNvPicPr>
                      <a:picLocks noChangeAspect="1"/>
                    </p:cNvPicPr>
                    <p:nvPr/>
                  </p:nvPicPr>
                  <p:blipFill rotWithShape="1">
                    <a:blip r:embed="rId84" cstate="print">
                      <a:extLst>
                        <a:ext uri="{28A0092B-C50C-407E-A947-70E740481C1C}">
                          <a14:useLocalDpi xmlns:a14="http://schemas.microsoft.com/office/drawing/2010/main" val="0"/>
                        </a:ext>
                      </a:extLst>
                    </a:blip>
                    <a:srcRect/>
                    <a:stretch/>
                  </p:blipFill>
                  <p:spPr>
                    <a:xfrm>
                      <a:off x="12053139" y="7366546"/>
                      <a:ext cx="530661" cy="573074"/>
                    </a:xfrm>
                    <a:prstGeom prst="rect">
                      <a:avLst/>
                    </a:prstGeom>
                  </p:spPr>
                </p:pic>
                <p:pic>
                  <p:nvPicPr>
                    <p:cNvPr id="456" name="Picture 455">
                      <a:extLst>
                        <a:ext uri="{FF2B5EF4-FFF2-40B4-BE49-F238E27FC236}">
                          <a16:creationId xmlns:a16="http://schemas.microsoft.com/office/drawing/2014/main" id="{36A4A438-160C-4F57-ABA9-2D5277CAC7C4}"/>
                        </a:ext>
                      </a:extLst>
                    </p:cNvPr>
                    <p:cNvPicPr>
                      <a:picLocks noChangeAspect="1"/>
                    </p:cNvPicPr>
                    <p:nvPr/>
                  </p:nvPicPr>
                  <p:blipFill rotWithShape="1">
                    <a:blip r:embed="rId85" cstate="print">
                      <a:extLst>
                        <a:ext uri="{28A0092B-C50C-407E-A947-70E740481C1C}">
                          <a14:useLocalDpi xmlns:a14="http://schemas.microsoft.com/office/drawing/2010/main" val="0"/>
                        </a:ext>
                      </a:extLst>
                    </a:blip>
                    <a:srcRect/>
                    <a:stretch/>
                  </p:blipFill>
                  <p:spPr>
                    <a:xfrm>
                      <a:off x="12997286" y="7366546"/>
                      <a:ext cx="522822" cy="573074"/>
                    </a:xfrm>
                    <a:prstGeom prst="rect">
                      <a:avLst/>
                    </a:prstGeom>
                  </p:spPr>
                </p:pic>
                <p:pic>
                  <p:nvPicPr>
                    <p:cNvPr id="457" name="Picture 456">
                      <a:extLst>
                        <a:ext uri="{FF2B5EF4-FFF2-40B4-BE49-F238E27FC236}">
                          <a16:creationId xmlns:a16="http://schemas.microsoft.com/office/drawing/2014/main" id="{A6766CD1-9925-4BDB-9177-72632E700609}"/>
                        </a:ext>
                      </a:extLst>
                    </p:cNvPr>
                    <p:cNvPicPr>
                      <a:picLocks noChangeAspect="1"/>
                    </p:cNvPicPr>
                    <p:nvPr/>
                  </p:nvPicPr>
                  <p:blipFill rotWithShape="1">
                    <a:blip r:embed="rId86" cstate="print">
                      <a:extLst>
                        <a:ext uri="{28A0092B-C50C-407E-A947-70E740481C1C}">
                          <a14:useLocalDpi xmlns:a14="http://schemas.microsoft.com/office/drawing/2010/main" val="0"/>
                        </a:ext>
                      </a:extLst>
                    </a:blip>
                    <a:srcRect/>
                    <a:stretch/>
                  </p:blipFill>
                  <p:spPr>
                    <a:xfrm>
                      <a:off x="13465910" y="7366546"/>
                      <a:ext cx="521553" cy="573074"/>
                    </a:xfrm>
                    <a:prstGeom prst="rect">
                      <a:avLst/>
                    </a:prstGeom>
                  </p:spPr>
                </p:pic>
              </p:grpSp>
            </p:grpSp>
            <p:grpSp>
              <p:nvGrpSpPr>
                <p:cNvPr id="447" name="Group 446">
                  <a:extLst>
                    <a:ext uri="{FF2B5EF4-FFF2-40B4-BE49-F238E27FC236}">
                      <a16:creationId xmlns:a16="http://schemas.microsoft.com/office/drawing/2014/main" id="{104D35B4-C2D2-49D3-8CB3-68B45CFFB695}"/>
                    </a:ext>
                  </a:extLst>
                </p:cNvPr>
                <p:cNvGrpSpPr/>
                <p:nvPr/>
              </p:nvGrpSpPr>
              <p:grpSpPr>
                <a:xfrm>
                  <a:off x="2008682" y="3185912"/>
                  <a:ext cx="329514" cy="79848"/>
                  <a:chOff x="6660452" y="3094221"/>
                  <a:chExt cx="188672" cy="45719"/>
                </a:xfrm>
              </p:grpSpPr>
              <p:sp>
                <p:nvSpPr>
                  <p:cNvPr id="449" name="Oval 448">
                    <a:extLst>
                      <a:ext uri="{FF2B5EF4-FFF2-40B4-BE49-F238E27FC236}">
                        <a16:creationId xmlns:a16="http://schemas.microsoft.com/office/drawing/2014/main" id="{33F80069-EC6E-4F77-9D72-901E08D647DE}"/>
                      </a:ext>
                    </a:extLst>
                  </p:cNvPr>
                  <p:cNvSpPr/>
                  <p:nvPr/>
                </p:nvSpPr>
                <p:spPr bwMode="auto">
                  <a:xfrm>
                    <a:off x="6660452" y="3094221"/>
                    <a:ext cx="45720" cy="45719"/>
                  </a:xfrm>
                  <a:prstGeom prst="ellipse">
                    <a:avLst/>
                  </a:prstGeom>
                  <a:solidFill>
                    <a:sysClr val="windowText" lastClr="000000">
                      <a:lumMod val="65000"/>
                      <a:lumOff val="35000"/>
                    </a:sys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r" defTabSz="932293" rtl="0" eaLnBrk="1" fontAlgn="base" latinLnBrk="0" hangingPunct="1">
                      <a:lnSpc>
                        <a:spcPct val="90000"/>
                      </a:lnSpc>
                      <a:spcBef>
                        <a:spcPct val="0"/>
                      </a:spcBef>
                      <a:spcAft>
                        <a:spcPct val="0"/>
                      </a:spcAft>
                      <a:buClrTx/>
                      <a:buSzTx/>
                      <a:buFontTx/>
                      <a:buNone/>
                      <a:tabLst/>
                      <a:defRPr/>
                    </a:pPr>
                    <a:endParaRPr kumimoji="0" lang="en-US" sz="3600" b="0" i="0" u="none" strike="noStrike" kern="0" cap="none" spc="0" normalizeH="0" baseline="0" noProof="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450" name="Oval 449">
                    <a:extLst>
                      <a:ext uri="{FF2B5EF4-FFF2-40B4-BE49-F238E27FC236}">
                        <a16:creationId xmlns:a16="http://schemas.microsoft.com/office/drawing/2014/main" id="{C985AB52-3E16-4370-BECF-111FCC991737}"/>
                      </a:ext>
                    </a:extLst>
                  </p:cNvPr>
                  <p:cNvSpPr/>
                  <p:nvPr/>
                </p:nvSpPr>
                <p:spPr bwMode="auto">
                  <a:xfrm>
                    <a:off x="6731928" y="3094221"/>
                    <a:ext cx="45720" cy="45719"/>
                  </a:xfrm>
                  <a:prstGeom prst="ellipse">
                    <a:avLst/>
                  </a:prstGeom>
                  <a:solidFill>
                    <a:sysClr val="windowText" lastClr="000000">
                      <a:lumMod val="65000"/>
                      <a:lumOff val="35000"/>
                    </a:sys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r" defTabSz="932293" rtl="0" eaLnBrk="1" fontAlgn="base" latinLnBrk="0" hangingPunct="1">
                      <a:lnSpc>
                        <a:spcPct val="90000"/>
                      </a:lnSpc>
                      <a:spcBef>
                        <a:spcPct val="0"/>
                      </a:spcBef>
                      <a:spcAft>
                        <a:spcPct val="0"/>
                      </a:spcAft>
                      <a:buClrTx/>
                      <a:buSzTx/>
                      <a:buFontTx/>
                      <a:buNone/>
                      <a:tabLst/>
                      <a:defRPr/>
                    </a:pPr>
                    <a:endParaRPr kumimoji="0" lang="en-US" sz="3600" b="0" i="0" u="none" strike="noStrike" kern="0" cap="none" spc="0" normalizeH="0" baseline="0" noProof="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451" name="Oval 450">
                    <a:extLst>
                      <a:ext uri="{FF2B5EF4-FFF2-40B4-BE49-F238E27FC236}">
                        <a16:creationId xmlns:a16="http://schemas.microsoft.com/office/drawing/2014/main" id="{F7719C2D-BCC3-4AD3-95FE-35E45ACF557C}"/>
                      </a:ext>
                    </a:extLst>
                  </p:cNvPr>
                  <p:cNvSpPr/>
                  <p:nvPr/>
                </p:nvSpPr>
                <p:spPr bwMode="auto">
                  <a:xfrm>
                    <a:off x="6803404" y="3094221"/>
                    <a:ext cx="45720" cy="45719"/>
                  </a:xfrm>
                  <a:prstGeom prst="ellipse">
                    <a:avLst/>
                  </a:prstGeom>
                  <a:solidFill>
                    <a:sysClr val="windowText" lastClr="000000">
                      <a:lumMod val="65000"/>
                      <a:lumOff val="35000"/>
                    </a:sys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r" defTabSz="932293" rtl="0" eaLnBrk="1" fontAlgn="base" latinLnBrk="0" hangingPunct="1">
                      <a:lnSpc>
                        <a:spcPct val="90000"/>
                      </a:lnSpc>
                      <a:spcBef>
                        <a:spcPct val="0"/>
                      </a:spcBef>
                      <a:spcAft>
                        <a:spcPct val="0"/>
                      </a:spcAft>
                      <a:buClrTx/>
                      <a:buSzTx/>
                      <a:buFontTx/>
                      <a:buNone/>
                      <a:tabLst/>
                      <a:defRPr/>
                    </a:pPr>
                    <a:endParaRPr kumimoji="0" lang="en-US" sz="3600" b="0" i="0" u="none" strike="noStrike" kern="0" cap="none" spc="0" normalizeH="0" baseline="0" noProof="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grpSp>
            <p:pic>
              <p:nvPicPr>
                <p:cNvPr id="448" name="Picture 447">
                  <a:hlinkClick r:id="rId87"/>
                  <a:extLst>
                    <a:ext uri="{FF2B5EF4-FFF2-40B4-BE49-F238E27FC236}">
                      <a16:creationId xmlns:a16="http://schemas.microsoft.com/office/drawing/2014/main" id="{17166133-804B-46FE-904C-E72A5D9469CE}"/>
                    </a:ext>
                  </a:extLst>
                </p:cNvPr>
                <p:cNvPicPr>
                  <a:picLocks noChangeAspect="1"/>
                </p:cNvPicPr>
                <p:nvPr/>
              </p:nvPicPr>
              <p:blipFill>
                <a:blip r:embed="rId88" cstate="print">
                  <a:extLst>
                    <a:ext uri="{28A0092B-C50C-407E-A947-70E740481C1C}">
                      <a14:useLocalDpi xmlns:a14="http://schemas.microsoft.com/office/drawing/2010/main" val="0"/>
                    </a:ext>
                  </a:extLst>
                </a:blip>
                <a:stretch>
                  <a:fillRect/>
                </a:stretch>
              </p:blipFill>
              <p:spPr>
                <a:xfrm>
                  <a:off x="1670366" y="3017516"/>
                  <a:ext cx="252081" cy="252081"/>
                </a:xfrm>
                <a:prstGeom prst="rect">
                  <a:avLst/>
                </a:prstGeom>
              </p:spPr>
            </p:pic>
          </p:grpSp>
          <p:grpSp>
            <p:nvGrpSpPr>
              <p:cNvPr id="434" name="Group 433">
                <a:extLst>
                  <a:ext uri="{FF2B5EF4-FFF2-40B4-BE49-F238E27FC236}">
                    <a16:creationId xmlns:a16="http://schemas.microsoft.com/office/drawing/2014/main" id="{E95B28E2-BAB3-429C-A188-14DD468744B0}"/>
                  </a:ext>
                </a:extLst>
              </p:cNvPr>
              <p:cNvGrpSpPr/>
              <p:nvPr/>
            </p:nvGrpSpPr>
            <p:grpSpPr bwMode="black">
              <a:xfrm>
                <a:off x="11508873" y="4239626"/>
                <a:ext cx="75077" cy="45719"/>
                <a:chOff x="10387012" y="4179358"/>
                <a:chExt cx="974726" cy="593725"/>
              </a:xfrm>
              <a:solidFill>
                <a:schemeClr val="tx1"/>
              </a:solidFill>
            </p:grpSpPr>
            <p:sp>
              <p:nvSpPr>
                <p:cNvPr id="441" name="Freeform 26">
                  <a:extLst>
                    <a:ext uri="{FF2B5EF4-FFF2-40B4-BE49-F238E27FC236}">
                      <a16:creationId xmlns:a16="http://schemas.microsoft.com/office/drawing/2014/main" id="{EC75553C-B756-47E1-BFC7-6827656FB68B}"/>
                    </a:ext>
                  </a:extLst>
                </p:cNvPr>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121888" tIns="60944" rIns="121888" bIns="60944" numCol="1" anchor="t" anchorCtr="0" compatLnSpc="1">
                  <a:prstTxWarp prst="textNoShape">
                    <a:avLst/>
                  </a:prstTxWarp>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42" name="Freeform 27">
                  <a:extLst>
                    <a:ext uri="{FF2B5EF4-FFF2-40B4-BE49-F238E27FC236}">
                      <a16:creationId xmlns:a16="http://schemas.microsoft.com/office/drawing/2014/main" id="{14B79CD0-3A15-4982-9EBD-6B1E6E369F4B}"/>
                    </a:ext>
                  </a:extLst>
                </p:cNvPr>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121888" tIns="60944" rIns="121888" bIns="60944" numCol="1" anchor="t" anchorCtr="0" compatLnSpc="1">
                  <a:prstTxWarp prst="textNoShape">
                    <a:avLst/>
                  </a:prstTxWarp>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43" name="Freeform 28">
                  <a:extLst>
                    <a:ext uri="{FF2B5EF4-FFF2-40B4-BE49-F238E27FC236}">
                      <a16:creationId xmlns:a16="http://schemas.microsoft.com/office/drawing/2014/main" id="{42B65D42-81D3-4669-BECF-B3386D3DA569}"/>
                    </a:ext>
                  </a:extLst>
                </p:cNvPr>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121888" tIns="60944" rIns="121888" bIns="60944" numCol="1" anchor="t" anchorCtr="0" compatLnSpc="1">
                  <a:prstTxWarp prst="textNoShape">
                    <a:avLst/>
                  </a:prstTxWarp>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44" name="Freeform 29">
                  <a:extLst>
                    <a:ext uri="{FF2B5EF4-FFF2-40B4-BE49-F238E27FC236}">
                      <a16:creationId xmlns:a16="http://schemas.microsoft.com/office/drawing/2014/main" id="{DB116D4F-A86B-4238-A9C6-5747C05B43A9}"/>
                    </a:ext>
                  </a:extLst>
                </p:cNvPr>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121888" tIns="60944" rIns="121888" bIns="60944" numCol="1" anchor="t" anchorCtr="0" compatLnSpc="1">
                  <a:prstTxWarp prst="textNoShape">
                    <a:avLst/>
                  </a:prstTxWarp>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45" name="Freeform 30">
                  <a:extLst>
                    <a:ext uri="{FF2B5EF4-FFF2-40B4-BE49-F238E27FC236}">
                      <a16:creationId xmlns:a16="http://schemas.microsoft.com/office/drawing/2014/main" id="{1B7386EC-1A9E-4A3C-857A-977B4152CAF6}"/>
                    </a:ext>
                  </a:extLst>
                </p:cNvPr>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121888" tIns="60944" rIns="121888" bIns="60944" numCol="1" anchor="t" anchorCtr="0" compatLnSpc="1">
                  <a:prstTxWarp prst="textNoShape">
                    <a:avLst/>
                  </a:prstTxWarp>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grpSp>
            <p:nvGrpSpPr>
              <p:cNvPr id="435" name="Group 434">
                <a:extLst>
                  <a:ext uri="{FF2B5EF4-FFF2-40B4-BE49-F238E27FC236}">
                    <a16:creationId xmlns:a16="http://schemas.microsoft.com/office/drawing/2014/main" id="{72360254-D815-4DD5-B20F-FBFBC4360B1B}"/>
                  </a:ext>
                </a:extLst>
              </p:cNvPr>
              <p:cNvGrpSpPr/>
              <p:nvPr/>
            </p:nvGrpSpPr>
            <p:grpSpPr bwMode="black">
              <a:xfrm>
                <a:off x="11638296" y="4235799"/>
                <a:ext cx="75077" cy="45719"/>
                <a:chOff x="10387012" y="4179358"/>
                <a:chExt cx="974726" cy="593725"/>
              </a:xfrm>
              <a:solidFill>
                <a:schemeClr val="tx1"/>
              </a:solidFill>
            </p:grpSpPr>
            <p:sp>
              <p:nvSpPr>
                <p:cNvPr id="436" name="Freeform 26">
                  <a:extLst>
                    <a:ext uri="{FF2B5EF4-FFF2-40B4-BE49-F238E27FC236}">
                      <a16:creationId xmlns:a16="http://schemas.microsoft.com/office/drawing/2014/main" id="{43E971B2-CE20-4717-8338-630B5AEFD172}"/>
                    </a:ext>
                  </a:extLst>
                </p:cNvPr>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121888" tIns="60944" rIns="121888" bIns="60944" numCol="1" anchor="t" anchorCtr="0" compatLnSpc="1">
                  <a:prstTxWarp prst="textNoShape">
                    <a:avLst/>
                  </a:prstTxWarp>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37" name="Freeform 27">
                  <a:extLst>
                    <a:ext uri="{FF2B5EF4-FFF2-40B4-BE49-F238E27FC236}">
                      <a16:creationId xmlns:a16="http://schemas.microsoft.com/office/drawing/2014/main" id="{B28FF8D2-0B63-439A-8561-1E73359FFAF7}"/>
                    </a:ext>
                  </a:extLst>
                </p:cNvPr>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121888" tIns="60944" rIns="121888" bIns="60944" numCol="1" anchor="t" anchorCtr="0" compatLnSpc="1">
                  <a:prstTxWarp prst="textNoShape">
                    <a:avLst/>
                  </a:prstTxWarp>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38" name="Freeform 28">
                  <a:extLst>
                    <a:ext uri="{FF2B5EF4-FFF2-40B4-BE49-F238E27FC236}">
                      <a16:creationId xmlns:a16="http://schemas.microsoft.com/office/drawing/2014/main" id="{7F39FA69-9BBD-4E6E-9C6B-D645FC47E99B}"/>
                    </a:ext>
                  </a:extLst>
                </p:cNvPr>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121888" tIns="60944" rIns="121888" bIns="60944" numCol="1" anchor="t" anchorCtr="0" compatLnSpc="1">
                  <a:prstTxWarp prst="textNoShape">
                    <a:avLst/>
                  </a:prstTxWarp>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39" name="Freeform 29">
                  <a:extLst>
                    <a:ext uri="{FF2B5EF4-FFF2-40B4-BE49-F238E27FC236}">
                      <a16:creationId xmlns:a16="http://schemas.microsoft.com/office/drawing/2014/main" id="{220EDCF2-4BE6-45F2-907F-D02824DD316C}"/>
                    </a:ext>
                  </a:extLst>
                </p:cNvPr>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121888" tIns="60944" rIns="121888" bIns="60944" numCol="1" anchor="t" anchorCtr="0" compatLnSpc="1">
                  <a:prstTxWarp prst="textNoShape">
                    <a:avLst/>
                  </a:prstTxWarp>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40" name="Freeform 30">
                  <a:extLst>
                    <a:ext uri="{FF2B5EF4-FFF2-40B4-BE49-F238E27FC236}">
                      <a16:creationId xmlns:a16="http://schemas.microsoft.com/office/drawing/2014/main" id="{E2431020-1C4F-4634-A60A-4117FAA6308B}"/>
                    </a:ext>
                  </a:extLst>
                </p:cNvPr>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121888" tIns="60944" rIns="121888" bIns="60944" numCol="1" anchor="t" anchorCtr="0" compatLnSpc="1">
                  <a:prstTxWarp prst="textNoShape">
                    <a:avLst/>
                  </a:prstTxWarp>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grpSp>
        <p:sp>
          <p:nvSpPr>
            <p:cNvPr id="629" name="Rectangle 628">
              <a:hlinkClick r:id="rId89" tooltip="The AIP scanner helps you discover, classify, and protect files on UNC paths for network shares over SMB and on SharePoint Server 2013-2016 Sites and libraries."/>
              <a:extLst>
                <a:ext uri="{FF2B5EF4-FFF2-40B4-BE49-F238E27FC236}">
                  <a16:creationId xmlns:a16="http://schemas.microsoft.com/office/drawing/2014/main" id="{2E6CEE05-2201-4A3C-9D7B-1970B43F4F10}"/>
                </a:ext>
              </a:extLst>
            </p:cNvPr>
            <p:cNvSpPr/>
            <p:nvPr/>
          </p:nvSpPr>
          <p:spPr>
            <a:xfrm>
              <a:off x="8813865" y="4045216"/>
              <a:ext cx="1195104" cy="172046"/>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noAutofit/>
            </a:bodyPr>
            <a:lstStyle/>
            <a:p>
              <a:pPr>
                <a:spcAft>
                  <a:spcPts val="200"/>
                </a:spcAft>
              </a:pPr>
              <a:r>
                <a:rPr lang="en-US" sz="900" b="1">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rPr>
                <a:t>AIP Scanner</a:t>
              </a:r>
            </a:p>
          </p:txBody>
        </p:sp>
      </p:grpSp>
      <p:sp>
        <p:nvSpPr>
          <p:cNvPr id="480" name="Freeform 27">
            <a:extLst>
              <a:ext uri="{FF2B5EF4-FFF2-40B4-BE49-F238E27FC236}">
                <a16:creationId xmlns:a16="http://schemas.microsoft.com/office/drawing/2014/main" id="{E2FE455C-513A-4DC1-9436-A1EF0DAD7F67}"/>
              </a:ext>
            </a:extLst>
          </p:cNvPr>
          <p:cNvSpPr>
            <a:spLocks/>
          </p:cNvSpPr>
          <p:nvPr/>
        </p:nvSpPr>
        <p:spPr bwMode="auto">
          <a:xfrm>
            <a:off x="1589667" y="4312946"/>
            <a:ext cx="68905" cy="65866"/>
          </a:xfrm>
          <a:custGeom>
            <a:avLst/>
            <a:gdLst>
              <a:gd name="T0" fmla="*/ 662 w 682"/>
              <a:gd name="T1" fmla="*/ 87 h 643"/>
              <a:gd name="T2" fmla="*/ 499 w 682"/>
              <a:gd name="T3" fmla="*/ 2 h 643"/>
              <a:gd name="T4" fmla="*/ 424 w 682"/>
              <a:gd name="T5" fmla="*/ 16 h 643"/>
              <a:gd name="T6" fmla="*/ 345 w 682"/>
              <a:gd name="T7" fmla="*/ 41 h 643"/>
              <a:gd name="T8" fmla="*/ 286 w 682"/>
              <a:gd name="T9" fmla="*/ 22 h 643"/>
              <a:gd name="T10" fmla="*/ 201 w 682"/>
              <a:gd name="T11" fmla="*/ 4 h 643"/>
              <a:gd name="T12" fmla="*/ 82 w 682"/>
              <a:gd name="T13" fmla="*/ 53 h 643"/>
              <a:gd name="T14" fmla="*/ 0 w 682"/>
              <a:gd name="T15" fmla="*/ 261 h 643"/>
              <a:gd name="T16" fmla="*/ 58 w 682"/>
              <a:gd name="T17" fmla="*/ 484 h 643"/>
              <a:gd name="T18" fmla="*/ 143 w 682"/>
              <a:gd name="T19" fmla="*/ 603 h 643"/>
              <a:gd name="T20" fmla="*/ 209 w 682"/>
              <a:gd name="T21" fmla="*/ 639 h 643"/>
              <a:gd name="T22" fmla="*/ 258 w 682"/>
              <a:gd name="T23" fmla="*/ 634 h 643"/>
              <a:gd name="T24" fmla="*/ 321 w 682"/>
              <a:gd name="T25" fmla="*/ 609 h 643"/>
              <a:gd name="T26" fmla="*/ 406 w 682"/>
              <a:gd name="T27" fmla="*/ 612 h 643"/>
              <a:gd name="T28" fmla="*/ 492 w 682"/>
              <a:gd name="T29" fmla="*/ 640 h 643"/>
              <a:gd name="T30" fmla="*/ 609 w 682"/>
              <a:gd name="T31" fmla="*/ 560 h 643"/>
              <a:gd name="T32" fmla="*/ 671 w 682"/>
              <a:gd name="T33" fmla="*/ 452 h 643"/>
              <a:gd name="T34" fmla="*/ 682 w 682"/>
              <a:gd name="T35" fmla="*/ 414 h 643"/>
              <a:gd name="T36" fmla="*/ 631 w 682"/>
              <a:gd name="T37" fmla="*/ 382 h 643"/>
              <a:gd name="T38" fmla="*/ 572 w 682"/>
              <a:gd name="T39" fmla="*/ 274 h 643"/>
              <a:gd name="T40" fmla="*/ 599 w 682"/>
              <a:gd name="T41" fmla="*/ 147 h 643"/>
              <a:gd name="T42" fmla="*/ 662 w 682"/>
              <a:gd name="T43" fmla="*/ 87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2" h="643">
                <a:moveTo>
                  <a:pt x="662" y="87"/>
                </a:moveTo>
                <a:cubicBezTo>
                  <a:pt x="662" y="87"/>
                  <a:pt x="614" y="2"/>
                  <a:pt x="499" y="2"/>
                </a:cubicBezTo>
                <a:cubicBezTo>
                  <a:pt x="499" y="2"/>
                  <a:pt x="469" y="0"/>
                  <a:pt x="424" y="16"/>
                </a:cubicBezTo>
                <a:cubicBezTo>
                  <a:pt x="379" y="32"/>
                  <a:pt x="367" y="41"/>
                  <a:pt x="345" y="41"/>
                </a:cubicBezTo>
                <a:cubicBezTo>
                  <a:pt x="345" y="41"/>
                  <a:pt x="315" y="36"/>
                  <a:pt x="286" y="22"/>
                </a:cubicBezTo>
                <a:cubicBezTo>
                  <a:pt x="257" y="9"/>
                  <a:pt x="226" y="4"/>
                  <a:pt x="201" y="4"/>
                </a:cubicBezTo>
                <a:cubicBezTo>
                  <a:pt x="176" y="4"/>
                  <a:pt x="121" y="20"/>
                  <a:pt x="82" y="53"/>
                </a:cubicBezTo>
                <a:cubicBezTo>
                  <a:pt x="41" y="88"/>
                  <a:pt x="0" y="152"/>
                  <a:pt x="0" y="261"/>
                </a:cubicBezTo>
                <a:cubicBezTo>
                  <a:pt x="0" y="370"/>
                  <a:pt x="55" y="479"/>
                  <a:pt x="58" y="484"/>
                </a:cubicBezTo>
                <a:cubicBezTo>
                  <a:pt x="60" y="488"/>
                  <a:pt x="120" y="584"/>
                  <a:pt x="143" y="603"/>
                </a:cubicBezTo>
                <a:cubicBezTo>
                  <a:pt x="167" y="623"/>
                  <a:pt x="185" y="638"/>
                  <a:pt x="209" y="639"/>
                </a:cubicBezTo>
                <a:cubicBezTo>
                  <a:pt x="232" y="640"/>
                  <a:pt x="245" y="638"/>
                  <a:pt x="258" y="634"/>
                </a:cubicBezTo>
                <a:cubicBezTo>
                  <a:pt x="270" y="629"/>
                  <a:pt x="305" y="611"/>
                  <a:pt x="321" y="609"/>
                </a:cubicBezTo>
                <a:cubicBezTo>
                  <a:pt x="337" y="608"/>
                  <a:pt x="362" y="598"/>
                  <a:pt x="406" y="612"/>
                </a:cubicBezTo>
                <a:cubicBezTo>
                  <a:pt x="450" y="626"/>
                  <a:pt x="464" y="643"/>
                  <a:pt x="492" y="640"/>
                </a:cubicBezTo>
                <a:cubicBezTo>
                  <a:pt x="520" y="636"/>
                  <a:pt x="557" y="635"/>
                  <a:pt x="609" y="560"/>
                </a:cubicBezTo>
                <a:cubicBezTo>
                  <a:pt x="626" y="536"/>
                  <a:pt x="669" y="463"/>
                  <a:pt x="671" y="452"/>
                </a:cubicBezTo>
                <a:cubicBezTo>
                  <a:pt x="673" y="441"/>
                  <a:pt x="682" y="427"/>
                  <a:pt x="682" y="414"/>
                </a:cubicBezTo>
                <a:cubicBezTo>
                  <a:pt x="682" y="414"/>
                  <a:pt x="642" y="394"/>
                  <a:pt x="631" y="382"/>
                </a:cubicBezTo>
                <a:cubicBezTo>
                  <a:pt x="615" y="364"/>
                  <a:pt x="584" y="338"/>
                  <a:pt x="572" y="274"/>
                </a:cubicBezTo>
                <a:cubicBezTo>
                  <a:pt x="561" y="211"/>
                  <a:pt x="592" y="155"/>
                  <a:pt x="599" y="147"/>
                </a:cubicBezTo>
                <a:cubicBezTo>
                  <a:pt x="606" y="139"/>
                  <a:pt x="641" y="96"/>
                  <a:pt x="662" y="8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cxnSp>
        <p:nvCxnSpPr>
          <p:cNvPr id="749" name="Connector: Elbow 748">
            <a:extLst>
              <a:ext uri="{FF2B5EF4-FFF2-40B4-BE49-F238E27FC236}">
                <a16:creationId xmlns:a16="http://schemas.microsoft.com/office/drawing/2014/main" id="{1BD36714-AEC1-4C14-9E12-3A09CE1F98E5}"/>
              </a:ext>
            </a:extLst>
          </p:cNvPr>
          <p:cNvCxnSpPr>
            <a:cxnSpLocks/>
            <a:endCxn id="622" idx="3"/>
          </p:cNvCxnSpPr>
          <p:nvPr/>
        </p:nvCxnSpPr>
        <p:spPr>
          <a:xfrm rot="10800000" flipV="1">
            <a:off x="1796489" y="2862575"/>
            <a:ext cx="685983" cy="2082344"/>
          </a:xfrm>
          <a:prstGeom prst="bentConnector3">
            <a:avLst>
              <a:gd name="adj1" fmla="val 68514"/>
            </a:avLst>
          </a:prstGeom>
          <a:solidFill>
            <a:schemeClr val="bg1"/>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cxnSp>
      <p:grpSp>
        <p:nvGrpSpPr>
          <p:cNvPr id="36" name="Group 35">
            <a:extLst>
              <a:ext uri="{FF2B5EF4-FFF2-40B4-BE49-F238E27FC236}">
                <a16:creationId xmlns:a16="http://schemas.microsoft.com/office/drawing/2014/main" id="{F2AE5143-3F7D-48E1-97B1-C4610099C350}"/>
              </a:ext>
            </a:extLst>
          </p:cNvPr>
          <p:cNvGrpSpPr/>
          <p:nvPr/>
        </p:nvGrpSpPr>
        <p:grpSpPr>
          <a:xfrm>
            <a:off x="6646548" y="3493510"/>
            <a:ext cx="1507613" cy="2626000"/>
            <a:chOff x="6646548" y="3493510"/>
            <a:chExt cx="1507613" cy="2626000"/>
          </a:xfrm>
        </p:grpSpPr>
        <p:sp>
          <p:nvSpPr>
            <p:cNvPr id="98" name="Rectangle 97">
              <a:hlinkClick r:id="rId90" tooltip="Key vault mitigates risk of compromised secrets (e.g. inadvertently publishing keys to GitHub) by ensuring they are safeguarded by hardware security modules (HSMs) and readily available to applications"/>
              <a:extLst>
                <a:ext uri="{FF2B5EF4-FFF2-40B4-BE49-F238E27FC236}">
                  <a16:creationId xmlns:a16="http://schemas.microsoft.com/office/drawing/2014/main" id="{A3B8550D-2DB7-40D7-B7D2-21A4CAD5C8EC}"/>
                </a:ext>
              </a:extLst>
            </p:cNvPr>
            <p:cNvSpPr/>
            <p:nvPr/>
          </p:nvSpPr>
          <p:spPr>
            <a:xfrm>
              <a:off x="6824319" y="3771046"/>
              <a:ext cx="1328356" cy="219445"/>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 Key Vault</a:t>
              </a:r>
            </a:p>
          </p:txBody>
        </p:sp>
        <p:pic>
          <p:nvPicPr>
            <p:cNvPr id="99" name="Picture 98">
              <a:extLst>
                <a:ext uri="{FF2B5EF4-FFF2-40B4-BE49-F238E27FC236}">
                  <a16:creationId xmlns:a16="http://schemas.microsoft.com/office/drawing/2014/main" id="{27564F04-F98A-49DB-A1E6-BE18E4FD944B}"/>
                </a:ext>
              </a:extLst>
            </p:cNvPr>
            <p:cNvPicPr>
              <a:picLocks noChangeAspect="1"/>
            </p:cNvPicPr>
            <p:nvPr/>
          </p:nvPicPr>
          <p:blipFill>
            <a:blip r:embed="rId91" cstate="print">
              <a:extLst>
                <a:ext uri="{28A0092B-C50C-407E-A947-70E740481C1C}">
                  <a14:useLocalDpi xmlns:a14="http://schemas.microsoft.com/office/drawing/2010/main" val="0"/>
                </a:ext>
              </a:extLst>
            </a:blip>
            <a:stretch>
              <a:fillRect/>
            </a:stretch>
          </p:blipFill>
          <p:spPr>
            <a:xfrm>
              <a:off x="6879536" y="3825557"/>
              <a:ext cx="126336" cy="126336"/>
            </a:xfrm>
            <a:prstGeom prst="rect">
              <a:avLst/>
            </a:prstGeom>
          </p:spPr>
        </p:pic>
        <p:sp>
          <p:nvSpPr>
            <p:cNvPr id="100" name="Rectangle 99">
              <a:hlinkClick r:id="rId92" tooltip="A network security group (NSG) contains a list of access control list (ACL) rules that allow or deny network traffic to your VM instances in a Virtual Network. "/>
              <a:extLst>
                <a:ext uri="{FF2B5EF4-FFF2-40B4-BE49-F238E27FC236}">
                  <a16:creationId xmlns:a16="http://schemas.microsoft.com/office/drawing/2014/main" id="{02997D06-1450-4E50-80CD-7FE91A9446C9}"/>
                </a:ext>
              </a:extLst>
            </p:cNvPr>
            <p:cNvSpPr/>
            <p:nvPr/>
          </p:nvSpPr>
          <p:spPr>
            <a:xfrm>
              <a:off x="6824319" y="4430016"/>
              <a:ext cx="1328356" cy="322253"/>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rPr>
                <a:t>Network Security Groups</a:t>
              </a:r>
            </a:p>
          </p:txBody>
        </p:sp>
        <p:sp>
          <p:nvSpPr>
            <p:cNvPr id="103" name="Rectangle 102">
              <a:hlinkClick r:id="rId93" tooltip="Feature of Application Gateway that provides centralized protection of your web applications from common exploits and vulnerabilities like SQL injection attacks, cross site scripting attacks using OWASP core rule sets 3.0 or 2.2.9. "/>
              <a:extLst>
                <a:ext uri="{FF2B5EF4-FFF2-40B4-BE49-F238E27FC236}">
                  <a16:creationId xmlns:a16="http://schemas.microsoft.com/office/drawing/2014/main" id="{93288A76-0F88-4155-A0C4-1009831C3593}"/>
                </a:ext>
              </a:extLst>
            </p:cNvPr>
            <p:cNvSpPr/>
            <p:nvPr/>
          </p:nvSpPr>
          <p:spPr>
            <a:xfrm>
              <a:off x="6824319" y="3990703"/>
              <a:ext cx="1328356" cy="219445"/>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 WAF</a:t>
              </a:r>
            </a:p>
          </p:txBody>
        </p:sp>
        <p:pic>
          <p:nvPicPr>
            <p:cNvPr id="104" name="Picture 103" descr="A picture containing text&#10;&#10;Description generated with high confidence">
              <a:extLst>
                <a:ext uri="{FF2B5EF4-FFF2-40B4-BE49-F238E27FC236}">
                  <a16:creationId xmlns:a16="http://schemas.microsoft.com/office/drawing/2014/main" id="{E366301C-9FDD-402D-B4F8-48DCD9D5E79A}"/>
                </a:ext>
              </a:extLst>
            </p:cNvPr>
            <p:cNvPicPr>
              <a:picLocks noChangeAspect="1"/>
            </p:cNvPicPr>
            <p:nvPr/>
          </p:nvPicPr>
          <p:blipFill rotWithShape="1">
            <a:blip r:embed="rId9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6858547" y="4030152"/>
              <a:ext cx="168314" cy="165488"/>
            </a:xfrm>
            <a:prstGeom prst="rect">
              <a:avLst/>
            </a:prstGeom>
          </p:spPr>
        </p:pic>
        <p:sp>
          <p:nvSpPr>
            <p:cNvPr id="105" name="Rectangle 104">
              <a:hlinkClick r:id="rId95" tooltip="Azure includes real-time malware protection with advanced technology (including applied machine learning on clients and in the cloud) used in the antimalware component of Windows Defender ATP"/>
              <a:extLst>
                <a:ext uri="{FF2B5EF4-FFF2-40B4-BE49-F238E27FC236}">
                  <a16:creationId xmlns:a16="http://schemas.microsoft.com/office/drawing/2014/main" id="{7168FD92-C0D5-4B85-9D31-3BF1F2F138EE}"/>
                </a:ext>
              </a:extLst>
            </p:cNvPr>
            <p:cNvSpPr/>
            <p:nvPr/>
          </p:nvSpPr>
          <p:spPr>
            <a:xfrm>
              <a:off x="6824319" y="4210360"/>
              <a:ext cx="1328356" cy="219445"/>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rPr>
                <a:t>Azure Antimalware</a:t>
              </a:r>
            </a:p>
          </p:txBody>
        </p:sp>
        <p:grpSp>
          <p:nvGrpSpPr>
            <p:cNvPr id="106" name="Group 105">
              <a:extLst>
                <a:ext uri="{FF2B5EF4-FFF2-40B4-BE49-F238E27FC236}">
                  <a16:creationId xmlns:a16="http://schemas.microsoft.com/office/drawing/2014/main" id="{EE647438-C196-4974-A91D-CFA8079699F1}"/>
                </a:ext>
              </a:extLst>
            </p:cNvPr>
            <p:cNvGrpSpPr/>
            <p:nvPr/>
          </p:nvGrpSpPr>
          <p:grpSpPr>
            <a:xfrm>
              <a:off x="6870812" y="4246340"/>
              <a:ext cx="143785" cy="139115"/>
              <a:chOff x="7418198" y="4292156"/>
              <a:chExt cx="173353" cy="167723"/>
            </a:xfrm>
          </p:grpSpPr>
          <p:sp>
            <p:nvSpPr>
              <p:cNvPr id="108" name="Rectangle: Rounded Corners 107">
                <a:extLst>
                  <a:ext uri="{FF2B5EF4-FFF2-40B4-BE49-F238E27FC236}">
                    <a16:creationId xmlns:a16="http://schemas.microsoft.com/office/drawing/2014/main" id="{B4DCD47C-0D64-4E6D-813C-693813D978E3}"/>
                  </a:ext>
                </a:extLst>
              </p:cNvPr>
              <p:cNvSpPr/>
              <p:nvPr/>
            </p:nvSpPr>
            <p:spPr>
              <a:xfrm>
                <a:off x="7418198" y="4292156"/>
                <a:ext cx="173353" cy="167723"/>
              </a:xfrm>
              <a:prstGeom prst="roundRect">
                <a:avLst/>
              </a:prstGeom>
              <a:solidFill>
                <a:srgbClr val="007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9" name="Picture 108">
                <a:extLst>
                  <a:ext uri="{FF2B5EF4-FFF2-40B4-BE49-F238E27FC236}">
                    <a16:creationId xmlns:a16="http://schemas.microsoft.com/office/drawing/2014/main" id="{59D06D6E-4995-4C86-A622-DEC8F06A0051}"/>
                  </a:ext>
                </a:extLst>
              </p:cNvPr>
              <p:cNvPicPr>
                <a:picLocks noChangeAspect="1"/>
              </p:cNvPicPr>
              <p:nvPr/>
            </p:nvPicPr>
            <p:blipFill>
              <a:blip r:embed="rId96" cstate="print">
                <a:biLevel thresh="25000"/>
                <a:extLst>
                  <a:ext uri="{28A0092B-C50C-407E-A947-70E740481C1C}">
                    <a14:useLocalDpi xmlns:a14="http://schemas.microsoft.com/office/drawing/2010/main" val="0"/>
                  </a:ext>
                </a:extLst>
              </a:blip>
              <a:stretch>
                <a:fillRect/>
              </a:stretch>
            </p:blipFill>
            <p:spPr>
              <a:xfrm>
                <a:off x="7435114" y="4303810"/>
                <a:ext cx="134671" cy="149402"/>
              </a:xfrm>
              <a:prstGeom prst="rect">
                <a:avLst/>
              </a:prstGeom>
            </p:spPr>
          </p:pic>
        </p:grpSp>
        <p:pic>
          <p:nvPicPr>
            <p:cNvPr id="107" name="Picture 106">
              <a:extLst>
                <a:ext uri="{FF2B5EF4-FFF2-40B4-BE49-F238E27FC236}">
                  <a16:creationId xmlns:a16="http://schemas.microsoft.com/office/drawing/2014/main" id="{2EF74B27-1735-4A8F-9B1B-5EB96F46BA01}"/>
                </a:ext>
              </a:extLst>
            </p:cNvPr>
            <p:cNvPicPr>
              <a:picLocks noChangeAspect="1"/>
            </p:cNvPicPr>
            <p:nvPr/>
          </p:nvPicPr>
          <p:blipFill>
            <a:blip r:embed="rId97">
              <a:clrChange>
                <a:clrFrom>
                  <a:srgbClr val="FFFFFF"/>
                </a:clrFrom>
                <a:clrTo>
                  <a:srgbClr val="FFFFFF">
                    <a:alpha val="0"/>
                  </a:srgbClr>
                </a:clrTo>
              </a:clrChange>
            </a:blip>
            <a:stretch>
              <a:fillRect/>
            </a:stretch>
          </p:blipFill>
          <p:spPr>
            <a:xfrm>
              <a:off x="6646548" y="3493510"/>
              <a:ext cx="167209" cy="143337"/>
            </a:xfrm>
            <a:prstGeom prst="rect">
              <a:avLst/>
            </a:prstGeom>
            <a:ln w="14224">
              <a:noFill/>
            </a:ln>
          </p:spPr>
        </p:pic>
        <p:sp>
          <p:nvSpPr>
            <p:cNvPr id="131" name="Rectangle 130">
              <a:hlinkClick r:id="rId98" tooltip="In additional to encryption of all disks in the Azure fabric, you can also encrypt storage blobs, Windows VM disks, and Linux VM Disks"/>
              <a:extLst>
                <a:ext uri="{FF2B5EF4-FFF2-40B4-BE49-F238E27FC236}">
                  <a16:creationId xmlns:a16="http://schemas.microsoft.com/office/drawing/2014/main" id="{6C661EED-3EAF-4976-9C26-A755475706E3}"/>
                </a:ext>
              </a:extLst>
            </p:cNvPr>
            <p:cNvSpPr/>
            <p:nvPr/>
          </p:nvSpPr>
          <p:spPr>
            <a:xfrm>
              <a:off x="6825805" y="5049853"/>
              <a:ext cx="1328356" cy="356616"/>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rPr>
                <a:t>Disk &amp; Storage Encryption</a:t>
              </a:r>
            </a:p>
          </p:txBody>
        </p:sp>
        <p:sp>
          <p:nvSpPr>
            <p:cNvPr id="132" name="Rectangle 131">
              <a:hlinkClick r:id="rId99" tooltip="Azure natively provides basic DDoS protection for all public IPs. You can increase protection with adaptive tuning of thresholds (with machine learning), real-time and historical telemetry, alerting, cost guarantee and more."/>
              <a:extLst>
                <a:ext uri="{FF2B5EF4-FFF2-40B4-BE49-F238E27FC236}">
                  <a16:creationId xmlns:a16="http://schemas.microsoft.com/office/drawing/2014/main" id="{24AA6736-30B3-474F-A68B-5A198D7C53FD}"/>
                </a:ext>
              </a:extLst>
            </p:cNvPr>
            <p:cNvSpPr/>
            <p:nvPr/>
          </p:nvSpPr>
          <p:spPr>
            <a:xfrm>
              <a:off x="6823845" y="5701414"/>
              <a:ext cx="1328356" cy="329001"/>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rPr>
                <a:t>DDoS attack </a:t>
              </a:r>
              <a:r>
                <a:rPr kumimoji="0" lang="en-US" altLang="en-US" sz="900" b="0" i="0" u="none" strike="noStrike" kern="1200" cap="none" spc="0" normalizeH="0" baseline="0" noProof="0" err="1">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rPr>
                <a:t>Mitigation</a:t>
              </a:r>
              <a:r>
                <a:rPr kumimoji="0" lang="en-US" altLang="en-US" sz="900" b="0" i="0" u="none" strike="noStrike" kern="1200" cap="none" spc="0" normalizeH="0" baseline="0" noProof="0" err="1">
                  <a:ln>
                    <a:noFill/>
                  </a:ln>
                  <a:solidFill>
                    <a:srgbClr val="505050"/>
                  </a:solidFill>
                  <a:effectLst/>
                  <a:uLnTx/>
                  <a:uFillTx/>
                  <a:latin typeface="Segoe UI" panose="020B0502040204020203" pitchFamily="34" charset="0"/>
                  <a:ea typeface="+mn-ea"/>
                  <a:cs typeface="Segoe UI" panose="020B0502040204020203" pitchFamily="34" charset="0"/>
                </a:rPr>
                <a:t>+Monitor</a:t>
              </a:r>
              <a:endParaRPr kumimoji="0" lang="en-US" altLang="en-US" sz="900" b="0" i="0" u="none" strike="noStrike" kern="1200" cap="none" spc="0" normalizeH="0" baseline="0" noProof="0">
                <a:ln>
                  <a:noFill/>
                </a:ln>
                <a:solidFill>
                  <a:srgbClr val="505050"/>
                </a:solidFill>
                <a:effectLst/>
                <a:highlight>
                  <a:srgbClr val="FFFF00"/>
                </a:highlight>
                <a:uLnTx/>
                <a:uFillTx/>
                <a:latin typeface="Segoe UI" panose="020B0502040204020203" pitchFamily="34" charset="0"/>
                <a:ea typeface="+mn-ea"/>
                <a:cs typeface="Segoe UI" panose="020B0502040204020203" pitchFamily="34" charset="0"/>
              </a:endParaRPr>
            </a:p>
          </p:txBody>
        </p:sp>
        <p:sp>
          <p:nvSpPr>
            <p:cNvPr id="134" name="Rectangle 133">
              <a:hlinkClick r:id="rId100" tooltip="Protection against disasters &amp; ransomware attacks with simple and reliable cloud integrated backup as a service. Site Recovery can protect Hyper-V, VMware and physical servers and you can use Azure or your secondary datacenter as your recovery site"/>
              <a:extLst>
                <a:ext uri="{FF2B5EF4-FFF2-40B4-BE49-F238E27FC236}">
                  <a16:creationId xmlns:a16="http://schemas.microsoft.com/office/drawing/2014/main" id="{6C0F1C9C-66B0-4D4F-90EA-44EEDDDAD6D7}"/>
                </a:ext>
              </a:extLst>
            </p:cNvPr>
            <p:cNvSpPr/>
            <p:nvPr/>
          </p:nvSpPr>
          <p:spPr>
            <a:xfrm>
              <a:off x="6824319" y="4750543"/>
              <a:ext cx="1328356" cy="301827"/>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rPr>
                <a:t>Backup &amp; Site Recovery</a:t>
              </a:r>
            </a:p>
          </p:txBody>
        </p:sp>
        <p:cxnSp>
          <p:nvCxnSpPr>
            <p:cNvPr id="617" name="Straight Connector 616">
              <a:extLst>
                <a:ext uri="{FF2B5EF4-FFF2-40B4-BE49-F238E27FC236}">
                  <a16:creationId xmlns:a16="http://schemas.microsoft.com/office/drawing/2014/main" id="{DF0411BC-7BCC-4413-98AA-2FC35D64F42C}"/>
                </a:ext>
              </a:extLst>
            </p:cNvPr>
            <p:cNvCxnSpPr>
              <a:cxnSpLocks/>
              <a:stCxn id="107" idx="2"/>
            </p:cNvCxnSpPr>
            <p:nvPr/>
          </p:nvCxnSpPr>
          <p:spPr>
            <a:xfrm>
              <a:off x="6730153" y="3636847"/>
              <a:ext cx="0" cy="2454929"/>
            </a:xfrm>
            <a:prstGeom prst="line">
              <a:avLst/>
            </a:prstGeom>
            <a:ln w="1905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136" name="Picture 232" descr="Storage blob.png">
              <a:extLst>
                <a:ext uri="{FF2B5EF4-FFF2-40B4-BE49-F238E27FC236}">
                  <a16:creationId xmlns:a16="http://schemas.microsoft.com/office/drawing/2014/main" id="{9506182D-7A52-4A42-BEF2-26177AA845C8}"/>
                </a:ext>
              </a:extLst>
            </p:cNvPr>
            <p:cNvPicPr>
              <a:picLocks noChangeAspect="1"/>
            </p:cNvPicPr>
            <p:nvPr/>
          </p:nvPicPr>
          <p:blipFill>
            <a:blip r:embed="rId101"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6874265" y="5153653"/>
              <a:ext cx="136878" cy="126156"/>
            </a:xfrm>
            <a:prstGeom prst="rect">
              <a:avLst/>
            </a:prstGeom>
            <a:solidFill>
              <a:schemeClr val="bg1"/>
            </a:solidFill>
            <a:ln w="9525">
              <a:noFill/>
              <a:miter lim="800000"/>
              <a:headEnd/>
              <a:tailEnd/>
            </a:ln>
          </p:spPr>
        </p:pic>
        <p:grpSp>
          <p:nvGrpSpPr>
            <p:cNvPr id="102" name="Group 101">
              <a:extLst>
                <a:ext uri="{FF2B5EF4-FFF2-40B4-BE49-F238E27FC236}">
                  <a16:creationId xmlns:a16="http://schemas.microsoft.com/office/drawing/2014/main" id="{0DB0F1ED-6A41-424B-868C-BBD6BBB667E7}"/>
                </a:ext>
              </a:extLst>
            </p:cNvPr>
            <p:cNvGrpSpPr/>
            <p:nvPr/>
          </p:nvGrpSpPr>
          <p:grpSpPr>
            <a:xfrm>
              <a:off x="7338348" y="6073791"/>
              <a:ext cx="188672" cy="45719"/>
              <a:chOff x="6660452" y="3094221"/>
              <a:chExt cx="188672" cy="45719"/>
            </a:xfrm>
          </p:grpSpPr>
          <p:sp>
            <p:nvSpPr>
              <p:cNvPr id="110" name="Oval 109">
                <a:extLst>
                  <a:ext uri="{FF2B5EF4-FFF2-40B4-BE49-F238E27FC236}">
                    <a16:creationId xmlns:a16="http://schemas.microsoft.com/office/drawing/2014/main" id="{7B3E62CD-7F8A-46CC-8BAE-4691724F58E9}"/>
                  </a:ext>
                </a:extLst>
              </p:cNvPr>
              <p:cNvSpPr/>
              <p:nvPr/>
            </p:nvSpPr>
            <p:spPr bwMode="auto">
              <a:xfrm>
                <a:off x="6660452"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1" name="Oval 110">
                <a:extLst>
                  <a:ext uri="{FF2B5EF4-FFF2-40B4-BE49-F238E27FC236}">
                    <a16:creationId xmlns:a16="http://schemas.microsoft.com/office/drawing/2014/main" id="{0343811B-56C3-461D-B065-DB1BB6421E5D}"/>
                  </a:ext>
                </a:extLst>
              </p:cNvPr>
              <p:cNvSpPr/>
              <p:nvPr/>
            </p:nvSpPr>
            <p:spPr bwMode="auto">
              <a:xfrm>
                <a:off x="6731928"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2" name="Oval 111">
                <a:extLst>
                  <a:ext uri="{FF2B5EF4-FFF2-40B4-BE49-F238E27FC236}">
                    <a16:creationId xmlns:a16="http://schemas.microsoft.com/office/drawing/2014/main" id="{D5EF34EC-591A-477C-AA1B-83A2FC1B9695}"/>
                  </a:ext>
                </a:extLst>
              </p:cNvPr>
              <p:cNvSpPr/>
              <p:nvPr/>
            </p:nvSpPr>
            <p:spPr bwMode="auto">
              <a:xfrm>
                <a:off x="6803404"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783" name="Rectangle 782">
              <a:hlinkClick r:id="rId102" tooltip="Azure Policy provides auditing and enforcement of different rules and effects over your resources so resources stay compliant with your corporate standards and service level agreements. "/>
              <a:extLst>
                <a:ext uri="{FF2B5EF4-FFF2-40B4-BE49-F238E27FC236}">
                  <a16:creationId xmlns:a16="http://schemas.microsoft.com/office/drawing/2014/main" id="{C2550DE4-7F2A-4887-8CC2-F087366CE633}"/>
                </a:ext>
              </a:extLst>
            </p:cNvPr>
            <p:cNvSpPr/>
            <p:nvPr/>
          </p:nvSpPr>
          <p:spPr>
            <a:xfrm>
              <a:off x="6824319" y="3556287"/>
              <a:ext cx="1328356" cy="219445"/>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rPr>
                <a:t>Azure Policy</a:t>
              </a:r>
            </a:p>
          </p:txBody>
        </p:sp>
        <p:sp>
          <p:nvSpPr>
            <p:cNvPr id="468" name="Rectangle 467">
              <a:hlinkClick r:id="rId103" tooltip="Azure confidential computing protects data being processed in the cloud with hardware based Trusted Execution Environments (TEEs) that isolate data while its being used. "/>
              <a:extLst>
                <a:ext uri="{FF2B5EF4-FFF2-40B4-BE49-F238E27FC236}">
                  <a16:creationId xmlns:a16="http://schemas.microsoft.com/office/drawing/2014/main" id="{0A7E13F4-610F-4AC0-A580-0830398CE7EB}"/>
                </a:ext>
              </a:extLst>
            </p:cNvPr>
            <p:cNvSpPr/>
            <p:nvPr/>
          </p:nvSpPr>
          <p:spPr>
            <a:xfrm>
              <a:off x="6824119" y="5406469"/>
              <a:ext cx="1328356" cy="299310"/>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Ins="91440" rtlCol="0" anchor="ctr"/>
            <a:lstStyle/>
            <a:p>
              <a:pPr>
                <a:defRPr/>
              </a:pPr>
              <a:r>
                <a:rPr lang="en-US" altLang="en-US" sz="90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rPr>
                <a:t>Confidential Computing</a:t>
              </a:r>
            </a:p>
          </p:txBody>
        </p:sp>
        <p:pic>
          <p:nvPicPr>
            <p:cNvPr id="27" name="Picture 26">
              <a:extLst>
                <a:ext uri="{FF2B5EF4-FFF2-40B4-BE49-F238E27FC236}">
                  <a16:creationId xmlns:a16="http://schemas.microsoft.com/office/drawing/2014/main" id="{3ECF2E68-96A8-461D-9D37-F8BB34FFE47C}"/>
                </a:ext>
              </a:extLst>
            </p:cNvPr>
            <p:cNvPicPr>
              <a:picLocks noChangeAspect="1"/>
            </p:cNvPicPr>
            <p:nvPr/>
          </p:nvPicPr>
          <p:blipFill>
            <a:blip r:embed="rId10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867238" y="3606133"/>
              <a:ext cx="150932" cy="112545"/>
            </a:xfrm>
            <a:prstGeom prst="rect">
              <a:avLst/>
            </a:prstGeom>
          </p:spPr>
        </p:pic>
        <p:pic>
          <p:nvPicPr>
            <p:cNvPr id="618" name="Picture 617">
              <a:extLst>
                <a:ext uri="{FF2B5EF4-FFF2-40B4-BE49-F238E27FC236}">
                  <a16:creationId xmlns:a16="http://schemas.microsoft.com/office/drawing/2014/main" id="{D6B9A2DF-358D-4C60-96E4-BFCACEEB04D1}"/>
                </a:ext>
              </a:extLst>
            </p:cNvPr>
            <p:cNvPicPr>
              <a:picLocks noChangeAspect="1"/>
            </p:cNvPicPr>
            <p:nvPr/>
          </p:nvPicPr>
          <p:blipFill>
            <a:blip r:embed="rId10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867238" y="4545233"/>
              <a:ext cx="150932" cy="112545"/>
            </a:xfrm>
            <a:prstGeom prst="rect">
              <a:avLst/>
            </a:prstGeom>
          </p:spPr>
        </p:pic>
        <p:pic>
          <p:nvPicPr>
            <p:cNvPr id="620" name="Picture 619">
              <a:extLst>
                <a:ext uri="{FF2B5EF4-FFF2-40B4-BE49-F238E27FC236}">
                  <a16:creationId xmlns:a16="http://schemas.microsoft.com/office/drawing/2014/main" id="{0B6E7126-46C1-4BDE-A074-ABE7A44A2C56}"/>
                </a:ext>
              </a:extLst>
            </p:cNvPr>
            <p:cNvPicPr>
              <a:picLocks noChangeAspect="1"/>
            </p:cNvPicPr>
            <p:nvPr/>
          </p:nvPicPr>
          <p:blipFill>
            <a:blip r:embed="rId10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867238" y="4837354"/>
              <a:ext cx="150932" cy="112545"/>
            </a:xfrm>
            <a:prstGeom prst="rect">
              <a:avLst/>
            </a:prstGeom>
          </p:spPr>
        </p:pic>
        <p:pic>
          <p:nvPicPr>
            <p:cNvPr id="624" name="Picture 623">
              <a:extLst>
                <a:ext uri="{FF2B5EF4-FFF2-40B4-BE49-F238E27FC236}">
                  <a16:creationId xmlns:a16="http://schemas.microsoft.com/office/drawing/2014/main" id="{C2F0A86B-603B-43FE-87F3-C7B796A5EC9A}"/>
                </a:ext>
              </a:extLst>
            </p:cNvPr>
            <p:cNvPicPr>
              <a:picLocks noChangeAspect="1"/>
            </p:cNvPicPr>
            <p:nvPr/>
          </p:nvPicPr>
          <p:blipFill>
            <a:blip r:embed="rId10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867238" y="5495882"/>
              <a:ext cx="150932" cy="112545"/>
            </a:xfrm>
            <a:prstGeom prst="rect">
              <a:avLst/>
            </a:prstGeom>
          </p:spPr>
        </p:pic>
        <p:pic>
          <p:nvPicPr>
            <p:cNvPr id="625" name="Picture 624">
              <a:extLst>
                <a:ext uri="{FF2B5EF4-FFF2-40B4-BE49-F238E27FC236}">
                  <a16:creationId xmlns:a16="http://schemas.microsoft.com/office/drawing/2014/main" id="{D6D48658-313A-4BD5-9A9A-25C2B4FC3878}"/>
                </a:ext>
              </a:extLst>
            </p:cNvPr>
            <p:cNvPicPr>
              <a:picLocks noChangeAspect="1"/>
            </p:cNvPicPr>
            <p:nvPr/>
          </p:nvPicPr>
          <p:blipFill>
            <a:blip r:embed="rId10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867238" y="5807219"/>
              <a:ext cx="150932" cy="112545"/>
            </a:xfrm>
            <a:prstGeom prst="rect">
              <a:avLst/>
            </a:prstGeom>
          </p:spPr>
        </p:pic>
      </p:grpSp>
      <p:grpSp>
        <p:nvGrpSpPr>
          <p:cNvPr id="20" name="Group 19">
            <a:extLst>
              <a:ext uri="{FF2B5EF4-FFF2-40B4-BE49-F238E27FC236}">
                <a16:creationId xmlns:a16="http://schemas.microsoft.com/office/drawing/2014/main" id="{B5F3E33E-AC8B-42B3-A25B-1E67BE69C1B6}"/>
              </a:ext>
            </a:extLst>
          </p:cNvPr>
          <p:cNvGrpSpPr/>
          <p:nvPr/>
        </p:nvGrpSpPr>
        <p:grpSpPr>
          <a:xfrm>
            <a:off x="123155" y="5495239"/>
            <a:ext cx="1880731" cy="1256281"/>
            <a:chOff x="123155" y="5495239"/>
            <a:chExt cx="1880731" cy="1256281"/>
          </a:xfrm>
        </p:grpSpPr>
        <p:grpSp>
          <p:nvGrpSpPr>
            <p:cNvPr id="13" name="Group 12">
              <a:extLst>
                <a:ext uri="{FF2B5EF4-FFF2-40B4-BE49-F238E27FC236}">
                  <a16:creationId xmlns:a16="http://schemas.microsoft.com/office/drawing/2014/main" id="{F5D285D6-BB19-4EF3-A4AA-722AA062D872}"/>
                </a:ext>
              </a:extLst>
            </p:cNvPr>
            <p:cNvGrpSpPr/>
            <p:nvPr/>
          </p:nvGrpSpPr>
          <p:grpSpPr>
            <a:xfrm>
              <a:off x="123155" y="5495239"/>
              <a:ext cx="1880731" cy="1256281"/>
              <a:chOff x="123155" y="5307127"/>
              <a:chExt cx="1880731" cy="1256281"/>
            </a:xfrm>
          </p:grpSpPr>
          <p:grpSp>
            <p:nvGrpSpPr>
              <p:cNvPr id="502" name="Group 501">
                <a:extLst>
                  <a:ext uri="{FF2B5EF4-FFF2-40B4-BE49-F238E27FC236}">
                    <a16:creationId xmlns:a16="http://schemas.microsoft.com/office/drawing/2014/main" id="{62B05F48-488F-419C-8A2F-20BE6F7116C0}"/>
                  </a:ext>
                </a:extLst>
              </p:cNvPr>
              <p:cNvGrpSpPr/>
              <p:nvPr/>
            </p:nvGrpSpPr>
            <p:grpSpPr>
              <a:xfrm>
                <a:off x="123155" y="5307127"/>
                <a:ext cx="1806256" cy="1249821"/>
                <a:chOff x="3815487" y="5386989"/>
                <a:chExt cx="1806256" cy="1249821"/>
              </a:xfrm>
            </p:grpSpPr>
            <p:sp>
              <p:nvSpPr>
                <p:cNvPr id="567" name="Rectangle 566">
                  <a:hlinkClick r:id="rId105" tooltip="Windows 10 is designed to protect against known and emerging security threats across the spectrum of attack vectors. Windows 10 security features focus on Identity security and usability, Information protection, and Malware resistance."/>
                  <a:extLst>
                    <a:ext uri="{FF2B5EF4-FFF2-40B4-BE49-F238E27FC236}">
                      <a16:creationId xmlns:a16="http://schemas.microsoft.com/office/drawing/2014/main" id="{12F47460-432B-44C0-B838-482409AFCE7B}"/>
                    </a:ext>
                  </a:extLst>
                </p:cNvPr>
                <p:cNvSpPr/>
                <p:nvPr/>
              </p:nvSpPr>
              <p:spPr bwMode="auto">
                <a:xfrm>
                  <a:off x="3875169" y="5386989"/>
                  <a:ext cx="1746573" cy="1156611"/>
                </a:xfrm>
                <a:prstGeom prst="rect">
                  <a:avLst/>
                </a:prstGeom>
                <a:solidFill>
                  <a:schemeClr val="bg1"/>
                </a:solidFill>
                <a:ln w="14224">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114300" marR="0" lvl="0" indent="0" algn="l" defTabSz="914400" rtl="0" eaLnBrk="1" fontAlgn="auto" latinLnBrk="0" hangingPunct="1">
                    <a:lnSpc>
                      <a:spcPct val="97000"/>
                    </a:lnSpc>
                    <a:spcBef>
                      <a:spcPts val="0"/>
                    </a:spcBef>
                    <a:spcAft>
                      <a:spcPts val="0"/>
                    </a:spcAft>
                    <a:buClrTx/>
                    <a:buSzTx/>
                    <a:buFontTx/>
                    <a:buNone/>
                    <a:tabLst/>
                    <a:defRPr/>
                  </a:pPr>
                  <a:endParaRPr kumimoji="0" lang="en-US" sz="900" b="0" i="0" u="none" strike="noStrike" kern="1200" cap="none" spc="0" normalizeH="0" baseline="0" noProof="0" err="1">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p:txBody>
            </p:sp>
            <p:sp>
              <p:nvSpPr>
                <p:cNvPr id="568" name="Rounded Rectangle 1457">
                  <a:hlinkClick r:id="rId105" tooltip="Windows 10 is designed to protect against known and emerging security threats across the spectrum of attack vectors. Windows 10 security features focus on Identity security and usability, Information protection, and Malware resistance."/>
                  <a:extLst>
                    <a:ext uri="{FF2B5EF4-FFF2-40B4-BE49-F238E27FC236}">
                      <a16:creationId xmlns:a16="http://schemas.microsoft.com/office/drawing/2014/main" id="{C70FE1D3-B317-4288-9465-092462159B1A}"/>
                    </a:ext>
                  </a:extLst>
                </p:cNvPr>
                <p:cNvSpPr/>
                <p:nvPr/>
              </p:nvSpPr>
              <p:spPr>
                <a:xfrm>
                  <a:off x="3815487" y="5627688"/>
                  <a:ext cx="1281496" cy="1009122"/>
                </a:xfrm>
                <a:prstGeom prst="roundRect">
                  <a:avLst>
                    <a:gd name="adj" fmla="val 0"/>
                  </a:avLst>
                </a:prstGeom>
                <a:noFill/>
                <a:ln w="14224">
                  <a:no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91440" numCol="1"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114300" lvl="0">
                    <a:lnSpc>
                      <a:spcPct val="90000"/>
                    </a:lnSpc>
                    <a:spcAft>
                      <a:spcPts val="150"/>
                    </a:spcAft>
                    <a:defRPr/>
                  </a:pPr>
                  <a:r>
                    <a:rPr lang="en-US" sz="60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rPr>
                    <a:t>Network protection</a:t>
                  </a:r>
                </a:p>
                <a:p>
                  <a:pPr marL="114300" lvl="0">
                    <a:lnSpc>
                      <a:spcPct val="90000"/>
                    </a:lnSpc>
                    <a:spcAft>
                      <a:spcPts val="150"/>
                    </a:spcAft>
                    <a:defRPr/>
                  </a:pPr>
                  <a:r>
                    <a:rPr lang="en-US" sz="60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rPr>
                    <a:t>Credential protection</a:t>
                  </a:r>
                </a:p>
                <a:p>
                  <a:pPr marL="114300" lvl="0">
                    <a:lnSpc>
                      <a:spcPct val="90000"/>
                    </a:lnSpc>
                    <a:spcAft>
                      <a:spcPts val="150"/>
                    </a:spcAft>
                    <a:defRPr/>
                  </a:pPr>
                  <a:r>
                    <a:rPr lang="en-US" sz="60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rPr>
                    <a:t>Exploit protection</a:t>
                  </a:r>
                </a:p>
                <a:p>
                  <a:pPr marL="114300" lvl="0">
                    <a:lnSpc>
                      <a:spcPct val="90000"/>
                    </a:lnSpc>
                    <a:spcAft>
                      <a:spcPts val="150"/>
                    </a:spcAft>
                    <a:defRPr/>
                  </a:pPr>
                  <a:r>
                    <a:rPr lang="en-US" sz="60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rPr>
                    <a:t>Reputation analysis</a:t>
                  </a:r>
                </a:p>
                <a:p>
                  <a:pPr marL="114300" lvl="0">
                    <a:lnSpc>
                      <a:spcPct val="90000"/>
                    </a:lnSpc>
                    <a:spcAft>
                      <a:spcPts val="150"/>
                    </a:spcAft>
                    <a:defRPr/>
                  </a:pPr>
                  <a:r>
                    <a:rPr lang="en-US" sz="60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rPr>
                    <a:t>Full Disk Encryption</a:t>
                  </a:r>
                </a:p>
                <a:p>
                  <a:pPr marL="114300">
                    <a:lnSpc>
                      <a:spcPct val="90000"/>
                    </a:lnSpc>
                    <a:spcAft>
                      <a:spcPts val="150"/>
                    </a:spcAft>
                    <a:defRPr/>
                  </a:pPr>
                  <a:r>
                    <a:rPr lang="en-US" sz="600">
                      <a:gradFill>
                        <a:gsLst>
                          <a:gs pos="0">
                            <a:srgbClr val="505050">
                              <a:lumMod val="75000"/>
                            </a:srgbClr>
                          </a:gs>
                          <a:gs pos="100000">
                            <a:srgbClr val="505050">
                              <a:lumMod val="75000"/>
                            </a:srgbClr>
                          </a:gs>
                        </a:gsLst>
                        <a:lin ang="5400000" scaled="1"/>
                      </a:gradFill>
                    </a:rPr>
                    <a:t>Attack surface</a:t>
                  </a:r>
                  <a:br>
                    <a:rPr lang="en-US" sz="600">
                      <a:gradFill>
                        <a:gsLst>
                          <a:gs pos="0">
                            <a:srgbClr val="505050">
                              <a:lumMod val="75000"/>
                            </a:srgbClr>
                          </a:gs>
                          <a:gs pos="100000">
                            <a:srgbClr val="505050">
                              <a:lumMod val="75000"/>
                            </a:srgbClr>
                          </a:gs>
                        </a:gsLst>
                        <a:lin ang="5400000" scaled="1"/>
                      </a:gradFill>
                    </a:rPr>
                  </a:br>
                  <a:r>
                    <a:rPr lang="en-US" sz="600">
                      <a:gradFill>
                        <a:gsLst>
                          <a:gs pos="0">
                            <a:srgbClr val="505050">
                              <a:lumMod val="75000"/>
                            </a:srgbClr>
                          </a:gs>
                          <a:gs pos="100000">
                            <a:srgbClr val="505050">
                              <a:lumMod val="75000"/>
                            </a:srgbClr>
                          </a:gs>
                        </a:gsLst>
                        <a:lin ang="5400000" scaled="1"/>
                      </a:gradFill>
                    </a:rPr>
                    <a:t>reduction</a:t>
                  </a:r>
                  <a:endParaRPr lang="en-US" sz="600" b="1">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endParaRPr>
                </a:p>
                <a:p>
                  <a:pPr marL="114300" marR="0" lvl="0" indent="0" algn="l" defTabSz="914400" rtl="0" eaLnBrk="1" fontAlgn="auto" latinLnBrk="0" hangingPunct="1">
                    <a:lnSpc>
                      <a:spcPct val="90000"/>
                    </a:lnSpc>
                    <a:spcBef>
                      <a:spcPts val="0"/>
                    </a:spcBef>
                    <a:spcAft>
                      <a:spcPts val="150"/>
                    </a:spcAft>
                    <a:buClrTx/>
                    <a:buSzTx/>
                    <a:buFontTx/>
                    <a:buNone/>
                    <a:tabLst/>
                    <a:defRPr/>
                  </a:pPr>
                  <a:br>
                    <a:rPr kumimoji="0" lang="en-US" sz="6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br>
                  <a:endParaRPr kumimoji="0" lang="en-US" sz="6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p:txBody>
            </p:sp>
            <p:pic>
              <p:nvPicPr>
                <p:cNvPr id="600" name="Picture 599">
                  <a:extLst>
                    <a:ext uri="{FF2B5EF4-FFF2-40B4-BE49-F238E27FC236}">
                      <a16:creationId xmlns:a16="http://schemas.microsoft.com/office/drawing/2014/main" id="{29020BBF-288B-4126-9EDC-5EB18559A0B2}"/>
                    </a:ext>
                  </a:extLst>
                </p:cNvPr>
                <p:cNvPicPr>
                  <a:picLocks noChangeAspect="1"/>
                </p:cNvPicPr>
                <p:nvPr/>
              </p:nvPicPr>
              <p:blipFill>
                <a:blip r:embed="rId106">
                  <a:duotone>
                    <a:prstClr val="black"/>
                    <a:schemeClr val="accent1">
                      <a:tint val="45000"/>
                      <a:satMod val="400000"/>
                    </a:schemeClr>
                  </a:duotone>
                </a:blip>
                <a:stretch>
                  <a:fillRect/>
                </a:stretch>
              </p:blipFill>
              <p:spPr>
                <a:xfrm>
                  <a:off x="3916596" y="5433241"/>
                  <a:ext cx="167254" cy="164690"/>
                </a:xfrm>
                <a:prstGeom prst="rect">
                  <a:avLst/>
                </a:prstGeom>
              </p:spPr>
            </p:pic>
            <p:sp>
              <p:nvSpPr>
                <p:cNvPr id="601" name="Rectangle 600">
                  <a:hlinkClick r:id="rId107"/>
                  <a:extLst>
                    <a:ext uri="{FF2B5EF4-FFF2-40B4-BE49-F238E27FC236}">
                      <a16:creationId xmlns:a16="http://schemas.microsoft.com/office/drawing/2014/main" id="{B24BB291-14EB-43D7-9A23-E0E905E953B4}"/>
                    </a:ext>
                  </a:extLst>
                </p:cNvPr>
                <p:cNvSpPr/>
                <p:nvPr/>
              </p:nvSpPr>
              <p:spPr>
                <a:xfrm>
                  <a:off x="4058319" y="5409209"/>
                  <a:ext cx="1563424" cy="204287"/>
                </a:xfrm>
                <a:prstGeom prst="rect">
                  <a:avLst/>
                </a:prstGeom>
                <a:noFill/>
                <a:ln w="14224">
                  <a:no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t" anchorCtr="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97000"/>
                    </a:lnSpc>
                    <a:defRPr/>
                  </a:pPr>
                  <a:r>
                    <a:rPr lang="en-US" sz="750" b="1">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rPr>
                    <a:t>Windows 10 Enterprise Security</a:t>
                  </a:r>
                </a:p>
              </p:txBody>
            </p:sp>
          </p:grpSp>
          <p:sp>
            <p:nvSpPr>
              <p:cNvPr id="12" name="TextBox 11">
                <a:extLst>
                  <a:ext uri="{FF2B5EF4-FFF2-40B4-BE49-F238E27FC236}">
                    <a16:creationId xmlns:a16="http://schemas.microsoft.com/office/drawing/2014/main" id="{342EC1DB-EF2C-47DC-90E6-DB50D215BE3B}"/>
                  </a:ext>
                </a:extLst>
              </p:cNvPr>
              <p:cNvSpPr txBox="1"/>
              <p:nvPr/>
            </p:nvSpPr>
            <p:spPr>
              <a:xfrm>
                <a:off x="914133" y="5554286"/>
                <a:ext cx="1089753" cy="1009122"/>
              </a:xfrm>
              <a:prstGeom prst="rect">
                <a:avLst/>
              </a:prstGeom>
              <a:noFill/>
              <a:ln w="14224">
                <a:no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91440" numCol="1" rtlCol="0" anchor="t" anchorCtr="0"/>
              <a:lstStyle>
                <a:defPPr>
                  <a:defRPr lang="en-US"/>
                </a:defPPr>
                <a:lvl1pPr marL="114300">
                  <a:lnSpc>
                    <a:spcPct val="97000"/>
                  </a:lnSpc>
                  <a:spcAft>
                    <a:spcPts val="300"/>
                  </a:spcAft>
                  <a:defRPr sz="750">
                    <a:gradFill>
                      <a:gsLst>
                        <a:gs pos="0">
                          <a:schemeClr val="tx1">
                            <a:lumMod val="75000"/>
                          </a:schemeClr>
                        </a:gs>
                        <a:gs pos="100000">
                          <a:schemeClr val="tx1">
                            <a:lumMod val="75000"/>
                          </a:schemeClr>
                        </a:gs>
                      </a:gsLst>
                      <a:lin ang="5400000" scaled="1"/>
                    </a:gradFill>
                    <a:latin typeface="Segoe UI" panose="020B0502040204020203" pitchFamily="34" charset="0"/>
                    <a:cs typeface="Segoe UI"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lnSpc>
                    <a:spcPct val="90000"/>
                  </a:lnSpc>
                  <a:spcAft>
                    <a:spcPts val="150"/>
                  </a:spcAft>
                  <a:defRPr/>
                </a:pPr>
                <a:r>
                  <a:rPr lang="en-US" sz="600">
                    <a:gradFill>
                      <a:gsLst>
                        <a:gs pos="0">
                          <a:srgbClr val="505050">
                            <a:lumMod val="75000"/>
                          </a:srgbClr>
                        </a:gs>
                        <a:gs pos="100000">
                          <a:srgbClr val="505050">
                            <a:lumMod val="75000"/>
                          </a:srgbClr>
                        </a:gs>
                      </a:gsLst>
                      <a:lin ang="5400000" scaled="1"/>
                    </a:gradFill>
                  </a:rPr>
                  <a:t>App control</a:t>
                </a:r>
              </a:p>
              <a:p>
                <a:pPr>
                  <a:lnSpc>
                    <a:spcPct val="90000"/>
                  </a:lnSpc>
                  <a:spcAft>
                    <a:spcPts val="150"/>
                  </a:spcAft>
                  <a:defRPr/>
                </a:pPr>
                <a:r>
                  <a:rPr lang="en-US" sz="600">
                    <a:gradFill>
                      <a:gsLst>
                        <a:gs pos="0">
                          <a:srgbClr val="505050">
                            <a:lumMod val="75000"/>
                          </a:srgbClr>
                        </a:gs>
                        <a:gs pos="100000">
                          <a:srgbClr val="505050">
                            <a:lumMod val="75000"/>
                          </a:srgbClr>
                        </a:gs>
                      </a:gsLst>
                      <a:lin ang="5400000" scaled="1"/>
                    </a:gradFill>
                  </a:rPr>
                  <a:t>Isolation</a:t>
                </a:r>
              </a:p>
              <a:p>
                <a:pPr lvl="0">
                  <a:lnSpc>
                    <a:spcPct val="90000"/>
                  </a:lnSpc>
                  <a:spcAft>
                    <a:spcPts val="150"/>
                  </a:spcAft>
                  <a:defRPr/>
                </a:pPr>
                <a:r>
                  <a:rPr lang="en-US" sz="600">
                    <a:gradFill>
                      <a:gsLst>
                        <a:gs pos="0">
                          <a:srgbClr val="505050">
                            <a:lumMod val="75000"/>
                          </a:srgbClr>
                        </a:gs>
                        <a:gs pos="100000">
                          <a:srgbClr val="505050">
                            <a:lumMod val="75000"/>
                          </a:srgbClr>
                        </a:gs>
                      </a:gsLst>
                      <a:lin ang="5400000" scaled="1"/>
                    </a:gradFill>
                  </a:rPr>
                  <a:t>Antivirus</a:t>
                </a:r>
              </a:p>
              <a:p>
                <a:pPr lvl="0">
                  <a:lnSpc>
                    <a:spcPct val="90000"/>
                  </a:lnSpc>
                  <a:spcAft>
                    <a:spcPts val="150"/>
                  </a:spcAft>
                  <a:defRPr/>
                </a:pPr>
                <a:r>
                  <a:rPr lang="en-US" sz="600">
                    <a:gradFill>
                      <a:gsLst>
                        <a:gs pos="0">
                          <a:srgbClr val="505050">
                            <a:lumMod val="75000"/>
                          </a:srgbClr>
                        </a:gs>
                        <a:gs pos="100000">
                          <a:srgbClr val="505050">
                            <a:lumMod val="75000"/>
                          </a:srgbClr>
                        </a:gs>
                      </a:gsLst>
                      <a:lin ang="5400000" scaled="1"/>
                    </a:gradFill>
                  </a:rPr>
                  <a:t>Behavior monitoring</a:t>
                </a:r>
              </a:p>
            </p:txBody>
          </p:sp>
        </p:grpSp>
        <p:sp>
          <p:nvSpPr>
            <p:cNvPr id="630" name="Rectangle 629">
              <a:hlinkClick r:id="rId108" tooltip="S mode is an enhanced security mode of Windows 10. This enables all enterprise security features and only allows approved applications to run. "/>
              <a:extLst>
                <a:ext uri="{FF2B5EF4-FFF2-40B4-BE49-F238E27FC236}">
                  <a16:creationId xmlns:a16="http://schemas.microsoft.com/office/drawing/2014/main" id="{A1B7B217-9BFE-43A0-8112-7D9D9722C794}"/>
                </a:ext>
              </a:extLst>
            </p:cNvPr>
            <p:cNvSpPr/>
            <p:nvPr/>
          </p:nvSpPr>
          <p:spPr>
            <a:xfrm>
              <a:off x="945540" y="6381474"/>
              <a:ext cx="883960" cy="196849"/>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5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S Mode</a:t>
              </a:r>
            </a:p>
          </p:txBody>
        </p:sp>
      </p:grpSp>
      <p:sp>
        <p:nvSpPr>
          <p:cNvPr id="158" name="Rectangle 157">
            <a:extLst>
              <a:ext uri="{FF2B5EF4-FFF2-40B4-BE49-F238E27FC236}">
                <a16:creationId xmlns:a16="http://schemas.microsoft.com/office/drawing/2014/main" id="{E197F278-EE34-468A-9944-31493F39C648}"/>
              </a:ext>
            </a:extLst>
          </p:cNvPr>
          <p:cNvSpPr/>
          <p:nvPr/>
        </p:nvSpPr>
        <p:spPr bwMode="auto">
          <a:xfrm>
            <a:off x="302559" y="3886238"/>
            <a:ext cx="1482179" cy="111054"/>
          </a:xfrm>
          <a:prstGeom prst="rect">
            <a:avLst/>
          </a:prstGeom>
          <a:solidFill>
            <a:srgbClr val="FFFFFF">
              <a:alpha val="80000"/>
            </a:srgbClr>
          </a:solidFill>
          <a:ln>
            <a:noFill/>
            <a:headEnd type="none" w="med" len="med"/>
            <a:tailEnd type="none" w="med" len="med"/>
          </a:ln>
          <a:effectLst>
            <a:glow rad="101600">
              <a:schemeClr val="bg1">
                <a:alpha val="60000"/>
              </a:schemeClr>
            </a:glow>
            <a:softEdge rad="31750"/>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528" name="Group 527">
            <a:extLst>
              <a:ext uri="{FF2B5EF4-FFF2-40B4-BE49-F238E27FC236}">
                <a16:creationId xmlns:a16="http://schemas.microsoft.com/office/drawing/2014/main" id="{AC0227BF-53E4-48AC-8EBF-3190FEE508DC}"/>
              </a:ext>
            </a:extLst>
          </p:cNvPr>
          <p:cNvGrpSpPr/>
          <p:nvPr/>
        </p:nvGrpSpPr>
        <p:grpSpPr>
          <a:xfrm>
            <a:off x="369047" y="3835379"/>
            <a:ext cx="329617" cy="252617"/>
            <a:chOff x="7398246" y="1610486"/>
            <a:chExt cx="498447" cy="382007"/>
          </a:xfrm>
        </p:grpSpPr>
        <p:sp>
          <p:nvSpPr>
            <p:cNvPr id="529" name="monitor">
              <a:extLst>
                <a:ext uri="{FF2B5EF4-FFF2-40B4-BE49-F238E27FC236}">
                  <a16:creationId xmlns:a16="http://schemas.microsoft.com/office/drawing/2014/main" id="{86B7CD07-B5B8-4F9F-9FBC-AF9A84417F53}"/>
                </a:ext>
              </a:extLst>
            </p:cNvPr>
            <p:cNvSpPr>
              <a:spLocks noChangeAspect="1" noEditPoints="1"/>
            </p:cNvSpPr>
            <p:nvPr/>
          </p:nvSpPr>
          <p:spPr bwMode="auto">
            <a:xfrm>
              <a:off x="7398246" y="1610486"/>
              <a:ext cx="498447" cy="382007"/>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4224"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530" name="Rectangle 529">
              <a:extLst>
                <a:ext uri="{FF2B5EF4-FFF2-40B4-BE49-F238E27FC236}">
                  <a16:creationId xmlns:a16="http://schemas.microsoft.com/office/drawing/2014/main" id="{99130187-FBA1-46DB-A8AF-3759FB5D99A1}"/>
                </a:ext>
              </a:extLst>
            </p:cNvPr>
            <p:cNvSpPr/>
            <p:nvPr/>
          </p:nvSpPr>
          <p:spPr bwMode="auto">
            <a:xfrm>
              <a:off x="7398246" y="1610486"/>
              <a:ext cx="498447" cy="3027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531" name="Group 11">
              <a:extLst>
                <a:ext uri="{FF2B5EF4-FFF2-40B4-BE49-F238E27FC236}">
                  <a16:creationId xmlns:a16="http://schemas.microsoft.com/office/drawing/2014/main" id="{56ACF53C-770B-435C-A88B-516DCE960F64}"/>
                </a:ext>
              </a:extLst>
            </p:cNvPr>
            <p:cNvGrpSpPr>
              <a:grpSpLocks noChangeAspect="1"/>
            </p:cNvGrpSpPr>
            <p:nvPr/>
          </p:nvGrpSpPr>
          <p:grpSpPr bwMode="auto">
            <a:xfrm>
              <a:off x="7581678" y="1714920"/>
              <a:ext cx="111860" cy="111860"/>
              <a:chOff x="5664" y="1835"/>
              <a:chExt cx="73" cy="73"/>
            </a:xfrm>
            <a:solidFill>
              <a:schemeClr val="bg1"/>
            </a:solidFill>
          </p:grpSpPr>
          <p:sp>
            <p:nvSpPr>
              <p:cNvPr id="532" name="Freeform 12">
                <a:extLst>
                  <a:ext uri="{FF2B5EF4-FFF2-40B4-BE49-F238E27FC236}">
                    <a16:creationId xmlns:a16="http://schemas.microsoft.com/office/drawing/2014/main" id="{A4DD29E1-8E6B-44FE-9CC0-2B3E6E5EA970}"/>
                  </a:ext>
                </a:extLst>
              </p:cNvPr>
              <p:cNvSpPr>
                <a:spLocks/>
              </p:cNvSpPr>
              <p:nvPr/>
            </p:nvSpPr>
            <p:spPr bwMode="auto">
              <a:xfrm>
                <a:off x="5696" y="1835"/>
                <a:ext cx="41" cy="35"/>
              </a:xfrm>
              <a:custGeom>
                <a:avLst/>
                <a:gdLst>
                  <a:gd name="T0" fmla="*/ 41 w 41"/>
                  <a:gd name="T1" fmla="*/ 35 h 35"/>
                  <a:gd name="T2" fmla="*/ 41 w 41"/>
                  <a:gd name="T3" fmla="*/ 0 h 35"/>
                  <a:gd name="T4" fmla="*/ 0 w 41"/>
                  <a:gd name="T5" fmla="*/ 6 h 35"/>
                  <a:gd name="T6" fmla="*/ 0 w 41"/>
                  <a:gd name="T7" fmla="*/ 35 h 35"/>
                  <a:gd name="T8" fmla="*/ 41 w 41"/>
                  <a:gd name="T9" fmla="*/ 35 h 35"/>
                </a:gdLst>
                <a:ahLst/>
                <a:cxnLst>
                  <a:cxn ang="0">
                    <a:pos x="T0" y="T1"/>
                  </a:cxn>
                  <a:cxn ang="0">
                    <a:pos x="T2" y="T3"/>
                  </a:cxn>
                  <a:cxn ang="0">
                    <a:pos x="T4" y="T5"/>
                  </a:cxn>
                  <a:cxn ang="0">
                    <a:pos x="T6" y="T7"/>
                  </a:cxn>
                  <a:cxn ang="0">
                    <a:pos x="T8" y="T9"/>
                  </a:cxn>
                </a:cxnLst>
                <a:rect l="0" t="0" r="r" b="b"/>
                <a:pathLst>
                  <a:path w="41" h="35">
                    <a:moveTo>
                      <a:pt x="41" y="35"/>
                    </a:moveTo>
                    <a:lnTo>
                      <a:pt x="41" y="0"/>
                    </a:lnTo>
                    <a:lnTo>
                      <a:pt x="0" y="6"/>
                    </a:lnTo>
                    <a:lnTo>
                      <a:pt x="0" y="35"/>
                    </a:lnTo>
                    <a:lnTo>
                      <a:pt x="4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533" name="Freeform 13">
                <a:extLst>
                  <a:ext uri="{FF2B5EF4-FFF2-40B4-BE49-F238E27FC236}">
                    <a16:creationId xmlns:a16="http://schemas.microsoft.com/office/drawing/2014/main" id="{479C03E4-9EE1-471C-9342-5C0238CA3B8A}"/>
                  </a:ext>
                </a:extLst>
              </p:cNvPr>
              <p:cNvSpPr>
                <a:spLocks/>
              </p:cNvSpPr>
              <p:nvPr/>
            </p:nvSpPr>
            <p:spPr bwMode="auto">
              <a:xfrm>
                <a:off x="5664" y="1841"/>
                <a:ext cx="30" cy="29"/>
              </a:xfrm>
              <a:custGeom>
                <a:avLst/>
                <a:gdLst>
                  <a:gd name="T0" fmla="*/ 30 w 30"/>
                  <a:gd name="T1" fmla="*/ 0 h 29"/>
                  <a:gd name="T2" fmla="*/ 0 w 30"/>
                  <a:gd name="T3" fmla="*/ 5 h 29"/>
                  <a:gd name="T4" fmla="*/ 0 w 30"/>
                  <a:gd name="T5" fmla="*/ 29 h 29"/>
                  <a:gd name="T6" fmla="*/ 30 w 30"/>
                  <a:gd name="T7" fmla="*/ 29 h 29"/>
                  <a:gd name="T8" fmla="*/ 30 w 30"/>
                  <a:gd name="T9" fmla="*/ 0 h 29"/>
                </a:gdLst>
                <a:ahLst/>
                <a:cxnLst>
                  <a:cxn ang="0">
                    <a:pos x="T0" y="T1"/>
                  </a:cxn>
                  <a:cxn ang="0">
                    <a:pos x="T2" y="T3"/>
                  </a:cxn>
                  <a:cxn ang="0">
                    <a:pos x="T4" y="T5"/>
                  </a:cxn>
                  <a:cxn ang="0">
                    <a:pos x="T6" y="T7"/>
                  </a:cxn>
                  <a:cxn ang="0">
                    <a:pos x="T8" y="T9"/>
                  </a:cxn>
                </a:cxnLst>
                <a:rect l="0" t="0" r="r" b="b"/>
                <a:pathLst>
                  <a:path w="30" h="29">
                    <a:moveTo>
                      <a:pt x="30" y="0"/>
                    </a:moveTo>
                    <a:lnTo>
                      <a:pt x="0" y="5"/>
                    </a:lnTo>
                    <a:lnTo>
                      <a:pt x="0" y="29"/>
                    </a:lnTo>
                    <a:lnTo>
                      <a:pt x="30" y="29"/>
                    </a:ln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534" name="Freeform 14">
                <a:extLst>
                  <a:ext uri="{FF2B5EF4-FFF2-40B4-BE49-F238E27FC236}">
                    <a16:creationId xmlns:a16="http://schemas.microsoft.com/office/drawing/2014/main" id="{B3C8D975-953B-4E85-BBE1-0107AD131694}"/>
                  </a:ext>
                </a:extLst>
              </p:cNvPr>
              <p:cNvSpPr>
                <a:spLocks/>
              </p:cNvSpPr>
              <p:nvPr/>
            </p:nvSpPr>
            <p:spPr bwMode="auto">
              <a:xfrm>
                <a:off x="5664" y="1873"/>
                <a:ext cx="30" cy="29"/>
              </a:xfrm>
              <a:custGeom>
                <a:avLst/>
                <a:gdLst>
                  <a:gd name="T0" fmla="*/ 0 w 30"/>
                  <a:gd name="T1" fmla="*/ 0 h 29"/>
                  <a:gd name="T2" fmla="*/ 0 w 30"/>
                  <a:gd name="T3" fmla="*/ 24 h 29"/>
                  <a:gd name="T4" fmla="*/ 30 w 30"/>
                  <a:gd name="T5" fmla="*/ 29 h 29"/>
                  <a:gd name="T6" fmla="*/ 30 w 30"/>
                  <a:gd name="T7" fmla="*/ 0 h 29"/>
                  <a:gd name="T8" fmla="*/ 0 w 30"/>
                  <a:gd name="T9" fmla="*/ 0 h 29"/>
                </a:gdLst>
                <a:ahLst/>
                <a:cxnLst>
                  <a:cxn ang="0">
                    <a:pos x="T0" y="T1"/>
                  </a:cxn>
                  <a:cxn ang="0">
                    <a:pos x="T2" y="T3"/>
                  </a:cxn>
                  <a:cxn ang="0">
                    <a:pos x="T4" y="T5"/>
                  </a:cxn>
                  <a:cxn ang="0">
                    <a:pos x="T6" y="T7"/>
                  </a:cxn>
                  <a:cxn ang="0">
                    <a:pos x="T8" y="T9"/>
                  </a:cxn>
                </a:cxnLst>
                <a:rect l="0" t="0" r="r" b="b"/>
                <a:pathLst>
                  <a:path w="30" h="29">
                    <a:moveTo>
                      <a:pt x="0" y="0"/>
                    </a:moveTo>
                    <a:lnTo>
                      <a:pt x="0" y="24"/>
                    </a:lnTo>
                    <a:lnTo>
                      <a:pt x="30" y="29"/>
                    </a:lnTo>
                    <a:lnTo>
                      <a:pt x="3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535" name="Freeform 15">
                <a:extLst>
                  <a:ext uri="{FF2B5EF4-FFF2-40B4-BE49-F238E27FC236}">
                    <a16:creationId xmlns:a16="http://schemas.microsoft.com/office/drawing/2014/main" id="{B55A36A5-E912-47FD-99CB-D841E3052FE2}"/>
                  </a:ext>
                </a:extLst>
              </p:cNvPr>
              <p:cNvSpPr>
                <a:spLocks/>
              </p:cNvSpPr>
              <p:nvPr/>
            </p:nvSpPr>
            <p:spPr bwMode="auto">
              <a:xfrm>
                <a:off x="5696" y="1873"/>
                <a:ext cx="41" cy="35"/>
              </a:xfrm>
              <a:custGeom>
                <a:avLst/>
                <a:gdLst>
                  <a:gd name="T0" fmla="*/ 0 w 41"/>
                  <a:gd name="T1" fmla="*/ 29 h 35"/>
                  <a:gd name="T2" fmla="*/ 41 w 41"/>
                  <a:gd name="T3" fmla="*/ 35 h 35"/>
                  <a:gd name="T4" fmla="*/ 41 w 41"/>
                  <a:gd name="T5" fmla="*/ 0 h 35"/>
                  <a:gd name="T6" fmla="*/ 0 w 41"/>
                  <a:gd name="T7" fmla="*/ 0 h 35"/>
                  <a:gd name="T8" fmla="*/ 0 w 41"/>
                  <a:gd name="T9" fmla="*/ 29 h 35"/>
                </a:gdLst>
                <a:ahLst/>
                <a:cxnLst>
                  <a:cxn ang="0">
                    <a:pos x="T0" y="T1"/>
                  </a:cxn>
                  <a:cxn ang="0">
                    <a:pos x="T2" y="T3"/>
                  </a:cxn>
                  <a:cxn ang="0">
                    <a:pos x="T4" y="T5"/>
                  </a:cxn>
                  <a:cxn ang="0">
                    <a:pos x="T6" y="T7"/>
                  </a:cxn>
                  <a:cxn ang="0">
                    <a:pos x="T8" y="T9"/>
                  </a:cxn>
                </a:cxnLst>
                <a:rect l="0" t="0" r="r" b="b"/>
                <a:pathLst>
                  <a:path w="41" h="35">
                    <a:moveTo>
                      <a:pt x="0" y="29"/>
                    </a:moveTo>
                    <a:lnTo>
                      <a:pt x="41" y="35"/>
                    </a:lnTo>
                    <a:lnTo>
                      <a:pt x="41" y="0"/>
                    </a:lnTo>
                    <a:lnTo>
                      <a:pt x="0" y="0"/>
                    </a:lnTo>
                    <a:lnTo>
                      <a:pt x="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grpSp>
        <p:nvGrpSpPr>
          <p:cNvPr id="156" name="Group 155">
            <a:extLst>
              <a:ext uri="{FF2B5EF4-FFF2-40B4-BE49-F238E27FC236}">
                <a16:creationId xmlns:a16="http://schemas.microsoft.com/office/drawing/2014/main" id="{15D69BF0-DFD4-4269-B7FF-0549ABD862F3}"/>
              </a:ext>
            </a:extLst>
          </p:cNvPr>
          <p:cNvGrpSpPr/>
          <p:nvPr/>
        </p:nvGrpSpPr>
        <p:grpSpPr>
          <a:xfrm>
            <a:off x="829191" y="3833877"/>
            <a:ext cx="329617" cy="252617"/>
            <a:chOff x="2892310" y="4439341"/>
            <a:chExt cx="376337" cy="288423"/>
          </a:xfrm>
        </p:grpSpPr>
        <p:sp>
          <p:nvSpPr>
            <p:cNvPr id="537" name="monitor">
              <a:extLst>
                <a:ext uri="{FF2B5EF4-FFF2-40B4-BE49-F238E27FC236}">
                  <a16:creationId xmlns:a16="http://schemas.microsoft.com/office/drawing/2014/main" id="{58EC11DA-4174-4801-8685-4D18ACB6B28B}"/>
                </a:ext>
              </a:extLst>
            </p:cNvPr>
            <p:cNvSpPr>
              <a:spLocks noChangeAspect="1" noEditPoints="1"/>
            </p:cNvSpPr>
            <p:nvPr/>
          </p:nvSpPr>
          <p:spPr bwMode="auto">
            <a:xfrm>
              <a:off x="2892310" y="4439341"/>
              <a:ext cx="376337" cy="288423"/>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4224" cap="sq">
              <a:solidFill>
                <a:schemeClr val="accent1">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538" name="Rectangle 537">
              <a:extLst>
                <a:ext uri="{FF2B5EF4-FFF2-40B4-BE49-F238E27FC236}">
                  <a16:creationId xmlns:a16="http://schemas.microsoft.com/office/drawing/2014/main" id="{1311D203-C691-4C7D-89E3-E44E1B237557}"/>
                </a:ext>
              </a:extLst>
            </p:cNvPr>
            <p:cNvSpPr/>
            <p:nvPr/>
          </p:nvSpPr>
          <p:spPr bwMode="auto">
            <a:xfrm>
              <a:off x="2892310" y="4439341"/>
              <a:ext cx="376337" cy="228557"/>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513" name="Picture 512">
              <a:extLst>
                <a:ext uri="{FF2B5EF4-FFF2-40B4-BE49-F238E27FC236}">
                  <a16:creationId xmlns:a16="http://schemas.microsoft.com/office/drawing/2014/main" id="{4E122705-DA51-4DEA-A734-39DF913065F2}"/>
                </a:ext>
              </a:extLst>
            </p:cNvPr>
            <p:cNvPicPr>
              <a:picLocks noChangeAspect="1"/>
            </p:cNvPicPr>
            <p:nvPr/>
          </p:nvPicPr>
          <p:blipFill rotWithShape="1">
            <a:blip r:embed="rId109" cstate="print">
              <a:extLst>
                <a:ext uri="{28A0092B-C50C-407E-A947-70E740481C1C}">
                  <a14:useLocalDpi xmlns:a14="http://schemas.microsoft.com/office/drawing/2010/main" val="0"/>
                </a:ext>
              </a:extLst>
            </a:blip>
            <a:srcRect l="24884" r="23372" b="46072"/>
            <a:stretch/>
          </p:blipFill>
          <p:spPr>
            <a:xfrm>
              <a:off x="3016842" y="4495234"/>
              <a:ext cx="137762" cy="116769"/>
            </a:xfrm>
            <a:prstGeom prst="rect">
              <a:avLst/>
            </a:prstGeom>
          </p:spPr>
        </p:pic>
      </p:grpSp>
      <p:grpSp>
        <p:nvGrpSpPr>
          <p:cNvPr id="544" name="Group 543">
            <a:extLst>
              <a:ext uri="{FF2B5EF4-FFF2-40B4-BE49-F238E27FC236}">
                <a16:creationId xmlns:a16="http://schemas.microsoft.com/office/drawing/2014/main" id="{A4B4D013-E0B8-4D3F-BEC4-E3264884F8CC}"/>
              </a:ext>
            </a:extLst>
          </p:cNvPr>
          <p:cNvGrpSpPr/>
          <p:nvPr/>
        </p:nvGrpSpPr>
        <p:grpSpPr>
          <a:xfrm>
            <a:off x="1312839" y="3828130"/>
            <a:ext cx="334652" cy="252616"/>
            <a:chOff x="7987238" y="1610486"/>
            <a:chExt cx="506061" cy="382007"/>
          </a:xfrm>
        </p:grpSpPr>
        <p:sp>
          <p:nvSpPr>
            <p:cNvPr id="545" name="Rectangle 544">
              <a:extLst>
                <a:ext uri="{FF2B5EF4-FFF2-40B4-BE49-F238E27FC236}">
                  <a16:creationId xmlns:a16="http://schemas.microsoft.com/office/drawing/2014/main" id="{33B480E1-8683-4F21-B56D-4787259FD8B8}"/>
                </a:ext>
              </a:extLst>
            </p:cNvPr>
            <p:cNvSpPr/>
            <p:nvPr/>
          </p:nvSpPr>
          <p:spPr bwMode="auto">
            <a:xfrm>
              <a:off x="7994852" y="1610486"/>
              <a:ext cx="498447" cy="30271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546" name="Group 545">
              <a:extLst>
                <a:ext uri="{FF2B5EF4-FFF2-40B4-BE49-F238E27FC236}">
                  <a16:creationId xmlns:a16="http://schemas.microsoft.com/office/drawing/2014/main" id="{7B215366-1E3C-42F8-BD5B-C014A5821FA3}"/>
                </a:ext>
              </a:extLst>
            </p:cNvPr>
            <p:cNvGrpSpPr/>
            <p:nvPr/>
          </p:nvGrpSpPr>
          <p:grpSpPr>
            <a:xfrm>
              <a:off x="7987238" y="1610486"/>
              <a:ext cx="498447" cy="382007"/>
              <a:chOff x="9563138" y="2462727"/>
              <a:chExt cx="516394" cy="395761"/>
            </a:xfrm>
          </p:grpSpPr>
          <p:sp>
            <p:nvSpPr>
              <p:cNvPr id="547" name="monitor">
                <a:extLst>
                  <a:ext uri="{FF2B5EF4-FFF2-40B4-BE49-F238E27FC236}">
                    <a16:creationId xmlns:a16="http://schemas.microsoft.com/office/drawing/2014/main" id="{FBF73AD5-5BFD-4B44-81C4-AACB013B9FC0}"/>
                  </a:ext>
                </a:extLst>
              </p:cNvPr>
              <p:cNvSpPr>
                <a:spLocks noChangeAspect="1" noEditPoints="1"/>
              </p:cNvSpPr>
              <p:nvPr/>
            </p:nvSpPr>
            <p:spPr bwMode="auto">
              <a:xfrm>
                <a:off x="9563138" y="2462727"/>
                <a:ext cx="516394" cy="395761"/>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4224" cap="sq">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grpSp>
            <p:nvGrpSpPr>
              <p:cNvPr id="548" name="Group 547">
                <a:extLst>
                  <a:ext uri="{FF2B5EF4-FFF2-40B4-BE49-F238E27FC236}">
                    <a16:creationId xmlns:a16="http://schemas.microsoft.com/office/drawing/2014/main" id="{2A32B837-E558-41B3-8A07-DB213973751C}"/>
                  </a:ext>
                </a:extLst>
              </p:cNvPr>
              <p:cNvGrpSpPr/>
              <p:nvPr/>
            </p:nvGrpSpPr>
            <p:grpSpPr>
              <a:xfrm>
                <a:off x="9746672" y="2545410"/>
                <a:ext cx="107950" cy="134938"/>
                <a:chOff x="9444088" y="2885171"/>
                <a:chExt cx="107950" cy="134938"/>
              </a:xfrm>
              <a:solidFill>
                <a:schemeClr val="tx1"/>
              </a:solidFill>
            </p:grpSpPr>
            <p:sp>
              <p:nvSpPr>
                <p:cNvPr id="549" name="Freeform 26">
                  <a:extLst>
                    <a:ext uri="{FF2B5EF4-FFF2-40B4-BE49-F238E27FC236}">
                      <a16:creationId xmlns:a16="http://schemas.microsoft.com/office/drawing/2014/main" id="{F2A8FBD2-35F6-4ADF-8923-19BF05D3CBA0}"/>
                    </a:ext>
                  </a:extLst>
                </p:cNvPr>
                <p:cNvSpPr>
                  <a:spLocks/>
                </p:cNvSpPr>
                <p:nvPr/>
              </p:nvSpPr>
              <p:spPr bwMode="auto">
                <a:xfrm>
                  <a:off x="9496476" y="2885171"/>
                  <a:ext cx="30163" cy="31750"/>
                </a:xfrm>
                <a:custGeom>
                  <a:avLst/>
                  <a:gdLst>
                    <a:gd name="T0" fmla="*/ 179 w 188"/>
                    <a:gd name="T1" fmla="*/ 0 h 196"/>
                    <a:gd name="T2" fmla="*/ 45 w 188"/>
                    <a:gd name="T3" fmla="*/ 72 h 196"/>
                    <a:gd name="T4" fmla="*/ 12 w 188"/>
                    <a:gd name="T5" fmla="*/ 195 h 196"/>
                    <a:gd name="T6" fmla="*/ 141 w 188"/>
                    <a:gd name="T7" fmla="*/ 128 h 196"/>
                    <a:gd name="T8" fmla="*/ 179 w 188"/>
                    <a:gd name="T9" fmla="*/ 0 h 196"/>
                  </a:gdLst>
                  <a:ahLst/>
                  <a:cxnLst>
                    <a:cxn ang="0">
                      <a:pos x="T0" y="T1"/>
                    </a:cxn>
                    <a:cxn ang="0">
                      <a:pos x="T2" y="T3"/>
                    </a:cxn>
                    <a:cxn ang="0">
                      <a:pos x="T4" y="T5"/>
                    </a:cxn>
                    <a:cxn ang="0">
                      <a:pos x="T6" y="T7"/>
                    </a:cxn>
                    <a:cxn ang="0">
                      <a:pos x="T8" y="T9"/>
                    </a:cxn>
                  </a:cxnLst>
                  <a:rect l="0" t="0" r="r" b="b"/>
                  <a:pathLst>
                    <a:path w="188" h="196">
                      <a:moveTo>
                        <a:pt x="179" y="0"/>
                      </a:moveTo>
                      <a:cubicBezTo>
                        <a:pt x="179" y="0"/>
                        <a:pt x="90" y="8"/>
                        <a:pt x="45" y="72"/>
                      </a:cubicBezTo>
                      <a:cubicBezTo>
                        <a:pt x="0" y="136"/>
                        <a:pt x="12" y="195"/>
                        <a:pt x="12" y="195"/>
                      </a:cubicBezTo>
                      <a:cubicBezTo>
                        <a:pt x="12" y="195"/>
                        <a:pt x="90" y="196"/>
                        <a:pt x="141" y="128"/>
                      </a:cubicBezTo>
                      <a:cubicBezTo>
                        <a:pt x="188" y="66"/>
                        <a:pt x="179" y="0"/>
                        <a:pt x="179"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550" name="Freeform 27">
                  <a:extLst>
                    <a:ext uri="{FF2B5EF4-FFF2-40B4-BE49-F238E27FC236}">
                      <a16:creationId xmlns:a16="http://schemas.microsoft.com/office/drawing/2014/main" id="{0C296D91-1F40-4B7B-BE78-136A07DDD14A}"/>
                    </a:ext>
                  </a:extLst>
                </p:cNvPr>
                <p:cNvSpPr>
                  <a:spLocks/>
                </p:cNvSpPr>
                <p:nvPr/>
              </p:nvSpPr>
              <p:spPr bwMode="auto">
                <a:xfrm>
                  <a:off x="9444088" y="2916921"/>
                  <a:ext cx="107950" cy="103188"/>
                </a:xfrm>
                <a:custGeom>
                  <a:avLst/>
                  <a:gdLst>
                    <a:gd name="T0" fmla="*/ 662 w 682"/>
                    <a:gd name="T1" fmla="*/ 87 h 643"/>
                    <a:gd name="T2" fmla="*/ 499 w 682"/>
                    <a:gd name="T3" fmla="*/ 2 h 643"/>
                    <a:gd name="T4" fmla="*/ 424 w 682"/>
                    <a:gd name="T5" fmla="*/ 16 h 643"/>
                    <a:gd name="T6" fmla="*/ 345 w 682"/>
                    <a:gd name="T7" fmla="*/ 41 h 643"/>
                    <a:gd name="T8" fmla="*/ 286 w 682"/>
                    <a:gd name="T9" fmla="*/ 22 h 643"/>
                    <a:gd name="T10" fmla="*/ 201 w 682"/>
                    <a:gd name="T11" fmla="*/ 4 h 643"/>
                    <a:gd name="T12" fmla="*/ 82 w 682"/>
                    <a:gd name="T13" fmla="*/ 53 h 643"/>
                    <a:gd name="T14" fmla="*/ 0 w 682"/>
                    <a:gd name="T15" fmla="*/ 261 h 643"/>
                    <a:gd name="T16" fmla="*/ 58 w 682"/>
                    <a:gd name="T17" fmla="*/ 484 h 643"/>
                    <a:gd name="T18" fmla="*/ 143 w 682"/>
                    <a:gd name="T19" fmla="*/ 603 h 643"/>
                    <a:gd name="T20" fmla="*/ 209 w 682"/>
                    <a:gd name="T21" fmla="*/ 639 h 643"/>
                    <a:gd name="T22" fmla="*/ 258 w 682"/>
                    <a:gd name="T23" fmla="*/ 634 h 643"/>
                    <a:gd name="T24" fmla="*/ 321 w 682"/>
                    <a:gd name="T25" fmla="*/ 609 h 643"/>
                    <a:gd name="T26" fmla="*/ 406 w 682"/>
                    <a:gd name="T27" fmla="*/ 612 h 643"/>
                    <a:gd name="T28" fmla="*/ 492 w 682"/>
                    <a:gd name="T29" fmla="*/ 640 h 643"/>
                    <a:gd name="T30" fmla="*/ 609 w 682"/>
                    <a:gd name="T31" fmla="*/ 560 h 643"/>
                    <a:gd name="T32" fmla="*/ 671 w 682"/>
                    <a:gd name="T33" fmla="*/ 452 h 643"/>
                    <a:gd name="T34" fmla="*/ 682 w 682"/>
                    <a:gd name="T35" fmla="*/ 414 h 643"/>
                    <a:gd name="T36" fmla="*/ 631 w 682"/>
                    <a:gd name="T37" fmla="*/ 382 h 643"/>
                    <a:gd name="T38" fmla="*/ 572 w 682"/>
                    <a:gd name="T39" fmla="*/ 274 h 643"/>
                    <a:gd name="T40" fmla="*/ 599 w 682"/>
                    <a:gd name="T41" fmla="*/ 147 h 643"/>
                    <a:gd name="T42" fmla="*/ 662 w 682"/>
                    <a:gd name="T43" fmla="*/ 87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2" h="643">
                      <a:moveTo>
                        <a:pt x="662" y="87"/>
                      </a:moveTo>
                      <a:cubicBezTo>
                        <a:pt x="662" y="87"/>
                        <a:pt x="614" y="2"/>
                        <a:pt x="499" y="2"/>
                      </a:cubicBezTo>
                      <a:cubicBezTo>
                        <a:pt x="499" y="2"/>
                        <a:pt x="469" y="0"/>
                        <a:pt x="424" y="16"/>
                      </a:cubicBezTo>
                      <a:cubicBezTo>
                        <a:pt x="379" y="32"/>
                        <a:pt x="367" y="41"/>
                        <a:pt x="345" y="41"/>
                      </a:cubicBezTo>
                      <a:cubicBezTo>
                        <a:pt x="345" y="41"/>
                        <a:pt x="315" y="36"/>
                        <a:pt x="286" y="22"/>
                      </a:cubicBezTo>
                      <a:cubicBezTo>
                        <a:pt x="257" y="9"/>
                        <a:pt x="226" y="4"/>
                        <a:pt x="201" y="4"/>
                      </a:cubicBezTo>
                      <a:cubicBezTo>
                        <a:pt x="176" y="4"/>
                        <a:pt x="121" y="20"/>
                        <a:pt x="82" y="53"/>
                      </a:cubicBezTo>
                      <a:cubicBezTo>
                        <a:pt x="41" y="88"/>
                        <a:pt x="0" y="152"/>
                        <a:pt x="0" y="261"/>
                      </a:cubicBezTo>
                      <a:cubicBezTo>
                        <a:pt x="0" y="370"/>
                        <a:pt x="55" y="479"/>
                        <a:pt x="58" y="484"/>
                      </a:cubicBezTo>
                      <a:cubicBezTo>
                        <a:pt x="60" y="488"/>
                        <a:pt x="120" y="584"/>
                        <a:pt x="143" y="603"/>
                      </a:cubicBezTo>
                      <a:cubicBezTo>
                        <a:pt x="167" y="623"/>
                        <a:pt x="185" y="638"/>
                        <a:pt x="209" y="639"/>
                      </a:cubicBezTo>
                      <a:cubicBezTo>
                        <a:pt x="232" y="640"/>
                        <a:pt x="245" y="638"/>
                        <a:pt x="258" y="634"/>
                      </a:cubicBezTo>
                      <a:cubicBezTo>
                        <a:pt x="270" y="629"/>
                        <a:pt x="305" y="611"/>
                        <a:pt x="321" y="609"/>
                      </a:cubicBezTo>
                      <a:cubicBezTo>
                        <a:pt x="337" y="608"/>
                        <a:pt x="362" y="598"/>
                        <a:pt x="406" y="612"/>
                      </a:cubicBezTo>
                      <a:cubicBezTo>
                        <a:pt x="450" y="626"/>
                        <a:pt x="464" y="643"/>
                        <a:pt x="492" y="640"/>
                      </a:cubicBezTo>
                      <a:cubicBezTo>
                        <a:pt x="520" y="636"/>
                        <a:pt x="557" y="635"/>
                        <a:pt x="609" y="560"/>
                      </a:cubicBezTo>
                      <a:cubicBezTo>
                        <a:pt x="626" y="536"/>
                        <a:pt x="669" y="463"/>
                        <a:pt x="671" y="452"/>
                      </a:cubicBezTo>
                      <a:cubicBezTo>
                        <a:pt x="673" y="441"/>
                        <a:pt x="682" y="427"/>
                        <a:pt x="682" y="414"/>
                      </a:cubicBezTo>
                      <a:cubicBezTo>
                        <a:pt x="682" y="414"/>
                        <a:pt x="642" y="394"/>
                        <a:pt x="631" y="382"/>
                      </a:cubicBezTo>
                      <a:cubicBezTo>
                        <a:pt x="615" y="364"/>
                        <a:pt x="584" y="338"/>
                        <a:pt x="572" y="274"/>
                      </a:cubicBezTo>
                      <a:cubicBezTo>
                        <a:pt x="561" y="211"/>
                        <a:pt x="592" y="155"/>
                        <a:pt x="599" y="147"/>
                      </a:cubicBezTo>
                      <a:cubicBezTo>
                        <a:pt x="606" y="139"/>
                        <a:pt x="641" y="96"/>
                        <a:pt x="662" y="8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grpSp>
      <p:grpSp>
        <p:nvGrpSpPr>
          <p:cNvPr id="18" name="Group 17">
            <a:extLst>
              <a:ext uri="{FF2B5EF4-FFF2-40B4-BE49-F238E27FC236}">
                <a16:creationId xmlns:a16="http://schemas.microsoft.com/office/drawing/2014/main" id="{1D433F51-BDAD-417E-978F-384EA8745069}"/>
              </a:ext>
            </a:extLst>
          </p:cNvPr>
          <p:cNvGrpSpPr/>
          <p:nvPr/>
        </p:nvGrpSpPr>
        <p:grpSpPr>
          <a:xfrm>
            <a:off x="266024" y="4531618"/>
            <a:ext cx="1530464" cy="826602"/>
            <a:chOff x="266024" y="4531618"/>
            <a:chExt cx="1530464" cy="826602"/>
          </a:xfrm>
        </p:grpSpPr>
        <p:grpSp>
          <p:nvGrpSpPr>
            <p:cNvPr id="621" name="Group 620">
              <a:extLst>
                <a:ext uri="{FF2B5EF4-FFF2-40B4-BE49-F238E27FC236}">
                  <a16:creationId xmlns:a16="http://schemas.microsoft.com/office/drawing/2014/main" id="{BFC5DC8A-CD44-40BC-AF2E-93069BD620DC}"/>
                </a:ext>
              </a:extLst>
            </p:cNvPr>
            <p:cNvGrpSpPr/>
            <p:nvPr/>
          </p:nvGrpSpPr>
          <p:grpSpPr>
            <a:xfrm>
              <a:off x="266024" y="4531618"/>
              <a:ext cx="1530464" cy="826602"/>
              <a:chOff x="642736" y="6066403"/>
              <a:chExt cx="1530464" cy="826602"/>
            </a:xfrm>
          </p:grpSpPr>
          <p:sp>
            <p:nvSpPr>
              <p:cNvPr id="622" name="Rectangle 621">
                <a:hlinkClick r:id="rId110" tooltip="Windows Defender Advanced Threat Protection (ATP) provides a broad set of powerful protective controls in Windows 10 + Endpoint Detection and Response (EDR) across platforms (via partners) + Automated Incident Response Services"/>
                <a:extLst>
                  <a:ext uri="{FF2B5EF4-FFF2-40B4-BE49-F238E27FC236}">
                    <a16:creationId xmlns:a16="http://schemas.microsoft.com/office/drawing/2014/main" id="{861B52B9-C9BF-4E8F-8F85-379792DACC29}"/>
                  </a:ext>
                </a:extLst>
              </p:cNvPr>
              <p:cNvSpPr/>
              <p:nvPr/>
            </p:nvSpPr>
            <p:spPr>
              <a:xfrm>
                <a:off x="642736" y="6066403"/>
                <a:ext cx="1530464" cy="826602"/>
              </a:xfrm>
              <a:prstGeom prst="rect">
                <a:avLst/>
              </a:prstGeom>
              <a:solidFill>
                <a:schemeClr val="bg1">
                  <a:lumMod val="95000"/>
                </a:schemeClr>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182880" rIns="45720" rtlCol="0" anchor="t">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14400" rtl="0" eaLnBrk="1" fontAlgn="auto" latinLnBrk="0" hangingPunct="1">
                  <a:lnSpc>
                    <a:spcPct val="97000"/>
                  </a:lnSpc>
                  <a:spcBef>
                    <a:spcPts val="0"/>
                  </a:spcBef>
                  <a:spcAft>
                    <a:spcPts val="0"/>
                  </a:spcAft>
                  <a:buClrTx/>
                  <a:buSzTx/>
                  <a:buFontTx/>
                  <a:buNone/>
                  <a:tabLst/>
                  <a:defRPr/>
                </a:pPr>
                <a:r>
                  <a:rPr kumimoji="0" lang="en-US" sz="8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 Windows Defender ATP</a:t>
                </a:r>
              </a:p>
            </p:txBody>
          </p:sp>
          <p:pic>
            <p:nvPicPr>
              <p:cNvPr id="623" name="Picture 622">
                <a:extLst>
                  <a:ext uri="{FF2B5EF4-FFF2-40B4-BE49-F238E27FC236}">
                    <a16:creationId xmlns:a16="http://schemas.microsoft.com/office/drawing/2014/main" id="{6B0059E0-23ED-413E-BFB0-A0AEE244C9CC}"/>
                  </a:ext>
                </a:extLst>
              </p:cNvPr>
              <p:cNvPicPr>
                <a:picLocks noChangeAspect="1"/>
              </p:cNvPicPr>
              <p:nvPr/>
            </p:nvPicPr>
            <p:blipFill>
              <a:blip r:embed="rId11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12714" y="6116775"/>
                <a:ext cx="117209" cy="117209"/>
              </a:xfrm>
              <a:prstGeom prst="rect">
                <a:avLst/>
              </a:prstGeom>
            </p:spPr>
          </p:pic>
        </p:grpSp>
        <p:pic>
          <p:nvPicPr>
            <p:cNvPr id="608" name="Picture 607">
              <a:extLst>
                <a:ext uri="{FF2B5EF4-FFF2-40B4-BE49-F238E27FC236}">
                  <a16:creationId xmlns:a16="http://schemas.microsoft.com/office/drawing/2014/main" id="{B77B379C-6D23-401B-AC4F-0077ED3B9F0A}"/>
                </a:ext>
              </a:extLst>
            </p:cNvPr>
            <p:cNvPicPr>
              <a:picLocks noChangeAspect="1"/>
            </p:cNvPicPr>
            <p:nvPr/>
          </p:nvPicPr>
          <p:blipFill rotWithShape="1">
            <a:blip r:embed="rId112" cstate="print">
              <a:duotone>
                <a:schemeClr val="accent1">
                  <a:shade val="45000"/>
                  <a:satMod val="135000"/>
                </a:schemeClr>
                <a:prstClr val="white"/>
              </a:duotone>
              <a:extLst>
                <a:ext uri="{28A0092B-C50C-407E-A947-70E740481C1C}">
                  <a14:useLocalDpi xmlns:a14="http://schemas.microsoft.com/office/drawing/2010/main" val="0"/>
                </a:ext>
              </a:extLst>
            </a:blip>
            <a:srcRect l="-2"/>
            <a:stretch/>
          </p:blipFill>
          <p:spPr>
            <a:xfrm>
              <a:off x="1552616" y="4772356"/>
              <a:ext cx="138191" cy="105225"/>
            </a:xfrm>
            <a:prstGeom prst="rect">
              <a:avLst/>
            </a:prstGeom>
          </p:spPr>
        </p:pic>
        <p:grpSp>
          <p:nvGrpSpPr>
            <p:cNvPr id="640" name="Group 639">
              <a:extLst>
                <a:ext uri="{FF2B5EF4-FFF2-40B4-BE49-F238E27FC236}">
                  <a16:creationId xmlns:a16="http://schemas.microsoft.com/office/drawing/2014/main" id="{35078F10-A19D-4FF2-8AC7-11A69C5B8372}"/>
                </a:ext>
              </a:extLst>
            </p:cNvPr>
            <p:cNvGrpSpPr/>
            <p:nvPr/>
          </p:nvGrpSpPr>
          <p:grpSpPr>
            <a:xfrm>
              <a:off x="1434370" y="4744861"/>
              <a:ext cx="116598" cy="222844"/>
              <a:chOff x="2136298" y="4226790"/>
              <a:chExt cx="196678" cy="375893"/>
            </a:xfrm>
          </p:grpSpPr>
          <p:sp>
            <p:nvSpPr>
              <p:cNvPr id="678" name="Rectangle 677">
                <a:extLst>
                  <a:ext uri="{FF2B5EF4-FFF2-40B4-BE49-F238E27FC236}">
                    <a16:creationId xmlns:a16="http://schemas.microsoft.com/office/drawing/2014/main" id="{425B0550-A193-4E59-9B93-4D478F4B5977}"/>
                  </a:ext>
                </a:extLst>
              </p:cNvPr>
              <p:cNvSpPr/>
              <p:nvPr/>
            </p:nvSpPr>
            <p:spPr bwMode="auto">
              <a:xfrm>
                <a:off x="2138191" y="4226790"/>
                <a:ext cx="194785" cy="375893"/>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3" name="server">
                <a:extLst>
                  <a:ext uri="{FF2B5EF4-FFF2-40B4-BE49-F238E27FC236}">
                    <a16:creationId xmlns:a16="http://schemas.microsoft.com/office/drawing/2014/main" id="{AB8F5D7B-0D15-4662-96A1-CCF2D2750A28}"/>
                  </a:ext>
                </a:extLst>
              </p:cNvPr>
              <p:cNvSpPr>
                <a:spLocks noChangeAspect="1" noEditPoints="1"/>
              </p:cNvSpPr>
              <p:nvPr/>
            </p:nvSpPr>
            <p:spPr bwMode="auto">
              <a:xfrm>
                <a:off x="2136298" y="4235711"/>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4224"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sp>
          <p:nvSpPr>
            <p:cNvPr id="641" name="Oval 640">
              <a:extLst>
                <a:ext uri="{FF2B5EF4-FFF2-40B4-BE49-F238E27FC236}">
                  <a16:creationId xmlns:a16="http://schemas.microsoft.com/office/drawing/2014/main" id="{525742A0-6393-40EF-9FEF-A9D1E9029548}"/>
                </a:ext>
              </a:extLst>
            </p:cNvPr>
            <p:cNvSpPr/>
            <p:nvPr/>
          </p:nvSpPr>
          <p:spPr bwMode="auto">
            <a:xfrm>
              <a:off x="1489735" y="4850994"/>
              <a:ext cx="142508" cy="14250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644" name="Picture 643">
              <a:extLst>
                <a:ext uri="{FF2B5EF4-FFF2-40B4-BE49-F238E27FC236}">
                  <a16:creationId xmlns:a16="http://schemas.microsoft.com/office/drawing/2014/main" id="{459E81B9-6178-45FA-ADC0-B8DF61655047}"/>
                </a:ext>
              </a:extLst>
            </p:cNvPr>
            <p:cNvPicPr>
              <a:picLocks noChangeAspect="1"/>
            </p:cNvPicPr>
            <p:nvPr/>
          </p:nvPicPr>
          <p:blipFill rotWithShape="1">
            <a:blip r:embed="rId34" cstate="email">
              <a:extLst>
                <a:ext uri="{28A0092B-C50C-407E-A947-70E740481C1C}">
                  <a14:useLocalDpi xmlns:a14="http://schemas.microsoft.com/office/drawing/2010/main"/>
                </a:ext>
              </a:extLst>
            </a:blip>
            <a:srcRect r="83295"/>
            <a:stretch/>
          </p:blipFill>
          <p:spPr>
            <a:xfrm>
              <a:off x="1614831" y="4877476"/>
              <a:ext cx="100469" cy="87602"/>
            </a:xfrm>
            <a:prstGeom prst="rect">
              <a:avLst/>
            </a:prstGeom>
          </p:spPr>
        </p:pic>
        <p:grpSp>
          <p:nvGrpSpPr>
            <p:cNvPr id="714" name="Group 713">
              <a:extLst>
                <a:ext uri="{FF2B5EF4-FFF2-40B4-BE49-F238E27FC236}">
                  <a16:creationId xmlns:a16="http://schemas.microsoft.com/office/drawing/2014/main" id="{15AE964E-EE4D-469B-80A9-177DE87B2A2F}"/>
                </a:ext>
              </a:extLst>
            </p:cNvPr>
            <p:cNvGrpSpPr/>
            <p:nvPr/>
          </p:nvGrpSpPr>
          <p:grpSpPr>
            <a:xfrm>
              <a:off x="929436" y="4810091"/>
              <a:ext cx="204812" cy="156967"/>
              <a:chOff x="2892310" y="4439341"/>
              <a:chExt cx="376337" cy="288423"/>
            </a:xfrm>
          </p:grpSpPr>
          <p:sp>
            <p:nvSpPr>
              <p:cNvPr id="736" name="monitor">
                <a:extLst>
                  <a:ext uri="{FF2B5EF4-FFF2-40B4-BE49-F238E27FC236}">
                    <a16:creationId xmlns:a16="http://schemas.microsoft.com/office/drawing/2014/main" id="{C1838BB7-74D8-4817-9982-230DF1FFD24B}"/>
                  </a:ext>
                </a:extLst>
              </p:cNvPr>
              <p:cNvSpPr>
                <a:spLocks noChangeAspect="1" noEditPoints="1"/>
              </p:cNvSpPr>
              <p:nvPr/>
            </p:nvSpPr>
            <p:spPr bwMode="auto">
              <a:xfrm>
                <a:off x="2892310" y="4439341"/>
                <a:ext cx="376337" cy="288423"/>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4224" cap="sq">
                <a:solidFill>
                  <a:schemeClr val="accent1">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738" name="Rectangle 737">
                <a:extLst>
                  <a:ext uri="{FF2B5EF4-FFF2-40B4-BE49-F238E27FC236}">
                    <a16:creationId xmlns:a16="http://schemas.microsoft.com/office/drawing/2014/main" id="{3A07B797-2BE0-463A-A7ED-B5985D026DAD}"/>
                  </a:ext>
                </a:extLst>
              </p:cNvPr>
              <p:cNvSpPr/>
              <p:nvPr/>
            </p:nvSpPr>
            <p:spPr bwMode="auto">
              <a:xfrm>
                <a:off x="2892310" y="4439341"/>
                <a:ext cx="376337" cy="228557"/>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740" name="Picture 739">
                <a:extLst>
                  <a:ext uri="{FF2B5EF4-FFF2-40B4-BE49-F238E27FC236}">
                    <a16:creationId xmlns:a16="http://schemas.microsoft.com/office/drawing/2014/main" id="{3329031B-3486-416C-BFE9-7F0EC6367E27}"/>
                  </a:ext>
                </a:extLst>
              </p:cNvPr>
              <p:cNvPicPr>
                <a:picLocks noChangeAspect="1"/>
              </p:cNvPicPr>
              <p:nvPr/>
            </p:nvPicPr>
            <p:blipFill rotWithShape="1">
              <a:blip r:embed="rId113" cstate="print">
                <a:extLst>
                  <a:ext uri="{28A0092B-C50C-407E-A947-70E740481C1C}">
                    <a14:useLocalDpi xmlns:a14="http://schemas.microsoft.com/office/drawing/2010/main" val="0"/>
                  </a:ext>
                </a:extLst>
              </a:blip>
              <a:srcRect l="24884" r="23372" b="46072"/>
              <a:stretch/>
            </p:blipFill>
            <p:spPr>
              <a:xfrm>
                <a:off x="3016842" y="4495234"/>
                <a:ext cx="137762" cy="116769"/>
              </a:xfrm>
              <a:prstGeom prst="rect">
                <a:avLst/>
              </a:prstGeom>
            </p:spPr>
          </p:pic>
        </p:grpSp>
        <p:grpSp>
          <p:nvGrpSpPr>
            <p:cNvPr id="741" name="Group 740">
              <a:extLst>
                <a:ext uri="{FF2B5EF4-FFF2-40B4-BE49-F238E27FC236}">
                  <a16:creationId xmlns:a16="http://schemas.microsoft.com/office/drawing/2014/main" id="{DCC257B9-7BED-4064-AFBD-6CBF48550CBD}"/>
                </a:ext>
              </a:extLst>
            </p:cNvPr>
            <p:cNvGrpSpPr/>
            <p:nvPr/>
          </p:nvGrpSpPr>
          <p:grpSpPr>
            <a:xfrm>
              <a:off x="1180339" y="4810091"/>
              <a:ext cx="207940" cy="156966"/>
              <a:chOff x="7987238" y="1610486"/>
              <a:chExt cx="506061" cy="382007"/>
            </a:xfrm>
          </p:grpSpPr>
          <p:sp>
            <p:nvSpPr>
              <p:cNvPr id="742" name="Rectangle 741">
                <a:extLst>
                  <a:ext uri="{FF2B5EF4-FFF2-40B4-BE49-F238E27FC236}">
                    <a16:creationId xmlns:a16="http://schemas.microsoft.com/office/drawing/2014/main" id="{EB9ED279-56FB-424D-89B2-CDAED78429E4}"/>
                  </a:ext>
                </a:extLst>
              </p:cNvPr>
              <p:cNvSpPr/>
              <p:nvPr/>
            </p:nvSpPr>
            <p:spPr bwMode="auto">
              <a:xfrm>
                <a:off x="7994852" y="1610486"/>
                <a:ext cx="498447" cy="30271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743" name="Group 742">
                <a:extLst>
                  <a:ext uri="{FF2B5EF4-FFF2-40B4-BE49-F238E27FC236}">
                    <a16:creationId xmlns:a16="http://schemas.microsoft.com/office/drawing/2014/main" id="{DE50C12E-0FA7-4749-BFBB-910956DEE8DE}"/>
                  </a:ext>
                </a:extLst>
              </p:cNvPr>
              <p:cNvGrpSpPr/>
              <p:nvPr/>
            </p:nvGrpSpPr>
            <p:grpSpPr>
              <a:xfrm>
                <a:off x="7987238" y="1610486"/>
                <a:ext cx="498447" cy="382007"/>
                <a:chOff x="9563138" y="2462727"/>
                <a:chExt cx="516394" cy="395761"/>
              </a:xfrm>
            </p:grpSpPr>
            <p:sp>
              <p:nvSpPr>
                <p:cNvPr id="744" name="monitor">
                  <a:extLst>
                    <a:ext uri="{FF2B5EF4-FFF2-40B4-BE49-F238E27FC236}">
                      <a16:creationId xmlns:a16="http://schemas.microsoft.com/office/drawing/2014/main" id="{AA54E500-74FF-4189-8A48-B6F5DA7ACF66}"/>
                    </a:ext>
                  </a:extLst>
                </p:cNvPr>
                <p:cNvSpPr>
                  <a:spLocks noChangeAspect="1" noEditPoints="1"/>
                </p:cNvSpPr>
                <p:nvPr/>
              </p:nvSpPr>
              <p:spPr bwMode="auto">
                <a:xfrm>
                  <a:off x="9563138" y="2462727"/>
                  <a:ext cx="516394" cy="395761"/>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4224" cap="sq">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grpSp>
              <p:nvGrpSpPr>
                <p:cNvPr id="745" name="Group 744">
                  <a:extLst>
                    <a:ext uri="{FF2B5EF4-FFF2-40B4-BE49-F238E27FC236}">
                      <a16:creationId xmlns:a16="http://schemas.microsoft.com/office/drawing/2014/main" id="{E146D5C5-B6FA-4BDF-82AB-6C651D9E1132}"/>
                    </a:ext>
                  </a:extLst>
                </p:cNvPr>
                <p:cNvGrpSpPr/>
                <p:nvPr/>
              </p:nvGrpSpPr>
              <p:grpSpPr>
                <a:xfrm>
                  <a:off x="9746672" y="2545410"/>
                  <a:ext cx="107950" cy="134938"/>
                  <a:chOff x="9444088" y="2885171"/>
                  <a:chExt cx="107950" cy="134938"/>
                </a:xfrm>
                <a:solidFill>
                  <a:schemeClr val="tx1"/>
                </a:solidFill>
              </p:grpSpPr>
              <p:sp>
                <p:nvSpPr>
                  <p:cNvPr id="747" name="Freeform 26">
                    <a:extLst>
                      <a:ext uri="{FF2B5EF4-FFF2-40B4-BE49-F238E27FC236}">
                        <a16:creationId xmlns:a16="http://schemas.microsoft.com/office/drawing/2014/main" id="{E9C4AFE7-5B06-4BEC-A6C4-EE31FF6F6575}"/>
                      </a:ext>
                    </a:extLst>
                  </p:cNvPr>
                  <p:cNvSpPr>
                    <a:spLocks/>
                  </p:cNvSpPr>
                  <p:nvPr/>
                </p:nvSpPr>
                <p:spPr bwMode="auto">
                  <a:xfrm>
                    <a:off x="9496476" y="2885171"/>
                    <a:ext cx="30163" cy="31750"/>
                  </a:xfrm>
                  <a:custGeom>
                    <a:avLst/>
                    <a:gdLst>
                      <a:gd name="T0" fmla="*/ 179 w 188"/>
                      <a:gd name="T1" fmla="*/ 0 h 196"/>
                      <a:gd name="T2" fmla="*/ 45 w 188"/>
                      <a:gd name="T3" fmla="*/ 72 h 196"/>
                      <a:gd name="T4" fmla="*/ 12 w 188"/>
                      <a:gd name="T5" fmla="*/ 195 h 196"/>
                      <a:gd name="T6" fmla="*/ 141 w 188"/>
                      <a:gd name="T7" fmla="*/ 128 h 196"/>
                      <a:gd name="T8" fmla="*/ 179 w 188"/>
                      <a:gd name="T9" fmla="*/ 0 h 196"/>
                    </a:gdLst>
                    <a:ahLst/>
                    <a:cxnLst>
                      <a:cxn ang="0">
                        <a:pos x="T0" y="T1"/>
                      </a:cxn>
                      <a:cxn ang="0">
                        <a:pos x="T2" y="T3"/>
                      </a:cxn>
                      <a:cxn ang="0">
                        <a:pos x="T4" y="T5"/>
                      </a:cxn>
                      <a:cxn ang="0">
                        <a:pos x="T6" y="T7"/>
                      </a:cxn>
                      <a:cxn ang="0">
                        <a:pos x="T8" y="T9"/>
                      </a:cxn>
                    </a:cxnLst>
                    <a:rect l="0" t="0" r="r" b="b"/>
                    <a:pathLst>
                      <a:path w="188" h="196">
                        <a:moveTo>
                          <a:pt x="179" y="0"/>
                        </a:moveTo>
                        <a:cubicBezTo>
                          <a:pt x="179" y="0"/>
                          <a:pt x="90" y="8"/>
                          <a:pt x="45" y="72"/>
                        </a:cubicBezTo>
                        <a:cubicBezTo>
                          <a:pt x="0" y="136"/>
                          <a:pt x="12" y="195"/>
                          <a:pt x="12" y="195"/>
                        </a:cubicBezTo>
                        <a:cubicBezTo>
                          <a:pt x="12" y="195"/>
                          <a:pt x="90" y="196"/>
                          <a:pt x="141" y="128"/>
                        </a:cubicBezTo>
                        <a:cubicBezTo>
                          <a:pt x="188" y="66"/>
                          <a:pt x="179" y="0"/>
                          <a:pt x="179"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748" name="Freeform 27">
                    <a:extLst>
                      <a:ext uri="{FF2B5EF4-FFF2-40B4-BE49-F238E27FC236}">
                        <a16:creationId xmlns:a16="http://schemas.microsoft.com/office/drawing/2014/main" id="{37446C1C-AF33-4AEB-82BD-B8EE1C31EA79}"/>
                      </a:ext>
                    </a:extLst>
                  </p:cNvPr>
                  <p:cNvSpPr>
                    <a:spLocks/>
                  </p:cNvSpPr>
                  <p:nvPr/>
                </p:nvSpPr>
                <p:spPr bwMode="auto">
                  <a:xfrm>
                    <a:off x="9444088" y="2916921"/>
                    <a:ext cx="107950" cy="103188"/>
                  </a:xfrm>
                  <a:custGeom>
                    <a:avLst/>
                    <a:gdLst>
                      <a:gd name="T0" fmla="*/ 662 w 682"/>
                      <a:gd name="T1" fmla="*/ 87 h 643"/>
                      <a:gd name="T2" fmla="*/ 499 w 682"/>
                      <a:gd name="T3" fmla="*/ 2 h 643"/>
                      <a:gd name="T4" fmla="*/ 424 w 682"/>
                      <a:gd name="T5" fmla="*/ 16 h 643"/>
                      <a:gd name="T6" fmla="*/ 345 w 682"/>
                      <a:gd name="T7" fmla="*/ 41 h 643"/>
                      <a:gd name="T8" fmla="*/ 286 w 682"/>
                      <a:gd name="T9" fmla="*/ 22 h 643"/>
                      <a:gd name="T10" fmla="*/ 201 w 682"/>
                      <a:gd name="T11" fmla="*/ 4 h 643"/>
                      <a:gd name="T12" fmla="*/ 82 w 682"/>
                      <a:gd name="T13" fmla="*/ 53 h 643"/>
                      <a:gd name="T14" fmla="*/ 0 w 682"/>
                      <a:gd name="T15" fmla="*/ 261 h 643"/>
                      <a:gd name="T16" fmla="*/ 58 w 682"/>
                      <a:gd name="T17" fmla="*/ 484 h 643"/>
                      <a:gd name="T18" fmla="*/ 143 w 682"/>
                      <a:gd name="T19" fmla="*/ 603 h 643"/>
                      <a:gd name="T20" fmla="*/ 209 w 682"/>
                      <a:gd name="T21" fmla="*/ 639 h 643"/>
                      <a:gd name="T22" fmla="*/ 258 w 682"/>
                      <a:gd name="T23" fmla="*/ 634 h 643"/>
                      <a:gd name="T24" fmla="*/ 321 w 682"/>
                      <a:gd name="T25" fmla="*/ 609 h 643"/>
                      <a:gd name="T26" fmla="*/ 406 w 682"/>
                      <a:gd name="T27" fmla="*/ 612 h 643"/>
                      <a:gd name="T28" fmla="*/ 492 w 682"/>
                      <a:gd name="T29" fmla="*/ 640 h 643"/>
                      <a:gd name="T30" fmla="*/ 609 w 682"/>
                      <a:gd name="T31" fmla="*/ 560 h 643"/>
                      <a:gd name="T32" fmla="*/ 671 w 682"/>
                      <a:gd name="T33" fmla="*/ 452 h 643"/>
                      <a:gd name="T34" fmla="*/ 682 w 682"/>
                      <a:gd name="T35" fmla="*/ 414 h 643"/>
                      <a:gd name="T36" fmla="*/ 631 w 682"/>
                      <a:gd name="T37" fmla="*/ 382 h 643"/>
                      <a:gd name="T38" fmla="*/ 572 w 682"/>
                      <a:gd name="T39" fmla="*/ 274 h 643"/>
                      <a:gd name="T40" fmla="*/ 599 w 682"/>
                      <a:gd name="T41" fmla="*/ 147 h 643"/>
                      <a:gd name="T42" fmla="*/ 662 w 682"/>
                      <a:gd name="T43" fmla="*/ 87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2" h="643">
                        <a:moveTo>
                          <a:pt x="662" y="87"/>
                        </a:moveTo>
                        <a:cubicBezTo>
                          <a:pt x="662" y="87"/>
                          <a:pt x="614" y="2"/>
                          <a:pt x="499" y="2"/>
                        </a:cubicBezTo>
                        <a:cubicBezTo>
                          <a:pt x="499" y="2"/>
                          <a:pt x="469" y="0"/>
                          <a:pt x="424" y="16"/>
                        </a:cubicBezTo>
                        <a:cubicBezTo>
                          <a:pt x="379" y="32"/>
                          <a:pt x="367" y="41"/>
                          <a:pt x="345" y="41"/>
                        </a:cubicBezTo>
                        <a:cubicBezTo>
                          <a:pt x="345" y="41"/>
                          <a:pt x="315" y="36"/>
                          <a:pt x="286" y="22"/>
                        </a:cubicBezTo>
                        <a:cubicBezTo>
                          <a:pt x="257" y="9"/>
                          <a:pt x="226" y="4"/>
                          <a:pt x="201" y="4"/>
                        </a:cubicBezTo>
                        <a:cubicBezTo>
                          <a:pt x="176" y="4"/>
                          <a:pt x="121" y="20"/>
                          <a:pt x="82" y="53"/>
                        </a:cubicBezTo>
                        <a:cubicBezTo>
                          <a:pt x="41" y="88"/>
                          <a:pt x="0" y="152"/>
                          <a:pt x="0" y="261"/>
                        </a:cubicBezTo>
                        <a:cubicBezTo>
                          <a:pt x="0" y="370"/>
                          <a:pt x="55" y="479"/>
                          <a:pt x="58" y="484"/>
                        </a:cubicBezTo>
                        <a:cubicBezTo>
                          <a:pt x="60" y="488"/>
                          <a:pt x="120" y="584"/>
                          <a:pt x="143" y="603"/>
                        </a:cubicBezTo>
                        <a:cubicBezTo>
                          <a:pt x="167" y="623"/>
                          <a:pt x="185" y="638"/>
                          <a:pt x="209" y="639"/>
                        </a:cubicBezTo>
                        <a:cubicBezTo>
                          <a:pt x="232" y="640"/>
                          <a:pt x="245" y="638"/>
                          <a:pt x="258" y="634"/>
                        </a:cubicBezTo>
                        <a:cubicBezTo>
                          <a:pt x="270" y="629"/>
                          <a:pt x="305" y="611"/>
                          <a:pt x="321" y="609"/>
                        </a:cubicBezTo>
                        <a:cubicBezTo>
                          <a:pt x="337" y="608"/>
                          <a:pt x="362" y="598"/>
                          <a:pt x="406" y="612"/>
                        </a:cubicBezTo>
                        <a:cubicBezTo>
                          <a:pt x="450" y="626"/>
                          <a:pt x="464" y="643"/>
                          <a:pt x="492" y="640"/>
                        </a:cubicBezTo>
                        <a:cubicBezTo>
                          <a:pt x="520" y="636"/>
                          <a:pt x="557" y="635"/>
                          <a:pt x="609" y="560"/>
                        </a:cubicBezTo>
                        <a:cubicBezTo>
                          <a:pt x="626" y="536"/>
                          <a:pt x="669" y="463"/>
                          <a:pt x="671" y="452"/>
                        </a:cubicBezTo>
                        <a:cubicBezTo>
                          <a:pt x="673" y="441"/>
                          <a:pt x="682" y="427"/>
                          <a:pt x="682" y="414"/>
                        </a:cubicBezTo>
                        <a:cubicBezTo>
                          <a:pt x="682" y="414"/>
                          <a:pt x="642" y="394"/>
                          <a:pt x="631" y="382"/>
                        </a:cubicBezTo>
                        <a:cubicBezTo>
                          <a:pt x="615" y="364"/>
                          <a:pt x="584" y="338"/>
                          <a:pt x="572" y="274"/>
                        </a:cubicBezTo>
                        <a:cubicBezTo>
                          <a:pt x="561" y="211"/>
                          <a:pt x="592" y="155"/>
                          <a:pt x="599" y="147"/>
                        </a:cubicBezTo>
                        <a:cubicBezTo>
                          <a:pt x="606" y="139"/>
                          <a:pt x="641" y="96"/>
                          <a:pt x="662" y="8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grpSp>
        <p:grpSp>
          <p:nvGrpSpPr>
            <p:cNvPr id="750" name="Group 749">
              <a:extLst>
                <a:ext uri="{FF2B5EF4-FFF2-40B4-BE49-F238E27FC236}">
                  <a16:creationId xmlns:a16="http://schemas.microsoft.com/office/drawing/2014/main" id="{723D657C-063C-459D-B25E-573B1A05872D}"/>
                </a:ext>
              </a:extLst>
            </p:cNvPr>
            <p:cNvGrpSpPr/>
            <p:nvPr/>
          </p:nvGrpSpPr>
          <p:grpSpPr>
            <a:xfrm>
              <a:off x="533767" y="4767288"/>
              <a:ext cx="98675" cy="163816"/>
              <a:chOff x="7084723" y="1610486"/>
              <a:chExt cx="212660" cy="353049"/>
            </a:xfrm>
          </p:grpSpPr>
          <p:sp>
            <p:nvSpPr>
              <p:cNvPr id="753" name="Rectangle 752">
                <a:extLst>
                  <a:ext uri="{FF2B5EF4-FFF2-40B4-BE49-F238E27FC236}">
                    <a16:creationId xmlns:a16="http://schemas.microsoft.com/office/drawing/2014/main" id="{43527597-0A9D-48D4-8ECC-A838B94A0305}"/>
                  </a:ext>
                </a:extLst>
              </p:cNvPr>
              <p:cNvSpPr/>
              <p:nvPr/>
            </p:nvSpPr>
            <p:spPr bwMode="auto">
              <a:xfrm>
                <a:off x="7085519" y="1610486"/>
                <a:ext cx="211864" cy="35304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754" name="Group 753">
                <a:extLst>
                  <a:ext uri="{FF2B5EF4-FFF2-40B4-BE49-F238E27FC236}">
                    <a16:creationId xmlns:a16="http://schemas.microsoft.com/office/drawing/2014/main" id="{4BCD74AB-AB7F-4F59-8DCB-D89EB57D2EDB}"/>
                  </a:ext>
                </a:extLst>
              </p:cNvPr>
              <p:cNvGrpSpPr/>
              <p:nvPr/>
            </p:nvGrpSpPr>
            <p:grpSpPr>
              <a:xfrm>
                <a:off x="7138556" y="1706457"/>
                <a:ext cx="104198" cy="130248"/>
                <a:chOff x="9444088" y="2885171"/>
                <a:chExt cx="107950" cy="134938"/>
              </a:xfrm>
              <a:solidFill>
                <a:schemeClr val="bg1"/>
              </a:solidFill>
            </p:grpSpPr>
            <p:sp>
              <p:nvSpPr>
                <p:cNvPr id="757" name="Freeform 26">
                  <a:extLst>
                    <a:ext uri="{FF2B5EF4-FFF2-40B4-BE49-F238E27FC236}">
                      <a16:creationId xmlns:a16="http://schemas.microsoft.com/office/drawing/2014/main" id="{22F244AC-2EA9-4D06-AABA-1BF7D221360E}"/>
                    </a:ext>
                  </a:extLst>
                </p:cNvPr>
                <p:cNvSpPr>
                  <a:spLocks/>
                </p:cNvSpPr>
                <p:nvPr/>
              </p:nvSpPr>
              <p:spPr bwMode="auto">
                <a:xfrm>
                  <a:off x="9496476" y="2885171"/>
                  <a:ext cx="30163" cy="31750"/>
                </a:xfrm>
                <a:custGeom>
                  <a:avLst/>
                  <a:gdLst>
                    <a:gd name="T0" fmla="*/ 179 w 188"/>
                    <a:gd name="T1" fmla="*/ 0 h 196"/>
                    <a:gd name="T2" fmla="*/ 45 w 188"/>
                    <a:gd name="T3" fmla="*/ 72 h 196"/>
                    <a:gd name="T4" fmla="*/ 12 w 188"/>
                    <a:gd name="T5" fmla="*/ 195 h 196"/>
                    <a:gd name="T6" fmla="*/ 141 w 188"/>
                    <a:gd name="T7" fmla="*/ 128 h 196"/>
                    <a:gd name="T8" fmla="*/ 179 w 188"/>
                    <a:gd name="T9" fmla="*/ 0 h 196"/>
                  </a:gdLst>
                  <a:ahLst/>
                  <a:cxnLst>
                    <a:cxn ang="0">
                      <a:pos x="T0" y="T1"/>
                    </a:cxn>
                    <a:cxn ang="0">
                      <a:pos x="T2" y="T3"/>
                    </a:cxn>
                    <a:cxn ang="0">
                      <a:pos x="T4" y="T5"/>
                    </a:cxn>
                    <a:cxn ang="0">
                      <a:pos x="T6" y="T7"/>
                    </a:cxn>
                    <a:cxn ang="0">
                      <a:pos x="T8" y="T9"/>
                    </a:cxn>
                  </a:cxnLst>
                  <a:rect l="0" t="0" r="r" b="b"/>
                  <a:pathLst>
                    <a:path w="188" h="196">
                      <a:moveTo>
                        <a:pt x="179" y="0"/>
                      </a:moveTo>
                      <a:cubicBezTo>
                        <a:pt x="179" y="0"/>
                        <a:pt x="90" y="8"/>
                        <a:pt x="45" y="72"/>
                      </a:cubicBezTo>
                      <a:cubicBezTo>
                        <a:pt x="0" y="136"/>
                        <a:pt x="12" y="195"/>
                        <a:pt x="12" y="195"/>
                      </a:cubicBezTo>
                      <a:cubicBezTo>
                        <a:pt x="12" y="195"/>
                        <a:pt x="90" y="196"/>
                        <a:pt x="141" y="128"/>
                      </a:cubicBezTo>
                      <a:cubicBezTo>
                        <a:pt x="188" y="66"/>
                        <a:pt x="179" y="0"/>
                        <a:pt x="17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758" name="Freeform 27">
                  <a:extLst>
                    <a:ext uri="{FF2B5EF4-FFF2-40B4-BE49-F238E27FC236}">
                      <a16:creationId xmlns:a16="http://schemas.microsoft.com/office/drawing/2014/main" id="{F8713A15-2D92-4917-8097-3795609D0DD7}"/>
                    </a:ext>
                  </a:extLst>
                </p:cNvPr>
                <p:cNvSpPr>
                  <a:spLocks/>
                </p:cNvSpPr>
                <p:nvPr/>
              </p:nvSpPr>
              <p:spPr bwMode="auto">
                <a:xfrm>
                  <a:off x="9444088" y="2916921"/>
                  <a:ext cx="107950" cy="103188"/>
                </a:xfrm>
                <a:custGeom>
                  <a:avLst/>
                  <a:gdLst>
                    <a:gd name="T0" fmla="*/ 662 w 682"/>
                    <a:gd name="T1" fmla="*/ 87 h 643"/>
                    <a:gd name="T2" fmla="*/ 499 w 682"/>
                    <a:gd name="T3" fmla="*/ 2 h 643"/>
                    <a:gd name="T4" fmla="*/ 424 w 682"/>
                    <a:gd name="T5" fmla="*/ 16 h 643"/>
                    <a:gd name="T6" fmla="*/ 345 w 682"/>
                    <a:gd name="T7" fmla="*/ 41 h 643"/>
                    <a:gd name="T8" fmla="*/ 286 w 682"/>
                    <a:gd name="T9" fmla="*/ 22 h 643"/>
                    <a:gd name="T10" fmla="*/ 201 w 682"/>
                    <a:gd name="T11" fmla="*/ 4 h 643"/>
                    <a:gd name="T12" fmla="*/ 82 w 682"/>
                    <a:gd name="T13" fmla="*/ 53 h 643"/>
                    <a:gd name="T14" fmla="*/ 0 w 682"/>
                    <a:gd name="T15" fmla="*/ 261 h 643"/>
                    <a:gd name="T16" fmla="*/ 58 w 682"/>
                    <a:gd name="T17" fmla="*/ 484 h 643"/>
                    <a:gd name="T18" fmla="*/ 143 w 682"/>
                    <a:gd name="T19" fmla="*/ 603 h 643"/>
                    <a:gd name="T20" fmla="*/ 209 w 682"/>
                    <a:gd name="T21" fmla="*/ 639 h 643"/>
                    <a:gd name="T22" fmla="*/ 258 w 682"/>
                    <a:gd name="T23" fmla="*/ 634 h 643"/>
                    <a:gd name="T24" fmla="*/ 321 w 682"/>
                    <a:gd name="T25" fmla="*/ 609 h 643"/>
                    <a:gd name="T26" fmla="*/ 406 w 682"/>
                    <a:gd name="T27" fmla="*/ 612 h 643"/>
                    <a:gd name="T28" fmla="*/ 492 w 682"/>
                    <a:gd name="T29" fmla="*/ 640 h 643"/>
                    <a:gd name="T30" fmla="*/ 609 w 682"/>
                    <a:gd name="T31" fmla="*/ 560 h 643"/>
                    <a:gd name="T32" fmla="*/ 671 w 682"/>
                    <a:gd name="T33" fmla="*/ 452 h 643"/>
                    <a:gd name="T34" fmla="*/ 682 w 682"/>
                    <a:gd name="T35" fmla="*/ 414 h 643"/>
                    <a:gd name="T36" fmla="*/ 631 w 682"/>
                    <a:gd name="T37" fmla="*/ 382 h 643"/>
                    <a:gd name="T38" fmla="*/ 572 w 682"/>
                    <a:gd name="T39" fmla="*/ 274 h 643"/>
                    <a:gd name="T40" fmla="*/ 599 w 682"/>
                    <a:gd name="T41" fmla="*/ 147 h 643"/>
                    <a:gd name="T42" fmla="*/ 662 w 682"/>
                    <a:gd name="T43" fmla="*/ 87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2" h="643">
                      <a:moveTo>
                        <a:pt x="662" y="87"/>
                      </a:moveTo>
                      <a:cubicBezTo>
                        <a:pt x="662" y="87"/>
                        <a:pt x="614" y="2"/>
                        <a:pt x="499" y="2"/>
                      </a:cubicBezTo>
                      <a:cubicBezTo>
                        <a:pt x="499" y="2"/>
                        <a:pt x="469" y="0"/>
                        <a:pt x="424" y="16"/>
                      </a:cubicBezTo>
                      <a:cubicBezTo>
                        <a:pt x="379" y="32"/>
                        <a:pt x="367" y="41"/>
                        <a:pt x="345" y="41"/>
                      </a:cubicBezTo>
                      <a:cubicBezTo>
                        <a:pt x="345" y="41"/>
                        <a:pt x="315" y="36"/>
                        <a:pt x="286" y="22"/>
                      </a:cubicBezTo>
                      <a:cubicBezTo>
                        <a:pt x="257" y="9"/>
                        <a:pt x="226" y="4"/>
                        <a:pt x="201" y="4"/>
                      </a:cubicBezTo>
                      <a:cubicBezTo>
                        <a:pt x="176" y="4"/>
                        <a:pt x="121" y="20"/>
                        <a:pt x="82" y="53"/>
                      </a:cubicBezTo>
                      <a:cubicBezTo>
                        <a:pt x="41" y="88"/>
                        <a:pt x="0" y="152"/>
                        <a:pt x="0" y="261"/>
                      </a:cubicBezTo>
                      <a:cubicBezTo>
                        <a:pt x="0" y="370"/>
                        <a:pt x="55" y="479"/>
                        <a:pt x="58" y="484"/>
                      </a:cubicBezTo>
                      <a:cubicBezTo>
                        <a:pt x="60" y="488"/>
                        <a:pt x="120" y="584"/>
                        <a:pt x="143" y="603"/>
                      </a:cubicBezTo>
                      <a:cubicBezTo>
                        <a:pt x="167" y="623"/>
                        <a:pt x="185" y="638"/>
                        <a:pt x="209" y="639"/>
                      </a:cubicBezTo>
                      <a:cubicBezTo>
                        <a:pt x="232" y="640"/>
                        <a:pt x="245" y="638"/>
                        <a:pt x="258" y="634"/>
                      </a:cubicBezTo>
                      <a:cubicBezTo>
                        <a:pt x="270" y="629"/>
                        <a:pt x="305" y="611"/>
                        <a:pt x="321" y="609"/>
                      </a:cubicBezTo>
                      <a:cubicBezTo>
                        <a:pt x="337" y="608"/>
                        <a:pt x="362" y="598"/>
                        <a:pt x="406" y="612"/>
                      </a:cubicBezTo>
                      <a:cubicBezTo>
                        <a:pt x="450" y="626"/>
                        <a:pt x="464" y="643"/>
                        <a:pt x="492" y="640"/>
                      </a:cubicBezTo>
                      <a:cubicBezTo>
                        <a:pt x="520" y="636"/>
                        <a:pt x="557" y="635"/>
                        <a:pt x="609" y="560"/>
                      </a:cubicBezTo>
                      <a:cubicBezTo>
                        <a:pt x="626" y="536"/>
                        <a:pt x="669" y="463"/>
                        <a:pt x="671" y="452"/>
                      </a:cubicBezTo>
                      <a:cubicBezTo>
                        <a:pt x="673" y="441"/>
                        <a:pt x="682" y="427"/>
                        <a:pt x="682" y="414"/>
                      </a:cubicBezTo>
                      <a:cubicBezTo>
                        <a:pt x="682" y="414"/>
                        <a:pt x="642" y="394"/>
                        <a:pt x="631" y="382"/>
                      </a:cubicBezTo>
                      <a:cubicBezTo>
                        <a:pt x="615" y="364"/>
                        <a:pt x="584" y="338"/>
                        <a:pt x="572" y="274"/>
                      </a:cubicBezTo>
                      <a:cubicBezTo>
                        <a:pt x="561" y="211"/>
                        <a:pt x="592" y="155"/>
                        <a:pt x="599" y="147"/>
                      </a:cubicBezTo>
                      <a:cubicBezTo>
                        <a:pt x="606" y="139"/>
                        <a:pt x="641" y="96"/>
                        <a:pt x="662"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sp>
            <p:nvSpPr>
              <p:cNvPr id="755" name="CellPhone_E8EA">
                <a:extLst>
                  <a:ext uri="{FF2B5EF4-FFF2-40B4-BE49-F238E27FC236}">
                    <a16:creationId xmlns:a16="http://schemas.microsoft.com/office/drawing/2014/main" id="{CFEB9E93-60D9-4EE0-8F9A-C5AAA3210D7C}"/>
                  </a:ext>
                </a:extLst>
              </p:cNvPr>
              <p:cNvSpPr>
                <a:spLocks noChangeAspect="1" noEditPoints="1"/>
              </p:cNvSpPr>
              <p:nvPr/>
            </p:nvSpPr>
            <p:spPr bwMode="auto">
              <a:xfrm>
                <a:off x="7084723" y="1610486"/>
                <a:ext cx="211864" cy="353049"/>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noFill/>
              <a:ln w="14224" cap="sq">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cxnSp>
            <p:nvCxnSpPr>
              <p:cNvPr id="756" name="Straight Connector 755">
                <a:extLst>
                  <a:ext uri="{FF2B5EF4-FFF2-40B4-BE49-F238E27FC236}">
                    <a16:creationId xmlns:a16="http://schemas.microsoft.com/office/drawing/2014/main" id="{841B1568-5706-4432-BA73-4C9C7C7FC007}"/>
                  </a:ext>
                </a:extLst>
              </p:cNvPr>
              <p:cNvCxnSpPr>
                <a:cxnSpLocks/>
              </p:cNvCxnSpPr>
              <p:nvPr/>
            </p:nvCxnSpPr>
            <p:spPr>
              <a:xfrm>
                <a:off x="7165583" y="1916461"/>
                <a:ext cx="47081"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759" name="Group 758">
              <a:extLst>
                <a:ext uri="{FF2B5EF4-FFF2-40B4-BE49-F238E27FC236}">
                  <a16:creationId xmlns:a16="http://schemas.microsoft.com/office/drawing/2014/main" id="{264F436A-8E6A-4680-B9FF-626F213449EF}"/>
                </a:ext>
              </a:extLst>
            </p:cNvPr>
            <p:cNvGrpSpPr/>
            <p:nvPr/>
          </p:nvGrpSpPr>
          <p:grpSpPr>
            <a:xfrm>
              <a:off x="389370" y="4767288"/>
              <a:ext cx="98306" cy="163816"/>
              <a:chOff x="6490922" y="1610486"/>
              <a:chExt cx="211865" cy="353049"/>
            </a:xfrm>
          </p:grpSpPr>
          <p:sp>
            <p:nvSpPr>
              <p:cNvPr id="763" name="Rectangle 762">
                <a:extLst>
                  <a:ext uri="{FF2B5EF4-FFF2-40B4-BE49-F238E27FC236}">
                    <a16:creationId xmlns:a16="http://schemas.microsoft.com/office/drawing/2014/main" id="{ECCB9FF7-5660-49CA-8319-83E4EF1E242A}"/>
                  </a:ext>
                </a:extLst>
              </p:cNvPr>
              <p:cNvSpPr/>
              <p:nvPr/>
            </p:nvSpPr>
            <p:spPr bwMode="auto">
              <a:xfrm>
                <a:off x="6490922" y="1610486"/>
                <a:ext cx="211864" cy="353049"/>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765" name="Group 30">
                <a:extLst>
                  <a:ext uri="{FF2B5EF4-FFF2-40B4-BE49-F238E27FC236}">
                    <a16:creationId xmlns:a16="http://schemas.microsoft.com/office/drawing/2014/main" id="{7F0597E7-A2E8-4328-84BA-90E623EDBBE7}"/>
                  </a:ext>
                </a:extLst>
              </p:cNvPr>
              <p:cNvGrpSpPr>
                <a:grpSpLocks noChangeAspect="1"/>
              </p:cNvGrpSpPr>
              <p:nvPr/>
            </p:nvGrpSpPr>
            <p:grpSpPr bwMode="auto">
              <a:xfrm>
                <a:off x="6545792" y="1729376"/>
                <a:ext cx="111361" cy="115269"/>
                <a:chOff x="5049" y="1841"/>
                <a:chExt cx="57" cy="59"/>
              </a:xfrm>
              <a:solidFill>
                <a:schemeClr val="bg1"/>
              </a:solidFill>
            </p:grpSpPr>
            <p:sp>
              <p:nvSpPr>
                <p:cNvPr id="768" name="Freeform 31">
                  <a:extLst>
                    <a:ext uri="{FF2B5EF4-FFF2-40B4-BE49-F238E27FC236}">
                      <a16:creationId xmlns:a16="http://schemas.microsoft.com/office/drawing/2014/main" id="{16E58F9E-AB4C-41F6-9E77-68B1EAA7DE72}"/>
                    </a:ext>
                  </a:extLst>
                </p:cNvPr>
                <p:cNvSpPr>
                  <a:spLocks/>
                </p:cNvSpPr>
                <p:nvPr/>
              </p:nvSpPr>
              <p:spPr bwMode="auto">
                <a:xfrm>
                  <a:off x="5049" y="1859"/>
                  <a:ext cx="9" cy="23"/>
                </a:xfrm>
                <a:custGeom>
                  <a:avLst/>
                  <a:gdLst>
                    <a:gd name="T0" fmla="*/ 70 w 81"/>
                    <a:gd name="T1" fmla="*/ 0 h 212"/>
                    <a:gd name="T2" fmla="*/ 11 w 81"/>
                    <a:gd name="T3" fmla="*/ 0 h 212"/>
                    <a:gd name="T4" fmla="*/ 0 w 81"/>
                    <a:gd name="T5" fmla="*/ 11 h 212"/>
                    <a:gd name="T6" fmla="*/ 0 w 81"/>
                    <a:gd name="T7" fmla="*/ 201 h 212"/>
                    <a:gd name="T8" fmla="*/ 11 w 81"/>
                    <a:gd name="T9" fmla="*/ 212 h 212"/>
                    <a:gd name="T10" fmla="*/ 70 w 81"/>
                    <a:gd name="T11" fmla="*/ 212 h 212"/>
                    <a:gd name="T12" fmla="*/ 81 w 81"/>
                    <a:gd name="T13" fmla="*/ 201 h 212"/>
                    <a:gd name="T14" fmla="*/ 81 w 81"/>
                    <a:gd name="T15" fmla="*/ 11 h 212"/>
                    <a:gd name="T16" fmla="*/ 70 w 81"/>
                    <a:gd name="T17"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212">
                      <a:moveTo>
                        <a:pt x="70" y="0"/>
                      </a:moveTo>
                      <a:cubicBezTo>
                        <a:pt x="11" y="0"/>
                        <a:pt x="11" y="0"/>
                        <a:pt x="11" y="0"/>
                      </a:cubicBezTo>
                      <a:cubicBezTo>
                        <a:pt x="5" y="0"/>
                        <a:pt x="0" y="5"/>
                        <a:pt x="0" y="11"/>
                      </a:cubicBezTo>
                      <a:cubicBezTo>
                        <a:pt x="0" y="201"/>
                        <a:pt x="0" y="201"/>
                        <a:pt x="0" y="201"/>
                      </a:cubicBezTo>
                      <a:cubicBezTo>
                        <a:pt x="0" y="207"/>
                        <a:pt x="5" y="212"/>
                        <a:pt x="11" y="212"/>
                      </a:cubicBezTo>
                      <a:cubicBezTo>
                        <a:pt x="70" y="212"/>
                        <a:pt x="70" y="212"/>
                        <a:pt x="70" y="212"/>
                      </a:cubicBezTo>
                      <a:cubicBezTo>
                        <a:pt x="76" y="212"/>
                        <a:pt x="81" y="207"/>
                        <a:pt x="81" y="201"/>
                      </a:cubicBezTo>
                      <a:cubicBezTo>
                        <a:pt x="81" y="11"/>
                        <a:pt x="81" y="11"/>
                        <a:pt x="81" y="11"/>
                      </a:cubicBezTo>
                      <a:cubicBezTo>
                        <a:pt x="81" y="5"/>
                        <a:pt x="76" y="0"/>
                        <a:pt x="7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771" name="Freeform 32">
                  <a:extLst>
                    <a:ext uri="{FF2B5EF4-FFF2-40B4-BE49-F238E27FC236}">
                      <a16:creationId xmlns:a16="http://schemas.microsoft.com/office/drawing/2014/main" id="{20C21040-2E39-4049-89DE-5ED4E406CE14}"/>
                    </a:ext>
                  </a:extLst>
                </p:cNvPr>
                <p:cNvSpPr>
                  <a:spLocks/>
                </p:cNvSpPr>
                <p:nvPr/>
              </p:nvSpPr>
              <p:spPr bwMode="auto">
                <a:xfrm>
                  <a:off x="5097" y="1859"/>
                  <a:ext cx="9" cy="23"/>
                </a:xfrm>
                <a:custGeom>
                  <a:avLst/>
                  <a:gdLst>
                    <a:gd name="T0" fmla="*/ 71 w 82"/>
                    <a:gd name="T1" fmla="*/ 0 h 212"/>
                    <a:gd name="T2" fmla="*/ 11 w 82"/>
                    <a:gd name="T3" fmla="*/ 0 h 212"/>
                    <a:gd name="T4" fmla="*/ 0 w 82"/>
                    <a:gd name="T5" fmla="*/ 11 h 212"/>
                    <a:gd name="T6" fmla="*/ 0 w 82"/>
                    <a:gd name="T7" fmla="*/ 201 h 212"/>
                    <a:gd name="T8" fmla="*/ 11 w 82"/>
                    <a:gd name="T9" fmla="*/ 212 h 212"/>
                    <a:gd name="T10" fmla="*/ 71 w 82"/>
                    <a:gd name="T11" fmla="*/ 212 h 212"/>
                    <a:gd name="T12" fmla="*/ 82 w 82"/>
                    <a:gd name="T13" fmla="*/ 201 h 212"/>
                    <a:gd name="T14" fmla="*/ 82 w 82"/>
                    <a:gd name="T15" fmla="*/ 11 h 212"/>
                    <a:gd name="T16" fmla="*/ 71 w 82"/>
                    <a:gd name="T17"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212">
                      <a:moveTo>
                        <a:pt x="71" y="0"/>
                      </a:moveTo>
                      <a:cubicBezTo>
                        <a:pt x="11" y="0"/>
                        <a:pt x="11" y="0"/>
                        <a:pt x="11" y="0"/>
                      </a:cubicBezTo>
                      <a:cubicBezTo>
                        <a:pt x="5" y="0"/>
                        <a:pt x="0" y="5"/>
                        <a:pt x="0" y="11"/>
                      </a:cubicBezTo>
                      <a:cubicBezTo>
                        <a:pt x="0" y="201"/>
                        <a:pt x="0" y="201"/>
                        <a:pt x="0" y="201"/>
                      </a:cubicBezTo>
                      <a:cubicBezTo>
                        <a:pt x="0" y="207"/>
                        <a:pt x="5" y="212"/>
                        <a:pt x="11" y="212"/>
                      </a:cubicBezTo>
                      <a:cubicBezTo>
                        <a:pt x="71" y="212"/>
                        <a:pt x="71" y="212"/>
                        <a:pt x="71" y="212"/>
                      </a:cubicBezTo>
                      <a:cubicBezTo>
                        <a:pt x="77" y="212"/>
                        <a:pt x="82" y="207"/>
                        <a:pt x="82" y="201"/>
                      </a:cubicBezTo>
                      <a:cubicBezTo>
                        <a:pt x="82" y="11"/>
                        <a:pt x="82" y="11"/>
                        <a:pt x="82" y="11"/>
                      </a:cubicBezTo>
                      <a:cubicBezTo>
                        <a:pt x="82" y="5"/>
                        <a:pt x="77" y="0"/>
                        <a:pt x="7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772" name="Freeform 33">
                  <a:extLst>
                    <a:ext uri="{FF2B5EF4-FFF2-40B4-BE49-F238E27FC236}">
                      <a16:creationId xmlns:a16="http://schemas.microsoft.com/office/drawing/2014/main" id="{0E068483-6F9F-4972-A93D-221DB239B014}"/>
                    </a:ext>
                  </a:extLst>
                </p:cNvPr>
                <p:cNvSpPr>
                  <a:spLocks/>
                </p:cNvSpPr>
                <p:nvPr/>
              </p:nvSpPr>
              <p:spPr bwMode="auto">
                <a:xfrm>
                  <a:off x="5066" y="1877"/>
                  <a:ext cx="9" cy="23"/>
                </a:xfrm>
                <a:custGeom>
                  <a:avLst/>
                  <a:gdLst>
                    <a:gd name="T0" fmla="*/ 70 w 81"/>
                    <a:gd name="T1" fmla="*/ 0 h 211"/>
                    <a:gd name="T2" fmla="*/ 11 w 81"/>
                    <a:gd name="T3" fmla="*/ 0 h 211"/>
                    <a:gd name="T4" fmla="*/ 0 w 81"/>
                    <a:gd name="T5" fmla="*/ 11 h 211"/>
                    <a:gd name="T6" fmla="*/ 0 w 81"/>
                    <a:gd name="T7" fmla="*/ 200 h 211"/>
                    <a:gd name="T8" fmla="*/ 11 w 81"/>
                    <a:gd name="T9" fmla="*/ 211 h 211"/>
                    <a:gd name="T10" fmla="*/ 70 w 81"/>
                    <a:gd name="T11" fmla="*/ 211 h 211"/>
                    <a:gd name="T12" fmla="*/ 81 w 81"/>
                    <a:gd name="T13" fmla="*/ 200 h 211"/>
                    <a:gd name="T14" fmla="*/ 81 w 81"/>
                    <a:gd name="T15" fmla="*/ 11 h 211"/>
                    <a:gd name="T16" fmla="*/ 70 w 81"/>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211">
                      <a:moveTo>
                        <a:pt x="70" y="0"/>
                      </a:moveTo>
                      <a:cubicBezTo>
                        <a:pt x="11" y="0"/>
                        <a:pt x="11" y="0"/>
                        <a:pt x="11" y="0"/>
                      </a:cubicBezTo>
                      <a:cubicBezTo>
                        <a:pt x="5" y="0"/>
                        <a:pt x="0" y="4"/>
                        <a:pt x="0" y="11"/>
                      </a:cubicBezTo>
                      <a:cubicBezTo>
                        <a:pt x="0" y="200"/>
                        <a:pt x="0" y="200"/>
                        <a:pt x="0" y="200"/>
                      </a:cubicBezTo>
                      <a:cubicBezTo>
                        <a:pt x="0" y="206"/>
                        <a:pt x="5" y="211"/>
                        <a:pt x="11" y="211"/>
                      </a:cubicBezTo>
                      <a:cubicBezTo>
                        <a:pt x="70" y="211"/>
                        <a:pt x="70" y="211"/>
                        <a:pt x="70" y="211"/>
                      </a:cubicBezTo>
                      <a:cubicBezTo>
                        <a:pt x="76" y="211"/>
                        <a:pt x="81" y="206"/>
                        <a:pt x="81" y="200"/>
                      </a:cubicBezTo>
                      <a:cubicBezTo>
                        <a:pt x="81" y="11"/>
                        <a:pt x="81" y="11"/>
                        <a:pt x="81" y="11"/>
                      </a:cubicBezTo>
                      <a:cubicBezTo>
                        <a:pt x="81" y="4"/>
                        <a:pt x="76" y="0"/>
                        <a:pt x="7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773" name="Freeform 34">
                  <a:extLst>
                    <a:ext uri="{FF2B5EF4-FFF2-40B4-BE49-F238E27FC236}">
                      <a16:creationId xmlns:a16="http://schemas.microsoft.com/office/drawing/2014/main" id="{B10EE210-8ED4-4084-82F9-C329FC5725E8}"/>
                    </a:ext>
                  </a:extLst>
                </p:cNvPr>
                <p:cNvSpPr>
                  <a:spLocks/>
                </p:cNvSpPr>
                <p:nvPr/>
              </p:nvSpPr>
              <p:spPr bwMode="auto">
                <a:xfrm>
                  <a:off x="5079" y="1877"/>
                  <a:ext cx="10" cy="23"/>
                </a:xfrm>
                <a:custGeom>
                  <a:avLst/>
                  <a:gdLst>
                    <a:gd name="T0" fmla="*/ 71 w 82"/>
                    <a:gd name="T1" fmla="*/ 0 h 211"/>
                    <a:gd name="T2" fmla="*/ 11 w 82"/>
                    <a:gd name="T3" fmla="*/ 0 h 211"/>
                    <a:gd name="T4" fmla="*/ 0 w 82"/>
                    <a:gd name="T5" fmla="*/ 11 h 211"/>
                    <a:gd name="T6" fmla="*/ 0 w 82"/>
                    <a:gd name="T7" fmla="*/ 200 h 211"/>
                    <a:gd name="T8" fmla="*/ 11 w 82"/>
                    <a:gd name="T9" fmla="*/ 211 h 211"/>
                    <a:gd name="T10" fmla="*/ 71 w 82"/>
                    <a:gd name="T11" fmla="*/ 211 h 211"/>
                    <a:gd name="T12" fmla="*/ 82 w 82"/>
                    <a:gd name="T13" fmla="*/ 200 h 211"/>
                    <a:gd name="T14" fmla="*/ 82 w 82"/>
                    <a:gd name="T15" fmla="*/ 11 h 211"/>
                    <a:gd name="T16" fmla="*/ 71 w 82"/>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211">
                      <a:moveTo>
                        <a:pt x="71" y="0"/>
                      </a:moveTo>
                      <a:cubicBezTo>
                        <a:pt x="11" y="0"/>
                        <a:pt x="11" y="0"/>
                        <a:pt x="11" y="0"/>
                      </a:cubicBezTo>
                      <a:cubicBezTo>
                        <a:pt x="5" y="0"/>
                        <a:pt x="0" y="4"/>
                        <a:pt x="0" y="11"/>
                      </a:cubicBezTo>
                      <a:cubicBezTo>
                        <a:pt x="0" y="200"/>
                        <a:pt x="0" y="200"/>
                        <a:pt x="0" y="200"/>
                      </a:cubicBezTo>
                      <a:cubicBezTo>
                        <a:pt x="0" y="206"/>
                        <a:pt x="5" y="211"/>
                        <a:pt x="11" y="211"/>
                      </a:cubicBezTo>
                      <a:cubicBezTo>
                        <a:pt x="71" y="211"/>
                        <a:pt x="71" y="211"/>
                        <a:pt x="71" y="211"/>
                      </a:cubicBezTo>
                      <a:cubicBezTo>
                        <a:pt x="77" y="211"/>
                        <a:pt x="82" y="206"/>
                        <a:pt x="82" y="200"/>
                      </a:cubicBezTo>
                      <a:cubicBezTo>
                        <a:pt x="82" y="11"/>
                        <a:pt x="82" y="11"/>
                        <a:pt x="82" y="11"/>
                      </a:cubicBezTo>
                      <a:cubicBezTo>
                        <a:pt x="82" y="4"/>
                        <a:pt x="77" y="0"/>
                        <a:pt x="7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774" name="Freeform 35">
                  <a:extLst>
                    <a:ext uri="{FF2B5EF4-FFF2-40B4-BE49-F238E27FC236}">
                      <a16:creationId xmlns:a16="http://schemas.microsoft.com/office/drawing/2014/main" id="{173D3A22-DFD6-4230-BE00-1DAF8A25C25F}"/>
                    </a:ext>
                  </a:extLst>
                </p:cNvPr>
                <p:cNvSpPr>
                  <a:spLocks/>
                </p:cNvSpPr>
                <p:nvPr/>
              </p:nvSpPr>
              <p:spPr bwMode="auto">
                <a:xfrm>
                  <a:off x="5060" y="1859"/>
                  <a:ext cx="35" cy="28"/>
                </a:xfrm>
                <a:custGeom>
                  <a:avLst/>
                  <a:gdLst>
                    <a:gd name="T0" fmla="*/ 304 w 304"/>
                    <a:gd name="T1" fmla="*/ 0 h 264"/>
                    <a:gd name="T2" fmla="*/ 304 w 304"/>
                    <a:gd name="T3" fmla="*/ 221 h 264"/>
                    <a:gd name="T4" fmla="*/ 261 w 304"/>
                    <a:gd name="T5" fmla="*/ 264 h 264"/>
                    <a:gd name="T6" fmla="*/ 43 w 304"/>
                    <a:gd name="T7" fmla="*/ 264 h 264"/>
                    <a:gd name="T8" fmla="*/ 0 w 304"/>
                    <a:gd name="T9" fmla="*/ 221 h 264"/>
                    <a:gd name="T10" fmla="*/ 0 w 304"/>
                    <a:gd name="T11" fmla="*/ 0 h 264"/>
                    <a:gd name="T12" fmla="*/ 304 w 304"/>
                    <a:gd name="T13" fmla="*/ 0 h 264"/>
                  </a:gdLst>
                  <a:ahLst/>
                  <a:cxnLst>
                    <a:cxn ang="0">
                      <a:pos x="T0" y="T1"/>
                    </a:cxn>
                    <a:cxn ang="0">
                      <a:pos x="T2" y="T3"/>
                    </a:cxn>
                    <a:cxn ang="0">
                      <a:pos x="T4" y="T5"/>
                    </a:cxn>
                    <a:cxn ang="0">
                      <a:pos x="T6" y="T7"/>
                    </a:cxn>
                    <a:cxn ang="0">
                      <a:pos x="T8" y="T9"/>
                    </a:cxn>
                    <a:cxn ang="0">
                      <a:pos x="T10" y="T11"/>
                    </a:cxn>
                    <a:cxn ang="0">
                      <a:pos x="T12" y="T13"/>
                    </a:cxn>
                  </a:cxnLst>
                  <a:rect l="0" t="0" r="r" b="b"/>
                  <a:pathLst>
                    <a:path w="304" h="264">
                      <a:moveTo>
                        <a:pt x="304" y="0"/>
                      </a:moveTo>
                      <a:cubicBezTo>
                        <a:pt x="304" y="221"/>
                        <a:pt x="304" y="221"/>
                        <a:pt x="304" y="221"/>
                      </a:cubicBezTo>
                      <a:cubicBezTo>
                        <a:pt x="304" y="244"/>
                        <a:pt x="285" y="264"/>
                        <a:pt x="261" y="264"/>
                      </a:cubicBezTo>
                      <a:cubicBezTo>
                        <a:pt x="43" y="264"/>
                        <a:pt x="43" y="264"/>
                        <a:pt x="43" y="264"/>
                      </a:cubicBezTo>
                      <a:cubicBezTo>
                        <a:pt x="20" y="264"/>
                        <a:pt x="0" y="244"/>
                        <a:pt x="0" y="221"/>
                      </a:cubicBezTo>
                      <a:cubicBezTo>
                        <a:pt x="0" y="0"/>
                        <a:pt x="0" y="0"/>
                        <a:pt x="0" y="0"/>
                      </a:cubicBezTo>
                      <a:lnTo>
                        <a:pt x="30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775" name="Freeform 36">
                  <a:extLst>
                    <a:ext uri="{FF2B5EF4-FFF2-40B4-BE49-F238E27FC236}">
                      <a16:creationId xmlns:a16="http://schemas.microsoft.com/office/drawing/2014/main" id="{527D2450-734B-4BB7-809B-3651FB88A0DC}"/>
                    </a:ext>
                  </a:extLst>
                </p:cNvPr>
                <p:cNvSpPr>
                  <a:spLocks noEditPoints="1"/>
                </p:cNvSpPr>
                <p:nvPr/>
              </p:nvSpPr>
              <p:spPr bwMode="auto">
                <a:xfrm>
                  <a:off x="5060" y="1845"/>
                  <a:ext cx="35" cy="13"/>
                </a:xfrm>
                <a:custGeom>
                  <a:avLst/>
                  <a:gdLst>
                    <a:gd name="T0" fmla="*/ 152 w 304"/>
                    <a:gd name="T1" fmla="*/ 0 h 118"/>
                    <a:gd name="T2" fmla="*/ 0 w 304"/>
                    <a:gd name="T3" fmla="*/ 118 h 118"/>
                    <a:gd name="T4" fmla="*/ 304 w 304"/>
                    <a:gd name="T5" fmla="*/ 118 h 118"/>
                    <a:gd name="T6" fmla="*/ 152 w 304"/>
                    <a:gd name="T7" fmla="*/ 0 h 118"/>
                    <a:gd name="T8" fmla="*/ 90 w 304"/>
                    <a:gd name="T9" fmla="*/ 79 h 118"/>
                    <a:gd name="T10" fmla="*/ 72 w 304"/>
                    <a:gd name="T11" fmla="*/ 61 h 118"/>
                    <a:gd name="T12" fmla="*/ 90 w 304"/>
                    <a:gd name="T13" fmla="*/ 43 h 118"/>
                    <a:gd name="T14" fmla="*/ 108 w 304"/>
                    <a:gd name="T15" fmla="*/ 61 h 118"/>
                    <a:gd name="T16" fmla="*/ 90 w 304"/>
                    <a:gd name="T17" fmla="*/ 79 h 118"/>
                    <a:gd name="T18" fmla="*/ 214 w 304"/>
                    <a:gd name="T19" fmla="*/ 79 h 118"/>
                    <a:gd name="T20" fmla="*/ 196 w 304"/>
                    <a:gd name="T21" fmla="*/ 61 h 118"/>
                    <a:gd name="T22" fmla="*/ 214 w 304"/>
                    <a:gd name="T23" fmla="*/ 43 h 118"/>
                    <a:gd name="T24" fmla="*/ 233 w 304"/>
                    <a:gd name="T25" fmla="*/ 61 h 118"/>
                    <a:gd name="T26" fmla="*/ 214 w 304"/>
                    <a:gd name="T27" fmla="*/ 79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4" h="118">
                      <a:moveTo>
                        <a:pt x="152" y="0"/>
                      </a:moveTo>
                      <a:cubicBezTo>
                        <a:pt x="68" y="0"/>
                        <a:pt x="0" y="53"/>
                        <a:pt x="0" y="118"/>
                      </a:cubicBezTo>
                      <a:cubicBezTo>
                        <a:pt x="304" y="118"/>
                        <a:pt x="304" y="118"/>
                        <a:pt x="304" y="118"/>
                      </a:cubicBezTo>
                      <a:cubicBezTo>
                        <a:pt x="304" y="53"/>
                        <a:pt x="236" y="0"/>
                        <a:pt x="152" y="0"/>
                      </a:cubicBezTo>
                      <a:close/>
                      <a:moveTo>
                        <a:pt x="90" y="79"/>
                      </a:moveTo>
                      <a:cubicBezTo>
                        <a:pt x="80" y="79"/>
                        <a:pt x="72" y="71"/>
                        <a:pt x="72" y="61"/>
                      </a:cubicBezTo>
                      <a:cubicBezTo>
                        <a:pt x="72" y="51"/>
                        <a:pt x="80" y="43"/>
                        <a:pt x="90" y="43"/>
                      </a:cubicBezTo>
                      <a:cubicBezTo>
                        <a:pt x="100" y="43"/>
                        <a:pt x="108" y="51"/>
                        <a:pt x="108" y="61"/>
                      </a:cubicBezTo>
                      <a:cubicBezTo>
                        <a:pt x="108" y="71"/>
                        <a:pt x="100" y="79"/>
                        <a:pt x="90" y="79"/>
                      </a:cubicBezTo>
                      <a:close/>
                      <a:moveTo>
                        <a:pt x="214" y="79"/>
                      </a:moveTo>
                      <a:cubicBezTo>
                        <a:pt x="204" y="79"/>
                        <a:pt x="196" y="71"/>
                        <a:pt x="196" y="61"/>
                      </a:cubicBezTo>
                      <a:cubicBezTo>
                        <a:pt x="196" y="51"/>
                        <a:pt x="204" y="43"/>
                        <a:pt x="214" y="43"/>
                      </a:cubicBezTo>
                      <a:cubicBezTo>
                        <a:pt x="224" y="43"/>
                        <a:pt x="233" y="51"/>
                        <a:pt x="233" y="61"/>
                      </a:cubicBezTo>
                      <a:cubicBezTo>
                        <a:pt x="233" y="71"/>
                        <a:pt x="224" y="79"/>
                        <a:pt x="214" y="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776" name="Freeform 37">
                  <a:extLst>
                    <a:ext uri="{FF2B5EF4-FFF2-40B4-BE49-F238E27FC236}">
                      <a16:creationId xmlns:a16="http://schemas.microsoft.com/office/drawing/2014/main" id="{576F3847-E389-4B72-8145-C7199205A2B8}"/>
                    </a:ext>
                  </a:extLst>
                </p:cNvPr>
                <p:cNvSpPr>
                  <a:spLocks/>
                </p:cNvSpPr>
                <p:nvPr/>
              </p:nvSpPr>
              <p:spPr bwMode="auto">
                <a:xfrm>
                  <a:off x="5064" y="1841"/>
                  <a:ext cx="10" cy="10"/>
                </a:xfrm>
                <a:custGeom>
                  <a:avLst/>
                  <a:gdLst>
                    <a:gd name="T0" fmla="*/ 79 w 85"/>
                    <a:gd name="T1" fmla="*/ 71 h 101"/>
                    <a:gd name="T2" fmla="*/ 40 w 85"/>
                    <a:gd name="T3" fmla="*/ 12 h 101"/>
                    <a:gd name="T4" fmla="*/ 12 w 85"/>
                    <a:gd name="T5" fmla="*/ 7 h 101"/>
                    <a:gd name="T6" fmla="*/ 6 w 85"/>
                    <a:gd name="T7" fmla="*/ 35 h 101"/>
                    <a:gd name="T8" fmla="*/ 42 w 85"/>
                    <a:gd name="T9" fmla="*/ 89 h 101"/>
                    <a:gd name="T10" fmla="*/ 53 w 85"/>
                    <a:gd name="T11" fmla="*/ 85 h 101"/>
                    <a:gd name="T12" fmla="*/ 71 w 85"/>
                    <a:gd name="T13" fmla="*/ 101 h 101"/>
                    <a:gd name="T14" fmla="*/ 73 w 85"/>
                    <a:gd name="T15" fmla="*/ 100 h 101"/>
                    <a:gd name="T16" fmla="*/ 79 w 85"/>
                    <a:gd name="T17" fmla="*/ 7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101">
                      <a:moveTo>
                        <a:pt x="79" y="71"/>
                      </a:moveTo>
                      <a:cubicBezTo>
                        <a:pt x="40" y="12"/>
                        <a:pt x="40" y="12"/>
                        <a:pt x="40" y="12"/>
                      </a:cubicBezTo>
                      <a:cubicBezTo>
                        <a:pt x="34" y="3"/>
                        <a:pt x="21" y="0"/>
                        <a:pt x="12" y="7"/>
                      </a:cubicBezTo>
                      <a:cubicBezTo>
                        <a:pt x="3" y="13"/>
                        <a:pt x="0" y="25"/>
                        <a:pt x="6" y="35"/>
                      </a:cubicBezTo>
                      <a:cubicBezTo>
                        <a:pt x="42" y="89"/>
                        <a:pt x="42" y="89"/>
                        <a:pt x="42" y="89"/>
                      </a:cubicBezTo>
                      <a:cubicBezTo>
                        <a:pt x="45" y="86"/>
                        <a:pt x="49" y="85"/>
                        <a:pt x="53" y="85"/>
                      </a:cubicBezTo>
                      <a:cubicBezTo>
                        <a:pt x="63" y="85"/>
                        <a:pt x="70" y="92"/>
                        <a:pt x="71" y="101"/>
                      </a:cubicBezTo>
                      <a:cubicBezTo>
                        <a:pt x="72" y="100"/>
                        <a:pt x="73" y="100"/>
                        <a:pt x="73" y="100"/>
                      </a:cubicBezTo>
                      <a:cubicBezTo>
                        <a:pt x="82" y="93"/>
                        <a:pt x="85" y="81"/>
                        <a:pt x="79"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777" name="Freeform 38">
                  <a:extLst>
                    <a:ext uri="{FF2B5EF4-FFF2-40B4-BE49-F238E27FC236}">
                      <a16:creationId xmlns:a16="http://schemas.microsoft.com/office/drawing/2014/main" id="{4EA61D53-2468-46E4-A07B-9B3FE63AFB4B}"/>
                    </a:ext>
                  </a:extLst>
                </p:cNvPr>
                <p:cNvSpPr>
                  <a:spLocks/>
                </p:cNvSpPr>
                <p:nvPr/>
              </p:nvSpPr>
              <p:spPr bwMode="auto">
                <a:xfrm>
                  <a:off x="5081" y="1841"/>
                  <a:ext cx="10" cy="10"/>
                </a:xfrm>
                <a:custGeom>
                  <a:avLst/>
                  <a:gdLst>
                    <a:gd name="T0" fmla="*/ 73 w 85"/>
                    <a:gd name="T1" fmla="*/ 7 h 101"/>
                    <a:gd name="T2" fmla="*/ 44 w 85"/>
                    <a:gd name="T3" fmla="*/ 12 h 101"/>
                    <a:gd name="T4" fmla="*/ 6 w 85"/>
                    <a:gd name="T5" fmla="*/ 71 h 101"/>
                    <a:gd name="T6" fmla="*/ 12 w 85"/>
                    <a:gd name="T7" fmla="*/ 100 h 101"/>
                    <a:gd name="T8" fmla="*/ 13 w 85"/>
                    <a:gd name="T9" fmla="*/ 101 h 101"/>
                    <a:gd name="T10" fmla="*/ 31 w 85"/>
                    <a:gd name="T11" fmla="*/ 85 h 101"/>
                    <a:gd name="T12" fmla="*/ 43 w 85"/>
                    <a:gd name="T13" fmla="*/ 89 h 101"/>
                    <a:gd name="T14" fmla="*/ 78 w 85"/>
                    <a:gd name="T15" fmla="*/ 35 h 101"/>
                    <a:gd name="T16" fmla="*/ 73 w 85"/>
                    <a:gd name="T17" fmla="*/ 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101">
                      <a:moveTo>
                        <a:pt x="73" y="7"/>
                      </a:moveTo>
                      <a:cubicBezTo>
                        <a:pt x="63" y="0"/>
                        <a:pt x="51" y="3"/>
                        <a:pt x="44" y="12"/>
                      </a:cubicBezTo>
                      <a:cubicBezTo>
                        <a:pt x="6" y="71"/>
                        <a:pt x="6" y="71"/>
                        <a:pt x="6" y="71"/>
                      </a:cubicBezTo>
                      <a:cubicBezTo>
                        <a:pt x="0" y="81"/>
                        <a:pt x="2" y="93"/>
                        <a:pt x="12" y="100"/>
                      </a:cubicBezTo>
                      <a:cubicBezTo>
                        <a:pt x="12" y="100"/>
                        <a:pt x="13" y="100"/>
                        <a:pt x="13" y="101"/>
                      </a:cubicBezTo>
                      <a:cubicBezTo>
                        <a:pt x="15" y="92"/>
                        <a:pt x="22" y="85"/>
                        <a:pt x="31" y="85"/>
                      </a:cubicBezTo>
                      <a:cubicBezTo>
                        <a:pt x="36" y="85"/>
                        <a:pt x="40" y="86"/>
                        <a:pt x="43" y="89"/>
                      </a:cubicBezTo>
                      <a:cubicBezTo>
                        <a:pt x="78" y="35"/>
                        <a:pt x="78" y="35"/>
                        <a:pt x="78" y="35"/>
                      </a:cubicBezTo>
                      <a:cubicBezTo>
                        <a:pt x="85" y="25"/>
                        <a:pt x="82" y="13"/>
                        <a:pt x="7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sp>
            <p:nvSpPr>
              <p:cNvPr id="766" name="CellPhone_E8EA">
                <a:extLst>
                  <a:ext uri="{FF2B5EF4-FFF2-40B4-BE49-F238E27FC236}">
                    <a16:creationId xmlns:a16="http://schemas.microsoft.com/office/drawing/2014/main" id="{149F0C04-82E5-462E-B452-DA0C074F89D2}"/>
                  </a:ext>
                </a:extLst>
              </p:cNvPr>
              <p:cNvSpPr>
                <a:spLocks noChangeAspect="1" noEditPoints="1"/>
              </p:cNvSpPr>
              <p:nvPr/>
            </p:nvSpPr>
            <p:spPr bwMode="auto">
              <a:xfrm>
                <a:off x="6490923" y="1610486"/>
                <a:ext cx="211864" cy="353049"/>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noFill/>
              <a:ln w="14224" cap="sq">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cxnSp>
            <p:nvCxnSpPr>
              <p:cNvPr id="767" name="Straight Connector 766">
                <a:extLst>
                  <a:ext uri="{FF2B5EF4-FFF2-40B4-BE49-F238E27FC236}">
                    <a16:creationId xmlns:a16="http://schemas.microsoft.com/office/drawing/2014/main" id="{D812A799-72CE-4144-A864-38086FA09866}"/>
                  </a:ext>
                </a:extLst>
              </p:cNvPr>
              <p:cNvCxnSpPr>
                <a:cxnSpLocks/>
              </p:cNvCxnSpPr>
              <p:nvPr/>
            </p:nvCxnSpPr>
            <p:spPr>
              <a:xfrm>
                <a:off x="6573314" y="1916461"/>
                <a:ext cx="47081"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B0FEA147-F116-4F84-95AE-16CFA8CBD721}"/>
                </a:ext>
              </a:extLst>
            </p:cNvPr>
            <p:cNvGrpSpPr/>
            <p:nvPr/>
          </p:nvGrpSpPr>
          <p:grpSpPr>
            <a:xfrm>
              <a:off x="463024" y="4882627"/>
              <a:ext cx="93897" cy="93896"/>
              <a:chOff x="-160990" y="5259439"/>
              <a:chExt cx="109394" cy="109393"/>
            </a:xfrm>
          </p:grpSpPr>
          <p:sp>
            <p:nvSpPr>
              <p:cNvPr id="782" name="Oval 781">
                <a:extLst>
                  <a:ext uri="{FF2B5EF4-FFF2-40B4-BE49-F238E27FC236}">
                    <a16:creationId xmlns:a16="http://schemas.microsoft.com/office/drawing/2014/main" id="{0869D1F2-31FA-4659-9EF2-5C6A42BF99FD}"/>
                  </a:ext>
                </a:extLst>
              </p:cNvPr>
              <p:cNvSpPr/>
              <p:nvPr/>
            </p:nvSpPr>
            <p:spPr bwMode="auto">
              <a:xfrm>
                <a:off x="-160990" y="5259439"/>
                <a:ext cx="109394" cy="109393"/>
              </a:xfrm>
              <a:prstGeom prst="ellipse">
                <a:avLst/>
              </a:prstGeom>
              <a:solidFill>
                <a:schemeClr val="bg1"/>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80" name="Commitments_EC4D">
                <a:extLst>
                  <a:ext uri="{FF2B5EF4-FFF2-40B4-BE49-F238E27FC236}">
                    <a16:creationId xmlns:a16="http://schemas.microsoft.com/office/drawing/2014/main" id="{42345435-4A2F-42D9-96FA-0AA969A9D87A}"/>
                  </a:ext>
                </a:extLst>
              </p:cNvPr>
              <p:cNvSpPr>
                <a:spLocks noChangeAspect="1" noEditPoints="1"/>
              </p:cNvSpPr>
              <p:nvPr/>
            </p:nvSpPr>
            <p:spPr bwMode="auto">
              <a:xfrm>
                <a:off x="-151210" y="5279589"/>
                <a:ext cx="89835" cy="69092"/>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6350" cap="sq">
                <a:solidFill>
                  <a:srgbClr val="505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grpSp>
          <p:nvGrpSpPr>
            <p:cNvPr id="787" name="Group 786">
              <a:extLst>
                <a:ext uri="{FF2B5EF4-FFF2-40B4-BE49-F238E27FC236}">
                  <a16:creationId xmlns:a16="http://schemas.microsoft.com/office/drawing/2014/main" id="{852FA37C-41DD-43B1-9F2A-B555B881A0D0}"/>
                </a:ext>
              </a:extLst>
            </p:cNvPr>
            <p:cNvGrpSpPr/>
            <p:nvPr/>
          </p:nvGrpSpPr>
          <p:grpSpPr>
            <a:xfrm>
              <a:off x="1316431" y="4878196"/>
              <a:ext cx="93897" cy="93896"/>
              <a:chOff x="-160990" y="5259439"/>
              <a:chExt cx="109394" cy="109393"/>
            </a:xfrm>
          </p:grpSpPr>
          <p:sp>
            <p:nvSpPr>
              <p:cNvPr id="788" name="Oval 787">
                <a:extLst>
                  <a:ext uri="{FF2B5EF4-FFF2-40B4-BE49-F238E27FC236}">
                    <a16:creationId xmlns:a16="http://schemas.microsoft.com/office/drawing/2014/main" id="{63722093-1935-4767-9D7E-1A3C083E44C8}"/>
                  </a:ext>
                </a:extLst>
              </p:cNvPr>
              <p:cNvSpPr/>
              <p:nvPr/>
            </p:nvSpPr>
            <p:spPr bwMode="auto">
              <a:xfrm>
                <a:off x="-160990" y="5259439"/>
                <a:ext cx="109394" cy="109393"/>
              </a:xfrm>
              <a:prstGeom prst="ellipse">
                <a:avLst/>
              </a:prstGeom>
              <a:solidFill>
                <a:schemeClr val="bg1"/>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89" name="Commitments_EC4D">
                <a:extLst>
                  <a:ext uri="{FF2B5EF4-FFF2-40B4-BE49-F238E27FC236}">
                    <a16:creationId xmlns:a16="http://schemas.microsoft.com/office/drawing/2014/main" id="{F82BB9F5-12A3-46D5-B827-49B7FEC5FD5A}"/>
                  </a:ext>
                </a:extLst>
              </p:cNvPr>
              <p:cNvSpPr>
                <a:spLocks noChangeAspect="1" noEditPoints="1"/>
              </p:cNvSpPr>
              <p:nvPr/>
            </p:nvSpPr>
            <p:spPr bwMode="auto">
              <a:xfrm>
                <a:off x="-151210" y="5279589"/>
                <a:ext cx="89835" cy="69092"/>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6350" cap="sq">
                <a:solidFill>
                  <a:srgbClr val="505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grpSp>
          <p:nvGrpSpPr>
            <p:cNvPr id="790" name="Group 789">
              <a:extLst>
                <a:ext uri="{FF2B5EF4-FFF2-40B4-BE49-F238E27FC236}">
                  <a16:creationId xmlns:a16="http://schemas.microsoft.com/office/drawing/2014/main" id="{18215FC6-8557-4C37-AC84-94A9E90275BB}"/>
                </a:ext>
              </a:extLst>
            </p:cNvPr>
            <p:cNvGrpSpPr/>
            <p:nvPr/>
          </p:nvGrpSpPr>
          <p:grpSpPr>
            <a:xfrm>
              <a:off x="1492115" y="4797767"/>
              <a:ext cx="93897" cy="93896"/>
              <a:chOff x="-160990" y="5259439"/>
              <a:chExt cx="109394" cy="109393"/>
            </a:xfrm>
          </p:grpSpPr>
          <p:sp>
            <p:nvSpPr>
              <p:cNvPr id="791" name="Oval 790">
                <a:extLst>
                  <a:ext uri="{FF2B5EF4-FFF2-40B4-BE49-F238E27FC236}">
                    <a16:creationId xmlns:a16="http://schemas.microsoft.com/office/drawing/2014/main" id="{C60A5566-6142-4AEF-8022-CA44BD38A141}"/>
                  </a:ext>
                </a:extLst>
              </p:cNvPr>
              <p:cNvSpPr/>
              <p:nvPr/>
            </p:nvSpPr>
            <p:spPr bwMode="auto">
              <a:xfrm>
                <a:off x="-160990" y="5259439"/>
                <a:ext cx="109394" cy="109393"/>
              </a:xfrm>
              <a:prstGeom prst="ellipse">
                <a:avLst/>
              </a:prstGeom>
              <a:solidFill>
                <a:schemeClr val="bg1"/>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92" name="Commitments_EC4D">
                <a:extLst>
                  <a:ext uri="{FF2B5EF4-FFF2-40B4-BE49-F238E27FC236}">
                    <a16:creationId xmlns:a16="http://schemas.microsoft.com/office/drawing/2014/main" id="{8E00346B-A41C-4D30-92FA-A3FD801CB46B}"/>
                  </a:ext>
                </a:extLst>
              </p:cNvPr>
              <p:cNvSpPr>
                <a:spLocks noChangeAspect="1" noEditPoints="1"/>
              </p:cNvSpPr>
              <p:nvPr/>
            </p:nvSpPr>
            <p:spPr bwMode="auto">
              <a:xfrm>
                <a:off x="-151210" y="5279589"/>
                <a:ext cx="89835" cy="69092"/>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6350" cap="sq">
                <a:solidFill>
                  <a:srgbClr val="505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sp>
          <p:nvSpPr>
            <p:cNvPr id="664" name="Freeform 6">
              <a:extLst>
                <a:ext uri="{FF2B5EF4-FFF2-40B4-BE49-F238E27FC236}">
                  <a16:creationId xmlns:a16="http://schemas.microsoft.com/office/drawing/2014/main" id="{BB27BCD5-4B50-4C7D-A2BB-F4B272A0810A}"/>
                </a:ext>
              </a:extLst>
            </p:cNvPr>
            <p:cNvSpPr>
              <a:spLocks noEditPoints="1"/>
            </p:cNvSpPr>
            <p:nvPr/>
          </p:nvSpPr>
          <p:spPr bwMode="auto">
            <a:xfrm>
              <a:off x="1513972" y="4879327"/>
              <a:ext cx="86543" cy="85624"/>
            </a:xfrm>
            <a:custGeom>
              <a:avLst/>
              <a:gdLst>
                <a:gd name="T0" fmla="*/ 88 w 1374"/>
                <a:gd name="T1" fmla="*/ 1258 h 1620"/>
                <a:gd name="T2" fmla="*/ 40 w 1374"/>
                <a:gd name="T3" fmla="*/ 1324 h 1620"/>
                <a:gd name="T4" fmla="*/ 42 w 1374"/>
                <a:gd name="T5" fmla="*/ 1484 h 1620"/>
                <a:gd name="T6" fmla="*/ 386 w 1374"/>
                <a:gd name="T7" fmla="*/ 1572 h 1620"/>
                <a:gd name="T8" fmla="*/ 494 w 1374"/>
                <a:gd name="T9" fmla="*/ 1488 h 1620"/>
                <a:gd name="T10" fmla="*/ 266 w 1374"/>
                <a:gd name="T11" fmla="*/ 1124 h 1620"/>
                <a:gd name="T12" fmla="*/ 190 w 1374"/>
                <a:gd name="T13" fmla="*/ 1036 h 1620"/>
                <a:gd name="T14" fmla="*/ 364 w 1374"/>
                <a:gd name="T15" fmla="*/ 682 h 1620"/>
                <a:gd name="T16" fmla="*/ 452 w 1374"/>
                <a:gd name="T17" fmla="*/ 438 h 1620"/>
                <a:gd name="T18" fmla="*/ 478 w 1374"/>
                <a:gd name="T19" fmla="*/ 92 h 1620"/>
                <a:gd name="T20" fmla="*/ 656 w 1374"/>
                <a:gd name="T21" fmla="*/ 0 h 1620"/>
                <a:gd name="T22" fmla="*/ 922 w 1374"/>
                <a:gd name="T23" fmla="*/ 168 h 1620"/>
                <a:gd name="T24" fmla="*/ 978 w 1374"/>
                <a:gd name="T25" fmla="*/ 502 h 1620"/>
                <a:gd name="T26" fmla="*/ 1140 w 1374"/>
                <a:gd name="T27" fmla="*/ 750 h 1620"/>
                <a:gd name="T28" fmla="*/ 1224 w 1374"/>
                <a:gd name="T29" fmla="*/ 1120 h 1620"/>
                <a:gd name="T30" fmla="*/ 1078 w 1374"/>
                <a:gd name="T31" fmla="*/ 1242 h 1620"/>
                <a:gd name="T32" fmla="*/ 988 w 1374"/>
                <a:gd name="T33" fmla="*/ 1172 h 1620"/>
                <a:gd name="T34" fmla="*/ 932 w 1374"/>
                <a:gd name="T35" fmla="*/ 1222 h 1620"/>
                <a:gd name="T36" fmla="*/ 952 w 1374"/>
                <a:gd name="T37" fmla="*/ 1542 h 1620"/>
                <a:gd name="T38" fmla="*/ 1068 w 1374"/>
                <a:gd name="T39" fmla="*/ 1560 h 1620"/>
                <a:gd name="T40" fmla="*/ 1292 w 1374"/>
                <a:gd name="T41" fmla="*/ 1434 h 1620"/>
                <a:gd name="T42" fmla="*/ 1236 w 1374"/>
                <a:gd name="T43" fmla="*/ 1276 h 1620"/>
                <a:gd name="T44" fmla="*/ 1326 w 1374"/>
                <a:gd name="T45" fmla="*/ 1330 h 1620"/>
                <a:gd name="T46" fmla="*/ 1330 w 1374"/>
                <a:gd name="T47" fmla="*/ 1438 h 1620"/>
                <a:gd name="T48" fmla="*/ 1048 w 1374"/>
                <a:gd name="T49" fmla="*/ 1614 h 1620"/>
                <a:gd name="T50" fmla="*/ 900 w 1374"/>
                <a:gd name="T51" fmla="*/ 1570 h 1620"/>
                <a:gd name="T52" fmla="*/ 578 w 1374"/>
                <a:gd name="T53" fmla="*/ 1546 h 1620"/>
                <a:gd name="T54" fmla="*/ 356 w 1374"/>
                <a:gd name="T55" fmla="*/ 1606 h 1620"/>
                <a:gd name="T56" fmla="*/ 0 w 1374"/>
                <a:gd name="T57" fmla="*/ 1464 h 1620"/>
                <a:gd name="T58" fmla="*/ 14 w 1374"/>
                <a:gd name="T59" fmla="*/ 1256 h 1620"/>
                <a:gd name="T60" fmla="*/ 166 w 1374"/>
                <a:gd name="T61" fmla="*/ 1186 h 1620"/>
                <a:gd name="T62" fmla="*/ 438 w 1374"/>
                <a:gd name="T63" fmla="*/ 716 h 1620"/>
                <a:gd name="T64" fmla="*/ 358 w 1374"/>
                <a:gd name="T65" fmla="*/ 934 h 1620"/>
                <a:gd name="T66" fmla="*/ 288 w 1374"/>
                <a:gd name="T67" fmla="*/ 1036 h 1620"/>
                <a:gd name="T68" fmla="*/ 326 w 1374"/>
                <a:gd name="T69" fmla="*/ 1124 h 1620"/>
                <a:gd name="T70" fmla="*/ 520 w 1374"/>
                <a:gd name="T71" fmla="*/ 1354 h 1620"/>
                <a:gd name="T72" fmla="*/ 524 w 1374"/>
                <a:gd name="T73" fmla="*/ 1412 h 1620"/>
                <a:gd name="T74" fmla="*/ 790 w 1374"/>
                <a:gd name="T75" fmla="*/ 1418 h 1620"/>
                <a:gd name="T76" fmla="*/ 892 w 1374"/>
                <a:gd name="T77" fmla="*/ 1424 h 1620"/>
                <a:gd name="T78" fmla="*/ 914 w 1374"/>
                <a:gd name="T79" fmla="*/ 1402 h 1620"/>
                <a:gd name="T80" fmla="*/ 948 w 1374"/>
                <a:gd name="T81" fmla="*/ 1130 h 1620"/>
                <a:gd name="T82" fmla="*/ 976 w 1374"/>
                <a:gd name="T83" fmla="*/ 930 h 1620"/>
                <a:gd name="T84" fmla="*/ 842 w 1374"/>
                <a:gd name="T85" fmla="*/ 588 h 1620"/>
                <a:gd name="T86" fmla="*/ 820 w 1374"/>
                <a:gd name="T87" fmla="*/ 438 h 1620"/>
                <a:gd name="T88" fmla="*/ 700 w 1374"/>
                <a:gd name="T89" fmla="*/ 370 h 1620"/>
                <a:gd name="T90" fmla="*/ 744 w 1374"/>
                <a:gd name="T91" fmla="*/ 288 h 1620"/>
                <a:gd name="T92" fmla="*/ 802 w 1374"/>
                <a:gd name="T93" fmla="*/ 390 h 1620"/>
                <a:gd name="T94" fmla="*/ 786 w 1374"/>
                <a:gd name="T95" fmla="*/ 246 h 1620"/>
                <a:gd name="T96" fmla="*/ 674 w 1374"/>
                <a:gd name="T97" fmla="*/ 302 h 1620"/>
                <a:gd name="T98" fmla="*/ 538 w 1374"/>
                <a:gd name="T99" fmla="*/ 246 h 1620"/>
                <a:gd name="T100" fmla="*/ 494 w 1374"/>
                <a:gd name="T101" fmla="*/ 368 h 1620"/>
                <a:gd name="T102" fmla="*/ 508 w 1374"/>
                <a:gd name="T103" fmla="*/ 344 h 1620"/>
                <a:gd name="T104" fmla="*/ 558 w 1374"/>
                <a:gd name="T105" fmla="*/ 304 h 1620"/>
                <a:gd name="T106" fmla="*/ 510 w 1374"/>
                <a:gd name="T107" fmla="*/ 418 h 1620"/>
                <a:gd name="T108" fmla="*/ 576 w 1374"/>
                <a:gd name="T109" fmla="*/ 514 h 1620"/>
                <a:gd name="T110" fmla="*/ 792 w 1374"/>
                <a:gd name="T111" fmla="*/ 466 h 1620"/>
                <a:gd name="T112" fmla="*/ 570 w 1374"/>
                <a:gd name="T113" fmla="*/ 560 h 1620"/>
                <a:gd name="T114" fmla="*/ 762 w 1374"/>
                <a:gd name="T115" fmla="*/ 514 h 1620"/>
                <a:gd name="T116" fmla="*/ 568 w 1374"/>
                <a:gd name="T117" fmla="*/ 618 h 1620"/>
                <a:gd name="T118" fmla="*/ 1078 w 1374"/>
                <a:gd name="T119" fmla="*/ 892 h 1620"/>
                <a:gd name="T120" fmla="*/ 1072 w 1374"/>
                <a:gd name="T121" fmla="*/ 986 h 1620"/>
                <a:gd name="T122" fmla="*/ 870 w 1374"/>
                <a:gd name="T123" fmla="*/ 496 h 1620"/>
                <a:gd name="T124" fmla="*/ 924 w 1374"/>
                <a:gd name="T125" fmla="*/ 514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4" h="1620">
                  <a:moveTo>
                    <a:pt x="174" y="1170"/>
                  </a:moveTo>
                  <a:lnTo>
                    <a:pt x="174" y="1170"/>
                  </a:lnTo>
                  <a:lnTo>
                    <a:pt x="174" y="1188"/>
                  </a:lnTo>
                  <a:lnTo>
                    <a:pt x="172" y="1204"/>
                  </a:lnTo>
                  <a:lnTo>
                    <a:pt x="168" y="1218"/>
                  </a:lnTo>
                  <a:lnTo>
                    <a:pt x="162" y="1230"/>
                  </a:lnTo>
                  <a:lnTo>
                    <a:pt x="154" y="1238"/>
                  </a:lnTo>
                  <a:lnTo>
                    <a:pt x="142" y="1246"/>
                  </a:lnTo>
                  <a:lnTo>
                    <a:pt x="130" y="1252"/>
                  </a:lnTo>
                  <a:lnTo>
                    <a:pt x="114" y="1256"/>
                  </a:lnTo>
                  <a:lnTo>
                    <a:pt x="114" y="1256"/>
                  </a:lnTo>
                  <a:lnTo>
                    <a:pt x="88" y="1258"/>
                  </a:lnTo>
                  <a:lnTo>
                    <a:pt x="64" y="1258"/>
                  </a:lnTo>
                  <a:lnTo>
                    <a:pt x="64" y="1258"/>
                  </a:lnTo>
                  <a:lnTo>
                    <a:pt x="52" y="1260"/>
                  </a:lnTo>
                  <a:lnTo>
                    <a:pt x="42" y="1262"/>
                  </a:lnTo>
                  <a:lnTo>
                    <a:pt x="34" y="1266"/>
                  </a:lnTo>
                  <a:lnTo>
                    <a:pt x="28" y="1272"/>
                  </a:lnTo>
                  <a:lnTo>
                    <a:pt x="26" y="1278"/>
                  </a:lnTo>
                  <a:lnTo>
                    <a:pt x="24" y="1286"/>
                  </a:lnTo>
                  <a:lnTo>
                    <a:pt x="26" y="1294"/>
                  </a:lnTo>
                  <a:lnTo>
                    <a:pt x="30" y="1304"/>
                  </a:lnTo>
                  <a:lnTo>
                    <a:pt x="30" y="1304"/>
                  </a:lnTo>
                  <a:lnTo>
                    <a:pt x="40" y="1324"/>
                  </a:lnTo>
                  <a:lnTo>
                    <a:pt x="46" y="1342"/>
                  </a:lnTo>
                  <a:lnTo>
                    <a:pt x="50" y="1360"/>
                  </a:lnTo>
                  <a:lnTo>
                    <a:pt x="52" y="1378"/>
                  </a:lnTo>
                  <a:lnTo>
                    <a:pt x="52" y="1396"/>
                  </a:lnTo>
                  <a:lnTo>
                    <a:pt x="48" y="1416"/>
                  </a:lnTo>
                  <a:lnTo>
                    <a:pt x="42" y="1434"/>
                  </a:lnTo>
                  <a:lnTo>
                    <a:pt x="32" y="1452"/>
                  </a:lnTo>
                  <a:lnTo>
                    <a:pt x="32" y="1452"/>
                  </a:lnTo>
                  <a:lnTo>
                    <a:pt x="32" y="1456"/>
                  </a:lnTo>
                  <a:lnTo>
                    <a:pt x="32" y="1460"/>
                  </a:lnTo>
                  <a:lnTo>
                    <a:pt x="36" y="1472"/>
                  </a:lnTo>
                  <a:lnTo>
                    <a:pt x="42" y="1484"/>
                  </a:lnTo>
                  <a:lnTo>
                    <a:pt x="50" y="1492"/>
                  </a:lnTo>
                  <a:lnTo>
                    <a:pt x="50" y="1492"/>
                  </a:lnTo>
                  <a:lnTo>
                    <a:pt x="60" y="1498"/>
                  </a:lnTo>
                  <a:lnTo>
                    <a:pt x="72" y="1500"/>
                  </a:lnTo>
                  <a:lnTo>
                    <a:pt x="98" y="1506"/>
                  </a:lnTo>
                  <a:lnTo>
                    <a:pt x="98" y="1506"/>
                  </a:lnTo>
                  <a:lnTo>
                    <a:pt x="216" y="1536"/>
                  </a:lnTo>
                  <a:lnTo>
                    <a:pt x="276" y="1550"/>
                  </a:lnTo>
                  <a:lnTo>
                    <a:pt x="336" y="1564"/>
                  </a:lnTo>
                  <a:lnTo>
                    <a:pt x="336" y="1564"/>
                  </a:lnTo>
                  <a:lnTo>
                    <a:pt x="360" y="1568"/>
                  </a:lnTo>
                  <a:lnTo>
                    <a:pt x="386" y="1572"/>
                  </a:lnTo>
                  <a:lnTo>
                    <a:pt x="412" y="1572"/>
                  </a:lnTo>
                  <a:lnTo>
                    <a:pt x="438" y="1570"/>
                  </a:lnTo>
                  <a:lnTo>
                    <a:pt x="438" y="1570"/>
                  </a:lnTo>
                  <a:lnTo>
                    <a:pt x="452" y="1566"/>
                  </a:lnTo>
                  <a:lnTo>
                    <a:pt x="464" y="1560"/>
                  </a:lnTo>
                  <a:lnTo>
                    <a:pt x="476" y="1552"/>
                  </a:lnTo>
                  <a:lnTo>
                    <a:pt x="484" y="1542"/>
                  </a:lnTo>
                  <a:lnTo>
                    <a:pt x="490" y="1532"/>
                  </a:lnTo>
                  <a:lnTo>
                    <a:pt x="494" y="1518"/>
                  </a:lnTo>
                  <a:lnTo>
                    <a:pt x="494" y="1504"/>
                  </a:lnTo>
                  <a:lnTo>
                    <a:pt x="494" y="1488"/>
                  </a:lnTo>
                  <a:lnTo>
                    <a:pt x="494" y="1488"/>
                  </a:lnTo>
                  <a:lnTo>
                    <a:pt x="490" y="1468"/>
                  </a:lnTo>
                  <a:lnTo>
                    <a:pt x="486" y="1448"/>
                  </a:lnTo>
                  <a:lnTo>
                    <a:pt x="480" y="1430"/>
                  </a:lnTo>
                  <a:lnTo>
                    <a:pt x="472" y="1412"/>
                  </a:lnTo>
                  <a:lnTo>
                    <a:pt x="472" y="1412"/>
                  </a:lnTo>
                  <a:lnTo>
                    <a:pt x="386" y="1284"/>
                  </a:lnTo>
                  <a:lnTo>
                    <a:pt x="344" y="1220"/>
                  </a:lnTo>
                  <a:lnTo>
                    <a:pt x="298" y="1158"/>
                  </a:lnTo>
                  <a:lnTo>
                    <a:pt x="298" y="1158"/>
                  </a:lnTo>
                  <a:lnTo>
                    <a:pt x="290" y="1146"/>
                  </a:lnTo>
                  <a:lnTo>
                    <a:pt x="278" y="1134"/>
                  </a:lnTo>
                  <a:lnTo>
                    <a:pt x="266" y="1124"/>
                  </a:lnTo>
                  <a:lnTo>
                    <a:pt x="254" y="1118"/>
                  </a:lnTo>
                  <a:lnTo>
                    <a:pt x="240" y="1114"/>
                  </a:lnTo>
                  <a:lnTo>
                    <a:pt x="224" y="1112"/>
                  </a:lnTo>
                  <a:lnTo>
                    <a:pt x="208" y="1116"/>
                  </a:lnTo>
                  <a:lnTo>
                    <a:pt x="190" y="1122"/>
                  </a:lnTo>
                  <a:lnTo>
                    <a:pt x="190" y="1122"/>
                  </a:lnTo>
                  <a:lnTo>
                    <a:pt x="186" y="1108"/>
                  </a:lnTo>
                  <a:lnTo>
                    <a:pt x="184" y="1092"/>
                  </a:lnTo>
                  <a:lnTo>
                    <a:pt x="184" y="1078"/>
                  </a:lnTo>
                  <a:lnTo>
                    <a:pt x="184" y="1064"/>
                  </a:lnTo>
                  <a:lnTo>
                    <a:pt x="186" y="1050"/>
                  </a:lnTo>
                  <a:lnTo>
                    <a:pt x="190" y="1036"/>
                  </a:lnTo>
                  <a:lnTo>
                    <a:pt x="200" y="1008"/>
                  </a:lnTo>
                  <a:lnTo>
                    <a:pt x="200" y="1008"/>
                  </a:lnTo>
                  <a:lnTo>
                    <a:pt x="232" y="940"/>
                  </a:lnTo>
                  <a:lnTo>
                    <a:pt x="248" y="906"/>
                  </a:lnTo>
                  <a:lnTo>
                    <a:pt x="262" y="870"/>
                  </a:lnTo>
                  <a:lnTo>
                    <a:pt x="262" y="870"/>
                  </a:lnTo>
                  <a:lnTo>
                    <a:pt x="280" y="820"/>
                  </a:lnTo>
                  <a:lnTo>
                    <a:pt x="304" y="772"/>
                  </a:lnTo>
                  <a:lnTo>
                    <a:pt x="316" y="748"/>
                  </a:lnTo>
                  <a:lnTo>
                    <a:pt x="332" y="726"/>
                  </a:lnTo>
                  <a:lnTo>
                    <a:pt x="348" y="704"/>
                  </a:lnTo>
                  <a:lnTo>
                    <a:pt x="364" y="682"/>
                  </a:lnTo>
                  <a:lnTo>
                    <a:pt x="364" y="682"/>
                  </a:lnTo>
                  <a:lnTo>
                    <a:pt x="378" y="666"/>
                  </a:lnTo>
                  <a:lnTo>
                    <a:pt x="390" y="650"/>
                  </a:lnTo>
                  <a:lnTo>
                    <a:pt x="390" y="650"/>
                  </a:lnTo>
                  <a:lnTo>
                    <a:pt x="406" y="628"/>
                  </a:lnTo>
                  <a:lnTo>
                    <a:pt x="422" y="604"/>
                  </a:lnTo>
                  <a:lnTo>
                    <a:pt x="434" y="578"/>
                  </a:lnTo>
                  <a:lnTo>
                    <a:pt x="444" y="552"/>
                  </a:lnTo>
                  <a:lnTo>
                    <a:pt x="452" y="526"/>
                  </a:lnTo>
                  <a:lnTo>
                    <a:pt x="456" y="498"/>
                  </a:lnTo>
                  <a:lnTo>
                    <a:pt x="456" y="468"/>
                  </a:lnTo>
                  <a:lnTo>
                    <a:pt x="452" y="438"/>
                  </a:lnTo>
                  <a:lnTo>
                    <a:pt x="452" y="438"/>
                  </a:lnTo>
                  <a:lnTo>
                    <a:pt x="448" y="406"/>
                  </a:lnTo>
                  <a:lnTo>
                    <a:pt x="446" y="374"/>
                  </a:lnTo>
                  <a:lnTo>
                    <a:pt x="444" y="310"/>
                  </a:lnTo>
                  <a:lnTo>
                    <a:pt x="446" y="246"/>
                  </a:lnTo>
                  <a:lnTo>
                    <a:pt x="450" y="182"/>
                  </a:lnTo>
                  <a:lnTo>
                    <a:pt x="450" y="182"/>
                  </a:lnTo>
                  <a:lnTo>
                    <a:pt x="452" y="162"/>
                  </a:lnTo>
                  <a:lnTo>
                    <a:pt x="456" y="144"/>
                  </a:lnTo>
                  <a:lnTo>
                    <a:pt x="462" y="124"/>
                  </a:lnTo>
                  <a:lnTo>
                    <a:pt x="470" y="108"/>
                  </a:lnTo>
                  <a:lnTo>
                    <a:pt x="478" y="92"/>
                  </a:lnTo>
                  <a:lnTo>
                    <a:pt x="488" y="76"/>
                  </a:lnTo>
                  <a:lnTo>
                    <a:pt x="500" y="62"/>
                  </a:lnTo>
                  <a:lnTo>
                    <a:pt x="514" y="50"/>
                  </a:lnTo>
                  <a:lnTo>
                    <a:pt x="528" y="40"/>
                  </a:lnTo>
                  <a:lnTo>
                    <a:pt x="544" y="30"/>
                  </a:lnTo>
                  <a:lnTo>
                    <a:pt x="560" y="20"/>
                  </a:lnTo>
                  <a:lnTo>
                    <a:pt x="578" y="14"/>
                  </a:lnTo>
                  <a:lnTo>
                    <a:pt x="596" y="8"/>
                  </a:lnTo>
                  <a:lnTo>
                    <a:pt x="614" y="4"/>
                  </a:lnTo>
                  <a:lnTo>
                    <a:pt x="634" y="2"/>
                  </a:lnTo>
                  <a:lnTo>
                    <a:pt x="656" y="0"/>
                  </a:lnTo>
                  <a:lnTo>
                    <a:pt x="656" y="0"/>
                  </a:lnTo>
                  <a:lnTo>
                    <a:pt x="686" y="2"/>
                  </a:lnTo>
                  <a:lnTo>
                    <a:pt x="718" y="6"/>
                  </a:lnTo>
                  <a:lnTo>
                    <a:pt x="746" y="12"/>
                  </a:lnTo>
                  <a:lnTo>
                    <a:pt x="772" y="20"/>
                  </a:lnTo>
                  <a:lnTo>
                    <a:pt x="798" y="32"/>
                  </a:lnTo>
                  <a:lnTo>
                    <a:pt x="822" y="46"/>
                  </a:lnTo>
                  <a:lnTo>
                    <a:pt x="844" y="60"/>
                  </a:lnTo>
                  <a:lnTo>
                    <a:pt x="864" y="78"/>
                  </a:lnTo>
                  <a:lnTo>
                    <a:pt x="882" y="98"/>
                  </a:lnTo>
                  <a:lnTo>
                    <a:pt x="898" y="120"/>
                  </a:lnTo>
                  <a:lnTo>
                    <a:pt x="910" y="144"/>
                  </a:lnTo>
                  <a:lnTo>
                    <a:pt x="922" y="168"/>
                  </a:lnTo>
                  <a:lnTo>
                    <a:pt x="930" y="196"/>
                  </a:lnTo>
                  <a:lnTo>
                    <a:pt x="938" y="224"/>
                  </a:lnTo>
                  <a:lnTo>
                    <a:pt x="940" y="254"/>
                  </a:lnTo>
                  <a:lnTo>
                    <a:pt x="942" y="286"/>
                  </a:lnTo>
                  <a:lnTo>
                    <a:pt x="942" y="286"/>
                  </a:lnTo>
                  <a:lnTo>
                    <a:pt x="944" y="344"/>
                  </a:lnTo>
                  <a:lnTo>
                    <a:pt x="946" y="370"/>
                  </a:lnTo>
                  <a:lnTo>
                    <a:pt x="950" y="398"/>
                  </a:lnTo>
                  <a:lnTo>
                    <a:pt x="956" y="426"/>
                  </a:lnTo>
                  <a:lnTo>
                    <a:pt x="962" y="452"/>
                  </a:lnTo>
                  <a:lnTo>
                    <a:pt x="968" y="478"/>
                  </a:lnTo>
                  <a:lnTo>
                    <a:pt x="978" y="502"/>
                  </a:lnTo>
                  <a:lnTo>
                    <a:pt x="988" y="528"/>
                  </a:lnTo>
                  <a:lnTo>
                    <a:pt x="998" y="552"/>
                  </a:lnTo>
                  <a:lnTo>
                    <a:pt x="1012" y="576"/>
                  </a:lnTo>
                  <a:lnTo>
                    <a:pt x="1024" y="600"/>
                  </a:lnTo>
                  <a:lnTo>
                    <a:pt x="1040" y="622"/>
                  </a:lnTo>
                  <a:lnTo>
                    <a:pt x="1056" y="646"/>
                  </a:lnTo>
                  <a:lnTo>
                    <a:pt x="1074" y="668"/>
                  </a:lnTo>
                  <a:lnTo>
                    <a:pt x="1094" y="690"/>
                  </a:lnTo>
                  <a:lnTo>
                    <a:pt x="1094" y="690"/>
                  </a:lnTo>
                  <a:lnTo>
                    <a:pt x="1110" y="710"/>
                  </a:lnTo>
                  <a:lnTo>
                    <a:pt x="1126" y="730"/>
                  </a:lnTo>
                  <a:lnTo>
                    <a:pt x="1140" y="750"/>
                  </a:lnTo>
                  <a:lnTo>
                    <a:pt x="1152" y="772"/>
                  </a:lnTo>
                  <a:lnTo>
                    <a:pt x="1176" y="814"/>
                  </a:lnTo>
                  <a:lnTo>
                    <a:pt x="1196" y="860"/>
                  </a:lnTo>
                  <a:lnTo>
                    <a:pt x="1212" y="908"/>
                  </a:lnTo>
                  <a:lnTo>
                    <a:pt x="1224" y="956"/>
                  </a:lnTo>
                  <a:lnTo>
                    <a:pt x="1232" y="1006"/>
                  </a:lnTo>
                  <a:lnTo>
                    <a:pt x="1236" y="1056"/>
                  </a:lnTo>
                  <a:lnTo>
                    <a:pt x="1236" y="1056"/>
                  </a:lnTo>
                  <a:lnTo>
                    <a:pt x="1236" y="1072"/>
                  </a:lnTo>
                  <a:lnTo>
                    <a:pt x="1234" y="1088"/>
                  </a:lnTo>
                  <a:lnTo>
                    <a:pt x="1230" y="1104"/>
                  </a:lnTo>
                  <a:lnTo>
                    <a:pt x="1224" y="1120"/>
                  </a:lnTo>
                  <a:lnTo>
                    <a:pt x="1218" y="1134"/>
                  </a:lnTo>
                  <a:lnTo>
                    <a:pt x="1208" y="1150"/>
                  </a:lnTo>
                  <a:lnTo>
                    <a:pt x="1198" y="1164"/>
                  </a:lnTo>
                  <a:lnTo>
                    <a:pt x="1188" y="1178"/>
                  </a:lnTo>
                  <a:lnTo>
                    <a:pt x="1176" y="1192"/>
                  </a:lnTo>
                  <a:lnTo>
                    <a:pt x="1162" y="1204"/>
                  </a:lnTo>
                  <a:lnTo>
                    <a:pt x="1148" y="1214"/>
                  </a:lnTo>
                  <a:lnTo>
                    <a:pt x="1134" y="1222"/>
                  </a:lnTo>
                  <a:lnTo>
                    <a:pt x="1120" y="1230"/>
                  </a:lnTo>
                  <a:lnTo>
                    <a:pt x="1106" y="1236"/>
                  </a:lnTo>
                  <a:lnTo>
                    <a:pt x="1092" y="1240"/>
                  </a:lnTo>
                  <a:lnTo>
                    <a:pt x="1078" y="1242"/>
                  </a:lnTo>
                  <a:lnTo>
                    <a:pt x="1078" y="1242"/>
                  </a:lnTo>
                  <a:lnTo>
                    <a:pt x="1066" y="1242"/>
                  </a:lnTo>
                  <a:lnTo>
                    <a:pt x="1054" y="1240"/>
                  </a:lnTo>
                  <a:lnTo>
                    <a:pt x="1042" y="1236"/>
                  </a:lnTo>
                  <a:lnTo>
                    <a:pt x="1032" y="1232"/>
                  </a:lnTo>
                  <a:lnTo>
                    <a:pt x="1022" y="1226"/>
                  </a:lnTo>
                  <a:lnTo>
                    <a:pt x="1014" y="1218"/>
                  </a:lnTo>
                  <a:lnTo>
                    <a:pt x="1008" y="1208"/>
                  </a:lnTo>
                  <a:lnTo>
                    <a:pt x="1000" y="1196"/>
                  </a:lnTo>
                  <a:lnTo>
                    <a:pt x="1000" y="1196"/>
                  </a:lnTo>
                  <a:lnTo>
                    <a:pt x="994" y="1184"/>
                  </a:lnTo>
                  <a:lnTo>
                    <a:pt x="988" y="1172"/>
                  </a:lnTo>
                  <a:lnTo>
                    <a:pt x="988" y="1172"/>
                  </a:lnTo>
                  <a:lnTo>
                    <a:pt x="972" y="1158"/>
                  </a:lnTo>
                  <a:lnTo>
                    <a:pt x="964" y="1152"/>
                  </a:lnTo>
                  <a:lnTo>
                    <a:pt x="958" y="1152"/>
                  </a:lnTo>
                  <a:lnTo>
                    <a:pt x="958" y="1152"/>
                  </a:lnTo>
                  <a:lnTo>
                    <a:pt x="950" y="1154"/>
                  </a:lnTo>
                  <a:lnTo>
                    <a:pt x="942" y="1162"/>
                  </a:lnTo>
                  <a:lnTo>
                    <a:pt x="936" y="1170"/>
                  </a:lnTo>
                  <a:lnTo>
                    <a:pt x="934" y="1180"/>
                  </a:lnTo>
                  <a:lnTo>
                    <a:pt x="934" y="1180"/>
                  </a:lnTo>
                  <a:lnTo>
                    <a:pt x="932" y="1200"/>
                  </a:lnTo>
                  <a:lnTo>
                    <a:pt x="932" y="1222"/>
                  </a:lnTo>
                  <a:lnTo>
                    <a:pt x="932" y="1266"/>
                  </a:lnTo>
                  <a:lnTo>
                    <a:pt x="932" y="1266"/>
                  </a:lnTo>
                  <a:lnTo>
                    <a:pt x="940" y="1432"/>
                  </a:lnTo>
                  <a:lnTo>
                    <a:pt x="940" y="1432"/>
                  </a:lnTo>
                  <a:lnTo>
                    <a:pt x="938" y="1456"/>
                  </a:lnTo>
                  <a:lnTo>
                    <a:pt x="936" y="1480"/>
                  </a:lnTo>
                  <a:lnTo>
                    <a:pt x="936" y="1480"/>
                  </a:lnTo>
                  <a:lnTo>
                    <a:pt x="936" y="1494"/>
                  </a:lnTo>
                  <a:lnTo>
                    <a:pt x="938" y="1508"/>
                  </a:lnTo>
                  <a:lnTo>
                    <a:pt x="942" y="1520"/>
                  </a:lnTo>
                  <a:lnTo>
                    <a:pt x="946" y="1532"/>
                  </a:lnTo>
                  <a:lnTo>
                    <a:pt x="952" y="1542"/>
                  </a:lnTo>
                  <a:lnTo>
                    <a:pt x="960" y="1550"/>
                  </a:lnTo>
                  <a:lnTo>
                    <a:pt x="966" y="1558"/>
                  </a:lnTo>
                  <a:lnTo>
                    <a:pt x="976" y="1564"/>
                  </a:lnTo>
                  <a:lnTo>
                    <a:pt x="986" y="1570"/>
                  </a:lnTo>
                  <a:lnTo>
                    <a:pt x="996" y="1572"/>
                  </a:lnTo>
                  <a:lnTo>
                    <a:pt x="1006" y="1574"/>
                  </a:lnTo>
                  <a:lnTo>
                    <a:pt x="1018" y="1574"/>
                  </a:lnTo>
                  <a:lnTo>
                    <a:pt x="1030" y="1574"/>
                  </a:lnTo>
                  <a:lnTo>
                    <a:pt x="1042" y="1570"/>
                  </a:lnTo>
                  <a:lnTo>
                    <a:pt x="1056" y="1566"/>
                  </a:lnTo>
                  <a:lnTo>
                    <a:pt x="1068" y="1560"/>
                  </a:lnTo>
                  <a:lnTo>
                    <a:pt x="1068" y="1560"/>
                  </a:lnTo>
                  <a:lnTo>
                    <a:pt x="1082" y="1552"/>
                  </a:lnTo>
                  <a:lnTo>
                    <a:pt x="1092" y="1544"/>
                  </a:lnTo>
                  <a:lnTo>
                    <a:pt x="1092" y="1544"/>
                  </a:lnTo>
                  <a:lnTo>
                    <a:pt x="1114" y="1526"/>
                  </a:lnTo>
                  <a:lnTo>
                    <a:pt x="1136" y="1510"/>
                  </a:lnTo>
                  <a:lnTo>
                    <a:pt x="1158" y="1496"/>
                  </a:lnTo>
                  <a:lnTo>
                    <a:pt x="1182" y="1482"/>
                  </a:lnTo>
                  <a:lnTo>
                    <a:pt x="1206" y="1470"/>
                  </a:lnTo>
                  <a:lnTo>
                    <a:pt x="1232" y="1458"/>
                  </a:lnTo>
                  <a:lnTo>
                    <a:pt x="1282" y="1438"/>
                  </a:lnTo>
                  <a:lnTo>
                    <a:pt x="1282" y="1438"/>
                  </a:lnTo>
                  <a:lnTo>
                    <a:pt x="1292" y="1434"/>
                  </a:lnTo>
                  <a:lnTo>
                    <a:pt x="1302" y="1428"/>
                  </a:lnTo>
                  <a:lnTo>
                    <a:pt x="1320" y="1416"/>
                  </a:lnTo>
                  <a:lnTo>
                    <a:pt x="1354" y="1386"/>
                  </a:lnTo>
                  <a:lnTo>
                    <a:pt x="1354" y="1386"/>
                  </a:lnTo>
                  <a:lnTo>
                    <a:pt x="1320" y="1360"/>
                  </a:lnTo>
                  <a:lnTo>
                    <a:pt x="1304" y="1348"/>
                  </a:lnTo>
                  <a:lnTo>
                    <a:pt x="1286" y="1336"/>
                  </a:lnTo>
                  <a:lnTo>
                    <a:pt x="1286" y="1336"/>
                  </a:lnTo>
                  <a:lnTo>
                    <a:pt x="1270" y="1326"/>
                  </a:lnTo>
                  <a:lnTo>
                    <a:pt x="1254" y="1312"/>
                  </a:lnTo>
                  <a:lnTo>
                    <a:pt x="1244" y="1296"/>
                  </a:lnTo>
                  <a:lnTo>
                    <a:pt x="1236" y="1276"/>
                  </a:lnTo>
                  <a:lnTo>
                    <a:pt x="1232" y="1256"/>
                  </a:lnTo>
                  <a:lnTo>
                    <a:pt x="1230" y="1232"/>
                  </a:lnTo>
                  <a:lnTo>
                    <a:pt x="1234" y="1208"/>
                  </a:lnTo>
                  <a:lnTo>
                    <a:pt x="1242" y="1182"/>
                  </a:lnTo>
                  <a:lnTo>
                    <a:pt x="1242" y="1182"/>
                  </a:lnTo>
                  <a:lnTo>
                    <a:pt x="1244" y="1210"/>
                  </a:lnTo>
                  <a:lnTo>
                    <a:pt x="1252" y="1236"/>
                  </a:lnTo>
                  <a:lnTo>
                    <a:pt x="1260" y="1260"/>
                  </a:lnTo>
                  <a:lnTo>
                    <a:pt x="1274" y="1280"/>
                  </a:lnTo>
                  <a:lnTo>
                    <a:pt x="1288" y="1298"/>
                  </a:lnTo>
                  <a:lnTo>
                    <a:pt x="1306" y="1316"/>
                  </a:lnTo>
                  <a:lnTo>
                    <a:pt x="1326" y="1330"/>
                  </a:lnTo>
                  <a:lnTo>
                    <a:pt x="1348" y="1344"/>
                  </a:lnTo>
                  <a:lnTo>
                    <a:pt x="1348" y="1344"/>
                  </a:lnTo>
                  <a:lnTo>
                    <a:pt x="1360" y="1352"/>
                  </a:lnTo>
                  <a:lnTo>
                    <a:pt x="1368" y="1360"/>
                  </a:lnTo>
                  <a:lnTo>
                    <a:pt x="1374" y="1370"/>
                  </a:lnTo>
                  <a:lnTo>
                    <a:pt x="1374" y="1382"/>
                  </a:lnTo>
                  <a:lnTo>
                    <a:pt x="1374" y="1392"/>
                  </a:lnTo>
                  <a:lnTo>
                    <a:pt x="1368" y="1404"/>
                  </a:lnTo>
                  <a:lnTo>
                    <a:pt x="1360" y="1414"/>
                  </a:lnTo>
                  <a:lnTo>
                    <a:pt x="1350" y="1424"/>
                  </a:lnTo>
                  <a:lnTo>
                    <a:pt x="1350" y="1424"/>
                  </a:lnTo>
                  <a:lnTo>
                    <a:pt x="1330" y="1438"/>
                  </a:lnTo>
                  <a:lnTo>
                    <a:pt x="1310" y="1450"/>
                  </a:lnTo>
                  <a:lnTo>
                    <a:pt x="1288" y="1462"/>
                  </a:lnTo>
                  <a:lnTo>
                    <a:pt x="1268" y="1474"/>
                  </a:lnTo>
                  <a:lnTo>
                    <a:pt x="1268" y="1474"/>
                  </a:lnTo>
                  <a:lnTo>
                    <a:pt x="1182" y="1528"/>
                  </a:lnTo>
                  <a:lnTo>
                    <a:pt x="1140" y="1558"/>
                  </a:lnTo>
                  <a:lnTo>
                    <a:pt x="1100" y="1588"/>
                  </a:lnTo>
                  <a:lnTo>
                    <a:pt x="1100" y="1588"/>
                  </a:lnTo>
                  <a:lnTo>
                    <a:pt x="1088" y="1596"/>
                  </a:lnTo>
                  <a:lnTo>
                    <a:pt x="1074" y="1602"/>
                  </a:lnTo>
                  <a:lnTo>
                    <a:pt x="1062" y="1608"/>
                  </a:lnTo>
                  <a:lnTo>
                    <a:pt x="1048" y="1614"/>
                  </a:lnTo>
                  <a:lnTo>
                    <a:pt x="1036" y="1616"/>
                  </a:lnTo>
                  <a:lnTo>
                    <a:pt x="1022" y="1618"/>
                  </a:lnTo>
                  <a:lnTo>
                    <a:pt x="1008" y="1620"/>
                  </a:lnTo>
                  <a:lnTo>
                    <a:pt x="996" y="1618"/>
                  </a:lnTo>
                  <a:lnTo>
                    <a:pt x="982" y="1616"/>
                  </a:lnTo>
                  <a:lnTo>
                    <a:pt x="968" y="1614"/>
                  </a:lnTo>
                  <a:lnTo>
                    <a:pt x="956" y="1610"/>
                  </a:lnTo>
                  <a:lnTo>
                    <a:pt x="944" y="1604"/>
                  </a:lnTo>
                  <a:lnTo>
                    <a:pt x="932" y="1598"/>
                  </a:lnTo>
                  <a:lnTo>
                    <a:pt x="920" y="1590"/>
                  </a:lnTo>
                  <a:lnTo>
                    <a:pt x="910" y="1580"/>
                  </a:lnTo>
                  <a:lnTo>
                    <a:pt x="900" y="1570"/>
                  </a:lnTo>
                  <a:lnTo>
                    <a:pt x="900" y="1570"/>
                  </a:lnTo>
                  <a:lnTo>
                    <a:pt x="888" y="1558"/>
                  </a:lnTo>
                  <a:lnTo>
                    <a:pt x="872" y="1548"/>
                  </a:lnTo>
                  <a:lnTo>
                    <a:pt x="854" y="1540"/>
                  </a:lnTo>
                  <a:lnTo>
                    <a:pt x="838" y="1538"/>
                  </a:lnTo>
                  <a:lnTo>
                    <a:pt x="838" y="1538"/>
                  </a:lnTo>
                  <a:lnTo>
                    <a:pt x="780" y="1536"/>
                  </a:lnTo>
                  <a:lnTo>
                    <a:pt x="724" y="1534"/>
                  </a:lnTo>
                  <a:lnTo>
                    <a:pt x="666" y="1536"/>
                  </a:lnTo>
                  <a:lnTo>
                    <a:pt x="610" y="1540"/>
                  </a:lnTo>
                  <a:lnTo>
                    <a:pt x="610" y="1540"/>
                  </a:lnTo>
                  <a:lnTo>
                    <a:pt x="578" y="1546"/>
                  </a:lnTo>
                  <a:lnTo>
                    <a:pt x="546" y="1556"/>
                  </a:lnTo>
                  <a:lnTo>
                    <a:pt x="516" y="1570"/>
                  </a:lnTo>
                  <a:lnTo>
                    <a:pt x="488" y="1584"/>
                  </a:lnTo>
                  <a:lnTo>
                    <a:pt x="488" y="1584"/>
                  </a:lnTo>
                  <a:lnTo>
                    <a:pt x="472" y="1594"/>
                  </a:lnTo>
                  <a:lnTo>
                    <a:pt x="456" y="1602"/>
                  </a:lnTo>
                  <a:lnTo>
                    <a:pt x="440" y="1608"/>
                  </a:lnTo>
                  <a:lnTo>
                    <a:pt x="424" y="1610"/>
                  </a:lnTo>
                  <a:lnTo>
                    <a:pt x="408" y="1612"/>
                  </a:lnTo>
                  <a:lnTo>
                    <a:pt x="392" y="1612"/>
                  </a:lnTo>
                  <a:lnTo>
                    <a:pt x="374" y="1610"/>
                  </a:lnTo>
                  <a:lnTo>
                    <a:pt x="356" y="1606"/>
                  </a:lnTo>
                  <a:lnTo>
                    <a:pt x="356" y="1606"/>
                  </a:lnTo>
                  <a:lnTo>
                    <a:pt x="214" y="1566"/>
                  </a:lnTo>
                  <a:lnTo>
                    <a:pt x="72" y="1530"/>
                  </a:lnTo>
                  <a:lnTo>
                    <a:pt x="72" y="1530"/>
                  </a:lnTo>
                  <a:lnTo>
                    <a:pt x="46" y="1522"/>
                  </a:lnTo>
                  <a:lnTo>
                    <a:pt x="28" y="1514"/>
                  </a:lnTo>
                  <a:lnTo>
                    <a:pt x="14" y="1506"/>
                  </a:lnTo>
                  <a:lnTo>
                    <a:pt x="8" y="1500"/>
                  </a:lnTo>
                  <a:lnTo>
                    <a:pt x="4" y="1494"/>
                  </a:lnTo>
                  <a:lnTo>
                    <a:pt x="2" y="1488"/>
                  </a:lnTo>
                  <a:lnTo>
                    <a:pt x="0" y="1480"/>
                  </a:lnTo>
                  <a:lnTo>
                    <a:pt x="0" y="1464"/>
                  </a:lnTo>
                  <a:lnTo>
                    <a:pt x="4" y="1444"/>
                  </a:lnTo>
                  <a:lnTo>
                    <a:pt x="10" y="1420"/>
                  </a:lnTo>
                  <a:lnTo>
                    <a:pt x="10" y="1420"/>
                  </a:lnTo>
                  <a:lnTo>
                    <a:pt x="16" y="1396"/>
                  </a:lnTo>
                  <a:lnTo>
                    <a:pt x="18" y="1370"/>
                  </a:lnTo>
                  <a:lnTo>
                    <a:pt x="16" y="1344"/>
                  </a:lnTo>
                  <a:lnTo>
                    <a:pt x="12" y="1318"/>
                  </a:lnTo>
                  <a:lnTo>
                    <a:pt x="12" y="1318"/>
                  </a:lnTo>
                  <a:lnTo>
                    <a:pt x="10" y="1298"/>
                  </a:lnTo>
                  <a:lnTo>
                    <a:pt x="8" y="1280"/>
                  </a:lnTo>
                  <a:lnTo>
                    <a:pt x="10" y="1266"/>
                  </a:lnTo>
                  <a:lnTo>
                    <a:pt x="14" y="1256"/>
                  </a:lnTo>
                  <a:lnTo>
                    <a:pt x="22" y="1248"/>
                  </a:lnTo>
                  <a:lnTo>
                    <a:pt x="34" y="1242"/>
                  </a:lnTo>
                  <a:lnTo>
                    <a:pt x="50" y="1240"/>
                  </a:lnTo>
                  <a:lnTo>
                    <a:pt x="72" y="1238"/>
                  </a:lnTo>
                  <a:lnTo>
                    <a:pt x="72" y="1238"/>
                  </a:lnTo>
                  <a:lnTo>
                    <a:pt x="88" y="1236"/>
                  </a:lnTo>
                  <a:lnTo>
                    <a:pt x="104" y="1232"/>
                  </a:lnTo>
                  <a:lnTo>
                    <a:pt x="118" y="1226"/>
                  </a:lnTo>
                  <a:lnTo>
                    <a:pt x="132" y="1220"/>
                  </a:lnTo>
                  <a:lnTo>
                    <a:pt x="144" y="1210"/>
                  </a:lnTo>
                  <a:lnTo>
                    <a:pt x="156" y="1200"/>
                  </a:lnTo>
                  <a:lnTo>
                    <a:pt x="166" y="1186"/>
                  </a:lnTo>
                  <a:lnTo>
                    <a:pt x="174" y="1170"/>
                  </a:lnTo>
                  <a:lnTo>
                    <a:pt x="174" y="1170"/>
                  </a:lnTo>
                  <a:close/>
                  <a:moveTo>
                    <a:pt x="504" y="546"/>
                  </a:moveTo>
                  <a:lnTo>
                    <a:pt x="504" y="546"/>
                  </a:lnTo>
                  <a:lnTo>
                    <a:pt x="488" y="588"/>
                  </a:lnTo>
                  <a:lnTo>
                    <a:pt x="470" y="626"/>
                  </a:lnTo>
                  <a:lnTo>
                    <a:pt x="470" y="626"/>
                  </a:lnTo>
                  <a:lnTo>
                    <a:pt x="456" y="656"/>
                  </a:lnTo>
                  <a:lnTo>
                    <a:pt x="450" y="670"/>
                  </a:lnTo>
                  <a:lnTo>
                    <a:pt x="444" y="686"/>
                  </a:lnTo>
                  <a:lnTo>
                    <a:pt x="440" y="700"/>
                  </a:lnTo>
                  <a:lnTo>
                    <a:pt x="438" y="716"/>
                  </a:lnTo>
                  <a:lnTo>
                    <a:pt x="438" y="734"/>
                  </a:lnTo>
                  <a:lnTo>
                    <a:pt x="442" y="750"/>
                  </a:lnTo>
                  <a:lnTo>
                    <a:pt x="442" y="750"/>
                  </a:lnTo>
                  <a:lnTo>
                    <a:pt x="442" y="756"/>
                  </a:lnTo>
                  <a:lnTo>
                    <a:pt x="442" y="760"/>
                  </a:lnTo>
                  <a:lnTo>
                    <a:pt x="434" y="772"/>
                  </a:lnTo>
                  <a:lnTo>
                    <a:pt x="434" y="772"/>
                  </a:lnTo>
                  <a:lnTo>
                    <a:pt x="414" y="802"/>
                  </a:lnTo>
                  <a:lnTo>
                    <a:pt x="396" y="834"/>
                  </a:lnTo>
                  <a:lnTo>
                    <a:pt x="380" y="866"/>
                  </a:lnTo>
                  <a:lnTo>
                    <a:pt x="368" y="900"/>
                  </a:lnTo>
                  <a:lnTo>
                    <a:pt x="358" y="934"/>
                  </a:lnTo>
                  <a:lnTo>
                    <a:pt x="350" y="970"/>
                  </a:lnTo>
                  <a:lnTo>
                    <a:pt x="346" y="1006"/>
                  </a:lnTo>
                  <a:lnTo>
                    <a:pt x="346" y="1044"/>
                  </a:lnTo>
                  <a:lnTo>
                    <a:pt x="346" y="1044"/>
                  </a:lnTo>
                  <a:lnTo>
                    <a:pt x="346" y="1056"/>
                  </a:lnTo>
                  <a:lnTo>
                    <a:pt x="344" y="1070"/>
                  </a:lnTo>
                  <a:lnTo>
                    <a:pt x="338" y="1104"/>
                  </a:lnTo>
                  <a:lnTo>
                    <a:pt x="338" y="1104"/>
                  </a:lnTo>
                  <a:lnTo>
                    <a:pt x="318" y="1088"/>
                  </a:lnTo>
                  <a:lnTo>
                    <a:pt x="304" y="1072"/>
                  </a:lnTo>
                  <a:lnTo>
                    <a:pt x="296" y="1054"/>
                  </a:lnTo>
                  <a:lnTo>
                    <a:pt x="288" y="1036"/>
                  </a:lnTo>
                  <a:lnTo>
                    <a:pt x="284" y="1018"/>
                  </a:lnTo>
                  <a:lnTo>
                    <a:pt x="282" y="998"/>
                  </a:lnTo>
                  <a:lnTo>
                    <a:pt x="278" y="962"/>
                  </a:lnTo>
                  <a:lnTo>
                    <a:pt x="278" y="962"/>
                  </a:lnTo>
                  <a:lnTo>
                    <a:pt x="274" y="986"/>
                  </a:lnTo>
                  <a:lnTo>
                    <a:pt x="274" y="1008"/>
                  </a:lnTo>
                  <a:lnTo>
                    <a:pt x="274" y="1030"/>
                  </a:lnTo>
                  <a:lnTo>
                    <a:pt x="278" y="1050"/>
                  </a:lnTo>
                  <a:lnTo>
                    <a:pt x="284" y="1070"/>
                  </a:lnTo>
                  <a:lnTo>
                    <a:pt x="294" y="1090"/>
                  </a:lnTo>
                  <a:lnTo>
                    <a:pt x="308" y="1108"/>
                  </a:lnTo>
                  <a:lnTo>
                    <a:pt x="326" y="1124"/>
                  </a:lnTo>
                  <a:lnTo>
                    <a:pt x="326" y="1124"/>
                  </a:lnTo>
                  <a:lnTo>
                    <a:pt x="406" y="1192"/>
                  </a:lnTo>
                  <a:lnTo>
                    <a:pt x="488" y="1260"/>
                  </a:lnTo>
                  <a:lnTo>
                    <a:pt x="488" y="1260"/>
                  </a:lnTo>
                  <a:lnTo>
                    <a:pt x="506" y="1278"/>
                  </a:lnTo>
                  <a:lnTo>
                    <a:pt x="520" y="1294"/>
                  </a:lnTo>
                  <a:lnTo>
                    <a:pt x="528" y="1310"/>
                  </a:lnTo>
                  <a:lnTo>
                    <a:pt x="530" y="1318"/>
                  </a:lnTo>
                  <a:lnTo>
                    <a:pt x="532" y="1324"/>
                  </a:lnTo>
                  <a:lnTo>
                    <a:pt x="530" y="1332"/>
                  </a:lnTo>
                  <a:lnTo>
                    <a:pt x="528" y="1340"/>
                  </a:lnTo>
                  <a:lnTo>
                    <a:pt x="520" y="1354"/>
                  </a:lnTo>
                  <a:lnTo>
                    <a:pt x="506" y="1368"/>
                  </a:lnTo>
                  <a:lnTo>
                    <a:pt x="486" y="1382"/>
                  </a:lnTo>
                  <a:lnTo>
                    <a:pt x="486" y="1382"/>
                  </a:lnTo>
                  <a:lnTo>
                    <a:pt x="546" y="1518"/>
                  </a:lnTo>
                  <a:lnTo>
                    <a:pt x="546" y="1518"/>
                  </a:lnTo>
                  <a:lnTo>
                    <a:pt x="552" y="1504"/>
                  </a:lnTo>
                  <a:lnTo>
                    <a:pt x="554" y="1490"/>
                  </a:lnTo>
                  <a:lnTo>
                    <a:pt x="552" y="1478"/>
                  </a:lnTo>
                  <a:lnTo>
                    <a:pt x="548" y="1464"/>
                  </a:lnTo>
                  <a:lnTo>
                    <a:pt x="534" y="1438"/>
                  </a:lnTo>
                  <a:lnTo>
                    <a:pt x="528" y="1426"/>
                  </a:lnTo>
                  <a:lnTo>
                    <a:pt x="524" y="1412"/>
                  </a:lnTo>
                  <a:lnTo>
                    <a:pt x="524" y="1412"/>
                  </a:lnTo>
                  <a:lnTo>
                    <a:pt x="570" y="1428"/>
                  </a:lnTo>
                  <a:lnTo>
                    <a:pt x="594" y="1434"/>
                  </a:lnTo>
                  <a:lnTo>
                    <a:pt x="618" y="1440"/>
                  </a:lnTo>
                  <a:lnTo>
                    <a:pt x="642" y="1444"/>
                  </a:lnTo>
                  <a:lnTo>
                    <a:pt x="666" y="1446"/>
                  </a:lnTo>
                  <a:lnTo>
                    <a:pt x="692" y="1446"/>
                  </a:lnTo>
                  <a:lnTo>
                    <a:pt x="718" y="1442"/>
                  </a:lnTo>
                  <a:lnTo>
                    <a:pt x="718" y="1442"/>
                  </a:lnTo>
                  <a:lnTo>
                    <a:pt x="744" y="1436"/>
                  </a:lnTo>
                  <a:lnTo>
                    <a:pt x="768" y="1428"/>
                  </a:lnTo>
                  <a:lnTo>
                    <a:pt x="790" y="1418"/>
                  </a:lnTo>
                  <a:lnTo>
                    <a:pt x="812" y="1404"/>
                  </a:lnTo>
                  <a:lnTo>
                    <a:pt x="832" y="1390"/>
                  </a:lnTo>
                  <a:lnTo>
                    <a:pt x="852" y="1372"/>
                  </a:lnTo>
                  <a:lnTo>
                    <a:pt x="870" y="1354"/>
                  </a:lnTo>
                  <a:lnTo>
                    <a:pt x="886" y="1330"/>
                  </a:lnTo>
                  <a:lnTo>
                    <a:pt x="886" y="1330"/>
                  </a:lnTo>
                  <a:lnTo>
                    <a:pt x="892" y="1344"/>
                  </a:lnTo>
                  <a:lnTo>
                    <a:pt x="896" y="1356"/>
                  </a:lnTo>
                  <a:lnTo>
                    <a:pt x="898" y="1368"/>
                  </a:lnTo>
                  <a:lnTo>
                    <a:pt x="898" y="1380"/>
                  </a:lnTo>
                  <a:lnTo>
                    <a:pt x="896" y="1402"/>
                  </a:lnTo>
                  <a:lnTo>
                    <a:pt x="892" y="1424"/>
                  </a:lnTo>
                  <a:lnTo>
                    <a:pt x="886" y="1446"/>
                  </a:lnTo>
                  <a:lnTo>
                    <a:pt x="882" y="1468"/>
                  </a:lnTo>
                  <a:lnTo>
                    <a:pt x="882" y="1480"/>
                  </a:lnTo>
                  <a:lnTo>
                    <a:pt x="882" y="1490"/>
                  </a:lnTo>
                  <a:lnTo>
                    <a:pt x="884" y="1502"/>
                  </a:lnTo>
                  <a:lnTo>
                    <a:pt x="886" y="1512"/>
                  </a:lnTo>
                  <a:lnTo>
                    <a:pt x="886" y="1512"/>
                  </a:lnTo>
                  <a:lnTo>
                    <a:pt x="896" y="1486"/>
                  </a:lnTo>
                  <a:lnTo>
                    <a:pt x="904" y="1458"/>
                  </a:lnTo>
                  <a:lnTo>
                    <a:pt x="910" y="1430"/>
                  </a:lnTo>
                  <a:lnTo>
                    <a:pt x="914" y="1402"/>
                  </a:lnTo>
                  <a:lnTo>
                    <a:pt x="914" y="1402"/>
                  </a:lnTo>
                  <a:lnTo>
                    <a:pt x="912" y="1356"/>
                  </a:lnTo>
                  <a:lnTo>
                    <a:pt x="910" y="1310"/>
                  </a:lnTo>
                  <a:lnTo>
                    <a:pt x="908" y="1266"/>
                  </a:lnTo>
                  <a:lnTo>
                    <a:pt x="908" y="1220"/>
                  </a:lnTo>
                  <a:lnTo>
                    <a:pt x="908" y="1220"/>
                  </a:lnTo>
                  <a:lnTo>
                    <a:pt x="910" y="1200"/>
                  </a:lnTo>
                  <a:lnTo>
                    <a:pt x="912" y="1182"/>
                  </a:lnTo>
                  <a:lnTo>
                    <a:pt x="918" y="1164"/>
                  </a:lnTo>
                  <a:lnTo>
                    <a:pt x="924" y="1156"/>
                  </a:lnTo>
                  <a:lnTo>
                    <a:pt x="928" y="1150"/>
                  </a:lnTo>
                  <a:lnTo>
                    <a:pt x="928" y="1150"/>
                  </a:lnTo>
                  <a:lnTo>
                    <a:pt x="948" y="1130"/>
                  </a:lnTo>
                  <a:lnTo>
                    <a:pt x="970" y="1112"/>
                  </a:lnTo>
                  <a:lnTo>
                    <a:pt x="1006" y="1084"/>
                  </a:lnTo>
                  <a:lnTo>
                    <a:pt x="1006" y="1084"/>
                  </a:lnTo>
                  <a:lnTo>
                    <a:pt x="998" y="1066"/>
                  </a:lnTo>
                  <a:lnTo>
                    <a:pt x="988" y="1048"/>
                  </a:lnTo>
                  <a:lnTo>
                    <a:pt x="982" y="1030"/>
                  </a:lnTo>
                  <a:lnTo>
                    <a:pt x="980" y="1022"/>
                  </a:lnTo>
                  <a:lnTo>
                    <a:pt x="980" y="1014"/>
                  </a:lnTo>
                  <a:lnTo>
                    <a:pt x="980" y="1014"/>
                  </a:lnTo>
                  <a:lnTo>
                    <a:pt x="982" y="986"/>
                  </a:lnTo>
                  <a:lnTo>
                    <a:pt x="980" y="958"/>
                  </a:lnTo>
                  <a:lnTo>
                    <a:pt x="976" y="930"/>
                  </a:lnTo>
                  <a:lnTo>
                    <a:pt x="972" y="904"/>
                  </a:lnTo>
                  <a:lnTo>
                    <a:pt x="966" y="878"/>
                  </a:lnTo>
                  <a:lnTo>
                    <a:pt x="958" y="852"/>
                  </a:lnTo>
                  <a:lnTo>
                    <a:pt x="938" y="800"/>
                  </a:lnTo>
                  <a:lnTo>
                    <a:pt x="916" y="750"/>
                  </a:lnTo>
                  <a:lnTo>
                    <a:pt x="894" y="702"/>
                  </a:lnTo>
                  <a:lnTo>
                    <a:pt x="870" y="652"/>
                  </a:lnTo>
                  <a:lnTo>
                    <a:pt x="850" y="602"/>
                  </a:lnTo>
                  <a:lnTo>
                    <a:pt x="850" y="602"/>
                  </a:lnTo>
                  <a:lnTo>
                    <a:pt x="846" y="594"/>
                  </a:lnTo>
                  <a:lnTo>
                    <a:pt x="842" y="588"/>
                  </a:lnTo>
                  <a:lnTo>
                    <a:pt x="842" y="588"/>
                  </a:lnTo>
                  <a:lnTo>
                    <a:pt x="832" y="574"/>
                  </a:lnTo>
                  <a:lnTo>
                    <a:pt x="822" y="560"/>
                  </a:lnTo>
                  <a:lnTo>
                    <a:pt x="816" y="546"/>
                  </a:lnTo>
                  <a:lnTo>
                    <a:pt x="812" y="530"/>
                  </a:lnTo>
                  <a:lnTo>
                    <a:pt x="810" y="514"/>
                  </a:lnTo>
                  <a:lnTo>
                    <a:pt x="810" y="498"/>
                  </a:lnTo>
                  <a:lnTo>
                    <a:pt x="812" y="482"/>
                  </a:lnTo>
                  <a:lnTo>
                    <a:pt x="816" y="466"/>
                  </a:lnTo>
                  <a:lnTo>
                    <a:pt x="816" y="466"/>
                  </a:lnTo>
                  <a:lnTo>
                    <a:pt x="820" y="456"/>
                  </a:lnTo>
                  <a:lnTo>
                    <a:pt x="820" y="446"/>
                  </a:lnTo>
                  <a:lnTo>
                    <a:pt x="820" y="438"/>
                  </a:lnTo>
                  <a:lnTo>
                    <a:pt x="816" y="432"/>
                  </a:lnTo>
                  <a:lnTo>
                    <a:pt x="812" y="426"/>
                  </a:lnTo>
                  <a:lnTo>
                    <a:pt x="804" y="420"/>
                  </a:lnTo>
                  <a:lnTo>
                    <a:pt x="796" y="416"/>
                  </a:lnTo>
                  <a:lnTo>
                    <a:pt x="786" y="412"/>
                  </a:lnTo>
                  <a:lnTo>
                    <a:pt x="786" y="412"/>
                  </a:lnTo>
                  <a:lnTo>
                    <a:pt x="768" y="406"/>
                  </a:lnTo>
                  <a:lnTo>
                    <a:pt x="750" y="400"/>
                  </a:lnTo>
                  <a:lnTo>
                    <a:pt x="716" y="382"/>
                  </a:lnTo>
                  <a:lnTo>
                    <a:pt x="716" y="382"/>
                  </a:lnTo>
                  <a:lnTo>
                    <a:pt x="708" y="376"/>
                  </a:lnTo>
                  <a:lnTo>
                    <a:pt x="700" y="370"/>
                  </a:lnTo>
                  <a:lnTo>
                    <a:pt x="696" y="362"/>
                  </a:lnTo>
                  <a:lnTo>
                    <a:pt x="696" y="354"/>
                  </a:lnTo>
                  <a:lnTo>
                    <a:pt x="696" y="344"/>
                  </a:lnTo>
                  <a:lnTo>
                    <a:pt x="696" y="336"/>
                  </a:lnTo>
                  <a:lnTo>
                    <a:pt x="702" y="320"/>
                  </a:lnTo>
                  <a:lnTo>
                    <a:pt x="702" y="320"/>
                  </a:lnTo>
                  <a:lnTo>
                    <a:pt x="710" y="308"/>
                  </a:lnTo>
                  <a:lnTo>
                    <a:pt x="720" y="298"/>
                  </a:lnTo>
                  <a:lnTo>
                    <a:pt x="732" y="290"/>
                  </a:lnTo>
                  <a:lnTo>
                    <a:pt x="738" y="288"/>
                  </a:lnTo>
                  <a:lnTo>
                    <a:pt x="744" y="288"/>
                  </a:lnTo>
                  <a:lnTo>
                    <a:pt x="744" y="288"/>
                  </a:lnTo>
                  <a:lnTo>
                    <a:pt x="750" y="290"/>
                  </a:lnTo>
                  <a:lnTo>
                    <a:pt x="756" y="292"/>
                  </a:lnTo>
                  <a:lnTo>
                    <a:pt x="768" y="302"/>
                  </a:lnTo>
                  <a:lnTo>
                    <a:pt x="778" y="312"/>
                  </a:lnTo>
                  <a:lnTo>
                    <a:pt x="786" y="326"/>
                  </a:lnTo>
                  <a:lnTo>
                    <a:pt x="786" y="326"/>
                  </a:lnTo>
                  <a:lnTo>
                    <a:pt x="790" y="340"/>
                  </a:lnTo>
                  <a:lnTo>
                    <a:pt x="790" y="354"/>
                  </a:lnTo>
                  <a:lnTo>
                    <a:pt x="788" y="388"/>
                  </a:lnTo>
                  <a:lnTo>
                    <a:pt x="788" y="388"/>
                  </a:lnTo>
                  <a:lnTo>
                    <a:pt x="796" y="390"/>
                  </a:lnTo>
                  <a:lnTo>
                    <a:pt x="802" y="390"/>
                  </a:lnTo>
                  <a:lnTo>
                    <a:pt x="808" y="388"/>
                  </a:lnTo>
                  <a:lnTo>
                    <a:pt x="814" y="386"/>
                  </a:lnTo>
                  <a:lnTo>
                    <a:pt x="818" y="382"/>
                  </a:lnTo>
                  <a:lnTo>
                    <a:pt x="820" y="376"/>
                  </a:lnTo>
                  <a:lnTo>
                    <a:pt x="824" y="362"/>
                  </a:lnTo>
                  <a:lnTo>
                    <a:pt x="824" y="362"/>
                  </a:lnTo>
                  <a:lnTo>
                    <a:pt x="824" y="338"/>
                  </a:lnTo>
                  <a:lnTo>
                    <a:pt x="822" y="316"/>
                  </a:lnTo>
                  <a:lnTo>
                    <a:pt x="818" y="294"/>
                  </a:lnTo>
                  <a:lnTo>
                    <a:pt x="810" y="276"/>
                  </a:lnTo>
                  <a:lnTo>
                    <a:pt x="798" y="260"/>
                  </a:lnTo>
                  <a:lnTo>
                    <a:pt x="786" y="246"/>
                  </a:lnTo>
                  <a:lnTo>
                    <a:pt x="770" y="238"/>
                  </a:lnTo>
                  <a:lnTo>
                    <a:pt x="762" y="236"/>
                  </a:lnTo>
                  <a:lnTo>
                    <a:pt x="754" y="234"/>
                  </a:lnTo>
                  <a:lnTo>
                    <a:pt x="754" y="234"/>
                  </a:lnTo>
                  <a:lnTo>
                    <a:pt x="738" y="234"/>
                  </a:lnTo>
                  <a:lnTo>
                    <a:pt x="722" y="236"/>
                  </a:lnTo>
                  <a:lnTo>
                    <a:pt x="708" y="240"/>
                  </a:lnTo>
                  <a:lnTo>
                    <a:pt x="702" y="244"/>
                  </a:lnTo>
                  <a:lnTo>
                    <a:pt x="700" y="248"/>
                  </a:lnTo>
                  <a:lnTo>
                    <a:pt x="700" y="248"/>
                  </a:lnTo>
                  <a:lnTo>
                    <a:pt x="686" y="274"/>
                  </a:lnTo>
                  <a:lnTo>
                    <a:pt x="674" y="302"/>
                  </a:lnTo>
                  <a:lnTo>
                    <a:pt x="652" y="358"/>
                  </a:lnTo>
                  <a:lnTo>
                    <a:pt x="652" y="358"/>
                  </a:lnTo>
                  <a:lnTo>
                    <a:pt x="602" y="354"/>
                  </a:lnTo>
                  <a:lnTo>
                    <a:pt x="602" y="354"/>
                  </a:lnTo>
                  <a:lnTo>
                    <a:pt x="592" y="310"/>
                  </a:lnTo>
                  <a:lnTo>
                    <a:pt x="586" y="290"/>
                  </a:lnTo>
                  <a:lnTo>
                    <a:pt x="578" y="272"/>
                  </a:lnTo>
                  <a:lnTo>
                    <a:pt x="578" y="272"/>
                  </a:lnTo>
                  <a:lnTo>
                    <a:pt x="574" y="266"/>
                  </a:lnTo>
                  <a:lnTo>
                    <a:pt x="568" y="260"/>
                  </a:lnTo>
                  <a:lnTo>
                    <a:pt x="552" y="252"/>
                  </a:lnTo>
                  <a:lnTo>
                    <a:pt x="538" y="246"/>
                  </a:lnTo>
                  <a:lnTo>
                    <a:pt x="532" y="244"/>
                  </a:lnTo>
                  <a:lnTo>
                    <a:pt x="530" y="244"/>
                  </a:lnTo>
                  <a:lnTo>
                    <a:pt x="530" y="244"/>
                  </a:lnTo>
                  <a:lnTo>
                    <a:pt x="518" y="260"/>
                  </a:lnTo>
                  <a:lnTo>
                    <a:pt x="506" y="278"/>
                  </a:lnTo>
                  <a:lnTo>
                    <a:pt x="496" y="296"/>
                  </a:lnTo>
                  <a:lnTo>
                    <a:pt x="492" y="314"/>
                  </a:lnTo>
                  <a:lnTo>
                    <a:pt x="492" y="314"/>
                  </a:lnTo>
                  <a:lnTo>
                    <a:pt x="488" y="336"/>
                  </a:lnTo>
                  <a:lnTo>
                    <a:pt x="488" y="346"/>
                  </a:lnTo>
                  <a:lnTo>
                    <a:pt x="490" y="356"/>
                  </a:lnTo>
                  <a:lnTo>
                    <a:pt x="494" y="368"/>
                  </a:lnTo>
                  <a:lnTo>
                    <a:pt x="500" y="376"/>
                  </a:lnTo>
                  <a:lnTo>
                    <a:pt x="508" y="384"/>
                  </a:lnTo>
                  <a:lnTo>
                    <a:pt x="520" y="392"/>
                  </a:lnTo>
                  <a:lnTo>
                    <a:pt x="520" y="392"/>
                  </a:lnTo>
                  <a:lnTo>
                    <a:pt x="522" y="390"/>
                  </a:lnTo>
                  <a:lnTo>
                    <a:pt x="528" y="386"/>
                  </a:lnTo>
                  <a:lnTo>
                    <a:pt x="528" y="386"/>
                  </a:lnTo>
                  <a:lnTo>
                    <a:pt x="516" y="372"/>
                  </a:lnTo>
                  <a:lnTo>
                    <a:pt x="512" y="366"/>
                  </a:lnTo>
                  <a:lnTo>
                    <a:pt x="510" y="358"/>
                  </a:lnTo>
                  <a:lnTo>
                    <a:pt x="510" y="358"/>
                  </a:lnTo>
                  <a:lnTo>
                    <a:pt x="508" y="344"/>
                  </a:lnTo>
                  <a:lnTo>
                    <a:pt x="510" y="328"/>
                  </a:lnTo>
                  <a:lnTo>
                    <a:pt x="512" y="314"/>
                  </a:lnTo>
                  <a:lnTo>
                    <a:pt x="516" y="298"/>
                  </a:lnTo>
                  <a:lnTo>
                    <a:pt x="516" y="298"/>
                  </a:lnTo>
                  <a:lnTo>
                    <a:pt x="518" y="296"/>
                  </a:lnTo>
                  <a:lnTo>
                    <a:pt x="522" y="294"/>
                  </a:lnTo>
                  <a:lnTo>
                    <a:pt x="532" y="292"/>
                  </a:lnTo>
                  <a:lnTo>
                    <a:pt x="542" y="290"/>
                  </a:lnTo>
                  <a:lnTo>
                    <a:pt x="546" y="290"/>
                  </a:lnTo>
                  <a:lnTo>
                    <a:pt x="550" y="292"/>
                  </a:lnTo>
                  <a:lnTo>
                    <a:pt x="550" y="292"/>
                  </a:lnTo>
                  <a:lnTo>
                    <a:pt x="558" y="304"/>
                  </a:lnTo>
                  <a:lnTo>
                    <a:pt x="564" y="318"/>
                  </a:lnTo>
                  <a:lnTo>
                    <a:pt x="570" y="332"/>
                  </a:lnTo>
                  <a:lnTo>
                    <a:pt x="574" y="346"/>
                  </a:lnTo>
                  <a:lnTo>
                    <a:pt x="574" y="346"/>
                  </a:lnTo>
                  <a:lnTo>
                    <a:pt x="574" y="354"/>
                  </a:lnTo>
                  <a:lnTo>
                    <a:pt x="570" y="360"/>
                  </a:lnTo>
                  <a:lnTo>
                    <a:pt x="560" y="374"/>
                  </a:lnTo>
                  <a:lnTo>
                    <a:pt x="560" y="374"/>
                  </a:lnTo>
                  <a:lnTo>
                    <a:pt x="534" y="396"/>
                  </a:lnTo>
                  <a:lnTo>
                    <a:pt x="522" y="406"/>
                  </a:lnTo>
                  <a:lnTo>
                    <a:pt x="510" y="418"/>
                  </a:lnTo>
                  <a:lnTo>
                    <a:pt x="510" y="418"/>
                  </a:lnTo>
                  <a:lnTo>
                    <a:pt x="504" y="428"/>
                  </a:lnTo>
                  <a:lnTo>
                    <a:pt x="498" y="440"/>
                  </a:lnTo>
                  <a:lnTo>
                    <a:pt x="494" y="450"/>
                  </a:lnTo>
                  <a:lnTo>
                    <a:pt x="494" y="454"/>
                  </a:lnTo>
                  <a:lnTo>
                    <a:pt x="494" y="456"/>
                  </a:lnTo>
                  <a:lnTo>
                    <a:pt x="494" y="456"/>
                  </a:lnTo>
                  <a:lnTo>
                    <a:pt x="514" y="476"/>
                  </a:lnTo>
                  <a:lnTo>
                    <a:pt x="526" y="488"/>
                  </a:lnTo>
                  <a:lnTo>
                    <a:pt x="536" y="496"/>
                  </a:lnTo>
                  <a:lnTo>
                    <a:pt x="548" y="504"/>
                  </a:lnTo>
                  <a:lnTo>
                    <a:pt x="562" y="510"/>
                  </a:lnTo>
                  <a:lnTo>
                    <a:pt x="576" y="514"/>
                  </a:lnTo>
                  <a:lnTo>
                    <a:pt x="594" y="514"/>
                  </a:lnTo>
                  <a:lnTo>
                    <a:pt x="594" y="514"/>
                  </a:lnTo>
                  <a:lnTo>
                    <a:pt x="644" y="506"/>
                  </a:lnTo>
                  <a:lnTo>
                    <a:pt x="670" y="500"/>
                  </a:lnTo>
                  <a:lnTo>
                    <a:pt x="694" y="494"/>
                  </a:lnTo>
                  <a:lnTo>
                    <a:pt x="718" y="486"/>
                  </a:lnTo>
                  <a:lnTo>
                    <a:pt x="742" y="474"/>
                  </a:lnTo>
                  <a:lnTo>
                    <a:pt x="766" y="460"/>
                  </a:lnTo>
                  <a:lnTo>
                    <a:pt x="788" y="444"/>
                  </a:lnTo>
                  <a:lnTo>
                    <a:pt x="788" y="444"/>
                  </a:lnTo>
                  <a:lnTo>
                    <a:pt x="792" y="460"/>
                  </a:lnTo>
                  <a:lnTo>
                    <a:pt x="792" y="466"/>
                  </a:lnTo>
                  <a:lnTo>
                    <a:pt x="792" y="466"/>
                  </a:lnTo>
                  <a:lnTo>
                    <a:pt x="734" y="494"/>
                  </a:lnTo>
                  <a:lnTo>
                    <a:pt x="706" y="506"/>
                  </a:lnTo>
                  <a:lnTo>
                    <a:pt x="676" y="518"/>
                  </a:lnTo>
                  <a:lnTo>
                    <a:pt x="646" y="528"/>
                  </a:lnTo>
                  <a:lnTo>
                    <a:pt x="614" y="534"/>
                  </a:lnTo>
                  <a:lnTo>
                    <a:pt x="580" y="538"/>
                  </a:lnTo>
                  <a:lnTo>
                    <a:pt x="564" y="536"/>
                  </a:lnTo>
                  <a:lnTo>
                    <a:pt x="546" y="534"/>
                  </a:lnTo>
                  <a:lnTo>
                    <a:pt x="546" y="534"/>
                  </a:lnTo>
                  <a:lnTo>
                    <a:pt x="558" y="548"/>
                  </a:lnTo>
                  <a:lnTo>
                    <a:pt x="570" y="560"/>
                  </a:lnTo>
                  <a:lnTo>
                    <a:pt x="582" y="566"/>
                  </a:lnTo>
                  <a:lnTo>
                    <a:pt x="596" y="570"/>
                  </a:lnTo>
                  <a:lnTo>
                    <a:pt x="608" y="572"/>
                  </a:lnTo>
                  <a:lnTo>
                    <a:pt x="622" y="570"/>
                  </a:lnTo>
                  <a:lnTo>
                    <a:pt x="634" y="568"/>
                  </a:lnTo>
                  <a:lnTo>
                    <a:pt x="648" y="564"/>
                  </a:lnTo>
                  <a:lnTo>
                    <a:pt x="648" y="564"/>
                  </a:lnTo>
                  <a:lnTo>
                    <a:pt x="672" y="554"/>
                  </a:lnTo>
                  <a:lnTo>
                    <a:pt x="696" y="544"/>
                  </a:lnTo>
                  <a:lnTo>
                    <a:pt x="742" y="520"/>
                  </a:lnTo>
                  <a:lnTo>
                    <a:pt x="742" y="520"/>
                  </a:lnTo>
                  <a:lnTo>
                    <a:pt x="762" y="514"/>
                  </a:lnTo>
                  <a:lnTo>
                    <a:pt x="782" y="510"/>
                  </a:lnTo>
                  <a:lnTo>
                    <a:pt x="782" y="510"/>
                  </a:lnTo>
                  <a:lnTo>
                    <a:pt x="786" y="522"/>
                  </a:lnTo>
                  <a:lnTo>
                    <a:pt x="786" y="522"/>
                  </a:lnTo>
                  <a:lnTo>
                    <a:pt x="698" y="578"/>
                  </a:lnTo>
                  <a:lnTo>
                    <a:pt x="654" y="604"/>
                  </a:lnTo>
                  <a:lnTo>
                    <a:pt x="608" y="630"/>
                  </a:lnTo>
                  <a:lnTo>
                    <a:pt x="608" y="630"/>
                  </a:lnTo>
                  <a:lnTo>
                    <a:pt x="604" y="630"/>
                  </a:lnTo>
                  <a:lnTo>
                    <a:pt x="598" y="630"/>
                  </a:lnTo>
                  <a:lnTo>
                    <a:pt x="582" y="626"/>
                  </a:lnTo>
                  <a:lnTo>
                    <a:pt x="568" y="618"/>
                  </a:lnTo>
                  <a:lnTo>
                    <a:pt x="554" y="608"/>
                  </a:lnTo>
                  <a:lnTo>
                    <a:pt x="554" y="608"/>
                  </a:lnTo>
                  <a:lnTo>
                    <a:pt x="540" y="594"/>
                  </a:lnTo>
                  <a:lnTo>
                    <a:pt x="528" y="578"/>
                  </a:lnTo>
                  <a:lnTo>
                    <a:pt x="504" y="546"/>
                  </a:lnTo>
                  <a:lnTo>
                    <a:pt x="504" y="546"/>
                  </a:lnTo>
                  <a:close/>
                  <a:moveTo>
                    <a:pt x="1078" y="1054"/>
                  </a:moveTo>
                  <a:lnTo>
                    <a:pt x="1078" y="1054"/>
                  </a:lnTo>
                  <a:lnTo>
                    <a:pt x="1084" y="1012"/>
                  </a:lnTo>
                  <a:lnTo>
                    <a:pt x="1086" y="970"/>
                  </a:lnTo>
                  <a:lnTo>
                    <a:pt x="1084" y="930"/>
                  </a:lnTo>
                  <a:lnTo>
                    <a:pt x="1078" y="892"/>
                  </a:lnTo>
                  <a:lnTo>
                    <a:pt x="1068" y="854"/>
                  </a:lnTo>
                  <a:lnTo>
                    <a:pt x="1052" y="818"/>
                  </a:lnTo>
                  <a:lnTo>
                    <a:pt x="1032" y="784"/>
                  </a:lnTo>
                  <a:lnTo>
                    <a:pt x="1008" y="750"/>
                  </a:lnTo>
                  <a:lnTo>
                    <a:pt x="1008" y="750"/>
                  </a:lnTo>
                  <a:lnTo>
                    <a:pt x="1040" y="826"/>
                  </a:lnTo>
                  <a:lnTo>
                    <a:pt x="1056" y="866"/>
                  </a:lnTo>
                  <a:lnTo>
                    <a:pt x="1066" y="904"/>
                  </a:lnTo>
                  <a:lnTo>
                    <a:pt x="1070" y="924"/>
                  </a:lnTo>
                  <a:lnTo>
                    <a:pt x="1072" y="944"/>
                  </a:lnTo>
                  <a:lnTo>
                    <a:pt x="1074" y="966"/>
                  </a:lnTo>
                  <a:lnTo>
                    <a:pt x="1072" y="986"/>
                  </a:lnTo>
                  <a:lnTo>
                    <a:pt x="1070" y="1006"/>
                  </a:lnTo>
                  <a:lnTo>
                    <a:pt x="1064" y="1028"/>
                  </a:lnTo>
                  <a:lnTo>
                    <a:pt x="1056" y="1050"/>
                  </a:lnTo>
                  <a:lnTo>
                    <a:pt x="1046" y="1070"/>
                  </a:lnTo>
                  <a:lnTo>
                    <a:pt x="1046" y="1070"/>
                  </a:lnTo>
                  <a:lnTo>
                    <a:pt x="1108" y="1080"/>
                  </a:lnTo>
                  <a:lnTo>
                    <a:pt x="1108" y="1080"/>
                  </a:lnTo>
                  <a:lnTo>
                    <a:pt x="1078" y="1054"/>
                  </a:lnTo>
                  <a:lnTo>
                    <a:pt x="1078" y="1054"/>
                  </a:lnTo>
                  <a:close/>
                  <a:moveTo>
                    <a:pt x="880" y="490"/>
                  </a:moveTo>
                  <a:lnTo>
                    <a:pt x="880" y="490"/>
                  </a:lnTo>
                  <a:lnTo>
                    <a:pt x="870" y="496"/>
                  </a:lnTo>
                  <a:lnTo>
                    <a:pt x="870" y="496"/>
                  </a:lnTo>
                  <a:lnTo>
                    <a:pt x="888" y="520"/>
                  </a:lnTo>
                  <a:lnTo>
                    <a:pt x="908" y="542"/>
                  </a:lnTo>
                  <a:lnTo>
                    <a:pt x="908" y="542"/>
                  </a:lnTo>
                  <a:lnTo>
                    <a:pt x="912" y="544"/>
                  </a:lnTo>
                  <a:lnTo>
                    <a:pt x="918" y="544"/>
                  </a:lnTo>
                  <a:lnTo>
                    <a:pt x="932" y="542"/>
                  </a:lnTo>
                  <a:lnTo>
                    <a:pt x="932" y="542"/>
                  </a:lnTo>
                  <a:lnTo>
                    <a:pt x="928" y="526"/>
                  </a:lnTo>
                  <a:lnTo>
                    <a:pt x="928" y="520"/>
                  </a:lnTo>
                  <a:lnTo>
                    <a:pt x="924" y="514"/>
                  </a:lnTo>
                  <a:lnTo>
                    <a:pt x="924" y="514"/>
                  </a:lnTo>
                  <a:lnTo>
                    <a:pt x="914" y="508"/>
                  </a:lnTo>
                  <a:lnTo>
                    <a:pt x="902" y="502"/>
                  </a:lnTo>
                  <a:lnTo>
                    <a:pt x="880" y="490"/>
                  </a:lnTo>
                  <a:lnTo>
                    <a:pt x="880" y="490"/>
                  </a:lnTo>
                  <a:close/>
                </a:path>
              </a:pathLst>
            </a:cu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706" tIns="146165" rIns="182706" bIns="146165" numCol="1" spcCol="0" rtlCol="0" fromWordArt="0" anchor="t" anchorCtr="0" forceAA="0" compatLnSpc="1">
              <a:prstTxWarp prst="textNoShape">
                <a:avLst/>
              </a:prstTxWarp>
              <a:noAutofit/>
            </a:bodyPr>
            <a:lstStyle/>
            <a:p>
              <a:pPr marL="0" marR="0" lvl="0" indent="0" algn="ctr" defTabSz="913111" rtl="0" eaLnBrk="1" fontAlgn="base" latinLnBrk="0" hangingPunct="1">
                <a:lnSpc>
                  <a:spcPct val="90000"/>
                </a:lnSpc>
                <a:spcBef>
                  <a:spcPct val="0"/>
                </a:spcBef>
                <a:spcAft>
                  <a:spcPct val="0"/>
                </a:spcAft>
                <a:buClrTx/>
                <a:buSzTx/>
                <a:buFontTx/>
                <a:buNone/>
                <a:tabLst/>
                <a:defRPr/>
              </a:pPr>
              <a:endParaRPr kumimoji="0" lang="en-US" sz="1998" b="0" i="0" u="none" strike="noStrike" kern="1200" cap="none" spc="-50" normalizeH="0" baseline="0" noProof="0">
                <a:ln>
                  <a:noFill/>
                </a:ln>
                <a:gradFill>
                  <a:gsLst>
                    <a:gs pos="1250">
                      <a:srgbClr val="EFEFEF"/>
                    </a:gs>
                    <a:gs pos="10417">
                      <a:srgbClr val="EFEFEF"/>
                    </a:gs>
                  </a:gsLst>
                  <a:lin ang="5400000" scaled="0"/>
                </a:gradFill>
                <a:effectLst/>
                <a:uLnTx/>
                <a:uFillTx/>
                <a:latin typeface="Segoe UI Light"/>
                <a:ea typeface="+mn-ea"/>
                <a:cs typeface="+mn-cs"/>
              </a:endParaRPr>
            </a:p>
          </p:txBody>
        </p:sp>
        <p:sp>
          <p:nvSpPr>
            <p:cNvPr id="579" name="Rectangle 578">
              <a:hlinkClick r:id="rId114" tooltip="Secure score is like a credit score for security. It assesses regular activities and security settings, assigns a score, and helps you plan to mitigate your risks. Supports Office 365 and Windows 10. "/>
              <a:extLst>
                <a:ext uri="{FF2B5EF4-FFF2-40B4-BE49-F238E27FC236}">
                  <a16:creationId xmlns:a16="http://schemas.microsoft.com/office/drawing/2014/main" id="{DC5F2A21-7528-410A-BFFD-E6D604989689}"/>
                </a:ext>
              </a:extLst>
            </p:cNvPr>
            <p:cNvSpPr/>
            <p:nvPr/>
          </p:nvSpPr>
          <p:spPr>
            <a:xfrm>
              <a:off x="351610" y="5057913"/>
              <a:ext cx="529155" cy="255324"/>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750" b="1">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rPr>
                <a:t>Secure Score</a:t>
              </a:r>
            </a:p>
          </p:txBody>
        </p:sp>
        <p:sp>
          <p:nvSpPr>
            <p:cNvPr id="680" name="Rectangle 679">
              <a:hlinkClick r:id="rId115" tooltip="Threat analytics helps you continually assess and control risk exposure to threats like Spectre and Meltdown. "/>
              <a:extLst>
                <a:ext uri="{FF2B5EF4-FFF2-40B4-BE49-F238E27FC236}">
                  <a16:creationId xmlns:a16="http://schemas.microsoft.com/office/drawing/2014/main" id="{B8A42402-C756-4D52-8881-52B035C6EAB3}"/>
                </a:ext>
              </a:extLst>
            </p:cNvPr>
            <p:cNvSpPr/>
            <p:nvPr/>
          </p:nvSpPr>
          <p:spPr>
            <a:xfrm>
              <a:off x="1035249" y="5053606"/>
              <a:ext cx="593697" cy="255324"/>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750" b="1">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rPr>
                <a:t>Threat Analytics</a:t>
              </a:r>
            </a:p>
          </p:txBody>
        </p:sp>
        <p:cxnSp>
          <p:nvCxnSpPr>
            <p:cNvPr id="32" name="Connector: Elbow 31">
              <a:extLst>
                <a:ext uri="{FF2B5EF4-FFF2-40B4-BE49-F238E27FC236}">
                  <a16:creationId xmlns:a16="http://schemas.microsoft.com/office/drawing/2014/main" id="{22C488D5-7EE3-4F9B-8406-E4212EC4F3D9}"/>
                </a:ext>
              </a:extLst>
            </p:cNvPr>
            <p:cNvCxnSpPr>
              <a:cxnSpLocks/>
              <a:stCxn id="579" idx="0"/>
              <a:endCxn id="686" idx="2"/>
            </p:cNvCxnSpPr>
            <p:nvPr/>
          </p:nvCxnSpPr>
          <p:spPr>
            <a:xfrm rot="5400000" flipH="1" flipV="1">
              <a:off x="638912" y="4915887"/>
              <a:ext cx="119302" cy="164751"/>
            </a:xfrm>
            <a:prstGeom prst="bentConnector3">
              <a:avLst>
                <a:gd name="adj1" fmla="val 36156"/>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626" name="Connector: Elbow 625">
              <a:extLst>
                <a:ext uri="{FF2B5EF4-FFF2-40B4-BE49-F238E27FC236}">
                  <a16:creationId xmlns:a16="http://schemas.microsoft.com/office/drawing/2014/main" id="{7E514E20-CC16-44E8-ABC0-A3A0BD2673AA}"/>
                </a:ext>
              </a:extLst>
            </p:cNvPr>
            <p:cNvCxnSpPr>
              <a:cxnSpLocks/>
              <a:stCxn id="680" idx="0"/>
              <a:endCxn id="686" idx="2"/>
            </p:cNvCxnSpPr>
            <p:nvPr/>
          </p:nvCxnSpPr>
          <p:spPr>
            <a:xfrm rot="16200000" flipV="1">
              <a:off x="999022" y="4720529"/>
              <a:ext cx="114995" cy="551159"/>
            </a:xfrm>
            <a:prstGeom prst="bentConnector3">
              <a:avLst>
                <a:gd name="adj1" fmla="val 32882"/>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cxnSp>
        <p:grpSp>
          <p:nvGrpSpPr>
            <p:cNvPr id="684" name="Group 683">
              <a:extLst>
                <a:ext uri="{FF2B5EF4-FFF2-40B4-BE49-F238E27FC236}">
                  <a16:creationId xmlns:a16="http://schemas.microsoft.com/office/drawing/2014/main" id="{3DC93161-6070-4CBF-B652-C61C7A2AE49A}"/>
                </a:ext>
              </a:extLst>
            </p:cNvPr>
            <p:cNvGrpSpPr/>
            <p:nvPr/>
          </p:nvGrpSpPr>
          <p:grpSpPr>
            <a:xfrm>
              <a:off x="678533" y="4814224"/>
              <a:ext cx="204812" cy="156967"/>
              <a:chOff x="7398246" y="1610486"/>
              <a:chExt cx="498447" cy="382007"/>
            </a:xfrm>
          </p:grpSpPr>
          <p:sp>
            <p:nvSpPr>
              <p:cNvPr id="685" name="monitor">
                <a:extLst>
                  <a:ext uri="{FF2B5EF4-FFF2-40B4-BE49-F238E27FC236}">
                    <a16:creationId xmlns:a16="http://schemas.microsoft.com/office/drawing/2014/main" id="{EA6050EE-92F8-412C-92D0-E4C2D0495B9E}"/>
                  </a:ext>
                </a:extLst>
              </p:cNvPr>
              <p:cNvSpPr>
                <a:spLocks noChangeAspect="1" noEditPoints="1"/>
              </p:cNvSpPr>
              <p:nvPr/>
            </p:nvSpPr>
            <p:spPr bwMode="auto">
              <a:xfrm>
                <a:off x="7398246" y="1610486"/>
                <a:ext cx="498447" cy="382007"/>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4224"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686" name="Rectangle 685">
                <a:extLst>
                  <a:ext uri="{FF2B5EF4-FFF2-40B4-BE49-F238E27FC236}">
                    <a16:creationId xmlns:a16="http://schemas.microsoft.com/office/drawing/2014/main" id="{05F02F65-19CD-4E84-BC3C-F2758D8C5304}"/>
                  </a:ext>
                </a:extLst>
              </p:cNvPr>
              <p:cNvSpPr/>
              <p:nvPr/>
            </p:nvSpPr>
            <p:spPr bwMode="auto">
              <a:xfrm>
                <a:off x="7398246" y="1610486"/>
                <a:ext cx="498447" cy="3027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89" name="Group 11">
                <a:extLst>
                  <a:ext uri="{FF2B5EF4-FFF2-40B4-BE49-F238E27FC236}">
                    <a16:creationId xmlns:a16="http://schemas.microsoft.com/office/drawing/2014/main" id="{15E5AD20-8BB0-4946-8221-3C2CC6F80D68}"/>
                  </a:ext>
                </a:extLst>
              </p:cNvPr>
              <p:cNvGrpSpPr>
                <a:grpSpLocks noChangeAspect="1"/>
              </p:cNvGrpSpPr>
              <p:nvPr/>
            </p:nvGrpSpPr>
            <p:grpSpPr bwMode="auto">
              <a:xfrm>
                <a:off x="7581678" y="1714920"/>
                <a:ext cx="111860" cy="111860"/>
                <a:chOff x="5664" y="1835"/>
                <a:chExt cx="73" cy="73"/>
              </a:xfrm>
              <a:solidFill>
                <a:schemeClr val="bg1"/>
              </a:solidFill>
            </p:grpSpPr>
            <p:sp>
              <p:nvSpPr>
                <p:cNvPr id="696" name="Freeform 12">
                  <a:extLst>
                    <a:ext uri="{FF2B5EF4-FFF2-40B4-BE49-F238E27FC236}">
                      <a16:creationId xmlns:a16="http://schemas.microsoft.com/office/drawing/2014/main" id="{2712D31A-D41B-4E7F-B095-E68EA9BDD89A}"/>
                    </a:ext>
                  </a:extLst>
                </p:cNvPr>
                <p:cNvSpPr>
                  <a:spLocks/>
                </p:cNvSpPr>
                <p:nvPr/>
              </p:nvSpPr>
              <p:spPr bwMode="auto">
                <a:xfrm>
                  <a:off x="5696" y="1835"/>
                  <a:ext cx="41" cy="35"/>
                </a:xfrm>
                <a:custGeom>
                  <a:avLst/>
                  <a:gdLst>
                    <a:gd name="T0" fmla="*/ 41 w 41"/>
                    <a:gd name="T1" fmla="*/ 35 h 35"/>
                    <a:gd name="T2" fmla="*/ 41 w 41"/>
                    <a:gd name="T3" fmla="*/ 0 h 35"/>
                    <a:gd name="T4" fmla="*/ 0 w 41"/>
                    <a:gd name="T5" fmla="*/ 6 h 35"/>
                    <a:gd name="T6" fmla="*/ 0 w 41"/>
                    <a:gd name="T7" fmla="*/ 35 h 35"/>
                    <a:gd name="T8" fmla="*/ 41 w 41"/>
                    <a:gd name="T9" fmla="*/ 35 h 35"/>
                  </a:gdLst>
                  <a:ahLst/>
                  <a:cxnLst>
                    <a:cxn ang="0">
                      <a:pos x="T0" y="T1"/>
                    </a:cxn>
                    <a:cxn ang="0">
                      <a:pos x="T2" y="T3"/>
                    </a:cxn>
                    <a:cxn ang="0">
                      <a:pos x="T4" y="T5"/>
                    </a:cxn>
                    <a:cxn ang="0">
                      <a:pos x="T6" y="T7"/>
                    </a:cxn>
                    <a:cxn ang="0">
                      <a:pos x="T8" y="T9"/>
                    </a:cxn>
                  </a:cxnLst>
                  <a:rect l="0" t="0" r="r" b="b"/>
                  <a:pathLst>
                    <a:path w="41" h="35">
                      <a:moveTo>
                        <a:pt x="41" y="35"/>
                      </a:moveTo>
                      <a:lnTo>
                        <a:pt x="41" y="0"/>
                      </a:lnTo>
                      <a:lnTo>
                        <a:pt x="0" y="6"/>
                      </a:lnTo>
                      <a:lnTo>
                        <a:pt x="0" y="35"/>
                      </a:lnTo>
                      <a:lnTo>
                        <a:pt x="4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697" name="Freeform 13">
                  <a:extLst>
                    <a:ext uri="{FF2B5EF4-FFF2-40B4-BE49-F238E27FC236}">
                      <a16:creationId xmlns:a16="http://schemas.microsoft.com/office/drawing/2014/main" id="{B43C77DF-51FD-4004-949A-4428CBCFA3C5}"/>
                    </a:ext>
                  </a:extLst>
                </p:cNvPr>
                <p:cNvSpPr>
                  <a:spLocks/>
                </p:cNvSpPr>
                <p:nvPr/>
              </p:nvSpPr>
              <p:spPr bwMode="auto">
                <a:xfrm>
                  <a:off x="5664" y="1841"/>
                  <a:ext cx="30" cy="29"/>
                </a:xfrm>
                <a:custGeom>
                  <a:avLst/>
                  <a:gdLst>
                    <a:gd name="T0" fmla="*/ 30 w 30"/>
                    <a:gd name="T1" fmla="*/ 0 h 29"/>
                    <a:gd name="T2" fmla="*/ 0 w 30"/>
                    <a:gd name="T3" fmla="*/ 5 h 29"/>
                    <a:gd name="T4" fmla="*/ 0 w 30"/>
                    <a:gd name="T5" fmla="*/ 29 h 29"/>
                    <a:gd name="T6" fmla="*/ 30 w 30"/>
                    <a:gd name="T7" fmla="*/ 29 h 29"/>
                    <a:gd name="T8" fmla="*/ 30 w 30"/>
                    <a:gd name="T9" fmla="*/ 0 h 29"/>
                  </a:gdLst>
                  <a:ahLst/>
                  <a:cxnLst>
                    <a:cxn ang="0">
                      <a:pos x="T0" y="T1"/>
                    </a:cxn>
                    <a:cxn ang="0">
                      <a:pos x="T2" y="T3"/>
                    </a:cxn>
                    <a:cxn ang="0">
                      <a:pos x="T4" y="T5"/>
                    </a:cxn>
                    <a:cxn ang="0">
                      <a:pos x="T6" y="T7"/>
                    </a:cxn>
                    <a:cxn ang="0">
                      <a:pos x="T8" y="T9"/>
                    </a:cxn>
                  </a:cxnLst>
                  <a:rect l="0" t="0" r="r" b="b"/>
                  <a:pathLst>
                    <a:path w="30" h="29">
                      <a:moveTo>
                        <a:pt x="30" y="0"/>
                      </a:moveTo>
                      <a:lnTo>
                        <a:pt x="0" y="5"/>
                      </a:lnTo>
                      <a:lnTo>
                        <a:pt x="0" y="29"/>
                      </a:lnTo>
                      <a:lnTo>
                        <a:pt x="30" y="29"/>
                      </a:ln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698" name="Freeform 14">
                  <a:extLst>
                    <a:ext uri="{FF2B5EF4-FFF2-40B4-BE49-F238E27FC236}">
                      <a16:creationId xmlns:a16="http://schemas.microsoft.com/office/drawing/2014/main" id="{D39B00BE-2864-4B84-BDEB-EF635F400874}"/>
                    </a:ext>
                  </a:extLst>
                </p:cNvPr>
                <p:cNvSpPr>
                  <a:spLocks/>
                </p:cNvSpPr>
                <p:nvPr/>
              </p:nvSpPr>
              <p:spPr bwMode="auto">
                <a:xfrm>
                  <a:off x="5664" y="1873"/>
                  <a:ext cx="30" cy="29"/>
                </a:xfrm>
                <a:custGeom>
                  <a:avLst/>
                  <a:gdLst>
                    <a:gd name="T0" fmla="*/ 0 w 30"/>
                    <a:gd name="T1" fmla="*/ 0 h 29"/>
                    <a:gd name="T2" fmla="*/ 0 w 30"/>
                    <a:gd name="T3" fmla="*/ 24 h 29"/>
                    <a:gd name="T4" fmla="*/ 30 w 30"/>
                    <a:gd name="T5" fmla="*/ 29 h 29"/>
                    <a:gd name="T6" fmla="*/ 30 w 30"/>
                    <a:gd name="T7" fmla="*/ 0 h 29"/>
                    <a:gd name="T8" fmla="*/ 0 w 30"/>
                    <a:gd name="T9" fmla="*/ 0 h 29"/>
                  </a:gdLst>
                  <a:ahLst/>
                  <a:cxnLst>
                    <a:cxn ang="0">
                      <a:pos x="T0" y="T1"/>
                    </a:cxn>
                    <a:cxn ang="0">
                      <a:pos x="T2" y="T3"/>
                    </a:cxn>
                    <a:cxn ang="0">
                      <a:pos x="T4" y="T5"/>
                    </a:cxn>
                    <a:cxn ang="0">
                      <a:pos x="T6" y="T7"/>
                    </a:cxn>
                    <a:cxn ang="0">
                      <a:pos x="T8" y="T9"/>
                    </a:cxn>
                  </a:cxnLst>
                  <a:rect l="0" t="0" r="r" b="b"/>
                  <a:pathLst>
                    <a:path w="30" h="29">
                      <a:moveTo>
                        <a:pt x="0" y="0"/>
                      </a:moveTo>
                      <a:lnTo>
                        <a:pt x="0" y="24"/>
                      </a:lnTo>
                      <a:lnTo>
                        <a:pt x="30" y="29"/>
                      </a:lnTo>
                      <a:lnTo>
                        <a:pt x="3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713" name="Freeform 15">
                  <a:extLst>
                    <a:ext uri="{FF2B5EF4-FFF2-40B4-BE49-F238E27FC236}">
                      <a16:creationId xmlns:a16="http://schemas.microsoft.com/office/drawing/2014/main" id="{70D7560D-B43E-4E38-8DFA-3909CF22B939}"/>
                    </a:ext>
                  </a:extLst>
                </p:cNvPr>
                <p:cNvSpPr>
                  <a:spLocks/>
                </p:cNvSpPr>
                <p:nvPr/>
              </p:nvSpPr>
              <p:spPr bwMode="auto">
                <a:xfrm>
                  <a:off x="5696" y="1873"/>
                  <a:ext cx="41" cy="35"/>
                </a:xfrm>
                <a:custGeom>
                  <a:avLst/>
                  <a:gdLst>
                    <a:gd name="T0" fmla="*/ 0 w 41"/>
                    <a:gd name="T1" fmla="*/ 29 h 35"/>
                    <a:gd name="T2" fmla="*/ 41 w 41"/>
                    <a:gd name="T3" fmla="*/ 35 h 35"/>
                    <a:gd name="T4" fmla="*/ 41 w 41"/>
                    <a:gd name="T5" fmla="*/ 0 h 35"/>
                    <a:gd name="T6" fmla="*/ 0 w 41"/>
                    <a:gd name="T7" fmla="*/ 0 h 35"/>
                    <a:gd name="T8" fmla="*/ 0 w 41"/>
                    <a:gd name="T9" fmla="*/ 29 h 35"/>
                  </a:gdLst>
                  <a:ahLst/>
                  <a:cxnLst>
                    <a:cxn ang="0">
                      <a:pos x="T0" y="T1"/>
                    </a:cxn>
                    <a:cxn ang="0">
                      <a:pos x="T2" y="T3"/>
                    </a:cxn>
                    <a:cxn ang="0">
                      <a:pos x="T4" y="T5"/>
                    </a:cxn>
                    <a:cxn ang="0">
                      <a:pos x="T6" y="T7"/>
                    </a:cxn>
                    <a:cxn ang="0">
                      <a:pos x="T8" y="T9"/>
                    </a:cxn>
                  </a:cxnLst>
                  <a:rect l="0" t="0" r="r" b="b"/>
                  <a:pathLst>
                    <a:path w="41" h="35">
                      <a:moveTo>
                        <a:pt x="0" y="29"/>
                      </a:moveTo>
                      <a:lnTo>
                        <a:pt x="41" y="35"/>
                      </a:lnTo>
                      <a:lnTo>
                        <a:pt x="41" y="0"/>
                      </a:lnTo>
                      <a:lnTo>
                        <a:pt x="0" y="0"/>
                      </a:lnTo>
                      <a:lnTo>
                        <a:pt x="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grpSp>
      <p:grpSp>
        <p:nvGrpSpPr>
          <p:cNvPr id="124" name="Group 123">
            <a:extLst>
              <a:ext uri="{FF2B5EF4-FFF2-40B4-BE49-F238E27FC236}">
                <a16:creationId xmlns:a16="http://schemas.microsoft.com/office/drawing/2014/main" id="{00E2A40B-3AE1-4087-99D4-5ECB5C4C27C2}"/>
              </a:ext>
            </a:extLst>
          </p:cNvPr>
          <p:cNvGrpSpPr/>
          <p:nvPr/>
        </p:nvGrpSpPr>
        <p:grpSpPr>
          <a:xfrm>
            <a:off x="2470915" y="3760068"/>
            <a:ext cx="3652987" cy="993458"/>
            <a:chOff x="2424101" y="3587892"/>
            <a:chExt cx="3652987" cy="993458"/>
          </a:xfrm>
        </p:grpSpPr>
        <p:sp>
          <p:nvSpPr>
            <p:cNvPr id="613" name="Oval 612">
              <a:extLst>
                <a:ext uri="{FF2B5EF4-FFF2-40B4-BE49-F238E27FC236}">
                  <a16:creationId xmlns:a16="http://schemas.microsoft.com/office/drawing/2014/main" id="{A72C7AB5-E1D8-433C-A4B6-FBAF681F32C0}"/>
                </a:ext>
              </a:extLst>
            </p:cNvPr>
            <p:cNvSpPr/>
            <p:nvPr/>
          </p:nvSpPr>
          <p:spPr>
            <a:xfrm>
              <a:off x="4832898" y="3587892"/>
              <a:ext cx="100102" cy="103823"/>
            </a:xfrm>
            <a:prstGeom prst="ellips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cxnSp>
          <p:nvCxnSpPr>
            <p:cNvPr id="614" name="Straight Connector 613">
              <a:extLst>
                <a:ext uri="{FF2B5EF4-FFF2-40B4-BE49-F238E27FC236}">
                  <a16:creationId xmlns:a16="http://schemas.microsoft.com/office/drawing/2014/main" id="{7320BF02-57DE-4645-BA82-251D347294D9}"/>
                </a:ext>
              </a:extLst>
            </p:cNvPr>
            <p:cNvCxnSpPr>
              <a:stCxn id="613" idx="4"/>
            </p:cNvCxnSpPr>
            <p:nvPr/>
          </p:nvCxnSpPr>
          <p:spPr>
            <a:xfrm>
              <a:off x="4882949" y="3691715"/>
              <a:ext cx="0" cy="621294"/>
            </a:xfrm>
            <a:prstGeom prst="lin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grpSp>
          <p:nvGrpSpPr>
            <p:cNvPr id="577" name="Group 576">
              <a:extLst>
                <a:ext uri="{FF2B5EF4-FFF2-40B4-BE49-F238E27FC236}">
                  <a16:creationId xmlns:a16="http://schemas.microsoft.com/office/drawing/2014/main" id="{EED65B96-4029-40CB-8483-9EC9AFA7862D}"/>
                </a:ext>
              </a:extLst>
            </p:cNvPr>
            <p:cNvGrpSpPr/>
            <p:nvPr/>
          </p:nvGrpSpPr>
          <p:grpSpPr>
            <a:xfrm>
              <a:off x="2424101" y="3587892"/>
              <a:ext cx="3652987" cy="993458"/>
              <a:chOff x="2563059" y="3796338"/>
              <a:chExt cx="3652987" cy="993458"/>
            </a:xfrm>
          </p:grpSpPr>
          <p:grpSp>
            <p:nvGrpSpPr>
              <p:cNvPr id="580" name="Group 579">
                <a:extLst>
                  <a:ext uri="{FF2B5EF4-FFF2-40B4-BE49-F238E27FC236}">
                    <a16:creationId xmlns:a16="http://schemas.microsoft.com/office/drawing/2014/main" id="{DE16032C-ED45-47F5-B762-1594E2BA0A6A}"/>
                  </a:ext>
                </a:extLst>
              </p:cNvPr>
              <p:cNvGrpSpPr/>
              <p:nvPr/>
            </p:nvGrpSpPr>
            <p:grpSpPr>
              <a:xfrm>
                <a:off x="2563059" y="3796338"/>
                <a:ext cx="3652987" cy="993458"/>
                <a:chOff x="2563059" y="3796338"/>
                <a:chExt cx="3652987" cy="993458"/>
              </a:xfrm>
            </p:grpSpPr>
            <p:grpSp>
              <p:nvGrpSpPr>
                <p:cNvPr id="583" name="Group 582">
                  <a:extLst>
                    <a:ext uri="{FF2B5EF4-FFF2-40B4-BE49-F238E27FC236}">
                      <a16:creationId xmlns:a16="http://schemas.microsoft.com/office/drawing/2014/main" id="{65B8146C-D637-4DA4-90FE-041FB85771C9}"/>
                    </a:ext>
                  </a:extLst>
                </p:cNvPr>
                <p:cNvGrpSpPr/>
                <p:nvPr/>
              </p:nvGrpSpPr>
              <p:grpSpPr>
                <a:xfrm>
                  <a:off x="3799325" y="3796338"/>
                  <a:ext cx="100102" cy="725117"/>
                  <a:chOff x="3799325" y="3796338"/>
                  <a:chExt cx="100102" cy="725117"/>
                </a:xfrm>
              </p:grpSpPr>
              <p:sp>
                <p:nvSpPr>
                  <p:cNvPr id="597" name="Oval 596">
                    <a:extLst>
                      <a:ext uri="{FF2B5EF4-FFF2-40B4-BE49-F238E27FC236}">
                        <a16:creationId xmlns:a16="http://schemas.microsoft.com/office/drawing/2014/main" id="{DD2F9552-6DB0-4075-AAAE-F849E87D34DF}"/>
                      </a:ext>
                    </a:extLst>
                  </p:cNvPr>
                  <p:cNvSpPr/>
                  <p:nvPr/>
                </p:nvSpPr>
                <p:spPr>
                  <a:xfrm>
                    <a:off x="3799325" y="3796338"/>
                    <a:ext cx="100102" cy="103823"/>
                  </a:xfrm>
                  <a:prstGeom prst="ellips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cxnSp>
                <p:nvCxnSpPr>
                  <p:cNvPr id="598" name="Straight Connector 597">
                    <a:extLst>
                      <a:ext uri="{FF2B5EF4-FFF2-40B4-BE49-F238E27FC236}">
                        <a16:creationId xmlns:a16="http://schemas.microsoft.com/office/drawing/2014/main" id="{2A13BA1E-85C5-4524-AF79-758E5BFF1F31}"/>
                      </a:ext>
                    </a:extLst>
                  </p:cNvPr>
                  <p:cNvCxnSpPr>
                    <a:stCxn id="597" idx="4"/>
                  </p:cNvCxnSpPr>
                  <p:nvPr/>
                </p:nvCxnSpPr>
                <p:spPr>
                  <a:xfrm>
                    <a:off x="3849376" y="3900161"/>
                    <a:ext cx="0" cy="621294"/>
                  </a:xfrm>
                  <a:prstGeom prst="lin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584" name="Group 583">
                  <a:extLst>
                    <a:ext uri="{FF2B5EF4-FFF2-40B4-BE49-F238E27FC236}">
                      <a16:creationId xmlns:a16="http://schemas.microsoft.com/office/drawing/2014/main" id="{01F8BE7D-F7D7-4B97-A806-F64ED4332EEA}"/>
                    </a:ext>
                  </a:extLst>
                </p:cNvPr>
                <p:cNvGrpSpPr/>
                <p:nvPr/>
              </p:nvGrpSpPr>
              <p:grpSpPr>
                <a:xfrm>
                  <a:off x="4389139" y="3798841"/>
                  <a:ext cx="100102" cy="725117"/>
                  <a:chOff x="4389139" y="3798841"/>
                  <a:chExt cx="100102" cy="725117"/>
                </a:xfrm>
              </p:grpSpPr>
              <p:sp>
                <p:nvSpPr>
                  <p:cNvPr id="595" name="Oval 594">
                    <a:extLst>
                      <a:ext uri="{FF2B5EF4-FFF2-40B4-BE49-F238E27FC236}">
                        <a16:creationId xmlns:a16="http://schemas.microsoft.com/office/drawing/2014/main" id="{B4D4C458-1A5F-4F56-9458-4A438D2F44C6}"/>
                      </a:ext>
                    </a:extLst>
                  </p:cNvPr>
                  <p:cNvSpPr/>
                  <p:nvPr/>
                </p:nvSpPr>
                <p:spPr>
                  <a:xfrm>
                    <a:off x="4389139" y="3798841"/>
                    <a:ext cx="100102" cy="103823"/>
                  </a:xfrm>
                  <a:prstGeom prst="ellips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cxnSp>
                <p:nvCxnSpPr>
                  <p:cNvPr id="596" name="Straight Connector 595">
                    <a:extLst>
                      <a:ext uri="{FF2B5EF4-FFF2-40B4-BE49-F238E27FC236}">
                        <a16:creationId xmlns:a16="http://schemas.microsoft.com/office/drawing/2014/main" id="{0ED24C08-A9F0-43B8-9A30-174D0338121D}"/>
                      </a:ext>
                    </a:extLst>
                  </p:cNvPr>
                  <p:cNvCxnSpPr>
                    <a:stCxn id="595" idx="4"/>
                  </p:cNvCxnSpPr>
                  <p:nvPr/>
                </p:nvCxnSpPr>
                <p:spPr>
                  <a:xfrm>
                    <a:off x="4439190" y="3902664"/>
                    <a:ext cx="0" cy="621294"/>
                  </a:xfrm>
                  <a:prstGeom prst="lin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586" name="Group 585">
                  <a:extLst>
                    <a:ext uri="{FF2B5EF4-FFF2-40B4-BE49-F238E27FC236}">
                      <a16:creationId xmlns:a16="http://schemas.microsoft.com/office/drawing/2014/main" id="{F15DC8E6-0661-4169-881E-F62AF3984C5A}"/>
                    </a:ext>
                  </a:extLst>
                </p:cNvPr>
                <p:cNvGrpSpPr/>
                <p:nvPr/>
              </p:nvGrpSpPr>
              <p:grpSpPr>
                <a:xfrm rot="10800000">
                  <a:off x="5781843" y="4449444"/>
                  <a:ext cx="100102" cy="336066"/>
                  <a:chOff x="6456257" y="3245643"/>
                  <a:chExt cx="100102" cy="336066"/>
                </a:xfrm>
              </p:grpSpPr>
              <p:sp>
                <p:nvSpPr>
                  <p:cNvPr id="593" name="Oval 592">
                    <a:extLst>
                      <a:ext uri="{FF2B5EF4-FFF2-40B4-BE49-F238E27FC236}">
                        <a16:creationId xmlns:a16="http://schemas.microsoft.com/office/drawing/2014/main" id="{81C9A3AD-0FF1-4A3C-9431-1D4FC15E1981}"/>
                      </a:ext>
                    </a:extLst>
                  </p:cNvPr>
                  <p:cNvSpPr/>
                  <p:nvPr/>
                </p:nvSpPr>
                <p:spPr>
                  <a:xfrm>
                    <a:off x="6456257" y="3245643"/>
                    <a:ext cx="100102" cy="103823"/>
                  </a:xfrm>
                  <a:prstGeom prst="ellips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cxnSp>
                <p:nvCxnSpPr>
                  <p:cNvPr id="594" name="Straight Connector 593">
                    <a:extLst>
                      <a:ext uri="{FF2B5EF4-FFF2-40B4-BE49-F238E27FC236}">
                        <a16:creationId xmlns:a16="http://schemas.microsoft.com/office/drawing/2014/main" id="{0D1A9295-5F23-4B98-B725-333B220AB45B}"/>
                      </a:ext>
                    </a:extLst>
                  </p:cNvPr>
                  <p:cNvCxnSpPr>
                    <a:stCxn id="593" idx="4"/>
                  </p:cNvCxnSpPr>
                  <p:nvPr/>
                </p:nvCxnSpPr>
                <p:spPr>
                  <a:xfrm rot="10800000" flipV="1">
                    <a:off x="6506308" y="3349466"/>
                    <a:ext cx="0" cy="232243"/>
                  </a:xfrm>
                  <a:prstGeom prst="lin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587" name="Group 586">
                  <a:extLst>
                    <a:ext uri="{FF2B5EF4-FFF2-40B4-BE49-F238E27FC236}">
                      <a16:creationId xmlns:a16="http://schemas.microsoft.com/office/drawing/2014/main" id="{9E787AF7-CE58-4F0C-BE51-5D29FA233488}"/>
                    </a:ext>
                  </a:extLst>
                </p:cNvPr>
                <p:cNvGrpSpPr/>
                <p:nvPr/>
              </p:nvGrpSpPr>
              <p:grpSpPr>
                <a:xfrm rot="10800000">
                  <a:off x="4554260" y="4375982"/>
                  <a:ext cx="100102" cy="413814"/>
                  <a:chOff x="6281336" y="3258181"/>
                  <a:chExt cx="100102" cy="413814"/>
                </a:xfrm>
              </p:grpSpPr>
              <p:sp>
                <p:nvSpPr>
                  <p:cNvPr id="591" name="Oval 590">
                    <a:extLst>
                      <a:ext uri="{FF2B5EF4-FFF2-40B4-BE49-F238E27FC236}">
                        <a16:creationId xmlns:a16="http://schemas.microsoft.com/office/drawing/2014/main" id="{6B125DE5-89EE-470F-B133-FA174FBF1A11}"/>
                      </a:ext>
                    </a:extLst>
                  </p:cNvPr>
                  <p:cNvSpPr/>
                  <p:nvPr/>
                </p:nvSpPr>
                <p:spPr>
                  <a:xfrm>
                    <a:off x="6281336" y="3258181"/>
                    <a:ext cx="100102" cy="103823"/>
                  </a:xfrm>
                  <a:prstGeom prst="ellips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cxnSp>
                <p:nvCxnSpPr>
                  <p:cNvPr id="592" name="Straight Connector 591">
                    <a:extLst>
                      <a:ext uri="{FF2B5EF4-FFF2-40B4-BE49-F238E27FC236}">
                        <a16:creationId xmlns:a16="http://schemas.microsoft.com/office/drawing/2014/main" id="{ADFD752E-C104-4410-9C42-F912CD28B309}"/>
                      </a:ext>
                    </a:extLst>
                  </p:cNvPr>
                  <p:cNvCxnSpPr>
                    <a:cxnSpLocks/>
                    <a:stCxn id="591" idx="4"/>
                  </p:cNvCxnSpPr>
                  <p:nvPr/>
                </p:nvCxnSpPr>
                <p:spPr>
                  <a:xfrm rot="10800000" flipV="1">
                    <a:off x="6331387" y="3362004"/>
                    <a:ext cx="0" cy="309991"/>
                  </a:xfrm>
                  <a:prstGeom prst="lin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588" name="Group 587">
                  <a:extLst>
                    <a:ext uri="{FF2B5EF4-FFF2-40B4-BE49-F238E27FC236}">
                      <a16:creationId xmlns:a16="http://schemas.microsoft.com/office/drawing/2014/main" id="{079FBCE6-F9C5-420A-BC11-CB486355747A}"/>
                    </a:ext>
                  </a:extLst>
                </p:cNvPr>
                <p:cNvGrpSpPr/>
                <p:nvPr/>
              </p:nvGrpSpPr>
              <p:grpSpPr>
                <a:xfrm rot="10800000">
                  <a:off x="4009028" y="4385637"/>
                  <a:ext cx="100102" cy="402526"/>
                  <a:chOff x="4776146" y="3251204"/>
                  <a:chExt cx="100102" cy="402526"/>
                </a:xfrm>
              </p:grpSpPr>
              <p:sp>
                <p:nvSpPr>
                  <p:cNvPr id="589" name="Oval 588">
                    <a:extLst>
                      <a:ext uri="{FF2B5EF4-FFF2-40B4-BE49-F238E27FC236}">
                        <a16:creationId xmlns:a16="http://schemas.microsoft.com/office/drawing/2014/main" id="{77EEA0CF-1860-4863-A17F-B151AB8FF0AF}"/>
                      </a:ext>
                    </a:extLst>
                  </p:cNvPr>
                  <p:cNvSpPr/>
                  <p:nvPr/>
                </p:nvSpPr>
                <p:spPr>
                  <a:xfrm>
                    <a:off x="4776146" y="3251204"/>
                    <a:ext cx="100102" cy="103823"/>
                  </a:xfrm>
                  <a:prstGeom prst="ellips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cxnSp>
                <p:nvCxnSpPr>
                  <p:cNvPr id="590" name="Straight Connector 589">
                    <a:extLst>
                      <a:ext uri="{FF2B5EF4-FFF2-40B4-BE49-F238E27FC236}">
                        <a16:creationId xmlns:a16="http://schemas.microsoft.com/office/drawing/2014/main" id="{44B26F37-650F-4AA9-9454-1D01F4F637BE}"/>
                      </a:ext>
                    </a:extLst>
                  </p:cNvPr>
                  <p:cNvCxnSpPr>
                    <a:cxnSpLocks/>
                    <a:stCxn id="589" idx="4"/>
                  </p:cNvCxnSpPr>
                  <p:nvPr/>
                </p:nvCxnSpPr>
                <p:spPr>
                  <a:xfrm rot="10800000" flipV="1">
                    <a:off x="4826197" y="3355027"/>
                    <a:ext cx="0" cy="298703"/>
                  </a:xfrm>
                  <a:prstGeom prst="lin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grpSp>
            <p:sp>
              <p:nvSpPr>
                <p:cNvPr id="582" name="Rounded Rectangle 1458">
                  <a:hlinkClick r:id="rId116" tooltip="Windows Server 2016 addresses emerging threats and container workloads with built in threat resistance and enhanced detection, privileged identity protections, shielded VMs to protect sensitive workloads, and more"/>
                  <a:extLst>
                    <a:ext uri="{FF2B5EF4-FFF2-40B4-BE49-F238E27FC236}">
                      <a16:creationId xmlns:a16="http://schemas.microsoft.com/office/drawing/2014/main" id="{E971858B-85C2-4C16-9E80-5CAD37C8B93D}"/>
                    </a:ext>
                  </a:extLst>
                </p:cNvPr>
                <p:cNvSpPr/>
                <p:nvPr/>
              </p:nvSpPr>
              <p:spPr>
                <a:xfrm>
                  <a:off x="2563059" y="4241894"/>
                  <a:ext cx="3652987" cy="321934"/>
                </a:xfrm>
                <a:prstGeom prst="roundRect">
                  <a:avLst>
                    <a:gd name="adj" fmla="val 0"/>
                  </a:avLst>
                </a:prstGeom>
                <a:solidFill>
                  <a:schemeClr val="bg1"/>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274320" tIns="45720" rIns="45720" bIns="45720" rtlCol="0" anchor="ctr"/>
                <a:lstStyle/>
                <a:p>
                  <a:pPr marL="114300" marR="0" lvl="0" indent="0" algn="l" defTabSz="914400" rtl="0" eaLnBrk="1" fontAlgn="auto" latinLnBrk="0" hangingPunct="1">
                    <a:lnSpc>
                      <a:spcPct val="97000"/>
                    </a:lnSpc>
                    <a:spcBef>
                      <a:spcPts val="0"/>
                    </a:spcBef>
                    <a:spcAft>
                      <a:spcPts val="200"/>
                    </a:spcAft>
                    <a:buClrTx/>
                    <a:buSzTx/>
                    <a:buFontTx/>
                    <a:buNone/>
                    <a:tabLst/>
                    <a:defRPr/>
                  </a:pPr>
                  <a:r>
                    <a:rPr kumimoji="0" lang="en-US" sz="9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Windows Server 2016 Security</a:t>
                  </a:r>
                </a:p>
                <a:p>
                  <a:pPr marL="114300" marR="0" lvl="0" indent="0" algn="l" defTabSz="914400" rtl="0" eaLnBrk="1" fontAlgn="auto" latinLnBrk="0" hangingPunct="1">
                    <a:lnSpc>
                      <a:spcPct val="97000"/>
                    </a:lnSpc>
                    <a:spcBef>
                      <a:spcPts val="0"/>
                    </a:spcBef>
                    <a:spcAft>
                      <a:spcPts val="0"/>
                    </a:spcAft>
                    <a:buClrTx/>
                    <a:buSzTx/>
                    <a:buFontTx/>
                    <a:buNone/>
                    <a:tabLst/>
                    <a:defRPr/>
                  </a:pPr>
                  <a:r>
                    <a:rPr kumimoji="0" lang="en-US" sz="7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Window 10 + Just Enough Admin, Hyper-V Containers, Nano server, and more…</a:t>
                  </a:r>
                </a:p>
              </p:txBody>
            </p:sp>
          </p:grpSp>
          <p:pic>
            <p:nvPicPr>
              <p:cNvPr id="581" name="Picture 580">
                <a:extLst>
                  <a:ext uri="{FF2B5EF4-FFF2-40B4-BE49-F238E27FC236}">
                    <a16:creationId xmlns:a16="http://schemas.microsoft.com/office/drawing/2014/main" id="{ADEA4054-1466-494A-AF00-EC079EF6EA50}"/>
                  </a:ext>
                </a:extLst>
              </p:cNvPr>
              <p:cNvPicPr>
                <a:picLocks noChangeAspect="1"/>
              </p:cNvPicPr>
              <p:nvPr/>
            </p:nvPicPr>
            <p:blipFill rotWithShape="1">
              <a:blip r:embed="rId34" cstate="email">
                <a:extLst>
                  <a:ext uri="{28A0092B-C50C-407E-A947-70E740481C1C}">
                    <a14:useLocalDpi xmlns:a14="http://schemas.microsoft.com/office/drawing/2010/main"/>
                  </a:ext>
                </a:extLst>
              </a:blip>
              <a:srcRect r="83295"/>
              <a:stretch/>
            </p:blipFill>
            <p:spPr>
              <a:xfrm>
                <a:off x="2672821" y="4324295"/>
                <a:ext cx="195961" cy="170864"/>
              </a:xfrm>
              <a:prstGeom prst="rect">
                <a:avLst/>
              </a:prstGeom>
            </p:spPr>
          </p:pic>
        </p:grpSp>
      </p:grpSp>
      <p:grpSp>
        <p:nvGrpSpPr>
          <p:cNvPr id="15" name="Group 14">
            <a:extLst>
              <a:ext uri="{FF2B5EF4-FFF2-40B4-BE49-F238E27FC236}">
                <a16:creationId xmlns:a16="http://schemas.microsoft.com/office/drawing/2014/main" id="{EFD24189-C621-438B-9B19-2FB6362EE70A}"/>
              </a:ext>
            </a:extLst>
          </p:cNvPr>
          <p:cNvGrpSpPr/>
          <p:nvPr/>
        </p:nvGrpSpPr>
        <p:grpSpPr>
          <a:xfrm>
            <a:off x="4093028" y="3938898"/>
            <a:ext cx="1057810" cy="241352"/>
            <a:chOff x="4155658" y="3909402"/>
            <a:chExt cx="1057810" cy="241352"/>
          </a:xfrm>
        </p:grpSpPr>
        <p:sp>
          <p:nvSpPr>
            <p:cNvPr id="665" name="Rectangle 664">
              <a:hlinkClick r:id="rId117" tooltip="Azure ExpressRoute lets you create private connections between Azure datacenters and infrastructure on your premises or in a colocation environment. ExpressRoute connections don't go over the public Internet. "/>
              <a:extLst>
                <a:ext uri="{FF2B5EF4-FFF2-40B4-BE49-F238E27FC236}">
                  <a16:creationId xmlns:a16="http://schemas.microsoft.com/office/drawing/2014/main" id="{F9889187-DF3A-4619-A6E2-E7055AEA957C}"/>
                </a:ext>
              </a:extLst>
            </p:cNvPr>
            <p:cNvSpPr/>
            <p:nvPr/>
          </p:nvSpPr>
          <p:spPr bwMode="auto">
            <a:xfrm>
              <a:off x="4155658" y="3944875"/>
              <a:ext cx="1057810" cy="178119"/>
            </a:xfrm>
            <a:prstGeom prst="rect">
              <a:avLst/>
            </a:prstGeom>
            <a:solidFill>
              <a:schemeClr val="bg2"/>
            </a:solidFill>
            <a:ln w="14224" cap="flat" cmpd="sng" algn="ctr">
              <a:solidFill>
                <a:schemeClr val="tx1"/>
              </a:solidFill>
              <a:prstDash val="solid"/>
              <a:miter lim="800000"/>
              <a:headEnd type="none" w="med" len="med"/>
              <a:tailEnd type="none" w="med" len="med"/>
            </a:ln>
            <a:effectLst/>
          </p:spPr>
          <p:txBody>
            <a:bodyPr lIns="304705" tIns="9144" rIns="0" bIns="9144" anchor="ctr" anchorCtr="0"/>
            <a:lstStyle/>
            <a:p>
              <a:pPr marL="0" marR="0" lvl="0" indent="0" algn="l" defTabSz="895740" rtl="0" eaLnBrk="1" fontAlgn="auto" latinLnBrk="0" hangingPunct="1">
                <a:lnSpc>
                  <a:spcPct val="90000"/>
                </a:lnSpc>
                <a:spcBef>
                  <a:spcPts val="0"/>
                </a:spcBef>
                <a:spcAft>
                  <a:spcPts val="0"/>
                </a:spcAft>
                <a:buClrTx/>
                <a:buSzTx/>
                <a:buFontTx/>
                <a:buNone/>
                <a:tabLst/>
                <a:defRPr/>
              </a:pPr>
              <a:r>
                <a:rPr kumimoji="0" lang="en-US" sz="800" b="0" i="0" u="none" strike="noStrike" kern="1200" cap="none" spc="0" normalizeH="0" baseline="0" noProof="0">
                  <a:ln>
                    <a:noFill/>
                  </a:ln>
                  <a:gradFill>
                    <a:gsLst>
                      <a:gs pos="0">
                        <a:srgbClr val="505050"/>
                      </a:gs>
                      <a:gs pos="100000">
                        <a:srgbClr val="505050"/>
                      </a:gs>
                    </a:gsLst>
                    <a:lin ang="5400000" scaled="1"/>
                  </a:gradFill>
                  <a:effectLst/>
                  <a:uLnTx/>
                  <a:uFillTx/>
                  <a:latin typeface="Segoe UI" panose="020B0502040204020203" pitchFamily="34" charset="0"/>
                  <a:ea typeface="+mn-ea"/>
                  <a:cs typeface="Segoe UI" panose="020B0502040204020203" pitchFamily="34" charset="0"/>
                </a:rPr>
                <a:t>Express Route</a:t>
              </a:r>
            </a:p>
          </p:txBody>
        </p:sp>
        <p:pic>
          <p:nvPicPr>
            <p:cNvPr id="669" name="Picture 227">
              <a:extLst>
                <a:ext uri="{FF2B5EF4-FFF2-40B4-BE49-F238E27FC236}">
                  <a16:creationId xmlns:a16="http://schemas.microsoft.com/office/drawing/2014/main" id="{E96E8648-A8C5-46D1-820B-621CD3841A38}"/>
                </a:ext>
              </a:extLst>
            </p:cNvPr>
            <p:cNvPicPr>
              <a:picLocks noChangeAspect="1"/>
            </p:cNvPicPr>
            <p:nvPr/>
          </p:nvPicPr>
          <p:blipFill>
            <a:blip r:embed="rId118">
              <a:extLst>
                <a:ext uri="{28A0092B-C50C-407E-A947-70E740481C1C}">
                  <a14:useLocalDpi xmlns:a14="http://schemas.microsoft.com/office/drawing/2010/main" val="0"/>
                </a:ext>
              </a:extLst>
            </a:blip>
            <a:stretch>
              <a:fillRect/>
            </a:stretch>
          </p:blipFill>
          <p:spPr bwMode="auto">
            <a:xfrm>
              <a:off x="4188574" y="3909402"/>
              <a:ext cx="247386" cy="241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4" name="Group 33">
            <a:extLst>
              <a:ext uri="{FF2B5EF4-FFF2-40B4-BE49-F238E27FC236}">
                <a16:creationId xmlns:a16="http://schemas.microsoft.com/office/drawing/2014/main" id="{33D41D94-29D2-46A4-8851-2584B1691A60}"/>
              </a:ext>
            </a:extLst>
          </p:cNvPr>
          <p:cNvGrpSpPr/>
          <p:nvPr/>
        </p:nvGrpSpPr>
        <p:grpSpPr>
          <a:xfrm>
            <a:off x="190587" y="6246324"/>
            <a:ext cx="11785466" cy="510591"/>
            <a:chOff x="190587" y="6246324"/>
            <a:chExt cx="11785466" cy="510591"/>
          </a:xfrm>
        </p:grpSpPr>
        <p:sp>
          <p:nvSpPr>
            <p:cNvPr id="40" name="Rounded Rectangle 804">
              <a:hlinkClick r:id="rId119" tooltip="The Security Development Lifecycle (SDL) is a software development process that helps developers build more secure software and address security compliance requirements while reducing development cost "/>
              <a:extLst>
                <a:ext uri="{FF2B5EF4-FFF2-40B4-BE49-F238E27FC236}">
                  <a16:creationId xmlns:a16="http://schemas.microsoft.com/office/drawing/2014/main" id="{24774F23-CBC0-48B0-993F-3B770F9FE91D}"/>
                </a:ext>
              </a:extLst>
            </p:cNvPr>
            <p:cNvSpPr/>
            <p:nvPr/>
          </p:nvSpPr>
          <p:spPr>
            <a:xfrm>
              <a:off x="2048164" y="6472016"/>
              <a:ext cx="6173820" cy="180229"/>
            </a:xfrm>
            <a:prstGeom prst="roundRect">
              <a:avLst>
                <a:gd name="adj" fmla="val 0"/>
              </a:avLst>
            </a:prstGeom>
            <a:no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marL="0" marR="0" lvl="0" indent="0" algn="ctr" defTabSz="914400" rtl="0" eaLnBrk="1" fontAlgn="auto" latinLnBrk="0" hangingPunct="1">
                <a:lnSpc>
                  <a:spcPct val="97000"/>
                </a:lnSpc>
                <a:spcBef>
                  <a:spcPts val="0"/>
                </a:spcBef>
                <a:spcAft>
                  <a:spcPts val="0"/>
                </a:spcAft>
                <a:buClrTx/>
                <a:buSzTx/>
                <a:buFontTx/>
                <a:buNone/>
                <a:tabLst/>
                <a:defRPr/>
              </a:pPr>
              <a:r>
                <a:rPr kumimoji="0" lang="en-US" sz="8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Security Development Lifecycle (SDL)</a:t>
              </a:r>
            </a:p>
          </p:txBody>
        </p:sp>
        <p:sp>
          <p:nvSpPr>
            <p:cNvPr id="781" name="Rectangle 780">
              <a:hlinkClick r:id="rId120" tooltip="The Compliance Manager dashboard helps you achieve compliance goals by evaluating cloud workloads against compliance regimes as well as data protection standards and assign/track/record compliance and assessment-related activities. "/>
              <a:extLst>
                <a:ext uri="{FF2B5EF4-FFF2-40B4-BE49-F238E27FC236}">
                  <a16:creationId xmlns:a16="http://schemas.microsoft.com/office/drawing/2014/main" id="{2FF34D19-C16F-40B9-9D35-BE71F61E17FA}"/>
                </a:ext>
              </a:extLst>
            </p:cNvPr>
            <p:cNvSpPr/>
            <p:nvPr/>
          </p:nvSpPr>
          <p:spPr>
            <a:xfrm>
              <a:off x="6642469" y="6246324"/>
              <a:ext cx="3519850" cy="180229"/>
            </a:xfrm>
            <a:prstGeom prst="rect">
              <a:avLst/>
            </a:prstGeom>
            <a:solidFill>
              <a:schemeClr val="bg1"/>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rIns="45720" rtlCol="0" anchor="ctr">
              <a:noAutofit/>
            </a:bodyPr>
            <a:lstStyle/>
            <a:p>
              <a:pPr marL="0" marR="0" lvl="0" indent="0" algn="ctr" defTabSz="914400" rtl="0" eaLnBrk="1" fontAlgn="auto" latinLnBrk="0" hangingPunct="1">
                <a:lnSpc>
                  <a:spcPct val="97000"/>
                </a:lnSpc>
                <a:spcBef>
                  <a:spcPts val="0"/>
                </a:spcBef>
                <a:spcAft>
                  <a:spcPts val="0"/>
                </a:spcAft>
                <a:buClrTx/>
                <a:buSzTx/>
                <a:buFontTx/>
                <a:buNone/>
                <a:tabLst/>
                <a:defRPr/>
              </a:pPr>
              <a:r>
                <a:rPr kumimoji="0" lang="en-US" sz="8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Compliance Manager</a:t>
              </a:r>
            </a:p>
          </p:txBody>
        </p:sp>
        <p:sp>
          <p:nvSpPr>
            <p:cNvPr id="7" name="Freeform: Shape 6">
              <a:extLst>
                <a:ext uri="{FF2B5EF4-FFF2-40B4-BE49-F238E27FC236}">
                  <a16:creationId xmlns:a16="http://schemas.microsoft.com/office/drawing/2014/main" id="{14599DF8-A8EE-42BC-A0A4-DADF34D8495A}"/>
                </a:ext>
              </a:extLst>
            </p:cNvPr>
            <p:cNvSpPr/>
            <p:nvPr/>
          </p:nvSpPr>
          <p:spPr bwMode="auto">
            <a:xfrm>
              <a:off x="190587" y="6487781"/>
              <a:ext cx="11785466" cy="269134"/>
            </a:xfrm>
            <a:custGeom>
              <a:avLst/>
              <a:gdLst>
                <a:gd name="connsiteX0" fmla="*/ 8153400 w 11744325"/>
                <a:gd name="connsiteY0" fmla="*/ 0 h 314325"/>
                <a:gd name="connsiteX1" fmla="*/ 11744325 w 11744325"/>
                <a:gd name="connsiteY1" fmla="*/ 0 h 314325"/>
                <a:gd name="connsiteX2" fmla="*/ 11744325 w 11744325"/>
                <a:gd name="connsiteY2" fmla="*/ 314325 h 314325"/>
                <a:gd name="connsiteX3" fmla="*/ 0 w 11744325"/>
                <a:gd name="connsiteY3" fmla="*/ 314325 h 314325"/>
                <a:gd name="connsiteX4" fmla="*/ 0 w 11744325"/>
                <a:gd name="connsiteY4" fmla="*/ 247650 h 314325"/>
                <a:gd name="connsiteX5" fmla="*/ 8162925 w 11744325"/>
                <a:gd name="connsiteY5" fmla="*/ 247650 h 314325"/>
                <a:gd name="connsiteX6" fmla="*/ 8153400 w 11744325"/>
                <a:gd name="connsiteY6" fmla="*/ 0 h 314325"/>
                <a:gd name="connsiteX0" fmla="*/ 8165307 w 11744325"/>
                <a:gd name="connsiteY0" fmla="*/ 0 h 314325"/>
                <a:gd name="connsiteX1" fmla="*/ 11744325 w 11744325"/>
                <a:gd name="connsiteY1" fmla="*/ 0 h 314325"/>
                <a:gd name="connsiteX2" fmla="*/ 11744325 w 11744325"/>
                <a:gd name="connsiteY2" fmla="*/ 314325 h 314325"/>
                <a:gd name="connsiteX3" fmla="*/ 0 w 11744325"/>
                <a:gd name="connsiteY3" fmla="*/ 314325 h 314325"/>
                <a:gd name="connsiteX4" fmla="*/ 0 w 11744325"/>
                <a:gd name="connsiteY4" fmla="*/ 247650 h 314325"/>
                <a:gd name="connsiteX5" fmla="*/ 8162925 w 11744325"/>
                <a:gd name="connsiteY5" fmla="*/ 247650 h 314325"/>
                <a:gd name="connsiteX6" fmla="*/ 8165307 w 11744325"/>
                <a:gd name="connsiteY6" fmla="*/ 0 h 314325"/>
                <a:gd name="connsiteX0" fmla="*/ 8165307 w 11744325"/>
                <a:gd name="connsiteY0" fmla="*/ 0 h 314325"/>
                <a:gd name="connsiteX1" fmla="*/ 11744325 w 11744325"/>
                <a:gd name="connsiteY1" fmla="*/ 0 h 314325"/>
                <a:gd name="connsiteX2" fmla="*/ 11744325 w 11744325"/>
                <a:gd name="connsiteY2" fmla="*/ 314325 h 314325"/>
                <a:gd name="connsiteX3" fmla="*/ 0 w 11744325"/>
                <a:gd name="connsiteY3" fmla="*/ 314325 h 314325"/>
                <a:gd name="connsiteX4" fmla="*/ 0 w 11744325"/>
                <a:gd name="connsiteY4" fmla="*/ 247650 h 314325"/>
                <a:gd name="connsiteX5" fmla="*/ 8099647 w 11744325"/>
                <a:gd name="connsiteY5" fmla="*/ 247650 h 314325"/>
                <a:gd name="connsiteX6" fmla="*/ 8165307 w 11744325"/>
                <a:gd name="connsiteY6" fmla="*/ 0 h 314325"/>
                <a:gd name="connsiteX0" fmla="*/ 8098865 w 11744325"/>
                <a:gd name="connsiteY0" fmla="*/ 0 h 314325"/>
                <a:gd name="connsiteX1" fmla="*/ 11744325 w 11744325"/>
                <a:gd name="connsiteY1" fmla="*/ 0 h 314325"/>
                <a:gd name="connsiteX2" fmla="*/ 11744325 w 11744325"/>
                <a:gd name="connsiteY2" fmla="*/ 314325 h 314325"/>
                <a:gd name="connsiteX3" fmla="*/ 0 w 11744325"/>
                <a:gd name="connsiteY3" fmla="*/ 314325 h 314325"/>
                <a:gd name="connsiteX4" fmla="*/ 0 w 11744325"/>
                <a:gd name="connsiteY4" fmla="*/ 247650 h 314325"/>
                <a:gd name="connsiteX5" fmla="*/ 8099647 w 11744325"/>
                <a:gd name="connsiteY5" fmla="*/ 247650 h 314325"/>
                <a:gd name="connsiteX6" fmla="*/ 8098865 w 11744325"/>
                <a:gd name="connsiteY6" fmla="*/ 0 h 314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44325" h="314325">
                  <a:moveTo>
                    <a:pt x="8098865" y="0"/>
                  </a:moveTo>
                  <a:lnTo>
                    <a:pt x="11744325" y="0"/>
                  </a:lnTo>
                  <a:lnTo>
                    <a:pt x="11744325" y="314325"/>
                  </a:lnTo>
                  <a:lnTo>
                    <a:pt x="0" y="314325"/>
                  </a:lnTo>
                  <a:lnTo>
                    <a:pt x="0" y="247650"/>
                  </a:lnTo>
                  <a:lnTo>
                    <a:pt x="8099647" y="247650"/>
                  </a:lnTo>
                  <a:cubicBezTo>
                    <a:pt x="8099386" y="165100"/>
                    <a:pt x="8099126" y="82550"/>
                    <a:pt x="8098865" y="0"/>
                  </a:cubicBezTo>
                  <a:close/>
                </a:path>
              </a:pathLst>
            </a:custGeom>
            <a:solidFill>
              <a:schemeClr val="accent3">
                <a:lumMod val="75000"/>
              </a:schemeClr>
            </a:solidFill>
            <a:ln w="14224">
              <a:no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rIns="45720" rtlCol="0" anchor="ctr">
              <a:noAutofit/>
            </a:bodyPr>
            <a:lstStyle/>
            <a:p>
              <a:pPr marL="8286750" algn="ctr">
                <a:lnSpc>
                  <a:spcPct val="97000"/>
                </a:lnSpc>
              </a:pPr>
              <a:endParaRPr lang="en-US" sz="1050" b="1">
                <a:solidFill>
                  <a:schemeClr val="bg1"/>
                </a:solidFill>
                <a:latin typeface="Segoe UI" panose="020B0502040204020203" pitchFamily="34" charset="0"/>
                <a:cs typeface="Segoe UI" panose="020B0502040204020203" pitchFamily="34" charset="0"/>
              </a:endParaRPr>
            </a:p>
          </p:txBody>
        </p:sp>
        <p:sp>
          <p:nvSpPr>
            <p:cNvPr id="847" name="Rectangle 846">
              <a:hlinkClick r:id="rId121" tooltip="Learn how Microsoft works to secure your data, protect its privacy, and comply with global standards in Microsoft business cloud services."/>
              <a:extLst>
                <a:ext uri="{FF2B5EF4-FFF2-40B4-BE49-F238E27FC236}">
                  <a16:creationId xmlns:a16="http://schemas.microsoft.com/office/drawing/2014/main" id="{767F699E-8BF5-48FD-8960-24B3421585D2}"/>
                </a:ext>
              </a:extLst>
            </p:cNvPr>
            <p:cNvSpPr/>
            <p:nvPr/>
          </p:nvSpPr>
          <p:spPr>
            <a:xfrm>
              <a:off x="8459490" y="6534812"/>
              <a:ext cx="1647262" cy="165874"/>
            </a:xfrm>
            <a:prstGeom prst="rect">
              <a:avLst/>
            </a:prstGeom>
            <a:solidFill>
              <a:schemeClr val="bg1"/>
            </a:solidFill>
            <a:ln w="14224">
              <a:no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lnSpc>
                  <a:spcPct val="97000"/>
                </a:lnSpc>
              </a:pPr>
              <a:r>
                <a:rPr lang="en-US" sz="900" b="1">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rPr>
                <a:t>Trust Center</a:t>
              </a:r>
            </a:p>
          </p:txBody>
        </p:sp>
        <p:sp>
          <p:nvSpPr>
            <p:cNvPr id="848" name="Rectangle 847">
              <a:hlinkClick r:id="rId122" tooltip="The threat intelligence system that (1) protects Microsoft’s products and services and (2) provides actionable intelligence to safeguard your organization with trillions of signals and advanced analytics"/>
              <a:extLst>
                <a:ext uri="{FF2B5EF4-FFF2-40B4-BE49-F238E27FC236}">
                  <a16:creationId xmlns:a16="http://schemas.microsoft.com/office/drawing/2014/main" id="{81DCF43F-6876-458C-8AE6-3AFEB739D463}"/>
                </a:ext>
              </a:extLst>
            </p:cNvPr>
            <p:cNvSpPr/>
            <p:nvPr/>
          </p:nvSpPr>
          <p:spPr>
            <a:xfrm>
              <a:off x="10214398" y="6534812"/>
              <a:ext cx="1647262" cy="165874"/>
            </a:xfrm>
            <a:prstGeom prst="rect">
              <a:avLst/>
            </a:prstGeom>
            <a:solidFill>
              <a:schemeClr val="bg1"/>
            </a:solidFill>
            <a:ln w="14224">
              <a:no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lnSpc>
                  <a:spcPct val="97000"/>
                </a:lnSpc>
              </a:pPr>
              <a:r>
                <a:rPr lang="en-US" sz="900" b="1">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rPr>
                <a:t>Intelligent Security Graph</a:t>
              </a:r>
            </a:p>
          </p:txBody>
        </p:sp>
      </p:grpSp>
      <p:sp>
        <p:nvSpPr>
          <p:cNvPr id="87" name="Rectangle 86">
            <a:extLst>
              <a:ext uri="{FF2B5EF4-FFF2-40B4-BE49-F238E27FC236}">
                <a16:creationId xmlns:a16="http://schemas.microsoft.com/office/drawing/2014/main" id="{F5935FB9-47A5-4A3E-83C1-D47D32D1680B}"/>
              </a:ext>
            </a:extLst>
          </p:cNvPr>
          <p:cNvSpPr/>
          <p:nvPr/>
        </p:nvSpPr>
        <p:spPr bwMode="auto">
          <a:xfrm>
            <a:off x="8502616" y="1808988"/>
            <a:ext cx="1627632" cy="142844"/>
          </a:xfrm>
          <a:prstGeom prst="rect">
            <a:avLst/>
          </a:prstGeom>
          <a:solidFill>
            <a:srgbClr val="FFFFFF">
              <a:alpha val="74902"/>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469" name="Group 468">
            <a:extLst>
              <a:ext uri="{FF2B5EF4-FFF2-40B4-BE49-F238E27FC236}">
                <a16:creationId xmlns:a16="http://schemas.microsoft.com/office/drawing/2014/main" id="{455D9C41-65A3-473E-B529-C6FE2BDA939F}"/>
              </a:ext>
            </a:extLst>
          </p:cNvPr>
          <p:cNvGrpSpPr/>
          <p:nvPr/>
        </p:nvGrpSpPr>
        <p:grpSpPr>
          <a:xfrm>
            <a:off x="8540073" y="1985927"/>
            <a:ext cx="3317809" cy="206028"/>
            <a:chOff x="9721483" y="1839445"/>
            <a:chExt cx="3317809" cy="206028"/>
          </a:xfrm>
        </p:grpSpPr>
        <p:sp>
          <p:nvSpPr>
            <p:cNvPr id="470" name="Rectangle 469">
              <a:hlinkClick r:id="rId123" tooltip="Conditional Access provides centralized policy control for data and applications by enforcing conditions on account authentication, network location, device health/compliance, and other risk factors. "/>
              <a:extLst>
                <a:ext uri="{FF2B5EF4-FFF2-40B4-BE49-F238E27FC236}">
                  <a16:creationId xmlns:a16="http://schemas.microsoft.com/office/drawing/2014/main" id="{C0A35AAB-245E-44BA-B88E-D9B13D1F5A89}"/>
                </a:ext>
              </a:extLst>
            </p:cNvPr>
            <p:cNvSpPr/>
            <p:nvPr/>
          </p:nvSpPr>
          <p:spPr>
            <a:xfrm>
              <a:off x="9721483" y="1839445"/>
              <a:ext cx="3317809" cy="206028"/>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5760" rtlCol="0" anchor="ctr"/>
            <a:lstStyle/>
            <a:p>
              <a:pPr marR="0" lvl="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Conditional Access </a:t>
              </a:r>
              <a:r>
                <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 Identity Perimeter Management</a:t>
              </a:r>
            </a:p>
          </p:txBody>
        </p:sp>
        <p:pic>
          <p:nvPicPr>
            <p:cNvPr id="471" name="Picture 470">
              <a:extLst>
                <a:ext uri="{FF2B5EF4-FFF2-40B4-BE49-F238E27FC236}">
                  <a16:creationId xmlns:a16="http://schemas.microsoft.com/office/drawing/2014/main" id="{4C76129A-676D-4825-A7F0-E69DB440144B}"/>
                </a:ext>
              </a:extLst>
            </p:cNvPr>
            <p:cNvPicPr>
              <a:picLocks noChangeAspect="1"/>
            </p:cNvPicPr>
            <p:nvPr/>
          </p:nvPicPr>
          <p:blipFill rotWithShape="1">
            <a:blip r:embed="rId124"/>
            <a:srcRect l="22948" t="1" b="1811"/>
            <a:stretch/>
          </p:blipFill>
          <p:spPr>
            <a:xfrm flipV="1">
              <a:off x="9764127" y="1889446"/>
              <a:ext cx="268951" cy="108569"/>
            </a:xfrm>
            <a:prstGeom prst="rect">
              <a:avLst/>
            </a:prstGeom>
          </p:spPr>
        </p:pic>
      </p:grpSp>
      <p:sp>
        <p:nvSpPr>
          <p:cNvPr id="746" name="Rectangle 745">
            <a:hlinkClick r:id="rId125" tooltip="Shielded VMs and guarded fabric protect sensitive workloads by isolating sensitive VMs from fabric administrators and restricting them to only healthy and approved hosts in the fabric."/>
            <a:extLst>
              <a:ext uri="{FF2B5EF4-FFF2-40B4-BE49-F238E27FC236}">
                <a16:creationId xmlns:a16="http://schemas.microsoft.com/office/drawing/2014/main" id="{E2B41574-1E2C-46C8-B9C2-53FBBA8DB4E8}"/>
              </a:ext>
            </a:extLst>
          </p:cNvPr>
          <p:cNvSpPr/>
          <p:nvPr/>
        </p:nvSpPr>
        <p:spPr>
          <a:xfrm>
            <a:off x="2358479" y="4602949"/>
            <a:ext cx="719786" cy="175683"/>
          </a:xfrm>
          <a:prstGeom prst="rect">
            <a:avLst/>
          </a:prstGeom>
          <a:solidFill>
            <a:schemeClr val="bg1"/>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marL="0" marR="0" lvl="0" indent="0" algn="ctr" defTabSz="914400" rtl="0" eaLnBrk="1" fontAlgn="auto" latinLnBrk="0" hangingPunct="1">
              <a:lnSpc>
                <a:spcPct val="97000"/>
              </a:lnSpc>
              <a:spcBef>
                <a:spcPts val="0"/>
              </a:spcBef>
              <a:spcAft>
                <a:spcPts val="0"/>
              </a:spcAft>
              <a:buClrTx/>
              <a:buSzTx/>
              <a:buFontTx/>
              <a:buNone/>
              <a:tabLst/>
              <a:defRPr/>
            </a:pPr>
            <a:r>
              <a:rPr kumimoji="0" lang="en-US" sz="75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Shielded VMs</a:t>
            </a:r>
          </a:p>
        </p:txBody>
      </p:sp>
      <p:sp>
        <p:nvSpPr>
          <p:cNvPr id="770" name="Rectangle 769">
            <a:hlinkClick r:id="rId126" tooltip="Microsoft Azure Stack is a hybrid cloud platform that lets you provide Azure services from your datacenter. Security and compliance are areas of major investment for Azure Stack."/>
            <a:extLst>
              <a:ext uri="{FF2B5EF4-FFF2-40B4-BE49-F238E27FC236}">
                <a16:creationId xmlns:a16="http://schemas.microsoft.com/office/drawing/2014/main" id="{4AF87437-7A04-4DED-8CC1-8D26AE2B37F1}"/>
              </a:ext>
            </a:extLst>
          </p:cNvPr>
          <p:cNvSpPr/>
          <p:nvPr/>
        </p:nvSpPr>
        <p:spPr>
          <a:xfrm>
            <a:off x="2357678" y="4822073"/>
            <a:ext cx="719786" cy="175683"/>
          </a:xfrm>
          <a:prstGeom prst="rect">
            <a:avLst/>
          </a:prstGeom>
          <a:solidFill>
            <a:schemeClr val="bg1"/>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marL="0" marR="0" lvl="0" indent="0" algn="ctr" defTabSz="914400" rtl="0" eaLnBrk="1" fontAlgn="auto" latinLnBrk="0" hangingPunct="1">
              <a:lnSpc>
                <a:spcPct val="97000"/>
              </a:lnSpc>
              <a:spcBef>
                <a:spcPts val="0"/>
              </a:spcBef>
              <a:spcAft>
                <a:spcPts val="0"/>
              </a:spcAft>
              <a:buClrTx/>
              <a:buSzTx/>
              <a:buFontTx/>
              <a:buNone/>
              <a:tabLst/>
              <a:defRPr/>
            </a:pPr>
            <a:r>
              <a:rPr kumimoji="0" lang="en-US" sz="75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 Stack</a:t>
            </a:r>
          </a:p>
        </p:txBody>
      </p:sp>
      <p:sp>
        <p:nvSpPr>
          <p:cNvPr id="599" name="TextBox 598">
            <a:extLst>
              <a:ext uri="{FF2B5EF4-FFF2-40B4-BE49-F238E27FC236}">
                <a16:creationId xmlns:a16="http://schemas.microsoft.com/office/drawing/2014/main" id="{40B4C77D-397F-42D5-B6B4-BF3347FC5BEF}"/>
              </a:ext>
            </a:extLst>
          </p:cNvPr>
          <p:cNvSpPr txBox="1"/>
          <p:nvPr/>
        </p:nvSpPr>
        <p:spPr>
          <a:xfrm>
            <a:off x="2068585" y="2389532"/>
            <a:ext cx="2142883" cy="246221"/>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On Premises Datacenter(s)</a:t>
            </a:r>
          </a:p>
        </p:txBody>
      </p:sp>
      <p:grpSp>
        <p:nvGrpSpPr>
          <p:cNvPr id="28" name="Group 27">
            <a:extLst>
              <a:ext uri="{FF2B5EF4-FFF2-40B4-BE49-F238E27FC236}">
                <a16:creationId xmlns:a16="http://schemas.microsoft.com/office/drawing/2014/main" id="{51FD5745-565C-4C3E-A103-ADE410A5BA3F}"/>
              </a:ext>
            </a:extLst>
          </p:cNvPr>
          <p:cNvGrpSpPr/>
          <p:nvPr/>
        </p:nvGrpSpPr>
        <p:grpSpPr>
          <a:xfrm>
            <a:off x="8686764" y="4221575"/>
            <a:ext cx="1316736" cy="622575"/>
            <a:chOff x="8686764" y="4221575"/>
            <a:chExt cx="1316736" cy="622575"/>
          </a:xfrm>
        </p:grpSpPr>
        <p:grpSp>
          <p:nvGrpSpPr>
            <p:cNvPr id="785" name="Group 784">
              <a:extLst>
                <a:ext uri="{FF2B5EF4-FFF2-40B4-BE49-F238E27FC236}">
                  <a16:creationId xmlns:a16="http://schemas.microsoft.com/office/drawing/2014/main" id="{FA44FE5E-6419-4F47-900D-E07824FFA261}"/>
                </a:ext>
              </a:extLst>
            </p:cNvPr>
            <p:cNvGrpSpPr/>
            <p:nvPr/>
          </p:nvGrpSpPr>
          <p:grpSpPr>
            <a:xfrm>
              <a:off x="8686764" y="4221575"/>
              <a:ext cx="1316736" cy="622575"/>
              <a:chOff x="10885121" y="2166657"/>
              <a:chExt cx="1211600" cy="520369"/>
            </a:xfrm>
            <a:solidFill>
              <a:schemeClr val="bg1"/>
            </a:solidFill>
          </p:grpSpPr>
          <p:sp>
            <p:nvSpPr>
              <p:cNvPr id="786" name="Rectangle 785">
                <a:hlinkClick r:id="rId127" tooltip="Office 365 DLP capabilities including Outlook Policy Tips, rule application via Exchange Transport rules, automatic protection via SharePoint location, and more. "/>
                <a:extLst>
                  <a:ext uri="{FF2B5EF4-FFF2-40B4-BE49-F238E27FC236}">
                    <a16:creationId xmlns:a16="http://schemas.microsoft.com/office/drawing/2014/main" id="{FDC93C89-A208-4060-AAC9-EC4E47572DB0}"/>
                  </a:ext>
                </a:extLst>
              </p:cNvPr>
              <p:cNvSpPr/>
              <p:nvPr/>
            </p:nvSpPr>
            <p:spPr>
              <a:xfrm>
                <a:off x="10885121" y="2166657"/>
                <a:ext cx="1211600" cy="520369"/>
              </a:xfrm>
              <a:prstGeom prst="rect">
                <a:avLst/>
              </a:prstGeom>
              <a:grp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37744" tIns="18288" rtlCol="0" anchor="t"/>
              <a:lstStyle/>
              <a:p>
                <a:pPr marR="0" lvl="0" algn="l" defTabSz="914400" rtl="0" eaLnBrk="1" fontAlgn="auto" latinLnBrk="0" hangingPunct="1">
                  <a:lnSpc>
                    <a:spcPct val="100000"/>
                  </a:lnSpc>
                  <a:spcBef>
                    <a:spcPts val="0"/>
                  </a:spcBef>
                  <a:spcAft>
                    <a:spcPts val="0"/>
                  </a:spcAft>
                  <a:buClrTx/>
                  <a:buSzTx/>
                  <a:tabLst/>
                  <a:defRPr/>
                </a:pPr>
                <a:r>
                  <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Office 365</a:t>
                </a:r>
              </a:p>
              <a:p>
                <a:pPr marL="114300" marR="0" lvl="0" indent="-1143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5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hlinkClick r:id="rId127" tooltip="Office 365 DLP capabilities including Outlook Policy Tips, rule application via Exchange Transport rules, automatic protection via SharePoint location, and more. "/>
                  </a:rPr>
                  <a:t>Data Loss Protection</a:t>
                </a:r>
                <a:endParaRPr kumimoji="0" lang="en-US" sz="75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a:p>
                <a:pPr marL="114300" marR="0" lvl="0" indent="-1143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5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hlinkClick r:id="rId128" tooltip="Allows for full content lifecycle management from creating/importing through retention and deletion. Supervision also lets you define policies that capture communications in your organization for internal or external reviewers. "/>
                  </a:rPr>
                  <a:t>Data Governance</a:t>
                </a:r>
                <a:endParaRPr kumimoji="0" lang="en-US" sz="75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a:p>
                <a:pPr marL="114300" marR="0" lvl="0" indent="-1143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75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hlinkClick r:id="rId129"/>
                  </a:rPr>
                  <a:t>eDiscovery</a:t>
                </a:r>
                <a:endParaRPr kumimoji="0" lang="en-US" sz="75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p:txBody>
          </p:sp>
          <p:pic>
            <p:nvPicPr>
              <p:cNvPr id="793" name="Picture 792">
                <a:extLst>
                  <a:ext uri="{FF2B5EF4-FFF2-40B4-BE49-F238E27FC236}">
                    <a16:creationId xmlns:a16="http://schemas.microsoft.com/office/drawing/2014/main" id="{053BEE98-F855-4BDD-AF47-CA2185261570}"/>
                  </a:ext>
                </a:extLst>
              </p:cNvPr>
              <p:cNvPicPr>
                <a:picLocks noChangeAspect="1"/>
              </p:cNvPicPr>
              <p:nvPr/>
            </p:nvPicPr>
            <p:blipFill>
              <a:blip r:embed="rId130" cstate="print">
                <a:extLst>
                  <a:ext uri="{28A0092B-C50C-407E-A947-70E740481C1C}">
                    <a14:useLocalDpi xmlns:a14="http://schemas.microsoft.com/office/drawing/2010/main" val="0"/>
                  </a:ext>
                </a:extLst>
              </a:blip>
              <a:stretch>
                <a:fillRect/>
              </a:stretch>
            </p:blipFill>
            <p:spPr>
              <a:xfrm>
                <a:off x="10950100" y="2182979"/>
                <a:ext cx="116904" cy="138531"/>
              </a:xfrm>
              <a:prstGeom prst="rect">
                <a:avLst/>
              </a:prstGeom>
              <a:grpFill/>
            </p:spPr>
          </p:pic>
        </p:grpSp>
        <p:grpSp>
          <p:nvGrpSpPr>
            <p:cNvPr id="794" name="Group 793">
              <a:extLst>
                <a:ext uri="{FF2B5EF4-FFF2-40B4-BE49-F238E27FC236}">
                  <a16:creationId xmlns:a16="http://schemas.microsoft.com/office/drawing/2014/main" id="{BC149996-BA06-4160-9F41-E2DAF83BC140}"/>
                </a:ext>
              </a:extLst>
            </p:cNvPr>
            <p:cNvGrpSpPr/>
            <p:nvPr/>
          </p:nvGrpSpPr>
          <p:grpSpPr>
            <a:xfrm>
              <a:off x="9047248" y="4762130"/>
              <a:ext cx="188672" cy="45719"/>
              <a:chOff x="6660452" y="3094221"/>
              <a:chExt cx="188672" cy="45719"/>
            </a:xfrm>
          </p:grpSpPr>
          <p:sp>
            <p:nvSpPr>
              <p:cNvPr id="795" name="Oval 794">
                <a:extLst>
                  <a:ext uri="{FF2B5EF4-FFF2-40B4-BE49-F238E27FC236}">
                    <a16:creationId xmlns:a16="http://schemas.microsoft.com/office/drawing/2014/main" id="{974A5067-3475-4DE1-9C41-C7113F138973}"/>
                  </a:ext>
                </a:extLst>
              </p:cNvPr>
              <p:cNvSpPr/>
              <p:nvPr/>
            </p:nvSpPr>
            <p:spPr bwMode="auto">
              <a:xfrm>
                <a:off x="6660452"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96" name="Oval 795">
                <a:extLst>
                  <a:ext uri="{FF2B5EF4-FFF2-40B4-BE49-F238E27FC236}">
                    <a16:creationId xmlns:a16="http://schemas.microsoft.com/office/drawing/2014/main" id="{A14F0404-BCD5-4F95-BC15-F0686F93B29F}"/>
                  </a:ext>
                </a:extLst>
              </p:cNvPr>
              <p:cNvSpPr/>
              <p:nvPr/>
            </p:nvSpPr>
            <p:spPr bwMode="auto">
              <a:xfrm>
                <a:off x="6731928"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97" name="Oval 796">
                <a:extLst>
                  <a:ext uri="{FF2B5EF4-FFF2-40B4-BE49-F238E27FC236}">
                    <a16:creationId xmlns:a16="http://schemas.microsoft.com/office/drawing/2014/main" id="{39C75745-B98C-4407-ADE9-4F31F73B4ACE}"/>
                  </a:ext>
                </a:extLst>
              </p:cNvPr>
              <p:cNvSpPr/>
              <p:nvPr/>
            </p:nvSpPr>
            <p:spPr bwMode="auto">
              <a:xfrm>
                <a:off x="6803404"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cxnSp>
        <p:nvCxnSpPr>
          <p:cNvPr id="798" name="Connector: Elbow 797">
            <a:extLst>
              <a:ext uri="{FF2B5EF4-FFF2-40B4-BE49-F238E27FC236}">
                <a16:creationId xmlns:a16="http://schemas.microsoft.com/office/drawing/2014/main" id="{31BE68C4-93B9-488F-B589-38E7C83CC91B}"/>
              </a:ext>
            </a:extLst>
          </p:cNvPr>
          <p:cNvCxnSpPr>
            <a:cxnSpLocks/>
            <a:stCxn id="92" idx="1"/>
            <a:endCxn id="622" idx="1"/>
          </p:cNvCxnSpPr>
          <p:nvPr/>
        </p:nvCxnSpPr>
        <p:spPr>
          <a:xfrm rot="10800000" flipV="1">
            <a:off x="266025" y="3391149"/>
            <a:ext cx="26435" cy="1553770"/>
          </a:xfrm>
          <a:prstGeom prst="bentConnector3">
            <a:avLst>
              <a:gd name="adj1" fmla="val 268148"/>
            </a:avLst>
          </a:prstGeom>
          <a:ln w="19050">
            <a:solidFill>
              <a:srgbClr val="5C2D9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592133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Rectangle 203"/>
          <p:cNvSpPr/>
          <p:nvPr/>
        </p:nvSpPr>
        <p:spPr>
          <a:xfrm>
            <a:off x="6729173" y="3119833"/>
            <a:ext cx="1338381" cy="245973"/>
          </a:xfrm>
          <a:prstGeom prst="rect">
            <a:avLst/>
          </a:prstGeom>
          <a:solidFill>
            <a:srgbClr val="470A68"/>
          </a:solidFill>
          <a:ln>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r"/>
            <a:r>
              <a:rPr lang="en-US" sz="1200" dirty="0">
                <a:solidFill>
                  <a:schemeClr val="bg1"/>
                </a:solidFill>
              </a:rPr>
              <a:t>Express Route</a:t>
            </a:r>
          </a:p>
        </p:txBody>
      </p:sp>
      <p:sp>
        <p:nvSpPr>
          <p:cNvPr id="2" name="Rectangle 1"/>
          <p:cNvSpPr/>
          <p:nvPr/>
        </p:nvSpPr>
        <p:spPr>
          <a:xfrm>
            <a:off x="1304195" y="4397906"/>
            <a:ext cx="9027582" cy="745274"/>
          </a:xfrm>
          <a:prstGeom prst="rect">
            <a:avLst/>
          </a:prstGeom>
          <a:solidFill>
            <a:schemeClr val="bg1">
              <a:alpha val="0"/>
            </a:schemeClr>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endParaRPr lang="en-US" sz="900" dirty="0" err="1">
              <a:solidFill>
                <a:prstClr val="white"/>
              </a:solidFill>
            </a:endParaRPr>
          </a:p>
        </p:txBody>
      </p:sp>
      <p:sp>
        <p:nvSpPr>
          <p:cNvPr id="3" name="Rectangle 2"/>
          <p:cNvSpPr/>
          <p:nvPr/>
        </p:nvSpPr>
        <p:spPr>
          <a:xfrm>
            <a:off x="3078070" y="4686417"/>
            <a:ext cx="2115229" cy="324257"/>
          </a:xfrm>
          <a:prstGeom prst="rect">
            <a:avLst/>
          </a:prstGeom>
          <a:solidFill>
            <a:srgbClr val="00338D"/>
          </a:solidFill>
          <a:ln>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1200" dirty="0">
                <a:solidFill>
                  <a:schemeClr val="bg1"/>
                </a:solidFill>
              </a:rPr>
              <a:t>Azure Security Center</a:t>
            </a:r>
          </a:p>
        </p:txBody>
      </p:sp>
      <p:sp>
        <p:nvSpPr>
          <p:cNvPr id="4" name="Rectangle 3"/>
          <p:cNvSpPr/>
          <p:nvPr/>
        </p:nvSpPr>
        <p:spPr>
          <a:xfrm>
            <a:off x="6424412" y="4686417"/>
            <a:ext cx="1555422" cy="324257"/>
          </a:xfrm>
          <a:prstGeom prst="rect">
            <a:avLst/>
          </a:prstGeom>
          <a:solidFill>
            <a:srgbClr val="00338D"/>
          </a:solidFill>
          <a:ln>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1200" dirty="0">
                <a:solidFill>
                  <a:schemeClr val="bg1"/>
                </a:solidFill>
              </a:rPr>
              <a:t>Sentinel</a:t>
            </a:r>
          </a:p>
        </p:txBody>
      </p:sp>
      <p:sp>
        <p:nvSpPr>
          <p:cNvPr id="6" name="object 355"/>
          <p:cNvSpPr/>
          <p:nvPr/>
        </p:nvSpPr>
        <p:spPr>
          <a:xfrm>
            <a:off x="3092295" y="5953877"/>
            <a:ext cx="178688" cy="243586"/>
          </a:xfrm>
          <a:prstGeom prst="rect">
            <a:avLst/>
          </a:prstGeom>
          <a:blipFill>
            <a:blip r:embed="rId2" cstate="print"/>
            <a:stretch>
              <a:fillRect/>
            </a:stretch>
          </a:blipFill>
        </p:spPr>
        <p:txBody>
          <a:bodyPr wrap="square" lIns="0" tIns="0" rIns="0" bIns="0" rtlCol="0"/>
          <a:lstStyle/>
          <a:p>
            <a:endParaRPr/>
          </a:p>
        </p:txBody>
      </p:sp>
      <p:grpSp>
        <p:nvGrpSpPr>
          <p:cNvPr id="9" name="Group 8"/>
          <p:cNvGrpSpPr/>
          <p:nvPr/>
        </p:nvGrpSpPr>
        <p:grpSpPr>
          <a:xfrm>
            <a:off x="2386596" y="5954852"/>
            <a:ext cx="205429" cy="242611"/>
            <a:chOff x="2714370" y="5970015"/>
            <a:chExt cx="585978" cy="585724"/>
          </a:xfrm>
        </p:grpSpPr>
        <p:sp>
          <p:nvSpPr>
            <p:cNvPr id="7" name="object 399"/>
            <p:cNvSpPr/>
            <p:nvPr/>
          </p:nvSpPr>
          <p:spPr>
            <a:xfrm>
              <a:off x="2832989" y="5970015"/>
              <a:ext cx="467359" cy="363220"/>
            </a:xfrm>
            <a:custGeom>
              <a:avLst/>
              <a:gdLst/>
              <a:ahLst/>
              <a:cxnLst/>
              <a:rect l="l" t="t" r="r" b="b"/>
              <a:pathLst>
                <a:path w="467360" h="363220">
                  <a:moveTo>
                    <a:pt x="249047" y="0"/>
                  </a:moveTo>
                  <a:lnTo>
                    <a:pt x="199634" y="9020"/>
                  </a:lnTo>
                  <a:lnTo>
                    <a:pt x="157972" y="33877"/>
                  </a:lnTo>
                  <a:lnTo>
                    <a:pt x="127335" y="71258"/>
                  </a:lnTo>
                  <a:lnTo>
                    <a:pt x="110998" y="117856"/>
                  </a:lnTo>
                  <a:lnTo>
                    <a:pt x="67454" y="129829"/>
                  </a:lnTo>
                  <a:lnTo>
                    <a:pt x="32210" y="156114"/>
                  </a:lnTo>
                  <a:lnTo>
                    <a:pt x="8610" y="193401"/>
                  </a:lnTo>
                  <a:lnTo>
                    <a:pt x="0" y="238379"/>
                  </a:lnTo>
                  <a:lnTo>
                    <a:pt x="9419" y="286416"/>
                  </a:lnTo>
                  <a:lnTo>
                    <a:pt x="35067" y="325977"/>
                  </a:lnTo>
                  <a:lnTo>
                    <a:pt x="73026" y="352821"/>
                  </a:lnTo>
                  <a:lnTo>
                    <a:pt x="119380" y="362712"/>
                  </a:lnTo>
                  <a:lnTo>
                    <a:pt x="377063" y="362712"/>
                  </a:lnTo>
                  <a:lnTo>
                    <a:pt x="412101" y="354941"/>
                  </a:lnTo>
                  <a:lnTo>
                    <a:pt x="440769" y="333787"/>
                  </a:lnTo>
                  <a:lnTo>
                    <a:pt x="460126" y="302490"/>
                  </a:lnTo>
                  <a:lnTo>
                    <a:pt x="467233" y="264287"/>
                  </a:lnTo>
                  <a:lnTo>
                    <a:pt x="460990" y="228423"/>
                  </a:lnTo>
                  <a:lnTo>
                    <a:pt x="443864" y="198548"/>
                  </a:lnTo>
                  <a:lnTo>
                    <a:pt x="418262" y="177222"/>
                  </a:lnTo>
                  <a:lnTo>
                    <a:pt x="386588" y="167005"/>
                  </a:lnTo>
                  <a:lnTo>
                    <a:pt x="387627" y="160555"/>
                  </a:lnTo>
                  <a:lnTo>
                    <a:pt x="388429" y="153987"/>
                  </a:lnTo>
                  <a:lnTo>
                    <a:pt x="388945" y="147323"/>
                  </a:lnTo>
                  <a:lnTo>
                    <a:pt x="389128" y="140588"/>
                  </a:lnTo>
                  <a:lnTo>
                    <a:pt x="381984" y="96170"/>
                  </a:lnTo>
                  <a:lnTo>
                    <a:pt x="362094" y="57579"/>
                  </a:lnTo>
                  <a:lnTo>
                    <a:pt x="331767" y="27139"/>
                  </a:lnTo>
                  <a:lnTo>
                    <a:pt x="293315" y="7171"/>
                  </a:lnTo>
                  <a:lnTo>
                    <a:pt x="249047" y="0"/>
                  </a:lnTo>
                  <a:close/>
                </a:path>
              </a:pathLst>
            </a:custGeom>
            <a:solidFill>
              <a:srgbClr val="58B4D9"/>
            </a:solidFill>
          </p:spPr>
          <p:txBody>
            <a:bodyPr wrap="square" lIns="0" tIns="0" rIns="0" bIns="0" rtlCol="0"/>
            <a:lstStyle/>
            <a:p>
              <a:endParaRPr/>
            </a:p>
          </p:txBody>
        </p:sp>
        <p:sp>
          <p:nvSpPr>
            <p:cNvPr id="8" name="object 400"/>
            <p:cNvSpPr/>
            <p:nvPr/>
          </p:nvSpPr>
          <p:spPr>
            <a:xfrm>
              <a:off x="2714370" y="6203569"/>
              <a:ext cx="481330" cy="352170"/>
            </a:xfrm>
            <a:prstGeom prst="rect">
              <a:avLst/>
            </a:prstGeom>
            <a:blipFill>
              <a:blip r:embed="rId3" cstate="print"/>
              <a:stretch>
                <a:fillRect/>
              </a:stretch>
            </a:blipFill>
          </p:spPr>
          <p:txBody>
            <a:bodyPr wrap="square" lIns="0" tIns="0" rIns="0" bIns="0" rtlCol="0"/>
            <a:lstStyle/>
            <a:p>
              <a:endParaRPr/>
            </a:p>
          </p:txBody>
        </p:sp>
      </p:grpSp>
      <p:sp>
        <p:nvSpPr>
          <p:cNvPr id="10" name="object 498"/>
          <p:cNvSpPr/>
          <p:nvPr/>
        </p:nvSpPr>
        <p:spPr>
          <a:xfrm>
            <a:off x="1515554" y="5970522"/>
            <a:ext cx="692354" cy="237474"/>
          </a:xfrm>
          <a:custGeom>
            <a:avLst/>
            <a:gdLst/>
            <a:ahLst/>
            <a:cxnLst/>
            <a:rect l="l" t="t" r="r" b="b"/>
            <a:pathLst>
              <a:path w="1090295" h="336550">
                <a:moveTo>
                  <a:pt x="0" y="336550"/>
                </a:moveTo>
                <a:lnTo>
                  <a:pt x="1089964" y="336550"/>
                </a:lnTo>
                <a:lnTo>
                  <a:pt x="1089964" y="0"/>
                </a:lnTo>
                <a:lnTo>
                  <a:pt x="0" y="0"/>
                </a:lnTo>
                <a:lnTo>
                  <a:pt x="0" y="336550"/>
                </a:lnTo>
                <a:close/>
              </a:path>
            </a:pathLst>
          </a:custGeom>
          <a:noFill/>
        </p:spPr>
        <p:txBody>
          <a:bodyPr wrap="square" lIns="0" tIns="0" rIns="0" bIns="0" rtlCol="0"/>
          <a:lstStyle/>
          <a:p>
            <a:pPr algn="ctr"/>
            <a:r>
              <a:rPr lang="en-US" sz="800" dirty="0">
                <a:latin typeface="Calibri" panose="020F0502020204030204" pitchFamily="34" charset="0"/>
                <a:cs typeface="Calibri" panose="020F0502020204030204" pitchFamily="34" charset="0"/>
              </a:rPr>
              <a:t>Windows Defender</a:t>
            </a:r>
            <a:endParaRPr sz="800" dirty="0">
              <a:latin typeface="Calibri" panose="020F0502020204030204" pitchFamily="34" charset="0"/>
              <a:cs typeface="Calibri" panose="020F0502020204030204" pitchFamily="34" charset="0"/>
            </a:endParaRPr>
          </a:p>
        </p:txBody>
      </p:sp>
      <p:sp>
        <p:nvSpPr>
          <p:cNvPr id="11" name="object 498"/>
          <p:cNvSpPr/>
          <p:nvPr/>
        </p:nvSpPr>
        <p:spPr>
          <a:xfrm>
            <a:off x="2551610" y="6015271"/>
            <a:ext cx="456494" cy="129271"/>
          </a:xfrm>
          <a:custGeom>
            <a:avLst/>
            <a:gdLst/>
            <a:ahLst/>
            <a:cxnLst/>
            <a:rect l="l" t="t" r="r" b="b"/>
            <a:pathLst>
              <a:path w="1090295" h="336550">
                <a:moveTo>
                  <a:pt x="0" y="336550"/>
                </a:moveTo>
                <a:lnTo>
                  <a:pt x="1089964" y="336550"/>
                </a:lnTo>
                <a:lnTo>
                  <a:pt x="1089964" y="0"/>
                </a:lnTo>
                <a:lnTo>
                  <a:pt x="0" y="0"/>
                </a:lnTo>
                <a:lnTo>
                  <a:pt x="0" y="336550"/>
                </a:lnTo>
                <a:close/>
              </a:path>
            </a:pathLst>
          </a:custGeom>
          <a:noFill/>
        </p:spPr>
        <p:txBody>
          <a:bodyPr wrap="square" lIns="0" tIns="0" rIns="0" bIns="0" rtlCol="0"/>
          <a:lstStyle/>
          <a:p>
            <a:pPr algn="ctr"/>
            <a:r>
              <a:rPr lang="en-US" sz="800" dirty="0">
                <a:latin typeface="Calibri" panose="020F0502020204030204" pitchFamily="34" charset="0"/>
                <a:cs typeface="Calibri" panose="020F0502020204030204" pitchFamily="34" charset="0"/>
              </a:rPr>
              <a:t>WAF</a:t>
            </a:r>
            <a:endParaRPr sz="800" dirty="0">
              <a:latin typeface="Calibri" panose="020F0502020204030204" pitchFamily="34" charset="0"/>
              <a:cs typeface="Calibri" panose="020F0502020204030204" pitchFamily="34" charset="0"/>
            </a:endParaRPr>
          </a:p>
        </p:txBody>
      </p:sp>
      <p:sp>
        <p:nvSpPr>
          <p:cNvPr id="12" name="object 498"/>
          <p:cNvSpPr/>
          <p:nvPr/>
        </p:nvSpPr>
        <p:spPr>
          <a:xfrm>
            <a:off x="3270983" y="6024828"/>
            <a:ext cx="456494" cy="129271"/>
          </a:xfrm>
          <a:custGeom>
            <a:avLst/>
            <a:gdLst/>
            <a:ahLst/>
            <a:cxnLst/>
            <a:rect l="l" t="t" r="r" b="b"/>
            <a:pathLst>
              <a:path w="1090295" h="336550">
                <a:moveTo>
                  <a:pt x="0" y="336550"/>
                </a:moveTo>
                <a:lnTo>
                  <a:pt x="1089964" y="336550"/>
                </a:lnTo>
                <a:lnTo>
                  <a:pt x="1089964" y="0"/>
                </a:lnTo>
                <a:lnTo>
                  <a:pt x="0" y="0"/>
                </a:lnTo>
                <a:lnTo>
                  <a:pt x="0" y="336550"/>
                </a:lnTo>
                <a:close/>
              </a:path>
            </a:pathLst>
          </a:custGeom>
          <a:noFill/>
        </p:spPr>
        <p:txBody>
          <a:bodyPr wrap="square" lIns="0" tIns="0" rIns="0" bIns="0" rtlCol="0"/>
          <a:lstStyle/>
          <a:p>
            <a:pPr algn="ctr"/>
            <a:r>
              <a:rPr lang="en-US" sz="800" dirty="0">
                <a:latin typeface="Calibri" panose="020F0502020204030204" pitchFamily="34" charset="0"/>
                <a:cs typeface="Calibri" panose="020F0502020204030204" pitchFamily="34" charset="0"/>
              </a:rPr>
              <a:t>ATP</a:t>
            </a:r>
            <a:endParaRPr sz="800" dirty="0">
              <a:latin typeface="Calibri" panose="020F0502020204030204" pitchFamily="34" charset="0"/>
              <a:cs typeface="Calibri" panose="020F0502020204030204" pitchFamily="34" charset="0"/>
            </a:endParaRPr>
          </a:p>
        </p:txBody>
      </p:sp>
      <p:sp>
        <p:nvSpPr>
          <p:cNvPr id="13" name="Right Arrow 12"/>
          <p:cNvSpPr/>
          <p:nvPr/>
        </p:nvSpPr>
        <p:spPr>
          <a:xfrm>
            <a:off x="5446014" y="4729607"/>
            <a:ext cx="670875" cy="249811"/>
          </a:xfrm>
          <a:prstGeom prst="rightArrow">
            <a:avLst/>
          </a:prstGeom>
          <a:noFill/>
          <a:ln>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err="1">
              <a:solidFill>
                <a:schemeClr val="bg1"/>
              </a:solidFill>
            </a:endParaRPr>
          </a:p>
        </p:txBody>
      </p:sp>
      <p:sp>
        <p:nvSpPr>
          <p:cNvPr id="14" name="object 498"/>
          <p:cNvSpPr/>
          <p:nvPr/>
        </p:nvSpPr>
        <p:spPr>
          <a:xfrm>
            <a:off x="5521002" y="4788089"/>
            <a:ext cx="456494" cy="129271"/>
          </a:xfrm>
          <a:custGeom>
            <a:avLst/>
            <a:gdLst/>
            <a:ahLst/>
            <a:cxnLst/>
            <a:rect l="l" t="t" r="r" b="b"/>
            <a:pathLst>
              <a:path w="1090295" h="336550">
                <a:moveTo>
                  <a:pt x="0" y="336550"/>
                </a:moveTo>
                <a:lnTo>
                  <a:pt x="1089964" y="336550"/>
                </a:lnTo>
                <a:lnTo>
                  <a:pt x="1089964" y="0"/>
                </a:lnTo>
                <a:lnTo>
                  <a:pt x="0" y="0"/>
                </a:lnTo>
                <a:lnTo>
                  <a:pt x="0" y="336550"/>
                </a:lnTo>
                <a:close/>
              </a:path>
            </a:pathLst>
          </a:custGeom>
          <a:noFill/>
        </p:spPr>
        <p:txBody>
          <a:bodyPr wrap="square" lIns="0" tIns="0" rIns="0" bIns="0" rtlCol="0"/>
          <a:lstStyle/>
          <a:p>
            <a:pPr algn="ctr"/>
            <a:r>
              <a:rPr lang="en-US" sz="800" dirty="0">
                <a:latin typeface="Calibri" panose="020F0502020204030204" pitchFamily="34" charset="0"/>
                <a:cs typeface="Calibri" panose="020F0502020204030204" pitchFamily="34" charset="0"/>
              </a:rPr>
              <a:t>Alerts</a:t>
            </a:r>
            <a:endParaRPr sz="800" dirty="0">
              <a:latin typeface="Calibri" panose="020F0502020204030204" pitchFamily="34" charset="0"/>
              <a:cs typeface="Calibri" panose="020F0502020204030204" pitchFamily="34" charset="0"/>
            </a:endParaRPr>
          </a:p>
        </p:txBody>
      </p:sp>
      <p:pic>
        <p:nvPicPr>
          <p:cNvPr id="15" name="Picture 14"/>
          <p:cNvPicPr>
            <a:picLocks noChangeAspect="1"/>
          </p:cNvPicPr>
          <p:nvPr/>
        </p:nvPicPr>
        <p:blipFill>
          <a:blip r:embed="rId4"/>
          <a:stretch>
            <a:fillRect/>
          </a:stretch>
        </p:blipFill>
        <p:spPr>
          <a:xfrm>
            <a:off x="3117757" y="4720947"/>
            <a:ext cx="243959" cy="289727"/>
          </a:xfrm>
          <a:prstGeom prst="rect">
            <a:avLst/>
          </a:prstGeom>
        </p:spPr>
      </p:pic>
      <p:sp>
        <p:nvSpPr>
          <p:cNvPr id="92" name="Rectangle 91"/>
          <p:cNvSpPr/>
          <p:nvPr/>
        </p:nvSpPr>
        <p:spPr>
          <a:xfrm>
            <a:off x="3358417" y="1499491"/>
            <a:ext cx="5175983" cy="1523322"/>
          </a:xfrm>
          <a:prstGeom prst="rect">
            <a:avLst/>
          </a:prstGeom>
          <a:solidFill>
            <a:schemeClr val="bg1">
              <a:alpha val="0"/>
            </a:schemeClr>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endParaRPr lang="en-US" sz="900" dirty="0" err="1">
              <a:solidFill>
                <a:prstClr val="white"/>
              </a:solidFill>
            </a:endParaRPr>
          </a:p>
        </p:txBody>
      </p:sp>
      <p:sp>
        <p:nvSpPr>
          <p:cNvPr id="93" name="Rectangle 92"/>
          <p:cNvSpPr/>
          <p:nvPr/>
        </p:nvSpPr>
        <p:spPr>
          <a:xfrm>
            <a:off x="3355636" y="3466006"/>
            <a:ext cx="4683601" cy="693733"/>
          </a:xfrm>
          <a:prstGeom prst="rect">
            <a:avLst/>
          </a:prstGeom>
          <a:solidFill>
            <a:schemeClr val="bg1">
              <a:alpha val="0"/>
            </a:schemeClr>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endParaRPr lang="en-US" sz="900" dirty="0" err="1">
              <a:solidFill>
                <a:prstClr val="white"/>
              </a:solidFill>
            </a:endParaRPr>
          </a:p>
        </p:txBody>
      </p:sp>
      <p:pic>
        <p:nvPicPr>
          <p:cNvPr id="99" name="Picture 98"/>
          <p:cNvPicPr>
            <a:picLocks noChangeAspect="1"/>
          </p:cNvPicPr>
          <p:nvPr/>
        </p:nvPicPr>
        <p:blipFill>
          <a:blip r:embed="rId5"/>
          <a:stretch>
            <a:fillRect/>
          </a:stretch>
        </p:blipFill>
        <p:spPr>
          <a:xfrm>
            <a:off x="4445815" y="3692302"/>
            <a:ext cx="401627" cy="278397"/>
          </a:xfrm>
          <a:prstGeom prst="rect">
            <a:avLst/>
          </a:prstGeom>
        </p:spPr>
      </p:pic>
      <p:pic>
        <p:nvPicPr>
          <p:cNvPr id="100" name="Picture 99"/>
          <p:cNvPicPr>
            <a:picLocks noChangeAspect="1"/>
          </p:cNvPicPr>
          <p:nvPr/>
        </p:nvPicPr>
        <p:blipFill>
          <a:blip r:embed="rId6"/>
          <a:stretch>
            <a:fillRect/>
          </a:stretch>
        </p:blipFill>
        <p:spPr>
          <a:xfrm>
            <a:off x="5247457" y="3608850"/>
            <a:ext cx="215829" cy="391731"/>
          </a:xfrm>
          <a:prstGeom prst="rect">
            <a:avLst/>
          </a:prstGeom>
        </p:spPr>
      </p:pic>
      <p:pic>
        <p:nvPicPr>
          <p:cNvPr id="106" name="Picture 105"/>
          <p:cNvPicPr>
            <a:picLocks noChangeAspect="1"/>
          </p:cNvPicPr>
          <p:nvPr/>
        </p:nvPicPr>
        <p:blipFill>
          <a:blip r:embed="rId7"/>
          <a:stretch>
            <a:fillRect/>
          </a:stretch>
        </p:blipFill>
        <p:spPr>
          <a:xfrm>
            <a:off x="6762614" y="3187664"/>
            <a:ext cx="218038" cy="139281"/>
          </a:xfrm>
          <a:prstGeom prst="rect">
            <a:avLst/>
          </a:prstGeom>
        </p:spPr>
      </p:pic>
      <p:pic>
        <p:nvPicPr>
          <p:cNvPr id="112" name="Picture 111"/>
          <p:cNvPicPr>
            <a:picLocks noChangeAspect="1"/>
          </p:cNvPicPr>
          <p:nvPr/>
        </p:nvPicPr>
        <p:blipFill>
          <a:blip r:embed="rId8"/>
          <a:stretch>
            <a:fillRect/>
          </a:stretch>
        </p:blipFill>
        <p:spPr>
          <a:xfrm>
            <a:off x="3825241" y="3784962"/>
            <a:ext cx="276041" cy="268410"/>
          </a:xfrm>
          <a:prstGeom prst="rect">
            <a:avLst/>
          </a:prstGeom>
        </p:spPr>
      </p:pic>
      <p:sp>
        <p:nvSpPr>
          <p:cNvPr id="113" name="object 498"/>
          <p:cNvSpPr/>
          <p:nvPr/>
        </p:nvSpPr>
        <p:spPr>
          <a:xfrm>
            <a:off x="4969240" y="6003663"/>
            <a:ext cx="573502" cy="153180"/>
          </a:xfrm>
          <a:custGeom>
            <a:avLst/>
            <a:gdLst/>
            <a:ahLst/>
            <a:cxnLst/>
            <a:rect l="l" t="t" r="r" b="b"/>
            <a:pathLst>
              <a:path w="1090295" h="336550">
                <a:moveTo>
                  <a:pt x="0" y="336550"/>
                </a:moveTo>
                <a:lnTo>
                  <a:pt x="1089964" y="336550"/>
                </a:lnTo>
                <a:lnTo>
                  <a:pt x="1089964" y="0"/>
                </a:lnTo>
                <a:lnTo>
                  <a:pt x="0" y="0"/>
                </a:lnTo>
                <a:lnTo>
                  <a:pt x="0" y="336550"/>
                </a:lnTo>
                <a:close/>
              </a:path>
            </a:pathLst>
          </a:custGeom>
          <a:noFill/>
        </p:spPr>
        <p:txBody>
          <a:bodyPr wrap="square" lIns="0" tIns="0" rIns="0" bIns="0" rtlCol="0"/>
          <a:lstStyle/>
          <a:p>
            <a:pPr algn="ctr"/>
            <a:r>
              <a:rPr lang="en-US" sz="800" dirty="0">
                <a:latin typeface="Calibri" panose="020F0502020204030204" pitchFamily="34" charset="0"/>
                <a:cs typeface="Calibri" panose="020F0502020204030204" pitchFamily="34" charset="0"/>
              </a:rPr>
              <a:t>App Proxy</a:t>
            </a:r>
            <a:endParaRPr sz="800" dirty="0">
              <a:latin typeface="Calibri" panose="020F0502020204030204" pitchFamily="34" charset="0"/>
              <a:cs typeface="Calibri" panose="020F0502020204030204" pitchFamily="34" charset="0"/>
            </a:endParaRPr>
          </a:p>
        </p:txBody>
      </p:sp>
      <p:sp>
        <p:nvSpPr>
          <p:cNvPr id="115" name="Rectangle 114"/>
          <p:cNvSpPr/>
          <p:nvPr/>
        </p:nvSpPr>
        <p:spPr>
          <a:xfrm>
            <a:off x="1304196" y="1034448"/>
            <a:ext cx="9026035" cy="439472"/>
          </a:xfrm>
          <a:prstGeom prst="rect">
            <a:avLst/>
          </a:prstGeom>
          <a:solidFill>
            <a:schemeClr val="bg1">
              <a:alpha val="0"/>
            </a:schemeClr>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r>
              <a:rPr lang="en-US" sz="900" dirty="0">
                <a:solidFill>
                  <a:prstClr val="white"/>
                </a:solidFill>
              </a:rPr>
              <a:t>Governance</a:t>
            </a:r>
          </a:p>
        </p:txBody>
      </p:sp>
      <p:sp>
        <p:nvSpPr>
          <p:cNvPr id="117" name="object 498"/>
          <p:cNvSpPr/>
          <p:nvPr/>
        </p:nvSpPr>
        <p:spPr>
          <a:xfrm>
            <a:off x="3179291" y="1230255"/>
            <a:ext cx="708847" cy="172224"/>
          </a:xfrm>
          <a:custGeom>
            <a:avLst/>
            <a:gdLst/>
            <a:ahLst/>
            <a:cxnLst/>
            <a:rect l="l" t="t" r="r" b="b"/>
            <a:pathLst>
              <a:path w="1090295" h="336550">
                <a:moveTo>
                  <a:pt x="0" y="336550"/>
                </a:moveTo>
                <a:lnTo>
                  <a:pt x="1089964" y="336550"/>
                </a:lnTo>
                <a:lnTo>
                  <a:pt x="1089964" y="0"/>
                </a:lnTo>
                <a:lnTo>
                  <a:pt x="0" y="0"/>
                </a:lnTo>
                <a:lnTo>
                  <a:pt x="0" y="336550"/>
                </a:lnTo>
                <a:close/>
              </a:path>
            </a:pathLst>
          </a:custGeom>
          <a:noFill/>
        </p:spPr>
        <p:txBody>
          <a:bodyPr wrap="square" lIns="0" tIns="0" rIns="0" bIns="0" rtlCol="0"/>
          <a:lstStyle/>
          <a:p>
            <a:pPr algn="ctr"/>
            <a:r>
              <a:rPr lang="en-US" sz="800" dirty="0">
                <a:latin typeface="Calibri" panose="020F0502020204030204" pitchFamily="34" charset="0"/>
                <a:cs typeface="Calibri" panose="020F0502020204030204" pitchFamily="34" charset="0"/>
              </a:rPr>
              <a:t>Azure Policy</a:t>
            </a:r>
            <a:endParaRPr sz="800" dirty="0">
              <a:latin typeface="Calibri" panose="020F0502020204030204" pitchFamily="34" charset="0"/>
              <a:cs typeface="Calibri" panose="020F0502020204030204" pitchFamily="34" charset="0"/>
            </a:endParaRPr>
          </a:p>
        </p:txBody>
      </p:sp>
      <p:sp>
        <p:nvSpPr>
          <p:cNvPr id="122" name="Rectangle 121"/>
          <p:cNvSpPr/>
          <p:nvPr/>
        </p:nvSpPr>
        <p:spPr>
          <a:xfrm>
            <a:off x="3961722" y="1571351"/>
            <a:ext cx="1316441" cy="1393630"/>
          </a:xfrm>
          <a:prstGeom prst="rect">
            <a:avLst/>
          </a:prstGeom>
          <a:noFill/>
          <a:ln>
            <a:solidFill>
              <a:srgbClr val="00338D"/>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err="1">
              <a:solidFill>
                <a:schemeClr val="bg1"/>
              </a:solidFill>
            </a:endParaRPr>
          </a:p>
        </p:txBody>
      </p:sp>
      <p:sp>
        <p:nvSpPr>
          <p:cNvPr id="123" name="Rectangle 122"/>
          <p:cNvSpPr/>
          <p:nvPr/>
        </p:nvSpPr>
        <p:spPr>
          <a:xfrm>
            <a:off x="5386564" y="1571350"/>
            <a:ext cx="1467066" cy="1393631"/>
          </a:xfrm>
          <a:prstGeom prst="rect">
            <a:avLst/>
          </a:prstGeom>
          <a:noFill/>
          <a:ln>
            <a:solidFill>
              <a:srgbClr val="00338D"/>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err="1">
              <a:solidFill>
                <a:schemeClr val="bg1"/>
              </a:solidFill>
            </a:endParaRPr>
          </a:p>
        </p:txBody>
      </p:sp>
      <p:sp>
        <p:nvSpPr>
          <p:cNvPr id="124" name="Rectangle 123"/>
          <p:cNvSpPr/>
          <p:nvPr/>
        </p:nvSpPr>
        <p:spPr>
          <a:xfrm>
            <a:off x="6962030" y="1571350"/>
            <a:ext cx="1331070" cy="1393631"/>
          </a:xfrm>
          <a:prstGeom prst="rect">
            <a:avLst/>
          </a:prstGeom>
          <a:noFill/>
          <a:ln>
            <a:solidFill>
              <a:srgbClr val="00338D"/>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err="1">
              <a:solidFill>
                <a:schemeClr val="bg1"/>
              </a:solidFill>
            </a:endParaRPr>
          </a:p>
        </p:txBody>
      </p:sp>
      <p:grpSp>
        <p:nvGrpSpPr>
          <p:cNvPr id="136" name="Group 135"/>
          <p:cNvGrpSpPr/>
          <p:nvPr/>
        </p:nvGrpSpPr>
        <p:grpSpPr>
          <a:xfrm>
            <a:off x="7265193" y="2216747"/>
            <a:ext cx="223468" cy="309795"/>
            <a:chOff x="2719451" y="8074279"/>
            <a:chExt cx="461009" cy="610362"/>
          </a:xfrm>
        </p:grpSpPr>
        <p:sp>
          <p:nvSpPr>
            <p:cNvPr id="137" name="object 469"/>
            <p:cNvSpPr/>
            <p:nvPr/>
          </p:nvSpPr>
          <p:spPr>
            <a:xfrm>
              <a:off x="2719451" y="8157591"/>
              <a:ext cx="230504" cy="527050"/>
            </a:xfrm>
            <a:custGeom>
              <a:avLst/>
              <a:gdLst/>
              <a:ahLst/>
              <a:cxnLst/>
              <a:rect l="l" t="t" r="r" b="b"/>
              <a:pathLst>
                <a:path w="230505" h="527050">
                  <a:moveTo>
                    <a:pt x="230250" y="0"/>
                  </a:moveTo>
                  <a:lnTo>
                    <a:pt x="0" y="0"/>
                  </a:lnTo>
                  <a:lnTo>
                    <a:pt x="0" y="443611"/>
                  </a:lnTo>
                  <a:lnTo>
                    <a:pt x="31416" y="485732"/>
                  </a:lnTo>
                  <a:lnTo>
                    <a:pt x="67405" y="502618"/>
                  </a:lnTo>
                  <a:lnTo>
                    <a:pt x="113998" y="515662"/>
                  </a:lnTo>
                  <a:lnTo>
                    <a:pt x="169009" y="524070"/>
                  </a:lnTo>
                  <a:lnTo>
                    <a:pt x="230250" y="527050"/>
                  </a:lnTo>
                  <a:lnTo>
                    <a:pt x="230250" y="0"/>
                  </a:lnTo>
                  <a:close/>
                </a:path>
              </a:pathLst>
            </a:custGeom>
            <a:solidFill>
              <a:srgbClr val="0071C5"/>
            </a:solidFill>
          </p:spPr>
          <p:txBody>
            <a:bodyPr wrap="square" lIns="0" tIns="0" rIns="0" bIns="0" rtlCol="0"/>
            <a:lstStyle/>
            <a:p>
              <a:endParaRPr/>
            </a:p>
          </p:txBody>
        </p:sp>
        <p:sp>
          <p:nvSpPr>
            <p:cNvPr id="138" name="object 470"/>
            <p:cNvSpPr/>
            <p:nvPr/>
          </p:nvSpPr>
          <p:spPr>
            <a:xfrm>
              <a:off x="2946526" y="8157591"/>
              <a:ext cx="233679" cy="527050"/>
            </a:xfrm>
            <a:custGeom>
              <a:avLst/>
              <a:gdLst/>
              <a:ahLst/>
              <a:cxnLst/>
              <a:rect l="l" t="t" r="r" b="b"/>
              <a:pathLst>
                <a:path w="233680" h="527050">
                  <a:moveTo>
                    <a:pt x="233425" y="0"/>
                  </a:moveTo>
                  <a:lnTo>
                    <a:pt x="0" y="0"/>
                  </a:lnTo>
                  <a:lnTo>
                    <a:pt x="0" y="527050"/>
                  </a:lnTo>
                  <a:lnTo>
                    <a:pt x="3175" y="527050"/>
                  </a:lnTo>
                  <a:lnTo>
                    <a:pt x="64371" y="524070"/>
                  </a:lnTo>
                  <a:lnTo>
                    <a:pt x="119370" y="515662"/>
                  </a:lnTo>
                  <a:lnTo>
                    <a:pt x="165973" y="502618"/>
                  </a:lnTo>
                  <a:lnTo>
                    <a:pt x="201981" y="485732"/>
                  </a:lnTo>
                  <a:lnTo>
                    <a:pt x="233425" y="443611"/>
                  </a:lnTo>
                  <a:lnTo>
                    <a:pt x="233425" y="0"/>
                  </a:lnTo>
                  <a:close/>
                </a:path>
              </a:pathLst>
            </a:custGeom>
            <a:solidFill>
              <a:srgbClr val="0071C5"/>
            </a:solidFill>
          </p:spPr>
          <p:txBody>
            <a:bodyPr wrap="square" lIns="0" tIns="0" rIns="0" bIns="0" rtlCol="0"/>
            <a:lstStyle/>
            <a:p>
              <a:endParaRPr/>
            </a:p>
          </p:txBody>
        </p:sp>
        <p:sp>
          <p:nvSpPr>
            <p:cNvPr id="139" name="object 471"/>
            <p:cNvSpPr/>
            <p:nvPr/>
          </p:nvSpPr>
          <p:spPr>
            <a:xfrm>
              <a:off x="2946526" y="8157591"/>
              <a:ext cx="233679" cy="527050"/>
            </a:xfrm>
            <a:custGeom>
              <a:avLst/>
              <a:gdLst/>
              <a:ahLst/>
              <a:cxnLst/>
              <a:rect l="l" t="t" r="r" b="b"/>
              <a:pathLst>
                <a:path w="233680" h="527050">
                  <a:moveTo>
                    <a:pt x="233425" y="0"/>
                  </a:moveTo>
                  <a:lnTo>
                    <a:pt x="0" y="0"/>
                  </a:lnTo>
                  <a:lnTo>
                    <a:pt x="0" y="527050"/>
                  </a:lnTo>
                  <a:lnTo>
                    <a:pt x="3175" y="527050"/>
                  </a:lnTo>
                  <a:lnTo>
                    <a:pt x="64371" y="524070"/>
                  </a:lnTo>
                  <a:lnTo>
                    <a:pt x="119370" y="515662"/>
                  </a:lnTo>
                  <a:lnTo>
                    <a:pt x="165973" y="502618"/>
                  </a:lnTo>
                  <a:lnTo>
                    <a:pt x="201981" y="485732"/>
                  </a:lnTo>
                  <a:lnTo>
                    <a:pt x="233425" y="443611"/>
                  </a:lnTo>
                  <a:lnTo>
                    <a:pt x="233425" y="0"/>
                  </a:lnTo>
                  <a:close/>
                </a:path>
              </a:pathLst>
            </a:custGeom>
            <a:solidFill>
              <a:srgbClr val="FFFFFF">
                <a:alpha val="14901"/>
              </a:srgbClr>
            </a:solidFill>
          </p:spPr>
          <p:txBody>
            <a:bodyPr wrap="square" lIns="0" tIns="0" rIns="0" bIns="0" rtlCol="0"/>
            <a:lstStyle/>
            <a:p>
              <a:endParaRPr/>
            </a:p>
          </p:txBody>
        </p:sp>
        <p:sp>
          <p:nvSpPr>
            <p:cNvPr id="140" name="object 472"/>
            <p:cNvSpPr/>
            <p:nvPr/>
          </p:nvSpPr>
          <p:spPr>
            <a:xfrm>
              <a:off x="2719451" y="8074279"/>
              <a:ext cx="461009" cy="167005"/>
            </a:xfrm>
            <a:custGeom>
              <a:avLst/>
              <a:gdLst/>
              <a:ahLst/>
              <a:cxnLst/>
              <a:rect l="l" t="t" r="r" b="b"/>
              <a:pathLst>
                <a:path w="461010" h="167004">
                  <a:moveTo>
                    <a:pt x="230250" y="0"/>
                  </a:moveTo>
                  <a:lnTo>
                    <a:pt x="169009" y="2978"/>
                  </a:lnTo>
                  <a:lnTo>
                    <a:pt x="113998" y="11382"/>
                  </a:lnTo>
                  <a:lnTo>
                    <a:pt x="67405" y="24415"/>
                  </a:lnTo>
                  <a:lnTo>
                    <a:pt x="31416" y="41279"/>
                  </a:lnTo>
                  <a:lnTo>
                    <a:pt x="0" y="83312"/>
                  </a:lnTo>
                  <a:lnTo>
                    <a:pt x="8218" y="105499"/>
                  </a:lnTo>
                  <a:lnTo>
                    <a:pt x="67405" y="142319"/>
                  </a:lnTo>
                  <a:lnTo>
                    <a:pt x="113998" y="155363"/>
                  </a:lnTo>
                  <a:lnTo>
                    <a:pt x="169009" y="163771"/>
                  </a:lnTo>
                  <a:lnTo>
                    <a:pt x="230250" y="166750"/>
                  </a:lnTo>
                  <a:lnTo>
                    <a:pt x="291447" y="163771"/>
                  </a:lnTo>
                  <a:lnTo>
                    <a:pt x="346446" y="155363"/>
                  </a:lnTo>
                  <a:lnTo>
                    <a:pt x="393049" y="142319"/>
                  </a:lnTo>
                  <a:lnTo>
                    <a:pt x="429057" y="125433"/>
                  </a:lnTo>
                  <a:lnTo>
                    <a:pt x="460501" y="83312"/>
                  </a:lnTo>
                  <a:lnTo>
                    <a:pt x="452274" y="61177"/>
                  </a:lnTo>
                  <a:lnTo>
                    <a:pt x="393049" y="24415"/>
                  </a:lnTo>
                  <a:lnTo>
                    <a:pt x="346446" y="11382"/>
                  </a:lnTo>
                  <a:lnTo>
                    <a:pt x="291447" y="2978"/>
                  </a:lnTo>
                  <a:lnTo>
                    <a:pt x="230250" y="0"/>
                  </a:lnTo>
                  <a:close/>
                </a:path>
              </a:pathLst>
            </a:custGeom>
            <a:solidFill>
              <a:srgbClr val="FFFFFF"/>
            </a:solidFill>
          </p:spPr>
          <p:txBody>
            <a:bodyPr wrap="square" lIns="0" tIns="0" rIns="0" bIns="0" rtlCol="0"/>
            <a:lstStyle/>
            <a:p>
              <a:endParaRPr/>
            </a:p>
          </p:txBody>
        </p:sp>
        <p:sp>
          <p:nvSpPr>
            <p:cNvPr id="141" name="object 473"/>
            <p:cNvSpPr/>
            <p:nvPr/>
          </p:nvSpPr>
          <p:spPr>
            <a:xfrm>
              <a:off x="2766441" y="8097773"/>
              <a:ext cx="366395" cy="110489"/>
            </a:xfrm>
            <a:custGeom>
              <a:avLst/>
              <a:gdLst/>
              <a:ahLst/>
              <a:cxnLst/>
              <a:rect l="l" t="t" r="r" b="b"/>
              <a:pathLst>
                <a:path w="366394" h="110490">
                  <a:moveTo>
                    <a:pt x="183260" y="0"/>
                  </a:moveTo>
                  <a:lnTo>
                    <a:pt x="111924" y="4323"/>
                  </a:lnTo>
                  <a:lnTo>
                    <a:pt x="53673" y="16113"/>
                  </a:lnTo>
                  <a:lnTo>
                    <a:pt x="14400" y="33593"/>
                  </a:lnTo>
                  <a:lnTo>
                    <a:pt x="0" y="54990"/>
                  </a:lnTo>
                  <a:lnTo>
                    <a:pt x="14400" y="76461"/>
                  </a:lnTo>
                  <a:lnTo>
                    <a:pt x="53673" y="93980"/>
                  </a:lnTo>
                  <a:lnTo>
                    <a:pt x="111924" y="105783"/>
                  </a:lnTo>
                  <a:lnTo>
                    <a:pt x="183260" y="110109"/>
                  </a:lnTo>
                  <a:lnTo>
                    <a:pt x="254523" y="105783"/>
                  </a:lnTo>
                  <a:lnTo>
                    <a:pt x="312737" y="93980"/>
                  </a:lnTo>
                  <a:lnTo>
                    <a:pt x="351996" y="76461"/>
                  </a:lnTo>
                  <a:lnTo>
                    <a:pt x="366394" y="54990"/>
                  </a:lnTo>
                  <a:lnTo>
                    <a:pt x="351996" y="33593"/>
                  </a:lnTo>
                  <a:lnTo>
                    <a:pt x="312737" y="16113"/>
                  </a:lnTo>
                  <a:lnTo>
                    <a:pt x="254523" y="4323"/>
                  </a:lnTo>
                  <a:lnTo>
                    <a:pt x="183260" y="0"/>
                  </a:lnTo>
                  <a:close/>
                </a:path>
              </a:pathLst>
            </a:custGeom>
            <a:solidFill>
              <a:srgbClr val="7EB900"/>
            </a:solidFill>
          </p:spPr>
          <p:txBody>
            <a:bodyPr wrap="square" lIns="0" tIns="0" rIns="0" bIns="0" rtlCol="0"/>
            <a:lstStyle/>
            <a:p>
              <a:endParaRPr/>
            </a:p>
          </p:txBody>
        </p:sp>
        <p:sp>
          <p:nvSpPr>
            <p:cNvPr id="142" name="object 474"/>
            <p:cNvSpPr/>
            <p:nvPr/>
          </p:nvSpPr>
          <p:spPr>
            <a:xfrm>
              <a:off x="2766441" y="8097773"/>
              <a:ext cx="366395" cy="88900"/>
            </a:xfrm>
            <a:custGeom>
              <a:avLst/>
              <a:gdLst/>
              <a:ahLst/>
              <a:cxnLst/>
              <a:rect l="l" t="t" r="r" b="b"/>
              <a:pathLst>
                <a:path w="366394" h="88900">
                  <a:moveTo>
                    <a:pt x="183260" y="0"/>
                  </a:moveTo>
                  <a:lnTo>
                    <a:pt x="111924" y="4325"/>
                  </a:lnTo>
                  <a:lnTo>
                    <a:pt x="53673" y="16128"/>
                  </a:lnTo>
                  <a:lnTo>
                    <a:pt x="14400" y="33647"/>
                  </a:lnTo>
                  <a:lnTo>
                    <a:pt x="0" y="55117"/>
                  </a:lnTo>
                  <a:lnTo>
                    <a:pt x="2635" y="64357"/>
                  </a:lnTo>
                  <a:lnTo>
                    <a:pt x="10223" y="73120"/>
                  </a:lnTo>
                  <a:lnTo>
                    <a:pt x="22288" y="81264"/>
                  </a:lnTo>
                  <a:lnTo>
                    <a:pt x="38353" y="88646"/>
                  </a:lnTo>
                  <a:lnTo>
                    <a:pt x="66835" y="79847"/>
                  </a:lnTo>
                  <a:lnTo>
                    <a:pt x="101234" y="73120"/>
                  </a:lnTo>
                  <a:lnTo>
                    <a:pt x="140420" y="68822"/>
                  </a:lnTo>
                  <a:lnTo>
                    <a:pt x="183260" y="67310"/>
                  </a:lnTo>
                  <a:lnTo>
                    <a:pt x="361230" y="67310"/>
                  </a:lnTo>
                  <a:lnTo>
                    <a:pt x="363777" y="64357"/>
                  </a:lnTo>
                  <a:lnTo>
                    <a:pt x="366394" y="55117"/>
                  </a:lnTo>
                  <a:lnTo>
                    <a:pt x="351996" y="33647"/>
                  </a:lnTo>
                  <a:lnTo>
                    <a:pt x="312737" y="16128"/>
                  </a:lnTo>
                  <a:lnTo>
                    <a:pt x="254523" y="4325"/>
                  </a:lnTo>
                  <a:lnTo>
                    <a:pt x="183260" y="0"/>
                  </a:lnTo>
                  <a:close/>
                </a:path>
                <a:path w="366394" h="88900">
                  <a:moveTo>
                    <a:pt x="361230" y="67310"/>
                  </a:moveTo>
                  <a:lnTo>
                    <a:pt x="183260" y="67310"/>
                  </a:lnTo>
                  <a:lnTo>
                    <a:pt x="226028" y="68822"/>
                  </a:lnTo>
                  <a:lnTo>
                    <a:pt x="265175" y="73120"/>
                  </a:lnTo>
                  <a:lnTo>
                    <a:pt x="299561" y="79847"/>
                  </a:lnTo>
                  <a:lnTo>
                    <a:pt x="328040" y="88646"/>
                  </a:lnTo>
                  <a:lnTo>
                    <a:pt x="344160" y="81264"/>
                  </a:lnTo>
                  <a:lnTo>
                    <a:pt x="356219" y="73120"/>
                  </a:lnTo>
                  <a:lnTo>
                    <a:pt x="361230" y="67310"/>
                  </a:lnTo>
                  <a:close/>
                </a:path>
              </a:pathLst>
            </a:custGeom>
            <a:solidFill>
              <a:srgbClr val="B8D331"/>
            </a:solidFill>
          </p:spPr>
          <p:txBody>
            <a:bodyPr wrap="square" lIns="0" tIns="0" rIns="0" bIns="0" rtlCol="0"/>
            <a:lstStyle/>
            <a:p>
              <a:endParaRPr/>
            </a:p>
          </p:txBody>
        </p:sp>
        <p:sp>
          <p:nvSpPr>
            <p:cNvPr id="143" name="object 475"/>
            <p:cNvSpPr/>
            <p:nvPr/>
          </p:nvSpPr>
          <p:spPr>
            <a:xfrm>
              <a:off x="2781807" y="8358631"/>
              <a:ext cx="251079" cy="184022"/>
            </a:xfrm>
            <a:prstGeom prst="rect">
              <a:avLst/>
            </a:prstGeom>
            <a:blipFill>
              <a:blip r:embed="rId9" cstate="print"/>
              <a:stretch>
                <a:fillRect/>
              </a:stretch>
            </a:blipFill>
          </p:spPr>
          <p:txBody>
            <a:bodyPr wrap="square" lIns="0" tIns="0" rIns="0" bIns="0" rtlCol="0"/>
            <a:lstStyle/>
            <a:p>
              <a:endParaRPr/>
            </a:p>
          </p:txBody>
        </p:sp>
        <p:sp>
          <p:nvSpPr>
            <p:cNvPr id="144" name="object 476"/>
            <p:cNvSpPr/>
            <p:nvPr/>
          </p:nvSpPr>
          <p:spPr>
            <a:xfrm>
              <a:off x="3056889" y="8493125"/>
              <a:ext cx="86995" cy="0"/>
            </a:xfrm>
            <a:custGeom>
              <a:avLst/>
              <a:gdLst/>
              <a:ahLst/>
              <a:cxnLst/>
              <a:rect l="l" t="t" r="r" b="b"/>
              <a:pathLst>
                <a:path w="86994">
                  <a:moveTo>
                    <a:pt x="0" y="0"/>
                  </a:moveTo>
                  <a:lnTo>
                    <a:pt x="86487" y="0"/>
                  </a:lnTo>
                </a:path>
              </a:pathLst>
            </a:custGeom>
            <a:ln w="26670">
              <a:solidFill>
                <a:srgbClr val="FFFFFF"/>
              </a:solidFill>
            </a:ln>
          </p:spPr>
          <p:txBody>
            <a:bodyPr wrap="square" lIns="0" tIns="0" rIns="0" bIns="0" rtlCol="0"/>
            <a:lstStyle/>
            <a:p>
              <a:endParaRPr/>
            </a:p>
          </p:txBody>
        </p:sp>
        <p:sp>
          <p:nvSpPr>
            <p:cNvPr id="145" name="object 477"/>
            <p:cNvSpPr/>
            <p:nvPr/>
          </p:nvSpPr>
          <p:spPr>
            <a:xfrm>
              <a:off x="3073273" y="8361680"/>
              <a:ext cx="0" cy="118110"/>
            </a:xfrm>
            <a:custGeom>
              <a:avLst/>
              <a:gdLst/>
              <a:ahLst/>
              <a:cxnLst/>
              <a:rect l="l" t="t" r="r" b="b"/>
              <a:pathLst>
                <a:path h="118109">
                  <a:moveTo>
                    <a:pt x="0" y="0"/>
                  </a:moveTo>
                  <a:lnTo>
                    <a:pt x="0" y="118110"/>
                  </a:lnTo>
                </a:path>
              </a:pathLst>
            </a:custGeom>
            <a:ln w="32766">
              <a:solidFill>
                <a:srgbClr val="FFFFFF"/>
              </a:solidFill>
            </a:ln>
          </p:spPr>
          <p:txBody>
            <a:bodyPr wrap="square" lIns="0" tIns="0" rIns="0" bIns="0" rtlCol="0"/>
            <a:lstStyle/>
            <a:p>
              <a:endParaRPr/>
            </a:p>
          </p:txBody>
        </p:sp>
      </p:grpSp>
      <p:sp>
        <p:nvSpPr>
          <p:cNvPr id="156" name="object 498"/>
          <p:cNvSpPr/>
          <p:nvPr/>
        </p:nvSpPr>
        <p:spPr>
          <a:xfrm>
            <a:off x="5386564" y="1559077"/>
            <a:ext cx="1467065" cy="279673"/>
          </a:xfrm>
          <a:custGeom>
            <a:avLst/>
            <a:gdLst/>
            <a:ahLst/>
            <a:cxnLst/>
            <a:rect l="l" t="t" r="r" b="b"/>
            <a:pathLst>
              <a:path w="1090295" h="336550">
                <a:moveTo>
                  <a:pt x="0" y="336550"/>
                </a:moveTo>
                <a:lnTo>
                  <a:pt x="1089964" y="336550"/>
                </a:lnTo>
                <a:lnTo>
                  <a:pt x="1089964" y="0"/>
                </a:lnTo>
                <a:lnTo>
                  <a:pt x="0" y="0"/>
                </a:lnTo>
                <a:lnTo>
                  <a:pt x="0" y="336550"/>
                </a:lnTo>
                <a:close/>
              </a:path>
            </a:pathLst>
          </a:custGeom>
          <a:noFill/>
        </p:spPr>
        <p:txBody>
          <a:bodyPr wrap="square" lIns="54610" tIns="54610" rIns="54610" bIns="54610" rtlCol="0">
            <a:noAutofit/>
          </a:bodyPr>
          <a:lstStyle/>
          <a:p>
            <a:pPr algn="ctr">
              <a:spcAft>
                <a:spcPts val="600"/>
              </a:spcAft>
            </a:pPr>
            <a:r>
              <a:rPr lang="en-US" sz="1200" dirty="0">
                <a:solidFill>
                  <a:schemeClr val="tx2"/>
                </a:solidFill>
              </a:rPr>
              <a:t>Compute</a:t>
            </a:r>
            <a:endParaRPr sz="1200" dirty="0">
              <a:solidFill>
                <a:schemeClr val="tx2"/>
              </a:solidFill>
            </a:endParaRPr>
          </a:p>
        </p:txBody>
      </p:sp>
      <p:pic>
        <p:nvPicPr>
          <p:cNvPr id="160" name="Picture 159"/>
          <p:cNvPicPr>
            <a:picLocks noChangeAspect="1"/>
          </p:cNvPicPr>
          <p:nvPr/>
        </p:nvPicPr>
        <p:blipFill>
          <a:blip r:embed="rId10"/>
          <a:stretch>
            <a:fillRect/>
          </a:stretch>
        </p:blipFill>
        <p:spPr>
          <a:xfrm>
            <a:off x="3906165" y="5970522"/>
            <a:ext cx="260361" cy="235223"/>
          </a:xfrm>
          <a:prstGeom prst="rect">
            <a:avLst/>
          </a:prstGeom>
        </p:spPr>
      </p:pic>
      <p:sp>
        <p:nvSpPr>
          <p:cNvPr id="164" name="Down Arrow 163"/>
          <p:cNvSpPr/>
          <p:nvPr/>
        </p:nvSpPr>
        <p:spPr>
          <a:xfrm>
            <a:off x="3937907" y="4219618"/>
            <a:ext cx="169682" cy="340427"/>
          </a:xfrm>
          <a:prstGeom prst="downArrow">
            <a:avLst/>
          </a:prstGeom>
          <a:solidFill>
            <a:schemeClr val="bg1"/>
          </a:solidFill>
          <a:ln>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err="1">
              <a:solidFill>
                <a:schemeClr val="bg1"/>
              </a:solidFill>
            </a:endParaRPr>
          </a:p>
        </p:txBody>
      </p:sp>
      <p:sp>
        <p:nvSpPr>
          <p:cNvPr id="165" name="Down Arrow 164"/>
          <p:cNvSpPr/>
          <p:nvPr/>
        </p:nvSpPr>
        <p:spPr>
          <a:xfrm>
            <a:off x="5312966" y="4240395"/>
            <a:ext cx="313134" cy="340426"/>
          </a:xfrm>
          <a:prstGeom prst="downArrow">
            <a:avLst/>
          </a:prstGeom>
          <a:solidFill>
            <a:schemeClr val="bg1"/>
          </a:solidFill>
          <a:ln>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err="1">
              <a:solidFill>
                <a:schemeClr val="bg1"/>
              </a:solidFill>
            </a:endParaRPr>
          </a:p>
        </p:txBody>
      </p:sp>
      <p:sp>
        <p:nvSpPr>
          <p:cNvPr id="166" name="Down Arrow 165"/>
          <p:cNvSpPr/>
          <p:nvPr/>
        </p:nvSpPr>
        <p:spPr>
          <a:xfrm>
            <a:off x="6665860" y="4219618"/>
            <a:ext cx="169682" cy="340428"/>
          </a:xfrm>
          <a:prstGeom prst="downArrow">
            <a:avLst/>
          </a:prstGeom>
          <a:solidFill>
            <a:schemeClr val="bg1"/>
          </a:solidFill>
          <a:ln>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err="1">
              <a:solidFill>
                <a:schemeClr val="bg1"/>
              </a:solidFill>
            </a:endParaRPr>
          </a:p>
        </p:txBody>
      </p:sp>
      <p:sp>
        <p:nvSpPr>
          <p:cNvPr id="168" name="object 498"/>
          <p:cNvSpPr/>
          <p:nvPr/>
        </p:nvSpPr>
        <p:spPr>
          <a:xfrm rot="16200000">
            <a:off x="5302696" y="4325519"/>
            <a:ext cx="365801" cy="169683"/>
          </a:xfrm>
          <a:custGeom>
            <a:avLst/>
            <a:gdLst/>
            <a:ahLst/>
            <a:cxnLst/>
            <a:rect l="l" t="t" r="r" b="b"/>
            <a:pathLst>
              <a:path w="1090295" h="336550">
                <a:moveTo>
                  <a:pt x="0" y="336550"/>
                </a:moveTo>
                <a:lnTo>
                  <a:pt x="1089964" y="336550"/>
                </a:lnTo>
                <a:lnTo>
                  <a:pt x="1089964" y="0"/>
                </a:lnTo>
                <a:lnTo>
                  <a:pt x="0" y="0"/>
                </a:lnTo>
                <a:lnTo>
                  <a:pt x="0" y="336550"/>
                </a:lnTo>
                <a:close/>
              </a:path>
            </a:pathLst>
          </a:custGeom>
          <a:noFill/>
        </p:spPr>
        <p:txBody>
          <a:bodyPr wrap="square" lIns="0" tIns="0" rIns="0" bIns="0" rtlCol="0"/>
          <a:lstStyle/>
          <a:p>
            <a:pPr algn="ctr"/>
            <a:r>
              <a:rPr lang="en-US" sz="800" dirty="0">
                <a:latin typeface="Calibri" panose="020F0502020204030204" pitchFamily="34" charset="0"/>
                <a:cs typeface="Calibri" panose="020F0502020204030204" pitchFamily="34" charset="0"/>
              </a:rPr>
              <a:t>Logs</a:t>
            </a:r>
            <a:endParaRPr sz="800" dirty="0">
              <a:latin typeface="Calibri" panose="020F0502020204030204" pitchFamily="34" charset="0"/>
              <a:cs typeface="Calibri" panose="020F0502020204030204" pitchFamily="34" charset="0"/>
            </a:endParaRPr>
          </a:p>
        </p:txBody>
      </p:sp>
      <p:sp>
        <p:nvSpPr>
          <p:cNvPr id="186" name="TextBox 185"/>
          <p:cNvSpPr txBox="1"/>
          <p:nvPr/>
        </p:nvSpPr>
        <p:spPr>
          <a:xfrm>
            <a:off x="1301600" y="4397906"/>
            <a:ext cx="858101" cy="735288"/>
          </a:xfrm>
          <a:prstGeom prst="rect">
            <a:avLst/>
          </a:prstGeom>
          <a:noFill/>
        </p:spPr>
        <p:txBody>
          <a:bodyPr wrap="square" lIns="54610" tIns="54610" rIns="54610" bIns="54610" rtlCol="0">
            <a:noAutofit/>
          </a:bodyPr>
          <a:lstStyle/>
          <a:p>
            <a:pPr>
              <a:spcAft>
                <a:spcPts val="600"/>
              </a:spcAft>
            </a:pPr>
            <a:r>
              <a:rPr lang="en-US" sz="1200" dirty="0">
                <a:solidFill>
                  <a:schemeClr val="tx2"/>
                </a:solidFill>
              </a:rPr>
              <a:t>Security Operations</a:t>
            </a:r>
          </a:p>
        </p:txBody>
      </p:sp>
      <p:sp>
        <p:nvSpPr>
          <p:cNvPr id="103" name="Rectangle 102"/>
          <p:cNvSpPr/>
          <p:nvPr/>
        </p:nvSpPr>
        <p:spPr>
          <a:xfrm>
            <a:off x="1302649" y="5358109"/>
            <a:ext cx="9027582" cy="509208"/>
          </a:xfrm>
          <a:prstGeom prst="rect">
            <a:avLst/>
          </a:prstGeom>
          <a:solidFill>
            <a:schemeClr val="bg1">
              <a:alpha val="0"/>
            </a:schemeClr>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endParaRPr lang="en-US" sz="900" dirty="0">
              <a:solidFill>
                <a:prstClr val="white"/>
              </a:solidFill>
            </a:endParaRPr>
          </a:p>
        </p:txBody>
      </p:sp>
      <p:sp>
        <p:nvSpPr>
          <p:cNvPr id="18" name="TextBox 17"/>
          <p:cNvSpPr txBox="1"/>
          <p:nvPr/>
        </p:nvSpPr>
        <p:spPr>
          <a:xfrm>
            <a:off x="1302649" y="5358109"/>
            <a:ext cx="790864" cy="519741"/>
          </a:xfrm>
          <a:prstGeom prst="rect">
            <a:avLst/>
          </a:prstGeom>
          <a:noFill/>
        </p:spPr>
        <p:txBody>
          <a:bodyPr wrap="square" lIns="54610" tIns="54610" rIns="54610" bIns="54610" rtlCol="0">
            <a:noAutofit/>
          </a:bodyPr>
          <a:lstStyle/>
          <a:p>
            <a:pPr algn="ctr">
              <a:spcAft>
                <a:spcPts val="600"/>
              </a:spcAft>
            </a:pPr>
            <a:r>
              <a:rPr lang="en-US" sz="1200" dirty="0">
                <a:solidFill>
                  <a:schemeClr val="tx2"/>
                </a:solidFill>
              </a:rPr>
              <a:t>Security Services</a:t>
            </a:r>
          </a:p>
        </p:txBody>
      </p:sp>
      <p:sp>
        <p:nvSpPr>
          <p:cNvPr id="108" name="Rectangle 107"/>
          <p:cNvSpPr/>
          <p:nvPr/>
        </p:nvSpPr>
        <p:spPr>
          <a:xfrm>
            <a:off x="2212400" y="5541327"/>
            <a:ext cx="1555422" cy="245973"/>
          </a:xfrm>
          <a:prstGeom prst="rect">
            <a:avLst/>
          </a:prstGeom>
          <a:solidFill>
            <a:srgbClr val="00338D"/>
          </a:solidFill>
          <a:ln>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1200" dirty="0">
                <a:solidFill>
                  <a:schemeClr val="bg1"/>
                </a:solidFill>
              </a:rPr>
              <a:t>Identity and Access</a:t>
            </a:r>
          </a:p>
        </p:txBody>
      </p:sp>
      <p:sp>
        <p:nvSpPr>
          <p:cNvPr id="110" name="object 498"/>
          <p:cNvSpPr/>
          <p:nvPr/>
        </p:nvSpPr>
        <p:spPr>
          <a:xfrm>
            <a:off x="4126154" y="6015271"/>
            <a:ext cx="495655" cy="138828"/>
          </a:xfrm>
          <a:custGeom>
            <a:avLst/>
            <a:gdLst/>
            <a:ahLst/>
            <a:cxnLst/>
            <a:rect l="l" t="t" r="r" b="b"/>
            <a:pathLst>
              <a:path w="1090295" h="336550">
                <a:moveTo>
                  <a:pt x="0" y="336550"/>
                </a:moveTo>
                <a:lnTo>
                  <a:pt x="1089964" y="336550"/>
                </a:lnTo>
                <a:lnTo>
                  <a:pt x="1089964" y="0"/>
                </a:lnTo>
                <a:lnTo>
                  <a:pt x="0" y="0"/>
                </a:lnTo>
                <a:lnTo>
                  <a:pt x="0" y="336550"/>
                </a:lnTo>
                <a:close/>
              </a:path>
            </a:pathLst>
          </a:custGeom>
          <a:noFill/>
        </p:spPr>
        <p:txBody>
          <a:bodyPr wrap="square" lIns="0" tIns="0" rIns="0" bIns="0" rtlCol="0"/>
          <a:lstStyle/>
          <a:p>
            <a:pPr algn="ctr"/>
            <a:r>
              <a:rPr lang="en-US" sz="800" dirty="0">
                <a:latin typeface="Calibri" panose="020F0502020204030204" pitchFamily="34" charset="0"/>
                <a:cs typeface="Calibri" panose="020F0502020204030204" pitchFamily="34" charset="0"/>
              </a:rPr>
              <a:t>Azure AD</a:t>
            </a:r>
            <a:endParaRPr sz="800" dirty="0">
              <a:latin typeface="Calibri" panose="020F0502020204030204" pitchFamily="34" charset="0"/>
              <a:cs typeface="Calibri" panose="020F0502020204030204" pitchFamily="34" charset="0"/>
            </a:endParaRPr>
          </a:p>
        </p:txBody>
      </p:sp>
      <p:pic>
        <p:nvPicPr>
          <p:cNvPr id="111" name="Picture 110"/>
          <p:cNvPicPr>
            <a:picLocks noChangeAspect="1"/>
          </p:cNvPicPr>
          <p:nvPr/>
        </p:nvPicPr>
        <p:blipFill>
          <a:blip r:embed="rId10"/>
          <a:stretch>
            <a:fillRect/>
          </a:stretch>
        </p:blipFill>
        <p:spPr>
          <a:xfrm>
            <a:off x="2093513" y="5429090"/>
            <a:ext cx="260361" cy="235223"/>
          </a:xfrm>
          <a:prstGeom prst="rect">
            <a:avLst/>
          </a:prstGeom>
        </p:spPr>
      </p:pic>
      <p:sp>
        <p:nvSpPr>
          <p:cNvPr id="114" name="Rectangle 113"/>
          <p:cNvSpPr/>
          <p:nvPr/>
        </p:nvSpPr>
        <p:spPr>
          <a:xfrm>
            <a:off x="4352730" y="5541327"/>
            <a:ext cx="1796422" cy="245973"/>
          </a:xfrm>
          <a:prstGeom prst="rect">
            <a:avLst/>
          </a:prstGeom>
          <a:solidFill>
            <a:srgbClr val="00338D"/>
          </a:solidFill>
          <a:ln>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1200" dirty="0">
                <a:solidFill>
                  <a:schemeClr val="bg1"/>
                </a:solidFill>
              </a:rPr>
              <a:t>Credential Management</a:t>
            </a:r>
          </a:p>
        </p:txBody>
      </p:sp>
      <p:pic>
        <p:nvPicPr>
          <p:cNvPr id="16" name="Picture 15"/>
          <p:cNvPicPr>
            <a:picLocks noChangeAspect="1"/>
          </p:cNvPicPr>
          <p:nvPr/>
        </p:nvPicPr>
        <p:blipFill>
          <a:blip r:embed="rId11"/>
          <a:stretch>
            <a:fillRect/>
          </a:stretch>
        </p:blipFill>
        <p:spPr>
          <a:xfrm>
            <a:off x="4241442" y="5411848"/>
            <a:ext cx="252178" cy="250999"/>
          </a:xfrm>
          <a:prstGeom prst="rect">
            <a:avLst/>
          </a:prstGeom>
        </p:spPr>
      </p:pic>
      <p:sp>
        <p:nvSpPr>
          <p:cNvPr id="147" name="Rectangle 146"/>
          <p:cNvSpPr/>
          <p:nvPr/>
        </p:nvSpPr>
        <p:spPr>
          <a:xfrm>
            <a:off x="1524171" y="1589973"/>
            <a:ext cx="796513" cy="1433875"/>
          </a:xfrm>
          <a:prstGeom prst="rect">
            <a:avLst/>
          </a:prstGeom>
          <a:solidFill>
            <a:schemeClr val="bg1">
              <a:alpha val="0"/>
            </a:schemeClr>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endParaRPr lang="en-US" sz="900" dirty="0">
              <a:solidFill>
                <a:prstClr val="white"/>
              </a:solidFill>
            </a:endParaRPr>
          </a:p>
        </p:txBody>
      </p:sp>
      <p:sp>
        <p:nvSpPr>
          <p:cNvPr id="158" name="Freeform 5"/>
          <p:cNvSpPr>
            <a:spLocks/>
          </p:cNvSpPr>
          <p:nvPr/>
        </p:nvSpPr>
        <p:spPr bwMode="auto">
          <a:xfrm>
            <a:off x="1744998" y="1962897"/>
            <a:ext cx="222681" cy="326313"/>
          </a:xfrm>
          <a:custGeom>
            <a:avLst/>
            <a:gdLst>
              <a:gd name="T0" fmla="*/ 1 w 205"/>
              <a:gd name="T1" fmla="*/ 95 h 315"/>
              <a:gd name="T2" fmla="*/ 1 w 205"/>
              <a:gd name="T3" fmla="*/ 32 h 315"/>
              <a:gd name="T4" fmla="*/ 32 w 205"/>
              <a:gd name="T5" fmla="*/ 1 h 315"/>
              <a:gd name="T6" fmla="*/ 54 w 205"/>
              <a:gd name="T7" fmla="*/ 1 h 315"/>
              <a:gd name="T8" fmla="*/ 79 w 205"/>
              <a:gd name="T9" fmla="*/ 8 h 315"/>
              <a:gd name="T10" fmla="*/ 117 w 205"/>
              <a:gd name="T11" fmla="*/ 31 h 315"/>
              <a:gd name="T12" fmla="*/ 124 w 205"/>
              <a:gd name="T13" fmla="*/ 32 h 315"/>
              <a:gd name="T14" fmla="*/ 166 w 205"/>
              <a:gd name="T15" fmla="*/ 32 h 315"/>
              <a:gd name="T16" fmla="*/ 189 w 205"/>
              <a:gd name="T17" fmla="*/ 55 h 315"/>
              <a:gd name="T18" fmla="*/ 167 w 205"/>
              <a:gd name="T19" fmla="*/ 79 h 315"/>
              <a:gd name="T20" fmla="*/ 111 w 205"/>
              <a:gd name="T21" fmla="*/ 80 h 315"/>
              <a:gd name="T22" fmla="*/ 97 w 205"/>
              <a:gd name="T23" fmla="*/ 75 h 315"/>
              <a:gd name="T24" fmla="*/ 84 w 205"/>
              <a:gd name="T25" fmla="*/ 66 h 315"/>
              <a:gd name="T26" fmla="*/ 80 w 205"/>
              <a:gd name="T27" fmla="*/ 69 h 315"/>
              <a:gd name="T28" fmla="*/ 80 w 205"/>
              <a:gd name="T29" fmla="*/ 137 h 315"/>
              <a:gd name="T30" fmla="*/ 85 w 205"/>
              <a:gd name="T31" fmla="*/ 142 h 315"/>
              <a:gd name="T32" fmla="*/ 139 w 205"/>
              <a:gd name="T33" fmla="*/ 142 h 315"/>
              <a:gd name="T34" fmla="*/ 172 w 205"/>
              <a:gd name="T35" fmla="*/ 162 h 315"/>
              <a:gd name="T36" fmla="*/ 174 w 205"/>
              <a:gd name="T37" fmla="*/ 174 h 315"/>
              <a:gd name="T38" fmla="*/ 174 w 205"/>
              <a:gd name="T39" fmla="*/ 276 h 315"/>
              <a:gd name="T40" fmla="*/ 181 w 205"/>
              <a:gd name="T41" fmla="*/ 283 h 315"/>
              <a:gd name="T42" fmla="*/ 190 w 205"/>
              <a:gd name="T43" fmla="*/ 283 h 315"/>
              <a:gd name="T44" fmla="*/ 205 w 205"/>
              <a:gd name="T45" fmla="*/ 297 h 315"/>
              <a:gd name="T46" fmla="*/ 191 w 205"/>
              <a:gd name="T47" fmla="*/ 314 h 315"/>
              <a:gd name="T48" fmla="*/ 140 w 205"/>
              <a:gd name="T49" fmla="*/ 314 h 315"/>
              <a:gd name="T50" fmla="*/ 126 w 205"/>
              <a:gd name="T51" fmla="*/ 298 h 315"/>
              <a:gd name="T52" fmla="*/ 126 w 205"/>
              <a:gd name="T53" fmla="*/ 230 h 315"/>
              <a:gd name="T54" fmla="*/ 126 w 205"/>
              <a:gd name="T55" fmla="*/ 195 h 315"/>
              <a:gd name="T56" fmla="*/ 121 w 205"/>
              <a:gd name="T57" fmla="*/ 189 h 315"/>
              <a:gd name="T58" fmla="*/ 35 w 205"/>
              <a:gd name="T59" fmla="*/ 189 h 315"/>
              <a:gd name="T60" fmla="*/ 1 w 205"/>
              <a:gd name="T61" fmla="*/ 156 h 315"/>
              <a:gd name="T62" fmla="*/ 1 w 205"/>
              <a:gd name="T63" fmla="*/ 95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5" h="315">
                <a:moveTo>
                  <a:pt x="1" y="95"/>
                </a:moveTo>
                <a:cubicBezTo>
                  <a:pt x="1" y="74"/>
                  <a:pt x="1" y="53"/>
                  <a:pt x="1" y="32"/>
                </a:cubicBezTo>
                <a:cubicBezTo>
                  <a:pt x="1" y="14"/>
                  <a:pt x="15" y="1"/>
                  <a:pt x="32" y="1"/>
                </a:cubicBezTo>
                <a:cubicBezTo>
                  <a:pt x="40" y="1"/>
                  <a:pt x="47" y="1"/>
                  <a:pt x="54" y="1"/>
                </a:cubicBezTo>
                <a:cubicBezTo>
                  <a:pt x="63" y="0"/>
                  <a:pt x="72" y="3"/>
                  <a:pt x="79" y="8"/>
                </a:cubicBezTo>
                <a:cubicBezTo>
                  <a:pt x="92" y="15"/>
                  <a:pt x="105" y="23"/>
                  <a:pt x="117" y="31"/>
                </a:cubicBezTo>
                <a:cubicBezTo>
                  <a:pt x="119" y="32"/>
                  <a:pt x="122" y="32"/>
                  <a:pt x="124" y="32"/>
                </a:cubicBezTo>
                <a:cubicBezTo>
                  <a:pt x="138" y="32"/>
                  <a:pt x="152" y="32"/>
                  <a:pt x="166" y="32"/>
                </a:cubicBezTo>
                <a:cubicBezTo>
                  <a:pt x="179" y="32"/>
                  <a:pt x="189" y="42"/>
                  <a:pt x="189" y="55"/>
                </a:cubicBezTo>
                <a:cubicBezTo>
                  <a:pt x="189" y="69"/>
                  <a:pt x="180" y="79"/>
                  <a:pt x="167" y="79"/>
                </a:cubicBezTo>
                <a:cubicBezTo>
                  <a:pt x="148" y="80"/>
                  <a:pt x="130" y="80"/>
                  <a:pt x="111" y="80"/>
                </a:cubicBezTo>
                <a:cubicBezTo>
                  <a:pt x="106" y="80"/>
                  <a:pt x="102" y="77"/>
                  <a:pt x="97" y="75"/>
                </a:cubicBezTo>
                <a:cubicBezTo>
                  <a:pt x="93" y="72"/>
                  <a:pt x="88" y="69"/>
                  <a:pt x="84" y="66"/>
                </a:cubicBezTo>
                <a:cubicBezTo>
                  <a:pt x="80" y="64"/>
                  <a:pt x="80" y="65"/>
                  <a:pt x="80" y="69"/>
                </a:cubicBezTo>
                <a:cubicBezTo>
                  <a:pt x="80" y="91"/>
                  <a:pt x="80" y="114"/>
                  <a:pt x="80" y="137"/>
                </a:cubicBezTo>
                <a:cubicBezTo>
                  <a:pt x="80" y="141"/>
                  <a:pt x="81" y="142"/>
                  <a:pt x="85" y="142"/>
                </a:cubicBezTo>
                <a:cubicBezTo>
                  <a:pt x="103" y="142"/>
                  <a:pt x="121" y="142"/>
                  <a:pt x="139" y="142"/>
                </a:cubicBezTo>
                <a:cubicBezTo>
                  <a:pt x="156" y="142"/>
                  <a:pt x="166" y="148"/>
                  <a:pt x="172" y="162"/>
                </a:cubicBezTo>
                <a:cubicBezTo>
                  <a:pt x="173" y="166"/>
                  <a:pt x="174" y="170"/>
                  <a:pt x="174" y="174"/>
                </a:cubicBezTo>
                <a:cubicBezTo>
                  <a:pt x="174" y="208"/>
                  <a:pt x="174" y="242"/>
                  <a:pt x="174" y="276"/>
                </a:cubicBezTo>
                <a:cubicBezTo>
                  <a:pt x="174" y="283"/>
                  <a:pt x="174" y="283"/>
                  <a:pt x="181" y="283"/>
                </a:cubicBezTo>
                <a:cubicBezTo>
                  <a:pt x="184" y="283"/>
                  <a:pt x="187" y="283"/>
                  <a:pt x="190" y="283"/>
                </a:cubicBezTo>
                <a:cubicBezTo>
                  <a:pt x="198" y="283"/>
                  <a:pt x="205" y="289"/>
                  <a:pt x="205" y="297"/>
                </a:cubicBezTo>
                <a:cubicBezTo>
                  <a:pt x="205" y="307"/>
                  <a:pt x="200" y="314"/>
                  <a:pt x="191" y="314"/>
                </a:cubicBezTo>
                <a:cubicBezTo>
                  <a:pt x="174" y="315"/>
                  <a:pt x="157" y="315"/>
                  <a:pt x="140" y="314"/>
                </a:cubicBezTo>
                <a:cubicBezTo>
                  <a:pt x="132" y="314"/>
                  <a:pt x="126" y="307"/>
                  <a:pt x="126" y="298"/>
                </a:cubicBezTo>
                <a:cubicBezTo>
                  <a:pt x="126" y="276"/>
                  <a:pt x="126" y="253"/>
                  <a:pt x="126" y="230"/>
                </a:cubicBezTo>
                <a:cubicBezTo>
                  <a:pt x="126" y="218"/>
                  <a:pt x="126" y="206"/>
                  <a:pt x="126" y="195"/>
                </a:cubicBezTo>
                <a:cubicBezTo>
                  <a:pt x="126" y="190"/>
                  <a:pt x="125" y="189"/>
                  <a:pt x="121" y="189"/>
                </a:cubicBezTo>
                <a:cubicBezTo>
                  <a:pt x="92" y="189"/>
                  <a:pt x="63" y="189"/>
                  <a:pt x="35" y="189"/>
                </a:cubicBezTo>
                <a:cubicBezTo>
                  <a:pt x="15" y="190"/>
                  <a:pt x="0" y="173"/>
                  <a:pt x="1" y="156"/>
                </a:cubicBezTo>
                <a:cubicBezTo>
                  <a:pt x="2" y="135"/>
                  <a:pt x="1" y="115"/>
                  <a:pt x="1" y="95"/>
                </a:cubicBezTo>
                <a:close/>
              </a:path>
            </a:pathLst>
          </a:custGeom>
          <a:solidFill>
            <a:srgbClr val="00338D"/>
          </a:solidFill>
          <a:ln>
            <a:noFill/>
          </a:ln>
        </p:spPr>
        <p:txBody>
          <a:bodyPr vert="horz" wrap="square" lIns="46759" tIns="23380" rIns="46759" bIns="23380" numCol="1" anchor="t" anchorCtr="0" compatLnSpc="1">
            <a:prstTxWarp prst="textNoShape">
              <a:avLst/>
            </a:prstTxWarp>
          </a:bodyPr>
          <a:lstStyle/>
          <a:p>
            <a:endParaRPr lang="en-US" sz="900" dirty="0">
              <a:solidFill>
                <a:srgbClr val="000000"/>
              </a:solidFill>
            </a:endParaRPr>
          </a:p>
        </p:txBody>
      </p:sp>
      <p:sp>
        <p:nvSpPr>
          <p:cNvPr id="163" name="Freeform 6"/>
          <p:cNvSpPr>
            <a:spLocks/>
          </p:cNvSpPr>
          <p:nvPr/>
        </p:nvSpPr>
        <p:spPr bwMode="auto">
          <a:xfrm>
            <a:off x="1882033" y="1864245"/>
            <a:ext cx="239809" cy="424965"/>
          </a:xfrm>
          <a:custGeom>
            <a:avLst/>
            <a:gdLst>
              <a:gd name="T0" fmla="*/ 129 w 220"/>
              <a:gd name="T1" fmla="*/ 190 h 410"/>
              <a:gd name="T2" fmla="*/ 127 w 220"/>
              <a:gd name="T3" fmla="*/ 178 h 410"/>
              <a:gd name="T4" fmla="*/ 136 w 220"/>
              <a:gd name="T5" fmla="*/ 174 h 410"/>
              <a:gd name="T6" fmla="*/ 152 w 220"/>
              <a:gd name="T7" fmla="*/ 174 h 410"/>
              <a:gd name="T8" fmla="*/ 157 w 220"/>
              <a:gd name="T9" fmla="*/ 170 h 410"/>
              <a:gd name="T10" fmla="*/ 157 w 220"/>
              <a:gd name="T11" fmla="*/ 120 h 410"/>
              <a:gd name="T12" fmla="*/ 153 w 220"/>
              <a:gd name="T13" fmla="*/ 118 h 410"/>
              <a:gd name="T14" fmla="*/ 152 w 220"/>
              <a:gd name="T15" fmla="*/ 119 h 410"/>
              <a:gd name="T16" fmla="*/ 139 w 220"/>
              <a:gd name="T17" fmla="*/ 136 h 410"/>
              <a:gd name="T18" fmla="*/ 134 w 220"/>
              <a:gd name="T19" fmla="*/ 153 h 410"/>
              <a:gd name="T20" fmla="*/ 125 w 220"/>
              <a:gd name="T21" fmla="*/ 159 h 410"/>
              <a:gd name="T22" fmla="*/ 107 w 220"/>
              <a:gd name="T23" fmla="*/ 154 h 410"/>
              <a:gd name="T24" fmla="*/ 103 w 220"/>
              <a:gd name="T25" fmla="*/ 143 h 410"/>
              <a:gd name="T26" fmla="*/ 114 w 220"/>
              <a:gd name="T27" fmla="*/ 102 h 410"/>
              <a:gd name="T28" fmla="*/ 140 w 220"/>
              <a:gd name="T29" fmla="*/ 10 h 410"/>
              <a:gd name="T30" fmla="*/ 154 w 220"/>
              <a:gd name="T31" fmla="*/ 3 h 410"/>
              <a:gd name="T32" fmla="*/ 166 w 220"/>
              <a:gd name="T33" fmla="*/ 6 h 410"/>
              <a:gd name="T34" fmla="*/ 172 w 220"/>
              <a:gd name="T35" fmla="*/ 18 h 410"/>
              <a:gd name="T36" fmla="*/ 163 w 220"/>
              <a:gd name="T37" fmla="*/ 48 h 410"/>
              <a:gd name="T38" fmla="*/ 164 w 220"/>
              <a:gd name="T39" fmla="*/ 57 h 410"/>
              <a:gd name="T40" fmla="*/ 173 w 220"/>
              <a:gd name="T41" fmla="*/ 96 h 410"/>
              <a:gd name="T42" fmla="*/ 173 w 220"/>
              <a:gd name="T43" fmla="*/ 184 h 410"/>
              <a:gd name="T44" fmla="*/ 179 w 220"/>
              <a:gd name="T45" fmla="*/ 190 h 410"/>
              <a:gd name="T46" fmla="*/ 208 w 220"/>
              <a:gd name="T47" fmla="*/ 190 h 410"/>
              <a:gd name="T48" fmla="*/ 220 w 220"/>
              <a:gd name="T49" fmla="*/ 201 h 410"/>
              <a:gd name="T50" fmla="*/ 220 w 220"/>
              <a:gd name="T51" fmla="*/ 399 h 410"/>
              <a:gd name="T52" fmla="*/ 210 w 220"/>
              <a:gd name="T53" fmla="*/ 410 h 410"/>
              <a:gd name="T54" fmla="*/ 120 w 220"/>
              <a:gd name="T55" fmla="*/ 409 h 410"/>
              <a:gd name="T56" fmla="*/ 110 w 220"/>
              <a:gd name="T57" fmla="*/ 399 h 410"/>
              <a:gd name="T58" fmla="*/ 110 w 220"/>
              <a:gd name="T59" fmla="*/ 387 h 410"/>
              <a:gd name="T60" fmla="*/ 119 w 220"/>
              <a:gd name="T61" fmla="*/ 378 h 410"/>
              <a:gd name="T62" fmla="*/ 152 w 220"/>
              <a:gd name="T63" fmla="*/ 378 h 410"/>
              <a:gd name="T64" fmla="*/ 157 w 220"/>
              <a:gd name="T65" fmla="*/ 373 h 410"/>
              <a:gd name="T66" fmla="*/ 157 w 220"/>
              <a:gd name="T67" fmla="*/ 226 h 410"/>
              <a:gd name="T68" fmla="*/ 151 w 220"/>
              <a:gd name="T69" fmla="*/ 222 h 410"/>
              <a:gd name="T70" fmla="*/ 12 w 220"/>
              <a:gd name="T71" fmla="*/ 222 h 410"/>
              <a:gd name="T72" fmla="*/ 0 w 220"/>
              <a:gd name="T73" fmla="*/ 209 h 410"/>
              <a:gd name="T74" fmla="*/ 0 w 220"/>
              <a:gd name="T75" fmla="*/ 200 h 410"/>
              <a:gd name="T76" fmla="*/ 11 w 220"/>
              <a:gd name="T77" fmla="*/ 190 h 410"/>
              <a:gd name="T78" fmla="*/ 82 w 220"/>
              <a:gd name="T79" fmla="*/ 190 h 410"/>
              <a:gd name="T80" fmla="*/ 129 w 220"/>
              <a:gd name="T81" fmla="*/ 190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0" h="410">
                <a:moveTo>
                  <a:pt x="129" y="190"/>
                </a:moveTo>
                <a:cubicBezTo>
                  <a:pt x="126" y="186"/>
                  <a:pt x="124" y="182"/>
                  <a:pt x="127" y="178"/>
                </a:cubicBezTo>
                <a:cubicBezTo>
                  <a:pt x="129" y="174"/>
                  <a:pt x="132" y="174"/>
                  <a:pt x="136" y="174"/>
                </a:cubicBezTo>
                <a:cubicBezTo>
                  <a:pt x="142" y="174"/>
                  <a:pt x="147" y="174"/>
                  <a:pt x="152" y="174"/>
                </a:cubicBezTo>
                <a:cubicBezTo>
                  <a:pt x="155" y="174"/>
                  <a:pt x="157" y="173"/>
                  <a:pt x="157" y="170"/>
                </a:cubicBezTo>
                <a:cubicBezTo>
                  <a:pt x="157" y="153"/>
                  <a:pt x="157" y="137"/>
                  <a:pt x="157" y="120"/>
                </a:cubicBezTo>
                <a:cubicBezTo>
                  <a:pt x="157" y="117"/>
                  <a:pt x="156" y="117"/>
                  <a:pt x="153" y="118"/>
                </a:cubicBezTo>
                <a:cubicBezTo>
                  <a:pt x="153" y="119"/>
                  <a:pt x="152" y="119"/>
                  <a:pt x="152" y="119"/>
                </a:cubicBezTo>
                <a:cubicBezTo>
                  <a:pt x="144" y="122"/>
                  <a:pt x="140" y="128"/>
                  <a:pt x="139" y="136"/>
                </a:cubicBezTo>
                <a:cubicBezTo>
                  <a:pt x="137" y="142"/>
                  <a:pt x="136" y="148"/>
                  <a:pt x="134" y="153"/>
                </a:cubicBezTo>
                <a:cubicBezTo>
                  <a:pt x="132" y="158"/>
                  <a:pt x="130" y="160"/>
                  <a:pt x="125" y="159"/>
                </a:cubicBezTo>
                <a:cubicBezTo>
                  <a:pt x="119" y="157"/>
                  <a:pt x="113" y="156"/>
                  <a:pt x="107" y="154"/>
                </a:cubicBezTo>
                <a:cubicBezTo>
                  <a:pt x="102" y="152"/>
                  <a:pt x="101" y="149"/>
                  <a:pt x="103" y="143"/>
                </a:cubicBezTo>
                <a:cubicBezTo>
                  <a:pt x="107" y="129"/>
                  <a:pt x="110" y="116"/>
                  <a:pt x="114" y="102"/>
                </a:cubicBezTo>
                <a:cubicBezTo>
                  <a:pt x="123" y="72"/>
                  <a:pt x="132" y="41"/>
                  <a:pt x="140" y="10"/>
                </a:cubicBezTo>
                <a:cubicBezTo>
                  <a:pt x="143" y="2"/>
                  <a:pt x="145" y="0"/>
                  <a:pt x="154" y="3"/>
                </a:cubicBezTo>
                <a:cubicBezTo>
                  <a:pt x="158" y="4"/>
                  <a:pt x="162" y="5"/>
                  <a:pt x="166" y="6"/>
                </a:cubicBezTo>
                <a:cubicBezTo>
                  <a:pt x="173" y="8"/>
                  <a:pt x="174" y="11"/>
                  <a:pt x="172" y="18"/>
                </a:cubicBezTo>
                <a:cubicBezTo>
                  <a:pt x="169" y="28"/>
                  <a:pt x="167" y="38"/>
                  <a:pt x="163" y="48"/>
                </a:cubicBezTo>
                <a:cubicBezTo>
                  <a:pt x="163" y="52"/>
                  <a:pt x="162" y="54"/>
                  <a:pt x="164" y="57"/>
                </a:cubicBezTo>
                <a:cubicBezTo>
                  <a:pt x="172" y="69"/>
                  <a:pt x="174" y="82"/>
                  <a:pt x="173" y="96"/>
                </a:cubicBezTo>
                <a:cubicBezTo>
                  <a:pt x="173" y="126"/>
                  <a:pt x="173" y="155"/>
                  <a:pt x="173" y="184"/>
                </a:cubicBezTo>
                <a:cubicBezTo>
                  <a:pt x="173" y="188"/>
                  <a:pt x="174" y="190"/>
                  <a:pt x="179" y="190"/>
                </a:cubicBezTo>
                <a:cubicBezTo>
                  <a:pt x="189" y="189"/>
                  <a:pt x="199" y="190"/>
                  <a:pt x="208" y="190"/>
                </a:cubicBezTo>
                <a:cubicBezTo>
                  <a:pt x="217" y="190"/>
                  <a:pt x="220" y="193"/>
                  <a:pt x="220" y="201"/>
                </a:cubicBezTo>
                <a:cubicBezTo>
                  <a:pt x="220" y="267"/>
                  <a:pt x="220" y="333"/>
                  <a:pt x="220" y="399"/>
                </a:cubicBezTo>
                <a:cubicBezTo>
                  <a:pt x="220" y="406"/>
                  <a:pt x="216" y="410"/>
                  <a:pt x="210" y="410"/>
                </a:cubicBezTo>
                <a:cubicBezTo>
                  <a:pt x="180" y="410"/>
                  <a:pt x="150" y="410"/>
                  <a:pt x="120" y="409"/>
                </a:cubicBezTo>
                <a:cubicBezTo>
                  <a:pt x="113" y="409"/>
                  <a:pt x="110" y="406"/>
                  <a:pt x="110" y="399"/>
                </a:cubicBezTo>
                <a:cubicBezTo>
                  <a:pt x="110" y="395"/>
                  <a:pt x="110" y="391"/>
                  <a:pt x="110" y="387"/>
                </a:cubicBezTo>
                <a:cubicBezTo>
                  <a:pt x="110" y="381"/>
                  <a:pt x="114" y="378"/>
                  <a:pt x="119" y="378"/>
                </a:cubicBezTo>
                <a:cubicBezTo>
                  <a:pt x="130" y="378"/>
                  <a:pt x="141" y="377"/>
                  <a:pt x="152" y="378"/>
                </a:cubicBezTo>
                <a:cubicBezTo>
                  <a:pt x="156" y="378"/>
                  <a:pt x="157" y="377"/>
                  <a:pt x="157" y="373"/>
                </a:cubicBezTo>
                <a:cubicBezTo>
                  <a:pt x="157" y="324"/>
                  <a:pt x="157" y="275"/>
                  <a:pt x="157" y="226"/>
                </a:cubicBezTo>
                <a:cubicBezTo>
                  <a:pt x="157" y="222"/>
                  <a:pt x="155" y="222"/>
                  <a:pt x="151" y="222"/>
                </a:cubicBezTo>
                <a:cubicBezTo>
                  <a:pt x="105" y="222"/>
                  <a:pt x="58" y="222"/>
                  <a:pt x="12" y="222"/>
                </a:cubicBezTo>
                <a:cubicBezTo>
                  <a:pt x="3" y="222"/>
                  <a:pt x="0" y="218"/>
                  <a:pt x="0" y="209"/>
                </a:cubicBezTo>
                <a:cubicBezTo>
                  <a:pt x="0" y="206"/>
                  <a:pt x="0" y="203"/>
                  <a:pt x="0" y="200"/>
                </a:cubicBezTo>
                <a:cubicBezTo>
                  <a:pt x="0" y="193"/>
                  <a:pt x="4" y="190"/>
                  <a:pt x="11" y="190"/>
                </a:cubicBezTo>
                <a:cubicBezTo>
                  <a:pt x="35" y="190"/>
                  <a:pt x="58" y="190"/>
                  <a:pt x="82" y="190"/>
                </a:cubicBezTo>
                <a:cubicBezTo>
                  <a:pt x="98" y="190"/>
                  <a:pt x="113" y="190"/>
                  <a:pt x="129" y="190"/>
                </a:cubicBezTo>
                <a:close/>
              </a:path>
            </a:pathLst>
          </a:custGeom>
          <a:solidFill>
            <a:srgbClr val="00338D"/>
          </a:solidFill>
          <a:ln>
            <a:noFill/>
          </a:ln>
        </p:spPr>
        <p:txBody>
          <a:bodyPr vert="horz" wrap="square" lIns="46759" tIns="23380" rIns="46759" bIns="23380" numCol="1" anchor="t" anchorCtr="0" compatLnSpc="1">
            <a:prstTxWarp prst="textNoShape">
              <a:avLst/>
            </a:prstTxWarp>
          </a:bodyPr>
          <a:lstStyle/>
          <a:p>
            <a:endParaRPr lang="en-US" sz="900" dirty="0">
              <a:solidFill>
                <a:srgbClr val="000000"/>
              </a:solidFill>
            </a:endParaRPr>
          </a:p>
        </p:txBody>
      </p:sp>
      <p:sp>
        <p:nvSpPr>
          <p:cNvPr id="172" name="Freeform 7"/>
          <p:cNvSpPr>
            <a:spLocks/>
          </p:cNvSpPr>
          <p:nvPr/>
        </p:nvSpPr>
        <p:spPr bwMode="auto">
          <a:xfrm>
            <a:off x="1694753" y="1976992"/>
            <a:ext cx="170151" cy="313303"/>
          </a:xfrm>
          <a:custGeom>
            <a:avLst/>
            <a:gdLst>
              <a:gd name="T0" fmla="*/ 0 w 157"/>
              <a:gd name="T1" fmla="*/ 112 h 302"/>
              <a:gd name="T2" fmla="*/ 0 w 157"/>
              <a:gd name="T3" fmla="*/ 19 h 302"/>
              <a:gd name="T4" fmla="*/ 20 w 157"/>
              <a:gd name="T5" fmla="*/ 3 h 302"/>
              <a:gd name="T6" fmla="*/ 32 w 157"/>
              <a:gd name="T7" fmla="*/ 19 h 302"/>
              <a:gd name="T8" fmla="*/ 32 w 157"/>
              <a:gd name="T9" fmla="*/ 105 h 302"/>
              <a:gd name="T10" fmla="*/ 32 w 157"/>
              <a:gd name="T11" fmla="*/ 185 h 302"/>
              <a:gd name="T12" fmla="*/ 38 w 157"/>
              <a:gd name="T13" fmla="*/ 190 h 302"/>
              <a:gd name="T14" fmla="*/ 140 w 157"/>
              <a:gd name="T15" fmla="*/ 190 h 302"/>
              <a:gd name="T16" fmla="*/ 157 w 157"/>
              <a:gd name="T17" fmla="*/ 206 h 302"/>
              <a:gd name="T18" fmla="*/ 141 w 157"/>
              <a:gd name="T19" fmla="*/ 222 h 302"/>
              <a:gd name="T20" fmla="*/ 100 w 157"/>
              <a:gd name="T21" fmla="*/ 222 h 302"/>
              <a:gd name="T22" fmla="*/ 94 w 157"/>
              <a:gd name="T23" fmla="*/ 227 h 302"/>
              <a:gd name="T24" fmla="*/ 94 w 157"/>
              <a:gd name="T25" fmla="*/ 264 h 302"/>
              <a:gd name="T26" fmla="*/ 99 w 157"/>
              <a:gd name="T27" fmla="*/ 269 h 302"/>
              <a:gd name="T28" fmla="*/ 111 w 157"/>
              <a:gd name="T29" fmla="*/ 269 h 302"/>
              <a:gd name="T30" fmla="*/ 126 w 157"/>
              <a:gd name="T31" fmla="*/ 283 h 302"/>
              <a:gd name="T32" fmla="*/ 114 w 157"/>
              <a:gd name="T33" fmla="*/ 300 h 302"/>
              <a:gd name="T34" fmla="*/ 95 w 157"/>
              <a:gd name="T35" fmla="*/ 290 h 302"/>
              <a:gd name="T36" fmla="*/ 87 w 157"/>
              <a:gd name="T37" fmla="*/ 285 h 302"/>
              <a:gd name="T38" fmla="*/ 68 w 157"/>
              <a:gd name="T39" fmla="*/ 285 h 302"/>
              <a:gd name="T40" fmla="*/ 63 w 157"/>
              <a:gd name="T41" fmla="*/ 289 h 302"/>
              <a:gd name="T42" fmla="*/ 46 w 157"/>
              <a:gd name="T43" fmla="*/ 300 h 302"/>
              <a:gd name="T44" fmla="*/ 32 w 157"/>
              <a:gd name="T45" fmla="*/ 288 h 302"/>
              <a:gd name="T46" fmla="*/ 40 w 157"/>
              <a:gd name="T47" fmla="*/ 270 h 302"/>
              <a:gd name="T48" fmla="*/ 53 w 157"/>
              <a:gd name="T49" fmla="*/ 269 h 302"/>
              <a:gd name="T50" fmla="*/ 58 w 157"/>
              <a:gd name="T51" fmla="*/ 269 h 302"/>
              <a:gd name="T52" fmla="*/ 63 w 157"/>
              <a:gd name="T53" fmla="*/ 265 h 302"/>
              <a:gd name="T54" fmla="*/ 63 w 157"/>
              <a:gd name="T55" fmla="*/ 226 h 302"/>
              <a:gd name="T56" fmla="*/ 58 w 157"/>
              <a:gd name="T57" fmla="*/ 222 h 302"/>
              <a:gd name="T58" fmla="*/ 17 w 157"/>
              <a:gd name="T59" fmla="*/ 222 h 302"/>
              <a:gd name="T60" fmla="*/ 0 w 157"/>
              <a:gd name="T61" fmla="*/ 205 h 302"/>
              <a:gd name="T62" fmla="*/ 0 w 157"/>
              <a:gd name="T63" fmla="*/ 112 h 302"/>
              <a:gd name="T64" fmla="*/ 0 w 157"/>
              <a:gd name="T65" fmla="*/ 11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7" h="302">
                <a:moveTo>
                  <a:pt x="0" y="112"/>
                </a:moveTo>
                <a:cubicBezTo>
                  <a:pt x="0" y="81"/>
                  <a:pt x="0" y="50"/>
                  <a:pt x="0" y="19"/>
                </a:cubicBezTo>
                <a:cubicBezTo>
                  <a:pt x="0" y="8"/>
                  <a:pt x="9" y="0"/>
                  <a:pt x="20" y="3"/>
                </a:cubicBezTo>
                <a:cubicBezTo>
                  <a:pt x="27" y="5"/>
                  <a:pt x="32" y="10"/>
                  <a:pt x="32" y="19"/>
                </a:cubicBezTo>
                <a:cubicBezTo>
                  <a:pt x="32" y="48"/>
                  <a:pt x="32" y="76"/>
                  <a:pt x="32" y="105"/>
                </a:cubicBezTo>
                <a:cubicBezTo>
                  <a:pt x="32" y="132"/>
                  <a:pt x="32" y="158"/>
                  <a:pt x="32" y="185"/>
                </a:cubicBezTo>
                <a:cubicBezTo>
                  <a:pt x="32" y="189"/>
                  <a:pt x="33" y="190"/>
                  <a:pt x="38" y="190"/>
                </a:cubicBezTo>
                <a:cubicBezTo>
                  <a:pt x="72" y="190"/>
                  <a:pt x="106" y="190"/>
                  <a:pt x="140" y="190"/>
                </a:cubicBezTo>
                <a:cubicBezTo>
                  <a:pt x="150" y="190"/>
                  <a:pt x="157" y="197"/>
                  <a:pt x="157" y="206"/>
                </a:cubicBezTo>
                <a:cubicBezTo>
                  <a:pt x="157" y="216"/>
                  <a:pt x="151" y="222"/>
                  <a:pt x="141" y="222"/>
                </a:cubicBezTo>
                <a:cubicBezTo>
                  <a:pt x="127" y="222"/>
                  <a:pt x="114" y="222"/>
                  <a:pt x="100" y="222"/>
                </a:cubicBezTo>
                <a:cubicBezTo>
                  <a:pt x="96" y="222"/>
                  <a:pt x="94" y="223"/>
                  <a:pt x="94" y="227"/>
                </a:cubicBezTo>
                <a:cubicBezTo>
                  <a:pt x="95" y="239"/>
                  <a:pt x="95" y="252"/>
                  <a:pt x="94" y="264"/>
                </a:cubicBezTo>
                <a:cubicBezTo>
                  <a:pt x="94" y="267"/>
                  <a:pt x="96" y="269"/>
                  <a:pt x="99" y="269"/>
                </a:cubicBezTo>
                <a:cubicBezTo>
                  <a:pt x="103" y="268"/>
                  <a:pt x="107" y="269"/>
                  <a:pt x="111" y="269"/>
                </a:cubicBezTo>
                <a:cubicBezTo>
                  <a:pt x="119" y="269"/>
                  <a:pt x="125" y="275"/>
                  <a:pt x="126" y="283"/>
                </a:cubicBezTo>
                <a:cubicBezTo>
                  <a:pt x="127" y="291"/>
                  <a:pt x="121" y="298"/>
                  <a:pt x="114" y="300"/>
                </a:cubicBezTo>
                <a:cubicBezTo>
                  <a:pt x="105" y="302"/>
                  <a:pt x="97" y="298"/>
                  <a:pt x="95" y="290"/>
                </a:cubicBezTo>
                <a:cubicBezTo>
                  <a:pt x="94" y="285"/>
                  <a:pt x="91" y="285"/>
                  <a:pt x="87" y="285"/>
                </a:cubicBezTo>
                <a:cubicBezTo>
                  <a:pt x="81" y="285"/>
                  <a:pt x="75" y="285"/>
                  <a:pt x="68" y="285"/>
                </a:cubicBezTo>
                <a:cubicBezTo>
                  <a:pt x="65" y="285"/>
                  <a:pt x="63" y="286"/>
                  <a:pt x="63" y="289"/>
                </a:cubicBezTo>
                <a:cubicBezTo>
                  <a:pt x="61" y="296"/>
                  <a:pt x="54" y="301"/>
                  <a:pt x="46" y="300"/>
                </a:cubicBezTo>
                <a:cubicBezTo>
                  <a:pt x="39" y="300"/>
                  <a:pt x="33" y="295"/>
                  <a:pt x="32" y="288"/>
                </a:cubicBezTo>
                <a:cubicBezTo>
                  <a:pt x="30" y="281"/>
                  <a:pt x="33" y="274"/>
                  <a:pt x="40" y="270"/>
                </a:cubicBezTo>
                <a:cubicBezTo>
                  <a:pt x="44" y="268"/>
                  <a:pt x="48" y="269"/>
                  <a:pt x="53" y="269"/>
                </a:cubicBezTo>
                <a:cubicBezTo>
                  <a:pt x="54" y="269"/>
                  <a:pt x="56" y="269"/>
                  <a:pt x="58" y="269"/>
                </a:cubicBezTo>
                <a:cubicBezTo>
                  <a:pt x="61" y="269"/>
                  <a:pt x="63" y="268"/>
                  <a:pt x="63" y="265"/>
                </a:cubicBezTo>
                <a:cubicBezTo>
                  <a:pt x="62" y="252"/>
                  <a:pt x="62" y="239"/>
                  <a:pt x="63" y="226"/>
                </a:cubicBezTo>
                <a:cubicBezTo>
                  <a:pt x="63" y="222"/>
                  <a:pt x="61" y="222"/>
                  <a:pt x="58" y="222"/>
                </a:cubicBezTo>
                <a:cubicBezTo>
                  <a:pt x="44" y="222"/>
                  <a:pt x="31" y="222"/>
                  <a:pt x="17" y="222"/>
                </a:cubicBezTo>
                <a:cubicBezTo>
                  <a:pt x="6" y="222"/>
                  <a:pt x="0" y="216"/>
                  <a:pt x="0" y="205"/>
                </a:cubicBezTo>
                <a:cubicBezTo>
                  <a:pt x="0" y="174"/>
                  <a:pt x="0" y="143"/>
                  <a:pt x="0" y="112"/>
                </a:cubicBezTo>
                <a:cubicBezTo>
                  <a:pt x="0" y="112"/>
                  <a:pt x="0" y="112"/>
                  <a:pt x="0" y="112"/>
                </a:cubicBezTo>
                <a:close/>
              </a:path>
            </a:pathLst>
          </a:custGeom>
          <a:solidFill>
            <a:srgbClr val="00338D"/>
          </a:solidFill>
          <a:ln>
            <a:noFill/>
          </a:ln>
        </p:spPr>
        <p:txBody>
          <a:bodyPr vert="horz" wrap="square" lIns="46759" tIns="23380" rIns="46759" bIns="23380" numCol="1" anchor="t" anchorCtr="0" compatLnSpc="1">
            <a:prstTxWarp prst="textNoShape">
              <a:avLst/>
            </a:prstTxWarp>
          </a:bodyPr>
          <a:lstStyle/>
          <a:p>
            <a:endParaRPr lang="en-US" sz="900" dirty="0">
              <a:solidFill>
                <a:srgbClr val="000000"/>
              </a:solidFill>
            </a:endParaRPr>
          </a:p>
        </p:txBody>
      </p:sp>
      <p:sp>
        <p:nvSpPr>
          <p:cNvPr id="181" name="Freeform 8"/>
          <p:cNvSpPr>
            <a:spLocks/>
          </p:cNvSpPr>
          <p:nvPr/>
        </p:nvSpPr>
        <p:spPr bwMode="auto">
          <a:xfrm>
            <a:off x="1744998" y="1849068"/>
            <a:ext cx="103917" cy="99737"/>
          </a:xfrm>
          <a:custGeom>
            <a:avLst/>
            <a:gdLst>
              <a:gd name="T0" fmla="*/ 1 w 96"/>
              <a:gd name="T1" fmla="*/ 49 h 96"/>
              <a:gd name="T2" fmla="*/ 48 w 96"/>
              <a:gd name="T3" fmla="*/ 1 h 96"/>
              <a:gd name="T4" fmla="*/ 95 w 96"/>
              <a:gd name="T5" fmla="*/ 48 h 96"/>
              <a:gd name="T6" fmla="*/ 48 w 96"/>
              <a:gd name="T7" fmla="*/ 96 h 96"/>
              <a:gd name="T8" fmla="*/ 1 w 96"/>
              <a:gd name="T9" fmla="*/ 49 h 96"/>
            </a:gdLst>
            <a:ahLst/>
            <a:cxnLst>
              <a:cxn ang="0">
                <a:pos x="T0" y="T1"/>
              </a:cxn>
              <a:cxn ang="0">
                <a:pos x="T2" y="T3"/>
              </a:cxn>
              <a:cxn ang="0">
                <a:pos x="T4" y="T5"/>
              </a:cxn>
              <a:cxn ang="0">
                <a:pos x="T6" y="T7"/>
              </a:cxn>
              <a:cxn ang="0">
                <a:pos x="T8" y="T9"/>
              </a:cxn>
            </a:cxnLst>
            <a:rect l="0" t="0" r="r" b="b"/>
            <a:pathLst>
              <a:path w="96" h="96">
                <a:moveTo>
                  <a:pt x="1" y="49"/>
                </a:moveTo>
                <a:cubicBezTo>
                  <a:pt x="1" y="22"/>
                  <a:pt x="21" y="1"/>
                  <a:pt x="48" y="1"/>
                </a:cubicBezTo>
                <a:cubicBezTo>
                  <a:pt x="74" y="0"/>
                  <a:pt x="96" y="23"/>
                  <a:pt x="95" y="48"/>
                </a:cubicBezTo>
                <a:cubicBezTo>
                  <a:pt x="95" y="75"/>
                  <a:pt x="75" y="95"/>
                  <a:pt x="48" y="96"/>
                </a:cubicBezTo>
                <a:cubicBezTo>
                  <a:pt x="22" y="96"/>
                  <a:pt x="0" y="74"/>
                  <a:pt x="1" y="49"/>
                </a:cubicBezTo>
                <a:close/>
              </a:path>
            </a:pathLst>
          </a:custGeom>
          <a:solidFill>
            <a:srgbClr val="00338D"/>
          </a:solidFill>
          <a:ln>
            <a:noFill/>
          </a:ln>
        </p:spPr>
        <p:txBody>
          <a:bodyPr vert="horz" wrap="square" lIns="46759" tIns="23380" rIns="46759" bIns="23380" numCol="1" anchor="t" anchorCtr="0" compatLnSpc="1">
            <a:prstTxWarp prst="textNoShape">
              <a:avLst/>
            </a:prstTxWarp>
          </a:bodyPr>
          <a:lstStyle/>
          <a:p>
            <a:endParaRPr lang="en-US" sz="900" dirty="0">
              <a:solidFill>
                <a:srgbClr val="000000"/>
              </a:solidFill>
            </a:endParaRPr>
          </a:p>
        </p:txBody>
      </p:sp>
      <p:sp>
        <p:nvSpPr>
          <p:cNvPr id="188" name="Freeform 31"/>
          <p:cNvSpPr>
            <a:spLocks/>
          </p:cNvSpPr>
          <p:nvPr/>
        </p:nvSpPr>
        <p:spPr bwMode="auto">
          <a:xfrm>
            <a:off x="1813053" y="2541584"/>
            <a:ext cx="161010" cy="193032"/>
          </a:xfrm>
          <a:custGeom>
            <a:avLst/>
            <a:gdLst>
              <a:gd name="T0" fmla="*/ 48 w 134"/>
              <a:gd name="T1" fmla="*/ 100 h 166"/>
              <a:gd name="T2" fmla="*/ 18 w 134"/>
              <a:gd name="T3" fmla="*/ 55 h 166"/>
              <a:gd name="T4" fmla="*/ 33 w 134"/>
              <a:gd name="T5" fmla="*/ 19 h 166"/>
              <a:gd name="T6" fmla="*/ 103 w 134"/>
              <a:gd name="T7" fmla="*/ 22 h 166"/>
              <a:gd name="T8" fmla="*/ 87 w 134"/>
              <a:gd name="T9" fmla="*/ 100 h 166"/>
              <a:gd name="T10" fmla="*/ 96 w 134"/>
              <a:gd name="T11" fmla="*/ 105 h 166"/>
              <a:gd name="T12" fmla="*/ 133 w 134"/>
              <a:gd name="T13" fmla="*/ 159 h 166"/>
              <a:gd name="T14" fmla="*/ 126 w 134"/>
              <a:gd name="T15" fmla="*/ 165 h 166"/>
              <a:gd name="T16" fmla="*/ 94 w 134"/>
              <a:gd name="T17" fmla="*/ 165 h 166"/>
              <a:gd name="T18" fmla="*/ 11 w 134"/>
              <a:gd name="T19" fmla="*/ 165 h 166"/>
              <a:gd name="T20" fmla="*/ 2 w 134"/>
              <a:gd name="T21" fmla="*/ 154 h 166"/>
              <a:gd name="T22" fmla="*/ 45 w 134"/>
              <a:gd name="T23" fmla="*/ 102 h 166"/>
              <a:gd name="T24" fmla="*/ 47 w 134"/>
              <a:gd name="T25" fmla="*/ 101 h 166"/>
              <a:gd name="T26" fmla="*/ 48 w 134"/>
              <a:gd name="T27" fmla="*/ 10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4" h="166">
                <a:moveTo>
                  <a:pt x="48" y="100"/>
                </a:moveTo>
                <a:cubicBezTo>
                  <a:pt x="30" y="90"/>
                  <a:pt x="19" y="76"/>
                  <a:pt x="18" y="55"/>
                </a:cubicBezTo>
                <a:cubicBezTo>
                  <a:pt x="18" y="41"/>
                  <a:pt x="23" y="29"/>
                  <a:pt x="33" y="19"/>
                </a:cubicBezTo>
                <a:cubicBezTo>
                  <a:pt x="53" y="0"/>
                  <a:pt x="84" y="1"/>
                  <a:pt x="103" y="22"/>
                </a:cubicBezTo>
                <a:cubicBezTo>
                  <a:pt x="125" y="46"/>
                  <a:pt x="119" y="73"/>
                  <a:pt x="87" y="100"/>
                </a:cubicBezTo>
                <a:cubicBezTo>
                  <a:pt x="89" y="103"/>
                  <a:pt x="93" y="103"/>
                  <a:pt x="96" y="105"/>
                </a:cubicBezTo>
                <a:cubicBezTo>
                  <a:pt x="122" y="114"/>
                  <a:pt x="129" y="136"/>
                  <a:pt x="133" y="159"/>
                </a:cubicBezTo>
                <a:cubicBezTo>
                  <a:pt x="134" y="165"/>
                  <a:pt x="130" y="165"/>
                  <a:pt x="126" y="165"/>
                </a:cubicBezTo>
                <a:cubicBezTo>
                  <a:pt x="115" y="165"/>
                  <a:pt x="105" y="165"/>
                  <a:pt x="94" y="165"/>
                </a:cubicBezTo>
                <a:cubicBezTo>
                  <a:pt x="67" y="165"/>
                  <a:pt x="39" y="166"/>
                  <a:pt x="11" y="165"/>
                </a:cubicBezTo>
                <a:cubicBezTo>
                  <a:pt x="0" y="165"/>
                  <a:pt x="0" y="165"/>
                  <a:pt x="2" y="154"/>
                </a:cubicBezTo>
                <a:cubicBezTo>
                  <a:pt x="6" y="129"/>
                  <a:pt x="18" y="110"/>
                  <a:pt x="45" y="102"/>
                </a:cubicBezTo>
                <a:cubicBezTo>
                  <a:pt x="45" y="102"/>
                  <a:pt x="46" y="102"/>
                  <a:pt x="47" y="101"/>
                </a:cubicBezTo>
                <a:cubicBezTo>
                  <a:pt x="47" y="101"/>
                  <a:pt x="47" y="101"/>
                  <a:pt x="48" y="100"/>
                </a:cubicBezTo>
                <a:close/>
              </a:path>
            </a:pathLst>
          </a:custGeom>
          <a:solidFill>
            <a:srgbClr val="0033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6759" tIns="23380" rIns="46759" bIns="23380" numCol="1" anchor="t" anchorCtr="0" compatLnSpc="1">
            <a:prstTxWarp prst="textNoShape">
              <a:avLst/>
            </a:prstTxWarp>
          </a:bodyPr>
          <a:lstStyle/>
          <a:p>
            <a:endParaRPr lang="en-US" sz="900" dirty="0">
              <a:solidFill>
                <a:srgbClr val="000000"/>
              </a:solidFill>
            </a:endParaRPr>
          </a:p>
        </p:txBody>
      </p:sp>
      <p:sp>
        <p:nvSpPr>
          <p:cNvPr id="189" name="TextBox 188"/>
          <p:cNvSpPr txBox="1"/>
          <p:nvPr/>
        </p:nvSpPr>
        <p:spPr>
          <a:xfrm>
            <a:off x="1590912" y="1657293"/>
            <a:ext cx="617455" cy="138735"/>
          </a:xfrm>
          <a:prstGeom prst="rect">
            <a:avLst/>
          </a:prstGeom>
          <a:solidFill>
            <a:schemeClr val="tx2"/>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en-US" dirty="0"/>
              <a:t>Managed</a:t>
            </a:r>
          </a:p>
        </p:txBody>
      </p:sp>
      <p:sp>
        <p:nvSpPr>
          <p:cNvPr id="190" name="Rectangle 189"/>
          <p:cNvSpPr/>
          <p:nvPr/>
        </p:nvSpPr>
        <p:spPr>
          <a:xfrm>
            <a:off x="1524171" y="3142698"/>
            <a:ext cx="796513" cy="801540"/>
          </a:xfrm>
          <a:prstGeom prst="rect">
            <a:avLst/>
          </a:prstGeom>
          <a:solidFill>
            <a:schemeClr val="bg1">
              <a:alpha val="0"/>
            </a:schemeClr>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endParaRPr lang="en-US" sz="900" dirty="0">
              <a:solidFill>
                <a:prstClr val="white"/>
              </a:solidFill>
            </a:endParaRPr>
          </a:p>
        </p:txBody>
      </p:sp>
      <p:sp>
        <p:nvSpPr>
          <p:cNvPr id="191" name="TextBox 190"/>
          <p:cNvSpPr txBox="1"/>
          <p:nvPr/>
        </p:nvSpPr>
        <p:spPr>
          <a:xfrm>
            <a:off x="1557914" y="3210016"/>
            <a:ext cx="723900" cy="138735"/>
          </a:xfrm>
          <a:prstGeom prst="rect">
            <a:avLst/>
          </a:prstGeom>
          <a:solidFill>
            <a:schemeClr val="tx2"/>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en-US" dirty="0"/>
              <a:t>Unmanaged</a:t>
            </a:r>
          </a:p>
        </p:txBody>
      </p:sp>
      <p:grpSp>
        <p:nvGrpSpPr>
          <p:cNvPr id="192" name="Group 191"/>
          <p:cNvGrpSpPr/>
          <p:nvPr/>
        </p:nvGrpSpPr>
        <p:grpSpPr>
          <a:xfrm>
            <a:off x="1783109" y="3451581"/>
            <a:ext cx="228994" cy="331794"/>
            <a:chOff x="706394" y="5227246"/>
            <a:chExt cx="431800" cy="711200"/>
          </a:xfrm>
        </p:grpSpPr>
        <p:sp>
          <p:nvSpPr>
            <p:cNvPr id="193" name="object 7"/>
            <p:cNvSpPr/>
            <p:nvPr/>
          </p:nvSpPr>
          <p:spPr>
            <a:xfrm>
              <a:off x="706394" y="5227246"/>
              <a:ext cx="431800" cy="711200"/>
            </a:xfrm>
            <a:custGeom>
              <a:avLst/>
              <a:gdLst/>
              <a:ahLst/>
              <a:cxnLst/>
              <a:rect l="l" t="t" r="r" b="b"/>
              <a:pathLst>
                <a:path w="431800" h="711200">
                  <a:moveTo>
                    <a:pt x="368300" y="0"/>
                  </a:moveTo>
                  <a:lnTo>
                    <a:pt x="63500" y="0"/>
                  </a:lnTo>
                  <a:lnTo>
                    <a:pt x="38785" y="4990"/>
                  </a:lnTo>
                  <a:lnTo>
                    <a:pt x="18600" y="18600"/>
                  </a:lnTo>
                  <a:lnTo>
                    <a:pt x="4990" y="38785"/>
                  </a:lnTo>
                  <a:lnTo>
                    <a:pt x="0" y="63500"/>
                  </a:lnTo>
                  <a:lnTo>
                    <a:pt x="0" y="647700"/>
                  </a:lnTo>
                  <a:lnTo>
                    <a:pt x="4564" y="672414"/>
                  </a:lnTo>
                  <a:lnTo>
                    <a:pt x="17462" y="692599"/>
                  </a:lnTo>
                  <a:lnTo>
                    <a:pt x="37504" y="706209"/>
                  </a:lnTo>
                  <a:lnTo>
                    <a:pt x="63500" y="711200"/>
                  </a:lnTo>
                  <a:lnTo>
                    <a:pt x="368300" y="711200"/>
                  </a:lnTo>
                  <a:lnTo>
                    <a:pt x="394295" y="706635"/>
                  </a:lnTo>
                  <a:lnTo>
                    <a:pt x="414337" y="693737"/>
                  </a:lnTo>
                  <a:lnTo>
                    <a:pt x="427235" y="673695"/>
                  </a:lnTo>
                  <a:lnTo>
                    <a:pt x="427340" y="673100"/>
                  </a:lnTo>
                  <a:lnTo>
                    <a:pt x="63500" y="673100"/>
                  </a:lnTo>
                  <a:lnTo>
                    <a:pt x="54173" y="671102"/>
                  </a:lnTo>
                  <a:lnTo>
                    <a:pt x="46037" y="665657"/>
                  </a:lnTo>
                  <a:lnTo>
                    <a:pt x="40282" y="657583"/>
                  </a:lnTo>
                  <a:lnTo>
                    <a:pt x="38100" y="647700"/>
                  </a:lnTo>
                  <a:lnTo>
                    <a:pt x="38100" y="63500"/>
                  </a:lnTo>
                  <a:lnTo>
                    <a:pt x="40095" y="53616"/>
                  </a:lnTo>
                  <a:lnTo>
                    <a:pt x="45537" y="45542"/>
                  </a:lnTo>
                  <a:lnTo>
                    <a:pt x="53610" y="40097"/>
                  </a:lnTo>
                  <a:lnTo>
                    <a:pt x="63500" y="38100"/>
                  </a:lnTo>
                  <a:lnTo>
                    <a:pt x="427340" y="38100"/>
                  </a:lnTo>
                  <a:lnTo>
                    <a:pt x="427235" y="37504"/>
                  </a:lnTo>
                  <a:lnTo>
                    <a:pt x="414337" y="17462"/>
                  </a:lnTo>
                  <a:lnTo>
                    <a:pt x="394295" y="4564"/>
                  </a:lnTo>
                  <a:lnTo>
                    <a:pt x="368300" y="0"/>
                  </a:lnTo>
                  <a:close/>
                </a:path>
                <a:path w="431800" h="711200">
                  <a:moveTo>
                    <a:pt x="427340" y="38100"/>
                  </a:moveTo>
                  <a:lnTo>
                    <a:pt x="368300" y="38100"/>
                  </a:lnTo>
                  <a:lnTo>
                    <a:pt x="377626" y="40282"/>
                  </a:lnTo>
                  <a:lnTo>
                    <a:pt x="385762" y="46037"/>
                  </a:lnTo>
                  <a:lnTo>
                    <a:pt x="391517" y="54173"/>
                  </a:lnTo>
                  <a:lnTo>
                    <a:pt x="393700" y="63500"/>
                  </a:lnTo>
                  <a:lnTo>
                    <a:pt x="393700" y="647700"/>
                  </a:lnTo>
                  <a:lnTo>
                    <a:pt x="391517" y="657026"/>
                  </a:lnTo>
                  <a:lnTo>
                    <a:pt x="385762" y="665162"/>
                  </a:lnTo>
                  <a:lnTo>
                    <a:pt x="377626" y="670917"/>
                  </a:lnTo>
                  <a:lnTo>
                    <a:pt x="368300" y="673100"/>
                  </a:lnTo>
                  <a:lnTo>
                    <a:pt x="427340" y="673100"/>
                  </a:lnTo>
                  <a:lnTo>
                    <a:pt x="431800" y="647700"/>
                  </a:lnTo>
                  <a:lnTo>
                    <a:pt x="431800" y="63500"/>
                  </a:lnTo>
                  <a:lnTo>
                    <a:pt x="427340" y="38100"/>
                  </a:lnTo>
                  <a:close/>
                </a:path>
              </a:pathLst>
            </a:custGeom>
            <a:solidFill>
              <a:srgbClr val="00338D"/>
            </a:solidFill>
          </p:spPr>
          <p:txBody>
            <a:bodyPr wrap="square" lIns="0" tIns="0" rIns="0" bIns="0" rtlCol="0"/>
            <a:lstStyle/>
            <a:p>
              <a:endParaRPr/>
            </a:p>
          </p:txBody>
        </p:sp>
        <p:sp>
          <p:nvSpPr>
            <p:cNvPr id="194" name="object 8"/>
            <p:cNvSpPr/>
            <p:nvPr/>
          </p:nvSpPr>
          <p:spPr>
            <a:xfrm>
              <a:off x="782596" y="5328841"/>
              <a:ext cx="279400" cy="495300"/>
            </a:xfrm>
            <a:custGeom>
              <a:avLst/>
              <a:gdLst/>
              <a:ahLst/>
              <a:cxnLst/>
              <a:rect l="l" t="t" r="r" b="b"/>
              <a:pathLst>
                <a:path w="279400" h="495300">
                  <a:moveTo>
                    <a:pt x="0" y="495299"/>
                  </a:moveTo>
                  <a:lnTo>
                    <a:pt x="279400" y="495299"/>
                  </a:lnTo>
                  <a:lnTo>
                    <a:pt x="279400" y="0"/>
                  </a:lnTo>
                  <a:lnTo>
                    <a:pt x="0" y="0"/>
                  </a:lnTo>
                  <a:lnTo>
                    <a:pt x="0" y="495299"/>
                  </a:lnTo>
                  <a:close/>
                </a:path>
              </a:pathLst>
            </a:custGeom>
            <a:solidFill>
              <a:srgbClr val="00338D"/>
            </a:solidFill>
          </p:spPr>
          <p:txBody>
            <a:bodyPr wrap="square" lIns="0" tIns="0" rIns="0" bIns="0" rtlCol="0"/>
            <a:lstStyle/>
            <a:p>
              <a:endParaRPr/>
            </a:p>
          </p:txBody>
        </p:sp>
        <p:sp>
          <p:nvSpPr>
            <p:cNvPr id="195" name="object 9"/>
            <p:cNvSpPr/>
            <p:nvPr/>
          </p:nvSpPr>
          <p:spPr>
            <a:xfrm>
              <a:off x="896894" y="5836846"/>
              <a:ext cx="50800" cy="50800"/>
            </a:xfrm>
            <a:custGeom>
              <a:avLst/>
              <a:gdLst/>
              <a:ahLst/>
              <a:cxnLst/>
              <a:rect l="l" t="t" r="r" b="b"/>
              <a:pathLst>
                <a:path w="50800" h="50800">
                  <a:moveTo>
                    <a:pt x="25400" y="0"/>
                  </a:moveTo>
                  <a:lnTo>
                    <a:pt x="15510" y="1997"/>
                  </a:lnTo>
                  <a:lnTo>
                    <a:pt x="7437" y="7442"/>
                  </a:lnTo>
                  <a:lnTo>
                    <a:pt x="1995" y="15516"/>
                  </a:lnTo>
                  <a:lnTo>
                    <a:pt x="0" y="25400"/>
                  </a:lnTo>
                  <a:lnTo>
                    <a:pt x="1995" y="35289"/>
                  </a:lnTo>
                  <a:lnTo>
                    <a:pt x="7437" y="43362"/>
                  </a:lnTo>
                  <a:lnTo>
                    <a:pt x="15510" y="48804"/>
                  </a:lnTo>
                  <a:lnTo>
                    <a:pt x="25400" y="50800"/>
                  </a:lnTo>
                  <a:lnTo>
                    <a:pt x="35283" y="48804"/>
                  </a:lnTo>
                  <a:lnTo>
                    <a:pt x="43357" y="43362"/>
                  </a:lnTo>
                  <a:lnTo>
                    <a:pt x="48802" y="35289"/>
                  </a:lnTo>
                  <a:lnTo>
                    <a:pt x="50800" y="25400"/>
                  </a:lnTo>
                  <a:lnTo>
                    <a:pt x="48802" y="15516"/>
                  </a:lnTo>
                  <a:lnTo>
                    <a:pt x="43357" y="7442"/>
                  </a:lnTo>
                  <a:lnTo>
                    <a:pt x="35283" y="1997"/>
                  </a:lnTo>
                  <a:lnTo>
                    <a:pt x="25400" y="0"/>
                  </a:lnTo>
                  <a:close/>
                </a:path>
              </a:pathLst>
            </a:custGeom>
            <a:solidFill>
              <a:srgbClr val="00338D"/>
            </a:solidFill>
          </p:spPr>
          <p:txBody>
            <a:bodyPr wrap="square" lIns="0" tIns="0" rIns="0" bIns="0" rtlCol="0"/>
            <a:lstStyle/>
            <a:p>
              <a:endParaRPr/>
            </a:p>
          </p:txBody>
        </p:sp>
        <p:sp>
          <p:nvSpPr>
            <p:cNvPr id="196" name="object 10"/>
            <p:cNvSpPr/>
            <p:nvPr/>
          </p:nvSpPr>
          <p:spPr>
            <a:xfrm>
              <a:off x="858796" y="5303441"/>
              <a:ext cx="127000" cy="0"/>
            </a:xfrm>
            <a:custGeom>
              <a:avLst/>
              <a:gdLst/>
              <a:ahLst/>
              <a:cxnLst/>
              <a:rect l="l" t="t" r="r" b="b"/>
              <a:pathLst>
                <a:path w="127000">
                  <a:moveTo>
                    <a:pt x="0" y="0"/>
                  </a:moveTo>
                  <a:lnTo>
                    <a:pt x="127000" y="0"/>
                  </a:lnTo>
                </a:path>
              </a:pathLst>
            </a:custGeom>
            <a:ln w="25400">
              <a:solidFill>
                <a:srgbClr val="004690"/>
              </a:solidFill>
            </a:ln>
          </p:spPr>
          <p:txBody>
            <a:bodyPr wrap="square" lIns="0" tIns="0" rIns="0" bIns="0" rtlCol="0"/>
            <a:lstStyle/>
            <a:p>
              <a:endParaRPr/>
            </a:p>
          </p:txBody>
        </p:sp>
      </p:grpSp>
      <p:grpSp>
        <p:nvGrpSpPr>
          <p:cNvPr id="197" name="Group 196"/>
          <p:cNvGrpSpPr/>
          <p:nvPr/>
        </p:nvGrpSpPr>
        <p:grpSpPr>
          <a:xfrm>
            <a:off x="2001937" y="3388859"/>
            <a:ext cx="92521" cy="110471"/>
            <a:chOff x="3320182" y="3816873"/>
            <a:chExt cx="92521" cy="110471"/>
          </a:xfrm>
        </p:grpSpPr>
        <p:sp>
          <p:nvSpPr>
            <p:cNvPr id="198" name="Freeform 29"/>
            <p:cNvSpPr>
              <a:spLocks/>
            </p:cNvSpPr>
            <p:nvPr/>
          </p:nvSpPr>
          <p:spPr bwMode="auto">
            <a:xfrm>
              <a:off x="3328594" y="3816873"/>
              <a:ext cx="84109" cy="110471"/>
            </a:xfrm>
            <a:custGeom>
              <a:avLst/>
              <a:gdLst>
                <a:gd name="T0" fmla="*/ 13 w 69"/>
                <a:gd name="T1" fmla="*/ 0 h 95"/>
                <a:gd name="T2" fmla="*/ 57 w 69"/>
                <a:gd name="T3" fmla="*/ 36 h 95"/>
                <a:gd name="T4" fmla="*/ 67 w 69"/>
                <a:gd name="T5" fmla="*/ 85 h 95"/>
                <a:gd name="T6" fmla="*/ 59 w 69"/>
                <a:gd name="T7" fmla="*/ 94 h 95"/>
                <a:gd name="T8" fmla="*/ 49 w 69"/>
                <a:gd name="T9" fmla="*/ 82 h 95"/>
                <a:gd name="T10" fmla="*/ 15 w 69"/>
                <a:gd name="T11" fmla="*/ 22 h 95"/>
                <a:gd name="T12" fmla="*/ 6 w 69"/>
                <a:gd name="T13" fmla="*/ 0 h 95"/>
                <a:gd name="T14" fmla="*/ 13 w 69"/>
                <a:gd name="T15" fmla="*/ 0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95">
                  <a:moveTo>
                    <a:pt x="13" y="0"/>
                  </a:moveTo>
                  <a:cubicBezTo>
                    <a:pt x="31" y="8"/>
                    <a:pt x="47" y="18"/>
                    <a:pt x="57" y="36"/>
                  </a:cubicBezTo>
                  <a:cubicBezTo>
                    <a:pt x="66" y="51"/>
                    <a:pt x="69" y="67"/>
                    <a:pt x="67" y="85"/>
                  </a:cubicBezTo>
                  <a:cubicBezTo>
                    <a:pt x="67" y="89"/>
                    <a:pt x="66" y="95"/>
                    <a:pt x="59" y="94"/>
                  </a:cubicBezTo>
                  <a:cubicBezTo>
                    <a:pt x="52" y="93"/>
                    <a:pt x="47" y="90"/>
                    <a:pt x="49" y="82"/>
                  </a:cubicBezTo>
                  <a:cubicBezTo>
                    <a:pt x="53" y="56"/>
                    <a:pt x="36" y="31"/>
                    <a:pt x="15" y="22"/>
                  </a:cubicBezTo>
                  <a:cubicBezTo>
                    <a:pt x="0" y="15"/>
                    <a:pt x="0" y="15"/>
                    <a:pt x="6" y="0"/>
                  </a:cubicBezTo>
                  <a:cubicBezTo>
                    <a:pt x="9" y="0"/>
                    <a:pt x="11" y="0"/>
                    <a:pt x="13" y="0"/>
                  </a:cubicBezTo>
                  <a:close/>
                </a:path>
              </a:pathLst>
            </a:custGeom>
            <a:solidFill>
              <a:srgbClr val="0033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6759" tIns="23380" rIns="46759" bIns="23380" numCol="1" anchor="t" anchorCtr="0" compatLnSpc="1">
              <a:prstTxWarp prst="textNoShape">
                <a:avLst/>
              </a:prstTxWarp>
            </a:bodyPr>
            <a:lstStyle/>
            <a:p>
              <a:endParaRPr lang="en-US" sz="900" dirty="0">
                <a:solidFill>
                  <a:srgbClr val="000000"/>
                </a:solidFill>
              </a:endParaRPr>
            </a:p>
          </p:txBody>
        </p:sp>
        <p:sp>
          <p:nvSpPr>
            <p:cNvPr id="199" name="Freeform 30"/>
            <p:cNvSpPr>
              <a:spLocks/>
            </p:cNvSpPr>
            <p:nvPr/>
          </p:nvSpPr>
          <p:spPr bwMode="auto">
            <a:xfrm>
              <a:off x="3320182" y="3852920"/>
              <a:ext cx="50466" cy="63956"/>
            </a:xfrm>
            <a:custGeom>
              <a:avLst/>
              <a:gdLst>
                <a:gd name="T0" fmla="*/ 42 w 42"/>
                <a:gd name="T1" fmla="*/ 43 h 55"/>
                <a:gd name="T2" fmla="*/ 34 w 42"/>
                <a:gd name="T3" fmla="*/ 55 h 55"/>
                <a:gd name="T4" fmla="*/ 22 w 42"/>
                <a:gd name="T5" fmla="*/ 43 h 55"/>
                <a:gd name="T6" fmla="*/ 8 w 42"/>
                <a:gd name="T7" fmla="*/ 21 h 55"/>
                <a:gd name="T8" fmla="*/ 4 w 42"/>
                <a:gd name="T9" fmla="*/ 6 h 55"/>
                <a:gd name="T10" fmla="*/ 16 w 42"/>
                <a:gd name="T11" fmla="*/ 5 h 55"/>
                <a:gd name="T12" fmla="*/ 42 w 42"/>
                <a:gd name="T13" fmla="*/ 43 h 55"/>
              </a:gdLst>
              <a:ahLst/>
              <a:cxnLst>
                <a:cxn ang="0">
                  <a:pos x="T0" y="T1"/>
                </a:cxn>
                <a:cxn ang="0">
                  <a:pos x="T2" y="T3"/>
                </a:cxn>
                <a:cxn ang="0">
                  <a:pos x="T4" y="T5"/>
                </a:cxn>
                <a:cxn ang="0">
                  <a:pos x="T6" y="T7"/>
                </a:cxn>
                <a:cxn ang="0">
                  <a:pos x="T8" y="T9"/>
                </a:cxn>
                <a:cxn ang="0">
                  <a:pos x="T10" y="T11"/>
                </a:cxn>
                <a:cxn ang="0">
                  <a:pos x="T12" y="T13"/>
                </a:cxn>
              </a:cxnLst>
              <a:rect l="0" t="0" r="r" b="b"/>
              <a:pathLst>
                <a:path w="42" h="55">
                  <a:moveTo>
                    <a:pt x="42" y="43"/>
                  </a:moveTo>
                  <a:cubicBezTo>
                    <a:pt x="41" y="48"/>
                    <a:pt x="42" y="55"/>
                    <a:pt x="34" y="55"/>
                  </a:cubicBezTo>
                  <a:cubicBezTo>
                    <a:pt x="28" y="54"/>
                    <a:pt x="21" y="53"/>
                    <a:pt x="22" y="43"/>
                  </a:cubicBezTo>
                  <a:cubicBezTo>
                    <a:pt x="23" y="33"/>
                    <a:pt x="17" y="25"/>
                    <a:pt x="8" y="21"/>
                  </a:cubicBezTo>
                  <a:cubicBezTo>
                    <a:pt x="0" y="18"/>
                    <a:pt x="3" y="12"/>
                    <a:pt x="4" y="6"/>
                  </a:cubicBezTo>
                  <a:cubicBezTo>
                    <a:pt x="7" y="0"/>
                    <a:pt x="12" y="3"/>
                    <a:pt x="16" y="5"/>
                  </a:cubicBezTo>
                  <a:cubicBezTo>
                    <a:pt x="32" y="12"/>
                    <a:pt x="41" y="25"/>
                    <a:pt x="42" y="43"/>
                  </a:cubicBezTo>
                  <a:close/>
                </a:path>
              </a:pathLst>
            </a:custGeom>
            <a:solidFill>
              <a:srgbClr val="0033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6759" tIns="23380" rIns="46759" bIns="23380" numCol="1" anchor="t" anchorCtr="0" compatLnSpc="1">
              <a:prstTxWarp prst="textNoShape">
                <a:avLst/>
              </a:prstTxWarp>
            </a:bodyPr>
            <a:lstStyle/>
            <a:p>
              <a:endParaRPr lang="en-US" sz="900" dirty="0">
                <a:solidFill>
                  <a:srgbClr val="000000"/>
                </a:solidFill>
              </a:endParaRPr>
            </a:p>
          </p:txBody>
        </p:sp>
      </p:grpSp>
      <p:pic>
        <p:nvPicPr>
          <p:cNvPr id="200" name="Picture 199">
            <a:extLst>
              <a:ext uri="{FF2B5EF4-FFF2-40B4-BE49-F238E27FC236}">
                <a16:creationId xmlns:a16="http://schemas.microsoft.com/office/drawing/2014/main" id="{6B0059E0-23ED-413E-BFB0-A0AEE244C9CC}"/>
              </a:ext>
            </a:extLst>
          </p:cNvPr>
          <p:cNvPicPr>
            <a:picLocks noChangeAspect="1"/>
          </p:cNvPicPr>
          <p:nvPr/>
        </p:nvPicPr>
        <p:blipFill>
          <a:blip r:embed="rId1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045793" y="2177349"/>
            <a:ext cx="211872" cy="211872"/>
          </a:xfrm>
          <a:prstGeom prst="rect">
            <a:avLst/>
          </a:prstGeom>
        </p:spPr>
      </p:pic>
      <p:pic>
        <p:nvPicPr>
          <p:cNvPr id="201" name="Picture 6" descr="Office 365 for your business | Clearwater IT Services"/>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037533" y="2426613"/>
            <a:ext cx="214301" cy="184007"/>
          </a:xfrm>
          <a:prstGeom prst="rect">
            <a:avLst/>
          </a:prstGeom>
          <a:noFill/>
          <a:extLst>
            <a:ext uri="{909E8E84-426E-40DD-AFC4-6F175D3DCCD1}">
              <a14:hiddenFill xmlns:a14="http://schemas.microsoft.com/office/drawing/2010/main">
                <a:solidFill>
                  <a:srgbClr val="FFFFFF"/>
                </a:solidFill>
              </a14:hiddenFill>
            </a:ext>
          </a:extLst>
        </p:spPr>
      </p:pic>
      <p:sp>
        <p:nvSpPr>
          <p:cNvPr id="202" name="Freeform 28"/>
          <p:cNvSpPr>
            <a:spLocks noEditPoints="1"/>
          </p:cNvSpPr>
          <p:nvPr/>
        </p:nvSpPr>
        <p:spPr bwMode="auto">
          <a:xfrm>
            <a:off x="1697702" y="2499722"/>
            <a:ext cx="446982" cy="425601"/>
          </a:xfrm>
          <a:custGeom>
            <a:avLst/>
            <a:gdLst>
              <a:gd name="T0" fmla="*/ 275 w 372"/>
              <a:gd name="T1" fmla="*/ 366 h 366"/>
              <a:gd name="T2" fmla="*/ 244 w 372"/>
              <a:gd name="T3" fmla="*/ 342 h 366"/>
              <a:gd name="T4" fmla="*/ 202 w 372"/>
              <a:gd name="T5" fmla="*/ 289 h 366"/>
              <a:gd name="T6" fmla="*/ 190 w 372"/>
              <a:gd name="T7" fmla="*/ 263 h 366"/>
              <a:gd name="T8" fmla="*/ 213 w 372"/>
              <a:gd name="T9" fmla="*/ 244 h 366"/>
              <a:gd name="T10" fmla="*/ 237 w 372"/>
              <a:gd name="T11" fmla="*/ 262 h 366"/>
              <a:gd name="T12" fmla="*/ 243 w 372"/>
              <a:gd name="T13" fmla="*/ 267 h 366"/>
              <a:gd name="T14" fmla="*/ 243 w 372"/>
              <a:gd name="T15" fmla="*/ 234 h 366"/>
              <a:gd name="T16" fmla="*/ 238 w 372"/>
              <a:gd name="T17" fmla="*/ 230 h 366"/>
              <a:gd name="T18" fmla="*/ 229 w 372"/>
              <a:gd name="T19" fmla="*/ 230 h 366"/>
              <a:gd name="T20" fmla="*/ 27 w 372"/>
              <a:gd name="T21" fmla="*/ 230 h 366"/>
              <a:gd name="T22" fmla="*/ 0 w 372"/>
              <a:gd name="T23" fmla="*/ 203 h 366"/>
              <a:gd name="T24" fmla="*/ 0 w 372"/>
              <a:gd name="T25" fmla="*/ 24 h 366"/>
              <a:gd name="T26" fmla="*/ 24 w 372"/>
              <a:gd name="T27" fmla="*/ 0 h 366"/>
              <a:gd name="T28" fmla="*/ 326 w 372"/>
              <a:gd name="T29" fmla="*/ 0 h 366"/>
              <a:gd name="T30" fmla="*/ 351 w 372"/>
              <a:gd name="T31" fmla="*/ 24 h 366"/>
              <a:gd name="T32" fmla="*/ 351 w 372"/>
              <a:gd name="T33" fmla="*/ 204 h 366"/>
              <a:gd name="T34" fmla="*/ 325 w 372"/>
              <a:gd name="T35" fmla="*/ 230 h 366"/>
              <a:gd name="T36" fmla="*/ 294 w 372"/>
              <a:gd name="T37" fmla="*/ 230 h 366"/>
              <a:gd name="T38" fmla="*/ 286 w 372"/>
              <a:gd name="T39" fmla="*/ 235 h 366"/>
              <a:gd name="T40" fmla="*/ 295 w 372"/>
              <a:gd name="T41" fmla="*/ 240 h 366"/>
              <a:gd name="T42" fmla="*/ 326 w 372"/>
              <a:gd name="T43" fmla="*/ 240 h 366"/>
              <a:gd name="T44" fmla="*/ 372 w 372"/>
              <a:gd name="T45" fmla="*/ 287 h 366"/>
              <a:gd name="T46" fmla="*/ 371 w 372"/>
              <a:gd name="T47" fmla="*/ 316 h 366"/>
              <a:gd name="T48" fmla="*/ 333 w 372"/>
              <a:gd name="T49" fmla="*/ 366 h 366"/>
              <a:gd name="T50" fmla="*/ 275 w 372"/>
              <a:gd name="T51" fmla="*/ 366 h 366"/>
              <a:gd name="T52" fmla="*/ 164 w 372"/>
              <a:gd name="T53" fmla="*/ 14 h 366"/>
              <a:gd name="T54" fmla="*/ 41 w 372"/>
              <a:gd name="T55" fmla="*/ 14 h 366"/>
              <a:gd name="T56" fmla="*/ 16 w 372"/>
              <a:gd name="T57" fmla="*/ 40 h 366"/>
              <a:gd name="T58" fmla="*/ 16 w 372"/>
              <a:gd name="T59" fmla="*/ 189 h 366"/>
              <a:gd name="T60" fmla="*/ 41 w 372"/>
              <a:gd name="T61" fmla="*/ 214 h 366"/>
              <a:gd name="T62" fmla="*/ 231 w 372"/>
              <a:gd name="T63" fmla="*/ 214 h 366"/>
              <a:gd name="T64" fmla="*/ 238 w 372"/>
              <a:gd name="T65" fmla="*/ 214 h 366"/>
              <a:gd name="T66" fmla="*/ 243 w 372"/>
              <a:gd name="T67" fmla="*/ 208 h 366"/>
              <a:gd name="T68" fmla="*/ 238 w 372"/>
              <a:gd name="T69" fmla="*/ 179 h 366"/>
              <a:gd name="T70" fmla="*/ 244 w 372"/>
              <a:gd name="T71" fmla="*/ 139 h 366"/>
              <a:gd name="T72" fmla="*/ 285 w 372"/>
              <a:gd name="T73" fmla="*/ 139 h 366"/>
              <a:gd name="T74" fmla="*/ 292 w 372"/>
              <a:gd name="T75" fmla="*/ 177 h 366"/>
              <a:gd name="T76" fmla="*/ 286 w 372"/>
              <a:gd name="T77" fmla="*/ 204 h 366"/>
              <a:gd name="T78" fmla="*/ 300 w 372"/>
              <a:gd name="T79" fmla="*/ 212 h 366"/>
              <a:gd name="T80" fmla="*/ 310 w 372"/>
              <a:gd name="T81" fmla="*/ 190 h 366"/>
              <a:gd name="T82" fmla="*/ 310 w 372"/>
              <a:gd name="T83" fmla="*/ 42 h 366"/>
              <a:gd name="T84" fmla="*/ 282 w 372"/>
              <a:gd name="T85" fmla="*/ 14 h 366"/>
              <a:gd name="T86" fmla="*/ 164 w 372"/>
              <a:gd name="T87" fmla="*/ 14 h 366"/>
              <a:gd name="T88" fmla="*/ 242 w 372"/>
              <a:gd name="T89" fmla="*/ 170 h 366"/>
              <a:gd name="T90" fmla="*/ 265 w 372"/>
              <a:gd name="T91" fmla="*/ 146 h 366"/>
              <a:gd name="T92" fmla="*/ 287 w 372"/>
              <a:gd name="T93" fmla="*/ 171 h 366"/>
              <a:gd name="T94" fmla="*/ 281 w 372"/>
              <a:gd name="T95" fmla="*/ 144 h 366"/>
              <a:gd name="T96" fmla="*/ 251 w 372"/>
              <a:gd name="T97" fmla="*/ 142 h 366"/>
              <a:gd name="T98" fmla="*/ 242 w 372"/>
              <a:gd name="T99" fmla="*/ 170 h 366"/>
              <a:gd name="T100" fmla="*/ 342 w 372"/>
              <a:gd name="T101" fmla="*/ 115 h 366"/>
              <a:gd name="T102" fmla="*/ 331 w 372"/>
              <a:gd name="T103" fmla="*/ 102 h 366"/>
              <a:gd name="T104" fmla="*/ 319 w 372"/>
              <a:gd name="T105" fmla="*/ 114 h 366"/>
              <a:gd name="T106" fmla="*/ 330 w 372"/>
              <a:gd name="T107" fmla="*/ 126 h 366"/>
              <a:gd name="T108" fmla="*/ 342 w 372"/>
              <a:gd name="T109" fmla="*/ 115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72" h="366">
                <a:moveTo>
                  <a:pt x="275" y="366"/>
                </a:moveTo>
                <a:cubicBezTo>
                  <a:pt x="262" y="362"/>
                  <a:pt x="253" y="353"/>
                  <a:pt x="244" y="342"/>
                </a:cubicBezTo>
                <a:cubicBezTo>
                  <a:pt x="230" y="324"/>
                  <a:pt x="216" y="307"/>
                  <a:pt x="202" y="289"/>
                </a:cubicBezTo>
                <a:cubicBezTo>
                  <a:pt x="196" y="281"/>
                  <a:pt x="192" y="273"/>
                  <a:pt x="190" y="263"/>
                </a:cubicBezTo>
                <a:cubicBezTo>
                  <a:pt x="187" y="248"/>
                  <a:pt x="198" y="239"/>
                  <a:pt x="213" y="244"/>
                </a:cubicBezTo>
                <a:cubicBezTo>
                  <a:pt x="223" y="247"/>
                  <a:pt x="230" y="255"/>
                  <a:pt x="237" y="262"/>
                </a:cubicBezTo>
                <a:cubicBezTo>
                  <a:pt x="238" y="264"/>
                  <a:pt x="239" y="267"/>
                  <a:pt x="243" y="267"/>
                </a:cubicBezTo>
                <a:cubicBezTo>
                  <a:pt x="243" y="256"/>
                  <a:pt x="243" y="245"/>
                  <a:pt x="243" y="234"/>
                </a:cubicBezTo>
                <a:cubicBezTo>
                  <a:pt x="243" y="231"/>
                  <a:pt x="241" y="230"/>
                  <a:pt x="238" y="230"/>
                </a:cubicBezTo>
                <a:cubicBezTo>
                  <a:pt x="235" y="230"/>
                  <a:pt x="232" y="230"/>
                  <a:pt x="229" y="230"/>
                </a:cubicBezTo>
                <a:cubicBezTo>
                  <a:pt x="162" y="230"/>
                  <a:pt x="94" y="230"/>
                  <a:pt x="27" y="230"/>
                </a:cubicBezTo>
                <a:cubicBezTo>
                  <a:pt x="6" y="230"/>
                  <a:pt x="0" y="223"/>
                  <a:pt x="0" y="203"/>
                </a:cubicBezTo>
                <a:cubicBezTo>
                  <a:pt x="0" y="143"/>
                  <a:pt x="0" y="84"/>
                  <a:pt x="0" y="24"/>
                </a:cubicBezTo>
                <a:cubicBezTo>
                  <a:pt x="0" y="6"/>
                  <a:pt x="6" y="0"/>
                  <a:pt x="24" y="0"/>
                </a:cubicBezTo>
                <a:cubicBezTo>
                  <a:pt x="125" y="0"/>
                  <a:pt x="226" y="0"/>
                  <a:pt x="326" y="0"/>
                </a:cubicBezTo>
                <a:cubicBezTo>
                  <a:pt x="343" y="0"/>
                  <a:pt x="351" y="7"/>
                  <a:pt x="351" y="24"/>
                </a:cubicBezTo>
                <a:cubicBezTo>
                  <a:pt x="351" y="84"/>
                  <a:pt x="351" y="144"/>
                  <a:pt x="351" y="204"/>
                </a:cubicBezTo>
                <a:cubicBezTo>
                  <a:pt x="351" y="222"/>
                  <a:pt x="343" y="230"/>
                  <a:pt x="325" y="230"/>
                </a:cubicBezTo>
                <a:cubicBezTo>
                  <a:pt x="315" y="230"/>
                  <a:pt x="305" y="230"/>
                  <a:pt x="294" y="230"/>
                </a:cubicBezTo>
                <a:cubicBezTo>
                  <a:pt x="291" y="230"/>
                  <a:pt x="286" y="229"/>
                  <a:pt x="286" y="235"/>
                </a:cubicBezTo>
                <a:cubicBezTo>
                  <a:pt x="286" y="241"/>
                  <a:pt x="291" y="240"/>
                  <a:pt x="295" y="240"/>
                </a:cubicBezTo>
                <a:cubicBezTo>
                  <a:pt x="305" y="240"/>
                  <a:pt x="316" y="240"/>
                  <a:pt x="326" y="240"/>
                </a:cubicBezTo>
                <a:cubicBezTo>
                  <a:pt x="355" y="241"/>
                  <a:pt x="372" y="259"/>
                  <a:pt x="372" y="287"/>
                </a:cubicBezTo>
                <a:cubicBezTo>
                  <a:pt x="372" y="297"/>
                  <a:pt x="371" y="306"/>
                  <a:pt x="371" y="316"/>
                </a:cubicBezTo>
                <a:cubicBezTo>
                  <a:pt x="370" y="342"/>
                  <a:pt x="357" y="358"/>
                  <a:pt x="333" y="366"/>
                </a:cubicBezTo>
                <a:cubicBezTo>
                  <a:pt x="314" y="366"/>
                  <a:pt x="295" y="366"/>
                  <a:pt x="275" y="366"/>
                </a:cubicBezTo>
                <a:close/>
                <a:moveTo>
                  <a:pt x="164" y="14"/>
                </a:moveTo>
                <a:cubicBezTo>
                  <a:pt x="123" y="14"/>
                  <a:pt x="82" y="14"/>
                  <a:pt x="41" y="14"/>
                </a:cubicBezTo>
                <a:cubicBezTo>
                  <a:pt x="23" y="14"/>
                  <a:pt x="16" y="22"/>
                  <a:pt x="16" y="40"/>
                </a:cubicBezTo>
                <a:cubicBezTo>
                  <a:pt x="16" y="90"/>
                  <a:pt x="16" y="139"/>
                  <a:pt x="16" y="189"/>
                </a:cubicBezTo>
                <a:cubicBezTo>
                  <a:pt x="16" y="207"/>
                  <a:pt x="22" y="214"/>
                  <a:pt x="41" y="214"/>
                </a:cubicBezTo>
                <a:cubicBezTo>
                  <a:pt x="104" y="214"/>
                  <a:pt x="167" y="214"/>
                  <a:pt x="231" y="214"/>
                </a:cubicBezTo>
                <a:cubicBezTo>
                  <a:pt x="233" y="214"/>
                  <a:pt x="235" y="214"/>
                  <a:pt x="238" y="214"/>
                </a:cubicBezTo>
                <a:cubicBezTo>
                  <a:pt x="241" y="214"/>
                  <a:pt x="243" y="212"/>
                  <a:pt x="243" y="208"/>
                </a:cubicBezTo>
                <a:cubicBezTo>
                  <a:pt x="243" y="198"/>
                  <a:pt x="245" y="188"/>
                  <a:pt x="238" y="179"/>
                </a:cubicBezTo>
                <a:cubicBezTo>
                  <a:pt x="229" y="166"/>
                  <a:pt x="233" y="149"/>
                  <a:pt x="244" y="139"/>
                </a:cubicBezTo>
                <a:cubicBezTo>
                  <a:pt x="256" y="129"/>
                  <a:pt x="273" y="129"/>
                  <a:pt x="285" y="139"/>
                </a:cubicBezTo>
                <a:cubicBezTo>
                  <a:pt x="296" y="147"/>
                  <a:pt x="300" y="165"/>
                  <a:pt x="292" y="177"/>
                </a:cubicBezTo>
                <a:cubicBezTo>
                  <a:pt x="286" y="186"/>
                  <a:pt x="286" y="195"/>
                  <a:pt x="286" y="204"/>
                </a:cubicBezTo>
                <a:cubicBezTo>
                  <a:pt x="286" y="214"/>
                  <a:pt x="291" y="217"/>
                  <a:pt x="300" y="212"/>
                </a:cubicBezTo>
                <a:cubicBezTo>
                  <a:pt x="308" y="207"/>
                  <a:pt x="310" y="199"/>
                  <a:pt x="310" y="190"/>
                </a:cubicBezTo>
                <a:cubicBezTo>
                  <a:pt x="310" y="141"/>
                  <a:pt x="310" y="91"/>
                  <a:pt x="310" y="42"/>
                </a:cubicBezTo>
                <a:cubicBezTo>
                  <a:pt x="310" y="21"/>
                  <a:pt x="304" y="14"/>
                  <a:pt x="282" y="14"/>
                </a:cubicBezTo>
                <a:cubicBezTo>
                  <a:pt x="243" y="14"/>
                  <a:pt x="203" y="14"/>
                  <a:pt x="164" y="14"/>
                </a:cubicBezTo>
                <a:close/>
                <a:moveTo>
                  <a:pt x="242" y="170"/>
                </a:moveTo>
                <a:cubicBezTo>
                  <a:pt x="248" y="159"/>
                  <a:pt x="249" y="146"/>
                  <a:pt x="265" y="146"/>
                </a:cubicBezTo>
                <a:cubicBezTo>
                  <a:pt x="282" y="145"/>
                  <a:pt x="281" y="161"/>
                  <a:pt x="287" y="171"/>
                </a:cubicBezTo>
                <a:cubicBezTo>
                  <a:pt x="291" y="161"/>
                  <a:pt x="289" y="150"/>
                  <a:pt x="281" y="144"/>
                </a:cubicBezTo>
                <a:cubicBezTo>
                  <a:pt x="273" y="137"/>
                  <a:pt x="260" y="136"/>
                  <a:pt x="251" y="142"/>
                </a:cubicBezTo>
                <a:cubicBezTo>
                  <a:pt x="242" y="148"/>
                  <a:pt x="238" y="158"/>
                  <a:pt x="242" y="170"/>
                </a:cubicBezTo>
                <a:close/>
                <a:moveTo>
                  <a:pt x="342" y="115"/>
                </a:moveTo>
                <a:cubicBezTo>
                  <a:pt x="343" y="109"/>
                  <a:pt x="337" y="103"/>
                  <a:pt x="331" y="102"/>
                </a:cubicBezTo>
                <a:cubicBezTo>
                  <a:pt x="325" y="102"/>
                  <a:pt x="320" y="108"/>
                  <a:pt x="319" y="114"/>
                </a:cubicBezTo>
                <a:cubicBezTo>
                  <a:pt x="319" y="121"/>
                  <a:pt x="324" y="126"/>
                  <a:pt x="330" y="126"/>
                </a:cubicBezTo>
                <a:cubicBezTo>
                  <a:pt x="337" y="126"/>
                  <a:pt x="342" y="121"/>
                  <a:pt x="342" y="115"/>
                </a:cubicBezTo>
                <a:close/>
              </a:path>
            </a:pathLst>
          </a:custGeom>
          <a:solidFill>
            <a:srgbClr val="0033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6759" tIns="23380" rIns="46759" bIns="23380" numCol="1" anchor="t" anchorCtr="0" compatLnSpc="1">
            <a:prstTxWarp prst="textNoShape">
              <a:avLst/>
            </a:prstTxWarp>
          </a:bodyPr>
          <a:lstStyle/>
          <a:p>
            <a:endParaRPr lang="en-US" sz="900" dirty="0">
              <a:solidFill>
                <a:srgbClr val="000000"/>
              </a:solidFill>
            </a:endParaRPr>
          </a:p>
        </p:txBody>
      </p:sp>
      <p:pic>
        <p:nvPicPr>
          <p:cNvPr id="203" name="Picture 202"/>
          <p:cNvPicPr>
            <a:picLocks noChangeAspect="1"/>
          </p:cNvPicPr>
          <p:nvPr/>
        </p:nvPicPr>
        <p:blipFill>
          <a:blip r:embed="rId8"/>
          <a:stretch>
            <a:fillRect/>
          </a:stretch>
        </p:blipFill>
        <p:spPr>
          <a:xfrm>
            <a:off x="4734046" y="5971095"/>
            <a:ext cx="249286" cy="242395"/>
          </a:xfrm>
          <a:prstGeom prst="rect">
            <a:avLst/>
          </a:prstGeom>
        </p:spPr>
      </p:pic>
      <p:sp>
        <p:nvSpPr>
          <p:cNvPr id="21" name="Up-Down Arrow 20"/>
          <p:cNvSpPr/>
          <p:nvPr/>
        </p:nvSpPr>
        <p:spPr>
          <a:xfrm>
            <a:off x="6547296" y="3037868"/>
            <a:ext cx="193119" cy="413714"/>
          </a:xfrm>
          <a:prstGeom prst="up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err="1">
              <a:solidFill>
                <a:schemeClr val="bg1"/>
              </a:solidFill>
            </a:endParaRPr>
          </a:p>
        </p:txBody>
      </p:sp>
      <p:sp>
        <p:nvSpPr>
          <p:cNvPr id="19" name="Bent Arrow 18"/>
          <p:cNvSpPr/>
          <p:nvPr/>
        </p:nvSpPr>
        <p:spPr>
          <a:xfrm rot="10800000">
            <a:off x="2194569" y="4143833"/>
            <a:ext cx="763833" cy="900030"/>
          </a:xfrm>
          <a:prstGeom prst="bentArrow">
            <a:avLst>
              <a:gd name="adj1" fmla="val 17928"/>
              <a:gd name="adj2" fmla="val 25000"/>
              <a:gd name="adj3" fmla="val 30556"/>
              <a:gd name="adj4" fmla="val 43750"/>
            </a:avLst>
          </a:prstGeom>
          <a:solidFill>
            <a:srgbClr val="FFFFFF"/>
          </a:solidFill>
          <a:ln>
            <a:solidFill>
              <a:srgbClr val="00338D"/>
            </a:solid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endParaRPr lang="en-US" sz="1500" dirty="0" err="1">
              <a:solidFill>
                <a:schemeClr val="bg1"/>
              </a:solidFill>
            </a:endParaRPr>
          </a:p>
        </p:txBody>
      </p:sp>
      <p:sp>
        <p:nvSpPr>
          <p:cNvPr id="146" name="TextBox 145">
            <a:extLst>
              <a:ext uri="{FF2B5EF4-FFF2-40B4-BE49-F238E27FC236}">
                <a16:creationId xmlns:a16="http://schemas.microsoft.com/office/drawing/2014/main" id="{19C24BE5-5BBF-4F10-986F-44C599F53C46}"/>
              </a:ext>
            </a:extLst>
          </p:cNvPr>
          <p:cNvSpPr txBox="1"/>
          <p:nvPr/>
        </p:nvSpPr>
        <p:spPr>
          <a:xfrm>
            <a:off x="1301600" y="1028521"/>
            <a:ext cx="1126581" cy="451326"/>
          </a:xfrm>
          <a:prstGeom prst="rect">
            <a:avLst/>
          </a:prstGeom>
          <a:noFill/>
        </p:spPr>
        <p:txBody>
          <a:bodyPr wrap="square" lIns="54610" tIns="54610" rIns="54610" bIns="54610" rtlCol="0">
            <a:noAutofit/>
          </a:bodyPr>
          <a:lstStyle/>
          <a:p>
            <a:pPr>
              <a:spcAft>
                <a:spcPts val="600"/>
              </a:spcAft>
            </a:pPr>
            <a:r>
              <a:rPr lang="en-US" sz="1200" dirty="0">
                <a:solidFill>
                  <a:schemeClr val="tx2"/>
                </a:solidFill>
              </a:rPr>
              <a:t>Governance</a:t>
            </a:r>
          </a:p>
        </p:txBody>
      </p:sp>
      <p:sp>
        <p:nvSpPr>
          <p:cNvPr id="161" name="Rectangle 160">
            <a:extLst>
              <a:ext uri="{FF2B5EF4-FFF2-40B4-BE49-F238E27FC236}">
                <a16:creationId xmlns:a16="http://schemas.microsoft.com/office/drawing/2014/main" id="{1D2A7A50-AF80-4A29-AD7D-8F99FEDF31B1}"/>
              </a:ext>
            </a:extLst>
          </p:cNvPr>
          <p:cNvSpPr/>
          <p:nvPr/>
        </p:nvSpPr>
        <p:spPr>
          <a:xfrm>
            <a:off x="2551610" y="1123662"/>
            <a:ext cx="1759815" cy="245973"/>
          </a:xfrm>
          <a:prstGeom prst="rect">
            <a:avLst/>
          </a:prstGeom>
          <a:solidFill>
            <a:srgbClr val="00338D"/>
          </a:solidFill>
          <a:ln>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1200" dirty="0">
                <a:solidFill>
                  <a:schemeClr val="bg1"/>
                </a:solidFill>
              </a:rPr>
              <a:t>Azure Policy</a:t>
            </a:r>
          </a:p>
        </p:txBody>
      </p:sp>
      <p:pic>
        <p:nvPicPr>
          <p:cNvPr id="94" name="Picture 93"/>
          <p:cNvPicPr>
            <a:picLocks noChangeAspect="1"/>
          </p:cNvPicPr>
          <p:nvPr/>
        </p:nvPicPr>
        <p:blipFill>
          <a:blip r:embed="rId14"/>
          <a:stretch>
            <a:fillRect/>
          </a:stretch>
        </p:blipFill>
        <p:spPr>
          <a:xfrm>
            <a:off x="2600324" y="1118733"/>
            <a:ext cx="248107" cy="261058"/>
          </a:xfrm>
          <a:prstGeom prst="rect">
            <a:avLst/>
          </a:prstGeom>
        </p:spPr>
      </p:pic>
      <p:sp>
        <p:nvSpPr>
          <p:cNvPr id="162" name="Rectangle 161">
            <a:extLst>
              <a:ext uri="{FF2B5EF4-FFF2-40B4-BE49-F238E27FC236}">
                <a16:creationId xmlns:a16="http://schemas.microsoft.com/office/drawing/2014/main" id="{4629A2BA-6B4D-4343-AE3F-8E96FF0BD320}"/>
              </a:ext>
            </a:extLst>
          </p:cNvPr>
          <p:cNvSpPr/>
          <p:nvPr/>
        </p:nvSpPr>
        <p:spPr>
          <a:xfrm>
            <a:off x="4826758" y="1123662"/>
            <a:ext cx="1898530" cy="245973"/>
          </a:xfrm>
          <a:prstGeom prst="rect">
            <a:avLst/>
          </a:prstGeom>
          <a:solidFill>
            <a:srgbClr val="00338D"/>
          </a:solidFill>
          <a:ln>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1200" dirty="0">
                <a:solidFill>
                  <a:schemeClr val="bg1"/>
                </a:solidFill>
              </a:rPr>
              <a:t>Azure </a:t>
            </a:r>
            <a:r>
              <a:rPr lang="en-US" sz="1200" dirty="0" err="1">
                <a:solidFill>
                  <a:schemeClr val="bg1"/>
                </a:solidFill>
              </a:rPr>
              <a:t>BluePrints</a:t>
            </a:r>
            <a:endParaRPr lang="en-US" sz="1200" dirty="0">
              <a:solidFill>
                <a:schemeClr val="bg1"/>
              </a:solidFill>
            </a:endParaRPr>
          </a:p>
        </p:txBody>
      </p:sp>
      <p:pic>
        <p:nvPicPr>
          <p:cNvPr id="23" name="Graphic 22">
            <a:extLst>
              <a:ext uri="{FF2B5EF4-FFF2-40B4-BE49-F238E27FC236}">
                <a16:creationId xmlns:a16="http://schemas.microsoft.com/office/drawing/2014/main" id="{B1292E99-5551-4925-A1DB-C8BEA567AFE5}"/>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890028" y="1106413"/>
            <a:ext cx="288138" cy="288138"/>
          </a:xfrm>
          <a:prstGeom prst="rect">
            <a:avLst/>
          </a:prstGeom>
        </p:spPr>
      </p:pic>
      <p:sp>
        <p:nvSpPr>
          <p:cNvPr id="24" name="Arrow: Right 23">
            <a:extLst>
              <a:ext uri="{FF2B5EF4-FFF2-40B4-BE49-F238E27FC236}">
                <a16:creationId xmlns:a16="http://schemas.microsoft.com/office/drawing/2014/main" id="{23F6BE69-63C3-4267-83EE-B9E61C8AEA53}"/>
              </a:ext>
            </a:extLst>
          </p:cNvPr>
          <p:cNvSpPr/>
          <p:nvPr/>
        </p:nvSpPr>
        <p:spPr>
          <a:xfrm>
            <a:off x="2419148" y="2890602"/>
            <a:ext cx="743188" cy="49145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err="1">
              <a:solidFill>
                <a:schemeClr val="bg1"/>
              </a:solidFill>
            </a:endParaRPr>
          </a:p>
        </p:txBody>
      </p:sp>
      <p:sp>
        <p:nvSpPr>
          <p:cNvPr id="25" name="Title 24">
            <a:extLst>
              <a:ext uri="{FF2B5EF4-FFF2-40B4-BE49-F238E27FC236}">
                <a16:creationId xmlns:a16="http://schemas.microsoft.com/office/drawing/2014/main" id="{0C220546-DD42-4377-BDF7-94AAF37F454E}"/>
              </a:ext>
            </a:extLst>
          </p:cNvPr>
          <p:cNvSpPr>
            <a:spLocks noGrp="1"/>
          </p:cNvSpPr>
          <p:nvPr>
            <p:ph type="title"/>
          </p:nvPr>
        </p:nvSpPr>
        <p:spPr/>
        <p:txBody>
          <a:bodyPr/>
          <a:lstStyle/>
          <a:p>
            <a:r>
              <a:rPr lang="en-US" dirty="0"/>
              <a:t>Security Reference Architecture</a:t>
            </a:r>
          </a:p>
        </p:txBody>
      </p:sp>
      <p:sp>
        <p:nvSpPr>
          <p:cNvPr id="26" name="Text Placeholder 25">
            <a:extLst>
              <a:ext uri="{FF2B5EF4-FFF2-40B4-BE49-F238E27FC236}">
                <a16:creationId xmlns:a16="http://schemas.microsoft.com/office/drawing/2014/main" id="{B09B62E1-498C-4137-A1A3-28C9FBB159D6}"/>
              </a:ext>
            </a:extLst>
          </p:cNvPr>
          <p:cNvSpPr>
            <a:spLocks noGrp="1"/>
          </p:cNvSpPr>
          <p:nvPr>
            <p:ph type="body" sz="quarter" idx="12"/>
          </p:nvPr>
        </p:nvSpPr>
        <p:spPr/>
        <p:txBody>
          <a:bodyPr/>
          <a:lstStyle/>
          <a:p>
            <a:r>
              <a:rPr lang="en-US" dirty="0"/>
              <a:t>Azure Security</a:t>
            </a:r>
          </a:p>
        </p:txBody>
      </p:sp>
      <p:sp>
        <p:nvSpPr>
          <p:cNvPr id="173" name="TextBox 172">
            <a:extLst>
              <a:ext uri="{FF2B5EF4-FFF2-40B4-BE49-F238E27FC236}">
                <a16:creationId xmlns:a16="http://schemas.microsoft.com/office/drawing/2014/main" id="{C0C08762-F437-4E67-9486-29951CA529DF}"/>
              </a:ext>
            </a:extLst>
          </p:cNvPr>
          <p:cNvSpPr txBox="1"/>
          <p:nvPr/>
        </p:nvSpPr>
        <p:spPr>
          <a:xfrm>
            <a:off x="3355638" y="1498089"/>
            <a:ext cx="626806" cy="451326"/>
          </a:xfrm>
          <a:prstGeom prst="rect">
            <a:avLst/>
          </a:prstGeom>
          <a:noFill/>
        </p:spPr>
        <p:txBody>
          <a:bodyPr wrap="square" lIns="54610" tIns="54610" rIns="54610" bIns="54610" rtlCol="0">
            <a:noAutofit/>
          </a:bodyPr>
          <a:lstStyle/>
          <a:p>
            <a:pPr>
              <a:spcAft>
                <a:spcPts val="600"/>
              </a:spcAft>
            </a:pPr>
            <a:r>
              <a:rPr lang="en-US" sz="1200" dirty="0">
                <a:solidFill>
                  <a:schemeClr val="tx2"/>
                </a:solidFill>
              </a:rPr>
              <a:t>Cloud</a:t>
            </a:r>
          </a:p>
        </p:txBody>
      </p:sp>
      <p:sp>
        <p:nvSpPr>
          <p:cNvPr id="175" name="Rectangle 174">
            <a:extLst>
              <a:ext uri="{FF2B5EF4-FFF2-40B4-BE49-F238E27FC236}">
                <a16:creationId xmlns:a16="http://schemas.microsoft.com/office/drawing/2014/main" id="{7B291DAC-87EF-49B1-8661-74F60924DAE4}"/>
              </a:ext>
            </a:extLst>
          </p:cNvPr>
          <p:cNvSpPr/>
          <p:nvPr/>
        </p:nvSpPr>
        <p:spPr>
          <a:xfrm>
            <a:off x="5521812" y="2218362"/>
            <a:ext cx="1196955" cy="324257"/>
          </a:xfrm>
          <a:prstGeom prst="rect">
            <a:avLst/>
          </a:prstGeom>
          <a:solidFill>
            <a:srgbClr val="00338D"/>
          </a:solidFill>
          <a:ln>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1200" dirty="0">
                <a:solidFill>
                  <a:schemeClr val="bg1"/>
                </a:solidFill>
              </a:rPr>
              <a:t>Virtual </a:t>
            </a:r>
            <a:br>
              <a:rPr lang="en-US" sz="1200" dirty="0">
                <a:solidFill>
                  <a:schemeClr val="bg1"/>
                </a:solidFill>
              </a:rPr>
            </a:br>
            <a:r>
              <a:rPr lang="en-US" sz="1200" dirty="0">
                <a:solidFill>
                  <a:schemeClr val="bg1"/>
                </a:solidFill>
              </a:rPr>
              <a:t>Machines</a:t>
            </a:r>
          </a:p>
        </p:txBody>
      </p:sp>
      <p:sp>
        <p:nvSpPr>
          <p:cNvPr id="176" name="object 498">
            <a:extLst>
              <a:ext uri="{FF2B5EF4-FFF2-40B4-BE49-F238E27FC236}">
                <a16:creationId xmlns:a16="http://schemas.microsoft.com/office/drawing/2014/main" id="{F1D7DC7A-7C72-47BC-B217-4C4AD8021049}"/>
              </a:ext>
            </a:extLst>
          </p:cNvPr>
          <p:cNvSpPr/>
          <p:nvPr/>
        </p:nvSpPr>
        <p:spPr>
          <a:xfrm>
            <a:off x="3961600" y="1559077"/>
            <a:ext cx="1316441" cy="278459"/>
          </a:xfrm>
          <a:custGeom>
            <a:avLst/>
            <a:gdLst/>
            <a:ahLst/>
            <a:cxnLst/>
            <a:rect l="l" t="t" r="r" b="b"/>
            <a:pathLst>
              <a:path w="1090295" h="336550">
                <a:moveTo>
                  <a:pt x="0" y="336550"/>
                </a:moveTo>
                <a:lnTo>
                  <a:pt x="1089964" y="336550"/>
                </a:lnTo>
                <a:lnTo>
                  <a:pt x="1089964" y="0"/>
                </a:lnTo>
                <a:lnTo>
                  <a:pt x="0" y="0"/>
                </a:lnTo>
                <a:lnTo>
                  <a:pt x="0" y="336550"/>
                </a:lnTo>
                <a:close/>
              </a:path>
            </a:pathLst>
          </a:custGeom>
          <a:noFill/>
        </p:spPr>
        <p:txBody>
          <a:bodyPr wrap="square" lIns="54610" tIns="54610" rIns="54610" bIns="54610" rtlCol="0">
            <a:noAutofit/>
          </a:bodyPr>
          <a:lstStyle/>
          <a:p>
            <a:pPr algn="ctr">
              <a:spcAft>
                <a:spcPts val="600"/>
              </a:spcAft>
            </a:pPr>
            <a:r>
              <a:rPr lang="en-US" sz="1200" dirty="0">
                <a:solidFill>
                  <a:schemeClr val="tx2"/>
                </a:solidFill>
              </a:rPr>
              <a:t>Edge</a:t>
            </a:r>
            <a:endParaRPr sz="1200" dirty="0">
              <a:solidFill>
                <a:schemeClr val="tx2"/>
              </a:solidFill>
            </a:endParaRPr>
          </a:p>
        </p:txBody>
      </p:sp>
      <p:pic>
        <p:nvPicPr>
          <p:cNvPr id="30" name="Graphic 29">
            <a:extLst>
              <a:ext uri="{FF2B5EF4-FFF2-40B4-BE49-F238E27FC236}">
                <a16:creationId xmlns:a16="http://schemas.microsoft.com/office/drawing/2014/main" id="{6164DCDE-7197-40CF-9F3E-178A35FEEF51}"/>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5547919" y="2226782"/>
            <a:ext cx="234839" cy="234839"/>
          </a:xfrm>
          <a:prstGeom prst="rect">
            <a:avLst/>
          </a:prstGeom>
        </p:spPr>
      </p:pic>
      <p:sp>
        <p:nvSpPr>
          <p:cNvPr id="177" name="object 498">
            <a:extLst>
              <a:ext uri="{FF2B5EF4-FFF2-40B4-BE49-F238E27FC236}">
                <a16:creationId xmlns:a16="http://schemas.microsoft.com/office/drawing/2014/main" id="{2E4E3C25-4CBC-4117-9F85-0400B55FED44}"/>
              </a:ext>
            </a:extLst>
          </p:cNvPr>
          <p:cNvSpPr/>
          <p:nvPr/>
        </p:nvSpPr>
        <p:spPr>
          <a:xfrm>
            <a:off x="6962030" y="1583176"/>
            <a:ext cx="1331070" cy="279673"/>
          </a:xfrm>
          <a:custGeom>
            <a:avLst/>
            <a:gdLst/>
            <a:ahLst/>
            <a:cxnLst/>
            <a:rect l="l" t="t" r="r" b="b"/>
            <a:pathLst>
              <a:path w="1090295" h="336550">
                <a:moveTo>
                  <a:pt x="0" y="336550"/>
                </a:moveTo>
                <a:lnTo>
                  <a:pt x="1089964" y="336550"/>
                </a:lnTo>
                <a:lnTo>
                  <a:pt x="1089964" y="0"/>
                </a:lnTo>
                <a:lnTo>
                  <a:pt x="0" y="0"/>
                </a:lnTo>
                <a:lnTo>
                  <a:pt x="0" y="336550"/>
                </a:lnTo>
                <a:close/>
              </a:path>
            </a:pathLst>
          </a:custGeom>
          <a:noFill/>
        </p:spPr>
        <p:txBody>
          <a:bodyPr wrap="square" lIns="54610" tIns="54610" rIns="54610" bIns="54610" rtlCol="0">
            <a:noAutofit/>
          </a:bodyPr>
          <a:lstStyle/>
          <a:p>
            <a:pPr algn="ctr">
              <a:spcAft>
                <a:spcPts val="600"/>
              </a:spcAft>
            </a:pPr>
            <a:r>
              <a:rPr lang="en-US" sz="1200" dirty="0">
                <a:solidFill>
                  <a:schemeClr val="tx2"/>
                </a:solidFill>
              </a:rPr>
              <a:t>Storage</a:t>
            </a:r>
            <a:endParaRPr sz="1200" dirty="0">
              <a:solidFill>
                <a:schemeClr val="tx2"/>
              </a:solidFill>
            </a:endParaRPr>
          </a:p>
        </p:txBody>
      </p:sp>
      <p:sp>
        <p:nvSpPr>
          <p:cNvPr id="149" name="object 355"/>
          <p:cNvSpPr/>
          <p:nvPr/>
        </p:nvSpPr>
        <p:spPr>
          <a:xfrm>
            <a:off x="6556251" y="2070346"/>
            <a:ext cx="178688" cy="243586"/>
          </a:xfrm>
          <a:prstGeom prst="rect">
            <a:avLst/>
          </a:prstGeom>
          <a:blipFill>
            <a:blip r:embed="rId2" cstate="print"/>
            <a:stretch>
              <a:fillRect/>
            </a:stretch>
          </a:blipFill>
        </p:spPr>
        <p:txBody>
          <a:bodyPr wrap="square" lIns="0" tIns="0" rIns="0" bIns="0" rtlCol="0"/>
          <a:lstStyle/>
          <a:p>
            <a:endParaRPr/>
          </a:p>
        </p:txBody>
      </p:sp>
      <p:sp>
        <p:nvSpPr>
          <p:cNvPr id="178" name="Rectangle 177">
            <a:extLst>
              <a:ext uri="{FF2B5EF4-FFF2-40B4-BE49-F238E27FC236}">
                <a16:creationId xmlns:a16="http://schemas.microsoft.com/office/drawing/2014/main" id="{AD83115E-4DD7-4800-A993-06C7042572C1}"/>
              </a:ext>
            </a:extLst>
          </p:cNvPr>
          <p:cNvSpPr/>
          <p:nvPr/>
        </p:nvSpPr>
        <p:spPr>
          <a:xfrm>
            <a:off x="4061712" y="2175465"/>
            <a:ext cx="1049955" cy="324257"/>
          </a:xfrm>
          <a:prstGeom prst="rect">
            <a:avLst/>
          </a:prstGeom>
          <a:solidFill>
            <a:srgbClr val="00338D"/>
          </a:solidFill>
          <a:ln>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r"/>
            <a:r>
              <a:rPr lang="en-US" sz="1200" dirty="0">
                <a:solidFill>
                  <a:schemeClr val="bg1"/>
                </a:solidFill>
              </a:rPr>
              <a:t>Application Gateway</a:t>
            </a:r>
          </a:p>
        </p:txBody>
      </p:sp>
      <p:pic>
        <p:nvPicPr>
          <p:cNvPr id="64" name="Graphic 63">
            <a:extLst>
              <a:ext uri="{FF2B5EF4-FFF2-40B4-BE49-F238E27FC236}">
                <a16:creationId xmlns:a16="http://schemas.microsoft.com/office/drawing/2014/main" id="{3413A672-FC98-4A4E-BB10-B616C336DA16}"/>
              </a:ext>
            </a:extLst>
          </p:cNvPr>
          <p:cNvPicPr>
            <a:picLocks noChangeAspect="1"/>
          </p:cNvPicPr>
          <p:nvPr/>
        </p:nvPicPr>
        <p:blipFill>
          <a:blip r:embed="rId19" cstate="print">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4094032" y="2267400"/>
            <a:ext cx="206098" cy="206098"/>
          </a:xfrm>
          <a:prstGeom prst="rect">
            <a:avLst/>
          </a:prstGeom>
        </p:spPr>
      </p:pic>
      <p:sp>
        <p:nvSpPr>
          <p:cNvPr id="179" name="Rectangle 178">
            <a:extLst>
              <a:ext uri="{FF2B5EF4-FFF2-40B4-BE49-F238E27FC236}">
                <a16:creationId xmlns:a16="http://schemas.microsoft.com/office/drawing/2014/main" id="{703C11C3-27B9-46CF-8D38-3125E2401AC4}"/>
              </a:ext>
            </a:extLst>
          </p:cNvPr>
          <p:cNvSpPr/>
          <p:nvPr/>
        </p:nvSpPr>
        <p:spPr>
          <a:xfrm>
            <a:off x="7052306" y="2244218"/>
            <a:ext cx="1090773" cy="324257"/>
          </a:xfrm>
          <a:prstGeom prst="rect">
            <a:avLst/>
          </a:prstGeom>
          <a:solidFill>
            <a:srgbClr val="00338D"/>
          </a:solidFill>
          <a:ln>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r"/>
            <a:r>
              <a:rPr lang="en-US" sz="1200" dirty="0">
                <a:solidFill>
                  <a:schemeClr val="bg1"/>
                </a:solidFill>
              </a:rPr>
              <a:t>Database</a:t>
            </a:r>
          </a:p>
        </p:txBody>
      </p:sp>
      <p:pic>
        <p:nvPicPr>
          <p:cNvPr id="66" name="Graphic 65">
            <a:extLst>
              <a:ext uri="{FF2B5EF4-FFF2-40B4-BE49-F238E27FC236}">
                <a16:creationId xmlns:a16="http://schemas.microsoft.com/office/drawing/2014/main" id="{05B415FE-BBB0-4EB8-802B-CF80ACB1B0C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7099300" y="2244267"/>
            <a:ext cx="296068" cy="296068"/>
          </a:xfrm>
          <a:prstGeom prst="rect">
            <a:avLst/>
          </a:prstGeom>
        </p:spPr>
      </p:pic>
      <p:sp>
        <p:nvSpPr>
          <p:cNvPr id="151" name="object 355"/>
          <p:cNvSpPr/>
          <p:nvPr/>
        </p:nvSpPr>
        <p:spPr>
          <a:xfrm>
            <a:off x="8034289" y="2096264"/>
            <a:ext cx="178688" cy="243586"/>
          </a:xfrm>
          <a:prstGeom prst="rect">
            <a:avLst/>
          </a:prstGeom>
          <a:blipFill>
            <a:blip r:embed="rId2" cstate="print"/>
            <a:stretch>
              <a:fillRect/>
            </a:stretch>
          </a:blipFill>
        </p:spPr>
        <p:txBody>
          <a:bodyPr wrap="square" lIns="0" tIns="0" rIns="0" bIns="0" rtlCol="0"/>
          <a:lstStyle/>
          <a:p>
            <a:endParaRPr/>
          </a:p>
        </p:txBody>
      </p:sp>
      <p:pic>
        <p:nvPicPr>
          <p:cNvPr id="150" name="Picture 149"/>
          <p:cNvPicPr>
            <a:picLocks noChangeAspect="1"/>
          </p:cNvPicPr>
          <p:nvPr/>
        </p:nvPicPr>
        <p:blipFill>
          <a:blip r:embed="rId11"/>
          <a:stretch>
            <a:fillRect/>
          </a:stretch>
        </p:blipFill>
        <p:spPr>
          <a:xfrm>
            <a:off x="7987486" y="2482765"/>
            <a:ext cx="277275" cy="275979"/>
          </a:xfrm>
          <a:prstGeom prst="rect">
            <a:avLst/>
          </a:prstGeom>
        </p:spPr>
      </p:pic>
      <p:pic>
        <p:nvPicPr>
          <p:cNvPr id="180" name="Picture 179">
            <a:extLst>
              <a:ext uri="{FF2B5EF4-FFF2-40B4-BE49-F238E27FC236}">
                <a16:creationId xmlns:a16="http://schemas.microsoft.com/office/drawing/2014/main" id="{A44BD4FC-A613-4502-8512-D02E7E6F486B}"/>
              </a:ext>
            </a:extLst>
          </p:cNvPr>
          <p:cNvPicPr>
            <a:picLocks noChangeAspect="1"/>
          </p:cNvPicPr>
          <p:nvPr/>
        </p:nvPicPr>
        <p:blipFill>
          <a:blip r:embed="rId11"/>
          <a:stretch>
            <a:fillRect/>
          </a:stretch>
        </p:blipFill>
        <p:spPr>
          <a:xfrm>
            <a:off x="6520092" y="2387123"/>
            <a:ext cx="277275" cy="275979"/>
          </a:xfrm>
          <a:prstGeom prst="rect">
            <a:avLst/>
          </a:prstGeom>
        </p:spPr>
      </p:pic>
      <p:sp>
        <p:nvSpPr>
          <p:cNvPr id="182" name="Down Arrow 165">
            <a:extLst>
              <a:ext uri="{FF2B5EF4-FFF2-40B4-BE49-F238E27FC236}">
                <a16:creationId xmlns:a16="http://schemas.microsoft.com/office/drawing/2014/main" id="{8FFB0556-695E-460A-A10F-7E266EA11E56}"/>
              </a:ext>
            </a:extLst>
          </p:cNvPr>
          <p:cNvSpPr/>
          <p:nvPr/>
        </p:nvSpPr>
        <p:spPr>
          <a:xfrm>
            <a:off x="8307519" y="3071300"/>
            <a:ext cx="169682" cy="1488745"/>
          </a:xfrm>
          <a:prstGeom prst="downArrow">
            <a:avLst/>
          </a:prstGeom>
          <a:solidFill>
            <a:schemeClr val="bg1"/>
          </a:solidFill>
          <a:ln>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err="1">
              <a:solidFill>
                <a:schemeClr val="bg1"/>
              </a:solidFill>
            </a:endParaRPr>
          </a:p>
        </p:txBody>
      </p:sp>
      <p:pic>
        <p:nvPicPr>
          <p:cNvPr id="187" name="Picture 186">
            <a:extLst>
              <a:ext uri="{FF2B5EF4-FFF2-40B4-BE49-F238E27FC236}">
                <a16:creationId xmlns:a16="http://schemas.microsoft.com/office/drawing/2014/main" id="{189B3AC5-CA5D-421B-B7EB-F2A64FCC447A}"/>
              </a:ext>
            </a:extLst>
          </p:cNvPr>
          <p:cNvPicPr>
            <a:picLocks noChangeAspect="1"/>
          </p:cNvPicPr>
          <p:nvPr/>
        </p:nvPicPr>
        <p:blipFill>
          <a:blip r:embed="rId1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690629" y="3579154"/>
            <a:ext cx="211872" cy="211872"/>
          </a:xfrm>
          <a:prstGeom prst="rect">
            <a:avLst/>
          </a:prstGeom>
        </p:spPr>
      </p:pic>
      <p:pic>
        <p:nvPicPr>
          <p:cNvPr id="205" name="Picture 204">
            <a:extLst>
              <a:ext uri="{FF2B5EF4-FFF2-40B4-BE49-F238E27FC236}">
                <a16:creationId xmlns:a16="http://schemas.microsoft.com/office/drawing/2014/main" id="{4395416E-35F1-4760-892C-FCFF026543D0}"/>
              </a:ext>
            </a:extLst>
          </p:cNvPr>
          <p:cNvPicPr>
            <a:picLocks noChangeAspect="1"/>
          </p:cNvPicPr>
          <p:nvPr/>
        </p:nvPicPr>
        <p:blipFill>
          <a:blip r:embed="rId1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324555" y="3535954"/>
            <a:ext cx="211872" cy="211872"/>
          </a:xfrm>
          <a:prstGeom prst="rect">
            <a:avLst/>
          </a:prstGeom>
        </p:spPr>
      </p:pic>
      <p:sp>
        <p:nvSpPr>
          <p:cNvPr id="206" name="TextBox 205">
            <a:extLst>
              <a:ext uri="{FF2B5EF4-FFF2-40B4-BE49-F238E27FC236}">
                <a16:creationId xmlns:a16="http://schemas.microsoft.com/office/drawing/2014/main" id="{2139375A-23EB-4FCB-A8D0-A594EC74305A}"/>
              </a:ext>
            </a:extLst>
          </p:cNvPr>
          <p:cNvSpPr txBox="1"/>
          <p:nvPr/>
        </p:nvSpPr>
        <p:spPr>
          <a:xfrm>
            <a:off x="3367068" y="3466639"/>
            <a:ext cx="956447" cy="316736"/>
          </a:xfrm>
          <a:prstGeom prst="rect">
            <a:avLst/>
          </a:prstGeom>
          <a:noFill/>
        </p:spPr>
        <p:txBody>
          <a:bodyPr wrap="square" lIns="54610" tIns="54610" rIns="54610" bIns="54610" rtlCol="0">
            <a:noAutofit/>
          </a:bodyPr>
          <a:lstStyle/>
          <a:p>
            <a:pPr>
              <a:spcAft>
                <a:spcPts val="600"/>
              </a:spcAft>
            </a:pPr>
            <a:r>
              <a:rPr lang="en-US" sz="1200" dirty="0">
                <a:solidFill>
                  <a:schemeClr val="tx2"/>
                </a:solidFill>
              </a:rPr>
              <a:t>On premise</a:t>
            </a:r>
          </a:p>
        </p:txBody>
      </p:sp>
      <p:pic>
        <p:nvPicPr>
          <p:cNvPr id="68" name="Graphic 67">
            <a:extLst>
              <a:ext uri="{FF2B5EF4-FFF2-40B4-BE49-F238E27FC236}">
                <a16:creationId xmlns:a16="http://schemas.microsoft.com/office/drawing/2014/main" id="{404C48B2-2E03-4D0B-9087-EBF323CDB9E3}"/>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5192156" y="1552814"/>
            <a:ext cx="273166" cy="273166"/>
          </a:xfrm>
          <a:prstGeom prst="rect">
            <a:avLst/>
          </a:prstGeom>
        </p:spPr>
      </p:pic>
      <p:pic>
        <p:nvPicPr>
          <p:cNvPr id="207" name="Graphic 206">
            <a:extLst>
              <a:ext uri="{FF2B5EF4-FFF2-40B4-BE49-F238E27FC236}">
                <a16:creationId xmlns:a16="http://schemas.microsoft.com/office/drawing/2014/main" id="{C47FDE52-4CAC-4717-BE8C-4091CBBEA3E8}"/>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6775553" y="1535563"/>
            <a:ext cx="273166" cy="273166"/>
          </a:xfrm>
          <a:prstGeom prst="rect">
            <a:avLst/>
          </a:prstGeom>
        </p:spPr>
      </p:pic>
      <p:pic>
        <p:nvPicPr>
          <p:cNvPr id="208" name="Picture 207">
            <a:extLst>
              <a:ext uri="{FF2B5EF4-FFF2-40B4-BE49-F238E27FC236}">
                <a16:creationId xmlns:a16="http://schemas.microsoft.com/office/drawing/2014/main" id="{9B6703E1-1902-461D-8400-F5561BB27FEF}"/>
              </a:ext>
            </a:extLst>
          </p:cNvPr>
          <p:cNvPicPr>
            <a:picLocks noChangeAspect="1"/>
          </p:cNvPicPr>
          <p:nvPr/>
        </p:nvPicPr>
        <p:blipFill>
          <a:blip r:embed="rId1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96769" y="5986302"/>
            <a:ext cx="211872" cy="211872"/>
          </a:xfrm>
          <a:prstGeom prst="rect">
            <a:avLst/>
          </a:prstGeom>
        </p:spPr>
      </p:pic>
    </p:spTree>
    <p:extLst>
      <p:ext uri="{BB962C8B-B14F-4D97-AF65-F5344CB8AC3E}">
        <p14:creationId xmlns:p14="http://schemas.microsoft.com/office/powerpoint/2010/main" val="38931891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REATEDBY" val="Global PowerPoint Toolbar"/>
  <p:tag name="TOOLBARVERSION" val="5.26"/>
  <p:tag name="TYPE" val="ScreenWide"/>
  <p:tag name="KEYWORD" val="SCREENWIDE"/>
  <p:tag name="TEMPLATEVERSION" val="17/07/2017 10:56:04"/>
</p:tagLst>
</file>

<file path=ppt/theme/theme1.xml><?xml version="1.0" encoding="utf-8"?>
<a:theme xmlns:a="http://schemas.openxmlformats.org/drawingml/2006/main" name="KPMG_Widescreen_16:9 02/02/2016">
  <a:themeElements>
    <a:clrScheme name="New KPMG Colours">
      <a:dk1>
        <a:srgbClr val="000000"/>
      </a:dk1>
      <a:lt1>
        <a:sysClr val="window" lastClr="FFFFFF"/>
      </a:lt1>
      <a:dk2>
        <a:srgbClr val="00338D"/>
      </a:dk2>
      <a:lt2>
        <a:srgbClr val="F0F0F0"/>
      </a:lt2>
      <a:accent1>
        <a:srgbClr val="0091DA"/>
      </a:accent1>
      <a:accent2>
        <a:srgbClr val="6D2077"/>
      </a:accent2>
      <a:accent3>
        <a:srgbClr val="005EB8"/>
      </a:accent3>
      <a:accent4>
        <a:srgbClr val="00A3A1"/>
      </a:accent4>
      <a:accent5>
        <a:srgbClr val="EAAA00"/>
      </a:accent5>
      <a:accent6>
        <a:srgbClr val="43B02A"/>
      </a:accent6>
      <a:hlink>
        <a:srgbClr val="0091DA"/>
      </a:hlink>
      <a:folHlink>
        <a:srgbClr val="0091DA"/>
      </a:folHlink>
    </a:clrScheme>
    <a:fontScheme name="KPMG">
      <a:majorFont>
        <a:latin typeface="KPMG Extralight"/>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lIns="54610" tIns="54610" rIns="54610" bIns="54610" rtlCol="0" anchor="ctr"/>
      <a:lstStyle>
        <a:defPPr algn="l">
          <a:defRPr sz="15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54610" tIns="54610" rIns="54610" bIns="54610" rtlCol="0">
        <a:noAutofit/>
      </a:bodyPr>
      <a:lstStyle>
        <a:defPPr>
          <a:spcAft>
            <a:spcPts val="600"/>
          </a:spcAft>
          <a:defRPr sz="1500" dirty="0" err="1" smtClean="0"/>
        </a:defPPr>
      </a:lstStyle>
    </a:txDef>
  </a:objectDefaults>
  <a:extraClrSchemeLst/>
  <a:custClrLst>
    <a:custClr name="KPMG Blue">
      <a:srgbClr val="00338D"/>
    </a:custClr>
    <a:custClr name="Medium Blue">
      <a:srgbClr val="005EB8"/>
    </a:custClr>
    <a:custClr name="Light Blue">
      <a:srgbClr val="0091DA"/>
    </a:custClr>
    <a:custClr name="Violet">
      <a:srgbClr val="483698"/>
    </a:custClr>
    <a:custClr name="Purple">
      <a:srgbClr val="470A68"/>
    </a:custClr>
    <a:custClr name="Light Purple">
      <a:srgbClr val="6D2077"/>
    </a:custClr>
    <a:custClr name="Green">
      <a:srgbClr val="00A3A1"/>
    </a:custClr>
    <a:custClr name="Dark Green">
      <a:srgbClr val="009A44"/>
    </a:custClr>
    <a:custClr name="Light Green">
      <a:srgbClr val="43B02A"/>
    </a:custClr>
    <a:custClr name="Yellow">
      <a:srgbClr val="EAAA00"/>
    </a:custClr>
    <a:custClr name="Orange">
      <a:srgbClr val="F68D2E"/>
    </a:custClr>
    <a:custClr name="Red ">
      <a:srgbClr val="BC204B"/>
    </a:custClr>
    <a:custClr name="Pink">
      <a:srgbClr val="C6007E"/>
    </a:custClr>
    <a:custClr name="Dark Brown">
      <a:srgbClr val="753F19"/>
    </a:custClr>
    <a:custClr name="Light Brown">
      <a:srgbClr val="9B642E"/>
    </a:custClr>
    <a:custClr name="Olive">
      <a:srgbClr val="9D9375"/>
    </a:custClr>
    <a:custClr name="Beige">
      <a:srgbClr val="E3BC9F"/>
    </a:custClr>
    <a:custClr name="Light Pink">
      <a:srgbClr val="E36877"/>
    </a:custClr>
  </a:custClrLst>
  <a:extLst>
    <a:ext uri="{05A4C25C-085E-4340-85A3-A5531E510DB2}">
      <thm15:themeFamily xmlns:thm15="http://schemas.microsoft.com/office/thememl/2012/main" name="KPMG Widescreen Standard Template.potx" id="{8B38D2A5-9BC7-4F62-B242-67C700C5F724}" vid="{699E01CA-0D54-417C-BFE6-B70CCE5CE3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KPMG Widescreen Standard Template</Template>
  <TotalTime>9562</TotalTime>
  <Words>2140</Words>
  <Application>Microsoft Office PowerPoint</Application>
  <PresentationFormat>Widescreen</PresentationFormat>
  <Paragraphs>212</Paragraphs>
  <Slides>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Arial</vt:lpstr>
      <vt:lpstr>Calibri</vt:lpstr>
      <vt:lpstr>KPMG Extralight</vt:lpstr>
      <vt:lpstr>Segoe</vt:lpstr>
      <vt:lpstr>Segoe UI</vt:lpstr>
      <vt:lpstr>Segoe UI Light</vt:lpstr>
      <vt:lpstr>KPMG_Widescreen_16:9 02/02/2016</vt:lpstr>
      <vt:lpstr>Azure security</vt:lpstr>
      <vt:lpstr>PowerPoint Presentation</vt:lpstr>
      <vt:lpstr>Security Reference Architecture</vt:lpstr>
    </vt:vector>
  </TitlesOfParts>
  <Company>RR Donnelley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Talkbook</dc:title>
  <dc:creator>KPMGwfh</dc:creator>
  <cp:lastModifiedBy>Shekhar Jha</cp:lastModifiedBy>
  <cp:revision>253</cp:revision>
  <dcterms:created xsi:type="dcterms:W3CDTF">2020-04-04T00:19:24Z</dcterms:created>
  <dcterms:modified xsi:type="dcterms:W3CDTF">2020-04-17T18:07:40Z</dcterms:modified>
  <cp:category>KPMG Confidential</cp:category>
</cp:coreProperties>
</file>