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6" r:id="rId1"/>
  </p:sldMasterIdLst>
  <p:notesMasterIdLst>
    <p:notesMasterId r:id="rId6"/>
  </p:notesMasterIdLst>
  <p:handoutMasterIdLst>
    <p:handoutMasterId r:id="rId7"/>
  </p:handoutMasterIdLst>
  <p:sldIdLst>
    <p:sldId id="302" r:id="rId2"/>
    <p:sldId id="379" r:id="rId3"/>
    <p:sldId id="380" r:id="rId4"/>
    <p:sldId id="378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394">
          <p15:clr>
            <a:srgbClr val="A4A3A4"/>
          </p15:clr>
        </p15:guide>
        <p15:guide id="4" pos="5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to, Mark  (CTR)      W1CIP" initials="MM(W" lastIdx="11" clrIdx="0">
    <p:extLst>
      <p:ext uri="{19B8F6BF-5375-455C-9EA6-DF929625EA0E}">
        <p15:presenceInfo xmlns:p15="http://schemas.microsoft.com/office/powerpoint/2012/main" userId="S-1-5-21-1777081478-1322062499-644039835-1610145" providerId="AD"/>
      </p:ext>
    </p:extLst>
  </p:cmAuthor>
  <p:cmAuthor id="2" name="Patil, Kanchan" initials="PK" lastIdx="1" clrIdx="1">
    <p:extLst>
      <p:ext uri="{19B8F6BF-5375-455C-9EA6-DF929625EA0E}">
        <p15:presenceInfo xmlns:p15="http://schemas.microsoft.com/office/powerpoint/2012/main" userId="S::kanchanpatil@kpmg.com::b735c799-876c-4d06-a6db-3ad12ed7b7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E35205"/>
    <a:srgbClr val="0065A6"/>
    <a:srgbClr val="39B44A"/>
    <a:srgbClr val="007A3E"/>
    <a:srgbClr val="002850"/>
    <a:srgbClr val="00AAE0"/>
    <a:srgbClr val="C4D600"/>
    <a:srgbClr val="F68621"/>
    <a:srgbClr val="F0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8849" autoAdjust="0"/>
  </p:normalViewPr>
  <p:slideViewPr>
    <p:cSldViewPr snapToGrid="0" snapToObjects="1">
      <p:cViewPr varScale="1">
        <p:scale>
          <a:sx n="88" d="100"/>
          <a:sy n="88" d="100"/>
        </p:scale>
        <p:origin x="760" y="44"/>
      </p:cViewPr>
      <p:guideLst>
        <p:guide orient="horz" pos="3061"/>
        <p:guide pos="2880"/>
        <p:guide orient="horz" pos="1394"/>
        <p:guide pos="54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84" charset="0"/>
                <a:ea typeface="MS PGothic" pitchFamily="34" charset="-128"/>
              </a:defRPr>
            </a:lvl1pPr>
          </a:lstStyle>
          <a:p>
            <a:fld id="{370AD719-A5CC-4EAA-B319-63CA2EB82D34}" type="datetime1">
              <a:rPr lang="en-US" altLang="en-US"/>
              <a:pPr/>
              <a:t>11/7/2023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84" charset="0"/>
                <a:ea typeface="MS PGothic" pitchFamily="34" charset="-128"/>
              </a:defRPr>
            </a:lvl1pPr>
          </a:lstStyle>
          <a:p>
            <a:fld id="{E4BB9F89-8D2A-4F13-8073-A3C588A4F3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35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84" charset="0"/>
                <a:ea typeface="MS PGothic" pitchFamily="34" charset="-128"/>
              </a:defRPr>
            </a:lvl1pPr>
          </a:lstStyle>
          <a:p>
            <a:fld id="{6E30FF4F-E39C-4EAF-A8BC-25F286F58CE1}" type="datetime1">
              <a:rPr lang="en-US" altLang="en-US"/>
              <a:pPr/>
              <a:t>11/7/2023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84" charset="0"/>
                <a:ea typeface="MS PGothic" pitchFamily="34" charset="-128"/>
              </a:defRPr>
            </a:lvl1pPr>
          </a:lstStyle>
          <a:p>
            <a:fld id="{DECE3B9E-6574-462E-B6D1-39C8693FFF9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1096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8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66E7-BE58-4EF0-BF4F-97AB0FA27A7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9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ctrTitle"/>
          </p:nvPr>
        </p:nvSpPr>
        <p:spPr>
          <a:xfrm>
            <a:off x="457200" y="357012"/>
            <a:ext cx="8191948" cy="2011572"/>
          </a:xfrm>
          <a:prstGeom prst="rect">
            <a:avLst/>
          </a:prstGeom>
        </p:spPr>
        <p:txBody>
          <a:bodyPr anchor="b"/>
          <a:lstStyle>
            <a:lvl1pPr>
              <a:lnSpc>
                <a:spcPts val="4000"/>
              </a:lnSpc>
              <a:defRPr sz="4000" b="1" cap="all" baseline="0">
                <a:solidFill>
                  <a:srgbClr val="002850"/>
                </a:solidFill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43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57200" y="2440381"/>
            <a:ext cx="8191948" cy="665017"/>
          </a:xfrm>
        </p:spPr>
        <p:txBody>
          <a:bodyPr anchor="t"/>
          <a:lstStyle>
            <a:lvl1pPr marL="0" indent="0">
              <a:lnSpc>
                <a:spcPts val="2200"/>
              </a:lnSpc>
              <a:buFont typeface="Arial" charset="0"/>
              <a:buNone/>
              <a:defRPr sz="2000" b="0">
                <a:solidFill>
                  <a:srgbClr val="0065A6"/>
                </a:solidFill>
                <a:latin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2"/>
          <a:stretch/>
        </p:blipFill>
        <p:spPr>
          <a:xfrm>
            <a:off x="6880225" y="3633386"/>
            <a:ext cx="2046288" cy="850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9" t="30410" r="-6860" b="10635"/>
          <a:stretch/>
        </p:blipFill>
        <p:spPr>
          <a:xfrm>
            <a:off x="377826" y="3896666"/>
            <a:ext cx="2876549" cy="501186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17463" y="4451350"/>
            <a:ext cx="9170989" cy="698501"/>
            <a:chOff x="-17463" y="4483498"/>
            <a:chExt cx="9170989" cy="666353"/>
          </a:xfrm>
        </p:grpSpPr>
        <p:sp>
          <p:nvSpPr>
            <p:cNvPr id="12" name="Rectangle 11"/>
            <p:cNvSpPr/>
            <p:nvPr userDrawn="1"/>
          </p:nvSpPr>
          <p:spPr bwMode="auto">
            <a:xfrm rot="5400000" flipH="1">
              <a:off x="4334550" y="131486"/>
              <a:ext cx="466963" cy="9170988"/>
            </a:xfrm>
            <a:prstGeom prst="rect">
              <a:avLst/>
            </a:prstGeom>
            <a:solidFill>
              <a:srgbClr val="0065A6"/>
            </a:solidFill>
            <a:ln w="349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auto">
            <a:xfrm rot="5400000">
              <a:off x="4465162" y="461488"/>
              <a:ext cx="205738" cy="9170988"/>
            </a:xfrm>
            <a:prstGeom prst="rect">
              <a:avLst/>
            </a:prstGeom>
            <a:solidFill>
              <a:srgbClr val="002850"/>
            </a:solidFill>
            <a:ln w="349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latin typeface="Arial"/>
                <a:ea typeface="ＭＳ Ｐゴシック" pitchFamily="34" charset="-128"/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98694" y="442716"/>
            <a:ext cx="3021431" cy="28067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57200" y="4918908"/>
            <a:ext cx="7543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969697"/>
                </a:solidFill>
                <a:latin typeface="Arial Narrow"/>
                <a:cs typeface="Arial Narrow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32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95604" y="656095"/>
            <a:ext cx="2316583" cy="15704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57200" y="2791625"/>
            <a:ext cx="8154988" cy="663158"/>
          </a:xfrm>
        </p:spPr>
        <p:txBody>
          <a:bodyPr anchor="t"/>
          <a:lstStyle>
            <a:lvl1pPr marL="0" indent="0">
              <a:lnSpc>
                <a:spcPts val="2200"/>
              </a:lnSpc>
              <a:buFont typeface="Arial" charset="0"/>
              <a:buNone/>
              <a:defRPr sz="2000" b="0">
                <a:solidFill>
                  <a:srgbClr val="0065A6"/>
                </a:solidFill>
                <a:latin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ctrTitle"/>
          </p:nvPr>
        </p:nvSpPr>
        <p:spPr>
          <a:xfrm>
            <a:off x="452440" y="1628225"/>
            <a:ext cx="8159749" cy="71794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200"/>
              </a:lnSpc>
              <a:defRPr sz="3200" b="1" cap="all" baseline="0">
                <a:solidFill>
                  <a:srgbClr val="002850"/>
                </a:solidFill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C01F01-A601-4FE5-8E71-6675F782C62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Confidential, unpublished property of Cigna. Do not duplicate or distribute. For internal use only. Use and distribution limited solely to authorized personnel. © 2019 Cigna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40008" y="2524435"/>
            <a:ext cx="8078530" cy="0"/>
          </a:xfrm>
          <a:prstGeom prst="line">
            <a:avLst/>
          </a:prstGeom>
          <a:ln w="76200" cmpd="sng">
            <a:solidFill>
              <a:srgbClr val="0065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188" indent="-230188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2438" y="205979"/>
            <a:ext cx="8229600" cy="484584"/>
          </a:xfrm>
        </p:spPr>
        <p:txBody>
          <a:bodyPr/>
          <a:lstStyle>
            <a:lvl1pPr>
              <a:defRPr sz="2000" cap="none">
                <a:solidFill>
                  <a:srgbClr val="0065A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C0547-4173-4FD2-B3AD-CE0209F6F09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Confidential, unpublished property of Cigna. Do not duplicate or distribute. For internal use only. Use and distribution limited solely to authorized personnel. © 2019 Cigna</a:t>
            </a:r>
          </a:p>
        </p:txBody>
      </p:sp>
    </p:spTree>
    <p:extLst>
      <p:ext uri="{BB962C8B-B14F-4D97-AF65-F5344CB8AC3E}">
        <p14:creationId xmlns:p14="http://schemas.microsoft.com/office/powerpoint/2010/main" val="246139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2438" y="205979"/>
            <a:ext cx="8229600" cy="484584"/>
          </a:xfrm>
        </p:spPr>
        <p:txBody>
          <a:bodyPr/>
          <a:lstStyle>
            <a:lvl1pPr>
              <a:defRPr sz="2000" cap="none">
                <a:solidFill>
                  <a:srgbClr val="0065A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9F2F1-5B60-4828-8D48-CC3CA0267DF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Confidential, unpublished property of Cigna. Do not duplicate or distribute. For internal use only. Use and distribution limited solely to authorized personnel. © 2019 Cigna</a:t>
            </a:r>
          </a:p>
        </p:txBody>
      </p:sp>
    </p:spTree>
    <p:extLst>
      <p:ext uri="{BB962C8B-B14F-4D97-AF65-F5344CB8AC3E}">
        <p14:creationId xmlns:p14="http://schemas.microsoft.com/office/powerpoint/2010/main" val="11757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0E1DF-8D3F-4AD8-AE6B-6D4EC949FB9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Confidential, unpublished property of Cigna. Do not duplicate or distribute. For internal use only. Use and distribution limited solely to authorized personnel. © 2019 Cigna</a:t>
            </a:r>
          </a:p>
        </p:txBody>
      </p:sp>
    </p:spTree>
    <p:extLst>
      <p:ext uri="{BB962C8B-B14F-4D97-AF65-F5344CB8AC3E}">
        <p14:creationId xmlns:p14="http://schemas.microsoft.com/office/powerpoint/2010/main" val="28063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438" y="205978"/>
            <a:ext cx="8229600" cy="479822"/>
          </a:xfrm>
        </p:spPr>
        <p:txBody>
          <a:bodyPr/>
          <a:lstStyle>
            <a:lvl1pPr>
              <a:defRPr sz="2000" cap="none">
                <a:solidFill>
                  <a:srgbClr val="0065A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D1014-6CA4-4255-A8D6-49189B873C3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Confidential, unpublished property of Cigna. Do not duplicate or distribute. For internal use only. Use and distribution limited solely to authorized personnel. © 2019 Cigna</a:t>
            </a:r>
          </a:p>
        </p:txBody>
      </p:sp>
    </p:spTree>
    <p:extLst>
      <p:ext uri="{BB962C8B-B14F-4D97-AF65-F5344CB8AC3E}">
        <p14:creationId xmlns:p14="http://schemas.microsoft.com/office/powerpoint/2010/main" val="214564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463" y="4451350"/>
            <a:ext cx="9170989" cy="698501"/>
            <a:chOff x="-17463" y="4483498"/>
            <a:chExt cx="9170989" cy="666353"/>
          </a:xfrm>
        </p:grpSpPr>
        <p:sp>
          <p:nvSpPr>
            <p:cNvPr id="5" name="Rectangle 4"/>
            <p:cNvSpPr/>
            <p:nvPr userDrawn="1"/>
          </p:nvSpPr>
          <p:spPr bwMode="auto">
            <a:xfrm rot="5400000" flipH="1">
              <a:off x="4334550" y="131486"/>
              <a:ext cx="466963" cy="9170988"/>
            </a:xfrm>
            <a:prstGeom prst="rect">
              <a:avLst/>
            </a:prstGeom>
            <a:solidFill>
              <a:srgbClr val="0065A6"/>
            </a:solidFill>
            <a:ln w="349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 rot="5400000">
              <a:off x="4465162" y="461488"/>
              <a:ext cx="205738" cy="9170988"/>
            </a:xfrm>
            <a:prstGeom prst="rect">
              <a:avLst/>
            </a:prstGeom>
            <a:solidFill>
              <a:srgbClr val="002850"/>
            </a:solidFill>
            <a:ln w="349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latin typeface="Arial"/>
                <a:ea typeface="ＭＳ Ｐゴシック" pitchFamily="34" charset="-128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2"/>
          <a:stretch/>
        </p:blipFill>
        <p:spPr>
          <a:xfrm>
            <a:off x="6880225" y="3633386"/>
            <a:ext cx="2046288" cy="8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 16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4953096"/>
            <a:ext cx="2133600" cy="19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99999"/>
                </a:solidFill>
              </a:defRPr>
            </a:lvl1pPr>
          </a:lstStyle>
          <a:p>
            <a:fld id="{B96EB2AE-DF96-457D-9F43-958D79343F7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4961314"/>
            <a:ext cx="70119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99999"/>
                </a:solidFill>
                <a:latin typeface="Arial Narrow" pitchFamily="-84" charset="0"/>
                <a:ea typeface="MS PGothic" pitchFamily="34" charset="-128"/>
              </a:defRPr>
            </a:lvl1pPr>
          </a:lstStyle>
          <a:p>
            <a:r>
              <a:rPr lang="en-US" altLang="en-US" dirty="0"/>
              <a:t>Confidential, unpublished property of Cigna. Do not duplicate or distribute. For internal use only. Use and distribution limited solely to authorized personnel. © 2019 Cigna</a:t>
            </a:r>
          </a:p>
        </p:txBody>
      </p:sp>
      <p:sp>
        <p:nvSpPr>
          <p:cNvPr id="1029" name="Title Placeholder 26"/>
          <p:cNvSpPr>
            <a:spLocks noGrp="1"/>
          </p:cNvSpPr>
          <p:nvPr>
            <p:ph type="title"/>
          </p:nvPr>
        </p:nvSpPr>
        <p:spPr bwMode="auto">
          <a:xfrm>
            <a:off x="457200" y="204787"/>
            <a:ext cx="82296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2"/>
          <a:stretch/>
        </p:blipFill>
        <p:spPr>
          <a:xfrm>
            <a:off x="6880225" y="4288476"/>
            <a:ext cx="2046288" cy="8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9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rgbClr val="0065A6"/>
          </a:solidFill>
          <a:latin typeface="Arial"/>
          <a:ea typeface="MS PGothic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595959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595959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595959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595959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9pPr>
    </p:titleStyle>
    <p:bodyStyle>
      <a:lvl1pPr marL="230188" indent="-23018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454025" indent="-22383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684213" indent="-23018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915988" indent="-231775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146175" indent="-23018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Cigna Governance Work stream Goals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44006" y="3058481"/>
            <a:ext cx="2108200" cy="87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01/25/2023</a:t>
            </a:r>
          </a:p>
        </p:txBody>
      </p:sp>
    </p:spTree>
    <p:extLst>
      <p:ext uri="{BB962C8B-B14F-4D97-AF65-F5344CB8AC3E}">
        <p14:creationId xmlns:p14="http://schemas.microsoft.com/office/powerpoint/2010/main" val="109590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3F96-5F41-445D-92AF-5E502DD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Team Goals – 2023 | Saviynt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2899B-4F81-4C1D-BB5A-C551D7BAD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9F2F1-5B60-4828-8D48-CC3CA0267DF1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1199E-4E17-4F07-9536-C6E01C0B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Confidential, unpublished property of Cigna. Do not duplicate or distribute. For internal use only. Use and distribution limited solely to authorized personnel. © 2019 Cigna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2A5C0-5DAE-4203-8BC5-3B7A653F9660}"/>
              </a:ext>
            </a:extLst>
          </p:cNvPr>
          <p:cNvSpPr txBox="1"/>
          <p:nvPr/>
        </p:nvSpPr>
        <p:spPr>
          <a:xfrm>
            <a:off x="452438" y="698781"/>
            <a:ext cx="7929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Access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Manager Access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Application &amp; Entitlement metadata Review</a:t>
            </a:r>
          </a:p>
          <a:p>
            <a:endParaRPr lang="en-US" sz="2000" dirty="0">
              <a:solidFill>
                <a:srgbClr val="0065A6"/>
              </a:solidFill>
              <a:latin typeface="Arial"/>
              <a:ea typeface="MS PGothic" pitchFamily="34" charset="-128"/>
              <a:cs typeface="Arial"/>
            </a:endParaRPr>
          </a:p>
          <a:p>
            <a:r>
              <a:rPr lang="en-US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RBAC (Role based Access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Role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Role Definition, Role Composition and Role Membership data load</a:t>
            </a:r>
          </a:p>
          <a:p>
            <a:endParaRPr lang="en-US" sz="2000" dirty="0">
              <a:solidFill>
                <a:srgbClr val="0065A6"/>
              </a:solidFill>
              <a:latin typeface="Arial"/>
              <a:ea typeface="MS PGothic" pitchFamily="34" charset="-128"/>
              <a:cs typeface="Arial"/>
            </a:endParaRPr>
          </a:p>
          <a:p>
            <a:r>
              <a:rPr lang="en-US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Service Account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Loading &amp; Managing Service Accounts via Saviynt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Integration with CMDB and CyberArk</a:t>
            </a:r>
          </a:p>
        </p:txBody>
      </p:sp>
    </p:spTree>
    <p:extLst>
      <p:ext uri="{BB962C8B-B14F-4D97-AF65-F5344CB8AC3E}">
        <p14:creationId xmlns:p14="http://schemas.microsoft.com/office/powerpoint/2010/main" val="25204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3F96-5F41-445D-92AF-5E502DD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92" y="271020"/>
            <a:ext cx="8229600" cy="484584"/>
          </a:xfrm>
        </p:spPr>
        <p:txBody>
          <a:bodyPr/>
          <a:lstStyle/>
          <a:p>
            <a:r>
              <a:rPr lang="en-US" dirty="0"/>
              <a:t>Additional Dependencies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2899B-4F81-4C1D-BB5A-C551D7BAD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9F2F1-5B60-4828-8D48-CC3CA0267DF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1199E-4E17-4F07-9536-C6E01C0B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Confidential, unpublished property of Cigna. Do not duplicate or distribute. For internal use only. Use and distribution limited solely to authorized personnel. © 2019 Cigna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2A5C0-5DAE-4203-8BC5-3B7A653F9660}"/>
              </a:ext>
            </a:extLst>
          </p:cNvPr>
          <p:cNvSpPr txBox="1"/>
          <p:nvPr/>
        </p:nvSpPr>
        <p:spPr>
          <a:xfrm>
            <a:off x="452438" y="664266"/>
            <a:ext cx="79295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Access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Applications, Entitlements, Accounts and Ownership data need to be loaded in Saviynt to run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Periodic collection/reconciliation processes are established via ETL or connector</a:t>
            </a:r>
          </a:p>
          <a:p>
            <a:endParaRPr lang="en-US" sz="1800" dirty="0">
              <a:solidFill>
                <a:srgbClr val="0065A6"/>
              </a:solidFill>
              <a:latin typeface="Arial"/>
              <a:ea typeface="MS PGothic" pitchFamily="34" charset="-128"/>
              <a:cs typeface="Arial"/>
            </a:endParaRPr>
          </a:p>
          <a:p>
            <a:r>
              <a:rPr lang="en-US" sz="22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Service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Application &amp; Platforms need to be integrated with Saviynt for Service Account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CMDB connector to sync metadata and ownership between Saviynt &amp; CMDB repository </a:t>
            </a:r>
          </a:p>
          <a:p>
            <a:endParaRPr lang="en-US" sz="2000" dirty="0">
              <a:solidFill>
                <a:srgbClr val="0065A6"/>
              </a:solidFill>
              <a:latin typeface="Arial"/>
              <a:ea typeface="MS PGothic" pitchFamily="34" charset="-128"/>
              <a:cs typeface="Arial"/>
            </a:endParaRPr>
          </a:p>
          <a:p>
            <a:r>
              <a:rPr lang="en-US" sz="22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RBAC (Role based Access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Extract, transform and load Entitlement and Role data from legacy system to Sandbox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5A6"/>
                </a:solidFill>
                <a:latin typeface="Arial"/>
                <a:ea typeface="MS PGothic" pitchFamily="34" charset="-128"/>
                <a:cs typeface="Arial"/>
              </a:rPr>
              <a:t>Role mining process to complete in Sandbox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89B54-D5C0-4422-B0D3-937CBCFDDE07}"/>
              </a:ext>
            </a:extLst>
          </p:cNvPr>
          <p:cNvSpPr txBox="1"/>
          <p:nvPr/>
        </p:nvSpPr>
        <p:spPr>
          <a:xfrm>
            <a:off x="422492" y="92326"/>
            <a:ext cx="1821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Governance Team Goals - 2023</a:t>
            </a:r>
          </a:p>
        </p:txBody>
      </p:sp>
    </p:spTree>
    <p:extLst>
      <p:ext uri="{BB962C8B-B14F-4D97-AF65-F5344CB8AC3E}">
        <p14:creationId xmlns:p14="http://schemas.microsoft.com/office/powerpoint/2010/main" val="24407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CF26EA-960C-4941-A36B-BE02C4BF49EE}"/>
              </a:ext>
            </a:extLst>
          </p:cNvPr>
          <p:cNvSpPr/>
          <p:nvPr/>
        </p:nvSpPr>
        <p:spPr>
          <a:xfrm>
            <a:off x="323037" y="817858"/>
            <a:ext cx="2431143" cy="4158976"/>
          </a:xfrm>
          <a:prstGeom prst="rect">
            <a:avLst/>
          </a:prstGeom>
          <a:noFill/>
          <a:ln>
            <a:solidFill>
              <a:srgbClr val="E3520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326622"/>
            <a:ext cx="8425875" cy="402387"/>
          </a:xfrm>
        </p:spPr>
        <p:txBody>
          <a:bodyPr/>
          <a:lstStyle/>
          <a:p>
            <a:r>
              <a:rPr lang="en-US" sz="1600" dirty="0"/>
              <a:t>Work Streams &amp; Responsibilities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492" y="92326"/>
            <a:ext cx="1821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Governance Team Goals - 2023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6C49D7C4-AB35-4C53-B1B4-2FEA4D0D8D5D}"/>
              </a:ext>
            </a:extLst>
          </p:cNvPr>
          <p:cNvSpPr/>
          <p:nvPr/>
        </p:nvSpPr>
        <p:spPr>
          <a:xfrm>
            <a:off x="655364" y="1088116"/>
            <a:ext cx="1745176" cy="497840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Requirement Gathering &amp; Validation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D42395-700E-4C6A-B35C-5405419220B7}"/>
              </a:ext>
            </a:extLst>
          </p:cNvPr>
          <p:cNvSpPr txBox="1"/>
          <p:nvPr/>
        </p:nvSpPr>
        <p:spPr>
          <a:xfrm>
            <a:off x="7677149" y="5945784"/>
            <a:ext cx="115252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1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4319A83B-8459-4DAA-AA16-E248FEE4F49E}"/>
              </a:ext>
            </a:extLst>
          </p:cNvPr>
          <p:cNvSpPr/>
          <p:nvPr/>
        </p:nvSpPr>
        <p:spPr>
          <a:xfrm>
            <a:off x="606892" y="3869144"/>
            <a:ext cx="1914050" cy="6400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Identify gaps between Requirements &amp; Saviynt capabilities and develop a mitigation plan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326A447-8187-4533-BFDE-551D3A8F6DCD}"/>
              </a:ext>
            </a:extLst>
          </p:cNvPr>
          <p:cNvSpPr/>
          <p:nvPr/>
        </p:nvSpPr>
        <p:spPr>
          <a:xfrm>
            <a:off x="606892" y="1921464"/>
            <a:ext cx="1914050" cy="603404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Gathering &amp; Documenting Business Requirements from Stake holders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4FE042C-754F-441C-B904-2888D1F407A9}"/>
              </a:ext>
            </a:extLst>
          </p:cNvPr>
          <p:cNvSpPr/>
          <p:nvPr/>
        </p:nvSpPr>
        <p:spPr>
          <a:xfrm>
            <a:off x="606892" y="2906533"/>
            <a:ext cx="1914050" cy="603504"/>
          </a:xfrm>
          <a:prstGeom prst="flowChartProcess">
            <a:avLst/>
          </a:prstGeom>
          <a:solidFill>
            <a:srgbClr val="006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Proof of Concepts &amp; validation of Business Requirement w/ Saviynt Capabilities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F2AD4434-A9AA-409E-8B2A-F36667DDBDD2}"/>
              </a:ext>
            </a:extLst>
          </p:cNvPr>
          <p:cNvSpPr/>
          <p:nvPr/>
        </p:nvSpPr>
        <p:spPr>
          <a:xfrm>
            <a:off x="3334265" y="1083411"/>
            <a:ext cx="1644362" cy="497840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Design, Development, Data Load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5EA07C5-D678-4455-B1BA-2119C2B61C12}"/>
              </a:ext>
            </a:extLst>
          </p:cNvPr>
          <p:cNvSpPr/>
          <p:nvPr/>
        </p:nvSpPr>
        <p:spPr>
          <a:xfrm>
            <a:off x="3227743" y="3846842"/>
            <a:ext cx="1914050" cy="640080"/>
          </a:xfrm>
          <a:prstGeom prst="flowChartProcess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Transform Data to load in Saviynt (QA, Prod and/or Sandbox)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E9C1C34-46AC-4FDA-B74C-7B6B0495A780}"/>
              </a:ext>
            </a:extLst>
          </p:cNvPr>
          <p:cNvSpPr/>
          <p:nvPr/>
        </p:nvSpPr>
        <p:spPr>
          <a:xfrm>
            <a:off x="3227743" y="1904618"/>
            <a:ext cx="1914050" cy="603404"/>
          </a:xfrm>
          <a:prstGeom prst="flowChartProcess">
            <a:avLst/>
          </a:prstGeom>
          <a:solidFill>
            <a:srgbClr val="006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Design &amp; Development of capabilities in Saviynt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CC69D18-975E-483B-AE15-191EF11FB6CC}"/>
              </a:ext>
            </a:extLst>
          </p:cNvPr>
          <p:cNvSpPr/>
          <p:nvPr/>
        </p:nvSpPr>
        <p:spPr>
          <a:xfrm>
            <a:off x="3227743" y="2899209"/>
            <a:ext cx="1914050" cy="603504"/>
          </a:xfrm>
          <a:prstGeom prst="flowChartProcess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data from Legacy Systems (e.g. Role Data, Ownership data)</a:t>
            </a:r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6FB2B8C2-7AE2-4F07-90A0-1823C61F8EBE}"/>
              </a:ext>
            </a:extLst>
          </p:cNvPr>
          <p:cNvSpPr/>
          <p:nvPr/>
        </p:nvSpPr>
        <p:spPr>
          <a:xfrm>
            <a:off x="5973572" y="1079005"/>
            <a:ext cx="1630359" cy="497840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Deployment &amp; Operations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1312D78-12D2-4BFA-8D91-4295EBCB6DF7}"/>
              </a:ext>
            </a:extLst>
          </p:cNvPr>
          <p:cNvSpPr/>
          <p:nvPr/>
        </p:nvSpPr>
        <p:spPr>
          <a:xfrm>
            <a:off x="5812066" y="3797833"/>
            <a:ext cx="1914050" cy="689089"/>
          </a:xfrm>
          <a:prstGeom prst="flowChartProcess">
            <a:avLst/>
          </a:prstGeom>
          <a:solidFill>
            <a:srgbClr val="E352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Generate Reports, evidence for Audit and Compliance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CDDCF88D-1519-4FA1-A7A6-7BCC9DDC552A}"/>
              </a:ext>
            </a:extLst>
          </p:cNvPr>
          <p:cNvSpPr/>
          <p:nvPr/>
        </p:nvSpPr>
        <p:spPr>
          <a:xfrm>
            <a:off x="5812066" y="1901370"/>
            <a:ext cx="1914050" cy="574233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Deployment &amp; Data load in Saviynt Production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4F88AC5A-2E60-4E75-B52C-7A9FA9B6522A}"/>
              </a:ext>
            </a:extLst>
          </p:cNvPr>
          <p:cNvSpPr/>
          <p:nvPr/>
        </p:nvSpPr>
        <p:spPr>
          <a:xfrm>
            <a:off x="5812066" y="2858289"/>
            <a:ext cx="1914050" cy="651345"/>
          </a:xfrm>
          <a:prstGeom prst="flowChartProcess">
            <a:avLst/>
          </a:prstGeom>
          <a:solidFill>
            <a:srgbClr val="E352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Execute Access Reviews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39F9F8-22D6-482C-A6DA-A056ED6B2CFE}"/>
              </a:ext>
            </a:extLst>
          </p:cNvPr>
          <p:cNvSpPr/>
          <p:nvPr/>
        </p:nvSpPr>
        <p:spPr>
          <a:xfrm>
            <a:off x="2951166" y="817858"/>
            <a:ext cx="2431143" cy="4158976"/>
          </a:xfrm>
          <a:prstGeom prst="rect">
            <a:avLst/>
          </a:prstGeom>
          <a:noFill/>
          <a:ln>
            <a:solidFill>
              <a:srgbClr val="E3520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4D6AEF-ACE6-4733-BAD9-22C9DFDC5F8B}"/>
              </a:ext>
            </a:extLst>
          </p:cNvPr>
          <p:cNvSpPr/>
          <p:nvPr/>
        </p:nvSpPr>
        <p:spPr>
          <a:xfrm>
            <a:off x="5558711" y="819721"/>
            <a:ext cx="2431143" cy="4158976"/>
          </a:xfrm>
          <a:prstGeom prst="rect">
            <a:avLst/>
          </a:prstGeom>
          <a:noFill/>
          <a:ln>
            <a:solidFill>
              <a:srgbClr val="E3520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36D82F55-9ACB-4CCD-B69C-36DBDDFE1878}"/>
              </a:ext>
            </a:extLst>
          </p:cNvPr>
          <p:cNvSpPr/>
          <p:nvPr/>
        </p:nvSpPr>
        <p:spPr>
          <a:xfrm>
            <a:off x="8166256" y="893471"/>
            <a:ext cx="777022" cy="369332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Business Analyst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1FEEBCD9-2BEB-4F61-99B9-F483BE4EA643}"/>
              </a:ext>
            </a:extLst>
          </p:cNvPr>
          <p:cNvSpPr/>
          <p:nvPr/>
        </p:nvSpPr>
        <p:spPr>
          <a:xfrm>
            <a:off x="8166257" y="1392417"/>
            <a:ext cx="777022" cy="488422"/>
          </a:xfrm>
          <a:prstGeom prst="flowChartProcess">
            <a:avLst/>
          </a:prstGeom>
          <a:solidFill>
            <a:srgbClr val="0065A6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Engineering &amp; Dev Team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44A440E9-97C7-413B-AB3D-9B2DE75E8DC8}"/>
              </a:ext>
            </a:extLst>
          </p:cNvPr>
          <p:cNvSpPr/>
          <p:nvPr/>
        </p:nvSpPr>
        <p:spPr>
          <a:xfrm>
            <a:off x="8186840" y="2072395"/>
            <a:ext cx="763027" cy="48842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Prod Support Team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5254340A-8B5B-4D51-9448-DE4A1B05232B}"/>
              </a:ext>
            </a:extLst>
          </p:cNvPr>
          <p:cNvSpPr/>
          <p:nvPr/>
        </p:nvSpPr>
        <p:spPr>
          <a:xfrm>
            <a:off x="8186840" y="2720031"/>
            <a:ext cx="756438" cy="488422"/>
          </a:xfrm>
          <a:prstGeom prst="flowChartProcess">
            <a:avLst/>
          </a:prstGeom>
          <a:solidFill>
            <a:srgbClr val="C8C8C8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 Team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F68B869E-8832-4687-A495-FF239AEA98C0}"/>
              </a:ext>
            </a:extLst>
          </p:cNvPr>
          <p:cNvSpPr/>
          <p:nvPr/>
        </p:nvSpPr>
        <p:spPr>
          <a:xfrm>
            <a:off x="8193429" y="3389387"/>
            <a:ext cx="756438" cy="488421"/>
          </a:xfrm>
          <a:prstGeom prst="flowChartProcess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Dev Team &amp; Legacy Team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B0F34766-B76A-4891-872C-638263D83F47}"/>
              </a:ext>
            </a:extLst>
          </p:cNvPr>
          <p:cNvSpPr/>
          <p:nvPr/>
        </p:nvSpPr>
        <p:spPr>
          <a:xfrm>
            <a:off x="8187276" y="4059186"/>
            <a:ext cx="756002" cy="427735"/>
          </a:xfrm>
          <a:prstGeom prst="flowChartProcess">
            <a:avLst/>
          </a:prstGeom>
          <a:solidFill>
            <a:srgbClr val="E352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Governance Team</a:t>
            </a:r>
          </a:p>
        </p:txBody>
      </p:sp>
    </p:spTree>
    <p:extLst>
      <p:ext uri="{BB962C8B-B14F-4D97-AF65-F5344CB8AC3E}">
        <p14:creationId xmlns:p14="http://schemas.microsoft.com/office/powerpoint/2010/main" val="3045712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.&quot; ThousandSeparator=&quot;,&quot; NegativeNumberFormat=&quot;1&quot; /&gt;&lt;Font&gt;&lt;Output_Font_Name Default=&quot;Verdana&quot; UsePPTTheme=&quot;True&quot; /&gt;&lt;/Font&gt;&lt;/MekkoFormats&gt;"/>
</p:tagLst>
</file>

<file path=ppt/theme/theme1.xml><?xml version="1.0" encoding="utf-8"?>
<a:theme xmlns:a="http://schemas.openxmlformats.org/drawingml/2006/main" name="2017_LowInk_Blue_16x9_Template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5A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Brand_Blue_PPT_Internal_LowInk_16x9-2017</Template>
  <TotalTime>23060</TotalTime>
  <Words>345</Words>
  <Application>Microsoft Office PowerPoint</Application>
  <PresentationFormat>On-screen Show (16:9)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Narrow</vt:lpstr>
      <vt:lpstr>Calibri</vt:lpstr>
      <vt:lpstr>2017_LowInk_Blue_16x9_Template_v1</vt:lpstr>
      <vt:lpstr>Cigna Governance Work stream Goals</vt:lpstr>
      <vt:lpstr>Governance Team Goals – 2023 | Saviynt Implementation</vt:lpstr>
      <vt:lpstr>Additional Dependencies</vt:lpstr>
      <vt:lpstr>Work Streams &amp; Responsibilities</vt:lpstr>
    </vt:vector>
  </TitlesOfParts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Learnt</dc:title>
  <dc:creator>Kapoor, Lav</dc:creator>
  <cp:lastModifiedBy>Gupta, Vineet</cp:lastModifiedBy>
  <cp:revision>410</cp:revision>
  <dcterms:created xsi:type="dcterms:W3CDTF">2019-09-19T16:42:08Z</dcterms:created>
  <dcterms:modified xsi:type="dcterms:W3CDTF">2023-11-07T16:40:33Z</dcterms:modified>
  <cp:version>0</cp:version>
</cp:coreProperties>
</file>