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08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02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720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97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305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80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37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846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3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4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581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03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898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15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13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2020-01-24 03:59:01</a:t>
            </a:r>
          </a:p>
          <a:p>
            <a:r>
              <a:t>--------------------------------------------</a:t>
            </a:r>
          </a:p>
          <a:p>
            <a:r>
              <a:t>The imperative to lead in technology  is already recognized in the  boardroom. </a:t>
            </a:r>
          </a:p>
          <a:p>
            <a:r>
              <a:t>The 5 market forces noted on the   slide are reshaping the priorities of  the CEO and board members.2</a:t>
            </a:r>
          </a:p>
          <a:p>
            <a:r>
              <a:t>The biggest trend from the 2018 CEO  Survey was that 86% of CEOs  consider their companies to be  active disruptors.1 Therefore,  one of the big things that the CIO  is thinking about is how are they  going to be the disruptor: One of  the first areas of focus is  Purpose and Culture. 81%  organizations believe that trust,  value and culture are really  important.2  </a:t>
            </a:r>
          </a:p>
          <a:p>
            <a:r>
              <a:t>There is also some hardcore  characteristic changes to consider in  order to be a disruptive  enterprise – like speed to market  and digitization. </a:t>
            </a:r>
          </a:p>
          <a:p>
            <a:r>
              <a:t>1  KPMG.  (2018, May 22).  Growing pains:  2018 U.S. CEO outlook.  Retrieved from https://home.kpmg.com/content/dam/kpmg/us/pdf/2018/05/kpmg-ceo-outlook-2018.pdf </a:t>
            </a:r>
          </a:p>
          <a:p>
            <a:r>
              <a:t>2  Harvey Nash, KPMG.  (2017, May 22).  Harvey Nash/KPMG CIO survey 2017: Navigating uncertainty.  Retrieved from https://assets.kpmg.com/content/dam/kpmg/xx/pdf/2017/07/harvey-nash-kpmg-cio-survey-2017.pdf </a:t>
            </a:r>
          </a:p>
        </p:txBody>
      </p:sp>
    </p:spTree>
    <p:extLst>
      <p:ext uri="{BB962C8B-B14F-4D97-AF65-F5344CB8AC3E}">
        <p14:creationId xmlns:p14="http://schemas.microsoft.com/office/powerpoint/2010/main" val="118267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80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1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2020-01-24 03:59:05</a:t>
            </a:r>
          </a:p>
          <a:p>
            <a:r>
              <a:t>--------------------------------------------</a:t>
            </a:r>
          </a:p>
          <a:p>
            <a:r>
              <a:t>The framework provides a prescriptive,  yet flexible approach to cloud  transformation that can be  applied to public, hybrid, and  private cloud implementations.</a:t>
            </a:r>
          </a:p>
          <a:p>
            <a:r>
              <a:t>Our transformation framework spans  the hallmarks of a full cloud  journey, including devising a  cloud strategy, evaluating  suitability and readiness,  establishing an operations  capability tailored for cloud,  developing a road map and  migrating existing applications,  enabling cloud as a business  service, and optimizing cloud  management to ensure the  greatest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197709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7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37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700" y="249935"/>
            <a:ext cx="10220599" cy="95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499" y="1637623"/>
            <a:ext cx="6588759" cy="189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5816" y="6630572"/>
            <a:ext cx="165227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s://deliverybackbone.kpmg.com/collaboration/display/USCOLLAB/Cloud+Solutions" TargetMode="External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deliverybackbone.kpmg.com/collaboration/display/USCOLLAB/Cloud+Solu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876544"/>
            <a:ext cx="10586085" cy="981710"/>
          </a:xfrm>
          <a:custGeom>
            <a:avLst/>
            <a:gdLst/>
            <a:ahLst/>
            <a:cxnLst/>
            <a:rect l="l" t="t" r="r" b="b"/>
            <a:pathLst>
              <a:path w="10586085" h="981709">
                <a:moveTo>
                  <a:pt x="0" y="981455"/>
                </a:moveTo>
                <a:lnTo>
                  <a:pt x="10585704" y="981455"/>
                </a:lnTo>
                <a:lnTo>
                  <a:pt x="10585704" y="0"/>
                </a:lnTo>
                <a:lnTo>
                  <a:pt x="0" y="0"/>
                </a:lnTo>
                <a:lnTo>
                  <a:pt x="0" y="981455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7332" y="625277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0032" y="6272690"/>
            <a:ext cx="842200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281940" algn="ctr">
              <a:lnSpc>
                <a:spcPct val="100000"/>
              </a:lnSpc>
            </a:pPr>
            <a:r>
              <a:rPr sz="600" b="1" spc="-5" dirty="0">
                <a:latin typeface="Arial"/>
                <a:cs typeface="Arial"/>
              </a:rPr>
              <a:t>Document Classification: KPMG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152" y="6630572"/>
            <a:ext cx="143827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Document Classification: KPMG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2662" y="1113810"/>
            <a:ext cx="8700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</a:rPr>
              <a:t>Cloud Strategy and</a:t>
            </a:r>
            <a:r>
              <a:rPr sz="4400" spc="-95" dirty="0">
                <a:solidFill>
                  <a:srgbClr val="FFFFFF"/>
                </a:solidFill>
              </a:rPr>
              <a:t> </a:t>
            </a:r>
            <a:r>
              <a:rPr sz="4400" spc="-15" dirty="0">
                <a:solidFill>
                  <a:srgbClr val="FFFFFF"/>
                </a:solidFill>
              </a:rPr>
              <a:t>Transformation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982662" y="2108982"/>
            <a:ext cx="3657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Enterprise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Playbook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662" y="4495388"/>
            <a:ext cx="1311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January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7362" y="625279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5700" y="249935"/>
            <a:ext cx="868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Envision </a:t>
            </a:r>
            <a:r>
              <a:rPr spc="-5" dirty="0"/>
              <a:t>– Cloud </a:t>
            </a:r>
            <a:r>
              <a:rPr spc="-15" dirty="0"/>
              <a:t>Transformation</a:t>
            </a:r>
            <a:r>
              <a:rPr spc="-6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9333" y="1475697"/>
            <a:ext cx="164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Cloud </a:t>
            </a:r>
            <a:r>
              <a:rPr sz="1800" b="1" spc="-10" dirty="0">
                <a:solidFill>
                  <a:srgbClr val="483698"/>
                </a:solidFill>
                <a:latin typeface="Arial"/>
                <a:cs typeface="Arial"/>
              </a:rPr>
              <a:t>Vision</a:t>
            </a:r>
            <a:r>
              <a:rPr sz="1800" b="1" spc="-65" dirty="0">
                <a:solidFill>
                  <a:srgbClr val="48369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&amp;  Strategy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139" y="1528276"/>
            <a:ext cx="1850389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30" dirty="0">
                <a:solidFill>
                  <a:srgbClr val="470A68"/>
                </a:solidFill>
                <a:latin typeface="Arial"/>
                <a:cs typeface="Arial"/>
              </a:rPr>
              <a:t>Target </a:t>
            </a: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Operating  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700" y="2286185"/>
            <a:ext cx="315658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Cloud is enabling entirely new </a:t>
            </a:r>
            <a:r>
              <a:rPr sz="1100" spc="-10" dirty="0">
                <a:latin typeface="Arial"/>
                <a:cs typeface="Arial"/>
              </a:rPr>
              <a:t>ways </a:t>
            </a:r>
            <a:r>
              <a:rPr sz="1100" spc="-5" dirty="0">
                <a:latin typeface="Arial"/>
                <a:cs typeface="Arial"/>
              </a:rPr>
              <a:t>of doing  business with agility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scale at business speed.  </a:t>
            </a:r>
            <a:r>
              <a:rPr sz="1100" dirty="0">
                <a:latin typeface="Arial"/>
                <a:cs typeface="Arial"/>
              </a:rPr>
              <a:t>That makes setting a </a:t>
            </a:r>
            <a:r>
              <a:rPr sz="1100" spc="-5" dirty="0">
                <a:latin typeface="Arial"/>
                <a:cs typeface="Arial"/>
              </a:rPr>
              <a:t>clear cloud </a:t>
            </a:r>
            <a:r>
              <a:rPr sz="1100" dirty="0">
                <a:latin typeface="Arial"/>
                <a:cs typeface="Arial"/>
              </a:rPr>
              <a:t>strategy </a:t>
            </a:r>
            <a:r>
              <a:rPr sz="1100" spc="-5" dirty="0">
                <a:latin typeface="Arial"/>
                <a:cs typeface="Arial"/>
              </a:rPr>
              <a:t>and  preparing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organizations </a:t>
            </a:r>
            <a:r>
              <a:rPr sz="1100" dirty="0">
                <a:latin typeface="Arial"/>
                <a:cs typeface="Arial"/>
              </a:rPr>
              <a:t>for change </a:t>
            </a:r>
            <a:r>
              <a:rPr sz="1100" spc="-5" dirty="0">
                <a:latin typeface="Arial"/>
                <a:cs typeface="Arial"/>
              </a:rPr>
              <a:t>crucial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achieving business imperatives. </a:t>
            </a:r>
            <a:r>
              <a:rPr sz="1100" spc="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help clients  determine where, when, and how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effectively </a:t>
            </a:r>
            <a:r>
              <a:rPr sz="1100" dirty="0">
                <a:latin typeface="Arial"/>
                <a:cs typeface="Arial"/>
              </a:rPr>
              <a:t>use  </a:t>
            </a:r>
            <a:r>
              <a:rPr sz="1100" spc="-5" dirty="0">
                <a:latin typeface="Arial"/>
                <a:cs typeface="Arial"/>
              </a:rPr>
              <a:t>cloud </a:t>
            </a:r>
            <a:r>
              <a:rPr sz="1100" dirty="0">
                <a:latin typeface="Arial"/>
                <a:cs typeface="Arial"/>
              </a:rPr>
              <a:t>products </a:t>
            </a:r>
            <a:r>
              <a:rPr sz="1100" spc="-5" dirty="0">
                <a:latin typeface="Arial"/>
                <a:cs typeface="Arial"/>
              </a:rPr>
              <a:t>and services. </a:t>
            </a: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cloud </a:t>
            </a:r>
            <a:r>
              <a:rPr sz="1100" dirty="0">
                <a:latin typeface="Arial"/>
                <a:cs typeface="Arial"/>
              </a:rPr>
              <a:t>strategy  </a:t>
            </a:r>
            <a:r>
              <a:rPr sz="1100" spc="-5" dirty="0">
                <a:latin typeface="Arial"/>
                <a:cs typeface="Arial"/>
              </a:rPr>
              <a:t>approach leverages leading insight, fostering  collaboration between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business and </a:t>
            </a:r>
            <a:r>
              <a:rPr sz="1100" dirty="0">
                <a:latin typeface="Arial"/>
                <a:cs typeface="Arial"/>
              </a:rPr>
              <a:t>IT teams,  </a:t>
            </a:r>
            <a:r>
              <a:rPr sz="1100" spc="-5" dirty="0">
                <a:latin typeface="Arial"/>
                <a:cs typeface="Arial"/>
              </a:rPr>
              <a:t>and ultimately delivering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cohesive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strategy.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996" y="2286605"/>
            <a:ext cx="30499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The Target </a:t>
            </a:r>
            <a:r>
              <a:rPr sz="1100" spc="-5" dirty="0">
                <a:latin typeface="Arial"/>
                <a:cs typeface="Arial"/>
              </a:rPr>
              <a:t>Operating Model offering provides  your organization guiding principles and  recommended actions around your organization  </a:t>
            </a:r>
            <a:r>
              <a:rPr sz="1100" dirty="0">
                <a:latin typeface="Arial"/>
                <a:cs typeface="Arial"/>
              </a:rPr>
              <a:t>structure, IT </a:t>
            </a:r>
            <a:r>
              <a:rPr sz="1100" spc="-5" dirty="0">
                <a:latin typeface="Arial"/>
                <a:cs typeface="Arial"/>
              </a:rPr>
              <a:t>processes, governance, </a:t>
            </a:r>
            <a:r>
              <a:rPr sz="1100" dirty="0">
                <a:latin typeface="Arial"/>
                <a:cs typeface="Arial"/>
              </a:rPr>
              <a:t>sourcing, 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readiness.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analyze your  </a:t>
            </a:r>
            <a:r>
              <a:rPr sz="1100" spc="-5" dirty="0">
                <a:latin typeface="Arial"/>
                <a:cs typeface="Arial"/>
              </a:rPr>
              <a:t>organization’s characteristics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dirty="0">
                <a:latin typeface="Arial"/>
                <a:cs typeface="Arial"/>
              </a:rPr>
              <a:t>risks </a:t>
            </a:r>
            <a:r>
              <a:rPr sz="1100" spc="-5" dirty="0">
                <a:latin typeface="Arial"/>
                <a:cs typeface="Arial"/>
              </a:rPr>
              <a:t>and  improvements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increase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likelihood of  </a:t>
            </a:r>
            <a:r>
              <a:rPr sz="1100" dirty="0">
                <a:latin typeface="Arial"/>
                <a:cs typeface="Arial"/>
              </a:rPr>
              <a:t>success.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690" y="1498837"/>
            <a:ext cx="236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D2077"/>
                </a:solidFill>
                <a:latin typeface="Arial"/>
                <a:cs typeface="Arial"/>
              </a:rPr>
              <a:t>Cloud Business</a:t>
            </a:r>
            <a:r>
              <a:rPr sz="1800" b="1" spc="-60" dirty="0">
                <a:solidFill>
                  <a:srgbClr val="6D207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D2077"/>
                </a:solidFill>
                <a:latin typeface="Arial"/>
                <a:cs typeface="Arial"/>
              </a:rPr>
              <a:t>Case  </a:t>
            </a:r>
            <a:r>
              <a:rPr sz="1800" b="1" spc="-5" dirty="0">
                <a:solidFill>
                  <a:srgbClr val="6D2077"/>
                </a:solidFill>
                <a:latin typeface="Arial"/>
                <a:cs typeface="Arial"/>
              </a:rPr>
              <a:t>&amp; </a:t>
            </a:r>
            <a:r>
              <a:rPr sz="1800" b="1" spc="-25" dirty="0">
                <a:solidFill>
                  <a:srgbClr val="6D2077"/>
                </a:solidFill>
                <a:latin typeface="Arial"/>
                <a:cs typeface="Arial"/>
              </a:rPr>
              <a:t>Value</a:t>
            </a:r>
            <a:r>
              <a:rPr sz="1800" b="1" spc="-20" dirty="0">
                <a:solidFill>
                  <a:srgbClr val="6D207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D2077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7533" y="2286185"/>
            <a:ext cx="29387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Embed measureable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outcome-  focused </a:t>
            </a:r>
            <a:r>
              <a:rPr sz="1100" spc="-5" dirty="0">
                <a:latin typeface="Arial"/>
                <a:cs typeface="Arial"/>
              </a:rPr>
              <a:t>technology ecosystem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eliminate 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dirty="0">
                <a:latin typeface="Arial"/>
                <a:cs typeface="Arial"/>
              </a:rPr>
              <a:t>leakage </a:t>
            </a:r>
            <a:r>
              <a:rPr sz="1100" spc="-5" dirty="0">
                <a:latin typeface="Arial"/>
                <a:cs typeface="Arial"/>
              </a:rPr>
              <a:t>by reporting on and </a:t>
            </a:r>
            <a:r>
              <a:rPr sz="1100" spc="-10" dirty="0">
                <a:latin typeface="Arial"/>
                <a:cs typeface="Arial"/>
              </a:rPr>
              <a:t>having  </a:t>
            </a:r>
            <a:r>
              <a:rPr sz="1100" spc="-5" dirty="0">
                <a:latin typeface="Arial"/>
                <a:cs typeface="Arial"/>
              </a:rPr>
              <a:t>transparency into </a:t>
            </a:r>
            <a:r>
              <a:rPr sz="1100" dirty="0">
                <a:latin typeface="Arial"/>
                <a:cs typeface="Arial"/>
              </a:rPr>
              <a:t>performance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drivers  connected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your cloud business case. This 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enable 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dynamically operate securely  at speed and scale and </a:t>
            </a:r>
            <a:r>
              <a:rPr sz="1100" dirty="0">
                <a:latin typeface="Arial"/>
                <a:cs typeface="Arial"/>
              </a:rPr>
              <a:t>quickly </a:t>
            </a:r>
            <a:r>
              <a:rPr sz="1100" spc="-5" dirty="0">
                <a:latin typeface="Arial"/>
                <a:cs typeface="Arial"/>
              </a:rPr>
              <a:t>adapt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changing business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priorities.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3366" y="1341884"/>
            <a:ext cx="3200400" cy="6350"/>
          </a:xfrm>
          <a:custGeom>
            <a:avLst/>
            <a:gdLst/>
            <a:ahLst/>
            <a:cxnLst/>
            <a:rect l="l" t="t" r="r" b="b"/>
            <a:pathLst>
              <a:path w="3200400" h="6350">
                <a:moveTo>
                  <a:pt x="0" y="635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3890" y="1347977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84997" y="1347977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6D20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983" y="2167127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4">
                <a:moveTo>
                  <a:pt x="51206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0747" y="2194560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51053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2940" y="155143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255270" y="0"/>
                </a:moveTo>
                <a:lnTo>
                  <a:pt x="209384" y="4112"/>
                </a:lnTo>
                <a:lnTo>
                  <a:pt x="166197" y="15970"/>
                </a:lnTo>
                <a:lnTo>
                  <a:pt x="126429" y="34851"/>
                </a:lnTo>
                <a:lnTo>
                  <a:pt x="90802" y="60035"/>
                </a:lnTo>
                <a:lnTo>
                  <a:pt x="60035" y="90802"/>
                </a:lnTo>
                <a:lnTo>
                  <a:pt x="34851" y="126429"/>
                </a:lnTo>
                <a:lnTo>
                  <a:pt x="15970" y="166197"/>
                </a:lnTo>
                <a:lnTo>
                  <a:pt x="4112" y="209384"/>
                </a:lnTo>
                <a:lnTo>
                  <a:pt x="0" y="255270"/>
                </a:lnTo>
                <a:lnTo>
                  <a:pt x="4112" y="301155"/>
                </a:lnTo>
                <a:lnTo>
                  <a:pt x="15970" y="344342"/>
                </a:lnTo>
                <a:lnTo>
                  <a:pt x="34851" y="384110"/>
                </a:lnTo>
                <a:lnTo>
                  <a:pt x="60035" y="419737"/>
                </a:lnTo>
                <a:lnTo>
                  <a:pt x="90802" y="450504"/>
                </a:lnTo>
                <a:lnTo>
                  <a:pt x="126429" y="475688"/>
                </a:lnTo>
                <a:lnTo>
                  <a:pt x="166197" y="494569"/>
                </a:lnTo>
                <a:lnTo>
                  <a:pt x="209384" y="506427"/>
                </a:lnTo>
                <a:lnTo>
                  <a:pt x="255270" y="510540"/>
                </a:lnTo>
                <a:lnTo>
                  <a:pt x="301155" y="506427"/>
                </a:lnTo>
                <a:lnTo>
                  <a:pt x="344342" y="494569"/>
                </a:lnTo>
                <a:lnTo>
                  <a:pt x="384110" y="475688"/>
                </a:lnTo>
                <a:lnTo>
                  <a:pt x="419737" y="450504"/>
                </a:lnTo>
                <a:lnTo>
                  <a:pt x="450504" y="419737"/>
                </a:lnTo>
                <a:lnTo>
                  <a:pt x="475688" y="384110"/>
                </a:lnTo>
                <a:lnTo>
                  <a:pt x="494569" y="344342"/>
                </a:lnTo>
                <a:lnTo>
                  <a:pt x="506427" y="301155"/>
                </a:lnTo>
                <a:lnTo>
                  <a:pt x="510540" y="255270"/>
                </a:lnTo>
                <a:lnTo>
                  <a:pt x="506427" y="209384"/>
                </a:lnTo>
                <a:lnTo>
                  <a:pt x="494569" y="166197"/>
                </a:lnTo>
                <a:lnTo>
                  <a:pt x="475688" y="126429"/>
                </a:lnTo>
                <a:lnTo>
                  <a:pt x="450504" y="90802"/>
                </a:lnTo>
                <a:lnTo>
                  <a:pt x="419737" y="60035"/>
                </a:lnTo>
                <a:lnTo>
                  <a:pt x="384110" y="34851"/>
                </a:lnTo>
                <a:lnTo>
                  <a:pt x="344342" y="15970"/>
                </a:lnTo>
                <a:lnTo>
                  <a:pt x="301155" y="4112"/>
                </a:lnTo>
                <a:lnTo>
                  <a:pt x="25527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8219" y="1524000"/>
            <a:ext cx="512445" cy="512445"/>
          </a:xfrm>
          <a:custGeom>
            <a:avLst/>
            <a:gdLst/>
            <a:ahLst/>
            <a:cxnLst/>
            <a:rect l="l" t="t" r="r" b="b"/>
            <a:pathLst>
              <a:path w="512444" h="512444">
                <a:moveTo>
                  <a:pt x="256032" y="0"/>
                </a:moveTo>
                <a:lnTo>
                  <a:pt x="210010" y="4125"/>
                </a:lnTo>
                <a:lnTo>
                  <a:pt x="166694" y="16018"/>
                </a:lnTo>
                <a:lnTo>
                  <a:pt x="126808" y="34956"/>
                </a:lnTo>
                <a:lnTo>
                  <a:pt x="91074" y="60215"/>
                </a:lnTo>
                <a:lnTo>
                  <a:pt x="60215" y="91074"/>
                </a:lnTo>
                <a:lnTo>
                  <a:pt x="34956" y="126808"/>
                </a:lnTo>
                <a:lnTo>
                  <a:pt x="16018" y="166694"/>
                </a:lnTo>
                <a:lnTo>
                  <a:pt x="4125" y="210010"/>
                </a:lnTo>
                <a:lnTo>
                  <a:pt x="0" y="256032"/>
                </a:lnTo>
                <a:lnTo>
                  <a:pt x="4125" y="302053"/>
                </a:lnTo>
                <a:lnTo>
                  <a:pt x="16018" y="345369"/>
                </a:lnTo>
                <a:lnTo>
                  <a:pt x="34956" y="385255"/>
                </a:lnTo>
                <a:lnTo>
                  <a:pt x="60215" y="420989"/>
                </a:lnTo>
                <a:lnTo>
                  <a:pt x="91074" y="451848"/>
                </a:lnTo>
                <a:lnTo>
                  <a:pt x="126808" y="477107"/>
                </a:lnTo>
                <a:lnTo>
                  <a:pt x="166694" y="496045"/>
                </a:lnTo>
                <a:lnTo>
                  <a:pt x="210010" y="507938"/>
                </a:lnTo>
                <a:lnTo>
                  <a:pt x="256032" y="512064"/>
                </a:lnTo>
                <a:lnTo>
                  <a:pt x="302053" y="507938"/>
                </a:lnTo>
                <a:lnTo>
                  <a:pt x="345369" y="496045"/>
                </a:lnTo>
                <a:lnTo>
                  <a:pt x="385255" y="477107"/>
                </a:lnTo>
                <a:lnTo>
                  <a:pt x="420989" y="451848"/>
                </a:lnTo>
                <a:lnTo>
                  <a:pt x="451848" y="420989"/>
                </a:lnTo>
                <a:lnTo>
                  <a:pt x="477107" y="385255"/>
                </a:lnTo>
                <a:lnTo>
                  <a:pt x="496045" y="345369"/>
                </a:lnTo>
                <a:lnTo>
                  <a:pt x="507938" y="302053"/>
                </a:lnTo>
                <a:lnTo>
                  <a:pt x="512064" y="256032"/>
                </a:lnTo>
                <a:lnTo>
                  <a:pt x="507938" y="210010"/>
                </a:lnTo>
                <a:lnTo>
                  <a:pt x="496045" y="166694"/>
                </a:lnTo>
                <a:lnTo>
                  <a:pt x="477107" y="126808"/>
                </a:lnTo>
                <a:lnTo>
                  <a:pt x="451848" y="91074"/>
                </a:lnTo>
                <a:lnTo>
                  <a:pt x="420989" y="60215"/>
                </a:lnTo>
                <a:lnTo>
                  <a:pt x="385255" y="34956"/>
                </a:lnTo>
                <a:lnTo>
                  <a:pt x="345369" y="16018"/>
                </a:lnTo>
                <a:lnTo>
                  <a:pt x="302053" y="4125"/>
                </a:lnTo>
                <a:lnTo>
                  <a:pt x="256032" y="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81188" y="2157983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51054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6D20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84235" y="1540763"/>
            <a:ext cx="512445" cy="512445"/>
          </a:xfrm>
          <a:custGeom>
            <a:avLst/>
            <a:gdLst/>
            <a:ahLst/>
            <a:cxnLst/>
            <a:rect l="l" t="t" r="r" b="b"/>
            <a:pathLst>
              <a:path w="512445" h="512444">
                <a:moveTo>
                  <a:pt x="256032" y="0"/>
                </a:moveTo>
                <a:lnTo>
                  <a:pt x="210010" y="4125"/>
                </a:lnTo>
                <a:lnTo>
                  <a:pt x="166694" y="16018"/>
                </a:lnTo>
                <a:lnTo>
                  <a:pt x="126808" y="34956"/>
                </a:lnTo>
                <a:lnTo>
                  <a:pt x="91074" y="60215"/>
                </a:lnTo>
                <a:lnTo>
                  <a:pt x="60215" y="91074"/>
                </a:lnTo>
                <a:lnTo>
                  <a:pt x="34956" y="126808"/>
                </a:lnTo>
                <a:lnTo>
                  <a:pt x="16018" y="166694"/>
                </a:lnTo>
                <a:lnTo>
                  <a:pt x="4125" y="210010"/>
                </a:lnTo>
                <a:lnTo>
                  <a:pt x="0" y="256032"/>
                </a:lnTo>
                <a:lnTo>
                  <a:pt x="4125" y="302053"/>
                </a:lnTo>
                <a:lnTo>
                  <a:pt x="16018" y="345369"/>
                </a:lnTo>
                <a:lnTo>
                  <a:pt x="34956" y="385255"/>
                </a:lnTo>
                <a:lnTo>
                  <a:pt x="60215" y="420989"/>
                </a:lnTo>
                <a:lnTo>
                  <a:pt x="91074" y="451848"/>
                </a:lnTo>
                <a:lnTo>
                  <a:pt x="126808" y="477107"/>
                </a:lnTo>
                <a:lnTo>
                  <a:pt x="166694" y="496045"/>
                </a:lnTo>
                <a:lnTo>
                  <a:pt x="210010" y="507938"/>
                </a:lnTo>
                <a:lnTo>
                  <a:pt x="256032" y="512064"/>
                </a:lnTo>
                <a:lnTo>
                  <a:pt x="302053" y="507938"/>
                </a:lnTo>
                <a:lnTo>
                  <a:pt x="345369" y="496045"/>
                </a:lnTo>
                <a:lnTo>
                  <a:pt x="385255" y="477107"/>
                </a:lnTo>
                <a:lnTo>
                  <a:pt x="420989" y="451848"/>
                </a:lnTo>
                <a:lnTo>
                  <a:pt x="451848" y="420989"/>
                </a:lnTo>
                <a:lnTo>
                  <a:pt x="477107" y="385255"/>
                </a:lnTo>
                <a:lnTo>
                  <a:pt x="496045" y="345369"/>
                </a:lnTo>
                <a:lnTo>
                  <a:pt x="507938" y="302053"/>
                </a:lnTo>
                <a:lnTo>
                  <a:pt x="512064" y="256032"/>
                </a:lnTo>
                <a:lnTo>
                  <a:pt x="507938" y="210010"/>
                </a:lnTo>
                <a:lnTo>
                  <a:pt x="496045" y="166694"/>
                </a:lnTo>
                <a:lnTo>
                  <a:pt x="477107" y="126808"/>
                </a:lnTo>
                <a:lnTo>
                  <a:pt x="451848" y="91074"/>
                </a:lnTo>
                <a:lnTo>
                  <a:pt x="420989" y="60215"/>
                </a:lnTo>
                <a:lnTo>
                  <a:pt x="385255" y="34956"/>
                </a:lnTo>
                <a:lnTo>
                  <a:pt x="345369" y="16018"/>
                </a:lnTo>
                <a:lnTo>
                  <a:pt x="302053" y="4125"/>
                </a:lnTo>
                <a:lnTo>
                  <a:pt x="256032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2603" y="4238244"/>
            <a:ext cx="1117600" cy="1752600"/>
          </a:xfrm>
          <a:custGeom>
            <a:avLst/>
            <a:gdLst/>
            <a:ahLst/>
            <a:cxnLst/>
            <a:rect l="l" t="t" r="r" b="b"/>
            <a:pathLst>
              <a:path w="1117600" h="1752600">
                <a:moveTo>
                  <a:pt x="0" y="0"/>
                </a:moveTo>
                <a:lnTo>
                  <a:pt x="1117092" y="0"/>
                </a:lnTo>
                <a:lnTo>
                  <a:pt x="1117092" y="1752599"/>
                </a:lnTo>
                <a:lnTo>
                  <a:pt x="0" y="1752599"/>
                </a:lnTo>
                <a:lnTo>
                  <a:pt x="0" y="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695" y="4238244"/>
            <a:ext cx="9069705" cy="1752600"/>
          </a:xfrm>
          <a:custGeom>
            <a:avLst/>
            <a:gdLst/>
            <a:ahLst/>
            <a:cxnLst/>
            <a:rect l="l" t="t" r="r" b="b"/>
            <a:pathLst>
              <a:path w="9069705" h="1752600">
                <a:moveTo>
                  <a:pt x="0" y="0"/>
                </a:moveTo>
                <a:lnTo>
                  <a:pt x="9069324" y="0"/>
                </a:lnTo>
                <a:lnTo>
                  <a:pt x="9069324" y="1752599"/>
                </a:lnTo>
                <a:lnTo>
                  <a:pt x="0" y="17525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2603" y="5531600"/>
            <a:ext cx="111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231775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ccelera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or  Highlight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95231" y="4367784"/>
            <a:ext cx="1797835" cy="112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12452" y="5696711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79247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57004" y="5772911"/>
            <a:ext cx="899160" cy="139065"/>
          </a:xfrm>
          <a:custGeom>
            <a:avLst/>
            <a:gdLst/>
            <a:ahLst/>
            <a:cxnLst/>
            <a:rect l="l" t="t" r="r" b="b"/>
            <a:pathLst>
              <a:path w="899159" h="139064">
                <a:moveTo>
                  <a:pt x="899160" y="0"/>
                </a:moveTo>
                <a:lnTo>
                  <a:pt x="0" y="0"/>
                </a:lnTo>
                <a:lnTo>
                  <a:pt x="0" y="58394"/>
                </a:lnTo>
                <a:lnTo>
                  <a:pt x="8648" y="87591"/>
                </a:lnTo>
                <a:lnTo>
                  <a:pt x="34582" y="116789"/>
                </a:lnTo>
                <a:lnTo>
                  <a:pt x="86461" y="131381"/>
                </a:lnTo>
                <a:lnTo>
                  <a:pt x="129692" y="138684"/>
                </a:lnTo>
                <a:lnTo>
                  <a:pt x="752182" y="138684"/>
                </a:lnTo>
                <a:lnTo>
                  <a:pt x="812698" y="131381"/>
                </a:lnTo>
                <a:lnTo>
                  <a:pt x="847280" y="116789"/>
                </a:lnTo>
                <a:lnTo>
                  <a:pt x="881862" y="87591"/>
                </a:lnTo>
                <a:lnTo>
                  <a:pt x="899160" y="58394"/>
                </a:lnTo>
                <a:lnTo>
                  <a:pt x="89916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31226" y="4315967"/>
            <a:ext cx="1934210" cy="1312545"/>
          </a:xfrm>
          <a:custGeom>
            <a:avLst/>
            <a:gdLst/>
            <a:ahLst/>
            <a:cxnLst/>
            <a:rect l="l" t="t" r="r" b="b"/>
            <a:pathLst>
              <a:path w="1934209" h="1312545">
                <a:moveTo>
                  <a:pt x="1933955" y="0"/>
                </a:moveTo>
                <a:lnTo>
                  <a:pt x="0" y="0"/>
                </a:lnTo>
                <a:lnTo>
                  <a:pt x="0" y="1312163"/>
                </a:lnTo>
                <a:lnTo>
                  <a:pt x="1933955" y="1312163"/>
                </a:lnTo>
                <a:lnTo>
                  <a:pt x="1933955" y="1253845"/>
                </a:lnTo>
                <a:lnTo>
                  <a:pt x="872007" y="1253845"/>
                </a:lnTo>
                <a:lnTo>
                  <a:pt x="854735" y="1246555"/>
                </a:lnTo>
                <a:lnTo>
                  <a:pt x="846099" y="1231976"/>
                </a:lnTo>
                <a:lnTo>
                  <a:pt x="846099" y="1210106"/>
                </a:lnTo>
                <a:lnTo>
                  <a:pt x="854735" y="1195527"/>
                </a:lnTo>
                <a:lnTo>
                  <a:pt x="872007" y="1188237"/>
                </a:lnTo>
                <a:lnTo>
                  <a:pt x="1933955" y="1188237"/>
                </a:lnTo>
                <a:lnTo>
                  <a:pt x="1933955" y="1122629"/>
                </a:lnTo>
                <a:lnTo>
                  <a:pt x="77698" y="1122629"/>
                </a:lnTo>
                <a:lnTo>
                  <a:pt x="77698" y="51028"/>
                </a:lnTo>
                <a:lnTo>
                  <a:pt x="1933955" y="51028"/>
                </a:lnTo>
                <a:lnTo>
                  <a:pt x="1933955" y="0"/>
                </a:lnTo>
                <a:close/>
              </a:path>
              <a:path w="1934209" h="1312545">
                <a:moveTo>
                  <a:pt x="1933955" y="1188237"/>
                </a:moveTo>
                <a:lnTo>
                  <a:pt x="1061948" y="1188237"/>
                </a:lnTo>
                <a:lnTo>
                  <a:pt x="1087843" y="1195527"/>
                </a:lnTo>
                <a:lnTo>
                  <a:pt x="1096479" y="1210106"/>
                </a:lnTo>
                <a:lnTo>
                  <a:pt x="1096479" y="1231976"/>
                </a:lnTo>
                <a:lnTo>
                  <a:pt x="1087843" y="1246555"/>
                </a:lnTo>
                <a:lnTo>
                  <a:pt x="1061948" y="1253845"/>
                </a:lnTo>
                <a:lnTo>
                  <a:pt x="1933955" y="1253845"/>
                </a:lnTo>
                <a:lnTo>
                  <a:pt x="1933955" y="1188237"/>
                </a:lnTo>
                <a:close/>
              </a:path>
              <a:path w="1934209" h="1312545">
                <a:moveTo>
                  <a:pt x="1933955" y="51028"/>
                </a:moveTo>
                <a:lnTo>
                  <a:pt x="1856244" y="51028"/>
                </a:lnTo>
                <a:lnTo>
                  <a:pt x="1856244" y="1122629"/>
                </a:lnTo>
                <a:lnTo>
                  <a:pt x="1933955" y="1122629"/>
                </a:lnTo>
                <a:lnTo>
                  <a:pt x="1933955" y="51028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08185" y="4374641"/>
            <a:ext cx="1781810" cy="1069975"/>
          </a:xfrm>
          <a:custGeom>
            <a:avLst/>
            <a:gdLst/>
            <a:ahLst/>
            <a:cxnLst/>
            <a:rect l="l" t="t" r="r" b="b"/>
            <a:pathLst>
              <a:path w="1781809" h="1069975">
                <a:moveTo>
                  <a:pt x="0" y="0"/>
                </a:moveTo>
                <a:lnTo>
                  <a:pt x="1781555" y="0"/>
                </a:lnTo>
                <a:lnTo>
                  <a:pt x="1781555" y="1069847"/>
                </a:lnTo>
                <a:lnTo>
                  <a:pt x="0" y="1069847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83567" y="4386360"/>
            <a:ext cx="329247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While </a:t>
            </a:r>
            <a:r>
              <a:rPr sz="1100" spc="-5" dirty="0">
                <a:latin typeface="Arial"/>
                <a:cs typeface="Arial"/>
              </a:rPr>
              <a:t>no two organizations </a:t>
            </a:r>
            <a:r>
              <a:rPr sz="1100" dirty="0">
                <a:latin typeface="Arial"/>
                <a:cs typeface="Arial"/>
              </a:rPr>
              <a:t>are the same, they </a:t>
            </a:r>
            <a:r>
              <a:rPr sz="1100" spc="-5" dirty="0">
                <a:latin typeface="Arial"/>
                <a:cs typeface="Arial"/>
              </a:rPr>
              <a:t>all  </a:t>
            </a:r>
            <a:r>
              <a:rPr sz="1100" dirty="0">
                <a:latin typeface="Arial"/>
                <a:cs typeface="Arial"/>
              </a:rPr>
              <a:t>must start </a:t>
            </a:r>
            <a:r>
              <a:rPr sz="1100" spc="-5" dirty="0">
                <a:latin typeface="Arial"/>
                <a:cs typeface="Arial"/>
              </a:rPr>
              <a:t>their cloud journey somewhere, and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 where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Transformation </a:t>
            </a:r>
            <a:r>
              <a:rPr sz="1100" dirty="0">
                <a:latin typeface="Arial"/>
                <a:cs typeface="Arial"/>
              </a:rPr>
              <a:t>Impact </a:t>
            </a:r>
            <a:r>
              <a:rPr sz="1100" spc="-10" dirty="0">
                <a:latin typeface="Arial"/>
                <a:cs typeface="Arial"/>
              </a:rPr>
              <a:t>Modeler </a:t>
            </a:r>
            <a:r>
              <a:rPr sz="1100" dirty="0">
                <a:latin typeface="Arial"/>
                <a:cs typeface="Arial"/>
              </a:rPr>
              <a:t>(TIM) </a:t>
            </a:r>
            <a:r>
              <a:rPr sz="1100" spc="-5" dirty="0">
                <a:latin typeface="Arial"/>
                <a:cs typeface="Arial"/>
              </a:rPr>
              <a:t>can  help. </a:t>
            </a:r>
            <a:r>
              <a:rPr sz="1100" spc="5" dirty="0">
                <a:latin typeface="Arial"/>
                <a:cs typeface="Arial"/>
              </a:rPr>
              <a:t>TIM </a:t>
            </a:r>
            <a:r>
              <a:rPr sz="1100" spc="-5" dirty="0">
                <a:latin typeface="Arial"/>
                <a:cs typeface="Arial"/>
              </a:rPr>
              <a:t>is an intelligent </a:t>
            </a:r>
            <a:r>
              <a:rPr sz="1100" dirty="0">
                <a:latin typeface="Arial"/>
                <a:cs typeface="Arial"/>
              </a:rPr>
              <a:t>tool created </a:t>
            </a:r>
            <a:r>
              <a:rPr sz="1100" spc="-5" dirty="0">
                <a:latin typeface="Arial"/>
                <a:cs typeface="Arial"/>
              </a:rPr>
              <a:t>by KPMG that  is capable of ingesting financial and technical </a:t>
            </a:r>
            <a:r>
              <a:rPr sz="1100" dirty="0">
                <a:latin typeface="Arial"/>
                <a:cs typeface="Arial"/>
              </a:rPr>
              <a:t>data  </a:t>
            </a:r>
            <a:r>
              <a:rPr sz="1100" spc="-5" dirty="0">
                <a:latin typeface="Arial"/>
                <a:cs typeface="Arial"/>
              </a:rPr>
              <a:t>and turning </a:t>
            </a:r>
            <a:r>
              <a:rPr sz="1100" dirty="0">
                <a:latin typeface="Arial"/>
                <a:cs typeface="Arial"/>
              </a:rPr>
              <a:t>that data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meaningful </a:t>
            </a:r>
            <a:r>
              <a:rPr sz="1100" spc="-5" dirty="0">
                <a:latin typeface="Arial"/>
                <a:cs typeface="Arial"/>
              </a:rPr>
              <a:t>insights that  clients </a:t>
            </a:r>
            <a:r>
              <a:rPr sz="1100" dirty="0">
                <a:latin typeface="Arial"/>
                <a:cs typeface="Arial"/>
              </a:rPr>
              <a:t>can use to </a:t>
            </a:r>
            <a:r>
              <a:rPr sz="1100" spc="-5" dirty="0">
                <a:latin typeface="Arial"/>
                <a:cs typeface="Arial"/>
              </a:rPr>
              <a:t>explore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opportunities </a:t>
            </a:r>
            <a:r>
              <a:rPr sz="1100" spc="-10" dirty="0">
                <a:latin typeface="Arial"/>
                <a:cs typeface="Arial"/>
              </a:rPr>
              <a:t>available  </a:t>
            </a:r>
            <a:r>
              <a:rPr sz="1100" spc="-5" dirty="0">
                <a:latin typeface="Arial"/>
                <a:cs typeface="Arial"/>
              </a:rPr>
              <a:t>with cloud as </a:t>
            </a:r>
            <a:r>
              <a:rPr sz="1100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begin their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journey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7380" y="4302323"/>
            <a:ext cx="2954020" cy="15392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7305" indent="-15240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00338D"/>
                </a:solidFill>
                <a:latin typeface="Arial"/>
                <a:cs typeface="Arial"/>
              </a:rPr>
              <a:t>KPMG </a:t>
            </a:r>
            <a:r>
              <a:rPr sz="1200" b="1" spc="-10" dirty="0">
                <a:solidFill>
                  <a:srgbClr val="00338D"/>
                </a:solidFill>
                <a:latin typeface="Arial"/>
                <a:cs typeface="Arial"/>
              </a:rPr>
              <a:t>Transformation </a:t>
            </a:r>
            <a:r>
              <a:rPr sz="1200" b="1" spc="-5" dirty="0">
                <a:solidFill>
                  <a:srgbClr val="00338D"/>
                </a:solidFill>
                <a:latin typeface="Arial"/>
                <a:cs typeface="Arial"/>
              </a:rPr>
              <a:t>Impact</a:t>
            </a:r>
            <a:r>
              <a:rPr sz="1200" b="1" spc="-1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8D"/>
                </a:solidFill>
                <a:latin typeface="Arial"/>
                <a:cs typeface="Arial"/>
              </a:rPr>
              <a:t>Modeler</a:t>
            </a:r>
            <a:endParaRPr sz="1200">
              <a:latin typeface="Arial"/>
              <a:cs typeface="Arial"/>
            </a:endParaRPr>
          </a:p>
          <a:p>
            <a:pPr marL="27305" marR="5080">
              <a:lnSpc>
                <a:spcPct val="100000"/>
              </a:lnSpc>
              <a:spcBef>
                <a:spcPts val="595"/>
              </a:spcBef>
            </a:pPr>
            <a:r>
              <a:rPr sz="1100" spc="-5" dirty="0">
                <a:latin typeface="Arial"/>
                <a:cs typeface="Arial"/>
              </a:rPr>
              <a:t>KPMG recognizes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importance of </a:t>
            </a:r>
            <a:r>
              <a:rPr sz="1100" dirty="0">
                <a:latin typeface="Arial"/>
                <a:cs typeface="Arial"/>
              </a:rPr>
              <a:t>getting a  </a:t>
            </a:r>
            <a:r>
              <a:rPr sz="1100" spc="-5" dirty="0">
                <a:latin typeface="Arial"/>
                <a:cs typeface="Arial"/>
              </a:rPr>
              <a:t>clear </a:t>
            </a:r>
            <a:r>
              <a:rPr sz="1100" spc="-10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cost </a:t>
            </a:r>
            <a:r>
              <a:rPr sz="1100" spc="-5" dirty="0">
                <a:latin typeface="Arial"/>
                <a:cs typeface="Arial"/>
              </a:rPr>
              <a:t>and complexity 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cloud  transformation. Understanding </a:t>
            </a:r>
            <a:r>
              <a:rPr sz="1100" dirty="0">
                <a:latin typeface="Arial"/>
                <a:cs typeface="Arial"/>
              </a:rPr>
              <a:t>the cost </a:t>
            </a:r>
            <a:r>
              <a:rPr sz="1100" spc="-5" dirty="0">
                <a:latin typeface="Arial"/>
                <a:cs typeface="Arial"/>
              </a:rPr>
              <a:t>drivers  enables enterprises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effectively plan cloud  </a:t>
            </a:r>
            <a:r>
              <a:rPr sz="1100" dirty="0">
                <a:latin typeface="Arial"/>
                <a:cs typeface="Arial"/>
              </a:rPr>
              <a:t>projects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analyzing </a:t>
            </a:r>
            <a:r>
              <a:rPr sz="1100" dirty="0">
                <a:latin typeface="Arial"/>
                <a:cs typeface="Arial"/>
              </a:rPr>
              <a:t>key </a:t>
            </a:r>
            <a:r>
              <a:rPr sz="1100" spc="-5" dirty="0">
                <a:latin typeface="Arial"/>
                <a:cs typeface="Arial"/>
              </a:rPr>
              <a:t>cost-influencing  decisions up </a:t>
            </a:r>
            <a:r>
              <a:rPr sz="1100" dirty="0">
                <a:latin typeface="Arial"/>
                <a:cs typeface="Arial"/>
              </a:rPr>
              <a:t>front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focusing </a:t>
            </a:r>
            <a:r>
              <a:rPr sz="1100" spc="-5" dirty="0">
                <a:latin typeface="Arial"/>
                <a:cs typeface="Arial"/>
              </a:rPr>
              <a:t>on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areas 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drive </a:t>
            </a:r>
            <a:r>
              <a:rPr sz="1100" dirty="0">
                <a:latin typeface="Arial"/>
                <a:cs typeface="Arial"/>
              </a:rPr>
              <a:t>the most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1062" y="4684776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380453" y="0"/>
                </a:moveTo>
                <a:lnTo>
                  <a:pt x="332784" y="2943"/>
                </a:lnTo>
                <a:lnTo>
                  <a:pt x="286867" y="11540"/>
                </a:lnTo>
                <a:lnTo>
                  <a:pt x="243060" y="25443"/>
                </a:lnTo>
                <a:lnTo>
                  <a:pt x="201723" y="44302"/>
                </a:lnTo>
                <a:lnTo>
                  <a:pt x="163213" y="67768"/>
                </a:lnTo>
                <a:lnTo>
                  <a:pt x="127890" y="95492"/>
                </a:lnTo>
                <a:lnTo>
                  <a:pt x="96113" y="127125"/>
                </a:lnTo>
                <a:lnTo>
                  <a:pt x="68240" y="162319"/>
                </a:lnTo>
                <a:lnTo>
                  <a:pt x="44630" y="200724"/>
                </a:lnTo>
                <a:lnTo>
                  <a:pt x="25642" y="241991"/>
                </a:lnTo>
                <a:lnTo>
                  <a:pt x="11636" y="285771"/>
                </a:lnTo>
                <a:lnTo>
                  <a:pt x="2968" y="331716"/>
                </a:lnTo>
                <a:lnTo>
                  <a:pt x="0" y="379476"/>
                </a:lnTo>
                <a:lnTo>
                  <a:pt x="2968" y="427235"/>
                </a:lnTo>
                <a:lnTo>
                  <a:pt x="11636" y="473180"/>
                </a:lnTo>
                <a:lnTo>
                  <a:pt x="25642" y="516960"/>
                </a:lnTo>
                <a:lnTo>
                  <a:pt x="44630" y="558227"/>
                </a:lnTo>
                <a:lnTo>
                  <a:pt x="68240" y="596632"/>
                </a:lnTo>
                <a:lnTo>
                  <a:pt x="96113" y="631826"/>
                </a:lnTo>
                <a:lnTo>
                  <a:pt x="127890" y="663459"/>
                </a:lnTo>
                <a:lnTo>
                  <a:pt x="163213" y="691183"/>
                </a:lnTo>
                <a:lnTo>
                  <a:pt x="201723" y="714649"/>
                </a:lnTo>
                <a:lnTo>
                  <a:pt x="243060" y="733508"/>
                </a:lnTo>
                <a:lnTo>
                  <a:pt x="286867" y="747411"/>
                </a:lnTo>
                <a:lnTo>
                  <a:pt x="332784" y="756008"/>
                </a:lnTo>
                <a:lnTo>
                  <a:pt x="380453" y="758952"/>
                </a:lnTo>
                <a:lnTo>
                  <a:pt x="427702" y="756008"/>
                </a:lnTo>
                <a:lnTo>
                  <a:pt x="473264" y="747411"/>
                </a:lnTo>
                <a:lnTo>
                  <a:pt x="516776" y="733508"/>
                </a:lnTo>
                <a:lnTo>
                  <a:pt x="525592" y="729462"/>
                </a:lnTo>
                <a:lnTo>
                  <a:pt x="380453" y="729462"/>
                </a:lnTo>
                <a:lnTo>
                  <a:pt x="333212" y="726294"/>
                </a:lnTo>
                <a:lnTo>
                  <a:pt x="287863" y="717064"/>
                </a:lnTo>
                <a:lnTo>
                  <a:pt x="244829" y="702181"/>
                </a:lnTo>
                <a:lnTo>
                  <a:pt x="204533" y="682054"/>
                </a:lnTo>
                <a:lnTo>
                  <a:pt x="167395" y="657094"/>
                </a:lnTo>
                <a:lnTo>
                  <a:pt x="133840" y="627710"/>
                </a:lnTo>
                <a:lnTo>
                  <a:pt x="104289" y="594311"/>
                </a:lnTo>
                <a:lnTo>
                  <a:pt x="79163" y="557308"/>
                </a:lnTo>
                <a:lnTo>
                  <a:pt x="58886" y="517111"/>
                </a:lnTo>
                <a:lnTo>
                  <a:pt x="43880" y="474127"/>
                </a:lnTo>
                <a:lnTo>
                  <a:pt x="34567" y="428769"/>
                </a:lnTo>
                <a:lnTo>
                  <a:pt x="31369" y="381444"/>
                </a:lnTo>
                <a:lnTo>
                  <a:pt x="34567" y="334119"/>
                </a:lnTo>
                <a:lnTo>
                  <a:pt x="43880" y="288761"/>
                </a:lnTo>
                <a:lnTo>
                  <a:pt x="58886" y="245777"/>
                </a:lnTo>
                <a:lnTo>
                  <a:pt x="79163" y="205580"/>
                </a:lnTo>
                <a:lnTo>
                  <a:pt x="104289" y="168577"/>
                </a:lnTo>
                <a:lnTo>
                  <a:pt x="133840" y="135178"/>
                </a:lnTo>
                <a:lnTo>
                  <a:pt x="167395" y="105794"/>
                </a:lnTo>
                <a:lnTo>
                  <a:pt x="204533" y="80834"/>
                </a:lnTo>
                <a:lnTo>
                  <a:pt x="244829" y="60707"/>
                </a:lnTo>
                <a:lnTo>
                  <a:pt x="287863" y="45824"/>
                </a:lnTo>
                <a:lnTo>
                  <a:pt x="333212" y="36594"/>
                </a:lnTo>
                <a:lnTo>
                  <a:pt x="380453" y="33426"/>
                </a:lnTo>
                <a:lnTo>
                  <a:pt x="534171" y="33426"/>
                </a:lnTo>
                <a:lnTo>
                  <a:pt x="516776" y="25443"/>
                </a:lnTo>
                <a:lnTo>
                  <a:pt x="473264" y="11540"/>
                </a:lnTo>
                <a:lnTo>
                  <a:pt x="427702" y="2943"/>
                </a:lnTo>
                <a:lnTo>
                  <a:pt x="380453" y="0"/>
                </a:lnTo>
                <a:close/>
              </a:path>
              <a:path w="759460" h="759460">
                <a:moveTo>
                  <a:pt x="534171" y="33426"/>
                </a:moveTo>
                <a:lnTo>
                  <a:pt x="380453" y="33426"/>
                </a:lnTo>
                <a:lnTo>
                  <a:pt x="427245" y="36594"/>
                </a:lnTo>
                <a:lnTo>
                  <a:pt x="472219" y="45824"/>
                </a:lnTo>
                <a:lnTo>
                  <a:pt x="514945" y="60707"/>
                </a:lnTo>
                <a:lnTo>
                  <a:pt x="554995" y="80834"/>
                </a:lnTo>
                <a:lnTo>
                  <a:pt x="591939" y="105794"/>
                </a:lnTo>
                <a:lnTo>
                  <a:pt x="625349" y="135178"/>
                </a:lnTo>
                <a:lnTo>
                  <a:pt x="654796" y="168577"/>
                </a:lnTo>
                <a:lnTo>
                  <a:pt x="679851" y="205580"/>
                </a:lnTo>
                <a:lnTo>
                  <a:pt x="700084" y="245777"/>
                </a:lnTo>
                <a:lnTo>
                  <a:pt x="715068" y="288761"/>
                </a:lnTo>
                <a:lnTo>
                  <a:pt x="724373" y="334119"/>
                </a:lnTo>
                <a:lnTo>
                  <a:pt x="727570" y="381444"/>
                </a:lnTo>
                <a:lnTo>
                  <a:pt x="724373" y="428769"/>
                </a:lnTo>
                <a:lnTo>
                  <a:pt x="715068" y="474127"/>
                </a:lnTo>
                <a:lnTo>
                  <a:pt x="700084" y="517111"/>
                </a:lnTo>
                <a:lnTo>
                  <a:pt x="679851" y="557308"/>
                </a:lnTo>
                <a:lnTo>
                  <a:pt x="654796" y="594311"/>
                </a:lnTo>
                <a:lnTo>
                  <a:pt x="625349" y="627710"/>
                </a:lnTo>
                <a:lnTo>
                  <a:pt x="591939" y="657094"/>
                </a:lnTo>
                <a:lnTo>
                  <a:pt x="554995" y="682054"/>
                </a:lnTo>
                <a:lnTo>
                  <a:pt x="514945" y="702181"/>
                </a:lnTo>
                <a:lnTo>
                  <a:pt x="472219" y="717064"/>
                </a:lnTo>
                <a:lnTo>
                  <a:pt x="427245" y="726294"/>
                </a:lnTo>
                <a:lnTo>
                  <a:pt x="380453" y="729462"/>
                </a:lnTo>
                <a:lnTo>
                  <a:pt x="525592" y="729462"/>
                </a:lnTo>
                <a:lnTo>
                  <a:pt x="596188" y="691183"/>
                </a:lnTo>
                <a:lnTo>
                  <a:pt x="631361" y="663459"/>
                </a:lnTo>
                <a:lnTo>
                  <a:pt x="663026" y="631826"/>
                </a:lnTo>
                <a:lnTo>
                  <a:pt x="690819" y="596632"/>
                </a:lnTo>
                <a:lnTo>
                  <a:pt x="714375" y="558227"/>
                </a:lnTo>
                <a:lnTo>
                  <a:pt x="733331" y="516960"/>
                </a:lnTo>
                <a:lnTo>
                  <a:pt x="747322" y="473180"/>
                </a:lnTo>
                <a:lnTo>
                  <a:pt x="755983" y="427235"/>
                </a:lnTo>
                <a:lnTo>
                  <a:pt x="758952" y="379476"/>
                </a:lnTo>
                <a:lnTo>
                  <a:pt x="755983" y="331716"/>
                </a:lnTo>
                <a:lnTo>
                  <a:pt x="747322" y="285771"/>
                </a:lnTo>
                <a:lnTo>
                  <a:pt x="733331" y="241991"/>
                </a:lnTo>
                <a:lnTo>
                  <a:pt x="714375" y="200724"/>
                </a:lnTo>
                <a:lnTo>
                  <a:pt x="690819" y="162319"/>
                </a:lnTo>
                <a:lnTo>
                  <a:pt x="663026" y="127125"/>
                </a:lnTo>
                <a:lnTo>
                  <a:pt x="631361" y="95492"/>
                </a:lnTo>
                <a:lnTo>
                  <a:pt x="596188" y="67768"/>
                </a:lnTo>
                <a:lnTo>
                  <a:pt x="557872" y="44302"/>
                </a:lnTo>
                <a:lnTo>
                  <a:pt x="534171" y="33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170" y="4783835"/>
            <a:ext cx="554990" cy="558165"/>
          </a:xfrm>
          <a:custGeom>
            <a:avLst/>
            <a:gdLst/>
            <a:ahLst/>
            <a:cxnLst/>
            <a:rect l="l" t="t" r="r" b="b"/>
            <a:pathLst>
              <a:path w="554990" h="558164">
                <a:moveTo>
                  <a:pt x="278345" y="0"/>
                </a:moveTo>
                <a:lnTo>
                  <a:pt x="232923" y="3619"/>
                </a:lnTo>
                <a:lnTo>
                  <a:pt x="189934" y="14109"/>
                </a:lnTo>
                <a:lnTo>
                  <a:pt x="149933" y="30916"/>
                </a:lnTo>
                <a:lnTo>
                  <a:pt x="113472" y="53485"/>
                </a:lnTo>
                <a:lnTo>
                  <a:pt x="81103" y="81262"/>
                </a:lnTo>
                <a:lnTo>
                  <a:pt x="53380" y="113694"/>
                </a:lnTo>
                <a:lnTo>
                  <a:pt x="30855" y="150227"/>
                </a:lnTo>
                <a:lnTo>
                  <a:pt x="14082" y="190307"/>
                </a:lnTo>
                <a:lnTo>
                  <a:pt x="3612" y="233380"/>
                </a:lnTo>
                <a:lnTo>
                  <a:pt x="0" y="278893"/>
                </a:lnTo>
                <a:lnTo>
                  <a:pt x="3612" y="323928"/>
                </a:lnTo>
                <a:lnTo>
                  <a:pt x="14082" y="366725"/>
                </a:lnTo>
                <a:lnTo>
                  <a:pt x="30855" y="406693"/>
                </a:lnTo>
                <a:lnTo>
                  <a:pt x="53380" y="443244"/>
                </a:lnTo>
                <a:lnTo>
                  <a:pt x="81103" y="475788"/>
                </a:lnTo>
                <a:lnTo>
                  <a:pt x="113472" y="503735"/>
                </a:lnTo>
                <a:lnTo>
                  <a:pt x="149933" y="526498"/>
                </a:lnTo>
                <a:lnTo>
                  <a:pt x="189934" y="543486"/>
                </a:lnTo>
                <a:lnTo>
                  <a:pt x="232923" y="554111"/>
                </a:lnTo>
                <a:lnTo>
                  <a:pt x="278345" y="557784"/>
                </a:lnTo>
                <a:lnTo>
                  <a:pt x="328092" y="553263"/>
                </a:lnTo>
                <a:lnTo>
                  <a:pt x="374887" y="540240"/>
                </a:lnTo>
                <a:lnTo>
                  <a:pt x="417955" y="519523"/>
                </a:lnTo>
                <a:lnTo>
                  <a:pt x="456522" y="491919"/>
                </a:lnTo>
                <a:lnTo>
                  <a:pt x="479870" y="468298"/>
                </a:lnTo>
                <a:lnTo>
                  <a:pt x="114518" y="468298"/>
                </a:lnTo>
                <a:lnTo>
                  <a:pt x="101930" y="463511"/>
                </a:lnTo>
                <a:lnTo>
                  <a:pt x="92125" y="457619"/>
                </a:lnTo>
                <a:lnTo>
                  <a:pt x="82323" y="448291"/>
                </a:lnTo>
                <a:lnTo>
                  <a:pt x="76931" y="436017"/>
                </a:lnTo>
                <a:lnTo>
                  <a:pt x="76686" y="422270"/>
                </a:lnTo>
                <a:lnTo>
                  <a:pt x="82321" y="408520"/>
                </a:lnTo>
                <a:lnTo>
                  <a:pt x="190131" y="235686"/>
                </a:lnTo>
                <a:lnTo>
                  <a:pt x="211696" y="221932"/>
                </a:lnTo>
                <a:lnTo>
                  <a:pt x="222542" y="217915"/>
                </a:lnTo>
                <a:lnTo>
                  <a:pt x="233752" y="217762"/>
                </a:lnTo>
                <a:lnTo>
                  <a:pt x="347442" y="217762"/>
                </a:lnTo>
                <a:lnTo>
                  <a:pt x="365153" y="189740"/>
                </a:lnTo>
                <a:lnTo>
                  <a:pt x="317826" y="189740"/>
                </a:lnTo>
                <a:lnTo>
                  <a:pt x="310448" y="187809"/>
                </a:lnTo>
                <a:lnTo>
                  <a:pt x="304169" y="183298"/>
                </a:lnTo>
                <a:lnTo>
                  <a:pt x="299910" y="176758"/>
                </a:lnTo>
                <a:lnTo>
                  <a:pt x="298713" y="169180"/>
                </a:lnTo>
                <a:lnTo>
                  <a:pt x="300642" y="161785"/>
                </a:lnTo>
                <a:lnTo>
                  <a:pt x="305144" y="155495"/>
                </a:lnTo>
                <a:lnTo>
                  <a:pt x="311670" y="151231"/>
                </a:lnTo>
                <a:lnTo>
                  <a:pt x="448881" y="102133"/>
                </a:lnTo>
                <a:lnTo>
                  <a:pt x="454761" y="100164"/>
                </a:lnTo>
                <a:lnTo>
                  <a:pt x="489964" y="100164"/>
                </a:lnTo>
                <a:lnTo>
                  <a:pt x="473876" y="81262"/>
                </a:lnTo>
                <a:lnTo>
                  <a:pt x="441685" y="53485"/>
                </a:lnTo>
                <a:lnTo>
                  <a:pt x="405472" y="30916"/>
                </a:lnTo>
                <a:lnTo>
                  <a:pt x="365802" y="14109"/>
                </a:lnTo>
                <a:lnTo>
                  <a:pt x="323238" y="3619"/>
                </a:lnTo>
                <a:lnTo>
                  <a:pt x="278345" y="0"/>
                </a:lnTo>
                <a:close/>
              </a:path>
              <a:path w="554990" h="558164">
                <a:moveTo>
                  <a:pt x="229336" y="326034"/>
                </a:moveTo>
                <a:lnTo>
                  <a:pt x="148970" y="451726"/>
                </a:lnTo>
                <a:lnTo>
                  <a:pt x="139690" y="462406"/>
                </a:lnTo>
                <a:lnTo>
                  <a:pt x="127655" y="467929"/>
                </a:lnTo>
                <a:lnTo>
                  <a:pt x="114518" y="468298"/>
                </a:lnTo>
                <a:lnTo>
                  <a:pt x="479870" y="468298"/>
                </a:lnTo>
                <a:lnTo>
                  <a:pt x="489814" y="458237"/>
                </a:lnTo>
                <a:lnTo>
                  <a:pt x="517055" y="419286"/>
                </a:lnTo>
                <a:lnTo>
                  <a:pt x="528412" y="395138"/>
                </a:lnTo>
                <a:lnTo>
                  <a:pt x="304561" y="395138"/>
                </a:lnTo>
                <a:lnTo>
                  <a:pt x="295497" y="393298"/>
                </a:lnTo>
                <a:lnTo>
                  <a:pt x="287165" y="389246"/>
                </a:lnTo>
                <a:lnTo>
                  <a:pt x="280301" y="382981"/>
                </a:lnTo>
                <a:lnTo>
                  <a:pt x="229336" y="326034"/>
                </a:lnTo>
                <a:close/>
              </a:path>
              <a:path w="554990" h="558164">
                <a:moveTo>
                  <a:pt x="444957" y="212115"/>
                </a:moveTo>
                <a:lnTo>
                  <a:pt x="341071" y="379056"/>
                </a:lnTo>
                <a:lnTo>
                  <a:pt x="304561" y="395138"/>
                </a:lnTo>
                <a:lnTo>
                  <a:pt x="528412" y="395138"/>
                </a:lnTo>
                <a:lnTo>
                  <a:pt x="537472" y="375872"/>
                </a:lnTo>
                <a:lnTo>
                  <a:pt x="550291" y="328805"/>
                </a:lnTo>
                <a:lnTo>
                  <a:pt x="554035" y="286753"/>
                </a:lnTo>
                <a:lnTo>
                  <a:pt x="470445" y="286753"/>
                </a:lnTo>
                <a:lnTo>
                  <a:pt x="463245" y="285371"/>
                </a:lnTo>
                <a:lnTo>
                  <a:pt x="456964" y="281595"/>
                </a:lnTo>
                <a:lnTo>
                  <a:pt x="452522" y="275978"/>
                </a:lnTo>
                <a:lnTo>
                  <a:pt x="450837" y="269074"/>
                </a:lnTo>
                <a:lnTo>
                  <a:pt x="444957" y="212115"/>
                </a:lnTo>
                <a:close/>
              </a:path>
              <a:path w="554990" h="558164">
                <a:moveTo>
                  <a:pt x="347442" y="217762"/>
                </a:moveTo>
                <a:lnTo>
                  <a:pt x="233752" y="217762"/>
                </a:lnTo>
                <a:lnTo>
                  <a:pt x="244225" y="221659"/>
                </a:lnTo>
                <a:lnTo>
                  <a:pt x="252856" y="229793"/>
                </a:lnTo>
                <a:lnTo>
                  <a:pt x="303834" y="286753"/>
                </a:lnTo>
                <a:lnTo>
                  <a:pt x="347442" y="217762"/>
                </a:lnTo>
                <a:close/>
              </a:path>
              <a:path w="554990" h="558164">
                <a:moveTo>
                  <a:pt x="489964" y="100164"/>
                </a:moveTo>
                <a:lnTo>
                  <a:pt x="460641" y="100164"/>
                </a:lnTo>
                <a:lnTo>
                  <a:pt x="464565" y="104089"/>
                </a:lnTo>
                <a:lnTo>
                  <a:pt x="472401" y="106057"/>
                </a:lnTo>
                <a:lnTo>
                  <a:pt x="476326" y="111950"/>
                </a:lnTo>
                <a:lnTo>
                  <a:pt x="476326" y="119811"/>
                </a:lnTo>
                <a:lnTo>
                  <a:pt x="488086" y="265137"/>
                </a:lnTo>
                <a:lnTo>
                  <a:pt x="487808" y="272385"/>
                </a:lnTo>
                <a:lnTo>
                  <a:pt x="484409" y="278893"/>
                </a:lnTo>
                <a:lnTo>
                  <a:pt x="478438" y="283927"/>
                </a:lnTo>
                <a:lnTo>
                  <a:pt x="470445" y="286753"/>
                </a:lnTo>
                <a:lnTo>
                  <a:pt x="554035" y="286753"/>
                </a:lnTo>
                <a:lnTo>
                  <a:pt x="551125" y="233380"/>
                </a:lnTo>
                <a:lnTo>
                  <a:pt x="540669" y="190307"/>
                </a:lnTo>
                <a:lnTo>
                  <a:pt x="523932" y="150227"/>
                </a:lnTo>
                <a:lnTo>
                  <a:pt x="501480" y="113694"/>
                </a:lnTo>
                <a:lnTo>
                  <a:pt x="489964" y="100164"/>
                </a:lnTo>
                <a:close/>
              </a:path>
              <a:path w="554990" h="558164">
                <a:moveTo>
                  <a:pt x="378320" y="168910"/>
                </a:moveTo>
                <a:lnTo>
                  <a:pt x="325386" y="188544"/>
                </a:lnTo>
                <a:lnTo>
                  <a:pt x="317826" y="189740"/>
                </a:lnTo>
                <a:lnTo>
                  <a:pt x="365153" y="189740"/>
                </a:lnTo>
                <a:lnTo>
                  <a:pt x="378320" y="168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33505" y="1601724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42557" y="0"/>
                </a:moveTo>
                <a:lnTo>
                  <a:pt x="35153" y="0"/>
                </a:lnTo>
                <a:lnTo>
                  <a:pt x="0" y="34950"/>
                </a:lnTo>
                <a:lnTo>
                  <a:pt x="11099" y="45986"/>
                </a:lnTo>
                <a:lnTo>
                  <a:pt x="16649" y="53339"/>
                </a:lnTo>
                <a:lnTo>
                  <a:pt x="46253" y="22072"/>
                </a:lnTo>
                <a:lnTo>
                  <a:pt x="51815" y="16548"/>
                </a:lnTo>
                <a:lnTo>
                  <a:pt x="51815" y="9194"/>
                </a:lnTo>
                <a:lnTo>
                  <a:pt x="46253" y="5511"/>
                </a:lnTo>
                <a:lnTo>
                  <a:pt x="42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2062" y="1554482"/>
            <a:ext cx="22860" cy="53340"/>
          </a:xfrm>
          <a:custGeom>
            <a:avLst/>
            <a:gdLst/>
            <a:ahLst/>
            <a:cxnLst/>
            <a:rect l="l" t="t" r="r" b="b"/>
            <a:pathLst>
              <a:path w="22859" h="53340">
                <a:moveTo>
                  <a:pt x="17576" y="0"/>
                </a:moveTo>
                <a:lnTo>
                  <a:pt x="5270" y="0"/>
                </a:lnTo>
                <a:lnTo>
                  <a:pt x="0" y="5511"/>
                </a:lnTo>
                <a:lnTo>
                  <a:pt x="0" y="53340"/>
                </a:lnTo>
                <a:lnTo>
                  <a:pt x="3517" y="51498"/>
                </a:lnTo>
                <a:lnTo>
                  <a:pt x="22859" y="51498"/>
                </a:lnTo>
                <a:lnTo>
                  <a:pt x="22859" y="5511"/>
                </a:lnTo>
                <a:lnTo>
                  <a:pt x="17576" y="0"/>
                </a:lnTo>
                <a:close/>
              </a:path>
              <a:path w="22859" h="53340">
                <a:moveTo>
                  <a:pt x="22859" y="51498"/>
                </a:moveTo>
                <a:lnTo>
                  <a:pt x="19342" y="51498"/>
                </a:lnTo>
                <a:lnTo>
                  <a:pt x="22859" y="53340"/>
                </a:lnTo>
                <a:lnTo>
                  <a:pt x="22859" y="51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3189" y="1601724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17868" y="0"/>
                </a:moveTo>
                <a:lnTo>
                  <a:pt x="8928" y="0"/>
                </a:lnTo>
                <a:lnTo>
                  <a:pt x="5359" y="5511"/>
                </a:lnTo>
                <a:lnTo>
                  <a:pt x="0" y="9194"/>
                </a:lnTo>
                <a:lnTo>
                  <a:pt x="0" y="16548"/>
                </a:lnTo>
                <a:lnTo>
                  <a:pt x="5359" y="22072"/>
                </a:lnTo>
                <a:lnTo>
                  <a:pt x="33947" y="53339"/>
                </a:lnTo>
                <a:lnTo>
                  <a:pt x="37994" y="48139"/>
                </a:lnTo>
                <a:lnTo>
                  <a:pt x="42210" y="43454"/>
                </a:lnTo>
                <a:lnTo>
                  <a:pt x="46761" y="39115"/>
                </a:lnTo>
                <a:lnTo>
                  <a:pt x="51816" y="34950"/>
                </a:lnTo>
                <a:lnTo>
                  <a:pt x="21437" y="5511"/>
                </a:lnTo>
                <a:lnTo>
                  <a:pt x="17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944" y="1722121"/>
            <a:ext cx="53340" cy="22860"/>
          </a:xfrm>
          <a:custGeom>
            <a:avLst/>
            <a:gdLst/>
            <a:ahLst/>
            <a:cxnLst/>
            <a:rect l="l" t="t" r="r" b="b"/>
            <a:pathLst>
              <a:path w="53340" h="22860">
                <a:moveTo>
                  <a:pt x="53340" y="0"/>
                </a:moveTo>
                <a:lnTo>
                  <a:pt x="5334" y="0"/>
                </a:lnTo>
                <a:lnTo>
                  <a:pt x="0" y="5270"/>
                </a:lnTo>
                <a:lnTo>
                  <a:pt x="0" y="17576"/>
                </a:lnTo>
                <a:lnTo>
                  <a:pt x="5334" y="22859"/>
                </a:lnTo>
                <a:lnTo>
                  <a:pt x="51562" y="22859"/>
                </a:lnTo>
                <a:lnTo>
                  <a:pt x="51562" y="10553"/>
                </a:lnTo>
                <a:lnTo>
                  <a:pt x="53340" y="5270"/>
                </a:lnTo>
                <a:lnTo>
                  <a:pt x="53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3188" y="1819655"/>
            <a:ext cx="43180" cy="45720"/>
          </a:xfrm>
          <a:custGeom>
            <a:avLst/>
            <a:gdLst/>
            <a:ahLst/>
            <a:cxnLst/>
            <a:rect l="l" t="t" r="r" b="b"/>
            <a:pathLst>
              <a:path w="43180" h="45719">
                <a:moveTo>
                  <a:pt x="28448" y="0"/>
                </a:moveTo>
                <a:lnTo>
                  <a:pt x="0" y="29260"/>
                </a:lnTo>
                <a:lnTo>
                  <a:pt x="0" y="36576"/>
                </a:lnTo>
                <a:lnTo>
                  <a:pt x="5334" y="40233"/>
                </a:lnTo>
                <a:lnTo>
                  <a:pt x="8890" y="45720"/>
                </a:lnTo>
                <a:lnTo>
                  <a:pt x="17780" y="45720"/>
                </a:lnTo>
                <a:lnTo>
                  <a:pt x="21336" y="40233"/>
                </a:lnTo>
                <a:lnTo>
                  <a:pt x="42672" y="18288"/>
                </a:lnTo>
                <a:lnTo>
                  <a:pt x="37338" y="12801"/>
                </a:lnTo>
                <a:lnTo>
                  <a:pt x="33782" y="7315"/>
                </a:lnTo>
                <a:lnTo>
                  <a:pt x="28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3098" y="1901951"/>
            <a:ext cx="83820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44524" y="1629161"/>
            <a:ext cx="218440" cy="266700"/>
          </a:xfrm>
          <a:custGeom>
            <a:avLst/>
            <a:gdLst/>
            <a:ahLst/>
            <a:cxnLst/>
            <a:rect l="l" t="t" r="r" b="b"/>
            <a:pathLst>
              <a:path w="218440" h="266700">
                <a:moveTo>
                  <a:pt x="133286" y="1803"/>
                </a:moveTo>
                <a:lnTo>
                  <a:pt x="84645" y="1803"/>
                </a:lnTo>
                <a:lnTo>
                  <a:pt x="77444" y="3619"/>
                </a:lnTo>
                <a:lnTo>
                  <a:pt x="70243" y="7251"/>
                </a:lnTo>
                <a:lnTo>
                  <a:pt x="56849" y="13683"/>
                </a:lnTo>
                <a:lnTo>
                  <a:pt x="23418" y="43535"/>
                </a:lnTo>
                <a:lnTo>
                  <a:pt x="1632" y="91248"/>
                </a:lnTo>
                <a:lnTo>
                  <a:pt x="0" y="108851"/>
                </a:lnTo>
                <a:lnTo>
                  <a:pt x="647" y="121808"/>
                </a:lnTo>
                <a:lnTo>
                  <a:pt x="14996" y="166821"/>
                </a:lnTo>
                <a:lnTo>
                  <a:pt x="46824" y="205003"/>
                </a:lnTo>
                <a:lnTo>
                  <a:pt x="50431" y="212267"/>
                </a:lnTo>
                <a:lnTo>
                  <a:pt x="50431" y="214083"/>
                </a:lnTo>
                <a:lnTo>
                  <a:pt x="51474" y="221367"/>
                </a:lnTo>
                <a:lnTo>
                  <a:pt x="52009" y="228822"/>
                </a:lnTo>
                <a:lnTo>
                  <a:pt x="52206" y="235257"/>
                </a:lnTo>
                <a:lnTo>
                  <a:pt x="52235" y="241300"/>
                </a:lnTo>
                <a:lnTo>
                  <a:pt x="54428" y="251387"/>
                </a:lnTo>
                <a:lnTo>
                  <a:pt x="60336" y="259438"/>
                </a:lnTo>
                <a:lnTo>
                  <a:pt x="68946" y="264770"/>
                </a:lnTo>
                <a:lnTo>
                  <a:pt x="79247" y="266700"/>
                </a:lnTo>
                <a:lnTo>
                  <a:pt x="140487" y="266700"/>
                </a:lnTo>
                <a:lnTo>
                  <a:pt x="165725" y="235257"/>
                </a:lnTo>
                <a:lnTo>
                  <a:pt x="165922" y="228822"/>
                </a:lnTo>
                <a:lnTo>
                  <a:pt x="166457" y="221367"/>
                </a:lnTo>
                <a:lnTo>
                  <a:pt x="167500" y="214083"/>
                </a:lnTo>
                <a:lnTo>
                  <a:pt x="167500" y="212267"/>
                </a:lnTo>
                <a:lnTo>
                  <a:pt x="171107" y="208635"/>
                </a:lnTo>
                <a:lnTo>
                  <a:pt x="172910" y="205003"/>
                </a:lnTo>
                <a:lnTo>
                  <a:pt x="181914" y="195935"/>
                </a:lnTo>
                <a:lnTo>
                  <a:pt x="205320" y="165100"/>
                </a:lnTo>
                <a:lnTo>
                  <a:pt x="216975" y="125548"/>
                </a:lnTo>
                <a:lnTo>
                  <a:pt x="217308" y="119735"/>
                </a:lnTo>
                <a:lnTo>
                  <a:pt x="30619" y="119735"/>
                </a:lnTo>
                <a:lnTo>
                  <a:pt x="25209" y="114300"/>
                </a:lnTo>
                <a:lnTo>
                  <a:pt x="25209" y="101600"/>
                </a:lnTo>
                <a:lnTo>
                  <a:pt x="27012" y="92519"/>
                </a:lnTo>
                <a:lnTo>
                  <a:pt x="41932" y="53405"/>
                </a:lnTo>
                <a:lnTo>
                  <a:pt x="77467" y="27203"/>
                </a:lnTo>
                <a:lnTo>
                  <a:pt x="102666" y="21767"/>
                </a:lnTo>
                <a:lnTo>
                  <a:pt x="174361" y="21767"/>
                </a:lnTo>
                <a:lnTo>
                  <a:pt x="161871" y="13683"/>
                </a:lnTo>
                <a:lnTo>
                  <a:pt x="147688" y="7251"/>
                </a:lnTo>
                <a:lnTo>
                  <a:pt x="140487" y="3619"/>
                </a:lnTo>
                <a:lnTo>
                  <a:pt x="133286" y="1803"/>
                </a:lnTo>
                <a:close/>
              </a:path>
              <a:path w="218440" h="266700">
                <a:moveTo>
                  <a:pt x="174361" y="21767"/>
                </a:moveTo>
                <a:lnTo>
                  <a:pt x="109867" y="21767"/>
                </a:lnTo>
                <a:lnTo>
                  <a:pt x="115265" y="27203"/>
                </a:lnTo>
                <a:lnTo>
                  <a:pt x="115265" y="41719"/>
                </a:lnTo>
                <a:lnTo>
                  <a:pt x="109867" y="47167"/>
                </a:lnTo>
                <a:lnTo>
                  <a:pt x="102666" y="47167"/>
                </a:lnTo>
                <a:lnTo>
                  <a:pt x="93602" y="47820"/>
                </a:lnTo>
                <a:lnTo>
                  <a:pt x="60673" y="70782"/>
                </a:lnTo>
                <a:lnTo>
                  <a:pt x="50431" y="114300"/>
                </a:lnTo>
                <a:lnTo>
                  <a:pt x="45021" y="119735"/>
                </a:lnTo>
                <a:lnTo>
                  <a:pt x="217308" y="119735"/>
                </a:lnTo>
                <a:lnTo>
                  <a:pt x="217931" y="108851"/>
                </a:lnTo>
                <a:lnTo>
                  <a:pt x="205014" y="58081"/>
                </a:lnTo>
                <a:lnTo>
                  <a:pt x="174702" y="21988"/>
                </a:lnTo>
                <a:lnTo>
                  <a:pt x="174361" y="21767"/>
                </a:lnTo>
                <a:close/>
              </a:path>
              <a:path w="218440" h="266700">
                <a:moveTo>
                  <a:pt x="120675" y="0"/>
                </a:moveTo>
                <a:lnTo>
                  <a:pt x="97256" y="0"/>
                </a:lnTo>
                <a:lnTo>
                  <a:pt x="91859" y="1803"/>
                </a:lnTo>
                <a:lnTo>
                  <a:pt x="127876" y="1803"/>
                </a:lnTo>
                <a:lnTo>
                  <a:pt x="120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1119" y="1819655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19">
                <a:moveTo>
                  <a:pt x="14731" y="0"/>
                </a:moveTo>
                <a:lnTo>
                  <a:pt x="11048" y="7315"/>
                </a:lnTo>
                <a:lnTo>
                  <a:pt x="0" y="18288"/>
                </a:lnTo>
                <a:lnTo>
                  <a:pt x="27622" y="45720"/>
                </a:lnTo>
                <a:lnTo>
                  <a:pt x="34988" y="45720"/>
                </a:lnTo>
                <a:lnTo>
                  <a:pt x="38671" y="40233"/>
                </a:lnTo>
                <a:lnTo>
                  <a:pt x="44195" y="36576"/>
                </a:lnTo>
                <a:lnTo>
                  <a:pt x="44195" y="29260"/>
                </a:lnTo>
                <a:lnTo>
                  <a:pt x="14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77696" y="1722120"/>
            <a:ext cx="55244" cy="22860"/>
          </a:xfrm>
          <a:custGeom>
            <a:avLst/>
            <a:gdLst/>
            <a:ahLst/>
            <a:cxnLst/>
            <a:rect l="l" t="t" r="r" b="b"/>
            <a:pathLst>
              <a:path w="55244" h="22860">
                <a:moveTo>
                  <a:pt x="49377" y="0"/>
                </a:moveTo>
                <a:lnTo>
                  <a:pt x="0" y="0"/>
                </a:lnTo>
                <a:lnTo>
                  <a:pt x="1828" y="5270"/>
                </a:lnTo>
                <a:lnTo>
                  <a:pt x="1828" y="22860"/>
                </a:lnTo>
                <a:lnTo>
                  <a:pt x="49377" y="22860"/>
                </a:lnTo>
                <a:lnTo>
                  <a:pt x="54864" y="17589"/>
                </a:lnTo>
                <a:lnTo>
                  <a:pt x="54864" y="5270"/>
                </a:lnTo>
                <a:lnTo>
                  <a:pt x="49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4627" y="1709930"/>
            <a:ext cx="106680" cy="102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4386" y="1744976"/>
            <a:ext cx="326390" cy="99060"/>
          </a:xfrm>
          <a:custGeom>
            <a:avLst/>
            <a:gdLst/>
            <a:ahLst/>
            <a:cxnLst/>
            <a:rect l="l" t="t" r="r" b="b"/>
            <a:pathLst>
              <a:path w="326389" h="99060">
                <a:moveTo>
                  <a:pt x="287464" y="30225"/>
                </a:moveTo>
                <a:lnTo>
                  <a:pt x="36982" y="30225"/>
                </a:lnTo>
                <a:lnTo>
                  <a:pt x="22690" y="33164"/>
                </a:lnTo>
                <a:lnTo>
                  <a:pt x="10923" y="41138"/>
                </a:lnTo>
                <a:lnTo>
                  <a:pt x="2940" y="52889"/>
                </a:lnTo>
                <a:lnTo>
                  <a:pt x="0" y="67157"/>
                </a:lnTo>
                <a:lnTo>
                  <a:pt x="0" y="94030"/>
                </a:lnTo>
                <a:lnTo>
                  <a:pt x="5041" y="99059"/>
                </a:lnTo>
                <a:lnTo>
                  <a:pt x="16802" y="99059"/>
                </a:lnTo>
                <a:lnTo>
                  <a:pt x="21843" y="94030"/>
                </a:lnTo>
                <a:lnTo>
                  <a:pt x="21843" y="58762"/>
                </a:lnTo>
                <a:lnTo>
                  <a:pt x="28574" y="52057"/>
                </a:lnTo>
                <a:lnTo>
                  <a:pt x="322588" y="52057"/>
                </a:lnTo>
                <a:lnTo>
                  <a:pt x="314996" y="41138"/>
                </a:lnTo>
                <a:lnTo>
                  <a:pt x="302727" y="33164"/>
                </a:lnTo>
                <a:lnTo>
                  <a:pt x="287464" y="30225"/>
                </a:lnTo>
                <a:close/>
              </a:path>
              <a:path w="326389" h="99060">
                <a:moveTo>
                  <a:pt x="174828" y="52057"/>
                </a:moveTo>
                <a:lnTo>
                  <a:pt x="151295" y="52057"/>
                </a:lnTo>
                <a:lnTo>
                  <a:pt x="151295" y="94030"/>
                </a:lnTo>
                <a:lnTo>
                  <a:pt x="156336" y="99059"/>
                </a:lnTo>
                <a:lnTo>
                  <a:pt x="169786" y="99059"/>
                </a:lnTo>
                <a:lnTo>
                  <a:pt x="174828" y="94030"/>
                </a:lnTo>
                <a:lnTo>
                  <a:pt x="174828" y="52057"/>
                </a:lnTo>
                <a:close/>
              </a:path>
              <a:path w="326389" h="99060">
                <a:moveTo>
                  <a:pt x="322588" y="52057"/>
                </a:moveTo>
                <a:lnTo>
                  <a:pt x="295871" y="52057"/>
                </a:lnTo>
                <a:lnTo>
                  <a:pt x="302590" y="58762"/>
                </a:lnTo>
                <a:lnTo>
                  <a:pt x="302590" y="94030"/>
                </a:lnTo>
                <a:lnTo>
                  <a:pt x="307632" y="99059"/>
                </a:lnTo>
                <a:lnTo>
                  <a:pt x="321081" y="99059"/>
                </a:lnTo>
                <a:lnTo>
                  <a:pt x="326135" y="94030"/>
                </a:lnTo>
                <a:lnTo>
                  <a:pt x="326135" y="67157"/>
                </a:lnTo>
                <a:lnTo>
                  <a:pt x="323167" y="52889"/>
                </a:lnTo>
                <a:lnTo>
                  <a:pt x="322588" y="52057"/>
                </a:lnTo>
                <a:close/>
              </a:path>
              <a:path w="326389" h="99060">
                <a:moveTo>
                  <a:pt x="169786" y="0"/>
                </a:moveTo>
                <a:lnTo>
                  <a:pt x="156336" y="0"/>
                </a:lnTo>
                <a:lnTo>
                  <a:pt x="151295" y="5041"/>
                </a:lnTo>
                <a:lnTo>
                  <a:pt x="151295" y="30225"/>
                </a:lnTo>
                <a:lnTo>
                  <a:pt x="174828" y="30225"/>
                </a:lnTo>
                <a:lnTo>
                  <a:pt x="174828" y="5041"/>
                </a:lnTo>
                <a:lnTo>
                  <a:pt x="169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3232" y="1865369"/>
            <a:ext cx="106679" cy="80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4108" y="1865369"/>
            <a:ext cx="106679" cy="807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26508" y="1865369"/>
            <a:ext cx="106679" cy="807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34481" y="1591055"/>
            <a:ext cx="188975" cy="131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2628" y="1807464"/>
            <a:ext cx="327660" cy="127000"/>
          </a:xfrm>
          <a:custGeom>
            <a:avLst/>
            <a:gdLst/>
            <a:ahLst/>
            <a:cxnLst/>
            <a:rect l="l" t="t" r="r" b="b"/>
            <a:pathLst>
              <a:path w="327659" h="127000">
                <a:moveTo>
                  <a:pt x="130200" y="0"/>
                </a:moveTo>
                <a:lnTo>
                  <a:pt x="0" y="0"/>
                </a:lnTo>
                <a:lnTo>
                  <a:pt x="0" y="104216"/>
                </a:lnTo>
                <a:lnTo>
                  <a:pt x="1773" y="112851"/>
                </a:lnTo>
                <a:lnTo>
                  <a:pt x="6599" y="119935"/>
                </a:lnTo>
                <a:lnTo>
                  <a:pt x="13732" y="124729"/>
                </a:lnTo>
                <a:lnTo>
                  <a:pt x="22428" y="126492"/>
                </a:lnTo>
                <a:lnTo>
                  <a:pt x="305231" y="126492"/>
                </a:lnTo>
                <a:lnTo>
                  <a:pt x="313927" y="124729"/>
                </a:lnTo>
                <a:lnTo>
                  <a:pt x="321060" y="119935"/>
                </a:lnTo>
                <a:lnTo>
                  <a:pt x="325886" y="112851"/>
                </a:lnTo>
                <a:lnTo>
                  <a:pt x="327659" y="104216"/>
                </a:lnTo>
                <a:lnTo>
                  <a:pt x="327659" y="43116"/>
                </a:lnTo>
                <a:lnTo>
                  <a:pt x="151891" y="43116"/>
                </a:lnTo>
                <a:lnTo>
                  <a:pt x="151891" y="15087"/>
                </a:lnTo>
                <a:lnTo>
                  <a:pt x="130200" y="15087"/>
                </a:lnTo>
                <a:lnTo>
                  <a:pt x="130200" y="0"/>
                </a:lnTo>
                <a:close/>
              </a:path>
              <a:path w="327659" h="127000">
                <a:moveTo>
                  <a:pt x="327659" y="0"/>
                </a:moveTo>
                <a:lnTo>
                  <a:pt x="203974" y="0"/>
                </a:lnTo>
                <a:lnTo>
                  <a:pt x="203974" y="15087"/>
                </a:lnTo>
                <a:lnTo>
                  <a:pt x="181546" y="15087"/>
                </a:lnTo>
                <a:lnTo>
                  <a:pt x="181546" y="43116"/>
                </a:lnTo>
                <a:lnTo>
                  <a:pt x="327659" y="43116"/>
                </a:lnTo>
                <a:lnTo>
                  <a:pt x="327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57971" y="1615372"/>
            <a:ext cx="160020" cy="46355"/>
          </a:xfrm>
          <a:custGeom>
            <a:avLst/>
            <a:gdLst/>
            <a:ahLst/>
            <a:cxnLst/>
            <a:rect l="l" t="t" r="r" b="b"/>
            <a:pathLst>
              <a:path w="160020" h="46355">
                <a:moveTo>
                  <a:pt x="73914" y="0"/>
                </a:moveTo>
                <a:lnTo>
                  <a:pt x="22954" y="15226"/>
                </a:lnTo>
                <a:lnTo>
                  <a:pt x="0" y="35610"/>
                </a:lnTo>
                <a:lnTo>
                  <a:pt x="12204" y="45783"/>
                </a:lnTo>
                <a:lnTo>
                  <a:pt x="31572" y="45783"/>
                </a:lnTo>
                <a:lnTo>
                  <a:pt x="40934" y="39400"/>
                </a:lnTo>
                <a:lnTo>
                  <a:pt x="51574" y="34517"/>
                </a:lnTo>
                <a:lnTo>
                  <a:pt x="63158" y="31269"/>
                </a:lnTo>
                <a:lnTo>
                  <a:pt x="75349" y="29794"/>
                </a:lnTo>
                <a:lnTo>
                  <a:pt x="154994" y="29794"/>
                </a:lnTo>
                <a:lnTo>
                  <a:pt x="151409" y="26161"/>
                </a:lnTo>
                <a:lnTo>
                  <a:pt x="146380" y="21805"/>
                </a:lnTo>
                <a:lnTo>
                  <a:pt x="129506" y="11137"/>
                </a:lnTo>
                <a:lnTo>
                  <a:pt x="111490" y="4083"/>
                </a:lnTo>
                <a:lnTo>
                  <a:pt x="92802" y="438"/>
                </a:lnTo>
                <a:lnTo>
                  <a:pt x="73914" y="0"/>
                </a:lnTo>
                <a:close/>
              </a:path>
              <a:path w="160020" h="46355">
                <a:moveTo>
                  <a:pt x="154994" y="29794"/>
                </a:moveTo>
                <a:lnTo>
                  <a:pt x="75349" y="29794"/>
                </a:lnTo>
                <a:lnTo>
                  <a:pt x="88979" y="30249"/>
                </a:lnTo>
                <a:lnTo>
                  <a:pt x="102612" y="32883"/>
                </a:lnTo>
                <a:lnTo>
                  <a:pt x="115707" y="37970"/>
                </a:lnTo>
                <a:lnTo>
                  <a:pt x="127723" y="45783"/>
                </a:lnTo>
                <a:lnTo>
                  <a:pt x="148539" y="45783"/>
                </a:lnTo>
                <a:lnTo>
                  <a:pt x="160020" y="34886"/>
                </a:lnTo>
                <a:lnTo>
                  <a:pt x="154994" y="29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3479" y="1670304"/>
            <a:ext cx="347980" cy="114300"/>
          </a:xfrm>
          <a:custGeom>
            <a:avLst/>
            <a:gdLst/>
            <a:ahLst/>
            <a:cxnLst/>
            <a:rect l="l" t="t" r="r" b="b"/>
            <a:pathLst>
              <a:path w="347979" h="114300">
                <a:moveTo>
                  <a:pt x="320751" y="0"/>
                </a:moveTo>
                <a:lnTo>
                  <a:pt x="26733" y="0"/>
                </a:lnTo>
                <a:lnTo>
                  <a:pt x="16153" y="2033"/>
                </a:lnTo>
                <a:lnTo>
                  <a:pt x="7675" y="7639"/>
                </a:lnTo>
                <a:lnTo>
                  <a:pt x="2042" y="16073"/>
                </a:lnTo>
                <a:lnTo>
                  <a:pt x="0" y="26593"/>
                </a:lnTo>
                <a:lnTo>
                  <a:pt x="0" y="87706"/>
                </a:lnTo>
                <a:lnTo>
                  <a:pt x="2042" y="97926"/>
                </a:lnTo>
                <a:lnTo>
                  <a:pt x="7675" y="106394"/>
                </a:lnTo>
                <a:lnTo>
                  <a:pt x="16153" y="112166"/>
                </a:lnTo>
                <a:lnTo>
                  <a:pt x="26733" y="114300"/>
                </a:lnTo>
                <a:lnTo>
                  <a:pt x="320751" y="114300"/>
                </a:lnTo>
                <a:lnTo>
                  <a:pt x="331323" y="112166"/>
                </a:lnTo>
                <a:lnTo>
                  <a:pt x="339798" y="106394"/>
                </a:lnTo>
                <a:lnTo>
                  <a:pt x="345429" y="97926"/>
                </a:lnTo>
                <a:lnTo>
                  <a:pt x="347472" y="87706"/>
                </a:lnTo>
                <a:lnTo>
                  <a:pt x="347472" y="26593"/>
                </a:lnTo>
                <a:lnTo>
                  <a:pt x="345429" y="16073"/>
                </a:lnTo>
                <a:lnTo>
                  <a:pt x="339798" y="7639"/>
                </a:lnTo>
                <a:lnTo>
                  <a:pt x="331323" y="2033"/>
                </a:lnTo>
                <a:lnTo>
                  <a:pt x="320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62" y="6252792"/>
            <a:ext cx="132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 aut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262" y="6272710"/>
            <a:ext cx="637730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5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7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2018" y="6272710"/>
            <a:ext cx="29673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  <a:tabLst>
                <a:tab pos="2826385" algn="l"/>
              </a:tabLst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prov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des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serv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ces.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	</a:t>
            </a:r>
            <a:r>
              <a:rPr sz="1500" spc="-15" baseline="-19444" dirty="0">
                <a:solidFill>
                  <a:srgbClr val="00338D"/>
                </a:solidFill>
                <a:latin typeface="Arial"/>
                <a:cs typeface="Arial"/>
              </a:rPr>
              <a:t>11</a:t>
            </a:r>
            <a:endParaRPr sz="1500" baseline="-19444">
              <a:latin typeface="Arial"/>
              <a:cs typeface="Arial"/>
            </a:endParaRPr>
          </a:p>
          <a:p>
            <a:pPr marL="10160">
              <a:lnSpc>
                <a:spcPts val="68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807" y="6070091"/>
            <a:ext cx="6148070" cy="462280"/>
          </a:xfrm>
          <a:custGeom>
            <a:avLst/>
            <a:gdLst/>
            <a:ahLst/>
            <a:cxnLst/>
            <a:rect l="l" t="t" r="r" b="b"/>
            <a:pathLst>
              <a:path w="6148070" h="462279">
                <a:moveTo>
                  <a:pt x="0" y="461772"/>
                </a:moveTo>
                <a:lnTo>
                  <a:pt x="6147816" y="461772"/>
                </a:lnTo>
                <a:lnTo>
                  <a:pt x="6147816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0623" y="0"/>
            <a:ext cx="4151629" cy="6858000"/>
          </a:xfrm>
          <a:custGeom>
            <a:avLst/>
            <a:gdLst/>
            <a:ahLst/>
            <a:cxnLst/>
            <a:rect l="l" t="t" r="r" b="b"/>
            <a:pathLst>
              <a:path w="4151629" h="6858000">
                <a:moveTo>
                  <a:pt x="0" y="6858000"/>
                </a:moveTo>
                <a:lnTo>
                  <a:pt x="4151376" y="6858000"/>
                </a:lnTo>
                <a:lnTo>
                  <a:pt x="41513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2233" y="6252772"/>
            <a:ext cx="547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which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the independent 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affiliated. All rights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8198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0623" y="0"/>
            <a:ext cx="41513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0499" y="279091"/>
            <a:ext cx="4740910" cy="159956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ct val="79100"/>
              </a:lnSpc>
              <a:spcBef>
                <a:spcPts val="1100"/>
              </a:spcBef>
            </a:pPr>
            <a:r>
              <a:rPr sz="4000" spc="-10" dirty="0"/>
              <a:t>How do </a:t>
            </a:r>
            <a:r>
              <a:rPr sz="4000" spc="-5" dirty="0"/>
              <a:t>I </a:t>
            </a:r>
            <a:r>
              <a:rPr sz="4000" spc="-10" dirty="0"/>
              <a:t>prepare my  </a:t>
            </a:r>
            <a:r>
              <a:rPr sz="4000" spc="-5" dirty="0"/>
              <a:t>organization for  transformation?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990499" y="1979320"/>
            <a:ext cx="1234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Key</a:t>
            </a:r>
            <a:r>
              <a:rPr sz="1300" b="1" spc="-45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5487" y="2451809"/>
            <a:ext cx="11042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and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executed?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5487" y="3198568"/>
            <a:ext cx="1383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best fit </a:t>
            </a:r>
            <a:r>
              <a:rPr sz="1300" spc="-10" dirty="0">
                <a:latin typeface="Arial"/>
                <a:cs typeface="Arial"/>
              </a:rPr>
              <a:t>our needs?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5487" y="3945329"/>
            <a:ext cx="1482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cloud </a:t>
            </a:r>
            <a:r>
              <a:rPr sz="1300" spc="-10" dirty="0">
                <a:latin typeface="Arial"/>
                <a:cs typeface="Arial"/>
              </a:rPr>
              <a:t>technologies?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499" y="2199484"/>
            <a:ext cx="6644640" cy="244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ts val="234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5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detailed initiatives are required to realize my strategy? How are they</a:t>
            </a:r>
            <a:r>
              <a:rPr sz="1300" spc="2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prioritized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640"/>
              </a:lnSpc>
              <a:spcBef>
                <a:spcPts val="600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applications </a:t>
            </a:r>
            <a:r>
              <a:rPr sz="1300" spc="-10" dirty="0">
                <a:latin typeface="Arial"/>
                <a:cs typeface="Arial"/>
              </a:rPr>
              <a:t>and </a:t>
            </a:r>
            <a:r>
              <a:rPr sz="1300" spc="-5" dirty="0">
                <a:latin typeface="Arial"/>
                <a:cs typeface="Arial"/>
              </a:rPr>
              <a:t>infrastructure </a:t>
            </a:r>
            <a:r>
              <a:rPr sz="1300" spc="-10" dirty="0">
                <a:latin typeface="Arial"/>
                <a:cs typeface="Arial"/>
              </a:rPr>
              <a:t>components </a:t>
            </a:r>
            <a:r>
              <a:rPr sz="1300" spc="-5" dirty="0">
                <a:latin typeface="Arial"/>
                <a:cs typeface="Arial"/>
              </a:rPr>
              <a:t>are suitable to </a:t>
            </a:r>
            <a:r>
              <a:rPr sz="1300" spc="-10" dirty="0">
                <a:latin typeface="Arial"/>
                <a:cs typeface="Arial"/>
              </a:rPr>
              <a:t>move </a:t>
            </a:r>
            <a:r>
              <a:rPr sz="1300" spc="-5" dirty="0">
                <a:latin typeface="Arial"/>
                <a:cs typeface="Arial"/>
              </a:rPr>
              <a:t>to </a:t>
            </a:r>
            <a:r>
              <a:rPr sz="1300" spc="-10" dirty="0">
                <a:latin typeface="Arial"/>
                <a:cs typeface="Arial"/>
              </a:rPr>
              <a:t>the</a:t>
            </a:r>
            <a:r>
              <a:rPr sz="1300" spc="2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cloud?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64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combination of cloud </a:t>
            </a:r>
            <a:r>
              <a:rPr sz="1300" spc="-10" dirty="0">
                <a:latin typeface="Arial"/>
                <a:cs typeface="Arial"/>
              </a:rPr>
              <a:t>providers and </a:t>
            </a:r>
            <a:r>
              <a:rPr sz="1300" spc="-5" dirty="0">
                <a:latin typeface="Arial"/>
                <a:cs typeface="Arial"/>
              </a:rPr>
              <a:t>services should my organization </a:t>
            </a:r>
            <a:r>
              <a:rPr sz="1300" spc="-10" dirty="0">
                <a:latin typeface="Arial"/>
                <a:cs typeface="Arial"/>
              </a:rPr>
              <a:t>adopt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to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640"/>
              </a:lnSpc>
              <a:spcBef>
                <a:spcPts val="600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transition my current </a:t>
            </a:r>
            <a:r>
              <a:rPr sz="1300" spc="-10" dirty="0">
                <a:latin typeface="Arial"/>
                <a:cs typeface="Arial"/>
              </a:rPr>
              <a:t>data center </a:t>
            </a:r>
            <a:r>
              <a:rPr sz="1300" spc="-5" dirty="0">
                <a:latin typeface="Arial"/>
                <a:cs typeface="Arial"/>
              </a:rPr>
              <a:t>into a </a:t>
            </a:r>
            <a:r>
              <a:rPr sz="1300" spc="-10" dirty="0">
                <a:latin typeface="Arial"/>
                <a:cs typeface="Arial"/>
              </a:rPr>
              <a:t>hybrid/public </a:t>
            </a:r>
            <a:r>
              <a:rPr sz="1300" spc="-5" dirty="0">
                <a:latin typeface="Arial"/>
                <a:cs typeface="Arial"/>
              </a:rPr>
              <a:t>cloud</a:t>
            </a:r>
            <a:r>
              <a:rPr sz="1300" spc="28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model?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64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must my security and controls </a:t>
            </a:r>
            <a:r>
              <a:rPr sz="1300" spc="-10" dirty="0">
                <a:latin typeface="Arial"/>
                <a:cs typeface="Arial"/>
              </a:rPr>
              <a:t>framework </a:t>
            </a:r>
            <a:r>
              <a:rPr sz="1300" spc="-5" dirty="0">
                <a:latin typeface="Arial"/>
                <a:cs typeface="Arial"/>
              </a:rPr>
              <a:t>change to mitigated the risk inherent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  <a:p>
            <a:pPr marL="297180" marR="5080" indent="-284480">
              <a:lnSpc>
                <a:spcPct val="85700"/>
              </a:lnSpc>
              <a:spcBef>
                <a:spcPts val="1045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5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are the tax implications to my cloud transformation? </a:t>
            </a:r>
            <a:r>
              <a:rPr sz="1300" spc="5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other financial impacts  should I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anticipate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3637" y="154957"/>
            <a:ext cx="3291204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prepare stage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lays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critical foundations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successful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journey– it is where the  right cloud provider is selected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serve the  organization, security policies and procedures  are assessed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change, and where  comprehensive plans are developed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chart the  course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state data center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hybrid or public cloud technologies. During this  stage, a clearer picture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financial  transformation is also developed, including  Opex/Capex tradeoffs and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tax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implications.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30440" y="3878579"/>
            <a:ext cx="4799075" cy="2979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33154" y="4836414"/>
            <a:ext cx="870585" cy="628015"/>
          </a:xfrm>
          <a:custGeom>
            <a:avLst/>
            <a:gdLst/>
            <a:ahLst/>
            <a:cxnLst/>
            <a:rect l="l" t="t" r="r" b="b"/>
            <a:pathLst>
              <a:path w="870584" h="628014">
                <a:moveTo>
                  <a:pt x="0" y="0"/>
                </a:moveTo>
                <a:lnTo>
                  <a:pt x="870203" y="0"/>
                </a:lnTo>
                <a:lnTo>
                  <a:pt x="870203" y="627888"/>
                </a:lnTo>
                <a:lnTo>
                  <a:pt x="0" y="627888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C6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5700" y="249935"/>
            <a:ext cx="848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Prepare </a:t>
            </a:r>
            <a:r>
              <a:rPr spc="-5" dirty="0"/>
              <a:t>– Cloud </a:t>
            </a:r>
            <a:r>
              <a:rPr spc="-15" dirty="0"/>
              <a:t>Transformation</a:t>
            </a:r>
            <a:r>
              <a:rPr spc="-7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3661" y="1561188"/>
            <a:ext cx="224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Cloud </a:t>
            </a:r>
            <a:r>
              <a:rPr sz="1800" b="1" spc="-15" dirty="0">
                <a:solidFill>
                  <a:srgbClr val="483698"/>
                </a:solidFill>
                <a:latin typeface="Arial"/>
                <a:cs typeface="Arial"/>
              </a:rPr>
              <a:t>Technology 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Strategy &amp;</a:t>
            </a:r>
            <a:r>
              <a:rPr sz="1800" b="1" spc="-60" dirty="0">
                <a:solidFill>
                  <a:srgbClr val="48369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1847" y="1500380"/>
            <a:ext cx="26289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Cloud </a:t>
            </a:r>
            <a:r>
              <a:rPr sz="1800" b="1" spc="-10" dirty="0">
                <a:solidFill>
                  <a:srgbClr val="470A68"/>
                </a:solidFill>
                <a:latin typeface="Arial"/>
                <a:cs typeface="Arial"/>
              </a:rPr>
              <a:t>Transformation</a:t>
            </a:r>
            <a:r>
              <a:rPr sz="1800" b="1" spc="-65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&amp;  </a:t>
            </a:r>
            <a:r>
              <a:rPr sz="1800" b="1" spc="-50" dirty="0">
                <a:solidFill>
                  <a:srgbClr val="470A68"/>
                </a:solidFill>
                <a:latin typeface="Arial"/>
                <a:cs typeface="Arial"/>
              </a:rPr>
              <a:t>Tax</a:t>
            </a:r>
            <a:r>
              <a:rPr sz="1800" b="1" spc="-10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Implications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700" y="2286185"/>
            <a:ext cx="33286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Our Technology Strategy &amp; </a:t>
            </a:r>
            <a:r>
              <a:rPr sz="1100" spc="-5" dirty="0">
                <a:latin typeface="Arial"/>
                <a:cs typeface="Arial"/>
              </a:rPr>
              <a:t>Selection </a:t>
            </a:r>
            <a:r>
              <a:rPr sz="1100" dirty="0">
                <a:latin typeface="Arial"/>
                <a:cs typeface="Arial"/>
              </a:rPr>
              <a:t>(TSS) </a:t>
            </a:r>
            <a:r>
              <a:rPr sz="1100" spc="-5" dirty="0">
                <a:latin typeface="Arial"/>
                <a:cs typeface="Arial"/>
              </a:rPr>
              <a:t>team  helps clients develop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strategies and identify cloud  technologies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support </a:t>
            </a:r>
            <a:r>
              <a:rPr sz="1100" dirty="0">
                <a:latin typeface="Arial"/>
                <a:cs typeface="Arial"/>
              </a:rPr>
              <a:t>strategic </a:t>
            </a:r>
            <a:r>
              <a:rPr sz="1100" spc="-5" dirty="0">
                <a:latin typeface="Arial"/>
                <a:cs typeface="Arial"/>
              </a:rPr>
              <a:t>business  objectives, drive business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and enhance  performance. </a:t>
            </a:r>
            <a:r>
              <a:rPr sz="1100" spc="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provide clients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guided framework  and </a:t>
            </a:r>
            <a:r>
              <a:rPr sz="1100" dirty="0">
                <a:latin typeface="Arial"/>
                <a:cs typeface="Arial"/>
              </a:rPr>
              <a:t>common </a:t>
            </a:r>
            <a:r>
              <a:rPr sz="1100" spc="-5" dirty="0">
                <a:latin typeface="Arial"/>
                <a:cs typeface="Arial"/>
              </a:rPr>
              <a:t>approach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effectively </a:t>
            </a:r>
            <a:r>
              <a:rPr sz="1100" spc="-10" dirty="0">
                <a:latin typeface="Arial"/>
                <a:cs typeface="Arial"/>
              </a:rPr>
              <a:t>walk </a:t>
            </a:r>
            <a:r>
              <a:rPr sz="1100" dirty="0">
                <a:latin typeface="Arial"/>
                <a:cs typeface="Arial"/>
              </a:rPr>
              <a:t>through the  </a:t>
            </a:r>
            <a:r>
              <a:rPr sz="1100" spc="-5" dirty="0">
                <a:latin typeface="Arial"/>
                <a:cs typeface="Arial"/>
              </a:rPr>
              <a:t>cloud </a:t>
            </a:r>
            <a:r>
              <a:rPr sz="1100" dirty="0">
                <a:latin typeface="Arial"/>
                <a:cs typeface="Arial"/>
              </a:rPr>
              <a:t>strategy </a:t>
            </a:r>
            <a:r>
              <a:rPr sz="1100" spc="-5" dirty="0">
                <a:latin typeface="Arial"/>
                <a:cs typeface="Arial"/>
              </a:rPr>
              <a:t>definition, selection and realization  journey.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2504" y="2268659"/>
            <a:ext cx="3056255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transformation framework helps our clients  </a:t>
            </a:r>
            <a:r>
              <a:rPr sz="1100" b="1" spc="-5" dirty="0">
                <a:latin typeface="Arial"/>
                <a:cs typeface="Arial"/>
              </a:rPr>
              <a:t>develop </a:t>
            </a:r>
            <a:r>
              <a:rPr sz="1100" b="1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comprehensive </a:t>
            </a:r>
            <a:r>
              <a:rPr sz="1100" b="1" dirty="0">
                <a:latin typeface="Arial"/>
                <a:cs typeface="Arial"/>
              </a:rPr>
              <a:t>plan to </a:t>
            </a:r>
            <a:r>
              <a:rPr sz="1100" b="1" spc="-5" dirty="0">
                <a:latin typeface="Arial"/>
                <a:cs typeface="Arial"/>
              </a:rPr>
              <a:t>navigate  </a:t>
            </a:r>
            <a:r>
              <a:rPr sz="1100" b="1" dirty="0">
                <a:latin typeface="Arial"/>
                <a:cs typeface="Arial"/>
              </a:rPr>
              <a:t>their cloud </a:t>
            </a:r>
            <a:r>
              <a:rPr sz="1100" b="1" spc="-5" dirty="0">
                <a:latin typeface="Arial"/>
                <a:cs typeface="Arial"/>
              </a:rPr>
              <a:t>transformation </a:t>
            </a:r>
            <a:r>
              <a:rPr sz="1100" spc="-5" dirty="0">
                <a:latin typeface="Arial"/>
                <a:cs typeface="Arial"/>
              </a:rPr>
              <a:t>and reconcile their  cloud journey with their planned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initiatives. </a:t>
            </a:r>
            <a:r>
              <a:rPr sz="1100" spc="20" dirty="0">
                <a:latin typeface="Arial"/>
                <a:cs typeface="Arial"/>
              </a:rPr>
              <a:t>We  </a:t>
            </a:r>
            <a:r>
              <a:rPr sz="1100" spc="-5" dirty="0">
                <a:latin typeface="Arial"/>
                <a:cs typeface="Arial"/>
              </a:rPr>
              <a:t>aid our clients in developing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criteria that  guides their decisions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application remediation  </a:t>
            </a:r>
            <a:r>
              <a:rPr sz="110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roadmap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prioritization.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401" y="1346546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3A1"/>
                </a:solidFill>
                <a:latin typeface="Arial"/>
                <a:cs typeface="Arial"/>
              </a:rPr>
              <a:t>Cloud</a:t>
            </a:r>
            <a:r>
              <a:rPr sz="1800" b="1" spc="-55" dirty="0">
                <a:solidFill>
                  <a:srgbClr val="00A3A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3A1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0052" y="1620866"/>
            <a:ext cx="320548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>
              <a:lnSpc>
                <a:spcPts val="192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3A1"/>
                </a:solidFill>
                <a:latin typeface="Arial"/>
                <a:cs typeface="Arial"/>
              </a:rPr>
              <a:t>Assessment </a:t>
            </a:r>
            <a:r>
              <a:rPr sz="1800" b="1" spc="-5" dirty="0">
                <a:solidFill>
                  <a:srgbClr val="00A3A1"/>
                </a:solidFill>
                <a:latin typeface="Arial"/>
                <a:cs typeface="Arial"/>
              </a:rPr>
              <a:t>&amp;</a:t>
            </a:r>
            <a:r>
              <a:rPr sz="1800" b="1" spc="10" dirty="0">
                <a:solidFill>
                  <a:srgbClr val="00A3A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3A1"/>
                </a:solidFill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5"/>
              </a:lnSpc>
              <a:tabLst>
                <a:tab pos="522605" algn="l"/>
              </a:tabLst>
            </a:pPr>
            <a:r>
              <a:rPr sz="1800" b="1" u="sng" dirty="0">
                <a:solidFill>
                  <a:srgbClr val="483698"/>
                </a:solidFill>
                <a:uFill>
                  <a:solidFill>
                    <a:srgbClr val="6D2077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205" y="1734166"/>
            <a:ext cx="2868930" cy="206946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603885">
              <a:lnSpc>
                <a:spcPct val="100000"/>
              </a:lnSpc>
              <a:spcBef>
                <a:spcPts val="1365"/>
              </a:spcBef>
            </a:pPr>
            <a:r>
              <a:rPr sz="1800" b="1" spc="-5" dirty="0">
                <a:solidFill>
                  <a:srgbClr val="00A3A1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85"/>
              </a:spcBef>
            </a:pPr>
            <a:r>
              <a:rPr sz="1100" spc="-5" dirty="0">
                <a:latin typeface="Arial"/>
                <a:cs typeface="Arial"/>
              </a:rPr>
              <a:t>KPMG leverages our extensive cyber and  </a:t>
            </a:r>
            <a:r>
              <a:rPr sz="1100" dirty="0">
                <a:latin typeface="Arial"/>
                <a:cs typeface="Arial"/>
              </a:rPr>
              <a:t>regulatory </a:t>
            </a:r>
            <a:r>
              <a:rPr sz="1100" spc="-5" dirty="0">
                <a:latin typeface="Arial"/>
                <a:cs typeface="Arial"/>
              </a:rPr>
              <a:t>compliance expertise, hands-on  experience with leading cloud </a:t>
            </a:r>
            <a:r>
              <a:rPr sz="1100" dirty="0">
                <a:latin typeface="Arial"/>
                <a:cs typeface="Arial"/>
              </a:rPr>
              <a:t>platforms, </a:t>
            </a:r>
            <a:r>
              <a:rPr sz="1100" spc="-5" dirty="0">
                <a:latin typeface="Arial"/>
                <a:cs typeface="Arial"/>
              </a:rPr>
              <a:t>and  alliance and vendor relationships </a:t>
            </a:r>
            <a:r>
              <a:rPr sz="1100" dirty="0">
                <a:latin typeface="Arial"/>
                <a:cs typeface="Arial"/>
              </a:rPr>
              <a:t>to: assess  </a:t>
            </a:r>
            <a:r>
              <a:rPr sz="1100" spc="-5" dirty="0">
                <a:latin typeface="Arial"/>
                <a:cs typeface="Arial"/>
              </a:rPr>
              <a:t>cloud security </a:t>
            </a:r>
            <a:r>
              <a:rPr sz="1100" dirty="0">
                <a:latin typeface="Arial"/>
                <a:cs typeface="Arial"/>
              </a:rPr>
              <a:t>programs </a:t>
            </a:r>
            <a:r>
              <a:rPr sz="1100" spc="-5" dirty="0">
                <a:latin typeface="Arial"/>
                <a:cs typeface="Arial"/>
              </a:rPr>
              <a:t>and environments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risk and effectiveness; </a:t>
            </a:r>
            <a:r>
              <a:rPr sz="1100" dirty="0">
                <a:latin typeface="Arial"/>
                <a:cs typeface="Arial"/>
              </a:rPr>
              <a:t>define </a:t>
            </a:r>
            <a:r>
              <a:rPr sz="1100" spc="-5" dirty="0">
                <a:latin typeface="Arial"/>
                <a:cs typeface="Arial"/>
              </a:rPr>
              <a:t>strategies and  </a:t>
            </a:r>
            <a:r>
              <a:rPr sz="1100" dirty="0">
                <a:latin typeface="Arial"/>
                <a:cs typeface="Arial"/>
              </a:rPr>
              <a:t>target </a:t>
            </a:r>
            <a:r>
              <a:rPr sz="1100" spc="-5" dirty="0">
                <a:latin typeface="Arial"/>
                <a:cs typeface="Arial"/>
              </a:rPr>
              <a:t>operating models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cloud security and  compliance at scale; and </a:t>
            </a:r>
            <a:r>
              <a:rPr sz="1100" dirty="0">
                <a:latin typeface="Arial"/>
                <a:cs typeface="Arial"/>
              </a:rPr>
              <a:t>design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integrate  </a:t>
            </a:r>
            <a:r>
              <a:rPr sz="1100" spc="-5" dirty="0">
                <a:latin typeface="Arial"/>
                <a:cs typeface="Arial"/>
              </a:rPr>
              <a:t>cloud-native controls 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solutions.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3366" y="1341884"/>
            <a:ext cx="3200400" cy="6350"/>
          </a:xfrm>
          <a:custGeom>
            <a:avLst/>
            <a:gdLst/>
            <a:ahLst/>
            <a:cxnLst/>
            <a:rect l="l" t="t" r="r" b="b"/>
            <a:pathLst>
              <a:path w="3200400" h="6350">
                <a:moveTo>
                  <a:pt x="0" y="635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7002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6561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983" y="2167127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4">
                <a:moveTo>
                  <a:pt x="51206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5383" y="2176272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51054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7576" y="1533144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255270" y="0"/>
                </a:moveTo>
                <a:lnTo>
                  <a:pt x="209384" y="4112"/>
                </a:lnTo>
                <a:lnTo>
                  <a:pt x="166197" y="15970"/>
                </a:lnTo>
                <a:lnTo>
                  <a:pt x="126429" y="34851"/>
                </a:lnTo>
                <a:lnTo>
                  <a:pt x="90802" y="60035"/>
                </a:lnTo>
                <a:lnTo>
                  <a:pt x="60035" y="90802"/>
                </a:lnTo>
                <a:lnTo>
                  <a:pt x="34851" y="126429"/>
                </a:lnTo>
                <a:lnTo>
                  <a:pt x="15970" y="166197"/>
                </a:lnTo>
                <a:lnTo>
                  <a:pt x="4112" y="209384"/>
                </a:lnTo>
                <a:lnTo>
                  <a:pt x="0" y="255270"/>
                </a:lnTo>
                <a:lnTo>
                  <a:pt x="4112" y="301155"/>
                </a:lnTo>
                <a:lnTo>
                  <a:pt x="15970" y="344342"/>
                </a:lnTo>
                <a:lnTo>
                  <a:pt x="34851" y="384110"/>
                </a:lnTo>
                <a:lnTo>
                  <a:pt x="60035" y="419737"/>
                </a:lnTo>
                <a:lnTo>
                  <a:pt x="90802" y="450504"/>
                </a:lnTo>
                <a:lnTo>
                  <a:pt x="126429" y="475688"/>
                </a:lnTo>
                <a:lnTo>
                  <a:pt x="166197" y="494569"/>
                </a:lnTo>
                <a:lnTo>
                  <a:pt x="209384" y="506427"/>
                </a:lnTo>
                <a:lnTo>
                  <a:pt x="255270" y="510540"/>
                </a:lnTo>
                <a:lnTo>
                  <a:pt x="301155" y="506427"/>
                </a:lnTo>
                <a:lnTo>
                  <a:pt x="344342" y="494569"/>
                </a:lnTo>
                <a:lnTo>
                  <a:pt x="384110" y="475688"/>
                </a:lnTo>
                <a:lnTo>
                  <a:pt x="419737" y="450504"/>
                </a:lnTo>
                <a:lnTo>
                  <a:pt x="450504" y="419737"/>
                </a:lnTo>
                <a:lnTo>
                  <a:pt x="475688" y="384110"/>
                </a:lnTo>
                <a:lnTo>
                  <a:pt x="494569" y="344342"/>
                </a:lnTo>
                <a:lnTo>
                  <a:pt x="506427" y="301155"/>
                </a:lnTo>
                <a:lnTo>
                  <a:pt x="510540" y="255270"/>
                </a:lnTo>
                <a:lnTo>
                  <a:pt x="506427" y="209384"/>
                </a:lnTo>
                <a:lnTo>
                  <a:pt x="494569" y="166197"/>
                </a:lnTo>
                <a:lnTo>
                  <a:pt x="475688" y="126429"/>
                </a:lnTo>
                <a:lnTo>
                  <a:pt x="450504" y="90802"/>
                </a:lnTo>
                <a:lnTo>
                  <a:pt x="419737" y="60035"/>
                </a:lnTo>
                <a:lnTo>
                  <a:pt x="384110" y="34851"/>
                </a:lnTo>
                <a:lnTo>
                  <a:pt x="344342" y="15970"/>
                </a:lnTo>
                <a:lnTo>
                  <a:pt x="301155" y="4112"/>
                </a:lnTo>
                <a:lnTo>
                  <a:pt x="25527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8219" y="1524000"/>
            <a:ext cx="512445" cy="512445"/>
          </a:xfrm>
          <a:custGeom>
            <a:avLst/>
            <a:gdLst/>
            <a:ahLst/>
            <a:cxnLst/>
            <a:rect l="l" t="t" r="r" b="b"/>
            <a:pathLst>
              <a:path w="512444" h="512444">
                <a:moveTo>
                  <a:pt x="256032" y="0"/>
                </a:moveTo>
                <a:lnTo>
                  <a:pt x="210010" y="4125"/>
                </a:lnTo>
                <a:lnTo>
                  <a:pt x="166694" y="16018"/>
                </a:lnTo>
                <a:lnTo>
                  <a:pt x="126808" y="34956"/>
                </a:lnTo>
                <a:lnTo>
                  <a:pt x="91074" y="60215"/>
                </a:lnTo>
                <a:lnTo>
                  <a:pt x="60215" y="91074"/>
                </a:lnTo>
                <a:lnTo>
                  <a:pt x="34956" y="126808"/>
                </a:lnTo>
                <a:lnTo>
                  <a:pt x="16018" y="166694"/>
                </a:lnTo>
                <a:lnTo>
                  <a:pt x="4125" y="210010"/>
                </a:lnTo>
                <a:lnTo>
                  <a:pt x="0" y="256032"/>
                </a:lnTo>
                <a:lnTo>
                  <a:pt x="4125" y="302053"/>
                </a:lnTo>
                <a:lnTo>
                  <a:pt x="16018" y="345369"/>
                </a:lnTo>
                <a:lnTo>
                  <a:pt x="34956" y="385255"/>
                </a:lnTo>
                <a:lnTo>
                  <a:pt x="60215" y="420989"/>
                </a:lnTo>
                <a:lnTo>
                  <a:pt x="91074" y="451848"/>
                </a:lnTo>
                <a:lnTo>
                  <a:pt x="126808" y="477107"/>
                </a:lnTo>
                <a:lnTo>
                  <a:pt x="166694" y="496045"/>
                </a:lnTo>
                <a:lnTo>
                  <a:pt x="210010" y="507938"/>
                </a:lnTo>
                <a:lnTo>
                  <a:pt x="256032" y="512064"/>
                </a:lnTo>
                <a:lnTo>
                  <a:pt x="302053" y="507938"/>
                </a:lnTo>
                <a:lnTo>
                  <a:pt x="345369" y="496045"/>
                </a:lnTo>
                <a:lnTo>
                  <a:pt x="385255" y="477107"/>
                </a:lnTo>
                <a:lnTo>
                  <a:pt x="420989" y="451848"/>
                </a:lnTo>
                <a:lnTo>
                  <a:pt x="451848" y="420989"/>
                </a:lnTo>
                <a:lnTo>
                  <a:pt x="477107" y="385255"/>
                </a:lnTo>
                <a:lnTo>
                  <a:pt x="496045" y="345369"/>
                </a:lnTo>
                <a:lnTo>
                  <a:pt x="507938" y="302053"/>
                </a:lnTo>
                <a:lnTo>
                  <a:pt x="512064" y="256032"/>
                </a:lnTo>
                <a:lnTo>
                  <a:pt x="507938" y="210010"/>
                </a:lnTo>
                <a:lnTo>
                  <a:pt x="496045" y="166694"/>
                </a:lnTo>
                <a:lnTo>
                  <a:pt x="477107" y="126808"/>
                </a:lnTo>
                <a:lnTo>
                  <a:pt x="451848" y="91074"/>
                </a:lnTo>
                <a:lnTo>
                  <a:pt x="420989" y="60215"/>
                </a:lnTo>
                <a:lnTo>
                  <a:pt x="385255" y="34956"/>
                </a:lnTo>
                <a:lnTo>
                  <a:pt x="345369" y="16018"/>
                </a:lnTo>
                <a:lnTo>
                  <a:pt x="302053" y="4125"/>
                </a:lnTo>
                <a:lnTo>
                  <a:pt x="256032" y="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1524000"/>
            <a:ext cx="512445" cy="510540"/>
          </a:xfrm>
          <a:custGeom>
            <a:avLst/>
            <a:gdLst/>
            <a:ahLst/>
            <a:cxnLst/>
            <a:rect l="l" t="t" r="r" b="b"/>
            <a:pathLst>
              <a:path w="512445" h="510539">
                <a:moveTo>
                  <a:pt x="256032" y="0"/>
                </a:moveTo>
                <a:lnTo>
                  <a:pt x="210010" y="4112"/>
                </a:lnTo>
                <a:lnTo>
                  <a:pt x="166694" y="15970"/>
                </a:lnTo>
                <a:lnTo>
                  <a:pt x="126808" y="34851"/>
                </a:lnTo>
                <a:lnTo>
                  <a:pt x="91074" y="60035"/>
                </a:lnTo>
                <a:lnTo>
                  <a:pt x="60215" y="90802"/>
                </a:lnTo>
                <a:lnTo>
                  <a:pt x="34956" y="126429"/>
                </a:lnTo>
                <a:lnTo>
                  <a:pt x="16018" y="166197"/>
                </a:lnTo>
                <a:lnTo>
                  <a:pt x="4125" y="209384"/>
                </a:lnTo>
                <a:lnTo>
                  <a:pt x="0" y="255270"/>
                </a:lnTo>
                <a:lnTo>
                  <a:pt x="4125" y="301155"/>
                </a:lnTo>
                <a:lnTo>
                  <a:pt x="16018" y="344342"/>
                </a:lnTo>
                <a:lnTo>
                  <a:pt x="34956" y="384110"/>
                </a:lnTo>
                <a:lnTo>
                  <a:pt x="60215" y="419737"/>
                </a:lnTo>
                <a:lnTo>
                  <a:pt x="91074" y="450504"/>
                </a:lnTo>
                <a:lnTo>
                  <a:pt x="126808" y="475688"/>
                </a:lnTo>
                <a:lnTo>
                  <a:pt x="166694" y="494569"/>
                </a:lnTo>
                <a:lnTo>
                  <a:pt x="210010" y="506427"/>
                </a:lnTo>
                <a:lnTo>
                  <a:pt x="256032" y="510540"/>
                </a:lnTo>
                <a:lnTo>
                  <a:pt x="302053" y="506427"/>
                </a:lnTo>
                <a:lnTo>
                  <a:pt x="345369" y="494569"/>
                </a:lnTo>
                <a:lnTo>
                  <a:pt x="385255" y="475688"/>
                </a:lnTo>
                <a:lnTo>
                  <a:pt x="420989" y="450504"/>
                </a:lnTo>
                <a:lnTo>
                  <a:pt x="451848" y="419737"/>
                </a:lnTo>
                <a:lnTo>
                  <a:pt x="477107" y="384110"/>
                </a:lnTo>
                <a:lnTo>
                  <a:pt x="496045" y="344342"/>
                </a:lnTo>
                <a:lnTo>
                  <a:pt x="507938" y="301155"/>
                </a:lnTo>
                <a:lnTo>
                  <a:pt x="512064" y="255270"/>
                </a:lnTo>
                <a:lnTo>
                  <a:pt x="507938" y="209384"/>
                </a:lnTo>
                <a:lnTo>
                  <a:pt x="496045" y="166197"/>
                </a:lnTo>
                <a:lnTo>
                  <a:pt x="477107" y="126429"/>
                </a:lnTo>
                <a:lnTo>
                  <a:pt x="451848" y="90802"/>
                </a:lnTo>
                <a:lnTo>
                  <a:pt x="420989" y="60035"/>
                </a:lnTo>
                <a:lnTo>
                  <a:pt x="385255" y="34851"/>
                </a:lnTo>
                <a:lnTo>
                  <a:pt x="345369" y="15970"/>
                </a:lnTo>
                <a:lnTo>
                  <a:pt x="302053" y="4112"/>
                </a:lnTo>
                <a:lnTo>
                  <a:pt x="256032" y="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86460" y="4255311"/>
            <a:ext cx="255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8D"/>
                </a:solidFill>
                <a:latin typeface="Arial"/>
                <a:cs typeface="Arial"/>
              </a:rPr>
              <a:t>Architecture </a:t>
            </a:r>
            <a:r>
              <a:rPr sz="1800" b="1" spc="-5" dirty="0">
                <a:solidFill>
                  <a:srgbClr val="00338D"/>
                </a:solidFill>
                <a:latin typeface="Arial"/>
                <a:cs typeface="Arial"/>
              </a:rPr>
              <a:t>and Cloud  </a:t>
            </a:r>
            <a:r>
              <a:rPr sz="1800" b="1" spc="-15" dirty="0">
                <a:solidFill>
                  <a:srgbClr val="00338D"/>
                </a:solidFill>
                <a:latin typeface="Arial"/>
                <a:cs typeface="Arial"/>
              </a:rPr>
              <a:t>Service</a:t>
            </a:r>
            <a:r>
              <a:rPr sz="1800" b="1" spc="4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8D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7362" y="5002841"/>
            <a:ext cx="844740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0025" marR="253936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experience </a:t>
            </a:r>
            <a:r>
              <a:rPr sz="1100" dirty="0">
                <a:latin typeface="Arial"/>
                <a:cs typeface="Arial"/>
              </a:rPr>
              <a:t>teams </a:t>
            </a:r>
            <a:r>
              <a:rPr sz="1100" spc="-5" dirty="0">
                <a:latin typeface="Arial"/>
                <a:cs typeface="Arial"/>
              </a:rPr>
              <a:t>have developed </a:t>
            </a:r>
            <a:r>
              <a:rPr sz="1100" dirty="0">
                <a:latin typeface="Arial"/>
                <a:cs typeface="Arial"/>
              </a:rPr>
              <a:t>frameworks  to assists </a:t>
            </a:r>
            <a:r>
              <a:rPr sz="1100" spc="-5" dirty="0">
                <a:latin typeface="Arial"/>
                <a:cs typeface="Arial"/>
              </a:rPr>
              <a:t>your organization in </a:t>
            </a:r>
            <a:r>
              <a:rPr sz="1100" spc="-10" dirty="0">
                <a:latin typeface="Arial"/>
                <a:cs typeface="Arial"/>
              </a:rPr>
              <a:t>developing  </a:t>
            </a:r>
            <a:r>
              <a:rPr sz="1100" spc="-5" dirty="0">
                <a:latin typeface="Arial"/>
                <a:cs typeface="Arial"/>
              </a:rPr>
              <a:t>standardized infrastructure designs, </a:t>
            </a:r>
            <a:r>
              <a:rPr sz="1100" spc="-10" dirty="0">
                <a:latin typeface="Arial"/>
                <a:cs typeface="Arial"/>
              </a:rPr>
              <a:t>applying  </a:t>
            </a:r>
            <a:r>
              <a:rPr sz="1100" spc="-5" dirty="0">
                <a:latin typeface="Arial"/>
                <a:cs typeface="Arial"/>
              </a:rPr>
              <a:t>guiding principles, and assessing capabilities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rationalize current product standards and/or </a:t>
            </a:r>
            <a:r>
              <a:rPr sz="1100" dirty="0">
                <a:latin typeface="Arial"/>
                <a:cs typeface="Arial"/>
              </a:rPr>
              <a:t>to  define target state </a:t>
            </a:r>
            <a:r>
              <a:rPr sz="1100" spc="-5" dirty="0">
                <a:latin typeface="Arial"/>
                <a:cs typeface="Arial"/>
              </a:rPr>
              <a:t>standards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new cloud-based  technology.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2658" y="406527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8847" y="4873752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51053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6D20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1896" y="4258055"/>
            <a:ext cx="512874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1440" y="1595622"/>
            <a:ext cx="233172" cy="347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73211" y="1632205"/>
            <a:ext cx="239395" cy="349250"/>
          </a:xfrm>
          <a:custGeom>
            <a:avLst/>
            <a:gdLst/>
            <a:ahLst/>
            <a:cxnLst/>
            <a:rect l="l" t="t" r="r" b="b"/>
            <a:pathLst>
              <a:path w="239395" h="349250">
                <a:moveTo>
                  <a:pt x="198640" y="0"/>
                </a:moveTo>
                <a:lnTo>
                  <a:pt x="39878" y="0"/>
                </a:lnTo>
                <a:lnTo>
                  <a:pt x="24442" y="3333"/>
                </a:lnTo>
                <a:lnTo>
                  <a:pt x="11757" y="12393"/>
                </a:lnTo>
                <a:lnTo>
                  <a:pt x="3162" y="25765"/>
                </a:lnTo>
                <a:lnTo>
                  <a:pt x="0" y="42037"/>
                </a:lnTo>
                <a:lnTo>
                  <a:pt x="0" y="306959"/>
                </a:lnTo>
                <a:lnTo>
                  <a:pt x="3162" y="323230"/>
                </a:lnTo>
                <a:lnTo>
                  <a:pt x="11757" y="336602"/>
                </a:lnTo>
                <a:lnTo>
                  <a:pt x="24442" y="345662"/>
                </a:lnTo>
                <a:lnTo>
                  <a:pt x="39878" y="348996"/>
                </a:lnTo>
                <a:lnTo>
                  <a:pt x="198640" y="348996"/>
                </a:lnTo>
                <a:lnTo>
                  <a:pt x="214509" y="345662"/>
                </a:lnTo>
                <a:lnTo>
                  <a:pt x="227417" y="336602"/>
                </a:lnTo>
                <a:lnTo>
                  <a:pt x="236093" y="323230"/>
                </a:lnTo>
                <a:lnTo>
                  <a:pt x="239268" y="306959"/>
                </a:lnTo>
                <a:lnTo>
                  <a:pt x="239268" y="295846"/>
                </a:lnTo>
                <a:lnTo>
                  <a:pt x="42138" y="295846"/>
                </a:lnTo>
                <a:lnTo>
                  <a:pt x="37617" y="290296"/>
                </a:lnTo>
                <a:lnTo>
                  <a:pt x="37617" y="266509"/>
                </a:lnTo>
                <a:lnTo>
                  <a:pt x="42138" y="261747"/>
                </a:lnTo>
                <a:lnTo>
                  <a:pt x="239268" y="261747"/>
                </a:lnTo>
                <a:lnTo>
                  <a:pt x="239268" y="236359"/>
                </a:lnTo>
                <a:lnTo>
                  <a:pt x="42138" y="236359"/>
                </a:lnTo>
                <a:lnTo>
                  <a:pt x="37617" y="231609"/>
                </a:lnTo>
                <a:lnTo>
                  <a:pt x="37617" y="207810"/>
                </a:lnTo>
                <a:lnTo>
                  <a:pt x="42138" y="203047"/>
                </a:lnTo>
                <a:lnTo>
                  <a:pt x="239268" y="203047"/>
                </a:lnTo>
                <a:lnTo>
                  <a:pt x="239268" y="177673"/>
                </a:lnTo>
                <a:lnTo>
                  <a:pt x="42138" y="177673"/>
                </a:lnTo>
                <a:lnTo>
                  <a:pt x="37617" y="172123"/>
                </a:lnTo>
                <a:lnTo>
                  <a:pt x="37617" y="148323"/>
                </a:lnTo>
                <a:lnTo>
                  <a:pt x="42138" y="143560"/>
                </a:lnTo>
                <a:lnTo>
                  <a:pt x="239268" y="143560"/>
                </a:lnTo>
                <a:lnTo>
                  <a:pt x="239268" y="111048"/>
                </a:lnTo>
                <a:lnTo>
                  <a:pt x="40627" y="111048"/>
                </a:lnTo>
                <a:lnTo>
                  <a:pt x="33858" y="103898"/>
                </a:lnTo>
                <a:lnTo>
                  <a:pt x="33858" y="46799"/>
                </a:lnTo>
                <a:lnTo>
                  <a:pt x="40627" y="39662"/>
                </a:lnTo>
                <a:lnTo>
                  <a:pt x="238804" y="39662"/>
                </a:lnTo>
                <a:lnTo>
                  <a:pt x="236093" y="25765"/>
                </a:lnTo>
                <a:lnTo>
                  <a:pt x="227417" y="12393"/>
                </a:lnTo>
                <a:lnTo>
                  <a:pt x="214509" y="3333"/>
                </a:lnTo>
                <a:lnTo>
                  <a:pt x="198640" y="0"/>
                </a:lnTo>
                <a:close/>
              </a:path>
              <a:path w="239395" h="349250">
                <a:moveTo>
                  <a:pt x="107594" y="261747"/>
                </a:moveTo>
                <a:lnTo>
                  <a:pt x="66217" y="261747"/>
                </a:lnTo>
                <a:lnTo>
                  <a:pt x="70726" y="266509"/>
                </a:lnTo>
                <a:lnTo>
                  <a:pt x="70726" y="290296"/>
                </a:lnTo>
                <a:lnTo>
                  <a:pt x="66217" y="295846"/>
                </a:lnTo>
                <a:lnTo>
                  <a:pt x="107594" y="295846"/>
                </a:lnTo>
                <a:lnTo>
                  <a:pt x="103085" y="290296"/>
                </a:lnTo>
                <a:lnTo>
                  <a:pt x="103085" y="266509"/>
                </a:lnTo>
                <a:lnTo>
                  <a:pt x="107594" y="261747"/>
                </a:lnTo>
                <a:close/>
              </a:path>
              <a:path w="239395" h="349250">
                <a:moveTo>
                  <a:pt x="173050" y="261747"/>
                </a:moveTo>
                <a:lnTo>
                  <a:pt x="131673" y="261747"/>
                </a:lnTo>
                <a:lnTo>
                  <a:pt x="136182" y="266509"/>
                </a:lnTo>
                <a:lnTo>
                  <a:pt x="136182" y="290296"/>
                </a:lnTo>
                <a:lnTo>
                  <a:pt x="131673" y="295846"/>
                </a:lnTo>
                <a:lnTo>
                  <a:pt x="173050" y="295846"/>
                </a:lnTo>
                <a:lnTo>
                  <a:pt x="168541" y="290296"/>
                </a:lnTo>
                <a:lnTo>
                  <a:pt x="168541" y="266509"/>
                </a:lnTo>
                <a:lnTo>
                  <a:pt x="173050" y="261747"/>
                </a:lnTo>
                <a:close/>
              </a:path>
              <a:path w="239395" h="349250">
                <a:moveTo>
                  <a:pt x="239268" y="261747"/>
                </a:moveTo>
                <a:lnTo>
                  <a:pt x="197129" y="261747"/>
                </a:lnTo>
                <a:lnTo>
                  <a:pt x="201650" y="266509"/>
                </a:lnTo>
                <a:lnTo>
                  <a:pt x="201650" y="290296"/>
                </a:lnTo>
                <a:lnTo>
                  <a:pt x="197129" y="295846"/>
                </a:lnTo>
                <a:lnTo>
                  <a:pt x="239268" y="295846"/>
                </a:lnTo>
                <a:lnTo>
                  <a:pt x="239268" y="261747"/>
                </a:lnTo>
                <a:close/>
              </a:path>
              <a:path w="239395" h="349250">
                <a:moveTo>
                  <a:pt x="107594" y="203047"/>
                </a:moveTo>
                <a:lnTo>
                  <a:pt x="66217" y="203047"/>
                </a:lnTo>
                <a:lnTo>
                  <a:pt x="70726" y="207810"/>
                </a:lnTo>
                <a:lnTo>
                  <a:pt x="70726" y="231609"/>
                </a:lnTo>
                <a:lnTo>
                  <a:pt x="66217" y="236359"/>
                </a:lnTo>
                <a:lnTo>
                  <a:pt x="107594" y="236359"/>
                </a:lnTo>
                <a:lnTo>
                  <a:pt x="103085" y="231609"/>
                </a:lnTo>
                <a:lnTo>
                  <a:pt x="103085" y="207810"/>
                </a:lnTo>
                <a:lnTo>
                  <a:pt x="107594" y="203047"/>
                </a:lnTo>
                <a:close/>
              </a:path>
              <a:path w="239395" h="349250">
                <a:moveTo>
                  <a:pt x="173050" y="203047"/>
                </a:moveTo>
                <a:lnTo>
                  <a:pt x="131673" y="203047"/>
                </a:lnTo>
                <a:lnTo>
                  <a:pt x="136182" y="207810"/>
                </a:lnTo>
                <a:lnTo>
                  <a:pt x="136182" y="231609"/>
                </a:lnTo>
                <a:lnTo>
                  <a:pt x="131673" y="236359"/>
                </a:lnTo>
                <a:lnTo>
                  <a:pt x="173050" y="236359"/>
                </a:lnTo>
                <a:lnTo>
                  <a:pt x="168541" y="231609"/>
                </a:lnTo>
                <a:lnTo>
                  <a:pt x="168541" y="207810"/>
                </a:lnTo>
                <a:lnTo>
                  <a:pt x="173050" y="203047"/>
                </a:lnTo>
                <a:close/>
              </a:path>
              <a:path w="239395" h="349250">
                <a:moveTo>
                  <a:pt x="239268" y="203047"/>
                </a:moveTo>
                <a:lnTo>
                  <a:pt x="197129" y="203047"/>
                </a:lnTo>
                <a:lnTo>
                  <a:pt x="201650" y="207810"/>
                </a:lnTo>
                <a:lnTo>
                  <a:pt x="201650" y="231609"/>
                </a:lnTo>
                <a:lnTo>
                  <a:pt x="197129" y="236359"/>
                </a:lnTo>
                <a:lnTo>
                  <a:pt x="239268" y="236359"/>
                </a:lnTo>
                <a:lnTo>
                  <a:pt x="239268" y="203047"/>
                </a:lnTo>
                <a:close/>
              </a:path>
              <a:path w="239395" h="349250">
                <a:moveTo>
                  <a:pt x="107594" y="143560"/>
                </a:moveTo>
                <a:lnTo>
                  <a:pt x="66217" y="143560"/>
                </a:lnTo>
                <a:lnTo>
                  <a:pt x="70726" y="148323"/>
                </a:lnTo>
                <a:lnTo>
                  <a:pt x="70726" y="172123"/>
                </a:lnTo>
                <a:lnTo>
                  <a:pt x="66217" y="177673"/>
                </a:lnTo>
                <a:lnTo>
                  <a:pt x="107594" y="177673"/>
                </a:lnTo>
                <a:lnTo>
                  <a:pt x="103085" y="172123"/>
                </a:lnTo>
                <a:lnTo>
                  <a:pt x="103085" y="148323"/>
                </a:lnTo>
                <a:lnTo>
                  <a:pt x="107594" y="143560"/>
                </a:lnTo>
                <a:close/>
              </a:path>
              <a:path w="239395" h="349250">
                <a:moveTo>
                  <a:pt x="173050" y="143560"/>
                </a:moveTo>
                <a:lnTo>
                  <a:pt x="131673" y="143560"/>
                </a:lnTo>
                <a:lnTo>
                  <a:pt x="136182" y="148323"/>
                </a:lnTo>
                <a:lnTo>
                  <a:pt x="136182" y="172123"/>
                </a:lnTo>
                <a:lnTo>
                  <a:pt x="131673" y="177673"/>
                </a:lnTo>
                <a:lnTo>
                  <a:pt x="173050" y="177673"/>
                </a:lnTo>
                <a:lnTo>
                  <a:pt x="168541" y="172123"/>
                </a:lnTo>
                <a:lnTo>
                  <a:pt x="168541" y="148323"/>
                </a:lnTo>
                <a:lnTo>
                  <a:pt x="173050" y="143560"/>
                </a:lnTo>
                <a:close/>
              </a:path>
              <a:path w="239395" h="349250">
                <a:moveTo>
                  <a:pt x="239268" y="143560"/>
                </a:moveTo>
                <a:lnTo>
                  <a:pt x="197129" y="143560"/>
                </a:lnTo>
                <a:lnTo>
                  <a:pt x="201650" y="148323"/>
                </a:lnTo>
                <a:lnTo>
                  <a:pt x="201650" y="172123"/>
                </a:lnTo>
                <a:lnTo>
                  <a:pt x="197129" y="177673"/>
                </a:lnTo>
                <a:lnTo>
                  <a:pt x="239268" y="177673"/>
                </a:lnTo>
                <a:lnTo>
                  <a:pt x="239268" y="143560"/>
                </a:lnTo>
                <a:close/>
              </a:path>
              <a:path w="239395" h="349250">
                <a:moveTo>
                  <a:pt x="238804" y="39662"/>
                </a:moveTo>
                <a:lnTo>
                  <a:pt x="198640" y="39662"/>
                </a:lnTo>
                <a:lnTo>
                  <a:pt x="205409" y="46799"/>
                </a:lnTo>
                <a:lnTo>
                  <a:pt x="205409" y="103898"/>
                </a:lnTo>
                <a:lnTo>
                  <a:pt x="198640" y="111048"/>
                </a:lnTo>
                <a:lnTo>
                  <a:pt x="239268" y="111048"/>
                </a:lnTo>
                <a:lnTo>
                  <a:pt x="239268" y="42037"/>
                </a:lnTo>
                <a:lnTo>
                  <a:pt x="238804" y="39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1846" y="1606296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90" h="289560">
                <a:moveTo>
                  <a:pt x="157111" y="172745"/>
                </a:moveTo>
                <a:lnTo>
                  <a:pt x="147294" y="172745"/>
                </a:lnTo>
                <a:lnTo>
                  <a:pt x="147294" y="227037"/>
                </a:lnTo>
                <a:lnTo>
                  <a:pt x="136987" y="230305"/>
                </a:lnTo>
                <a:lnTo>
                  <a:pt x="128676" y="237118"/>
                </a:lnTo>
                <a:lnTo>
                  <a:pt x="123127" y="246708"/>
                </a:lnTo>
                <a:lnTo>
                  <a:pt x="121107" y="258305"/>
                </a:lnTo>
                <a:lnTo>
                  <a:pt x="123434" y="270127"/>
                </a:lnTo>
                <a:lnTo>
                  <a:pt x="129905" y="280100"/>
                </a:lnTo>
                <a:lnTo>
                  <a:pt x="139752" y="286989"/>
                </a:lnTo>
                <a:lnTo>
                  <a:pt x="152209" y="289560"/>
                </a:lnTo>
                <a:lnTo>
                  <a:pt x="163968" y="286989"/>
                </a:lnTo>
                <a:lnTo>
                  <a:pt x="173888" y="280100"/>
                </a:lnTo>
                <a:lnTo>
                  <a:pt x="180741" y="270127"/>
                </a:lnTo>
                <a:lnTo>
                  <a:pt x="183299" y="258305"/>
                </a:lnTo>
                <a:lnTo>
                  <a:pt x="181279" y="246708"/>
                </a:lnTo>
                <a:lnTo>
                  <a:pt x="175729" y="237118"/>
                </a:lnTo>
                <a:lnTo>
                  <a:pt x="167418" y="230305"/>
                </a:lnTo>
                <a:lnTo>
                  <a:pt x="157111" y="227037"/>
                </a:lnTo>
                <a:lnTo>
                  <a:pt x="157111" y="172745"/>
                </a:lnTo>
                <a:close/>
              </a:path>
              <a:path w="288290" h="289560">
                <a:moveTo>
                  <a:pt x="39281" y="215519"/>
                </a:moveTo>
                <a:lnTo>
                  <a:pt x="31102" y="215519"/>
                </a:lnTo>
                <a:lnTo>
                  <a:pt x="19336" y="218089"/>
                </a:lnTo>
                <a:lnTo>
                  <a:pt x="9412" y="224980"/>
                </a:lnTo>
                <a:lnTo>
                  <a:pt x="2557" y="234957"/>
                </a:lnTo>
                <a:lnTo>
                  <a:pt x="0" y="246786"/>
                </a:lnTo>
                <a:lnTo>
                  <a:pt x="2557" y="259562"/>
                </a:lnTo>
                <a:lnTo>
                  <a:pt x="9412" y="270025"/>
                </a:lnTo>
                <a:lnTo>
                  <a:pt x="19336" y="277095"/>
                </a:lnTo>
                <a:lnTo>
                  <a:pt x="31102" y="279692"/>
                </a:lnTo>
                <a:lnTo>
                  <a:pt x="43552" y="277095"/>
                </a:lnTo>
                <a:lnTo>
                  <a:pt x="53395" y="270025"/>
                </a:lnTo>
                <a:lnTo>
                  <a:pt x="59864" y="259562"/>
                </a:lnTo>
                <a:lnTo>
                  <a:pt x="62191" y="246786"/>
                </a:lnTo>
                <a:lnTo>
                  <a:pt x="62191" y="236918"/>
                </a:lnTo>
                <a:lnTo>
                  <a:pt x="58927" y="231978"/>
                </a:lnTo>
                <a:lnTo>
                  <a:pt x="67114" y="223748"/>
                </a:lnTo>
                <a:lnTo>
                  <a:pt x="52374" y="223748"/>
                </a:lnTo>
                <a:lnTo>
                  <a:pt x="47459" y="218821"/>
                </a:lnTo>
                <a:lnTo>
                  <a:pt x="39281" y="215519"/>
                </a:lnTo>
                <a:close/>
              </a:path>
              <a:path w="288290" h="289560">
                <a:moveTo>
                  <a:pt x="191768" y="164528"/>
                </a:moveTo>
                <a:lnTo>
                  <a:pt x="176758" y="164528"/>
                </a:lnTo>
                <a:lnTo>
                  <a:pt x="217665" y="205651"/>
                </a:lnTo>
                <a:lnTo>
                  <a:pt x="214401" y="212229"/>
                </a:lnTo>
                <a:lnTo>
                  <a:pt x="214401" y="215519"/>
                </a:lnTo>
                <a:lnTo>
                  <a:pt x="216132" y="223748"/>
                </a:lnTo>
                <a:lnTo>
                  <a:pt x="220741" y="230538"/>
                </a:lnTo>
                <a:lnTo>
                  <a:pt x="227517" y="235194"/>
                </a:lnTo>
                <a:lnTo>
                  <a:pt x="235673" y="236918"/>
                </a:lnTo>
                <a:lnTo>
                  <a:pt x="243830" y="235194"/>
                </a:lnTo>
                <a:lnTo>
                  <a:pt x="250605" y="230538"/>
                </a:lnTo>
                <a:lnTo>
                  <a:pt x="255233" y="223722"/>
                </a:lnTo>
                <a:lnTo>
                  <a:pt x="256946" y="215519"/>
                </a:lnTo>
                <a:lnTo>
                  <a:pt x="255233" y="207323"/>
                </a:lnTo>
                <a:lnTo>
                  <a:pt x="250605" y="200510"/>
                </a:lnTo>
                <a:lnTo>
                  <a:pt x="246109" y="197421"/>
                </a:lnTo>
                <a:lnTo>
                  <a:pt x="225856" y="197421"/>
                </a:lnTo>
                <a:lnTo>
                  <a:pt x="191768" y="164528"/>
                </a:lnTo>
                <a:close/>
              </a:path>
              <a:path w="288290" h="289560">
                <a:moveTo>
                  <a:pt x="94599" y="65811"/>
                </a:moveTo>
                <a:lnTo>
                  <a:pt x="78562" y="65811"/>
                </a:lnTo>
                <a:lnTo>
                  <a:pt x="119468" y="105295"/>
                </a:lnTo>
                <a:lnTo>
                  <a:pt x="115175" y="111491"/>
                </a:lnTo>
                <a:lnTo>
                  <a:pt x="112107" y="117840"/>
                </a:lnTo>
                <a:lnTo>
                  <a:pt x="110265" y="124498"/>
                </a:lnTo>
                <a:lnTo>
                  <a:pt x="109651" y="131622"/>
                </a:lnTo>
                <a:lnTo>
                  <a:pt x="110265" y="138741"/>
                </a:lnTo>
                <a:lnTo>
                  <a:pt x="112107" y="145399"/>
                </a:lnTo>
                <a:lnTo>
                  <a:pt x="115175" y="151746"/>
                </a:lnTo>
                <a:lnTo>
                  <a:pt x="119468" y="157937"/>
                </a:lnTo>
                <a:lnTo>
                  <a:pt x="52374" y="223748"/>
                </a:lnTo>
                <a:lnTo>
                  <a:pt x="67114" y="223748"/>
                </a:lnTo>
                <a:lnTo>
                  <a:pt x="126022" y="164528"/>
                </a:lnTo>
                <a:lnTo>
                  <a:pt x="191768" y="164528"/>
                </a:lnTo>
                <a:lnTo>
                  <a:pt x="184937" y="157937"/>
                </a:lnTo>
                <a:lnTo>
                  <a:pt x="188288" y="151746"/>
                </a:lnTo>
                <a:lnTo>
                  <a:pt x="190869" y="145399"/>
                </a:lnTo>
                <a:lnTo>
                  <a:pt x="192529" y="138741"/>
                </a:lnTo>
                <a:lnTo>
                  <a:pt x="193116" y="131622"/>
                </a:lnTo>
                <a:lnTo>
                  <a:pt x="192529" y="124498"/>
                </a:lnTo>
                <a:lnTo>
                  <a:pt x="190869" y="117840"/>
                </a:lnTo>
                <a:lnTo>
                  <a:pt x="188288" y="111491"/>
                </a:lnTo>
                <a:lnTo>
                  <a:pt x="184937" y="105295"/>
                </a:lnTo>
                <a:lnTo>
                  <a:pt x="191481" y="98717"/>
                </a:lnTo>
                <a:lnTo>
                  <a:pt x="126022" y="98717"/>
                </a:lnTo>
                <a:lnTo>
                  <a:pt x="94599" y="65811"/>
                </a:lnTo>
                <a:close/>
              </a:path>
              <a:path w="288290" h="289560">
                <a:moveTo>
                  <a:pt x="235673" y="194132"/>
                </a:moveTo>
                <a:lnTo>
                  <a:pt x="232397" y="194132"/>
                </a:lnTo>
                <a:lnTo>
                  <a:pt x="227482" y="195783"/>
                </a:lnTo>
                <a:lnTo>
                  <a:pt x="225856" y="197421"/>
                </a:lnTo>
                <a:lnTo>
                  <a:pt x="246109" y="197421"/>
                </a:lnTo>
                <a:lnTo>
                  <a:pt x="243830" y="195855"/>
                </a:lnTo>
                <a:lnTo>
                  <a:pt x="235673" y="194132"/>
                </a:lnTo>
                <a:close/>
              </a:path>
              <a:path w="288290" h="289560">
                <a:moveTo>
                  <a:pt x="176758" y="164528"/>
                </a:moveTo>
                <a:lnTo>
                  <a:pt x="126022" y="164528"/>
                </a:lnTo>
                <a:lnTo>
                  <a:pt x="132562" y="169456"/>
                </a:lnTo>
                <a:lnTo>
                  <a:pt x="139115" y="172745"/>
                </a:lnTo>
                <a:lnTo>
                  <a:pt x="165303" y="172745"/>
                </a:lnTo>
                <a:lnTo>
                  <a:pt x="171843" y="169456"/>
                </a:lnTo>
                <a:lnTo>
                  <a:pt x="176758" y="164528"/>
                </a:lnTo>
                <a:close/>
              </a:path>
              <a:path w="288290" h="289560">
                <a:moveTo>
                  <a:pt x="152209" y="88836"/>
                </a:moveTo>
                <a:lnTo>
                  <a:pt x="144895" y="89455"/>
                </a:lnTo>
                <a:lnTo>
                  <a:pt x="137887" y="91309"/>
                </a:lnTo>
                <a:lnTo>
                  <a:pt x="131492" y="94397"/>
                </a:lnTo>
                <a:lnTo>
                  <a:pt x="126022" y="98717"/>
                </a:lnTo>
                <a:lnTo>
                  <a:pt x="176758" y="98717"/>
                </a:lnTo>
                <a:lnTo>
                  <a:pt x="171538" y="94397"/>
                </a:lnTo>
                <a:lnTo>
                  <a:pt x="165708" y="91309"/>
                </a:lnTo>
                <a:lnTo>
                  <a:pt x="159265" y="89455"/>
                </a:lnTo>
                <a:lnTo>
                  <a:pt x="152209" y="88836"/>
                </a:lnTo>
                <a:close/>
              </a:path>
              <a:path w="288290" h="289560">
                <a:moveTo>
                  <a:pt x="256946" y="0"/>
                </a:moveTo>
                <a:lnTo>
                  <a:pt x="244491" y="2570"/>
                </a:lnTo>
                <a:lnTo>
                  <a:pt x="234648" y="9459"/>
                </a:lnTo>
                <a:lnTo>
                  <a:pt x="228182" y="19432"/>
                </a:lnTo>
                <a:lnTo>
                  <a:pt x="225856" y="31254"/>
                </a:lnTo>
                <a:lnTo>
                  <a:pt x="225856" y="42773"/>
                </a:lnTo>
                <a:lnTo>
                  <a:pt x="229120" y="46062"/>
                </a:lnTo>
                <a:lnTo>
                  <a:pt x="176758" y="98717"/>
                </a:lnTo>
                <a:lnTo>
                  <a:pt x="191481" y="98717"/>
                </a:lnTo>
                <a:lnTo>
                  <a:pt x="235673" y="54292"/>
                </a:lnTo>
                <a:lnTo>
                  <a:pt x="277688" y="54292"/>
                </a:lnTo>
                <a:lnTo>
                  <a:pt x="278630" y="53674"/>
                </a:lnTo>
                <a:lnTo>
                  <a:pt x="285480" y="43775"/>
                </a:lnTo>
                <a:lnTo>
                  <a:pt x="288036" y="31254"/>
                </a:lnTo>
                <a:lnTo>
                  <a:pt x="285480" y="19432"/>
                </a:lnTo>
                <a:lnTo>
                  <a:pt x="278630" y="9459"/>
                </a:lnTo>
                <a:lnTo>
                  <a:pt x="268710" y="2570"/>
                </a:lnTo>
                <a:lnTo>
                  <a:pt x="256946" y="0"/>
                </a:lnTo>
                <a:close/>
              </a:path>
              <a:path w="288290" h="289560">
                <a:moveTo>
                  <a:pt x="68745" y="26327"/>
                </a:moveTo>
                <a:lnTo>
                  <a:pt x="60586" y="28048"/>
                </a:lnTo>
                <a:lnTo>
                  <a:pt x="53806" y="32700"/>
                </a:lnTo>
                <a:lnTo>
                  <a:pt x="49174" y="39512"/>
                </a:lnTo>
                <a:lnTo>
                  <a:pt x="47459" y="47713"/>
                </a:lnTo>
                <a:lnTo>
                  <a:pt x="49174" y="55915"/>
                </a:lnTo>
                <a:lnTo>
                  <a:pt x="53806" y="62726"/>
                </a:lnTo>
                <a:lnTo>
                  <a:pt x="60586" y="67378"/>
                </a:lnTo>
                <a:lnTo>
                  <a:pt x="68745" y="69100"/>
                </a:lnTo>
                <a:lnTo>
                  <a:pt x="72009" y="69100"/>
                </a:lnTo>
                <a:lnTo>
                  <a:pt x="78562" y="65811"/>
                </a:lnTo>
                <a:lnTo>
                  <a:pt x="94599" y="65811"/>
                </a:lnTo>
                <a:lnTo>
                  <a:pt x="86741" y="57581"/>
                </a:lnTo>
                <a:lnTo>
                  <a:pt x="88379" y="54292"/>
                </a:lnTo>
                <a:lnTo>
                  <a:pt x="88379" y="47713"/>
                </a:lnTo>
                <a:lnTo>
                  <a:pt x="86922" y="39512"/>
                </a:lnTo>
                <a:lnTo>
                  <a:pt x="82857" y="32700"/>
                </a:lnTo>
                <a:lnTo>
                  <a:pt x="76645" y="28048"/>
                </a:lnTo>
                <a:lnTo>
                  <a:pt x="68745" y="26327"/>
                </a:lnTo>
                <a:close/>
              </a:path>
              <a:path w="288290" h="289560">
                <a:moveTo>
                  <a:pt x="277688" y="54292"/>
                </a:moveTo>
                <a:lnTo>
                  <a:pt x="235673" y="54292"/>
                </a:lnTo>
                <a:lnTo>
                  <a:pt x="240576" y="59232"/>
                </a:lnTo>
                <a:lnTo>
                  <a:pt x="248767" y="62522"/>
                </a:lnTo>
                <a:lnTo>
                  <a:pt x="256946" y="62522"/>
                </a:lnTo>
                <a:lnTo>
                  <a:pt x="268710" y="60181"/>
                </a:lnTo>
                <a:lnTo>
                  <a:pt x="277688" y="54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62" y="6252792"/>
            <a:ext cx="132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 aut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262" y="6272710"/>
            <a:ext cx="637730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5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7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2018" y="6272710"/>
            <a:ext cx="29673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  <a:tabLst>
                <a:tab pos="2826385" algn="l"/>
              </a:tabLst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prov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des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serv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ces.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	</a:t>
            </a:r>
            <a:r>
              <a:rPr sz="1500" spc="-15" baseline="-19444" dirty="0">
                <a:solidFill>
                  <a:srgbClr val="00338D"/>
                </a:solidFill>
                <a:latin typeface="Arial"/>
                <a:cs typeface="Arial"/>
              </a:rPr>
              <a:t>13</a:t>
            </a:r>
            <a:endParaRPr sz="1500" baseline="-19444">
              <a:latin typeface="Arial"/>
              <a:cs typeface="Arial"/>
            </a:endParaRPr>
          </a:p>
          <a:p>
            <a:pPr marL="10160">
              <a:lnSpc>
                <a:spcPts val="68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807" y="6070091"/>
            <a:ext cx="6148070" cy="462280"/>
          </a:xfrm>
          <a:custGeom>
            <a:avLst/>
            <a:gdLst/>
            <a:ahLst/>
            <a:cxnLst/>
            <a:rect l="l" t="t" r="r" b="b"/>
            <a:pathLst>
              <a:path w="6148070" h="462279">
                <a:moveTo>
                  <a:pt x="0" y="461772"/>
                </a:moveTo>
                <a:lnTo>
                  <a:pt x="6147816" y="461772"/>
                </a:lnTo>
                <a:lnTo>
                  <a:pt x="6147816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0623" y="0"/>
            <a:ext cx="4151629" cy="6858000"/>
          </a:xfrm>
          <a:custGeom>
            <a:avLst/>
            <a:gdLst/>
            <a:ahLst/>
            <a:cxnLst/>
            <a:rect l="l" t="t" r="r" b="b"/>
            <a:pathLst>
              <a:path w="4151629" h="6858000">
                <a:moveTo>
                  <a:pt x="0" y="6858000"/>
                </a:moveTo>
                <a:lnTo>
                  <a:pt x="4151376" y="6858000"/>
                </a:lnTo>
                <a:lnTo>
                  <a:pt x="41513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2233" y="6252772"/>
            <a:ext cx="547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which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the independent 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affiliated. All rights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8198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0623" y="0"/>
            <a:ext cx="41513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0499" y="279091"/>
            <a:ext cx="6123305" cy="11163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1105"/>
              </a:spcBef>
            </a:pPr>
            <a:r>
              <a:rPr sz="4000" spc="-10" dirty="0"/>
              <a:t>How do </a:t>
            </a:r>
            <a:r>
              <a:rPr sz="4000" spc="-5" dirty="0"/>
              <a:t>I execute </a:t>
            </a:r>
            <a:r>
              <a:rPr sz="4000" spc="-10" dirty="0"/>
              <a:t>my </a:t>
            </a:r>
            <a:r>
              <a:rPr sz="4000" spc="-5" dirty="0"/>
              <a:t>cloud  strategy?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990499" y="1417459"/>
            <a:ext cx="1234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Key</a:t>
            </a:r>
            <a:r>
              <a:rPr sz="1300" b="1" spc="-45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5487" y="2164268"/>
            <a:ext cx="11734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balancing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cost?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5487" y="2636708"/>
            <a:ext cx="27051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DevOps and </a:t>
            </a:r>
            <a:r>
              <a:rPr sz="1300" spc="-5" dirty="0">
                <a:latin typeface="Arial"/>
                <a:cs typeface="Arial"/>
              </a:rPr>
              <a:t>DevSecOps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principles?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5487" y="3109148"/>
            <a:ext cx="23298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that </a:t>
            </a:r>
            <a:r>
              <a:rPr sz="1300" spc="-5" dirty="0">
                <a:latin typeface="Arial"/>
                <a:cs typeface="Arial"/>
              </a:rPr>
              <a:t>support my cloud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strategy?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499" y="1691779"/>
            <a:ext cx="6602730" cy="21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ts val="1435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architect </a:t>
            </a:r>
            <a:r>
              <a:rPr sz="1300" spc="-10" dirty="0">
                <a:latin typeface="Arial"/>
                <a:cs typeface="Arial"/>
              </a:rPr>
              <a:t>and </a:t>
            </a:r>
            <a:r>
              <a:rPr sz="1300" spc="-5" dirty="0">
                <a:latin typeface="Arial"/>
                <a:cs typeface="Arial"/>
              </a:rPr>
              <a:t>build a cloud platform for AI </a:t>
            </a:r>
            <a:r>
              <a:rPr sz="1300" spc="-10" dirty="0">
                <a:latin typeface="Arial"/>
                <a:cs typeface="Arial"/>
              </a:rPr>
              <a:t>and other analytics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use?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64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migrate my applications successfully to the cloud, mitigating risk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600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practices </a:t>
            </a:r>
            <a:r>
              <a:rPr sz="1300" spc="-10" dirty="0">
                <a:latin typeface="Arial"/>
                <a:cs typeface="Arial"/>
              </a:rPr>
              <a:t>and </a:t>
            </a:r>
            <a:r>
              <a:rPr sz="1300" spc="-5" dirty="0">
                <a:latin typeface="Arial"/>
                <a:cs typeface="Arial"/>
              </a:rPr>
              <a:t>policies should my organization </a:t>
            </a:r>
            <a:r>
              <a:rPr sz="1300" spc="-10" dirty="0">
                <a:latin typeface="Arial"/>
                <a:cs typeface="Arial"/>
              </a:rPr>
              <a:t>adopt </a:t>
            </a:r>
            <a:r>
              <a:rPr sz="1300" spc="-5" dirty="0">
                <a:latin typeface="Arial"/>
                <a:cs typeface="Arial"/>
              </a:rPr>
              <a:t>in order to </a:t>
            </a:r>
            <a:r>
              <a:rPr sz="1300" spc="-10" dirty="0">
                <a:latin typeface="Arial"/>
                <a:cs typeface="Arial"/>
              </a:rPr>
              <a:t>execute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effective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600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10" dirty="0">
                <a:latin typeface="Arial"/>
                <a:cs typeface="Arial"/>
              </a:rPr>
              <a:t>opportunities does </a:t>
            </a:r>
            <a:r>
              <a:rPr sz="1300" spc="-5" dirty="0">
                <a:latin typeface="Arial"/>
                <a:cs typeface="Arial"/>
              </a:rPr>
              <a:t>my organization </a:t>
            </a:r>
            <a:r>
              <a:rPr sz="1300" spc="-10" dirty="0">
                <a:latin typeface="Arial"/>
                <a:cs typeface="Arial"/>
              </a:rPr>
              <a:t>have </a:t>
            </a:r>
            <a:r>
              <a:rPr sz="1300" spc="-5" dirty="0">
                <a:latin typeface="Arial"/>
                <a:cs typeface="Arial"/>
              </a:rPr>
              <a:t>to modernize infrastructure? How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does</a:t>
            </a:r>
            <a:endParaRPr sz="1300">
              <a:latin typeface="Arial"/>
              <a:cs typeface="Arial"/>
            </a:endParaRPr>
          </a:p>
          <a:p>
            <a:pPr marL="297180" marR="222885" indent="-284480">
              <a:lnSpc>
                <a:spcPct val="85700"/>
              </a:lnSpc>
              <a:spcBef>
                <a:spcPts val="1045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is </a:t>
            </a:r>
            <a:r>
              <a:rPr sz="1300" spc="-10" dirty="0">
                <a:latin typeface="Arial"/>
                <a:cs typeface="Arial"/>
              </a:rPr>
              <a:t>the </a:t>
            </a:r>
            <a:r>
              <a:rPr sz="1300" spc="-5" dirty="0">
                <a:latin typeface="Arial"/>
                <a:cs typeface="Arial"/>
              </a:rPr>
              <a:t>optimal </a:t>
            </a:r>
            <a:r>
              <a:rPr sz="1300" spc="-10" dirty="0">
                <a:latin typeface="Arial"/>
                <a:cs typeface="Arial"/>
              </a:rPr>
              <a:t>way </a:t>
            </a:r>
            <a:r>
              <a:rPr sz="1300" spc="-5" dirty="0">
                <a:latin typeface="Arial"/>
                <a:cs typeface="Arial"/>
              </a:rPr>
              <a:t>to </a:t>
            </a:r>
            <a:r>
              <a:rPr sz="1300" spc="-10" dirty="0">
                <a:latin typeface="Arial"/>
                <a:cs typeface="Arial"/>
              </a:rPr>
              <a:t>manage APIs and integrations </a:t>
            </a:r>
            <a:r>
              <a:rPr sz="1300" spc="-5" dirty="0">
                <a:latin typeface="Arial"/>
                <a:cs typeface="Arial"/>
              </a:rPr>
              <a:t>in my cloud </a:t>
            </a:r>
            <a:r>
              <a:rPr sz="1300" spc="-10" dirty="0">
                <a:latin typeface="Arial"/>
                <a:cs typeface="Arial"/>
              </a:rPr>
              <a:t>and/or hybrid  environment?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3637" y="154957"/>
            <a:ext cx="328295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Transform stage is the migration portion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cloud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journey.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driven by key decisions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earlier in the envision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prepare phase.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involves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modifying, enhancing, and moving an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organization’s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applications, ranging in 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complexity,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purpose, and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criticality,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on  premise or co-located hardware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the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technical,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intensive,  and resource intensive stage in the program.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involved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Operating  Model changes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enable the transformation  activities associated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application and  infrastructure modernization that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place in  this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phase.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30440" y="3878579"/>
            <a:ext cx="4799075" cy="2979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23754" y="4440173"/>
            <a:ext cx="871855" cy="628015"/>
          </a:xfrm>
          <a:custGeom>
            <a:avLst/>
            <a:gdLst/>
            <a:ahLst/>
            <a:cxnLst/>
            <a:rect l="l" t="t" r="r" b="b"/>
            <a:pathLst>
              <a:path w="871854" h="628014">
                <a:moveTo>
                  <a:pt x="0" y="0"/>
                </a:moveTo>
                <a:lnTo>
                  <a:pt x="871727" y="0"/>
                </a:lnTo>
                <a:lnTo>
                  <a:pt x="871727" y="627888"/>
                </a:lnTo>
                <a:lnTo>
                  <a:pt x="0" y="6278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C6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7362" y="625279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5700" y="249935"/>
            <a:ext cx="901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Arial"/>
                <a:cs typeface="Arial"/>
              </a:rPr>
              <a:t>Transform </a:t>
            </a:r>
            <a:r>
              <a:rPr spc="-5" dirty="0"/>
              <a:t>– Cloud </a:t>
            </a:r>
            <a:r>
              <a:rPr spc="-15" dirty="0"/>
              <a:t>Transformation</a:t>
            </a:r>
            <a:r>
              <a:rPr spc="-6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5888" y="4049610"/>
            <a:ext cx="2531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83698"/>
                </a:solidFill>
                <a:latin typeface="Arial"/>
                <a:cs typeface="Arial"/>
              </a:rPr>
              <a:t>Smart Analytics/Data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&amp;  </a:t>
            </a:r>
            <a:r>
              <a:rPr sz="1800" b="1" spc="-30" dirty="0">
                <a:solidFill>
                  <a:srgbClr val="483698"/>
                </a:solidFill>
                <a:latin typeface="Arial"/>
                <a:cs typeface="Arial"/>
              </a:rPr>
              <a:t>AI</a:t>
            </a:r>
            <a:r>
              <a:rPr sz="1800" b="1" spc="50" dirty="0">
                <a:solidFill>
                  <a:srgbClr val="48369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Platforms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86" y="4864618"/>
            <a:ext cx="3313429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KPMG has developed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number of solutions by  leveraging cloud technologies, ranging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Data  </a:t>
            </a:r>
            <a:r>
              <a:rPr sz="1100" dirty="0">
                <a:latin typeface="Arial"/>
                <a:cs typeface="Arial"/>
              </a:rPr>
              <a:t>Lake </a:t>
            </a:r>
            <a:r>
              <a:rPr sz="1100" spc="-5" dirty="0">
                <a:latin typeface="Arial"/>
                <a:cs typeface="Arial"/>
              </a:rPr>
              <a:t>implementation and </a:t>
            </a:r>
            <a:r>
              <a:rPr sz="1100" dirty="0">
                <a:latin typeface="Arial"/>
                <a:cs typeface="Arial"/>
              </a:rPr>
              <a:t>BI, to </a:t>
            </a:r>
            <a:r>
              <a:rPr sz="1100" spc="-5" dirty="0">
                <a:latin typeface="Arial"/>
                <a:cs typeface="Arial"/>
              </a:rPr>
              <a:t>AI and deep learning.  From deal advisory analytics </a:t>
            </a:r>
            <a:r>
              <a:rPr sz="1100" spc="-10" dirty="0">
                <a:latin typeface="Arial"/>
                <a:cs typeface="Arial"/>
              </a:rPr>
              <a:t>which analyze </a:t>
            </a:r>
            <a:r>
              <a:rPr sz="1100" spc="-5" dirty="0">
                <a:latin typeface="Arial"/>
                <a:cs typeface="Arial"/>
              </a:rPr>
              <a:t>external  </a:t>
            </a:r>
            <a:r>
              <a:rPr sz="1100" dirty="0">
                <a:latin typeface="Arial"/>
                <a:cs typeface="Arial"/>
              </a:rPr>
              <a:t>data for target </a:t>
            </a:r>
            <a:r>
              <a:rPr sz="1100" spc="-5" dirty="0">
                <a:latin typeface="Arial"/>
                <a:cs typeface="Arial"/>
              </a:rPr>
              <a:t>identification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clinical </a:t>
            </a:r>
            <a:r>
              <a:rPr sz="1100" dirty="0">
                <a:latin typeface="Arial"/>
                <a:cs typeface="Arial"/>
              </a:rPr>
              <a:t>outcome  </a:t>
            </a:r>
            <a:r>
              <a:rPr sz="1100" spc="-5" dirty="0">
                <a:latin typeface="Arial"/>
                <a:cs typeface="Arial"/>
              </a:rPr>
              <a:t>measurement </a:t>
            </a:r>
            <a:r>
              <a:rPr sz="1100" dirty="0">
                <a:latin typeface="Arial"/>
                <a:cs typeface="Arial"/>
              </a:rPr>
              <a:t>– </a:t>
            </a:r>
            <a:r>
              <a:rPr sz="1100" spc="-5" dirty="0">
                <a:latin typeface="Arial"/>
                <a:cs typeface="Arial"/>
              </a:rPr>
              <a:t>our experienced professionals can  help architect and deploy your desired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platform.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7938" y="3920492"/>
            <a:ext cx="3200400" cy="6350"/>
          </a:xfrm>
          <a:custGeom>
            <a:avLst/>
            <a:gdLst/>
            <a:ahLst/>
            <a:cxnLst/>
            <a:rect l="l" t="t" r="r" b="b"/>
            <a:pathLst>
              <a:path w="3200400" h="6350">
                <a:moveTo>
                  <a:pt x="0" y="635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555" y="4745735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4">
                <a:moveTo>
                  <a:pt x="512063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791" y="4102608"/>
            <a:ext cx="512445" cy="512445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2" y="0"/>
                </a:moveTo>
                <a:lnTo>
                  <a:pt x="210010" y="4125"/>
                </a:lnTo>
                <a:lnTo>
                  <a:pt x="166694" y="16018"/>
                </a:lnTo>
                <a:lnTo>
                  <a:pt x="126808" y="34956"/>
                </a:lnTo>
                <a:lnTo>
                  <a:pt x="91074" y="60215"/>
                </a:lnTo>
                <a:lnTo>
                  <a:pt x="60215" y="91074"/>
                </a:lnTo>
                <a:lnTo>
                  <a:pt x="34956" y="126808"/>
                </a:lnTo>
                <a:lnTo>
                  <a:pt x="16018" y="166694"/>
                </a:lnTo>
                <a:lnTo>
                  <a:pt x="4125" y="210010"/>
                </a:lnTo>
                <a:lnTo>
                  <a:pt x="0" y="256032"/>
                </a:lnTo>
                <a:lnTo>
                  <a:pt x="4125" y="302053"/>
                </a:lnTo>
                <a:lnTo>
                  <a:pt x="16018" y="345369"/>
                </a:lnTo>
                <a:lnTo>
                  <a:pt x="34956" y="385255"/>
                </a:lnTo>
                <a:lnTo>
                  <a:pt x="60215" y="420989"/>
                </a:lnTo>
                <a:lnTo>
                  <a:pt x="91074" y="451848"/>
                </a:lnTo>
                <a:lnTo>
                  <a:pt x="126808" y="477107"/>
                </a:lnTo>
                <a:lnTo>
                  <a:pt x="166694" y="496045"/>
                </a:lnTo>
                <a:lnTo>
                  <a:pt x="210010" y="507938"/>
                </a:lnTo>
                <a:lnTo>
                  <a:pt x="256032" y="512064"/>
                </a:lnTo>
                <a:lnTo>
                  <a:pt x="302053" y="507938"/>
                </a:lnTo>
                <a:lnTo>
                  <a:pt x="345369" y="496045"/>
                </a:lnTo>
                <a:lnTo>
                  <a:pt x="385255" y="477107"/>
                </a:lnTo>
                <a:lnTo>
                  <a:pt x="420989" y="451848"/>
                </a:lnTo>
                <a:lnTo>
                  <a:pt x="451848" y="420989"/>
                </a:lnTo>
                <a:lnTo>
                  <a:pt x="477107" y="385255"/>
                </a:lnTo>
                <a:lnTo>
                  <a:pt x="496045" y="345369"/>
                </a:lnTo>
                <a:lnTo>
                  <a:pt x="507938" y="302053"/>
                </a:lnTo>
                <a:lnTo>
                  <a:pt x="512064" y="256032"/>
                </a:lnTo>
                <a:lnTo>
                  <a:pt x="507938" y="210010"/>
                </a:lnTo>
                <a:lnTo>
                  <a:pt x="496045" y="166694"/>
                </a:lnTo>
                <a:lnTo>
                  <a:pt x="477107" y="126808"/>
                </a:lnTo>
                <a:lnTo>
                  <a:pt x="451848" y="91074"/>
                </a:lnTo>
                <a:lnTo>
                  <a:pt x="420989" y="60215"/>
                </a:lnTo>
                <a:lnTo>
                  <a:pt x="385255" y="34956"/>
                </a:lnTo>
                <a:lnTo>
                  <a:pt x="345369" y="16018"/>
                </a:lnTo>
                <a:lnTo>
                  <a:pt x="302053" y="4125"/>
                </a:lnTo>
                <a:lnTo>
                  <a:pt x="256032" y="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9430" y="1475893"/>
            <a:ext cx="188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338D"/>
                </a:solidFill>
                <a:latin typeface="Arial"/>
                <a:cs typeface="Arial"/>
              </a:rPr>
              <a:t>API </a:t>
            </a:r>
            <a:r>
              <a:rPr sz="1800" b="1" spc="-5" dirty="0">
                <a:solidFill>
                  <a:srgbClr val="00338D"/>
                </a:solidFill>
                <a:latin typeface="Arial"/>
                <a:cs typeface="Arial"/>
              </a:rPr>
              <a:t>&amp; Integration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232" y="2268265"/>
            <a:ext cx="3195320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Modern API Product framework </a:t>
            </a:r>
            <a:r>
              <a:rPr sz="1100" dirty="0">
                <a:latin typeface="Arial"/>
                <a:cs typeface="Arial"/>
              </a:rPr>
              <a:t>assists  </a:t>
            </a:r>
            <a:r>
              <a:rPr sz="1100" spc="-5" dirty="0">
                <a:latin typeface="Arial"/>
                <a:cs typeface="Arial"/>
              </a:rPr>
              <a:t>organizations in </a:t>
            </a:r>
            <a:r>
              <a:rPr sz="1100" dirty="0">
                <a:latin typeface="Arial"/>
                <a:cs typeface="Arial"/>
              </a:rPr>
              <a:t>shifting from APIs </a:t>
            </a:r>
            <a:r>
              <a:rPr sz="1100" spc="-5" dirty="0">
                <a:latin typeface="Arial"/>
                <a:cs typeface="Arial"/>
              </a:rPr>
              <a:t>as technical  implementation details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"products". Companies  publish </a:t>
            </a:r>
            <a:r>
              <a:rPr sz="1100" dirty="0">
                <a:latin typeface="Arial"/>
                <a:cs typeface="Arial"/>
              </a:rPr>
              <a:t>APIs for a </a:t>
            </a:r>
            <a:r>
              <a:rPr sz="1100" spc="-5" dirty="0">
                <a:latin typeface="Arial"/>
                <a:cs typeface="Arial"/>
              </a:rPr>
              <a:t>variety of reasons </a:t>
            </a:r>
            <a:r>
              <a:rPr sz="1100" dirty="0">
                <a:latin typeface="Arial"/>
                <a:cs typeface="Arial"/>
              </a:rPr>
              <a:t>such as;  </a:t>
            </a:r>
            <a:r>
              <a:rPr sz="1100" spc="-5" dirty="0">
                <a:latin typeface="Arial"/>
                <a:cs typeface="Arial"/>
              </a:rPr>
              <a:t>Visibility and/or Participation in </a:t>
            </a:r>
            <a:r>
              <a:rPr sz="1100" dirty="0">
                <a:latin typeface="Arial"/>
                <a:cs typeface="Arial"/>
              </a:rPr>
              <a:t>3rd Party  </a:t>
            </a:r>
            <a:r>
              <a:rPr sz="1100" spc="-5" dirty="0">
                <a:latin typeface="Arial"/>
                <a:cs typeface="Arial"/>
              </a:rPr>
              <a:t>Innovation, Collect Data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Enhance Existing or  </a:t>
            </a:r>
            <a:r>
              <a:rPr sz="1100" dirty="0">
                <a:latin typeface="Arial"/>
                <a:cs typeface="Arial"/>
              </a:rPr>
              <a:t>Future </a:t>
            </a:r>
            <a:r>
              <a:rPr sz="1100" spc="-5" dirty="0">
                <a:latin typeface="Arial"/>
                <a:cs typeface="Arial"/>
              </a:rPr>
              <a:t>Capabilities. </a:t>
            </a: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methodology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approach  this </a:t>
            </a:r>
            <a:r>
              <a:rPr sz="1100" dirty="0">
                <a:latin typeface="Arial"/>
                <a:cs typeface="Arial"/>
              </a:rPr>
              <a:t>effort through </a:t>
            </a:r>
            <a:r>
              <a:rPr sz="1100" spc="-5" dirty="0">
                <a:latin typeface="Arial"/>
                <a:cs typeface="Arial"/>
              </a:rPr>
              <a:t>five </a:t>
            </a:r>
            <a:r>
              <a:rPr sz="1100" dirty="0">
                <a:latin typeface="Arial"/>
                <a:cs typeface="Arial"/>
              </a:rPr>
              <a:t>workstreams; </a:t>
            </a:r>
            <a:r>
              <a:rPr sz="1100" spc="-5" dirty="0">
                <a:latin typeface="Arial"/>
                <a:cs typeface="Arial"/>
              </a:rPr>
              <a:t>SDLC,  Security, Legal, </a:t>
            </a:r>
            <a:r>
              <a:rPr sz="1100" spc="-10" dirty="0">
                <a:latin typeface="Arial"/>
                <a:cs typeface="Arial"/>
              </a:rPr>
              <a:t>Client </a:t>
            </a:r>
            <a:r>
              <a:rPr sz="1100" spc="-5" dirty="0">
                <a:latin typeface="Arial"/>
                <a:cs typeface="Arial"/>
              </a:rPr>
              <a:t>Service, and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Organization.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6225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416" y="2139695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51054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6D20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5463" y="1524000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255270" y="0"/>
                </a:moveTo>
                <a:lnTo>
                  <a:pt x="209384" y="4112"/>
                </a:lnTo>
                <a:lnTo>
                  <a:pt x="166197" y="15970"/>
                </a:lnTo>
                <a:lnTo>
                  <a:pt x="126429" y="34851"/>
                </a:lnTo>
                <a:lnTo>
                  <a:pt x="90802" y="60035"/>
                </a:lnTo>
                <a:lnTo>
                  <a:pt x="60035" y="90802"/>
                </a:lnTo>
                <a:lnTo>
                  <a:pt x="34851" y="126429"/>
                </a:lnTo>
                <a:lnTo>
                  <a:pt x="15970" y="166197"/>
                </a:lnTo>
                <a:lnTo>
                  <a:pt x="4112" y="209384"/>
                </a:lnTo>
                <a:lnTo>
                  <a:pt x="0" y="255270"/>
                </a:lnTo>
                <a:lnTo>
                  <a:pt x="4112" y="301155"/>
                </a:lnTo>
                <a:lnTo>
                  <a:pt x="15970" y="344342"/>
                </a:lnTo>
                <a:lnTo>
                  <a:pt x="34851" y="384110"/>
                </a:lnTo>
                <a:lnTo>
                  <a:pt x="60035" y="419737"/>
                </a:lnTo>
                <a:lnTo>
                  <a:pt x="90802" y="450504"/>
                </a:lnTo>
                <a:lnTo>
                  <a:pt x="126429" y="475688"/>
                </a:lnTo>
                <a:lnTo>
                  <a:pt x="166197" y="494569"/>
                </a:lnTo>
                <a:lnTo>
                  <a:pt x="209384" y="506427"/>
                </a:lnTo>
                <a:lnTo>
                  <a:pt x="255270" y="510540"/>
                </a:lnTo>
                <a:lnTo>
                  <a:pt x="301155" y="506427"/>
                </a:lnTo>
                <a:lnTo>
                  <a:pt x="344342" y="494569"/>
                </a:lnTo>
                <a:lnTo>
                  <a:pt x="384110" y="475688"/>
                </a:lnTo>
                <a:lnTo>
                  <a:pt x="419737" y="450504"/>
                </a:lnTo>
                <a:lnTo>
                  <a:pt x="450504" y="419737"/>
                </a:lnTo>
                <a:lnTo>
                  <a:pt x="475688" y="384110"/>
                </a:lnTo>
                <a:lnTo>
                  <a:pt x="494569" y="344342"/>
                </a:lnTo>
                <a:lnTo>
                  <a:pt x="506427" y="301155"/>
                </a:lnTo>
                <a:lnTo>
                  <a:pt x="510540" y="255270"/>
                </a:lnTo>
                <a:lnTo>
                  <a:pt x="506427" y="209384"/>
                </a:lnTo>
                <a:lnTo>
                  <a:pt x="494569" y="166197"/>
                </a:lnTo>
                <a:lnTo>
                  <a:pt x="475688" y="126429"/>
                </a:lnTo>
                <a:lnTo>
                  <a:pt x="450504" y="90802"/>
                </a:lnTo>
                <a:lnTo>
                  <a:pt x="419737" y="60035"/>
                </a:lnTo>
                <a:lnTo>
                  <a:pt x="384110" y="34851"/>
                </a:lnTo>
                <a:lnTo>
                  <a:pt x="344342" y="15970"/>
                </a:lnTo>
                <a:lnTo>
                  <a:pt x="301155" y="4112"/>
                </a:lnTo>
                <a:lnTo>
                  <a:pt x="25527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5483" y="1607819"/>
            <a:ext cx="260610" cy="33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1288" y="4352544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0"/>
                </a:moveTo>
                <a:lnTo>
                  <a:pt x="21336" y="0"/>
                </a:lnTo>
                <a:lnTo>
                  <a:pt x="21336" y="27431"/>
                </a:lnTo>
                <a:lnTo>
                  <a:pt x="0" y="274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3291" y="4338828"/>
            <a:ext cx="21590" cy="41275"/>
          </a:xfrm>
          <a:custGeom>
            <a:avLst/>
            <a:gdLst/>
            <a:ahLst/>
            <a:cxnLst/>
            <a:rect l="l" t="t" r="r" b="b"/>
            <a:pathLst>
              <a:path w="21590" h="41275">
                <a:moveTo>
                  <a:pt x="0" y="0"/>
                </a:moveTo>
                <a:lnTo>
                  <a:pt x="21336" y="0"/>
                </a:lnTo>
                <a:lnTo>
                  <a:pt x="21336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5296" y="4329684"/>
            <a:ext cx="21590" cy="50800"/>
          </a:xfrm>
          <a:custGeom>
            <a:avLst/>
            <a:gdLst/>
            <a:ahLst/>
            <a:cxnLst/>
            <a:rect l="l" t="t" r="r" b="b"/>
            <a:pathLst>
              <a:path w="21590" h="50800">
                <a:moveTo>
                  <a:pt x="0" y="0"/>
                </a:moveTo>
                <a:lnTo>
                  <a:pt x="21336" y="0"/>
                </a:lnTo>
                <a:lnTo>
                  <a:pt x="21336" y="50292"/>
                </a:lnTo>
                <a:lnTo>
                  <a:pt x="0" y="50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7300" y="4322064"/>
            <a:ext cx="21590" cy="58419"/>
          </a:xfrm>
          <a:custGeom>
            <a:avLst/>
            <a:gdLst/>
            <a:ahLst/>
            <a:cxnLst/>
            <a:rect l="l" t="t" r="r" b="b"/>
            <a:pathLst>
              <a:path w="21590" h="58420">
                <a:moveTo>
                  <a:pt x="0" y="0"/>
                </a:moveTo>
                <a:lnTo>
                  <a:pt x="21336" y="0"/>
                </a:lnTo>
                <a:lnTo>
                  <a:pt x="21336" y="57912"/>
                </a:lnTo>
                <a:lnTo>
                  <a:pt x="0" y="579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5672" y="4413503"/>
            <a:ext cx="67310" cy="7620"/>
          </a:xfrm>
          <a:custGeom>
            <a:avLst/>
            <a:gdLst/>
            <a:ahLst/>
            <a:cxnLst/>
            <a:rect l="l" t="t" r="r" b="b"/>
            <a:pathLst>
              <a:path w="67309" h="7620">
                <a:moveTo>
                  <a:pt x="67056" y="0"/>
                </a:moveTo>
                <a:lnTo>
                  <a:pt x="0" y="0"/>
                </a:lnTo>
                <a:lnTo>
                  <a:pt x="7956" y="3028"/>
                </a:lnTo>
                <a:lnTo>
                  <a:pt x="16278" y="5443"/>
                </a:lnTo>
                <a:lnTo>
                  <a:pt x="24842" y="7041"/>
                </a:lnTo>
                <a:lnTo>
                  <a:pt x="33528" y="7620"/>
                </a:lnTo>
                <a:lnTo>
                  <a:pt x="42213" y="7041"/>
                </a:lnTo>
                <a:lnTo>
                  <a:pt x="50777" y="5443"/>
                </a:lnTo>
                <a:lnTo>
                  <a:pt x="59099" y="3028"/>
                </a:lnTo>
                <a:lnTo>
                  <a:pt x="67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4355" y="4232145"/>
            <a:ext cx="82296" cy="2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8616" y="440283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0" y="32004"/>
                </a:lnTo>
                <a:lnTo>
                  <a:pt x="32004" y="32004"/>
                </a:lnTo>
                <a:lnTo>
                  <a:pt x="28003" y="29718"/>
                </a:lnTo>
                <a:lnTo>
                  <a:pt x="21336" y="24003"/>
                </a:lnTo>
                <a:lnTo>
                  <a:pt x="15376" y="18484"/>
                </a:lnTo>
                <a:lnTo>
                  <a:pt x="9667" y="12430"/>
                </a:lnTo>
                <a:lnTo>
                  <a:pt x="4458" y="6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8617" y="4232142"/>
            <a:ext cx="288290" cy="81280"/>
          </a:xfrm>
          <a:custGeom>
            <a:avLst/>
            <a:gdLst/>
            <a:ahLst/>
            <a:cxnLst/>
            <a:rect l="l" t="t" r="r" b="b"/>
            <a:pathLst>
              <a:path w="288290" h="81279">
                <a:moveTo>
                  <a:pt x="288036" y="0"/>
                </a:moveTo>
                <a:lnTo>
                  <a:pt x="0" y="0"/>
                </a:lnTo>
                <a:lnTo>
                  <a:pt x="0" y="80771"/>
                </a:lnTo>
                <a:lnTo>
                  <a:pt x="4907" y="73872"/>
                </a:lnTo>
                <a:lnTo>
                  <a:pt x="10058" y="67078"/>
                </a:lnTo>
                <a:lnTo>
                  <a:pt x="15694" y="60498"/>
                </a:lnTo>
                <a:lnTo>
                  <a:pt x="22059" y="54241"/>
                </a:lnTo>
                <a:lnTo>
                  <a:pt x="23355" y="53085"/>
                </a:lnTo>
                <a:lnTo>
                  <a:pt x="24650" y="53085"/>
                </a:lnTo>
                <a:lnTo>
                  <a:pt x="24650" y="21932"/>
                </a:lnTo>
                <a:lnTo>
                  <a:pt x="288036" y="21932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9578" y="4442459"/>
            <a:ext cx="149860" cy="59690"/>
          </a:xfrm>
          <a:custGeom>
            <a:avLst/>
            <a:gdLst/>
            <a:ahLst/>
            <a:cxnLst/>
            <a:rect l="l" t="t" r="r" b="b"/>
            <a:pathLst>
              <a:path w="149859" h="59689">
                <a:moveTo>
                  <a:pt x="32181" y="13716"/>
                </a:moveTo>
                <a:lnTo>
                  <a:pt x="27038" y="13716"/>
                </a:lnTo>
                <a:lnTo>
                  <a:pt x="27038" y="20574"/>
                </a:lnTo>
                <a:lnTo>
                  <a:pt x="28321" y="20574"/>
                </a:lnTo>
                <a:lnTo>
                  <a:pt x="0" y="59436"/>
                </a:lnTo>
                <a:lnTo>
                  <a:pt x="149352" y="59436"/>
                </a:lnTo>
                <a:lnTo>
                  <a:pt x="121018" y="34290"/>
                </a:lnTo>
                <a:lnTo>
                  <a:pt x="115951" y="28932"/>
                </a:lnTo>
                <a:lnTo>
                  <a:pt x="112331" y="23145"/>
                </a:lnTo>
                <a:lnTo>
                  <a:pt x="110159" y="16930"/>
                </a:lnTo>
                <a:lnTo>
                  <a:pt x="109934" y="14859"/>
                </a:lnTo>
                <a:lnTo>
                  <a:pt x="36042" y="14859"/>
                </a:lnTo>
                <a:lnTo>
                  <a:pt x="32181" y="13716"/>
                </a:lnTo>
                <a:close/>
              </a:path>
              <a:path w="149859" h="59689">
                <a:moveTo>
                  <a:pt x="97853" y="0"/>
                </a:moveTo>
                <a:lnTo>
                  <a:pt x="84635" y="6179"/>
                </a:lnTo>
                <a:lnTo>
                  <a:pt x="70332" y="10858"/>
                </a:lnTo>
                <a:lnTo>
                  <a:pt x="55305" y="13823"/>
                </a:lnTo>
                <a:lnTo>
                  <a:pt x="39916" y="14859"/>
                </a:lnTo>
                <a:lnTo>
                  <a:pt x="109934" y="14859"/>
                </a:lnTo>
                <a:lnTo>
                  <a:pt x="109435" y="10287"/>
                </a:lnTo>
                <a:lnTo>
                  <a:pt x="97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6685" y="4262983"/>
            <a:ext cx="292100" cy="260985"/>
          </a:xfrm>
          <a:custGeom>
            <a:avLst/>
            <a:gdLst/>
            <a:ahLst/>
            <a:cxnLst/>
            <a:rect l="l" t="t" r="r" b="b"/>
            <a:pathLst>
              <a:path w="292100" h="260985">
                <a:moveTo>
                  <a:pt x="229587" y="167755"/>
                </a:moveTo>
                <a:lnTo>
                  <a:pt x="161504" y="167755"/>
                </a:lnTo>
                <a:lnTo>
                  <a:pt x="180884" y="185027"/>
                </a:lnTo>
                <a:lnTo>
                  <a:pt x="179589" y="191936"/>
                </a:lnTo>
                <a:lnTo>
                  <a:pt x="182179" y="199988"/>
                </a:lnTo>
                <a:lnTo>
                  <a:pt x="241590" y="252934"/>
                </a:lnTo>
                <a:lnTo>
                  <a:pt x="251496" y="258782"/>
                </a:lnTo>
                <a:lnTo>
                  <a:pt x="262734" y="260851"/>
                </a:lnTo>
                <a:lnTo>
                  <a:pt x="273732" y="259251"/>
                </a:lnTo>
                <a:lnTo>
                  <a:pt x="282916" y="254090"/>
                </a:lnTo>
                <a:lnTo>
                  <a:pt x="289472" y="245240"/>
                </a:lnTo>
                <a:lnTo>
                  <a:pt x="291792" y="235097"/>
                </a:lnTo>
                <a:lnTo>
                  <a:pt x="289993" y="224954"/>
                </a:lnTo>
                <a:lnTo>
                  <a:pt x="284199" y="216104"/>
                </a:lnTo>
                <a:lnTo>
                  <a:pt x="231252" y="168911"/>
                </a:lnTo>
                <a:lnTo>
                  <a:pt x="229587" y="167755"/>
                </a:lnTo>
                <a:close/>
              </a:path>
              <a:path w="292100" h="260985">
                <a:moveTo>
                  <a:pt x="104036" y="0"/>
                </a:moveTo>
                <a:lnTo>
                  <a:pt x="65129" y="7084"/>
                </a:lnTo>
                <a:lnTo>
                  <a:pt x="31062" y="27331"/>
                </a:lnTo>
                <a:lnTo>
                  <a:pt x="7796" y="57692"/>
                </a:lnTo>
                <a:lnTo>
                  <a:pt x="0" y="92802"/>
                </a:lnTo>
                <a:lnTo>
                  <a:pt x="7275" y="127044"/>
                </a:lnTo>
                <a:lnTo>
                  <a:pt x="29779" y="157405"/>
                </a:lnTo>
                <a:lnTo>
                  <a:pt x="59257" y="176015"/>
                </a:lnTo>
                <a:lnTo>
                  <a:pt x="93217" y="183730"/>
                </a:lnTo>
                <a:lnTo>
                  <a:pt x="128390" y="180870"/>
                </a:lnTo>
                <a:lnTo>
                  <a:pt x="161504" y="167755"/>
                </a:lnTo>
                <a:lnTo>
                  <a:pt x="229587" y="167755"/>
                </a:lnTo>
                <a:lnTo>
                  <a:pt x="225968" y="165244"/>
                </a:lnTo>
                <a:lnTo>
                  <a:pt x="224686" y="164738"/>
                </a:lnTo>
                <a:lnTo>
                  <a:pt x="102100" y="164738"/>
                </a:lnTo>
                <a:lnTo>
                  <a:pt x="71224" y="159613"/>
                </a:lnTo>
                <a:lnTo>
                  <a:pt x="43978" y="143587"/>
                </a:lnTo>
                <a:lnTo>
                  <a:pt x="26748" y="119975"/>
                </a:lnTo>
                <a:lnTo>
                  <a:pt x="21380" y="92802"/>
                </a:lnTo>
                <a:lnTo>
                  <a:pt x="27635" y="65411"/>
                </a:lnTo>
                <a:lnTo>
                  <a:pt x="45273" y="41149"/>
                </a:lnTo>
                <a:lnTo>
                  <a:pt x="72696" y="24943"/>
                </a:lnTo>
                <a:lnTo>
                  <a:pt x="103874" y="19421"/>
                </a:lnTo>
                <a:lnTo>
                  <a:pt x="165422" y="19421"/>
                </a:lnTo>
                <a:lnTo>
                  <a:pt x="142944" y="6295"/>
                </a:lnTo>
                <a:lnTo>
                  <a:pt x="104036" y="0"/>
                </a:lnTo>
                <a:close/>
              </a:path>
              <a:path w="292100" h="260985">
                <a:moveTo>
                  <a:pt x="165422" y="19421"/>
                </a:moveTo>
                <a:lnTo>
                  <a:pt x="103874" y="19421"/>
                </a:lnTo>
                <a:lnTo>
                  <a:pt x="134810" y="24474"/>
                </a:lnTo>
                <a:lnTo>
                  <a:pt x="161504" y="39993"/>
                </a:lnTo>
                <a:lnTo>
                  <a:pt x="178922" y="64274"/>
                </a:lnTo>
                <a:lnTo>
                  <a:pt x="184594" y="91790"/>
                </a:lnTo>
                <a:lnTo>
                  <a:pt x="178401" y="119307"/>
                </a:lnTo>
                <a:lnTo>
                  <a:pt x="160221" y="143587"/>
                </a:lnTo>
                <a:lnTo>
                  <a:pt x="132975" y="159287"/>
                </a:lnTo>
                <a:lnTo>
                  <a:pt x="102100" y="164738"/>
                </a:lnTo>
                <a:lnTo>
                  <a:pt x="224686" y="164738"/>
                </a:lnTo>
                <a:lnTo>
                  <a:pt x="219956" y="162871"/>
                </a:lnTo>
                <a:lnTo>
                  <a:pt x="214731" y="162002"/>
                </a:lnTo>
                <a:lnTo>
                  <a:pt x="206716" y="162002"/>
                </a:lnTo>
                <a:lnTo>
                  <a:pt x="187336" y="144743"/>
                </a:lnTo>
                <a:lnTo>
                  <a:pt x="202617" y="115207"/>
                </a:lnTo>
                <a:lnTo>
                  <a:pt x="205909" y="83732"/>
                </a:lnTo>
                <a:lnTo>
                  <a:pt x="197333" y="53124"/>
                </a:lnTo>
                <a:lnTo>
                  <a:pt x="177011" y="26188"/>
                </a:lnTo>
                <a:lnTo>
                  <a:pt x="165422" y="19421"/>
                </a:lnTo>
                <a:close/>
              </a:path>
              <a:path w="292100" h="260985">
                <a:moveTo>
                  <a:pt x="213457" y="161791"/>
                </a:moveTo>
                <a:lnTo>
                  <a:pt x="206716" y="162002"/>
                </a:lnTo>
                <a:lnTo>
                  <a:pt x="214731" y="162002"/>
                </a:lnTo>
                <a:lnTo>
                  <a:pt x="213457" y="161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55376" y="1500435"/>
            <a:ext cx="245427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Infrastructure  Modernization/Migrate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5935" y="2268265"/>
            <a:ext cx="346138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Stand </a:t>
            </a:r>
            <a:r>
              <a:rPr sz="1100" spc="-5" dirty="0">
                <a:latin typeface="Arial"/>
                <a:cs typeface="Arial"/>
              </a:rPr>
              <a:t>up and execute Data Center and Cloud Migration  </a:t>
            </a:r>
            <a:r>
              <a:rPr sz="1100" dirty="0">
                <a:latin typeface="Arial"/>
                <a:cs typeface="Arial"/>
              </a:rPr>
              <a:t>programs that </a:t>
            </a:r>
            <a:r>
              <a:rPr sz="1100" spc="-10" dirty="0">
                <a:latin typeface="Arial"/>
                <a:cs typeface="Arial"/>
              </a:rPr>
              <a:t>deliver value while </a:t>
            </a:r>
            <a:r>
              <a:rPr sz="1100" spc="-5" dirty="0">
                <a:latin typeface="Arial"/>
                <a:cs typeface="Arial"/>
              </a:rPr>
              <a:t>mitigating </a:t>
            </a:r>
            <a:r>
              <a:rPr sz="1100" dirty="0">
                <a:latin typeface="Arial"/>
                <a:cs typeface="Arial"/>
              </a:rPr>
              <a:t>risk, </a:t>
            </a:r>
            <a:r>
              <a:rPr sz="1100" spc="-5" dirty="0">
                <a:latin typeface="Arial"/>
                <a:cs typeface="Arial"/>
              </a:rPr>
              <a:t>plan  and execute Technology Operations and Automation  </a:t>
            </a:r>
            <a:r>
              <a:rPr sz="1100" dirty="0">
                <a:latin typeface="Arial"/>
                <a:cs typeface="Arial"/>
              </a:rPr>
              <a:t>programs </a:t>
            </a:r>
            <a:r>
              <a:rPr sz="1100" spc="-5" dirty="0">
                <a:latin typeface="Arial"/>
                <a:cs typeface="Arial"/>
              </a:rPr>
              <a:t>improving services, enabling DevOps/CICD  and leveraging machine learning and modernize </a:t>
            </a:r>
            <a:r>
              <a:rPr sz="1100" dirty="0">
                <a:latin typeface="Arial"/>
                <a:cs typeface="Arial"/>
              </a:rPr>
              <a:t>legacy  </a:t>
            </a:r>
            <a:r>
              <a:rPr sz="1100" spc="-5" dirty="0">
                <a:latin typeface="Arial"/>
                <a:cs typeface="Arial"/>
              </a:rPr>
              <a:t>DR into Cloud Enabled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Resiliency.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74742" y="3933619"/>
            <a:ext cx="245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3A1"/>
                </a:solidFill>
                <a:latin typeface="Arial"/>
                <a:cs typeface="Arial"/>
              </a:rPr>
              <a:t>Application  </a:t>
            </a:r>
            <a:r>
              <a:rPr sz="1800" b="1" spc="-5" dirty="0">
                <a:solidFill>
                  <a:srgbClr val="00A3A1"/>
                </a:solidFill>
                <a:latin typeface="Arial"/>
                <a:cs typeface="Arial"/>
              </a:rPr>
              <a:t>Modernization/Migrate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83546" y="4725991"/>
            <a:ext cx="291020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service is aligned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client needs around  modernizing their application portfolio </a:t>
            </a:r>
            <a:r>
              <a:rPr sz="1100" dirty="0">
                <a:latin typeface="Arial"/>
                <a:cs typeface="Arial"/>
              </a:rPr>
              <a:t>through  </a:t>
            </a:r>
            <a:r>
              <a:rPr sz="1100" spc="-5" dirty="0">
                <a:latin typeface="Arial"/>
                <a:cs typeface="Arial"/>
              </a:rPr>
              <a:t>application modernization and cloud migration.  </a:t>
            </a:r>
            <a:r>
              <a:rPr sz="1100" spc="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provide accelerators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help clients </a:t>
            </a:r>
            <a:r>
              <a:rPr sz="1100" dirty="0">
                <a:latin typeface="Arial"/>
                <a:cs typeface="Arial"/>
              </a:rPr>
              <a:t>assess  the </a:t>
            </a:r>
            <a:r>
              <a:rPr sz="1100" spc="-5" dirty="0">
                <a:latin typeface="Arial"/>
                <a:cs typeface="Arial"/>
              </a:rPr>
              <a:t>portfolio 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whole </a:t>
            </a:r>
            <a:r>
              <a:rPr sz="1100" spc="-5" dirty="0">
                <a:latin typeface="Arial"/>
                <a:cs typeface="Arial"/>
              </a:rPr>
              <a:t>and increase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velocity of application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migration.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91093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7952" y="2176272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51206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10143" y="1533144"/>
            <a:ext cx="512445" cy="510540"/>
          </a:xfrm>
          <a:custGeom>
            <a:avLst/>
            <a:gdLst/>
            <a:ahLst/>
            <a:cxnLst/>
            <a:rect l="l" t="t" r="r" b="b"/>
            <a:pathLst>
              <a:path w="512445" h="510539">
                <a:moveTo>
                  <a:pt x="256032" y="0"/>
                </a:moveTo>
                <a:lnTo>
                  <a:pt x="210010" y="4112"/>
                </a:lnTo>
                <a:lnTo>
                  <a:pt x="166694" y="15970"/>
                </a:lnTo>
                <a:lnTo>
                  <a:pt x="126808" y="34851"/>
                </a:lnTo>
                <a:lnTo>
                  <a:pt x="91074" y="60035"/>
                </a:lnTo>
                <a:lnTo>
                  <a:pt x="60215" y="90802"/>
                </a:lnTo>
                <a:lnTo>
                  <a:pt x="34956" y="126429"/>
                </a:lnTo>
                <a:lnTo>
                  <a:pt x="16018" y="166197"/>
                </a:lnTo>
                <a:lnTo>
                  <a:pt x="4125" y="209384"/>
                </a:lnTo>
                <a:lnTo>
                  <a:pt x="0" y="255270"/>
                </a:lnTo>
                <a:lnTo>
                  <a:pt x="4125" y="301155"/>
                </a:lnTo>
                <a:lnTo>
                  <a:pt x="16018" y="344342"/>
                </a:lnTo>
                <a:lnTo>
                  <a:pt x="34956" y="384110"/>
                </a:lnTo>
                <a:lnTo>
                  <a:pt x="60215" y="419737"/>
                </a:lnTo>
                <a:lnTo>
                  <a:pt x="91074" y="450504"/>
                </a:lnTo>
                <a:lnTo>
                  <a:pt x="126808" y="475688"/>
                </a:lnTo>
                <a:lnTo>
                  <a:pt x="166694" y="494569"/>
                </a:lnTo>
                <a:lnTo>
                  <a:pt x="210010" y="506427"/>
                </a:lnTo>
                <a:lnTo>
                  <a:pt x="256032" y="510540"/>
                </a:lnTo>
                <a:lnTo>
                  <a:pt x="302053" y="506427"/>
                </a:lnTo>
                <a:lnTo>
                  <a:pt x="345369" y="494569"/>
                </a:lnTo>
                <a:lnTo>
                  <a:pt x="385255" y="475688"/>
                </a:lnTo>
                <a:lnTo>
                  <a:pt x="420989" y="450504"/>
                </a:lnTo>
                <a:lnTo>
                  <a:pt x="451848" y="419737"/>
                </a:lnTo>
                <a:lnTo>
                  <a:pt x="477107" y="384110"/>
                </a:lnTo>
                <a:lnTo>
                  <a:pt x="496045" y="344342"/>
                </a:lnTo>
                <a:lnTo>
                  <a:pt x="507938" y="301155"/>
                </a:lnTo>
                <a:lnTo>
                  <a:pt x="512064" y="255270"/>
                </a:lnTo>
                <a:lnTo>
                  <a:pt x="507938" y="209384"/>
                </a:lnTo>
                <a:lnTo>
                  <a:pt x="496045" y="166197"/>
                </a:lnTo>
                <a:lnTo>
                  <a:pt x="477107" y="126429"/>
                </a:lnTo>
                <a:lnTo>
                  <a:pt x="451848" y="90802"/>
                </a:lnTo>
                <a:lnTo>
                  <a:pt x="420989" y="60035"/>
                </a:lnTo>
                <a:lnTo>
                  <a:pt x="385255" y="34851"/>
                </a:lnTo>
                <a:lnTo>
                  <a:pt x="345369" y="15970"/>
                </a:lnTo>
                <a:lnTo>
                  <a:pt x="302053" y="4112"/>
                </a:lnTo>
                <a:lnTo>
                  <a:pt x="256032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90916" y="3980688"/>
            <a:ext cx="510540" cy="512445"/>
          </a:xfrm>
          <a:custGeom>
            <a:avLst/>
            <a:gdLst/>
            <a:ahLst/>
            <a:cxnLst/>
            <a:rect l="l" t="t" r="r" b="b"/>
            <a:pathLst>
              <a:path w="510540" h="512445">
                <a:moveTo>
                  <a:pt x="255270" y="0"/>
                </a:moveTo>
                <a:lnTo>
                  <a:pt x="209384" y="4125"/>
                </a:lnTo>
                <a:lnTo>
                  <a:pt x="166197" y="16018"/>
                </a:lnTo>
                <a:lnTo>
                  <a:pt x="126429" y="34956"/>
                </a:lnTo>
                <a:lnTo>
                  <a:pt x="90802" y="60215"/>
                </a:lnTo>
                <a:lnTo>
                  <a:pt x="60035" y="91074"/>
                </a:lnTo>
                <a:lnTo>
                  <a:pt x="34851" y="126808"/>
                </a:lnTo>
                <a:lnTo>
                  <a:pt x="15970" y="166694"/>
                </a:lnTo>
                <a:lnTo>
                  <a:pt x="4112" y="210010"/>
                </a:lnTo>
                <a:lnTo>
                  <a:pt x="0" y="256031"/>
                </a:lnTo>
                <a:lnTo>
                  <a:pt x="4112" y="302053"/>
                </a:lnTo>
                <a:lnTo>
                  <a:pt x="15970" y="345369"/>
                </a:lnTo>
                <a:lnTo>
                  <a:pt x="34851" y="385255"/>
                </a:lnTo>
                <a:lnTo>
                  <a:pt x="60035" y="420989"/>
                </a:lnTo>
                <a:lnTo>
                  <a:pt x="90802" y="451848"/>
                </a:lnTo>
                <a:lnTo>
                  <a:pt x="126429" y="477107"/>
                </a:lnTo>
                <a:lnTo>
                  <a:pt x="166197" y="496045"/>
                </a:lnTo>
                <a:lnTo>
                  <a:pt x="209384" y="507938"/>
                </a:lnTo>
                <a:lnTo>
                  <a:pt x="255270" y="512063"/>
                </a:lnTo>
                <a:lnTo>
                  <a:pt x="301155" y="507938"/>
                </a:lnTo>
                <a:lnTo>
                  <a:pt x="344342" y="496045"/>
                </a:lnTo>
                <a:lnTo>
                  <a:pt x="384110" y="477107"/>
                </a:lnTo>
                <a:lnTo>
                  <a:pt x="419737" y="451848"/>
                </a:lnTo>
                <a:lnTo>
                  <a:pt x="450504" y="420989"/>
                </a:lnTo>
                <a:lnTo>
                  <a:pt x="475688" y="385255"/>
                </a:lnTo>
                <a:lnTo>
                  <a:pt x="494569" y="345369"/>
                </a:lnTo>
                <a:lnTo>
                  <a:pt x="506427" y="302053"/>
                </a:lnTo>
                <a:lnTo>
                  <a:pt x="510540" y="256031"/>
                </a:lnTo>
                <a:lnTo>
                  <a:pt x="506427" y="210010"/>
                </a:lnTo>
                <a:lnTo>
                  <a:pt x="494569" y="166694"/>
                </a:lnTo>
                <a:lnTo>
                  <a:pt x="475688" y="126808"/>
                </a:lnTo>
                <a:lnTo>
                  <a:pt x="450504" y="91074"/>
                </a:lnTo>
                <a:lnTo>
                  <a:pt x="419737" y="60215"/>
                </a:lnTo>
                <a:lnTo>
                  <a:pt x="384110" y="34956"/>
                </a:lnTo>
                <a:lnTo>
                  <a:pt x="344342" y="16018"/>
                </a:lnTo>
                <a:lnTo>
                  <a:pt x="301155" y="4125"/>
                </a:lnTo>
                <a:lnTo>
                  <a:pt x="255270" y="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80966" y="1500435"/>
            <a:ext cx="177863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91DA"/>
                </a:solidFill>
                <a:latin typeface="Arial"/>
                <a:cs typeface="Arial"/>
              </a:rPr>
              <a:t>DevOps/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spc="-10" dirty="0">
                <a:solidFill>
                  <a:srgbClr val="0091DA"/>
                </a:solidFill>
                <a:latin typeface="Arial"/>
                <a:cs typeface="Arial"/>
              </a:rPr>
              <a:t>Secure Dev</a:t>
            </a:r>
            <a:r>
              <a:rPr sz="1800" b="1" spc="-35" dirty="0">
                <a:solidFill>
                  <a:srgbClr val="0091D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1DA"/>
                </a:solidFill>
                <a:latin typeface="Arial"/>
                <a:cs typeface="Arial"/>
              </a:rPr>
              <a:t>Ops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78978" y="3609775"/>
            <a:ext cx="3225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2465" algn="l"/>
              </a:tabLst>
            </a:pPr>
            <a:r>
              <a:rPr sz="1100" u="heavy" dirty="0">
                <a:uFill>
                  <a:solidFill>
                    <a:srgbClr val="00A3A1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73643" y="4280530"/>
            <a:ext cx="5378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sz="1100" u="sng" dirty="0">
                <a:uFill>
                  <a:solidFill>
                    <a:srgbClr val="6D2077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11527" y="2268265"/>
            <a:ext cx="305308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Agile and DevOps </a:t>
            </a:r>
            <a:r>
              <a:rPr sz="1100" dirty="0">
                <a:latin typeface="Arial"/>
                <a:cs typeface="Arial"/>
              </a:rPr>
              <a:t>breaks </a:t>
            </a:r>
            <a:r>
              <a:rPr sz="1100" spc="-10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traditional  silos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limit </a:t>
            </a:r>
            <a:r>
              <a:rPr sz="1100" dirty="0">
                <a:latin typeface="Arial"/>
                <a:cs typeface="Arial"/>
              </a:rPr>
              <a:t>IT’s </a:t>
            </a:r>
            <a:r>
              <a:rPr sz="1100" spc="-5" dirty="0">
                <a:latin typeface="Arial"/>
                <a:cs typeface="Arial"/>
              </a:rPr>
              <a:t>agility by integrating  engineering, </a:t>
            </a:r>
            <a:r>
              <a:rPr sz="1100" dirty="0">
                <a:latin typeface="Arial"/>
                <a:cs typeface="Arial"/>
              </a:rPr>
              <a:t>testing </a:t>
            </a:r>
            <a:r>
              <a:rPr sz="1100" spc="-5" dirty="0">
                <a:latin typeface="Arial"/>
                <a:cs typeface="Arial"/>
              </a:rPr>
              <a:t>and operations into </a:t>
            </a:r>
            <a:r>
              <a:rPr sz="1100" dirty="0">
                <a:latin typeface="Arial"/>
                <a:cs typeface="Arial"/>
              </a:rPr>
              <a:t>full stack  teams, </a:t>
            </a:r>
            <a:r>
              <a:rPr sz="1100" spc="-5" dirty="0">
                <a:latin typeface="Arial"/>
                <a:cs typeface="Arial"/>
              </a:rPr>
              <a:t>automating </a:t>
            </a:r>
            <a:r>
              <a:rPr sz="1100" dirty="0">
                <a:latin typeface="Arial"/>
                <a:cs typeface="Arial"/>
              </a:rPr>
              <a:t>large </a:t>
            </a:r>
            <a:r>
              <a:rPr sz="1100" spc="-5" dirty="0">
                <a:latin typeface="Arial"/>
                <a:cs typeface="Arial"/>
              </a:rPr>
              <a:t>portions 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value  </a:t>
            </a:r>
            <a:r>
              <a:rPr sz="1100" spc="-5" dirty="0">
                <a:latin typeface="Arial"/>
                <a:cs typeface="Arial"/>
              </a:rPr>
              <a:t>chain, and creating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culture of collaboration  </a:t>
            </a:r>
            <a:r>
              <a:rPr sz="1100" dirty="0">
                <a:latin typeface="Arial"/>
                <a:cs typeface="Arial"/>
              </a:rPr>
              <a:t>focused </a:t>
            </a:r>
            <a:r>
              <a:rPr sz="1100" spc="-5" dirty="0">
                <a:latin typeface="Arial"/>
                <a:cs typeface="Arial"/>
              </a:rPr>
              <a:t>on </a:t>
            </a:r>
            <a:r>
              <a:rPr sz="1100" dirty="0">
                <a:latin typeface="Arial"/>
                <a:cs typeface="Arial"/>
              </a:rPr>
              <a:t>customer outcomes. </a:t>
            </a:r>
            <a:r>
              <a:rPr sz="1100" spc="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help clients  with Agile and DevOps practices adoption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improve delivery speed. Securing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Agile and  DevOps lifecycle with frictionless security </a:t>
            </a:r>
            <a:r>
              <a:rPr sz="1100" spc="-10" dirty="0">
                <a:latin typeface="Arial"/>
                <a:cs typeface="Arial"/>
              </a:rPr>
              <a:t>is  </a:t>
            </a:r>
            <a:r>
              <a:rPr sz="1100" spc="-5" dirty="0">
                <a:latin typeface="Arial"/>
                <a:cs typeface="Arial"/>
              </a:rPr>
              <a:t>desired. </a:t>
            </a:r>
            <a:r>
              <a:rPr sz="1100" dirty="0">
                <a:latin typeface="Arial"/>
                <a:cs typeface="Arial"/>
              </a:rPr>
              <a:t>It takes a </a:t>
            </a:r>
            <a:r>
              <a:rPr sz="1100" spc="-5" dirty="0">
                <a:latin typeface="Arial"/>
                <a:cs typeface="Arial"/>
              </a:rPr>
              <a:t>blend of automation, cultural  </a:t>
            </a:r>
            <a:r>
              <a:rPr sz="110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and integration of security processes  </a:t>
            </a:r>
            <a:r>
              <a:rPr sz="1100" dirty="0">
                <a:latin typeface="Arial"/>
                <a:cs typeface="Arial"/>
              </a:rPr>
              <a:t>throughout the </a:t>
            </a:r>
            <a:r>
              <a:rPr sz="1100" spc="-5" dirty="0">
                <a:latin typeface="Arial"/>
                <a:cs typeface="Arial"/>
              </a:rPr>
              <a:t>development lifecycle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achieve  effective layered security in Agile and DevOps  environments.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16373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91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4755" y="2176272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51053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6947" y="1533144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255270" y="0"/>
                </a:moveTo>
                <a:lnTo>
                  <a:pt x="209384" y="4112"/>
                </a:lnTo>
                <a:lnTo>
                  <a:pt x="166197" y="15970"/>
                </a:lnTo>
                <a:lnTo>
                  <a:pt x="126429" y="34851"/>
                </a:lnTo>
                <a:lnTo>
                  <a:pt x="90802" y="60035"/>
                </a:lnTo>
                <a:lnTo>
                  <a:pt x="60035" y="90802"/>
                </a:lnTo>
                <a:lnTo>
                  <a:pt x="34851" y="126429"/>
                </a:lnTo>
                <a:lnTo>
                  <a:pt x="15970" y="166197"/>
                </a:lnTo>
                <a:lnTo>
                  <a:pt x="4112" y="209384"/>
                </a:lnTo>
                <a:lnTo>
                  <a:pt x="0" y="255270"/>
                </a:lnTo>
                <a:lnTo>
                  <a:pt x="4112" y="301155"/>
                </a:lnTo>
                <a:lnTo>
                  <a:pt x="15970" y="344342"/>
                </a:lnTo>
                <a:lnTo>
                  <a:pt x="34851" y="384110"/>
                </a:lnTo>
                <a:lnTo>
                  <a:pt x="60035" y="419737"/>
                </a:lnTo>
                <a:lnTo>
                  <a:pt x="90802" y="450504"/>
                </a:lnTo>
                <a:lnTo>
                  <a:pt x="126429" y="475688"/>
                </a:lnTo>
                <a:lnTo>
                  <a:pt x="166197" y="494569"/>
                </a:lnTo>
                <a:lnTo>
                  <a:pt x="209384" y="506427"/>
                </a:lnTo>
                <a:lnTo>
                  <a:pt x="255270" y="510540"/>
                </a:lnTo>
                <a:lnTo>
                  <a:pt x="301155" y="506427"/>
                </a:lnTo>
                <a:lnTo>
                  <a:pt x="344342" y="494569"/>
                </a:lnTo>
                <a:lnTo>
                  <a:pt x="384110" y="475688"/>
                </a:lnTo>
                <a:lnTo>
                  <a:pt x="419737" y="450504"/>
                </a:lnTo>
                <a:lnTo>
                  <a:pt x="450504" y="419737"/>
                </a:lnTo>
                <a:lnTo>
                  <a:pt x="475688" y="384110"/>
                </a:lnTo>
                <a:lnTo>
                  <a:pt x="494569" y="344342"/>
                </a:lnTo>
                <a:lnTo>
                  <a:pt x="506427" y="301155"/>
                </a:lnTo>
                <a:lnTo>
                  <a:pt x="510540" y="255270"/>
                </a:lnTo>
                <a:lnTo>
                  <a:pt x="506427" y="209384"/>
                </a:lnTo>
                <a:lnTo>
                  <a:pt x="494569" y="166197"/>
                </a:lnTo>
                <a:lnTo>
                  <a:pt x="475688" y="126429"/>
                </a:lnTo>
                <a:lnTo>
                  <a:pt x="450504" y="90802"/>
                </a:lnTo>
                <a:lnTo>
                  <a:pt x="419737" y="60035"/>
                </a:lnTo>
                <a:lnTo>
                  <a:pt x="384110" y="34851"/>
                </a:lnTo>
                <a:lnTo>
                  <a:pt x="344342" y="15970"/>
                </a:lnTo>
                <a:lnTo>
                  <a:pt x="301155" y="4112"/>
                </a:lnTo>
                <a:lnTo>
                  <a:pt x="25527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0838" y="4038600"/>
            <a:ext cx="342900" cy="386080"/>
          </a:xfrm>
          <a:custGeom>
            <a:avLst/>
            <a:gdLst/>
            <a:ahLst/>
            <a:cxnLst/>
            <a:rect l="l" t="t" r="r" b="b"/>
            <a:pathLst>
              <a:path w="342900" h="386079">
                <a:moveTo>
                  <a:pt x="171437" y="273113"/>
                </a:moveTo>
                <a:lnTo>
                  <a:pt x="157149" y="273113"/>
                </a:lnTo>
                <a:lnTo>
                  <a:pt x="157149" y="381558"/>
                </a:lnTo>
                <a:lnTo>
                  <a:pt x="160731" y="385571"/>
                </a:lnTo>
                <a:lnTo>
                  <a:pt x="167868" y="385571"/>
                </a:lnTo>
                <a:lnTo>
                  <a:pt x="171437" y="381558"/>
                </a:lnTo>
                <a:lnTo>
                  <a:pt x="171437" y="273113"/>
                </a:lnTo>
                <a:close/>
              </a:path>
              <a:path w="342900" h="386079">
                <a:moveTo>
                  <a:pt x="296456" y="160654"/>
                </a:moveTo>
                <a:lnTo>
                  <a:pt x="46431" y="160654"/>
                </a:lnTo>
                <a:lnTo>
                  <a:pt x="46431" y="164668"/>
                </a:lnTo>
                <a:lnTo>
                  <a:pt x="3568" y="212864"/>
                </a:lnTo>
                <a:lnTo>
                  <a:pt x="0" y="212864"/>
                </a:lnTo>
                <a:lnTo>
                  <a:pt x="0" y="220903"/>
                </a:lnTo>
                <a:lnTo>
                  <a:pt x="3568" y="220903"/>
                </a:lnTo>
                <a:lnTo>
                  <a:pt x="46431" y="269100"/>
                </a:lnTo>
                <a:lnTo>
                  <a:pt x="46431" y="273113"/>
                </a:lnTo>
                <a:lnTo>
                  <a:pt x="296456" y="273113"/>
                </a:lnTo>
                <a:lnTo>
                  <a:pt x="300024" y="269100"/>
                </a:lnTo>
                <a:lnTo>
                  <a:pt x="300024" y="164668"/>
                </a:lnTo>
                <a:lnTo>
                  <a:pt x="296456" y="160654"/>
                </a:lnTo>
                <a:close/>
              </a:path>
              <a:path w="342900" h="386079">
                <a:moveTo>
                  <a:pt x="171437" y="144589"/>
                </a:moveTo>
                <a:lnTo>
                  <a:pt x="157149" y="144589"/>
                </a:lnTo>
                <a:lnTo>
                  <a:pt x="157149" y="160654"/>
                </a:lnTo>
                <a:lnTo>
                  <a:pt x="171437" y="160654"/>
                </a:lnTo>
                <a:lnTo>
                  <a:pt x="171437" y="144589"/>
                </a:lnTo>
                <a:close/>
              </a:path>
              <a:path w="342900" h="386079">
                <a:moveTo>
                  <a:pt x="296456" y="32130"/>
                </a:moveTo>
                <a:lnTo>
                  <a:pt x="46431" y="32130"/>
                </a:lnTo>
                <a:lnTo>
                  <a:pt x="42862" y="36144"/>
                </a:lnTo>
                <a:lnTo>
                  <a:pt x="42862" y="140576"/>
                </a:lnTo>
                <a:lnTo>
                  <a:pt x="46431" y="144589"/>
                </a:lnTo>
                <a:lnTo>
                  <a:pt x="296456" y="144589"/>
                </a:lnTo>
                <a:lnTo>
                  <a:pt x="296456" y="140576"/>
                </a:lnTo>
                <a:lnTo>
                  <a:pt x="339318" y="92379"/>
                </a:lnTo>
                <a:lnTo>
                  <a:pt x="342900" y="92379"/>
                </a:lnTo>
                <a:lnTo>
                  <a:pt x="342900" y="84340"/>
                </a:lnTo>
                <a:lnTo>
                  <a:pt x="339318" y="84340"/>
                </a:lnTo>
                <a:lnTo>
                  <a:pt x="296456" y="36144"/>
                </a:lnTo>
                <a:lnTo>
                  <a:pt x="296456" y="32130"/>
                </a:lnTo>
                <a:close/>
              </a:path>
              <a:path w="342900" h="386079">
                <a:moveTo>
                  <a:pt x="167868" y="0"/>
                </a:moveTo>
                <a:lnTo>
                  <a:pt x="160731" y="0"/>
                </a:lnTo>
                <a:lnTo>
                  <a:pt x="157149" y="4013"/>
                </a:lnTo>
                <a:lnTo>
                  <a:pt x="157149" y="32130"/>
                </a:lnTo>
                <a:lnTo>
                  <a:pt x="171437" y="32130"/>
                </a:lnTo>
                <a:lnTo>
                  <a:pt x="171437" y="4013"/>
                </a:lnTo>
                <a:lnTo>
                  <a:pt x="167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31432" y="1639826"/>
            <a:ext cx="320046" cy="315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00065" y="1638300"/>
            <a:ext cx="350520" cy="281940"/>
          </a:xfrm>
          <a:custGeom>
            <a:avLst/>
            <a:gdLst/>
            <a:ahLst/>
            <a:cxnLst/>
            <a:rect l="l" t="t" r="r" b="b"/>
            <a:pathLst>
              <a:path w="350520" h="281939">
                <a:moveTo>
                  <a:pt x="58826" y="174942"/>
                </a:moveTo>
                <a:lnTo>
                  <a:pt x="46570" y="177838"/>
                </a:lnTo>
                <a:lnTo>
                  <a:pt x="41668" y="180733"/>
                </a:lnTo>
                <a:lnTo>
                  <a:pt x="34315" y="189407"/>
                </a:lnTo>
                <a:lnTo>
                  <a:pt x="31864" y="195186"/>
                </a:lnTo>
                <a:lnTo>
                  <a:pt x="28181" y="200977"/>
                </a:lnTo>
                <a:lnTo>
                  <a:pt x="26962" y="208203"/>
                </a:lnTo>
                <a:lnTo>
                  <a:pt x="22059" y="208203"/>
                </a:lnTo>
                <a:lnTo>
                  <a:pt x="17157" y="212534"/>
                </a:lnTo>
                <a:lnTo>
                  <a:pt x="11023" y="215430"/>
                </a:lnTo>
                <a:lnTo>
                  <a:pt x="7353" y="219773"/>
                </a:lnTo>
                <a:lnTo>
                  <a:pt x="4902" y="225551"/>
                </a:lnTo>
                <a:lnTo>
                  <a:pt x="2451" y="232778"/>
                </a:lnTo>
                <a:lnTo>
                  <a:pt x="0" y="238569"/>
                </a:lnTo>
                <a:lnTo>
                  <a:pt x="0" y="253022"/>
                </a:lnTo>
                <a:lnTo>
                  <a:pt x="2451" y="260248"/>
                </a:lnTo>
                <a:lnTo>
                  <a:pt x="24510" y="281939"/>
                </a:lnTo>
                <a:lnTo>
                  <a:pt x="107848" y="281939"/>
                </a:lnTo>
                <a:lnTo>
                  <a:pt x="115201" y="279044"/>
                </a:lnTo>
                <a:lnTo>
                  <a:pt x="120103" y="276161"/>
                </a:lnTo>
                <a:lnTo>
                  <a:pt x="125006" y="268922"/>
                </a:lnTo>
                <a:lnTo>
                  <a:pt x="128676" y="264591"/>
                </a:lnTo>
                <a:lnTo>
                  <a:pt x="133578" y="257365"/>
                </a:lnTo>
                <a:lnTo>
                  <a:pt x="134810" y="248691"/>
                </a:lnTo>
                <a:lnTo>
                  <a:pt x="136029" y="241452"/>
                </a:lnTo>
                <a:lnTo>
                  <a:pt x="134810" y="234226"/>
                </a:lnTo>
                <a:lnTo>
                  <a:pt x="133578" y="225551"/>
                </a:lnTo>
                <a:lnTo>
                  <a:pt x="147622" y="216877"/>
                </a:lnTo>
                <a:lnTo>
                  <a:pt x="127457" y="216877"/>
                </a:lnTo>
                <a:lnTo>
                  <a:pt x="122554" y="209651"/>
                </a:lnTo>
                <a:lnTo>
                  <a:pt x="116420" y="203860"/>
                </a:lnTo>
                <a:lnTo>
                  <a:pt x="112728" y="202412"/>
                </a:lnTo>
                <a:lnTo>
                  <a:pt x="89458" y="202412"/>
                </a:lnTo>
                <a:lnTo>
                  <a:pt x="88239" y="198081"/>
                </a:lnTo>
                <a:lnTo>
                  <a:pt x="64947" y="176390"/>
                </a:lnTo>
                <a:lnTo>
                  <a:pt x="58826" y="174942"/>
                </a:lnTo>
                <a:close/>
              </a:path>
              <a:path w="350520" h="281939">
                <a:moveTo>
                  <a:pt x="254914" y="200977"/>
                </a:moveTo>
                <a:lnTo>
                  <a:pt x="242658" y="200977"/>
                </a:lnTo>
                <a:lnTo>
                  <a:pt x="236537" y="202412"/>
                </a:lnTo>
                <a:lnTo>
                  <a:pt x="231635" y="206755"/>
                </a:lnTo>
                <a:lnTo>
                  <a:pt x="225501" y="209651"/>
                </a:lnTo>
                <a:lnTo>
                  <a:pt x="197319" y="209651"/>
                </a:lnTo>
                <a:lnTo>
                  <a:pt x="219379" y="219773"/>
                </a:lnTo>
                <a:lnTo>
                  <a:pt x="215696" y="229895"/>
                </a:lnTo>
                <a:lnTo>
                  <a:pt x="215696" y="248691"/>
                </a:lnTo>
                <a:lnTo>
                  <a:pt x="218147" y="257365"/>
                </a:lnTo>
                <a:lnTo>
                  <a:pt x="250012" y="281939"/>
                </a:lnTo>
                <a:lnTo>
                  <a:pt x="324777" y="281939"/>
                </a:lnTo>
                <a:lnTo>
                  <a:pt x="350519" y="253022"/>
                </a:lnTo>
                <a:lnTo>
                  <a:pt x="350519" y="238569"/>
                </a:lnTo>
                <a:lnTo>
                  <a:pt x="349288" y="229895"/>
                </a:lnTo>
                <a:lnTo>
                  <a:pt x="346836" y="225551"/>
                </a:lnTo>
                <a:lnTo>
                  <a:pt x="338264" y="215430"/>
                </a:lnTo>
                <a:lnTo>
                  <a:pt x="333362" y="212534"/>
                </a:lnTo>
                <a:lnTo>
                  <a:pt x="327228" y="208203"/>
                </a:lnTo>
                <a:lnTo>
                  <a:pt x="322325" y="206755"/>
                </a:lnTo>
                <a:lnTo>
                  <a:pt x="321405" y="202412"/>
                </a:lnTo>
                <a:lnTo>
                  <a:pt x="259816" y="202412"/>
                </a:lnTo>
                <a:lnTo>
                  <a:pt x="254914" y="200977"/>
                </a:lnTo>
                <a:close/>
              </a:path>
              <a:path w="350520" h="281939">
                <a:moveTo>
                  <a:pt x="197319" y="209651"/>
                </a:moveTo>
                <a:lnTo>
                  <a:pt x="159321" y="209651"/>
                </a:lnTo>
                <a:lnTo>
                  <a:pt x="164223" y="215430"/>
                </a:lnTo>
                <a:lnTo>
                  <a:pt x="167906" y="218325"/>
                </a:lnTo>
                <a:lnTo>
                  <a:pt x="172808" y="221208"/>
                </a:lnTo>
                <a:lnTo>
                  <a:pt x="183832" y="221208"/>
                </a:lnTo>
                <a:lnTo>
                  <a:pt x="193636" y="215430"/>
                </a:lnTo>
                <a:lnTo>
                  <a:pt x="197319" y="209651"/>
                </a:lnTo>
                <a:close/>
              </a:path>
              <a:path w="350520" h="281939">
                <a:moveTo>
                  <a:pt x="183832" y="106997"/>
                </a:moveTo>
                <a:lnTo>
                  <a:pt x="172808" y="106997"/>
                </a:lnTo>
                <a:lnTo>
                  <a:pt x="172808" y="167716"/>
                </a:lnTo>
                <a:lnTo>
                  <a:pt x="166674" y="170611"/>
                </a:lnTo>
                <a:lnTo>
                  <a:pt x="159321" y="177838"/>
                </a:lnTo>
                <a:lnTo>
                  <a:pt x="155638" y="185064"/>
                </a:lnTo>
                <a:lnTo>
                  <a:pt x="154419" y="195186"/>
                </a:lnTo>
                <a:lnTo>
                  <a:pt x="155638" y="200977"/>
                </a:lnTo>
                <a:lnTo>
                  <a:pt x="127457" y="216877"/>
                </a:lnTo>
                <a:lnTo>
                  <a:pt x="147622" y="216877"/>
                </a:lnTo>
                <a:lnTo>
                  <a:pt x="159321" y="209651"/>
                </a:lnTo>
                <a:lnTo>
                  <a:pt x="225501" y="209651"/>
                </a:lnTo>
                <a:lnTo>
                  <a:pt x="200990" y="199529"/>
                </a:lnTo>
                <a:lnTo>
                  <a:pt x="200990" y="195186"/>
                </a:lnTo>
                <a:lnTo>
                  <a:pt x="199770" y="185064"/>
                </a:lnTo>
                <a:lnTo>
                  <a:pt x="189966" y="170611"/>
                </a:lnTo>
                <a:lnTo>
                  <a:pt x="183832" y="167716"/>
                </a:lnTo>
                <a:lnTo>
                  <a:pt x="183832" y="106997"/>
                </a:lnTo>
                <a:close/>
              </a:path>
              <a:path w="350520" h="281939">
                <a:moveTo>
                  <a:pt x="109067" y="200977"/>
                </a:moveTo>
                <a:lnTo>
                  <a:pt x="94360" y="200977"/>
                </a:lnTo>
                <a:lnTo>
                  <a:pt x="89458" y="202412"/>
                </a:lnTo>
                <a:lnTo>
                  <a:pt x="112728" y="202412"/>
                </a:lnTo>
                <a:lnTo>
                  <a:pt x="109067" y="200977"/>
                </a:lnTo>
                <a:close/>
              </a:path>
              <a:path w="350520" h="281939">
                <a:moveTo>
                  <a:pt x="290461" y="174942"/>
                </a:moveTo>
                <a:lnTo>
                  <a:pt x="285559" y="176390"/>
                </a:lnTo>
                <a:lnTo>
                  <a:pt x="281876" y="177838"/>
                </a:lnTo>
                <a:lnTo>
                  <a:pt x="275755" y="179285"/>
                </a:lnTo>
                <a:lnTo>
                  <a:pt x="272072" y="182181"/>
                </a:lnTo>
                <a:lnTo>
                  <a:pt x="268401" y="186512"/>
                </a:lnTo>
                <a:lnTo>
                  <a:pt x="265950" y="190855"/>
                </a:lnTo>
                <a:lnTo>
                  <a:pt x="263499" y="196634"/>
                </a:lnTo>
                <a:lnTo>
                  <a:pt x="259816" y="202412"/>
                </a:lnTo>
                <a:lnTo>
                  <a:pt x="321405" y="202412"/>
                </a:lnTo>
                <a:lnTo>
                  <a:pt x="319874" y="195186"/>
                </a:lnTo>
                <a:lnTo>
                  <a:pt x="297814" y="176390"/>
                </a:lnTo>
                <a:lnTo>
                  <a:pt x="290461" y="174942"/>
                </a:lnTo>
                <a:close/>
              </a:path>
              <a:path w="350520" h="281939">
                <a:moveTo>
                  <a:pt x="170357" y="0"/>
                </a:moveTo>
                <a:lnTo>
                  <a:pt x="142163" y="20243"/>
                </a:lnTo>
                <a:lnTo>
                  <a:pt x="139712" y="26022"/>
                </a:lnTo>
                <a:lnTo>
                  <a:pt x="138480" y="31813"/>
                </a:lnTo>
                <a:lnTo>
                  <a:pt x="133578" y="33248"/>
                </a:lnTo>
                <a:lnTo>
                  <a:pt x="127457" y="37591"/>
                </a:lnTo>
                <a:lnTo>
                  <a:pt x="122554" y="40487"/>
                </a:lnTo>
                <a:lnTo>
                  <a:pt x="118871" y="44818"/>
                </a:lnTo>
                <a:lnTo>
                  <a:pt x="116420" y="50609"/>
                </a:lnTo>
                <a:lnTo>
                  <a:pt x="112750" y="56387"/>
                </a:lnTo>
                <a:lnTo>
                  <a:pt x="110299" y="63614"/>
                </a:lnTo>
                <a:lnTo>
                  <a:pt x="110299" y="78079"/>
                </a:lnTo>
                <a:lnTo>
                  <a:pt x="112750" y="85305"/>
                </a:lnTo>
                <a:lnTo>
                  <a:pt x="120103" y="96875"/>
                </a:lnTo>
                <a:lnTo>
                  <a:pt x="125006" y="101206"/>
                </a:lnTo>
                <a:lnTo>
                  <a:pt x="131127" y="104101"/>
                </a:lnTo>
                <a:lnTo>
                  <a:pt x="136029" y="106997"/>
                </a:lnTo>
                <a:lnTo>
                  <a:pt x="212026" y="106997"/>
                </a:lnTo>
                <a:lnTo>
                  <a:pt x="219379" y="105549"/>
                </a:lnTo>
                <a:lnTo>
                  <a:pt x="225501" y="104101"/>
                </a:lnTo>
                <a:lnTo>
                  <a:pt x="231635" y="99758"/>
                </a:lnTo>
                <a:lnTo>
                  <a:pt x="236537" y="95427"/>
                </a:lnTo>
                <a:lnTo>
                  <a:pt x="240207" y="88201"/>
                </a:lnTo>
                <a:lnTo>
                  <a:pt x="243890" y="82410"/>
                </a:lnTo>
                <a:lnTo>
                  <a:pt x="245109" y="73736"/>
                </a:lnTo>
                <a:lnTo>
                  <a:pt x="247561" y="66509"/>
                </a:lnTo>
                <a:lnTo>
                  <a:pt x="245109" y="57835"/>
                </a:lnTo>
                <a:lnTo>
                  <a:pt x="222443" y="27470"/>
                </a:lnTo>
                <a:lnTo>
                  <a:pt x="200990" y="27470"/>
                </a:lnTo>
                <a:lnTo>
                  <a:pt x="199770" y="21691"/>
                </a:lnTo>
                <a:lnTo>
                  <a:pt x="197319" y="17348"/>
                </a:lnTo>
                <a:lnTo>
                  <a:pt x="192417" y="11569"/>
                </a:lnTo>
                <a:lnTo>
                  <a:pt x="189966" y="7226"/>
                </a:lnTo>
                <a:lnTo>
                  <a:pt x="185064" y="4343"/>
                </a:lnTo>
                <a:lnTo>
                  <a:pt x="181381" y="2895"/>
                </a:lnTo>
                <a:lnTo>
                  <a:pt x="175259" y="1447"/>
                </a:lnTo>
                <a:lnTo>
                  <a:pt x="170357" y="0"/>
                </a:lnTo>
                <a:close/>
              </a:path>
              <a:path w="350520" h="281939">
                <a:moveTo>
                  <a:pt x="219379" y="26022"/>
                </a:moveTo>
                <a:lnTo>
                  <a:pt x="205892" y="26022"/>
                </a:lnTo>
                <a:lnTo>
                  <a:pt x="200990" y="27470"/>
                </a:lnTo>
                <a:lnTo>
                  <a:pt x="222443" y="27470"/>
                </a:lnTo>
                <a:lnTo>
                  <a:pt x="219379" y="26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62" y="6252792"/>
            <a:ext cx="132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 aut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262" y="6272710"/>
            <a:ext cx="637730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5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7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2018" y="6272710"/>
            <a:ext cx="29673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  <a:tabLst>
                <a:tab pos="2826385" algn="l"/>
              </a:tabLst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prov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des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serv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ces.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	</a:t>
            </a:r>
            <a:r>
              <a:rPr sz="1500" spc="-15" baseline="-19444" dirty="0">
                <a:solidFill>
                  <a:srgbClr val="00338D"/>
                </a:solidFill>
                <a:latin typeface="Arial"/>
                <a:cs typeface="Arial"/>
              </a:rPr>
              <a:t>15</a:t>
            </a:r>
            <a:endParaRPr sz="1500" baseline="-19444">
              <a:latin typeface="Arial"/>
              <a:cs typeface="Arial"/>
            </a:endParaRPr>
          </a:p>
          <a:p>
            <a:pPr marL="10160">
              <a:lnSpc>
                <a:spcPts val="68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807" y="6070091"/>
            <a:ext cx="6148070" cy="462280"/>
          </a:xfrm>
          <a:custGeom>
            <a:avLst/>
            <a:gdLst/>
            <a:ahLst/>
            <a:cxnLst/>
            <a:rect l="l" t="t" r="r" b="b"/>
            <a:pathLst>
              <a:path w="6148070" h="462279">
                <a:moveTo>
                  <a:pt x="0" y="461772"/>
                </a:moveTo>
                <a:lnTo>
                  <a:pt x="6147816" y="461772"/>
                </a:lnTo>
                <a:lnTo>
                  <a:pt x="6147816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0623" y="0"/>
            <a:ext cx="4151629" cy="6858000"/>
          </a:xfrm>
          <a:custGeom>
            <a:avLst/>
            <a:gdLst/>
            <a:ahLst/>
            <a:cxnLst/>
            <a:rect l="l" t="t" r="r" b="b"/>
            <a:pathLst>
              <a:path w="4151629" h="6858000">
                <a:moveTo>
                  <a:pt x="0" y="6858000"/>
                </a:moveTo>
                <a:lnTo>
                  <a:pt x="4151376" y="6858000"/>
                </a:lnTo>
                <a:lnTo>
                  <a:pt x="41513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2233" y="6252772"/>
            <a:ext cx="547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which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the independent 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affiliated. All rights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8198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0623" y="0"/>
            <a:ext cx="41513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0499" y="279091"/>
            <a:ext cx="6662420" cy="11163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1105"/>
              </a:spcBef>
            </a:pPr>
            <a:r>
              <a:rPr sz="4000" spc="-10" dirty="0"/>
              <a:t>How do </a:t>
            </a:r>
            <a:r>
              <a:rPr sz="4000" spc="-5" dirty="0"/>
              <a:t>I operate the cloud at  scale within </a:t>
            </a:r>
            <a:r>
              <a:rPr sz="4000" spc="-10" dirty="0"/>
              <a:t>my</a:t>
            </a:r>
            <a:r>
              <a:rPr sz="4000" spc="-25" dirty="0"/>
              <a:t> </a:t>
            </a:r>
            <a:r>
              <a:rPr sz="4000" spc="-5" dirty="0"/>
              <a:t>organization?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990499" y="1417459"/>
            <a:ext cx="1234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Key</a:t>
            </a:r>
            <a:r>
              <a:rPr sz="1300" b="1" spc="-45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5487" y="1889948"/>
            <a:ext cx="2117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throughout </a:t>
            </a:r>
            <a:r>
              <a:rPr sz="1300" spc="-5" dirty="0">
                <a:latin typeface="Arial"/>
                <a:cs typeface="Arial"/>
              </a:rPr>
              <a:t>my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organization?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5487" y="2362388"/>
            <a:ext cx="5651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ams?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5487" y="2834828"/>
            <a:ext cx="23596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scalability benefits of the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cloud?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ts val="234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pc="-5" dirty="0"/>
              <a:t>How to I </a:t>
            </a:r>
            <a:r>
              <a:rPr spc="-10" dirty="0"/>
              <a:t>leverage automation </a:t>
            </a:r>
            <a:r>
              <a:rPr spc="-5" dirty="0"/>
              <a:t>capabilities to </a:t>
            </a:r>
            <a:r>
              <a:rPr spc="-10" dirty="0"/>
              <a:t>broaden </a:t>
            </a:r>
            <a:r>
              <a:rPr spc="-5" dirty="0"/>
              <a:t>access to cloud</a:t>
            </a:r>
            <a:r>
              <a:rPr spc="290" dirty="0"/>
              <a:t> </a:t>
            </a:r>
            <a:r>
              <a:rPr spc="-5" dirty="0"/>
              <a:t>services</a:t>
            </a:r>
          </a:p>
          <a:p>
            <a:pPr marL="297180" indent="-284480">
              <a:lnSpc>
                <a:spcPct val="100000"/>
              </a:lnSpc>
              <a:spcBef>
                <a:spcPts val="600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pc="-5" dirty="0"/>
              <a:t>How do I </a:t>
            </a:r>
            <a:r>
              <a:rPr spc="-10" dirty="0"/>
              <a:t>automate governance and </a:t>
            </a:r>
            <a:r>
              <a:rPr spc="-5" dirty="0"/>
              <a:t>security </a:t>
            </a:r>
            <a:r>
              <a:rPr spc="-10" dirty="0"/>
              <a:t>within the </a:t>
            </a:r>
            <a:r>
              <a:rPr spc="-5" dirty="0"/>
              <a:t>services I </a:t>
            </a:r>
            <a:r>
              <a:rPr spc="-10" dirty="0"/>
              <a:t>offer</a:t>
            </a:r>
            <a:r>
              <a:rPr spc="30" dirty="0"/>
              <a:t> </a:t>
            </a:r>
            <a:r>
              <a:rPr spc="-5" dirty="0"/>
              <a:t>to </a:t>
            </a:r>
            <a:r>
              <a:rPr spc="-10" dirty="0"/>
              <a:t>functional</a:t>
            </a:r>
          </a:p>
          <a:p>
            <a:pPr marL="297180" indent="-284480">
              <a:lnSpc>
                <a:spcPct val="100000"/>
              </a:lnSpc>
              <a:spcBef>
                <a:spcPts val="600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pc="-5" dirty="0"/>
              <a:t>How do I optimize my cloud computing </a:t>
            </a:r>
            <a:r>
              <a:rPr spc="-10" dirty="0"/>
              <a:t>spend without </a:t>
            </a:r>
            <a:r>
              <a:rPr spc="-5" dirty="0"/>
              <a:t>sacrificing </a:t>
            </a:r>
            <a:r>
              <a:rPr spc="-10" dirty="0"/>
              <a:t>the </a:t>
            </a:r>
            <a:r>
              <a:rPr spc="-5" dirty="0"/>
              <a:t>agility</a:t>
            </a:r>
            <a:r>
              <a:rPr spc="285" dirty="0"/>
              <a:t> </a:t>
            </a:r>
            <a:r>
              <a:rPr spc="-10" dirty="0"/>
              <a:t>and</a:t>
            </a:r>
          </a:p>
          <a:p>
            <a:pPr marL="297180" marR="5080" indent="-284480">
              <a:lnSpc>
                <a:spcPct val="85700"/>
              </a:lnSpc>
              <a:spcBef>
                <a:spcPts val="1045"/>
              </a:spcBef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dirty="0"/>
              <a:t>We </a:t>
            </a:r>
            <a:r>
              <a:rPr spc="-10" dirty="0"/>
              <a:t>have been operating </a:t>
            </a:r>
            <a:r>
              <a:rPr spc="-5" dirty="0"/>
              <a:t>in cloud for some time, </a:t>
            </a:r>
            <a:r>
              <a:rPr spc="-10" dirty="0"/>
              <a:t>how </a:t>
            </a:r>
            <a:r>
              <a:rPr spc="-5" dirty="0"/>
              <a:t>do I audit </a:t>
            </a:r>
            <a:r>
              <a:rPr spc="-10" dirty="0"/>
              <a:t>and </a:t>
            </a:r>
            <a:r>
              <a:rPr spc="-5" dirty="0"/>
              <a:t>optimize my cloud  </a:t>
            </a:r>
            <a:r>
              <a:rPr spc="-10" dirty="0"/>
              <a:t>spend?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43637" y="154957"/>
            <a:ext cx="32092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when the cloud truly becomes a  differentiating business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capability,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 available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entire organization.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stage  addresses the challenges associated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managing 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successful,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expanding cloud 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capability.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through the organizational,  operational, and governance elements required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enterprise leaders and innovators the  confidence,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visibility,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skillsets required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utilize the cloud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scale throughout the  organization.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includes preparing the  organization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opening cloud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business  by developing 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set 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architectures, services,  tools, and principles, and putting into place the  necessary fulfillment processes and  mechanisms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support large scale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innovation.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30440" y="3878579"/>
            <a:ext cx="4799075" cy="2979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09781" y="4071365"/>
            <a:ext cx="870585" cy="628015"/>
          </a:xfrm>
          <a:custGeom>
            <a:avLst/>
            <a:gdLst/>
            <a:ahLst/>
            <a:cxnLst/>
            <a:rect l="l" t="t" r="r" b="b"/>
            <a:pathLst>
              <a:path w="870584" h="628014">
                <a:moveTo>
                  <a:pt x="0" y="0"/>
                </a:moveTo>
                <a:lnTo>
                  <a:pt x="870203" y="0"/>
                </a:lnTo>
                <a:lnTo>
                  <a:pt x="870203" y="627887"/>
                </a:lnTo>
                <a:lnTo>
                  <a:pt x="0" y="627887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C6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7362" y="625279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b="1" spc="-5" dirty="0">
                <a:latin typeface="Arial"/>
                <a:cs typeface="Arial"/>
              </a:rPr>
              <a:t>Operate &amp; Optimize </a:t>
            </a:r>
            <a:r>
              <a:rPr spc="-5" dirty="0"/>
              <a:t>– Cloud </a:t>
            </a:r>
            <a:r>
              <a:rPr spc="-15" dirty="0"/>
              <a:t>Transformation  </a:t>
            </a:r>
            <a:r>
              <a:rPr spc="-5" dirty="0"/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9334" y="1475697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Orchestration</a:t>
            </a:r>
            <a:r>
              <a:rPr sz="1800" b="1" spc="-70" dirty="0">
                <a:solidFill>
                  <a:srgbClr val="48369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&amp;  </a:t>
            </a:r>
            <a:r>
              <a:rPr sz="1800" b="1" spc="-10" dirty="0">
                <a:solidFill>
                  <a:srgbClr val="483698"/>
                </a:solidFill>
                <a:latin typeface="Arial"/>
                <a:cs typeface="Arial"/>
              </a:rPr>
              <a:t>Automation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8488" y="1898608"/>
            <a:ext cx="53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1800" b="1" u="sng" dirty="0">
                <a:solidFill>
                  <a:srgbClr val="470A68"/>
                </a:solidFill>
                <a:uFill>
                  <a:solidFill>
                    <a:srgbClr val="6D2077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700" y="2286185"/>
            <a:ext cx="3289300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Effective hybrid cloud infrastructure operations and  automation strategies enable organizations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realize  </a:t>
            </a:r>
            <a:r>
              <a:rPr sz="1100" dirty="0">
                <a:latin typeface="Arial"/>
                <a:cs typeface="Arial"/>
              </a:rPr>
              <a:t>the benefits </a:t>
            </a:r>
            <a:r>
              <a:rPr sz="1100" spc="-5" dirty="0">
                <a:latin typeface="Arial"/>
                <a:cs typeface="Arial"/>
              </a:rPr>
              <a:t>of hybrid cloud models </a:t>
            </a:r>
            <a:r>
              <a:rPr sz="1100" spc="-10" dirty="0">
                <a:latin typeface="Arial"/>
                <a:cs typeface="Arial"/>
              </a:rPr>
              <a:t>while </a:t>
            </a:r>
            <a:r>
              <a:rPr sz="1100" spc="-5" dirty="0">
                <a:latin typeface="Arial"/>
                <a:cs typeface="Arial"/>
              </a:rPr>
              <a:t>mitigating  unintended </a:t>
            </a:r>
            <a:r>
              <a:rPr sz="1100" dirty="0">
                <a:latin typeface="Arial"/>
                <a:cs typeface="Arial"/>
              </a:rPr>
              <a:t>consequences. </a:t>
            </a:r>
            <a:r>
              <a:rPr sz="1100" spc="-5" dirty="0">
                <a:latin typeface="Arial"/>
                <a:cs typeface="Arial"/>
              </a:rPr>
              <a:t>KPMG helps  organizations identify </a:t>
            </a:r>
            <a:r>
              <a:rPr sz="110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implement automation  solutions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enable </a:t>
            </a:r>
            <a:r>
              <a:rPr sz="1100" dirty="0">
                <a:latin typeface="Arial"/>
                <a:cs typeface="Arial"/>
              </a:rPr>
              <a:t>IT to </a:t>
            </a:r>
            <a:r>
              <a:rPr sz="1100" spc="-5" dirty="0">
                <a:latin typeface="Arial"/>
                <a:cs typeface="Arial"/>
              </a:rPr>
              <a:t>broaden </a:t>
            </a:r>
            <a:r>
              <a:rPr sz="1100" dirty="0">
                <a:latin typeface="Arial"/>
                <a:cs typeface="Arial"/>
              </a:rPr>
              <a:t>access to </a:t>
            </a:r>
            <a:r>
              <a:rPr sz="1100" spc="-5" dirty="0">
                <a:latin typeface="Arial"/>
                <a:cs typeface="Arial"/>
              </a:rPr>
              <a:t>cloud  services, optimize operations, and embed  governance policies. KPMG helps organizations  </a:t>
            </a:r>
            <a:r>
              <a:rPr sz="1100" dirty="0">
                <a:latin typeface="Arial"/>
                <a:cs typeface="Arial"/>
              </a:rPr>
              <a:t>define </a:t>
            </a:r>
            <a:r>
              <a:rPr sz="1100" spc="-5" dirty="0">
                <a:latin typeface="Arial"/>
                <a:cs typeface="Arial"/>
              </a:rPr>
              <a:t>business </a:t>
            </a:r>
            <a:r>
              <a:rPr sz="1100" dirty="0">
                <a:latin typeface="Arial"/>
                <a:cs typeface="Arial"/>
              </a:rPr>
              <a:t>cases to justify </a:t>
            </a:r>
            <a:r>
              <a:rPr sz="1100" spc="-5" dirty="0">
                <a:latin typeface="Arial"/>
                <a:cs typeface="Arial"/>
              </a:rPr>
              <a:t>their investments,  </a:t>
            </a:r>
            <a:r>
              <a:rPr sz="1100" dirty="0">
                <a:latin typeface="Arial"/>
                <a:cs typeface="Arial"/>
              </a:rPr>
              <a:t>manage the </a:t>
            </a:r>
            <a:r>
              <a:rPr sz="1100" spc="-5" dirty="0">
                <a:latin typeface="Arial"/>
                <a:cs typeface="Arial"/>
              </a:rPr>
              <a:t>end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end hybrid cloud delivery life  cycle and 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-5" dirty="0">
                <a:latin typeface="Arial"/>
                <a:cs typeface="Arial"/>
              </a:rPr>
              <a:t>transformation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roadmaps.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996" y="1404832"/>
            <a:ext cx="3079750" cy="27527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07390" marR="267970">
              <a:lnSpc>
                <a:spcPts val="1939"/>
              </a:lnSpc>
              <a:spcBef>
                <a:spcPts val="345"/>
              </a:spcBef>
            </a:pPr>
            <a:r>
              <a:rPr sz="1800" b="1" spc="-25" dirty="0">
                <a:solidFill>
                  <a:srgbClr val="470A68"/>
                </a:solidFill>
                <a:latin typeface="Arial"/>
                <a:cs typeface="Arial"/>
              </a:rPr>
              <a:t>Value </a:t>
            </a: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Realization &amp;  </a:t>
            </a:r>
            <a:r>
              <a:rPr sz="1800" b="1" spc="-10" dirty="0">
                <a:solidFill>
                  <a:srgbClr val="470A68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  <a:tabLst>
                <a:tab pos="522605" algn="l"/>
                <a:tab pos="707390" algn="l"/>
              </a:tabLst>
            </a:pPr>
            <a:r>
              <a:rPr sz="1800" b="1" u="sng" dirty="0">
                <a:solidFill>
                  <a:srgbClr val="470A68"/>
                </a:solidFill>
                <a:uFill>
                  <a:solidFill>
                    <a:srgbClr val="470A68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470A68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470A68"/>
                </a:solidFill>
                <a:latin typeface="Arial"/>
                <a:cs typeface="Arial"/>
              </a:rPr>
              <a:t>Measurement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"/>
                <a:cs typeface="Arial"/>
              </a:rPr>
              <a:t>Our teams </a:t>
            </a:r>
            <a:r>
              <a:rPr sz="1100" spc="-5" dirty="0">
                <a:latin typeface="Arial"/>
                <a:cs typeface="Arial"/>
              </a:rPr>
              <a:t>assist client with defining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 cloud and </a:t>
            </a:r>
            <a:r>
              <a:rPr sz="1100" dirty="0">
                <a:latin typeface="Arial"/>
                <a:cs typeface="Arial"/>
              </a:rPr>
              <a:t>tracking </a:t>
            </a:r>
            <a:r>
              <a:rPr sz="1100" spc="-5" dirty="0">
                <a:latin typeface="Arial"/>
                <a:cs typeface="Arial"/>
              </a:rPr>
              <a:t>its realization. Leading  organizations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adopting </a:t>
            </a:r>
            <a:r>
              <a:rPr sz="1100" dirty="0">
                <a:latin typeface="Arial"/>
                <a:cs typeface="Arial"/>
              </a:rPr>
              <a:t>OKRs – </a:t>
            </a:r>
            <a:r>
              <a:rPr sz="1100" spc="-5" dirty="0">
                <a:latin typeface="Arial"/>
                <a:cs typeface="Arial"/>
              </a:rPr>
              <a:t>Objectives  and Key Results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dirty="0">
                <a:latin typeface="Arial"/>
                <a:cs typeface="Arial"/>
              </a:rPr>
              <a:t>a method to </a:t>
            </a:r>
            <a:r>
              <a:rPr sz="1100" spc="-5" dirty="0">
                <a:latin typeface="Arial"/>
                <a:cs typeface="Arial"/>
              </a:rPr>
              <a:t>bring  comprehensive ownership </a:t>
            </a:r>
            <a:r>
              <a:rPr sz="1100" dirty="0">
                <a:latin typeface="Arial"/>
                <a:cs typeface="Arial"/>
              </a:rPr>
              <a:t>to products </a:t>
            </a:r>
            <a:r>
              <a:rPr sz="1100" spc="-5" dirty="0">
                <a:latin typeface="Arial"/>
                <a:cs typeface="Arial"/>
              </a:rPr>
              <a:t>and  services and drive </a:t>
            </a:r>
            <a:r>
              <a:rPr sz="1100" dirty="0">
                <a:latin typeface="Arial"/>
                <a:cs typeface="Arial"/>
              </a:rPr>
              <a:t>the a customer </a:t>
            </a:r>
            <a:r>
              <a:rPr sz="1100" spc="-5" dirty="0">
                <a:latin typeface="Arial"/>
                <a:cs typeface="Arial"/>
              </a:rPr>
              <a:t>centric culture  driven by </a:t>
            </a:r>
            <a:r>
              <a:rPr sz="1100" dirty="0">
                <a:latin typeface="Arial"/>
                <a:cs typeface="Arial"/>
              </a:rPr>
              <a:t>trackable progress. Our </a:t>
            </a:r>
            <a:r>
              <a:rPr sz="1100" spc="-5" dirty="0">
                <a:latin typeface="Arial"/>
                <a:cs typeface="Arial"/>
              </a:rPr>
              <a:t>methodology  defines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measurements </a:t>
            </a:r>
            <a:r>
              <a:rPr sz="1100" dirty="0">
                <a:latin typeface="Arial"/>
                <a:cs typeface="Arial"/>
              </a:rPr>
              <a:t>(OKRs) </a:t>
            </a:r>
            <a:r>
              <a:rPr sz="1100" spc="-5" dirty="0">
                <a:latin typeface="Arial"/>
                <a:cs typeface="Arial"/>
              </a:rPr>
              <a:t>and  embeds </a:t>
            </a:r>
            <a:r>
              <a:rPr sz="1100" dirty="0">
                <a:latin typeface="Arial"/>
                <a:cs typeface="Arial"/>
              </a:rPr>
              <a:t>tracking </a:t>
            </a:r>
            <a:r>
              <a:rPr sz="1100" spc="-5" dirty="0">
                <a:latin typeface="Arial"/>
                <a:cs typeface="Arial"/>
              </a:rPr>
              <a:t>and reporting in order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monitor  achievement of </a:t>
            </a:r>
            <a:r>
              <a:rPr sz="1100" dirty="0">
                <a:latin typeface="Arial"/>
                <a:cs typeface="Arial"/>
              </a:rPr>
              <a:t>strategic </a:t>
            </a:r>
            <a:r>
              <a:rPr sz="1100" spc="-5" dirty="0">
                <a:latin typeface="Arial"/>
                <a:cs typeface="Arial"/>
              </a:rPr>
              <a:t>objectives and identify  areas of </a:t>
            </a:r>
            <a:r>
              <a:rPr sz="1100" spc="-10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leakage.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690" y="1487267"/>
            <a:ext cx="172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D2077"/>
                </a:solidFill>
                <a:latin typeface="Arial"/>
                <a:cs typeface="Arial"/>
              </a:rPr>
              <a:t>Cloud</a:t>
            </a:r>
            <a:r>
              <a:rPr sz="1800" b="1" spc="-50" dirty="0">
                <a:solidFill>
                  <a:srgbClr val="6D207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D2077"/>
                </a:solidFill>
                <a:latin typeface="Arial"/>
                <a:cs typeface="Arial"/>
              </a:rPr>
              <a:t>Financial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7530" y="2286185"/>
            <a:ext cx="3082290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Enterprises incur avoidable cloud spend if an  ongoing discipline is not established </a:t>
            </a:r>
            <a:r>
              <a:rPr sz="1100" dirty="0">
                <a:latin typeface="Arial"/>
                <a:cs typeface="Arial"/>
              </a:rPr>
              <a:t>to manage  </a:t>
            </a:r>
            <a:r>
              <a:rPr sz="1100" spc="-5" dirty="0">
                <a:latin typeface="Arial"/>
                <a:cs typeface="Arial"/>
              </a:rPr>
              <a:t>technical </a:t>
            </a:r>
            <a:r>
              <a:rPr sz="1100" dirty="0">
                <a:latin typeface="Arial"/>
                <a:cs typeface="Arial"/>
              </a:rPr>
              <a:t>configuration </a:t>
            </a:r>
            <a:r>
              <a:rPr sz="1100" spc="-5" dirty="0">
                <a:latin typeface="Arial"/>
                <a:cs typeface="Arial"/>
              </a:rPr>
              <a:t>and commercial levers.  KPMG’s Cloud Cost Management covers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widest </a:t>
            </a:r>
            <a:r>
              <a:rPr sz="1100" dirty="0">
                <a:latin typeface="Arial"/>
                <a:cs typeface="Arial"/>
              </a:rPr>
              <a:t>range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cost takeout </a:t>
            </a:r>
            <a:r>
              <a:rPr sz="1100" spc="-5" dirty="0">
                <a:latin typeface="Arial"/>
                <a:cs typeface="Arial"/>
              </a:rPr>
              <a:t>levers.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only  comprehensive commercial and technical audit of  cloud spend. </a:t>
            </a: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holistic approach means </a:t>
            </a:r>
            <a:r>
              <a:rPr sz="1100" dirty="0">
                <a:latin typeface="Arial"/>
                <a:cs typeface="Arial"/>
              </a:rPr>
              <a:t>faster 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comprehensive </a:t>
            </a:r>
            <a:r>
              <a:rPr sz="1100" dirty="0">
                <a:latin typeface="Arial"/>
                <a:cs typeface="Arial"/>
              </a:rPr>
              <a:t>cost takeout than </a:t>
            </a:r>
            <a:r>
              <a:rPr sz="1100" spc="-5" dirty="0">
                <a:latin typeface="Arial"/>
                <a:cs typeface="Arial"/>
              </a:rPr>
              <a:t>in-  house </a:t>
            </a:r>
            <a:r>
              <a:rPr sz="1100" dirty="0">
                <a:latin typeface="Arial"/>
                <a:cs typeface="Arial"/>
              </a:rPr>
              <a:t>teams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cost </a:t>
            </a:r>
            <a:r>
              <a:rPr sz="1100" spc="-5" dirty="0">
                <a:latin typeface="Arial"/>
                <a:cs typeface="Arial"/>
              </a:rPr>
              <a:t>tooling alone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achieve.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3366" y="1341884"/>
            <a:ext cx="3200400" cy="6350"/>
          </a:xfrm>
          <a:custGeom>
            <a:avLst/>
            <a:gdLst/>
            <a:ahLst/>
            <a:cxnLst/>
            <a:rect l="l" t="t" r="r" b="b"/>
            <a:pathLst>
              <a:path w="3200400" h="6350">
                <a:moveTo>
                  <a:pt x="0" y="635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3890" y="1347977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84997" y="1347977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6D20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983" y="2167127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4">
                <a:moveTo>
                  <a:pt x="51206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2940" y="155143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255270" y="0"/>
                </a:moveTo>
                <a:lnTo>
                  <a:pt x="209384" y="4112"/>
                </a:lnTo>
                <a:lnTo>
                  <a:pt x="166197" y="15970"/>
                </a:lnTo>
                <a:lnTo>
                  <a:pt x="126429" y="34851"/>
                </a:lnTo>
                <a:lnTo>
                  <a:pt x="90802" y="60035"/>
                </a:lnTo>
                <a:lnTo>
                  <a:pt x="60035" y="90802"/>
                </a:lnTo>
                <a:lnTo>
                  <a:pt x="34851" y="126429"/>
                </a:lnTo>
                <a:lnTo>
                  <a:pt x="15970" y="166197"/>
                </a:lnTo>
                <a:lnTo>
                  <a:pt x="4112" y="209384"/>
                </a:lnTo>
                <a:lnTo>
                  <a:pt x="0" y="255270"/>
                </a:lnTo>
                <a:lnTo>
                  <a:pt x="4112" y="301155"/>
                </a:lnTo>
                <a:lnTo>
                  <a:pt x="15970" y="344342"/>
                </a:lnTo>
                <a:lnTo>
                  <a:pt x="34851" y="384110"/>
                </a:lnTo>
                <a:lnTo>
                  <a:pt x="60035" y="419737"/>
                </a:lnTo>
                <a:lnTo>
                  <a:pt x="90802" y="450504"/>
                </a:lnTo>
                <a:lnTo>
                  <a:pt x="126429" y="475688"/>
                </a:lnTo>
                <a:lnTo>
                  <a:pt x="166197" y="494569"/>
                </a:lnTo>
                <a:lnTo>
                  <a:pt x="209384" y="506427"/>
                </a:lnTo>
                <a:lnTo>
                  <a:pt x="255270" y="510540"/>
                </a:lnTo>
                <a:lnTo>
                  <a:pt x="301155" y="506427"/>
                </a:lnTo>
                <a:lnTo>
                  <a:pt x="344342" y="494569"/>
                </a:lnTo>
                <a:lnTo>
                  <a:pt x="384110" y="475688"/>
                </a:lnTo>
                <a:lnTo>
                  <a:pt x="419737" y="450504"/>
                </a:lnTo>
                <a:lnTo>
                  <a:pt x="450504" y="419737"/>
                </a:lnTo>
                <a:lnTo>
                  <a:pt x="475688" y="384110"/>
                </a:lnTo>
                <a:lnTo>
                  <a:pt x="494569" y="344342"/>
                </a:lnTo>
                <a:lnTo>
                  <a:pt x="506427" y="301155"/>
                </a:lnTo>
                <a:lnTo>
                  <a:pt x="510540" y="255270"/>
                </a:lnTo>
                <a:lnTo>
                  <a:pt x="506427" y="209384"/>
                </a:lnTo>
                <a:lnTo>
                  <a:pt x="494569" y="166197"/>
                </a:lnTo>
                <a:lnTo>
                  <a:pt x="475688" y="126429"/>
                </a:lnTo>
                <a:lnTo>
                  <a:pt x="450504" y="90802"/>
                </a:lnTo>
                <a:lnTo>
                  <a:pt x="419737" y="60035"/>
                </a:lnTo>
                <a:lnTo>
                  <a:pt x="384110" y="34851"/>
                </a:lnTo>
                <a:lnTo>
                  <a:pt x="344342" y="15970"/>
                </a:lnTo>
                <a:lnTo>
                  <a:pt x="301155" y="4112"/>
                </a:lnTo>
                <a:lnTo>
                  <a:pt x="25527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8219" y="1524000"/>
            <a:ext cx="512445" cy="512445"/>
          </a:xfrm>
          <a:custGeom>
            <a:avLst/>
            <a:gdLst/>
            <a:ahLst/>
            <a:cxnLst/>
            <a:rect l="l" t="t" r="r" b="b"/>
            <a:pathLst>
              <a:path w="512444" h="512444">
                <a:moveTo>
                  <a:pt x="256032" y="0"/>
                </a:moveTo>
                <a:lnTo>
                  <a:pt x="210010" y="4125"/>
                </a:lnTo>
                <a:lnTo>
                  <a:pt x="166694" y="16018"/>
                </a:lnTo>
                <a:lnTo>
                  <a:pt x="126808" y="34956"/>
                </a:lnTo>
                <a:lnTo>
                  <a:pt x="91074" y="60215"/>
                </a:lnTo>
                <a:lnTo>
                  <a:pt x="60215" y="91074"/>
                </a:lnTo>
                <a:lnTo>
                  <a:pt x="34956" y="126808"/>
                </a:lnTo>
                <a:lnTo>
                  <a:pt x="16018" y="166694"/>
                </a:lnTo>
                <a:lnTo>
                  <a:pt x="4125" y="210010"/>
                </a:lnTo>
                <a:lnTo>
                  <a:pt x="0" y="256032"/>
                </a:lnTo>
                <a:lnTo>
                  <a:pt x="4125" y="302053"/>
                </a:lnTo>
                <a:lnTo>
                  <a:pt x="16018" y="345369"/>
                </a:lnTo>
                <a:lnTo>
                  <a:pt x="34956" y="385255"/>
                </a:lnTo>
                <a:lnTo>
                  <a:pt x="60215" y="420989"/>
                </a:lnTo>
                <a:lnTo>
                  <a:pt x="91074" y="451848"/>
                </a:lnTo>
                <a:lnTo>
                  <a:pt x="126808" y="477107"/>
                </a:lnTo>
                <a:lnTo>
                  <a:pt x="166694" y="496045"/>
                </a:lnTo>
                <a:lnTo>
                  <a:pt x="210010" y="507938"/>
                </a:lnTo>
                <a:lnTo>
                  <a:pt x="256032" y="512064"/>
                </a:lnTo>
                <a:lnTo>
                  <a:pt x="302053" y="507938"/>
                </a:lnTo>
                <a:lnTo>
                  <a:pt x="345369" y="496045"/>
                </a:lnTo>
                <a:lnTo>
                  <a:pt x="385255" y="477107"/>
                </a:lnTo>
                <a:lnTo>
                  <a:pt x="420989" y="451848"/>
                </a:lnTo>
                <a:lnTo>
                  <a:pt x="451848" y="420989"/>
                </a:lnTo>
                <a:lnTo>
                  <a:pt x="477107" y="385255"/>
                </a:lnTo>
                <a:lnTo>
                  <a:pt x="496045" y="345369"/>
                </a:lnTo>
                <a:lnTo>
                  <a:pt x="507938" y="302053"/>
                </a:lnTo>
                <a:lnTo>
                  <a:pt x="512064" y="256032"/>
                </a:lnTo>
                <a:lnTo>
                  <a:pt x="507938" y="210010"/>
                </a:lnTo>
                <a:lnTo>
                  <a:pt x="496045" y="166694"/>
                </a:lnTo>
                <a:lnTo>
                  <a:pt x="477107" y="126808"/>
                </a:lnTo>
                <a:lnTo>
                  <a:pt x="451848" y="91074"/>
                </a:lnTo>
                <a:lnTo>
                  <a:pt x="420989" y="60215"/>
                </a:lnTo>
                <a:lnTo>
                  <a:pt x="385255" y="34956"/>
                </a:lnTo>
                <a:lnTo>
                  <a:pt x="345369" y="16018"/>
                </a:lnTo>
                <a:lnTo>
                  <a:pt x="302053" y="4125"/>
                </a:lnTo>
                <a:lnTo>
                  <a:pt x="256032" y="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4235" y="1540763"/>
            <a:ext cx="512445" cy="512445"/>
          </a:xfrm>
          <a:custGeom>
            <a:avLst/>
            <a:gdLst/>
            <a:ahLst/>
            <a:cxnLst/>
            <a:rect l="l" t="t" r="r" b="b"/>
            <a:pathLst>
              <a:path w="512445" h="512444">
                <a:moveTo>
                  <a:pt x="256032" y="0"/>
                </a:moveTo>
                <a:lnTo>
                  <a:pt x="210010" y="4125"/>
                </a:lnTo>
                <a:lnTo>
                  <a:pt x="166694" y="16018"/>
                </a:lnTo>
                <a:lnTo>
                  <a:pt x="126808" y="34956"/>
                </a:lnTo>
                <a:lnTo>
                  <a:pt x="91074" y="60215"/>
                </a:lnTo>
                <a:lnTo>
                  <a:pt x="60215" y="91074"/>
                </a:lnTo>
                <a:lnTo>
                  <a:pt x="34956" y="126808"/>
                </a:lnTo>
                <a:lnTo>
                  <a:pt x="16018" y="166694"/>
                </a:lnTo>
                <a:lnTo>
                  <a:pt x="4125" y="210010"/>
                </a:lnTo>
                <a:lnTo>
                  <a:pt x="0" y="256032"/>
                </a:lnTo>
                <a:lnTo>
                  <a:pt x="4125" y="302053"/>
                </a:lnTo>
                <a:lnTo>
                  <a:pt x="16018" y="345369"/>
                </a:lnTo>
                <a:lnTo>
                  <a:pt x="34956" y="385255"/>
                </a:lnTo>
                <a:lnTo>
                  <a:pt x="60215" y="420989"/>
                </a:lnTo>
                <a:lnTo>
                  <a:pt x="91074" y="451848"/>
                </a:lnTo>
                <a:lnTo>
                  <a:pt x="126808" y="477107"/>
                </a:lnTo>
                <a:lnTo>
                  <a:pt x="166694" y="496045"/>
                </a:lnTo>
                <a:lnTo>
                  <a:pt x="210010" y="507938"/>
                </a:lnTo>
                <a:lnTo>
                  <a:pt x="256032" y="512064"/>
                </a:lnTo>
                <a:lnTo>
                  <a:pt x="302053" y="507938"/>
                </a:lnTo>
                <a:lnTo>
                  <a:pt x="345369" y="496045"/>
                </a:lnTo>
                <a:lnTo>
                  <a:pt x="385255" y="477107"/>
                </a:lnTo>
                <a:lnTo>
                  <a:pt x="420989" y="451848"/>
                </a:lnTo>
                <a:lnTo>
                  <a:pt x="451848" y="420989"/>
                </a:lnTo>
                <a:lnTo>
                  <a:pt x="477107" y="385255"/>
                </a:lnTo>
                <a:lnTo>
                  <a:pt x="496045" y="345369"/>
                </a:lnTo>
                <a:lnTo>
                  <a:pt x="507938" y="302053"/>
                </a:lnTo>
                <a:lnTo>
                  <a:pt x="512064" y="256032"/>
                </a:lnTo>
                <a:lnTo>
                  <a:pt x="507938" y="210010"/>
                </a:lnTo>
                <a:lnTo>
                  <a:pt x="496045" y="166694"/>
                </a:lnTo>
                <a:lnTo>
                  <a:pt x="477107" y="126808"/>
                </a:lnTo>
                <a:lnTo>
                  <a:pt x="451848" y="91074"/>
                </a:lnTo>
                <a:lnTo>
                  <a:pt x="420989" y="60215"/>
                </a:lnTo>
                <a:lnTo>
                  <a:pt x="385255" y="34956"/>
                </a:lnTo>
                <a:lnTo>
                  <a:pt x="345369" y="16018"/>
                </a:lnTo>
                <a:lnTo>
                  <a:pt x="302053" y="4125"/>
                </a:lnTo>
                <a:lnTo>
                  <a:pt x="256032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1560" y="1607814"/>
            <a:ext cx="250190" cy="314325"/>
          </a:xfrm>
          <a:custGeom>
            <a:avLst/>
            <a:gdLst/>
            <a:ahLst/>
            <a:cxnLst/>
            <a:rect l="l" t="t" r="r" b="b"/>
            <a:pathLst>
              <a:path w="250190" h="314325">
                <a:moveTo>
                  <a:pt x="229108" y="276275"/>
                </a:moveTo>
                <a:lnTo>
                  <a:pt x="20828" y="276275"/>
                </a:lnTo>
                <a:lnTo>
                  <a:pt x="20828" y="288836"/>
                </a:lnTo>
                <a:lnTo>
                  <a:pt x="0" y="301396"/>
                </a:lnTo>
                <a:lnTo>
                  <a:pt x="0" y="313944"/>
                </a:lnTo>
                <a:lnTo>
                  <a:pt x="249936" y="313944"/>
                </a:lnTo>
                <a:lnTo>
                  <a:pt x="249936" y="301396"/>
                </a:lnTo>
                <a:lnTo>
                  <a:pt x="229108" y="288836"/>
                </a:lnTo>
                <a:lnTo>
                  <a:pt x="229108" y="276275"/>
                </a:lnTo>
                <a:close/>
              </a:path>
              <a:path w="250190" h="314325">
                <a:moveTo>
                  <a:pt x="195783" y="0"/>
                </a:moveTo>
                <a:lnTo>
                  <a:pt x="49987" y="0"/>
                </a:lnTo>
                <a:lnTo>
                  <a:pt x="41460" y="1505"/>
                </a:lnTo>
                <a:lnTo>
                  <a:pt x="34886" y="5759"/>
                </a:lnTo>
                <a:lnTo>
                  <a:pt x="30656" y="12365"/>
                </a:lnTo>
                <a:lnTo>
                  <a:pt x="29159" y="20929"/>
                </a:lnTo>
                <a:lnTo>
                  <a:pt x="29159" y="276275"/>
                </a:lnTo>
                <a:lnTo>
                  <a:pt x="220776" y="276275"/>
                </a:lnTo>
                <a:lnTo>
                  <a:pt x="220776" y="133959"/>
                </a:lnTo>
                <a:lnTo>
                  <a:pt x="62484" y="133959"/>
                </a:lnTo>
                <a:lnTo>
                  <a:pt x="62484" y="41859"/>
                </a:lnTo>
                <a:lnTo>
                  <a:pt x="220776" y="41859"/>
                </a:lnTo>
                <a:lnTo>
                  <a:pt x="220776" y="20929"/>
                </a:lnTo>
                <a:lnTo>
                  <a:pt x="218628" y="12365"/>
                </a:lnTo>
                <a:lnTo>
                  <a:pt x="212966" y="5759"/>
                </a:lnTo>
                <a:lnTo>
                  <a:pt x="204960" y="1505"/>
                </a:lnTo>
                <a:lnTo>
                  <a:pt x="195783" y="0"/>
                </a:lnTo>
                <a:close/>
              </a:path>
              <a:path w="250190" h="314325">
                <a:moveTo>
                  <a:pt x="220776" y="41859"/>
                </a:moveTo>
                <a:lnTo>
                  <a:pt x="183286" y="41859"/>
                </a:lnTo>
                <a:lnTo>
                  <a:pt x="183286" y="133959"/>
                </a:lnTo>
                <a:lnTo>
                  <a:pt x="220776" y="133959"/>
                </a:lnTo>
                <a:lnTo>
                  <a:pt x="220776" y="41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3861" y="1682498"/>
            <a:ext cx="83820" cy="26034"/>
          </a:xfrm>
          <a:custGeom>
            <a:avLst/>
            <a:gdLst/>
            <a:ahLst/>
            <a:cxnLst/>
            <a:rect l="l" t="t" r="r" b="b"/>
            <a:pathLst>
              <a:path w="83819" h="26035">
                <a:moveTo>
                  <a:pt x="83820" y="0"/>
                </a:moveTo>
                <a:lnTo>
                  <a:pt x="0" y="0"/>
                </a:lnTo>
                <a:lnTo>
                  <a:pt x="0" y="25908"/>
                </a:lnTo>
                <a:lnTo>
                  <a:pt x="12890" y="25908"/>
                </a:lnTo>
                <a:lnTo>
                  <a:pt x="12890" y="21399"/>
                </a:lnTo>
                <a:lnTo>
                  <a:pt x="83820" y="21399"/>
                </a:lnTo>
                <a:lnTo>
                  <a:pt x="83820" y="0"/>
                </a:lnTo>
                <a:close/>
              </a:path>
              <a:path w="83819" h="26035">
                <a:moveTo>
                  <a:pt x="37604" y="21399"/>
                </a:moveTo>
                <a:lnTo>
                  <a:pt x="21488" y="21399"/>
                </a:lnTo>
                <a:lnTo>
                  <a:pt x="21488" y="25908"/>
                </a:lnTo>
                <a:lnTo>
                  <a:pt x="37604" y="25908"/>
                </a:lnTo>
                <a:lnTo>
                  <a:pt x="37604" y="21399"/>
                </a:lnTo>
                <a:close/>
              </a:path>
              <a:path w="83819" h="26035">
                <a:moveTo>
                  <a:pt x="63398" y="21399"/>
                </a:moveTo>
                <a:lnTo>
                  <a:pt x="46202" y="21399"/>
                </a:lnTo>
                <a:lnTo>
                  <a:pt x="46202" y="25908"/>
                </a:lnTo>
                <a:lnTo>
                  <a:pt x="63398" y="25908"/>
                </a:lnTo>
                <a:lnTo>
                  <a:pt x="63398" y="21399"/>
                </a:lnTo>
                <a:close/>
              </a:path>
              <a:path w="83819" h="26035">
                <a:moveTo>
                  <a:pt x="83820" y="21399"/>
                </a:moveTo>
                <a:lnTo>
                  <a:pt x="71996" y="21399"/>
                </a:lnTo>
                <a:lnTo>
                  <a:pt x="71996" y="25908"/>
                </a:lnTo>
                <a:lnTo>
                  <a:pt x="83820" y="25908"/>
                </a:lnTo>
                <a:lnTo>
                  <a:pt x="83820" y="2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1689" y="1607822"/>
            <a:ext cx="208915" cy="259079"/>
          </a:xfrm>
          <a:custGeom>
            <a:avLst/>
            <a:gdLst/>
            <a:ahLst/>
            <a:cxnLst/>
            <a:rect l="l" t="t" r="r" b="b"/>
            <a:pathLst>
              <a:path w="208915" h="259080">
                <a:moveTo>
                  <a:pt x="0" y="50139"/>
                </a:moveTo>
                <a:lnTo>
                  <a:pt x="0" y="83565"/>
                </a:lnTo>
                <a:lnTo>
                  <a:pt x="6129" y="85069"/>
                </a:lnTo>
                <a:lnTo>
                  <a:pt x="11479" y="89317"/>
                </a:lnTo>
                <a:lnTo>
                  <a:pt x="15264" y="95915"/>
                </a:lnTo>
                <a:lnTo>
                  <a:pt x="16700" y="104470"/>
                </a:lnTo>
                <a:lnTo>
                  <a:pt x="16700" y="229831"/>
                </a:lnTo>
                <a:lnTo>
                  <a:pt x="18983" y="241452"/>
                </a:lnTo>
                <a:lnTo>
                  <a:pt x="25571" y="250723"/>
                </a:lnTo>
                <a:lnTo>
                  <a:pt x="36074" y="256860"/>
                </a:lnTo>
                <a:lnTo>
                  <a:pt x="50101" y="259079"/>
                </a:lnTo>
                <a:lnTo>
                  <a:pt x="66802" y="259079"/>
                </a:lnTo>
                <a:lnTo>
                  <a:pt x="79073" y="256860"/>
                </a:lnTo>
                <a:lnTo>
                  <a:pt x="89776" y="250723"/>
                </a:lnTo>
                <a:lnTo>
                  <a:pt x="97345" y="241452"/>
                </a:lnTo>
                <a:lnTo>
                  <a:pt x="100215" y="229831"/>
                </a:lnTo>
                <a:lnTo>
                  <a:pt x="45923" y="229831"/>
                </a:lnTo>
                <a:lnTo>
                  <a:pt x="45923" y="104470"/>
                </a:lnTo>
                <a:lnTo>
                  <a:pt x="42857" y="84224"/>
                </a:lnTo>
                <a:lnTo>
                  <a:pt x="33920" y="67898"/>
                </a:lnTo>
                <a:lnTo>
                  <a:pt x="19503" y="56276"/>
                </a:lnTo>
                <a:lnTo>
                  <a:pt x="0" y="50139"/>
                </a:lnTo>
                <a:close/>
              </a:path>
              <a:path w="208915" h="259080">
                <a:moveTo>
                  <a:pt x="146151" y="12534"/>
                </a:moveTo>
                <a:lnTo>
                  <a:pt x="141973" y="12534"/>
                </a:lnTo>
                <a:lnTo>
                  <a:pt x="83515" y="62674"/>
                </a:lnTo>
                <a:lnTo>
                  <a:pt x="83515" y="71031"/>
                </a:lnTo>
                <a:lnTo>
                  <a:pt x="87680" y="71031"/>
                </a:lnTo>
                <a:lnTo>
                  <a:pt x="87680" y="75209"/>
                </a:lnTo>
                <a:lnTo>
                  <a:pt x="70980" y="91935"/>
                </a:lnTo>
                <a:lnTo>
                  <a:pt x="66802" y="100291"/>
                </a:lnTo>
                <a:lnTo>
                  <a:pt x="66802" y="229831"/>
                </a:lnTo>
                <a:lnTo>
                  <a:pt x="100215" y="229831"/>
                </a:lnTo>
                <a:lnTo>
                  <a:pt x="100215" y="108648"/>
                </a:lnTo>
                <a:lnTo>
                  <a:pt x="104394" y="104470"/>
                </a:lnTo>
                <a:lnTo>
                  <a:pt x="122280" y="104470"/>
                </a:lnTo>
                <a:lnTo>
                  <a:pt x="146151" y="83565"/>
                </a:lnTo>
                <a:lnTo>
                  <a:pt x="150317" y="83565"/>
                </a:lnTo>
                <a:lnTo>
                  <a:pt x="150317" y="79387"/>
                </a:lnTo>
                <a:lnTo>
                  <a:pt x="162852" y="41782"/>
                </a:lnTo>
                <a:lnTo>
                  <a:pt x="162852" y="33426"/>
                </a:lnTo>
                <a:lnTo>
                  <a:pt x="158673" y="33426"/>
                </a:lnTo>
                <a:lnTo>
                  <a:pt x="162852" y="25069"/>
                </a:lnTo>
                <a:lnTo>
                  <a:pt x="171196" y="20891"/>
                </a:lnTo>
                <a:lnTo>
                  <a:pt x="179552" y="20891"/>
                </a:lnTo>
                <a:lnTo>
                  <a:pt x="208788" y="16713"/>
                </a:lnTo>
                <a:lnTo>
                  <a:pt x="146151" y="16713"/>
                </a:lnTo>
                <a:lnTo>
                  <a:pt x="146151" y="12534"/>
                </a:lnTo>
                <a:close/>
              </a:path>
              <a:path w="208915" h="259080">
                <a:moveTo>
                  <a:pt x="122280" y="104470"/>
                </a:moveTo>
                <a:lnTo>
                  <a:pt x="104394" y="104470"/>
                </a:lnTo>
                <a:lnTo>
                  <a:pt x="108559" y="112826"/>
                </a:lnTo>
                <a:lnTo>
                  <a:pt x="112737" y="112826"/>
                </a:lnTo>
                <a:lnTo>
                  <a:pt x="122280" y="104470"/>
                </a:lnTo>
                <a:close/>
              </a:path>
              <a:path w="208915" h="259080">
                <a:moveTo>
                  <a:pt x="208788" y="0"/>
                </a:moveTo>
                <a:lnTo>
                  <a:pt x="175374" y="4178"/>
                </a:lnTo>
                <a:lnTo>
                  <a:pt x="168461" y="4961"/>
                </a:lnTo>
                <a:lnTo>
                  <a:pt x="160762" y="7312"/>
                </a:lnTo>
                <a:lnTo>
                  <a:pt x="153064" y="11229"/>
                </a:lnTo>
                <a:lnTo>
                  <a:pt x="146151" y="16713"/>
                </a:lnTo>
                <a:lnTo>
                  <a:pt x="208788" y="16713"/>
                </a:lnTo>
                <a:lnTo>
                  <a:pt x="208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5759" y="1740407"/>
            <a:ext cx="18415" cy="26034"/>
          </a:xfrm>
          <a:custGeom>
            <a:avLst/>
            <a:gdLst/>
            <a:ahLst/>
            <a:cxnLst/>
            <a:rect l="l" t="t" r="r" b="b"/>
            <a:pathLst>
              <a:path w="18414" h="26035">
                <a:moveTo>
                  <a:pt x="14389" y="0"/>
                </a:moveTo>
                <a:lnTo>
                  <a:pt x="4279" y="0"/>
                </a:lnTo>
                <a:lnTo>
                  <a:pt x="0" y="5511"/>
                </a:lnTo>
                <a:lnTo>
                  <a:pt x="0" y="20396"/>
                </a:lnTo>
                <a:lnTo>
                  <a:pt x="4279" y="25908"/>
                </a:lnTo>
                <a:lnTo>
                  <a:pt x="14389" y="25908"/>
                </a:lnTo>
                <a:lnTo>
                  <a:pt x="18288" y="20396"/>
                </a:lnTo>
                <a:lnTo>
                  <a:pt x="18288" y="19291"/>
                </a:lnTo>
                <a:lnTo>
                  <a:pt x="6997" y="19291"/>
                </a:lnTo>
                <a:lnTo>
                  <a:pt x="4660" y="16535"/>
                </a:lnTo>
                <a:lnTo>
                  <a:pt x="4660" y="9372"/>
                </a:lnTo>
                <a:lnTo>
                  <a:pt x="6997" y="6616"/>
                </a:lnTo>
                <a:lnTo>
                  <a:pt x="18288" y="6616"/>
                </a:lnTo>
                <a:lnTo>
                  <a:pt x="18288" y="5511"/>
                </a:lnTo>
                <a:lnTo>
                  <a:pt x="14389" y="0"/>
                </a:lnTo>
                <a:close/>
              </a:path>
              <a:path w="18414" h="26035">
                <a:moveTo>
                  <a:pt x="18288" y="6616"/>
                </a:moveTo>
                <a:lnTo>
                  <a:pt x="11671" y="6616"/>
                </a:lnTo>
                <a:lnTo>
                  <a:pt x="13614" y="9372"/>
                </a:lnTo>
                <a:lnTo>
                  <a:pt x="13614" y="16535"/>
                </a:lnTo>
                <a:lnTo>
                  <a:pt x="11671" y="19291"/>
                </a:lnTo>
                <a:lnTo>
                  <a:pt x="18288" y="19291"/>
                </a:lnTo>
                <a:lnTo>
                  <a:pt x="18288" y="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7467" y="1714503"/>
            <a:ext cx="24765" cy="55244"/>
          </a:xfrm>
          <a:custGeom>
            <a:avLst/>
            <a:gdLst/>
            <a:ahLst/>
            <a:cxnLst/>
            <a:rect l="l" t="t" r="r" b="b"/>
            <a:pathLst>
              <a:path w="24764" h="55244">
                <a:moveTo>
                  <a:pt x="20256" y="0"/>
                </a:moveTo>
                <a:lnTo>
                  <a:pt x="17627" y="1104"/>
                </a:lnTo>
                <a:lnTo>
                  <a:pt x="16510" y="3873"/>
                </a:lnTo>
                <a:lnTo>
                  <a:pt x="749" y="45440"/>
                </a:lnTo>
                <a:lnTo>
                  <a:pt x="381" y="45999"/>
                </a:lnTo>
                <a:lnTo>
                  <a:pt x="0" y="47104"/>
                </a:lnTo>
                <a:lnTo>
                  <a:pt x="0" y="50431"/>
                </a:lnTo>
                <a:lnTo>
                  <a:pt x="749" y="52095"/>
                </a:lnTo>
                <a:lnTo>
                  <a:pt x="2247" y="53200"/>
                </a:lnTo>
                <a:lnTo>
                  <a:pt x="4127" y="54864"/>
                </a:lnTo>
                <a:lnTo>
                  <a:pt x="6756" y="54305"/>
                </a:lnTo>
                <a:lnTo>
                  <a:pt x="7874" y="50977"/>
                </a:lnTo>
                <a:lnTo>
                  <a:pt x="23634" y="9969"/>
                </a:lnTo>
                <a:lnTo>
                  <a:pt x="24003" y="8864"/>
                </a:lnTo>
                <a:lnTo>
                  <a:pt x="24384" y="8305"/>
                </a:lnTo>
                <a:lnTo>
                  <a:pt x="24384" y="4978"/>
                </a:lnTo>
                <a:lnTo>
                  <a:pt x="23634" y="2768"/>
                </a:lnTo>
                <a:lnTo>
                  <a:pt x="22136" y="1663"/>
                </a:lnTo>
                <a:lnTo>
                  <a:pt x="2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5052" y="1869948"/>
            <a:ext cx="320040" cy="82550"/>
          </a:xfrm>
          <a:custGeom>
            <a:avLst/>
            <a:gdLst/>
            <a:ahLst/>
            <a:cxnLst/>
            <a:rect l="l" t="t" r="r" b="b"/>
            <a:pathLst>
              <a:path w="320039" h="82550">
                <a:moveTo>
                  <a:pt x="281304" y="0"/>
                </a:moveTo>
                <a:lnTo>
                  <a:pt x="38201" y="0"/>
                </a:lnTo>
                <a:lnTo>
                  <a:pt x="0" y="82296"/>
                </a:lnTo>
                <a:lnTo>
                  <a:pt x="320039" y="82296"/>
                </a:lnTo>
                <a:lnTo>
                  <a:pt x="281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2291" y="1610867"/>
            <a:ext cx="274323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3777" y="1601724"/>
            <a:ext cx="306705" cy="363220"/>
          </a:xfrm>
          <a:custGeom>
            <a:avLst/>
            <a:gdLst/>
            <a:ahLst/>
            <a:cxnLst/>
            <a:rect l="l" t="t" r="r" b="b"/>
            <a:pathLst>
              <a:path w="306704" h="363219">
                <a:moveTo>
                  <a:pt x="254457" y="213741"/>
                </a:moveTo>
                <a:lnTo>
                  <a:pt x="158838" y="330327"/>
                </a:lnTo>
                <a:lnTo>
                  <a:pt x="165315" y="336804"/>
                </a:lnTo>
                <a:lnTo>
                  <a:pt x="170180" y="343281"/>
                </a:lnTo>
                <a:lnTo>
                  <a:pt x="176657" y="348145"/>
                </a:lnTo>
                <a:lnTo>
                  <a:pt x="182481" y="351783"/>
                </a:lnTo>
                <a:lnTo>
                  <a:pt x="193526" y="359066"/>
                </a:lnTo>
                <a:lnTo>
                  <a:pt x="199351" y="362712"/>
                </a:lnTo>
                <a:lnTo>
                  <a:pt x="293357" y="246126"/>
                </a:lnTo>
                <a:lnTo>
                  <a:pt x="288238" y="242706"/>
                </a:lnTo>
                <a:lnTo>
                  <a:pt x="282817" y="239442"/>
                </a:lnTo>
                <a:lnTo>
                  <a:pt x="277399" y="235878"/>
                </a:lnTo>
                <a:lnTo>
                  <a:pt x="272288" y="231559"/>
                </a:lnTo>
                <a:lnTo>
                  <a:pt x="265798" y="226695"/>
                </a:lnTo>
                <a:lnTo>
                  <a:pt x="259321" y="220218"/>
                </a:lnTo>
                <a:lnTo>
                  <a:pt x="254457" y="213741"/>
                </a:lnTo>
                <a:close/>
              </a:path>
              <a:path w="306704" h="363219">
                <a:moveTo>
                  <a:pt x="209080" y="0"/>
                </a:moveTo>
                <a:lnTo>
                  <a:pt x="25933" y="0"/>
                </a:lnTo>
                <a:lnTo>
                  <a:pt x="16410" y="1997"/>
                </a:lnTo>
                <a:lnTo>
                  <a:pt x="8104" y="7486"/>
                </a:lnTo>
                <a:lnTo>
                  <a:pt x="2228" y="15709"/>
                </a:lnTo>
                <a:lnTo>
                  <a:pt x="0" y="25908"/>
                </a:lnTo>
                <a:lnTo>
                  <a:pt x="0" y="323850"/>
                </a:lnTo>
                <a:lnTo>
                  <a:pt x="2228" y="333111"/>
                </a:lnTo>
                <a:lnTo>
                  <a:pt x="8104" y="340855"/>
                </a:lnTo>
                <a:lnTo>
                  <a:pt x="16410" y="346170"/>
                </a:lnTo>
                <a:lnTo>
                  <a:pt x="25933" y="348145"/>
                </a:lnTo>
                <a:lnTo>
                  <a:pt x="162077" y="348145"/>
                </a:lnTo>
                <a:lnTo>
                  <a:pt x="157213" y="344906"/>
                </a:lnTo>
                <a:lnTo>
                  <a:pt x="153974" y="341655"/>
                </a:lnTo>
                <a:lnTo>
                  <a:pt x="150723" y="336804"/>
                </a:lnTo>
                <a:lnTo>
                  <a:pt x="145872" y="330327"/>
                </a:lnTo>
                <a:lnTo>
                  <a:pt x="22694" y="330327"/>
                </a:lnTo>
                <a:lnTo>
                  <a:pt x="19443" y="327088"/>
                </a:lnTo>
                <a:lnTo>
                  <a:pt x="19443" y="22669"/>
                </a:lnTo>
                <a:lnTo>
                  <a:pt x="22694" y="19431"/>
                </a:lnTo>
                <a:lnTo>
                  <a:pt x="231144" y="19431"/>
                </a:lnTo>
                <a:lnTo>
                  <a:pt x="218795" y="6477"/>
                </a:lnTo>
                <a:lnTo>
                  <a:pt x="209080" y="0"/>
                </a:lnTo>
                <a:close/>
              </a:path>
              <a:path w="306704" h="363219">
                <a:moveTo>
                  <a:pt x="288493" y="270421"/>
                </a:moveTo>
                <a:lnTo>
                  <a:pt x="269049" y="293090"/>
                </a:lnTo>
                <a:lnTo>
                  <a:pt x="269049" y="327088"/>
                </a:lnTo>
                <a:lnTo>
                  <a:pt x="265798" y="330327"/>
                </a:lnTo>
                <a:lnTo>
                  <a:pt x="239864" y="330327"/>
                </a:lnTo>
                <a:lnTo>
                  <a:pt x="223659" y="348145"/>
                </a:lnTo>
                <a:lnTo>
                  <a:pt x="262559" y="348145"/>
                </a:lnTo>
                <a:lnTo>
                  <a:pt x="272768" y="346170"/>
                </a:lnTo>
                <a:lnTo>
                  <a:pt x="280998" y="340855"/>
                </a:lnTo>
                <a:lnTo>
                  <a:pt x="286493" y="333111"/>
                </a:lnTo>
                <a:lnTo>
                  <a:pt x="288493" y="323850"/>
                </a:lnTo>
                <a:lnTo>
                  <a:pt x="288493" y="270421"/>
                </a:lnTo>
                <a:close/>
              </a:path>
              <a:path w="306704" h="363219">
                <a:moveTo>
                  <a:pt x="197726" y="265557"/>
                </a:moveTo>
                <a:lnTo>
                  <a:pt x="47002" y="265557"/>
                </a:lnTo>
                <a:lnTo>
                  <a:pt x="47002" y="283375"/>
                </a:lnTo>
                <a:lnTo>
                  <a:pt x="183146" y="283375"/>
                </a:lnTo>
                <a:lnTo>
                  <a:pt x="197726" y="265557"/>
                </a:lnTo>
                <a:close/>
              </a:path>
              <a:path w="306704" h="363219">
                <a:moveTo>
                  <a:pt x="228523" y="228320"/>
                </a:moveTo>
                <a:lnTo>
                  <a:pt x="47002" y="228320"/>
                </a:lnTo>
                <a:lnTo>
                  <a:pt x="47002" y="246126"/>
                </a:lnTo>
                <a:lnTo>
                  <a:pt x="212318" y="246126"/>
                </a:lnTo>
                <a:lnTo>
                  <a:pt x="228523" y="228320"/>
                </a:lnTo>
                <a:close/>
              </a:path>
              <a:path w="306704" h="363219">
                <a:moveTo>
                  <a:pt x="299834" y="191071"/>
                </a:moveTo>
                <a:lnTo>
                  <a:pt x="296595" y="192684"/>
                </a:lnTo>
                <a:lnTo>
                  <a:pt x="277152" y="204025"/>
                </a:lnTo>
                <a:lnTo>
                  <a:pt x="286867" y="213741"/>
                </a:lnTo>
                <a:lnTo>
                  <a:pt x="290118" y="215353"/>
                </a:lnTo>
                <a:lnTo>
                  <a:pt x="294982" y="218592"/>
                </a:lnTo>
                <a:lnTo>
                  <a:pt x="298221" y="220218"/>
                </a:lnTo>
                <a:lnTo>
                  <a:pt x="304698" y="199161"/>
                </a:lnTo>
                <a:lnTo>
                  <a:pt x="306324" y="195922"/>
                </a:lnTo>
                <a:lnTo>
                  <a:pt x="299834" y="191071"/>
                </a:lnTo>
                <a:close/>
              </a:path>
              <a:path w="306704" h="363219">
                <a:moveTo>
                  <a:pt x="241490" y="189458"/>
                </a:moveTo>
                <a:lnTo>
                  <a:pt x="47002" y="189458"/>
                </a:lnTo>
                <a:lnTo>
                  <a:pt x="47002" y="208889"/>
                </a:lnTo>
                <a:lnTo>
                  <a:pt x="241490" y="208889"/>
                </a:lnTo>
                <a:lnTo>
                  <a:pt x="241490" y="189458"/>
                </a:lnTo>
                <a:close/>
              </a:path>
              <a:path w="306704" h="363219">
                <a:moveTo>
                  <a:pt x="231144" y="19431"/>
                </a:moveTo>
                <a:lnTo>
                  <a:pt x="202590" y="19431"/>
                </a:lnTo>
                <a:lnTo>
                  <a:pt x="205828" y="22669"/>
                </a:lnTo>
                <a:lnTo>
                  <a:pt x="205828" y="79349"/>
                </a:lnTo>
                <a:lnTo>
                  <a:pt x="212318" y="84201"/>
                </a:lnTo>
                <a:lnTo>
                  <a:pt x="223659" y="85826"/>
                </a:lnTo>
                <a:lnTo>
                  <a:pt x="265798" y="85826"/>
                </a:lnTo>
                <a:lnTo>
                  <a:pt x="269049" y="89065"/>
                </a:lnTo>
                <a:lnTo>
                  <a:pt x="269049" y="195922"/>
                </a:lnTo>
                <a:lnTo>
                  <a:pt x="288493" y="186220"/>
                </a:lnTo>
                <a:lnTo>
                  <a:pt x="288493" y="80962"/>
                </a:lnTo>
                <a:lnTo>
                  <a:pt x="286867" y="77724"/>
                </a:lnTo>
                <a:lnTo>
                  <a:pt x="283629" y="74485"/>
                </a:lnTo>
                <a:lnTo>
                  <a:pt x="231144" y="19431"/>
                </a:lnTo>
                <a:close/>
              </a:path>
              <a:path w="306704" h="363219">
                <a:moveTo>
                  <a:pt x="241490" y="152209"/>
                </a:moveTo>
                <a:lnTo>
                  <a:pt x="47002" y="152209"/>
                </a:lnTo>
                <a:lnTo>
                  <a:pt x="47002" y="170027"/>
                </a:lnTo>
                <a:lnTo>
                  <a:pt x="241490" y="170027"/>
                </a:lnTo>
                <a:lnTo>
                  <a:pt x="241490" y="152209"/>
                </a:lnTo>
                <a:close/>
              </a:path>
              <a:path w="306704" h="363219">
                <a:moveTo>
                  <a:pt x="241490" y="114960"/>
                </a:moveTo>
                <a:lnTo>
                  <a:pt x="47002" y="114960"/>
                </a:lnTo>
                <a:lnTo>
                  <a:pt x="47002" y="132765"/>
                </a:lnTo>
                <a:lnTo>
                  <a:pt x="241490" y="132765"/>
                </a:lnTo>
                <a:lnTo>
                  <a:pt x="241490" y="114960"/>
                </a:lnTo>
                <a:close/>
              </a:path>
              <a:path w="306704" h="363219">
                <a:moveTo>
                  <a:pt x="184772" y="76098"/>
                </a:moveTo>
                <a:lnTo>
                  <a:pt x="47002" y="76098"/>
                </a:lnTo>
                <a:lnTo>
                  <a:pt x="47002" y="95529"/>
                </a:lnTo>
                <a:lnTo>
                  <a:pt x="184772" y="95529"/>
                </a:lnTo>
                <a:lnTo>
                  <a:pt x="184772" y="76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62" y="6252792"/>
            <a:ext cx="132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 aut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262" y="6272710"/>
            <a:ext cx="637730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5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7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2018" y="6272710"/>
            <a:ext cx="29673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  <a:tabLst>
                <a:tab pos="2826385" algn="l"/>
              </a:tabLst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prov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des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serv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ces.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	</a:t>
            </a:r>
            <a:r>
              <a:rPr sz="1500" spc="-15" baseline="-19444" dirty="0">
                <a:solidFill>
                  <a:srgbClr val="00338D"/>
                </a:solidFill>
                <a:latin typeface="Arial"/>
                <a:cs typeface="Arial"/>
              </a:rPr>
              <a:t>17</a:t>
            </a:r>
            <a:endParaRPr sz="1500" baseline="-19444">
              <a:latin typeface="Arial"/>
              <a:cs typeface="Arial"/>
            </a:endParaRPr>
          </a:p>
          <a:p>
            <a:pPr marL="10160">
              <a:lnSpc>
                <a:spcPts val="68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807" y="6070091"/>
            <a:ext cx="6148070" cy="462280"/>
          </a:xfrm>
          <a:custGeom>
            <a:avLst/>
            <a:gdLst/>
            <a:ahLst/>
            <a:cxnLst/>
            <a:rect l="l" t="t" r="r" b="b"/>
            <a:pathLst>
              <a:path w="6148070" h="462279">
                <a:moveTo>
                  <a:pt x="0" y="461772"/>
                </a:moveTo>
                <a:lnTo>
                  <a:pt x="6147816" y="461772"/>
                </a:lnTo>
                <a:lnTo>
                  <a:pt x="6147816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0623" y="0"/>
            <a:ext cx="4151629" cy="6858000"/>
          </a:xfrm>
          <a:custGeom>
            <a:avLst/>
            <a:gdLst/>
            <a:ahLst/>
            <a:cxnLst/>
            <a:rect l="l" t="t" r="r" b="b"/>
            <a:pathLst>
              <a:path w="4151629" h="6858000">
                <a:moveTo>
                  <a:pt x="0" y="6858000"/>
                </a:moveTo>
                <a:lnTo>
                  <a:pt x="4151376" y="6858000"/>
                </a:lnTo>
                <a:lnTo>
                  <a:pt x="41513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2233" y="6252772"/>
            <a:ext cx="547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which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the independent 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affiliated. All rights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8198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0623" y="0"/>
            <a:ext cx="41513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0499" y="279091"/>
            <a:ext cx="6465570" cy="11163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1105"/>
              </a:spcBef>
            </a:pPr>
            <a:r>
              <a:rPr sz="4000" spc="-10" dirty="0"/>
              <a:t>How do </a:t>
            </a:r>
            <a:r>
              <a:rPr sz="4000" spc="-5" dirty="0"/>
              <a:t>I operate securely in  the cloud?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990499" y="1417459"/>
            <a:ext cx="6541134" cy="1793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10"/>
              </a:lnSpc>
              <a:spcBef>
                <a:spcPts val="95"/>
              </a:spcBef>
            </a:pP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Key</a:t>
            </a:r>
            <a:r>
              <a:rPr sz="1300" b="1" spc="5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29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must my testing strategies </a:t>
            </a:r>
            <a:r>
              <a:rPr sz="1300" spc="-10" dirty="0">
                <a:latin typeface="Arial"/>
                <a:cs typeface="Arial"/>
              </a:rPr>
              <a:t>change </a:t>
            </a:r>
            <a:r>
              <a:rPr sz="1300" spc="-5" dirty="0">
                <a:latin typeface="Arial"/>
                <a:cs typeface="Arial"/>
              </a:rPr>
              <a:t>to include cloud</a:t>
            </a:r>
            <a:r>
              <a:rPr sz="1300" spc="18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technology?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manage my transformation </a:t>
            </a:r>
            <a:r>
              <a:rPr sz="1300" spc="-10" dirty="0">
                <a:latin typeface="Arial"/>
                <a:cs typeface="Arial"/>
              </a:rPr>
              <a:t>effort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effectively?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design </a:t>
            </a:r>
            <a:r>
              <a:rPr sz="1300" spc="-10" dirty="0">
                <a:latin typeface="Arial"/>
                <a:cs typeface="Arial"/>
              </a:rPr>
              <a:t>and </a:t>
            </a:r>
            <a:r>
              <a:rPr sz="1300" spc="-5" dirty="0">
                <a:latin typeface="Arial"/>
                <a:cs typeface="Arial"/>
              </a:rPr>
              <a:t>build for resiliency in my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environment?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optimize </a:t>
            </a:r>
            <a:r>
              <a:rPr sz="1300" spc="-10" dirty="0">
                <a:latin typeface="Arial"/>
                <a:cs typeface="Arial"/>
              </a:rPr>
              <a:t>data management and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controls?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51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do I plan </a:t>
            </a:r>
            <a:r>
              <a:rPr sz="1300" spc="-10" dirty="0">
                <a:latin typeface="Arial"/>
                <a:cs typeface="Arial"/>
              </a:rPr>
              <a:t>and </a:t>
            </a:r>
            <a:r>
              <a:rPr sz="1300" spc="-5" dirty="0">
                <a:latin typeface="Arial"/>
                <a:cs typeface="Arial"/>
              </a:rPr>
              <a:t>implement </a:t>
            </a:r>
            <a:r>
              <a:rPr sz="1300" spc="-10" dirty="0">
                <a:latin typeface="Arial"/>
                <a:cs typeface="Arial"/>
              </a:rPr>
              <a:t>the </a:t>
            </a:r>
            <a:r>
              <a:rPr sz="1300" spc="-5" dirty="0">
                <a:latin typeface="Arial"/>
                <a:cs typeface="Arial"/>
              </a:rPr>
              <a:t>necessary controls to meet regulatory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requirements</a:t>
            </a:r>
            <a:endParaRPr sz="1300">
              <a:latin typeface="Arial"/>
              <a:cs typeface="Arial"/>
            </a:endParaRPr>
          </a:p>
          <a:p>
            <a:pPr marL="297180">
              <a:lnSpc>
                <a:spcPts val="1430"/>
              </a:lnSpc>
            </a:pPr>
            <a:r>
              <a:rPr sz="1300" spc="-5" dirty="0">
                <a:latin typeface="Arial"/>
                <a:cs typeface="Arial"/>
              </a:rPr>
              <a:t>in </a:t>
            </a:r>
            <a:r>
              <a:rPr sz="1300" spc="-10" dirty="0">
                <a:latin typeface="Arial"/>
                <a:cs typeface="Arial"/>
              </a:rPr>
              <a:t>the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cloud?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3637" y="154957"/>
            <a:ext cx="33153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Protect and Govern stage is a critical  component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Strategy and resulting  adoption. Organizations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evolve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security,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risk, and compliance capabilities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enable cloud transformation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business and  benefits realization. Cloud adoption and  transformation often means expanding the use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3rd party suppliers and collecting, storing, and  transacting user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across geographic and  political boundaries. Development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risk and  value-driven cloud security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a  foundational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 the cloud transformation and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provide critical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architecture and  infrastructure consideration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“prepare”  stage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journey.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30440" y="3878579"/>
            <a:ext cx="4799075" cy="2979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b="1" spc="-5" dirty="0">
                <a:latin typeface="Arial"/>
                <a:cs typeface="Arial"/>
              </a:rPr>
              <a:t>Protect &amp; Govern </a:t>
            </a:r>
            <a:r>
              <a:rPr spc="-5" dirty="0"/>
              <a:t>– Cloud </a:t>
            </a:r>
            <a:r>
              <a:rPr spc="-15" dirty="0"/>
              <a:t>Transformation  </a:t>
            </a:r>
            <a:r>
              <a:rPr spc="-5" dirty="0"/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90919" y="4230035"/>
            <a:ext cx="225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Quality </a:t>
            </a:r>
            <a:r>
              <a:rPr sz="1800" b="1" spc="-15" dirty="0">
                <a:solidFill>
                  <a:srgbClr val="483698"/>
                </a:solidFill>
                <a:latin typeface="Arial"/>
                <a:cs typeface="Arial"/>
              </a:rPr>
              <a:t>Assurance </a:t>
            </a:r>
            <a:r>
              <a:rPr sz="1800" b="1" spc="-5" dirty="0">
                <a:solidFill>
                  <a:srgbClr val="483698"/>
                </a:solidFill>
                <a:latin typeface="Arial"/>
                <a:cs typeface="Arial"/>
              </a:rPr>
              <a:t>&amp;  </a:t>
            </a:r>
            <a:r>
              <a:rPr sz="1800" b="1" spc="-25" dirty="0">
                <a:solidFill>
                  <a:srgbClr val="483698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4666" y="1521354"/>
            <a:ext cx="28778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Cloud </a:t>
            </a:r>
            <a:r>
              <a:rPr sz="1800" b="1" spc="-20" dirty="0">
                <a:solidFill>
                  <a:srgbClr val="470A68"/>
                </a:solidFill>
                <a:latin typeface="Arial"/>
                <a:cs typeface="Arial"/>
              </a:rPr>
              <a:t>Security, </a:t>
            </a:r>
            <a:r>
              <a:rPr sz="1800" b="1" spc="-10" dirty="0">
                <a:solidFill>
                  <a:srgbClr val="470A68"/>
                </a:solidFill>
                <a:latin typeface="Arial"/>
                <a:cs typeface="Arial"/>
              </a:rPr>
              <a:t>Resiliency  </a:t>
            </a:r>
            <a:r>
              <a:rPr sz="1800" b="1" spc="-5" dirty="0">
                <a:solidFill>
                  <a:srgbClr val="470A68"/>
                </a:solidFill>
                <a:latin typeface="Arial"/>
                <a:cs typeface="Arial"/>
              </a:rPr>
              <a:t>&amp; </a:t>
            </a:r>
            <a:r>
              <a:rPr sz="1800" b="1" spc="-10" dirty="0">
                <a:solidFill>
                  <a:srgbClr val="470A68"/>
                </a:solidFill>
                <a:latin typeface="Arial"/>
                <a:cs typeface="Arial"/>
              </a:rPr>
              <a:t>Governance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362" y="4980284"/>
            <a:ext cx="844740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5570" marR="259969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Our </a:t>
            </a:r>
            <a:r>
              <a:rPr sz="1100" spc="-5" dirty="0">
                <a:latin typeface="Arial"/>
                <a:cs typeface="Arial"/>
              </a:rPr>
              <a:t>Model </a:t>
            </a:r>
            <a:r>
              <a:rPr sz="1100" dirty="0">
                <a:latin typeface="Arial"/>
                <a:cs typeface="Arial"/>
              </a:rPr>
              <a:t>brings </a:t>
            </a:r>
            <a:r>
              <a:rPr sz="1100" spc="-5" dirty="0">
                <a:latin typeface="Arial"/>
                <a:cs typeface="Arial"/>
              </a:rPr>
              <a:t>experienced </a:t>
            </a:r>
            <a:r>
              <a:rPr sz="1100" dirty="0">
                <a:latin typeface="Arial"/>
                <a:cs typeface="Arial"/>
              </a:rPr>
              <a:t>testing </a:t>
            </a:r>
            <a:r>
              <a:rPr sz="1100" spc="-5" dirty="0">
                <a:latin typeface="Arial"/>
                <a:cs typeface="Arial"/>
              </a:rPr>
              <a:t>professionals  and methodologies </a:t>
            </a:r>
            <a:r>
              <a:rPr sz="1100" dirty="0">
                <a:latin typeface="Arial"/>
                <a:cs typeface="Arial"/>
              </a:rPr>
              <a:t>that are </a:t>
            </a:r>
            <a:r>
              <a:rPr sz="1100" spc="-5" dirty="0">
                <a:latin typeface="Arial"/>
                <a:cs typeface="Arial"/>
              </a:rPr>
              <a:t>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deliver </a:t>
            </a:r>
            <a:r>
              <a:rPr sz="1100" spc="-5" dirty="0">
                <a:latin typeface="Arial"/>
                <a:cs typeface="Arial"/>
              </a:rPr>
              <a:t>cloud  </a:t>
            </a:r>
            <a:r>
              <a:rPr sz="1100" dirty="0">
                <a:latin typeface="Arial"/>
                <a:cs typeface="Arial"/>
              </a:rPr>
              <a:t>testing </a:t>
            </a:r>
            <a:r>
              <a:rPr sz="1100" spc="-5" dirty="0">
                <a:latin typeface="Arial"/>
                <a:cs typeface="Arial"/>
              </a:rPr>
              <a:t>strategies, </a:t>
            </a:r>
            <a:r>
              <a:rPr sz="1100" dirty="0">
                <a:latin typeface="Arial"/>
                <a:cs typeface="Arial"/>
              </a:rPr>
              <a:t>test </a:t>
            </a:r>
            <a:r>
              <a:rPr sz="1100" spc="-5" dirty="0">
                <a:latin typeface="Arial"/>
                <a:cs typeface="Arial"/>
              </a:rPr>
              <a:t>script development, </a:t>
            </a:r>
            <a:r>
              <a:rPr sz="1100" dirty="0">
                <a:latin typeface="Arial"/>
                <a:cs typeface="Arial"/>
              </a:rPr>
              <a:t>test  </a:t>
            </a:r>
            <a:r>
              <a:rPr sz="1100" spc="-5" dirty="0">
                <a:latin typeface="Arial"/>
                <a:cs typeface="Arial"/>
              </a:rPr>
              <a:t>execution, and monitoring of quality </a:t>
            </a:r>
            <a:r>
              <a:rPr sz="1100" dirty="0">
                <a:latin typeface="Arial"/>
                <a:cs typeface="Arial"/>
              </a:rPr>
              <a:t>throughout the  </a:t>
            </a:r>
            <a:r>
              <a:rPr sz="1100" spc="-5" dirty="0">
                <a:latin typeface="Arial"/>
                <a:cs typeface="Arial"/>
              </a:rPr>
              <a:t>implementation lifecycle. </a:t>
            </a:r>
            <a:r>
              <a:rPr sz="1100" spc="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adopt </a:t>
            </a:r>
            <a:r>
              <a:rPr sz="1100" dirty="0">
                <a:latin typeface="Arial"/>
                <a:cs typeface="Arial"/>
              </a:rPr>
              <a:t>high </a:t>
            </a:r>
            <a:r>
              <a:rPr sz="1100" spc="-5" dirty="0">
                <a:latin typeface="Arial"/>
                <a:cs typeface="Arial"/>
              </a:rPr>
              <a:t>quality  principles, standards, methodologies and strategies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provide tailored </a:t>
            </a:r>
            <a:r>
              <a:rPr sz="1100" dirty="0">
                <a:latin typeface="Arial"/>
                <a:cs typeface="Arial"/>
              </a:rPr>
              <a:t>testing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solutions.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8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084" y="2236694"/>
            <a:ext cx="345884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KPMG’s security, resiliency, and governance service  </a:t>
            </a:r>
            <a:r>
              <a:rPr sz="1100" dirty="0">
                <a:latin typeface="Arial"/>
                <a:cs typeface="Arial"/>
              </a:rPr>
              <a:t>brings together the top </a:t>
            </a:r>
            <a:r>
              <a:rPr sz="1100" spc="-5" dirty="0">
                <a:latin typeface="Arial"/>
                <a:cs typeface="Arial"/>
              </a:rPr>
              <a:t>professionals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our </a:t>
            </a:r>
            <a:r>
              <a:rPr sz="1100" spc="-10" dirty="0">
                <a:latin typeface="Arial"/>
                <a:cs typeface="Arial"/>
              </a:rPr>
              <a:t>Cyber  </a:t>
            </a:r>
            <a:r>
              <a:rPr sz="1100" spc="-5" dirty="0">
                <a:latin typeface="Arial"/>
                <a:cs typeface="Arial"/>
              </a:rPr>
              <a:t>Security Services </a:t>
            </a:r>
            <a:r>
              <a:rPr sz="1100" dirty="0">
                <a:latin typeface="Arial"/>
                <a:cs typeface="Arial"/>
              </a:rPr>
              <a:t>team to design </a:t>
            </a:r>
            <a:r>
              <a:rPr sz="1100" spc="-5" dirty="0">
                <a:latin typeface="Arial"/>
                <a:cs typeface="Arial"/>
              </a:rPr>
              <a:t>and implement cloud  security architectures </a:t>
            </a:r>
            <a:r>
              <a:rPr sz="1100" dirty="0">
                <a:latin typeface="Arial"/>
                <a:cs typeface="Arial"/>
              </a:rPr>
              <a:t>that supports </a:t>
            </a:r>
            <a:r>
              <a:rPr sz="1100" spc="-5" dirty="0">
                <a:latin typeface="Arial"/>
                <a:cs typeface="Arial"/>
              </a:rPr>
              <a:t>business </a:t>
            </a:r>
            <a:r>
              <a:rPr sz="1100" dirty="0">
                <a:latin typeface="Arial"/>
                <a:cs typeface="Arial"/>
              </a:rPr>
              <a:t>strategy 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goals, </a:t>
            </a:r>
            <a:r>
              <a:rPr sz="1100" spc="-5" dirty="0">
                <a:latin typeface="Arial"/>
                <a:cs typeface="Arial"/>
              </a:rPr>
              <a:t>improve overall performance of security, and  provides traceability of security capabilities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meet  relevant business requirements. </a:t>
            </a:r>
            <a:r>
              <a:rPr sz="1100" dirty="0">
                <a:latin typeface="Arial"/>
                <a:cs typeface="Arial"/>
              </a:rPr>
              <a:t>Our teams perform  </a:t>
            </a:r>
            <a:r>
              <a:rPr sz="1100" spc="-5" dirty="0">
                <a:latin typeface="Arial"/>
                <a:cs typeface="Arial"/>
              </a:rPr>
              <a:t>hands-on configuration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enable </a:t>
            </a:r>
            <a:r>
              <a:rPr sz="1100" dirty="0">
                <a:latin typeface="Arial"/>
                <a:cs typeface="Arial"/>
              </a:rPr>
              <a:t>secure </a:t>
            </a:r>
            <a:r>
              <a:rPr sz="1100" spc="-5" dirty="0">
                <a:latin typeface="Arial"/>
                <a:cs typeface="Arial"/>
              </a:rPr>
              <a:t>and compliant  cloud adoption with supporting governance structures  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policies.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3890" y="4100324"/>
            <a:ext cx="3200400" cy="6350"/>
          </a:xfrm>
          <a:custGeom>
            <a:avLst/>
            <a:gdLst/>
            <a:ahLst/>
            <a:cxnLst/>
            <a:rect l="l" t="t" r="r" b="b"/>
            <a:pathLst>
              <a:path w="3200400" h="6350">
                <a:moveTo>
                  <a:pt x="0" y="635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0509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5508" y="4925567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51053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7368" y="2176272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512064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09559" y="1533144"/>
            <a:ext cx="512445" cy="510540"/>
          </a:xfrm>
          <a:custGeom>
            <a:avLst/>
            <a:gdLst/>
            <a:ahLst/>
            <a:cxnLst/>
            <a:rect l="l" t="t" r="r" b="b"/>
            <a:pathLst>
              <a:path w="512445" h="510539">
                <a:moveTo>
                  <a:pt x="256032" y="0"/>
                </a:moveTo>
                <a:lnTo>
                  <a:pt x="210010" y="4112"/>
                </a:lnTo>
                <a:lnTo>
                  <a:pt x="166694" y="15970"/>
                </a:lnTo>
                <a:lnTo>
                  <a:pt x="126808" y="34851"/>
                </a:lnTo>
                <a:lnTo>
                  <a:pt x="91074" y="60035"/>
                </a:lnTo>
                <a:lnTo>
                  <a:pt x="60215" y="90802"/>
                </a:lnTo>
                <a:lnTo>
                  <a:pt x="34956" y="126429"/>
                </a:lnTo>
                <a:lnTo>
                  <a:pt x="16018" y="166197"/>
                </a:lnTo>
                <a:lnTo>
                  <a:pt x="4125" y="209384"/>
                </a:lnTo>
                <a:lnTo>
                  <a:pt x="0" y="255270"/>
                </a:lnTo>
                <a:lnTo>
                  <a:pt x="4125" y="301155"/>
                </a:lnTo>
                <a:lnTo>
                  <a:pt x="16018" y="344342"/>
                </a:lnTo>
                <a:lnTo>
                  <a:pt x="34956" y="384110"/>
                </a:lnTo>
                <a:lnTo>
                  <a:pt x="60215" y="419737"/>
                </a:lnTo>
                <a:lnTo>
                  <a:pt x="91074" y="450504"/>
                </a:lnTo>
                <a:lnTo>
                  <a:pt x="126808" y="475688"/>
                </a:lnTo>
                <a:lnTo>
                  <a:pt x="166694" y="494569"/>
                </a:lnTo>
                <a:lnTo>
                  <a:pt x="210010" y="506427"/>
                </a:lnTo>
                <a:lnTo>
                  <a:pt x="256032" y="510540"/>
                </a:lnTo>
                <a:lnTo>
                  <a:pt x="302053" y="506427"/>
                </a:lnTo>
                <a:lnTo>
                  <a:pt x="345369" y="494569"/>
                </a:lnTo>
                <a:lnTo>
                  <a:pt x="385255" y="475688"/>
                </a:lnTo>
                <a:lnTo>
                  <a:pt x="420989" y="450504"/>
                </a:lnTo>
                <a:lnTo>
                  <a:pt x="451848" y="419737"/>
                </a:lnTo>
                <a:lnTo>
                  <a:pt x="477107" y="384110"/>
                </a:lnTo>
                <a:lnTo>
                  <a:pt x="496045" y="344342"/>
                </a:lnTo>
                <a:lnTo>
                  <a:pt x="507938" y="301155"/>
                </a:lnTo>
                <a:lnTo>
                  <a:pt x="512064" y="255270"/>
                </a:lnTo>
                <a:lnTo>
                  <a:pt x="507938" y="209384"/>
                </a:lnTo>
                <a:lnTo>
                  <a:pt x="496045" y="166197"/>
                </a:lnTo>
                <a:lnTo>
                  <a:pt x="477107" y="126429"/>
                </a:lnTo>
                <a:lnTo>
                  <a:pt x="451848" y="90802"/>
                </a:lnTo>
                <a:lnTo>
                  <a:pt x="420989" y="60035"/>
                </a:lnTo>
                <a:lnTo>
                  <a:pt x="385255" y="34851"/>
                </a:lnTo>
                <a:lnTo>
                  <a:pt x="345369" y="15970"/>
                </a:lnTo>
                <a:lnTo>
                  <a:pt x="302053" y="4112"/>
                </a:lnTo>
                <a:lnTo>
                  <a:pt x="256032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8744" y="4282440"/>
            <a:ext cx="510540" cy="512445"/>
          </a:xfrm>
          <a:custGeom>
            <a:avLst/>
            <a:gdLst/>
            <a:ahLst/>
            <a:cxnLst/>
            <a:rect l="l" t="t" r="r" b="b"/>
            <a:pathLst>
              <a:path w="510539" h="512445">
                <a:moveTo>
                  <a:pt x="255270" y="0"/>
                </a:moveTo>
                <a:lnTo>
                  <a:pt x="209384" y="4125"/>
                </a:lnTo>
                <a:lnTo>
                  <a:pt x="166197" y="16018"/>
                </a:lnTo>
                <a:lnTo>
                  <a:pt x="126429" y="34956"/>
                </a:lnTo>
                <a:lnTo>
                  <a:pt x="90802" y="60215"/>
                </a:lnTo>
                <a:lnTo>
                  <a:pt x="60035" y="91074"/>
                </a:lnTo>
                <a:lnTo>
                  <a:pt x="34851" y="126808"/>
                </a:lnTo>
                <a:lnTo>
                  <a:pt x="15970" y="166694"/>
                </a:lnTo>
                <a:lnTo>
                  <a:pt x="4112" y="210010"/>
                </a:lnTo>
                <a:lnTo>
                  <a:pt x="0" y="256031"/>
                </a:lnTo>
                <a:lnTo>
                  <a:pt x="4112" y="302053"/>
                </a:lnTo>
                <a:lnTo>
                  <a:pt x="15970" y="345369"/>
                </a:lnTo>
                <a:lnTo>
                  <a:pt x="34851" y="385255"/>
                </a:lnTo>
                <a:lnTo>
                  <a:pt x="60035" y="420989"/>
                </a:lnTo>
                <a:lnTo>
                  <a:pt x="90802" y="451848"/>
                </a:lnTo>
                <a:lnTo>
                  <a:pt x="126429" y="477107"/>
                </a:lnTo>
                <a:lnTo>
                  <a:pt x="166197" y="496045"/>
                </a:lnTo>
                <a:lnTo>
                  <a:pt x="209384" y="507938"/>
                </a:lnTo>
                <a:lnTo>
                  <a:pt x="255270" y="512063"/>
                </a:lnTo>
                <a:lnTo>
                  <a:pt x="301155" y="507938"/>
                </a:lnTo>
                <a:lnTo>
                  <a:pt x="344342" y="496045"/>
                </a:lnTo>
                <a:lnTo>
                  <a:pt x="384110" y="477107"/>
                </a:lnTo>
                <a:lnTo>
                  <a:pt x="419737" y="451848"/>
                </a:lnTo>
                <a:lnTo>
                  <a:pt x="450504" y="420989"/>
                </a:lnTo>
                <a:lnTo>
                  <a:pt x="475688" y="385255"/>
                </a:lnTo>
                <a:lnTo>
                  <a:pt x="494569" y="345369"/>
                </a:lnTo>
                <a:lnTo>
                  <a:pt x="506427" y="302053"/>
                </a:lnTo>
                <a:lnTo>
                  <a:pt x="510540" y="256031"/>
                </a:lnTo>
                <a:lnTo>
                  <a:pt x="506427" y="210010"/>
                </a:lnTo>
                <a:lnTo>
                  <a:pt x="494569" y="166694"/>
                </a:lnTo>
                <a:lnTo>
                  <a:pt x="475688" y="126808"/>
                </a:lnTo>
                <a:lnTo>
                  <a:pt x="450504" y="91074"/>
                </a:lnTo>
                <a:lnTo>
                  <a:pt x="419737" y="60215"/>
                </a:lnTo>
                <a:lnTo>
                  <a:pt x="384110" y="34956"/>
                </a:lnTo>
                <a:lnTo>
                  <a:pt x="344342" y="16018"/>
                </a:lnTo>
                <a:lnTo>
                  <a:pt x="301155" y="4125"/>
                </a:lnTo>
                <a:lnTo>
                  <a:pt x="255270" y="0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80169" y="1484579"/>
            <a:ext cx="31877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tabLst>
                <a:tab pos="3084195" algn="l"/>
              </a:tabLst>
            </a:pPr>
            <a:r>
              <a:rPr sz="1800" b="1" spc="-5" dirty="0">
                <a:solidFill>
                  <a:srgbClr val="0091DA"/>
                </a:solidFill>
                <a:latin typeface="Arial"/>
                <a:cs typeface="Arial"/>
              </a:rPr>
              <a:t>Digital</a:t>
            </a:r>
            <a:r>
              <a:rPr sz="1800" b="1" spc="-65" dirty="0">
                <a:solidFill>
                  <a:srgbClr val="0091DA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91DA"/>
                </a:solidFill>
                <a:latin typeface="Arial"/>
                <a:cs typeface="Arial"/>
              </a:rPr>
              <a:t>Transformation </a:t>
            </a:r>
            <a:r>
              <a:rPr sz="1800" b="1" dirty="0">
                <a:solidFill>
                  <a:srgbClr val="0091DA"/>
                </a:solidFill>
                <a:latin typeface="Arial"/>
                <a:cs typeface="Arial"/>
              </a:rPr>
              <a:t>	</a:t>
            </a:r>
            <a:r>
              <a:rPr sz="1800" b="1" u="dbl" dirty="0">
                <a:solidFill>
                  <a:srgbClr val="0091DA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dbl" spc="-295" dirty="0">
                <a:solidFill>
                  <a:srgbClr val="0091DA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spc="-295" dirty="0">
                <a:solidFill>
                  <a:srgbClr val="0091D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1DA"/>
                </a:solidFill>
                <a:latin typeface="Arial"/>
                <a:cs typeface="Arial"/>
              </a:rPr>
              <a:t>  </a:t>
            </a:r>
            <a:r>
              <a:rPr sz="1800" b="1" spc="10" dirty="0">
                <a:solidFill>
                  <a:srgbClr val="0091D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1DA"/>
                </a:solidFill>
                <a:latin typeface="Arial"/>
                <a:cs typeface="Arial"/>
              </a:rPr>
              <a:t>Office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2475" y="2236367"/>
            <a:ext cx="318452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KPMG’s Digital Transformation </a:t>
            </a:r>
            <a:r>
              <a:rPr sz="1100" dirty="0">
                <a:latin typeface="Arial"/>
                <a:cs typeface="Arial"/>
              </a:rPr>
              <a:t>Office brings </a:t>
            </a:r>
            <a:r>
              <a:rPr sz="1100" spc="-5" dirty="0">
                <a:latin typeface="Arial"/>
                <a:cs typeface="Arial"/>
              </a:rPr>
              <a:t>lean-  agile experience professionals and methodologies 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enables business and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agility necessary </a:t>
            </a:r>
            <a:r>
              <a:rPr sz="1100" dirty="0">
                <a:latin typeface="Arial"/>
                <a:cs typeface="Arial"/>
              </a:rPr>
              <a:t>for  the successful </a:t>
            </a:r>
            <a:r>
              <a:rPr sz="1100" spc="-5" dirty="0">
                <a:latin typeface="Arial"/>
                <a:cs typeface="Arial"/>
              </a:rPr>
              <a:t>digital transformation. </a:t>
            </a:r>
            <a:r>
              <a:rPr sz="1100" dirty="0">
                <a:latin typeface="Arial"/>
                <a:cs typeface="Arial"/>
              </a:rPr>
              <a:t>DTO </a:t>
            </a:r>
            <a:r>
              <a:rPr sz="1100" spc="-15" dirty="0">
                <a:latin typeface="Arial"/>
                <a:cs typeface="Arial"/>
              </a:rPr>
              <a:t>will  </a:t>
            </a:r>
            <a:r>
              <a:rPr sz="1100" spc="-5" dirty="0">
                <a:latin typeface="Arial"/>
                <a:cs typeface="Arial"/>
              </a:rPr>
              <a:t>establish </a:t>
            </a:r>
            <a:r>
              <a:rPr sz="1100" dirty="0">
                <a:latin typeface="Arial"/>
                <a:cs typeface="Arial"/>
              </a:rPr>
              <a:t>rigor </a:t>
            </a:r>
            <a:r>
              <a:rPr sz="1100" spc="-5" dirty="0">
                <a:latin typeface="Arial"/>
                <a:cs typeface="Arial"/>
              </a:rPr>
              <a:t>and clear roadmap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aligns with  your digital </a:t>
            </a:r>
            <a:r>
              <a:rPr sz="1100" dirty="0">
                <a:latin typeface="Arial"/>
                <a:cs typeface="Arial"/>
              </a:rPr>
              <a:t>strategy </a:t>
            </a:r>
            <a:r>
              <a:rPr sz="1100" spc="-5" dirty="0">
                <a:latin typeface="Arial"/>
                <a:cs typeface="Arial"/>
              </a:rPr>
              <a:t>and drive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cultural </a:t>
            </a:r>
            <a:r>
              <a:rPr sz="1100" dirty="0">
                <a:latin typeface="Arial"/>
                <a:cs typeface="Arial"/>
              </a:rPr>
              <a:t>change  to </a:t>
            </a:r>
            <a:r>
              <a:rPr sz="1100" spc="-5" dirty="0">
                <a:latin typeface="Arial"/>
                <a:cs typeface="Arial"/>
              </a:rPr>
              <a:t>instill agility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team </a:t>
            </a:r>
            <a:r>
              <a:rPr sz="1100" spc="-10" dirty="0">
                <a:latin typeface="Arial"/>
                <a:cs typeface="Arial"/>
              </a:rPr>
              <a:t>while </a:t>
            </a:r>
            <a:r>
              <a:rPr sz="1100" spc="-5" dirty="0">
                <a:latin typeface="Arial"/>
                <a:cs typeface="Arial"/>
              </a:rPr>
              <a:t>establishing  principles, standards and methodologies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support  digital transformation.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9430" y="1475893"/>
            <a:ext cx="220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8D"/>
                </a:solidFill>
                <a:latin typeface="Arial"/>
                <a:cs typeface="Arial"/>
              </a:rPr>
              <a:t>Data Management</a:t>
            </a:r>
            <a:r>
              <a:rPr sz="1800" b="1" spc="-6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8D"/>
                </a:solidFill>
                <a:latin typeface="Arial"/>
                <a:cs typeface="Arial"/>
              </a:rPr>
              <a:t>&amp;  Data </a:t>
            </a:r>
            <a:r>
              <a:rPr sz="1800" b="1" spc="-10" dirty="0">
                <a:solidFill>
                  <a:srgbClr val="00338D"/>
                </a:solidFill>
                <a:latin typeface="Arial"/>
                <a:cs typeface="Arial"/>
              </a:rPr>
              <a:t>Governance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8231" y="2186264"/>
            <a:ext cx="3196590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KPMG is passionate about helping </a:t>
            </a:r>
            <a:r>
              <a:rPr sz="1100" spc="-10" dirty="0">
                <a:latin typeface="Arial"/>
                <a:cs typeface="Arial"/>
              </a:rPr>
              <a:t>your  </a:t>
            </a:r>
            <a:r>
              <a:rPr sz="110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optimize controls and governance,  </a:t>
            </a:r>
            <a:r>
              <a:rPr sz="1100" spc="-10" dirty="0">
                <a:latin typeface="Arial"/>
                <a:cs typeface="Arial"/>
              </a:rPr>
              <a:t>while </a:t>
            </a:r>
            <a:r>
              <a:rPr sz="1100" spc="-5" dirty="0">
                <a:latin typeface="Arial"/>
                <a:cs typeface="Arial"/>
              </a:rPr>
              <a:t>reducing business </a:t>
            </a:r>
            <a:r>
              <a:rPr sz="1100" dirty="0">
                <a:latin typeface="Arial"/>
                <a:cs typeface="Arial"/>
              </a:rPr>
              <a:t>risk. </a:t>
            </a:r>
            <a:r>
              <a:rPr sz="1100" spc="-5" dirty="0">
                <a:latin typeface="Arial"/>
                <a:cs typeface="Arial"/>
              </a:rPr>
              <a:t>From establishing </a:t>
            </a:r>
            <a:r>
              <a:rPr sz="110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cloud governance </a:t>
            </a:r>
            <a:r>
              <a:rPr sz="1100" dirty="0">
                <a:latin typeface="Arial"/>
                <a:cs typeface="Arial"/>
              </a:rPr>
              <a:t>program, </a:t>
            </a:r>
            <a:r>
              <a:rPr sz="1100" spc="-5" dirty="0">
                <a:latin typeface="Arial"/>
                <a:cs typeface="Arial"/>
              </a:rPr>
              <a:t>understanding current  </a:t>
            </a:r>
            <a:r>
              <a:rPr sz="1100" dirty="0">
                <a:latin typeface="Arial"/>
                <a:cs typeface="Arial"/>
              </a:rPr>
              <a:t>state, </a:t>
            </a:r>
            <a:r>
              <a:rPr sz="1100" spc="-5" dirty="0">
                <a:latin typeface="Arial"/>
                <a:cs typeface="Arial"/>
              </a:rPr>
              <a:t>designing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desired </a:t>
            </a:r>
            <a:r>
              <a:rPr sz="1100" dirty="0">
                <a:latin typeface="Arial"/>
                <a:cs typeface="Arial"/>
              </a:rPr>
              <a:t>future state, to </a:t>
            </a:r>
            <a:r>
              <a:rPr sz="1100" spc="-5" dirty="0">
                <a:latin typeface="Arial"/>
                <a:cs typeface="Arial"/>
              </a:rPr>
              <a:t>helping  implement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desired </a:t>
            </a:r>
            <a:r>
              <a:rPr sz="1100" dirty="0">
                <a:latin typeface="Arial"/>
                <a:cs typeface="Arial"/>
              </a:rPr>
              <a:t>state,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bring our  experience in Data Governance </a:t>
            </a:r>
            <a:r>
              <a:rPr sz="110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enterprise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encompass new cloud deployments </a:t>
            </a:r>
            <a:r>
              <a:rPr sz="1100" dirty="0">
                <a:latin typeface="Arial"/>
                <a:cs typeface="Arial"/>
              </a:rPr>
              <a:t>that are </a:t>
            </a:r>
            <a:r>
              <a:rPr sz="1100" spc="-5" dirty="0">
                <a:latin typeface="Arial"/>
                <a:cs typeface="Arial"/>
              </a:rPr>
              <a:t>now  </a:t>
            </a:r>
            <a:r>
              <a:rPr sz="110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commonly being added </a:t>
            </a:r>
            <a:r>
              <a:rPr sz="1100" dirty="0">
                <a:latin typeface="Arial"/>
                <a:cs typeface="Arial"/>
              </a:rPr>
              <a:t>to a </a:t>
            </a:r>
            <a:r>
              <a:rPr sz="1100" spc="-5" dirty="0">
                <a:latin typeface="Arial"/>
                <a:cs typeface="Arial"/>
              </a:rPr>
              <a:t>client’s </a:t>
            </a:r>
            <a:r>
              <a:rPr sz="1100" dirty="0">
                <a:latin typeface="Arial"/>
                <a:cs typeface="Arial"/>
              </a:rPr>
              <a:t>data  </a:t>
            </a:r>
            <a:r>
              <a:rPr sz="1100" spc="-5" dirty="0">
                <a:latin typeface="Arial"/>
                <a:cs typeface="Arial"/>
              </a:rPr>
              <a:t>ecosystem.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5790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91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6225" y="132968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4171" y="2144267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51053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70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4840" y="1533144"/>
            <a:ext cx="512445" cy="510540"/>
          </a:xfrm>
          <a:custGeom>
            <a:avLst/>
            <a:gdLst/>
            <a:ahLst/>
            <a:cxnLst/>
            <a:rect l="l" t="t" r="r" b="b"/>
            <a:pathLst>
              <a:path w="512445" h="510539">
                <a:moveTo>
                  <a:pt x="256032" y="0"/>
                </a:moveTo>
                <a:lnTo>
                  <a:pt x="210010" y="4112"/>
                </a:lnTo>
                <a:lnTo>
                  <a:pt x="166694" y="15970"/>
                </a:lnTo>
                <a:lnTo>
                  <a:pt x="126808" y="34851"/>
                </a:lnTo>
                <a:lnTo>
                  <a:pt x="91074" y="60035"/>
                </a:lnTo>
                <a:lnTo>
                  <a:pt x="60215" y="90802"/>
                </a:lnTo>
                <a:lnTo>
                  <a:pt x="34956" y="126429"/>
                </a:lnTo>
                <a:lnTo>
                  <a:pt x="16018" y="166197"/>
                </a:lnTo>
                <a:lnTo>
                  <a:pt x="4125" y="209384"/>
                </a:lnTo>
                <a:lnTo>
                  <a:pt x="0" y="255270"/>
                </a:lnTo>
                <a:lnTo>
                  <a:pt x="4125" y="301155"/>
                </a:lnTo>
                <a:lnTo>
                  <a:pt x="16018" y="344342"/>
                </a:lnTo>
                <a:lnTo>
                  <a:pt x="34956" y="384110"/>
                </a:lnTo>
                <a:lnTo>
                  <a:pt x="60215" y="419737"/>
                </a:lnTo>
                <a:lnTo>
                  <a:pt x="91074" y="450504"/>
                </a:lnTo>
                <a:lnTo>
                  <a:pt x="126808" y="475688"/>
                </a:lnTo>
                <a:lnTo>
                  <a:pt x="166694" y="494569"/>
                </a:lnTo>
                <a:lnTo>
                  <a:pt x="210010" y="506427"/>
                </a:lnTo>
                <a:lnTo>
                  <a:pt x="256032" y="510540"/>
                </a:lnTo>
                <a:lnTo>
                  <a:pt x="302053" y="506427"/>
                </a:lnTo>
                <a:lnTo>
                  <a:pt x="345369" y="494569"/>
                </a:lnTo>
                <a:lnTo>
                  <a:pt x="385255" y="475688"/>
                </a:lnTo>
                <a:lnTo>
                  <a:pt x="420989" y="450504"/>
                </a:lnTo>
                <a:lnTo>
                  <a:pt x="451848" y="419737"/>
                </a:lnTo>
                <a:lnTo>
                  <a:pt x="477107" y="384110"/>
                </a:lnTo>
                <a:lnTo>
                  <a:pt x="496045" y="344342"/>
                </a:lnTo>
                <a:lnTo>
                  <a:pt x="507938" y="301155"/>
                </a:lnTo>
                <a:lnTo>
                  <a:pt x="512064" y="255270"/>
                </a:lnTo>
                <a:lnTo>
                  <a:pt x="507938" y="209384"/>
                </a:lnTo>
                <a:lnTo>
                  <a:pt x="496045" y="166197"/>
                </a:lnTo>
                <a:lnTo>
                  <a:pt x="477107" y="126429"/>
                </a:lnTo>
                <a:lnTo>
                  <a:pt x="451848" y="90802"/>
                </a:lnTo>
                <a:lnTo>
                  <a:pt x="420989" y="60035"/>
                </a:lnTo>
                <a:lnTo>
                  <a:pt x="385255" y="34851"/>
                </a:lnTo>
                <a:lnTo>
                  <a:pt x="345369" y="15970"/>
                </a:lnTo>
                <a:lnTo>
                  <a:pt x="302053" y="4112"/>
                </a:lnTo>
                <a:lnTo>
                  <a:pt x="256032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2416" y="2139695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51054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6D20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5463" y="1524000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255270" y="0"/>
                </a:moveTo>
                <a:lnTo>
                  <a:pt x="209384" y="4112"/>
                </a:lnTo>
                <a:lnTo>
                  <a:pt x="166197" y="15970"/>
                </a:lnTo>
                <a:lnTo>
                  <a:pt x="126429" y="34851"/>
                </a:lnTo>
                <a:lnTo>
                  <a:pt x="90802" y="60035"/>
                </a:lnTo>
                <a:lnTo>
                  <a:pt x="60035" y="90802"/>
                </a:lnTo>
                <a:lnTo>
                  <a:pt x="34851" y="126429"/>
                </a:lnTo>
                <a:lnTo>
                  <a:pt x="15970" y="166197"/>
                </a:lnTo>
                <a:lnTo>
                  <a:pt x="4112" y="209384"/>
                </a:lnTo>
                <a:lnTo>
                  <a:pt x="0" y="255270"/>
                </a:lnTo>
                <a:lnTo>
                  <a:pt x="4112" y="301155"/>
                </a:lnTo>
                <a:lnTo>
                  <a:pt x="15970" y="344342"/>
                </a:lnTo>
                <a:lnTo>
                  <a:pt x="34851" y="384110"/>
                </a:lnTo>
                <a:lnTo>
                  <a:pt x="60035" y="419737"/>
                </a:lnTo>
                <a:lnTo>
                  <a:pt x="90802" y="450504"/>
                </a:lnTo>
                <a:lnTo>
                  <a:pt x="126429" y="475688"/>
                </a:lnTo>
                <a:lnTo>
                  <a:pt x="166197" y="494569"/>
                </a:lnTo>
                <a:lnTo>
                  <a:pt x="209384" y="506427"/>
                </a:lnTo>
                <a:lnTo>
                  <a:pt x="255270" y="510540"/>
                </a:lnTo>
                <a:lnTo>
                  <a:pt x="301155" y="506427"/>
                </a:lnTo>
                <a:lnTo>
                  <a:pt x="344342" y="494569"/>
                </a:lnTo>
                <a:lnTo>
                  <a:pt x="384110" y="475688"/>
                </a:lnTo>
                <a:lnTo>
                  <a:pt x="419737" y="450504"/>
                </a:lnTo>
                <a:lnTo>
                  <a:pt x="450504" y="419737"/>
                </a:lnTo>
                <a:lnTo>
                  <a:pt x="475688" y="384110"/>
                </a:lnTo>
                <a:lnTo>
                  <a:pt x="494569" y="344342"/>
                </a:lnTo>
                <a:lnTo>
                  <a:pt x="506427" y="301155"/>
                </a:lnTo>
                <a:lnTo>
                  <a:pt x="510540" y="255270"/>
                </a:lnTo>
                <a:lnTo>
                  <a:pt x="506427" y="209384"/>
                </a:lnTo>
                <a:lnTo>
                  <a:pt x="494569" y="166197"/>
                </a:lnTo>
                <a:lnTo>
                  <a:pt x="475688" y="126429"/>
                </a:lnTo>
                <a:lnTo>
                  <a:pt x="450504" y="90802"/>
                </a:lnTo>
                <a:lnTo>
                  <a:pt x="419737" y="60035"/>
                </a:lnTo>
                <a:lnTo>
                  <a:pt x="384110" y="34851"/>
                </a:lnTo>
                <a:lnTo>
                  <a:pt x="344342" y="15970"/>
                </a:lnTo>
                <a:lnTo>
                  <a:pt x="301155" y="4112"/>
                </a:lnTo>
                <a:lnTo>
                  <a:pt x="25527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1034" y="4428747"/>
            <a:ext cx="288290" cy="285115"/>
          </a:xfrm>
          <a:custGeom>
            <a:avLst/>
            <a:gdLst/>
            <a:ahLst/>
            <a:cxnLst/>
            <a:rect l="l" t="t" r="r" b="b"/>
            <a:pathLst>
              <a:path w="288289" h="285114">
                <a:moveTo>
                  <a:pt x="20447" y="232689"/>
                </a:moveTo>
                <a:lnTo>
                  <a:pt x="0" y="232689"/>
                </a:lnTo>
                <a:lnTo>
                  <a:pt x="4091" y="252820"/>
                </a:lnTo>
                <a:lnTo>
                  <a:pt x="15255" y="269249"/>
                </a:lnTo>
                <a:lnTo>
                  <a:pt x="31825" y="280320"/>
                </a:lnTo>
                <a:lnTo>
                  <a:pt x="52133" y="284378"/>
                </a:lnTo>
                <a:lnTo>
                  <a:pt x="52133" y="264109"/>
                </a:lnTo>
                <a:lnTo>
                  <a:pt x="39767" y="261623"/>
                </a:lnTo>
                <a:lnTo>
                  <a:pt x="29698" y="254862"/>
                </a:lnTo>
                <a:lnTo>
                  <a:pt x="22926" y="244869"/>
                </a:lnTo>
                <a:lnTo>
                  <a:pt x="20447" y="232689"/>
                </a:lnTo>
                <a:close/>
              </a:path>
              <a:path w="288289" h="285114">
                <a:moveTo>
                  <a:pt x="20447" y="121412"/>
                </a:moveTo>
                <a:lnTo>
                  <a:pt x="0" y="121412"/>
                </a:lnTo>
                <a:lnTo>
                  <a:pt x="0" y="162966"/>
                </a:lnTo>
                <a:lnTo>
                  <a:pt x="20447" y="162966"/>
                </a:lnTo>
                <a:lnTo>
                  <a:pt x="20447" y="121412"/>
                </a:lnTo>
                <a:close/>
              </a:path>
              <a:path w="288289" h="285114">
                <a:moveTo>
                  <a:pt x="52133" y="0"/>
                </a:moveTo>
                <a:lnTo>
                  <a:pt x="31825" y="4056"/>
                </a:lnTo>
                <a:lnTo>
                  <a:pt x="15255" y="15124"/>
                </a:lnTo>
                <a:lnTo>
                  <a:pt x="4091" y="31552"/>
                </a:lnTo>
                <a:lnTo>
                  <a:pt x="0" y="51689"/>
                </a:lnTo>
                <a:lnTo>
                  <a:pt x="20447" y="51689"/>
                </a:lnTo>
                <a:lnTo>
                  <a:pt x="22926" y="39423"/>
                </a:lnTo>
                <a:lnTo>
                  <a:pt x="29698" y="29440"/>
                </a:lnTo>
                <a:lnTo>
                  <a:pt x="39767" y="22726"/>
                </a:lnTo>
                <a:lnTo>
                  <a:pt x="52133" y="20269"/>
                </a:lnTo>
                <a:lnTo>
                  <a:pt x="52133" y="0"/>
                </a:lnTo>
                <a:close/>
              </a:path>
              <a:path w="288289" h="285114">
                <a:moveTo>
                  <a:pt x="20447" y="176745"/>
                </a:moveTo>
                <a:lnTo>
                  <a:pt x="0" y="176745"/>
                </a:lnTo>
                <a:lnTo>
                  <a:pt x="0" y="218300"/>
                </a:lnTo>
                <a:lnTo>
                  <a:pt x="20447" y="218300"/>
                </a:lnTo>
                <a:lnTo>
                  <a:pt x="20447" y="176745"/>
                </a:lnTo>
                <a:close/>
              </a:path>
              <a:path w="288289" h="285114">
                <a:moveTo>
                  <a:pt x="20447" y="67094"/>
                </a:moveTo>
                <a:lnTo>
                  <a:pt x="0" y="67094"/>
                </a:lnTo>
                <a:lnTo>
                  <a:pt x="0" y="108648"/>
                </a:lnTo>
                <a:lnTo>
                  <a:pt x="20447" y="108648"/>
                </a:lnTo>
                <a:lnTo>
                  <a:pt x="20447" y="67094"/>
                </a:lnTo>
                <a:close/>
              </a:path>
              <a:path w="288289" h="285114">
                <a:moveTo>
                  <a:pt x="288036" y="85534"/>
                </a:moveTo>
                <a:lnTo>
                  <a:pt x="283440" y="91222"/>
                </a:lnTo>
                <a:lnTo>
                  <a:pt x="278866" y="97008"/>
                </a:lnTo>
                <a:lnTo>
                  <a:pt x="274330" y="102833"/>
                </a:lnTo>
                <a:lnTo>
                  <a:pt x="269849" y="108635"/>
                </a:lnTo>
                <a:lnTo>
                  <a:pt x="288036" y="108635"/>
                </a:lnTo>
                <a:lnTo>
                  <a:pt x="288036" y="85534"/>
                </a:lnTo>
                <a:close/>
              </a:path>
              <a:path w="288289" h="285114">
                <a:moveTo>
                  <a:pt x="219557" y="0"/>
                </a:moveTo>
                <a:lnTo>
                  <a:pt x="177647" y="0"/>
                </a:lnTo>
                <a:lnTo>
                  <a:pt x="177647" y="20269"/>
                </a:lnTo>
                <a:lnTo>
                  <a:pt x="216077" y="20269"/>
                </a:lnTo>
                <a:lnTo>
                  <a:pt x="218541" y="18237"/>
                </a:lnTo>
                <a:lnTo>
                  <a:pt x="219557" y="17221"/>
                </a:lnTo>
                <a:lnTo>
                  <a:pt x="219557" y="0"/>
                </a:lnTo>
                <a:close/>
              </a:path>
              <a:path w="288289" h="285114">
                <a:moveTo>
                  <a:pt x="109169" y="264718"/>
                </a:moveTo>
                <a:lnTo>
                  <a:pt x="67259" y="264718"/>
                </a:lnTo>
                <a:lnTo>
                  <a:pt x="67259" y="284988"/>
                </a:lnTo>
                <a:lnTo>
                  <a:pt x="109169" y="284988"/>
                </a:lnTo>
                <a:lnTo>
                  <a:pt x="109169" y="264718"/>
                </a:lnTo>
                <a:close/>
              </a:path>
              <a:path w="288289" h="285114">
                <a:moveTo>
                  <a:pt x="288048" y="176745"/>
                </a:moveTo>
                <a:lnTo>
                  <a:pt x="267601" y="176745"/>
                </a:lnTo>
                <a:lnTo>
                  <a:pt x="267601" y="218300"/>
                </a:lnTo>
                <a:lnTo>
                  <a:pt x="288048" y="218300"/>
                </a:lnTo>
                <a:lnTo>
                  <a:pt x="288048" y="176745"/>
                </a:lnTo>
                <a:close/>
              </a:path>
              <a:path w="288289" h="285114">
                <a:moveTo>
                  <a:pt x="287426" y="232689"/>
                </a:moveTo>
                <a:lnTo>
                  <a:pt x="266979" y="232689"/>
                </a:lnTo>
                <a:lnTo>
                  <a:pt x="264501" y="244869"/>
                </a:lnTo>
                <a:lnTo>
                  <a:pt x="257732" y="254862"/>
                </a:lnTo>
                <a:lnTo>
                  <a:pt x="247664" y="261623"/>
                </a:lnTo>
                <a:lnTo>
                  <a:pt x="235292" y="264109"/>
                </a:lnTo>
                <a:lnTo>
                  <a:pt x="235292" y="284378"/>
                </a:lnTo>
                <a:lnTo>
                  <a:pt x="255600" y="280320"/>
                </a:lnTo>
                <a:lnTo>
                  <a:pt x="272170" y="269249"/>
                </a:lnTo>
                <a:lnTo>
                  <a:pt x="283334" y="252820"/>
                </a:lnTo>
                <a:lnTo>
                  <a:pt x="287426" y="232689"/>
                </a:lnTo>
                <a:close/>
              </a:path>
              <a:path w="288289" h="285114">
                <a:moveTo>
                  <a:pt x="288048" y="121412"/>
                </a:moveTo>
                <a:lnTo>
                  <a:pt x="267601" y="121412"/>
                </a:lnTo>
                <a:lnTo>
                  <a:pt x="267601" y="162966"/>
                </a:lnTo>
                <a:lnTo>
                  <a:pt x="288048" y="162966"/>
                </a:lnTo>
                <a:lnTo>
                  <a:pt x="288048" y="121412"/>
                </a:lnTo>
                <a:close/>
              </a:path>
              <a:path w="288289" h="285114">
                <a:moveTo>
                  <a:pt x="109169" y="0"/>
                </a:moveTo>
                <a:lnTo>
                  <a:pt x="67259" y="0"/>
                </a:lnTo>
                <a:lnTo>
                  <a:pt x="67259" y="20269"/>
                </a:lnTo>
                <a:lnTo>
                  <a:pt x="109169" y="20269"/>
                </a:lnTo>
                <a:lnTo>
                  <a:pt x="109169" y="0"/>
                </a:lnTo>
                <a:close/>
              </a:path>
              <a:path w="288289" h="285114">
                <a:moveTo>
                  <a:pt x="164973" y="0"/>
                </a:moveTo>
                <a:lnTo>
                  <a:pt x="123063" y="0"/>
                </a:lnTo>
                <a:lnTo>
                  <a:pt x="123063" y="20269"/>
                </a:lnTo>
                <a:lnTo>
                  <a:pt x="164973" y="20269"/>
                </a:lnTo>
                <a:lnTo>
                  <a:pt x="164973" y="0"/>
                </a:lnTo>
                <a:close/>
              </a:path>
              <a:path w="288289" h="285114">
                <a:moveTo>
                  <a:pt x="164973" y="264718"/>
                </a:moveTo>
                <a:lnTo>
                  <a:pt x="123063" y="264718"/>
                </a:lnTo>
                <a:lnTo>
                  <a:pt x="123063" y="284988"/>
                </a:lnTo>
                <a:lnTo>
                  <a:pt x="164973" y="284988"/>
                </a:lnTo>
                <a:lnTo>
                  <a:pt x="164973" y="264718"/>
                </a:lnTo>
                <a:close/>
              </a:path>
              <a:path w="288289" h="285114">
                <a:moveTo>
                  <a:pt x="219557" y="264718"/>
                </a:moveTo>
                <a:lnTo>
                  <a:pt x="177647" y="264718"/>
                </a:lnTo>
                <a:lnTo>
                  <a:pt x="177647" y="284988"/>
                </a:lnTo>
                <a:lnTo>
                  <a:pt x="219557" y="284988"/>
                </a:lnTo>
                <a:lnTo>
                  <a:pt x="219557" y="264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6086" y="4389120"/>
            <a:ext cx="314325" cy="271780"/>
          </a:xfrm>
          <a:custGeom>
            <a:avLst/>
            <a:gdLst/>
            <a:ahLst/>
            <a:cxnLst/>
            <a:rect l="l" t="t" r="r" b="b"/>
            <a:pathLst>
              <a:path w="314325" h="271779">
                <a:moveTo>
                  <a:pt x="33553" y="109969"/>
                </a:moveTo>
                <a:lnTo>
                  <a:pt x="0" y="137058"/>
                </a:lnTo>
                <a:lnTo>
                  <a:pt x="131762" y="271271"/>
                </a:lnTo>
                <a:lnTo>
                  <a:pt x="146993" y="238014"/>
                </a:lnTo>
                <a:lnTo>
                  <a:pt x="169506" y="197927"/>
                </a:lnTo>
                <a:lnTo>
                  <a:pt x="187746" y="169849"/>
                </a:lnTo>
                <a:lnTo>
                  <a:pt x="109804" y="169849"/>
                </a:lnTo>
                <a:lnTo>
                  <a:pt x="33553" y="109969"/>
                </a:lnTo>
                <a:close/>
              </a:path>
              <a:path w="314325" h="271779">
                <a:moveTo>
                  <a:pt x="305815" y="0"/>
                </a:moveTo>
                <a:lnTo>
                  <a:pt x="251719" y="36607"/>
                </a:lnTo>
                <a:lnTo>
                  <a:pt x="204495" y="74388"/>
                </a:lnTo>
                <a:lnTo>
                  <a:pt x="164718" y="110850"/>
                </a:lnTo>
                <a:lnTo>
                  <a:pt x="132963" y="143502"/>
                </a:lnTo>
                <a:lnTo>
                  <a:pt x="109804" y="169849"/>
                </a:lnTo>
                <a:lnTo>
                  <a:pt x="187746" y="169849"/>
                </a:lnTo>
                <a:lnTo>
                  <a:pt x="198378" y="153484"/>
                </a:lnTo>
                <a:lnTo>
                  <a:pt x="232689" y="107156"/>
                </a:lnTo>
                <a:lnTo>
                  <a:pt x="271518" y="61414"/>
                </a:lnTo>
                <a:lnTo>
                  <a:pt x="313943" y="18732"/>
                </a:lnTo>
                <a:lnTo>
                  <a:pt x="305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5801" y="1690666"/>
            <a:ext cx="132587" cy="183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9646" y="1690667"/>
            <a:ext cx="134112" cy="183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9145" y="1634595"/>
            <a:ext cx="271780" cy="258445"/>
          </a:xfrm>
          <a:custGeom>
            <a:avLst/>
            <a:gdLst/>
            <a:ahLst/>
            <a:cxnLst/>
            <a:rect l="l" t="t" r="r" b="b"/>
            <a:pathLst>
              <a:path w="271779" h="258444">
                <a:moveTo>
                  <a:pt x="188823" y="176007"/>
                </a:moveTo>
                <a:lnTo>
                  <a:pt x="82435" y="176007"/>
                </a:lnTo>
                <a:lnTo>
                  <a:pt x="74460" y="178662"/>
                </a:lnTo>
                <a:lnTo>
                  <a:pt x="64072" y="182863"/>
                </a:lnTo>
                <a:lnTo>
                  <a:pt x="53187" y="187439"/>
                </a:lnTo>
                <a:lnTo>
                  <a:pt x="42302" y="192265"/>
                </a:lnTo>
                <a:lnTo>
                  <a:pt x="31915" y="197216"/>
                </a:lnTo>
                <a:lnTo>
                  <a:pt x="13457" y="204179"/>
                </a:lnTo>
                <a:lnTo>
                  <a:pt x="5542" y="209150"/>
                </a:lnTo>
                <a:lnTo>
                  <a:pt x="0" y="217104"/>
                </a:lnTo>
                <a:lnTo>
                  <a:pt x="0" y="258214"/>
                </a:lnTo>
                <a:lnTo>
                  <a:pt x="271272" y="258214"/>
                </a:lnTo>
                <a:lnTo>
                  <a:pt x="271063" y="247874"/>
                </a:lnTo>
                <a:lnTo>
                  <a:pt x="270605" y="236169"/>
                </a:lnTo>
                <a:lnTo>
                  <a:pt x="270146" y="225208"/>
                </a:lnTo>
                <a:lnTo>
                  <a:pt x="269938" y="217104"/>
                </a:lnTo>
                <a:lnTo>
                  <a:pt x="265139" y="209150"/>
                </a:lnTo>
                <a:lnTo>
                  <a:pt x="257471" y="204179"/>
                </a:lnTo>
                <a:lnTo>
                  <a:pt x="248058" y="200699"/>
                </a:lnTo>
                <a:lnTo>
                  <a:pt x="238023" y="197216"/>
                </a:lnTo>
                <a:lnTo>
                  <a:pt x="227821" y="192265"/>
                </a:lnTo>
                <a:lnTo>
                  <a:pt x="217244" y="187439"/>
                </a:lnTo>
                <a:lnTo>
                  <a:pt x="206417" y="182863"/>
                </a:lnTo>
                <a:lnTo>
                  <a:pt x="195465" y="178662"/>
                </a:lnTo>
                <a:lnTo>
                  <a:pt x="191477" y="177328"/>
                </a:lnTo>
                <a:lnTo>
                  <a:pt x="188823" y="176007"/>
                </a:lnTo>
                <a:close/>
              </a:path>
              <a:path w="271779" h="258444">
                <a:moveTo>
                  <a:pt x="176847" y="118997"/>
                </a:moveTo>
                <a:lnTo>
                  <a:pt x="89090" y="118997"/>
                </a:lnTo>
                <a:lnTo>
                  <a:pt x="94411" y="120318"/>
                </a:lnTo>
                <a:lnTo>
                  <a:pt x="94411" y="128281"/>
                </a:lnTo>
                <a:lnTo>
                  <a:pt x="95732" y="134910"/>
                </a:lnTo>
                <a:lnTo>
                  <a:pt x="95732" y="142860"/>
                </a:lnTo>
                <a:lnTo>
                  <a:pt x="98399" y="148169"/>
                </a:lnTo>
                <a:lnTo>
                  <a:pt x="102387" y="148169"/>
                </a:lnTo>
                <a:lnTo>
                  <a:pt x="103720" y="154798"/>
                </a:lnTo>
                <a:lnTo>
                  <a:pt x="98399" y="156119"/>
                </a:lnTo>
                <a:lnTo>
                  <a:pt x="90424" y="172032"/>
                </a:lnTo>
                <a:lnTo>
                  <a:pt x="86423" y="176007"/>
                </a:lnTo>
                <a:lnTo>
                  <a:pt x="184835" y="176007"/>
                </a:lnTo>
                <a:lnTo>
                  <a:pt x="179514" y="172032"/>
                </a:lnTo>
                <a:lnTo>
                  <a:pt x="175526" y="161428"/>
                </a:lnTo>
                <a:lnTo>
                  <a:pt x="172859" y="156119"/>
                </a:lnTo>
                <a:lnTo>
                  <a:pt x="167551" y="156119"/>
                </a:lnTo>
                <a:lnTo>
                  <a:pt x="164884" y="154798"/>
                </a:lnTo>
                <a:lnTo>
                  <a:pt x="164884" y="146835"/>
                </a:lnTo>
                <a:lnTo>
                  <a:pt x="170205" y="146835"/>
                </a:lnTo>
                <a:lnTo>
                  <a:pt x="172859" y="140206"/>
                </a:lnTo>
                <a:lnTo>
                  <a:pt x="174193" y="134910"/>
                </a:lnTo>
                <a:lnTo>
                  <a:pt x="172859" y="128281"/>
                </a:lnTo>
                <a:lnTo>
                  <a:pt x="175526" y="122972"/>
                </a:lnTo>
                <a:lnTo>
                  <a:pt x="176847" y="118997"/>
                </a:lnTo>
                <a:close/>
              </a:path>
              <a:path w="271779" h="258444">
                <a:moveTo>
                  <a:pt x="130144" y="0"/>
                </a:moveTo>
                <a:lnTo>
                  <a:pt x="92741" y="15223"/>
                </a:lnTo>
                <a:lnTo>
                  <a:pt x="81110" y="50316"/>
                </a:lnTo>
                <a:lnTo>
                  <a:pt x="83769" y="76566"/>
                </a:lnTo>
                <a:lnTo>
                  <a:pt x="85102" y="81875"/>
                </a:lnTo>
                <a:lnTo>
                  <a:pt x="79781" y="84516"/>
                </a:lnTo>
                <a:lnTo>
                  <a:pt x="79781" y="88504"/>
                </a:lnTo>
                <a:lnTo>
                  <a:pt x="80656" y="96064"/>
                </a:lnTo>
                <a:lnTo>
                  <a:pt x="81778" y="105241"/>
                </a:lnTo>
                <a:lnTo>
                  <a:pt x="83906" y="113688"/>
                </a:lnTo>
                <a:lnTo>
                  <a:pt x="87757" y="118997"/>
                </a:lnTo>
                <a:lnTo>
                  <a:pt x="182168" y="118997"/>
                </a:lnTo>
                <a:lnTo>
                  <a:pt x="183502" y="116343"/>
                </a:lnTo>
                <a:lnTo>
                  <a:pt x="186160" y="113673"/>
                </a:lnTo>
                <a:lnTo>
                  <a:pt x="187490" y="108392"/>
                </a:lnTo>
                <a:lnTo>
                  <a:pt x="187590" y="105241"/>
                </a:lnTo>
                <a:lnTo>
                  <a:pt x="188823" y="99109"/>
                </a:lnTo>
                <a:lnTo>
                  <a:pt x="190157" y="91146"/>
                </a:lnTo>
                <a:lnTo>
                  <a:pt x="187490" y="84516"/>
                </a:lnTo>
                <a:lnTo>
                  <a:pt x="184835" y="80541"/>
                </a:lnTo>
                <a:lnTo>
                  <a:pt x="183502" y="76566"/>
                </a:lnTo>
                <a:lnTo>
                  <a:pt x="183502" y="71258"/>
                </a:lnTo>
                <a:lnTo>
                  <a:pt x="184835" y="54024"/>
                </a:lnTo>
                <a:lnTo>
                  <a:pt x="186156" y="51369"/>
                </a:lnTo>
                <a:lnTo>
                  <a:pt x="185929" y="44414"/>
                </a:lnTo>
                <a:lnTo>
                  <a:pt x="167551" y="11593"/>
                </a:lnTo>
                <a:lnTo>
                  <a:pt x="162229" y="6297"/>
                </a:lnTo>
                <a:lnTo>
                  <a:pt x="145998" y="165"/>
                </a:lnTo>
                <a:lnTo>
                  <a:pt x="130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6613" y="1667257"/>
            <a:ext cx="373081" cy="287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29286" y="1613912"/>
            <a:ext cx="326390" cy="262255"/>
          </a:xfrm>
          <a:custGeom>
            <a:avLst/>
            <a:gdLst/>
            <a:ahLst/>
            <a:cxnLst/>
            <a:rect l="l" t="t" r="r" b="b"/>
            <a:pathLst>
              <a:path w="326390" h="262255">
                <a:moveTo>
                  <a:pt x="163220" y="0"/>
                </a:moveTo>
                <a:lnTo>
                  <a:pt x="106916" y="3197"/>
                </a:lnTo>
                <a:lnTo>
                  <a:pt x="59270" y="12166"/>
                </a:lnTo>
                <a:lnTo>
                  <a:pt x="21577" y="28295"/>
                </a:lnTo>
                <a:lnTo>
                  <a:pt x="0" y="61810"/>
                </a:lnTo>
                <a:lnTo>
                  <a:pt x="0" y="192633"/>
                </a:lnTo>
                <a:lnTo>
                  <a:pt x="19456" y="227622"/>
                </a:lnTo>
                <a:lnTo>
                  <a:pt x="80618" y="253628"/>
                </a:lnTo>
                <a:lnTo>
                  <a:pt x="119724" y="259811"/>
                </a:lnTo>
                <a:lnTo>
                  <a:pt x="163220" y="262128"/>
                </a:lnTo>
                <a:lnTo>
                  <a:pt x="174419" y="261989"/>
                </a:lnTo>
                <a:lnTo>
                  <a:pt x="185559" y="261572"/>
                </a:lnTo>
                <a:lnTo>
                  <a:pt x="196470" y="260874"/>
                </a:lnTo>
                <a:lnTo>
                  <a:pt x="206984" y="259892"/>
                </a:lnTo>
                <a:lnTo>
                  <a:pt x="207556" y="237553"/>
                </a:lnTo>
                <a:lnTo>
                  <a:pt x="163220" y="237553"/>
                </a:lnTo>
                <a:lnTo>
                  <a:pt x="111385" y="234024"/>
                </a:lnTo>
                <a:lnTo>
                  <a:pt x="69068" y="224399"/>
                </a:lnTo>
                <a:lnTo>
                  <a:pt x="40544" y="210121"/>
                </a:lnTo>
                <a:lnTo>
                  <a:pt x="30086" y="192633"/>
                </a:lnTo>
                <a:lnTo>
                  <a:pt x="30086" y="87376"/>
                </a:lnTo>
                <a:lnTo>
                  <a:pt x="67194" y="87376"/>
                </a:lnTo>
                <a:lnTo>
                  <a:pt x="40544" y="76319"/>
                </a:lnTo>
                <a:lnTo>
                  <a:pt x="30086" y="61810"/>
                </a:lnTo>
                <a:lnTo>
                  <a:pt x="40544" y="47302"/>
                </a:lnTo>
                <a:lnTo>
                  <a:pt x="69068" y="35467"/>
                </a:lnTo>
                <a:lnTo>
                  <a:pt x="111385" y="27495"/>
                </a:lnTo>
                <a:lnTo>
                  <a:pt x="163220" y="24574"/>
                </a:lnTo>
                <a:lnTo>
                  <a:pt x="296620" y="24574"/>
                </a:lnTo>
                <a:lnTo>
                  <a:pt x="277259" y="15498"/>
                </a:lnTo>
                <a:lnTo>
                  <a:pt x="244147" y="6889"/>
                </a:lnTo>
                <a:lnTo>
                  <a:pt x="205907" y="1910"/>
                </a:lnTo>
                <a:lnTo>
                  <a:pt x="163220" y="0"/>
                </a:lnTo>
                <a:close/>
              </a:path>
              <a:path w="326390" h="262255">
                <a:moveTo>
                  <a:pt x="207594" y="235077"/>
                </a:moveTo>
                <a:lnTo>
                  <a:pt x="197026" y="236197"/>
                </a:lnTo>
                <a:lnTo>
                  <a:pt x="185974" y="236967"/>
                </a:lnTo>
                <a:lnTo>
                  <a:pt x="174638" y="237411"/>
                </a:lnTo>
                <a:lnTo>
                  <a:pt x="163220" y="237553"/>
                </a:lnTo>
                <a:lnTo>
                  <a:pt x="207556" y="237553"/>
                </a:lnTo>
                <a:lnTo>
                  <a:pt x="207594" y="235077"/>
                </a:lnTo>
                <a:close/>
              </a:path>
              <a:path w="326390" h="262255">
                <a:moveTo>
                  <a:pt x="326136" y="87376"/>
                </a:moveTo>
                <a:lnTo>
                  <a:pt x="296341" y="87376"/>
                </a:lnTo>
                <a:lnTo>
                  <a:pt x="296341" y="114185"/>
                </a:lnTo>
                <a:lnTo>
                  <a:pt x="303747" y="115397"/>
                </a:lnTo>
                <a:lnTo>
                  <a:pt x="310896" y="117167"/>
                </a:lnTo>
                <a:lnTo>
                  <a:pt x="317758" y="119493"/>
                </a:lnTo>
                <a:lnTo>
                  <a:pt x="324307" y="122377"/>
                </a:lnTo>
                <a:lnTo>
                  <a:pt x="325526" y="122377"/>
                </a:lnTo>
                <a:lnTo>
                  <a:pt x="326136" y="122631"/>
                </a:lnTo>
                <a:lnTo>
                  <a:pt x="326136" y="87376"/>
                </a:lnTo>
                <a:close/>
              </a:path>
              <a:path w="326390" h="262255">
                <a:moveTo>
                  <a:pt x="67194" y="87376"/>
                </a:moveTo>
                <a:lnTo>
                  <a:pt x="30086" y="87376"/>
                </a:lnTo>
                <a:lnTo>
                  <a:pt x="33426" y="89865"/>
                </a:lnTo>
                <a:lnTo>
                  <a:pt x="93883" y="108448"/>
                </a:lnTo>
                <a:lnTo>
                  <a:pt x="163220" y="113690"/>
                </a:lnTo>
                <a:lnTo>
                  <a:pt x="191004" y="112915"/>
                </a:lnTo>
                <a:lnTo>
                  <a:pt x="217054" y="110650"/>
                </a:lnTo>
                <a:lnTo>
                  <a:pt x="240881" y="106987"/>
                </a:lnTo>
                <a:lnTo>
                  <a:pt x="262001" y="102019"/>
                </a:lnTo>
                <a:lnTo>
                  <a:pt x="271673" y="99047"/>
                </a:lnTo>
                <a:lnTo>
                  <a:pt x="163220" y="99047"/>
                </a:lnTo>
                <a:lnTo>
                  <a:pt x="111385" y="96125"/>
                </a:lnTo>
                <a:lnTo>
                  <a:pt x="69068" y="88153"/>
                </a:lnTo>
                <a:lnTo>
                  <a:pt x="67194" y="87376"/>
                </a:lnTo>
                <a:close/>
              </a:path>
              <a:path w="326390" h="262255">
                <a:moveTo>
                  <a:pt x="296620" y="24574"/>
                </a:moveTo>
                <a:lnTo>
                  <a:pt x="163220" y="24574"/>
                </a:lnTo>
                <a:lnTo>
                  <a:pt x="214924" y="27495"/>
                </a:lnTo>
                <a:lnTo>
                  <a:pt x="257251" y="35467"/>
                </a:lnTo>
                <a:lnTo>
                  <a:pt x="285842" y="47302"/>
                </a:lnTo>
                <a:lnTo>
                  <a:pt x="296341" y="61810"/>
                </a:lnTo>
                <a:lnTo>
                  <a:pt x="285842" y="76319"/>
                </a:lnTo>
                <a:lnTo>
                  <a:pt x="257251" y="88153"/>
                </a:lnTo>
                <a:lnTo>
                  <a:pt x="214924" y="96125"/>
                </a:lnTo>
                <a:lnTo>
                  <a:pt x="163220" y="99047"/>
                </a:lnTo>
                <a:lnTo>
                  <a:pt x="271673" y="99047"/>
                </a:lnTo>
                <a:lnTo>
                  <a:pt x="280315" y="95815"/>
                </a:lnTo>
                <a:lnTo>
                  <a:pt x="288248" y="92178"/>
                </a:lnTo>
                <a:lnTo>
                  <a:pt x="295440" y="88125"/>
                </a:lnTo>
                <a:lnTo>
                  <a:pt x="296341" y="87376"/>
                </a:lnTo>
                <a:lnTo>
                  <a:pt x="326136" y="87376"/>
                </a:lnTo>
                <a:lnTo>
                  <a:pt x="326136" y="61810"/>
                </a:lnTo>
                <a:lnTo>
                  <a:pt x="324259" y="51023"/>
                </a:lnTo>
                <a:lnTo>
                  <a:pt x="319333" y="41795"/>
                </a:lnTo>
                <a:lnTo>
                  <a:pt x="312414" y="34196"/>
                </a:lnTo>
                <a:lnTo>
                  <a:pt x="304558" y="28295"/>
                </a:lnTo>
                <a:lnTo>
                  <a:pt x="296620" y="2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15883" y="1673351"/>
            <a:ext cx="43180" cy="45720"/>
          </a:xfrm>
          <a:custGeom>
            <a:avLst/>
            <a:gdLst/>
            <a:ahLst/>
            <a:cxnLst/>
            <a:rect l="l" t="t" r="r" b="b"/>
            <a:pathLst>
              <a:path w="43179" h="45719">
                <a:moveTo>
                  <a:pt x="42672" y="0"/>
                </a:moveTo>
                <a:lnTo>
                  <a:pt x="0" y="0"/>
                </a:lnTo>
                <a:lnTo>
                  <a:pt x="42672" y="45720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65007" y="1862327"/>
            <a:ext cx="79375" cy="21590"/>
          </a:xfrm>
          <a:custGeom>
            <a:avLst/>
            <a:gdLst/>
            <a:ahLst/>
            <a:cxnLst/>
            <a:rect l="l" t="t" r="r" b="b"/>
            <a:pathLst>
              <a:path w="79375" h="21589">
                <a:moveTo>
                  <a:pt x="0" y="0"/>
                </a:moveTo>
                <a:lnTo>
                  <a:pt x="79248" y="0"/>
                </a:lnTo>
                <a:lnTo>
                  <a:pt x="79248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65007" y="1812035"/>
            <a:ext cx="79375" cy="21590"/>
          </a:xfrm>
          <a:custGeom>
            <a:avLst/>
            <a:gdLst/>
            <a:ahLst/>
            <a:cxnLst/>
            <a:rect l="l" t="t" r="r" b="b"/>
            <a:pathLst>
              <a:path w="79375" h="21589">
                <a:moveTo>
                  <a:pt x="0" y="0"/>
                </a:moveTo>
                <a:lnTo>
                  <a:pt x="79248" y="0"/>
                </a:lnTo>
                <a:lnTo>
                  <a:pt x="79248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1500" y="1789176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629" y="0"/>
                </a:moveTo>
                <a:lnTo>
                  <a:pt x="79222" y="1193"/>
                </a:lnTo>
                <a:lnTo>
                  <a:pt x="69621" y="3581"/>
                </a:lnTo>
                <a:lnTo>
                  <a:pt x="62420" y="4775"/>
                </a:lnTo>
                <a:lnTo>
                  <a:pt x="20408" y="32194"/>
                </a:lnTo>
                <a:lnTo>
                  <a:pt x="12001" y="46494"/>
                </a:lnTo>
                <a:lnTo>
                  <a:pt x="7200" y="53644"/>
                </a:lnTo>
                <a:lnTo>
                  <a:pt x="3606" y="62001"/>
                </a:lnTo>
                <a:lnTo>
                  <a:pt x="1206" y="78689"/>
                </a:lnTo>
                <a:lnTo>
                  <a:pt x="0" y="88226"/>
                </a:lnTo>
                <a:lnTo>
                  <a:pt x="2400" y="104914"/>
                </a:lnTo>
                <a:lnTo>
                  <a:pt x="3606" y="114452"/>
                </a:lnTo>
                <a:lnTo>
                  <a:pt x="7200" y="121615"/>
                </a:lnTo>
                <a:lnTo>
                  <a:pt x="12001" y="129959"/>
                </a:lnTo>
                <a:lnTo>
                  <a:pt x="15608" y="137109"/>
                </a:lnTo>
                <a:lnTo>
                  <a:pt x="20408" y="143065"/>
                </a:lnTo>
                <a:lnTo>
                  <a:pt x="25209" y="150228"/>
                </a:lnTo>
                <a:lnTo>
                  <a:pt x="32410" y="156184"/>
                </a:lnTo>
                <a:lnTo>
                  <a:pt x="39611" y="160947"/>
                </a:lnTo>
                <a:lnTo>
                  <a:pt x="45618" y="164528"/>
                </a:lnTo>
                <a:lnTo>
                  <a:pt x="54013" y="169303"/>
                </a:lnTo>
                <a:lnTo>
                  <a:pt x="62420" y="171678"/>
                </a:lnTo>
                <a:lnTo>
                  <a:pt x="69621" y="174066"/>
                </a:lnTo>
                <a:lnTo>
                  <a:pt x="79222" y="175260"/>
                </a:lnTo>
                <a:lnTo>
                  <a:pt x="97231" y="175260"/>
                </a:lnTo>
                <a:lnTo>
                  <a:pt x="105638" y="174066"/>
                </a:lnTo>
                <a:lnTo>
                  <a:pt x="115239" y="171678"/>
                </a:lnTo>
                <a:lnTo>
                  <a:pt x="122440" y="169303"/>
                </a:lnTo>
                <a:lnTo>
                  <a:pt x="129641" y="164528"/>
                </a:lnTo>
                <a:lnTo>
                  <a:pt x="138048" y="160947"/>
                </a:lnTo>
                <a:lnTo>
                  <a:pt x="144043" y="156184"/>
                </a:lnTo>
                <a:lnTo>
                  <a:pt x="150050" y="150228"/>
                </a:lnTo>
                <a:lnTo>
                  <a:pt x="154050" y="144259"/>
                </a:lnTo>
                <a:lnTo>
                  <a:pt x="79222" y="144259"/>
                </a:lnTo>
                <a:lnTo>
                  <a:pt x="79222" y="134721"/>
                </a:lnTo>
                <a:lnTo>
                  <a:pt x="55219" y="134721"/>
                </a:lnTo>
                <a:lnTo>
                  <a:pt x="42011" y="121615"/>
                </a:lnTo>
                <a:lnTo>
                  <a:pt x="48018" y="114452"/>
                </a:lnTo>
                <a:lnTo>
                  <a:pt x="44411" y="107302"/>
                </a:lnTo>
                <a:lnTo>
                  <a:pt x="40817" y="96570"/>
                </a:lnTo>
                <a:lnTo>
                  <a:pt x="32410" y="96570"/>
                </a:lnTo>
                <a:lnTo>
                  <a:pt x="32410" y="78689"/>
                </a:lnTo>
                <a:lnTo>
                  <a:pt x="40817" y="78689"/>
                </a:lnTo>
                <a:lnTo>
                  <a:pt x="44411" y="70345"/>
                </a:lnTo>
                <a:lnTo>
                  <a:pt x="48018" y="60807"/>
                </a:lnTo>
                <a:lnTo>
                  <a:pt x="42011" y="54838"/>
                </a:lnTo>
                <a:lnTo>
                  <a:pt x="55219" y="41732"/>
                </a:lnTo>
                <a:lnTo>
                  <a:pt x="76815" y="41732"/>
                </a:lnTo>
                <a:lnTo>
                  <a:pt x="79222" y="40538"/>
                </a:lnTo>
                <a:lnTo>
                  <a:pt x="79222" y="32194"/>
                </a:lnTo>
                <a:lnTo>
                  <a:pt x="154851" y="32194"/>
                </a:lnTo>
                <a:lnTo>
                  <a:pt x="150050" y="27419"/>
                </a:lnTo>
                <a:lnTo>
                  <a:pt x="144043" y="20269"/>
                </a:lnTo>
                <a:lnTo>
                  <a:pt x="138048" y="15494"/>
                </a:lnTo>
                <a:lnTo>
                  <a:pt x="129641" y="11925"/>
                </a:lnTo>
                <a:lnTo>
                  <a:pt x="115239" y="4775"/>
                </a:lnTo>
                <a:lnTo>
                  <a:pt x="105638" y="3581"/>
                </a:lnTo>
                <a:lnTo>
                  <a:pt x="97231" y="1193"/>
                </a:lnTo>
                <a:lnTo>
                  <a:pt x="87629" y="0"/>
                </a:lnTo>
                <a:close/>
              </a:path>
              <a:path w="175259" h="175260">
                <a:moveTo>
                  <a:pt x="115239" y="127571"/>
                </a:moveTo>
                <a:lnTo>
                  <a:pt x="106832" y="132334"/>
                </a:lnTo>
                <a:lnTo>
                  <a:pt x="97231" y="134721"/>
                </a:lnTo>
                <a:lnTo>
                  <a:pt x="97231" y="144259"/>
                </a:lnTo>
                <a:lnTo>
                  <a:pt x="154050" y="144259"/>
                </a:lnTo>
                <a:lnTo>
                  <a:pt x="154851" y="143065"/>
                </a:lnTo>
                <a:lnTo>
                  <a:pt x="160858" y="137109"/>
                </a:lnTo>
                <a:lnTo>
                  <a:pt x="162461" y="134721"/>
                </a:lnTo>
                <a:lnTo>
                  <a:pt x="122440" y="134721"/>
                </a:lnTo>
                <a:lnTo>
                  <a:pt x="115239" y="127571"/>
                </a:lnTo>
                <a:close/>
              </a:path>
              <a:path w="175259" h="175260">
                <a:moveTo>
                  <a:pt x="61226" y="127571"/>
                </a:moveTo>
                <a:lnTo>
                  <a:pt x="55219" y="134721"/>
                </a:lnTo>
                <a:lnTo>
                  <a:pt x="79222" y="134721"/>
                </a:lnTo>
                <a:lnTo>
                  <a:pt x="69621" y="132334"/>
                </a:lnTo>
                <a:lnTo>
                  <a:pt x="61226" y="127571"/>
                </a:lnTo>
                <a:close/>
              </a:path>
              <a:path w="175259" h="175260">
                <a:moveTo>
                  <a:pt x="162461" y="41732"/>
                </a:moveTo>
                <a:lnTo>
                  <a:pt x="122440" y="41732"/>
                </a:lnTo>
                <a:lnTo>
                  <a:pt x="134442" y="54838"/>
                </a:lnTo>
                <a:lnTo>
                  <a:pt x="127241" y="60807"/>
                </a:lnTo>
                <a:lnTo>
                  <a:pt x="132041" y="70345"/>
                </a:lnTo>
                <a:lnTo>
                  <a:pt x="134442" y="78689"/>
                </a:lnTo>
                <a:lnTo>
                  <a:pt x="145249" y="78689"/>
                </a:lnTo>
                <a:lnTo>
                  <a:pt x="145249" y="96570"/>
                </a:lnTo>
                <a:lnTo>
                  <a:pt x="134442" y="96570"/>
                </a:lnTo>
                <a:lnTo>
                  <a:pt x="132041" y="107302"/>
                </a:lnTo>
                <a:lnTo>
                  <a:pt x="127241" y="114452"/>
                </a:lnTo>
                <a:lnTo>
                  <a:pt x="134442" y="121615"/>
                </a:lnTo>
                <a:lnTo>
                  <a:pt x="122440" y="134721"/>
                </a:lnTo>
                <a:lnTo>
                  <a:pt x="162461" y="134721"/>
                </a:lnTo>
                <a:lnTo>
                  <a:pt x="165658" y="129959"/>
                </a:lnTo>
                <a:lnTo>
                  <a:pt x="169252" y="121615"/>
                </a:lnTo>
                <a:lnTo>
                  <a:pt x="171653" y="114452"/>
                </a:lnTo>
                <a:lnTo>
                  <a:pt x="174053" y="104914"/>
                </a:lnTo>
                <a:lnTo>
                  <a:pt x="175259" y="96570"/>
                </a:lnTo>
                <a:lnTo>
                  <a:pt x="175259" y="78689"/>
                </a:lnTo>
                <a:lnTo>
                  <a:pt x="174053" y="70345"/>
                </a:lnTo>
                <a:lnTo>
                  <a:pt x="169252" y="53644"/>
                </a:lnTo>
                <a:lnTo>
                  <a:pt x="165658" y="46494"/>
                </a:lnTo>
                <a:lnTo>
                  <a:pt x="162461" y="41732"/>
                </a:lnTo>
                <a:close/>
              </a:path>
              <a:path w="175259" h="175260">
                <a:moveTo>
                  <a:pt x="76815" y="41732"/>
                </a:moveTo>
                <a:lnTo>
                  <a:pt x="55219" y="41732"/>
                </a:lnTo>
                <a:lnTo>
                  <a:pt x="61226" y="48882"/>
                </a:lnTo>
                <a:lnTo>
                  <a:pt x="69621" y="45300"/>
                </a:lnTo>
                <a:lnTo>
                  <a:pt x="76815" y="41732"/>
                </a:lnTo>
                <a:close/>
              </a:path>
              <a:path w="175259" h="175260">
                <a:moveTo>
                  <a:pt x="154851" y="32194"/>
                </a:moveTo>
                <a:lnTo>
                  <a:pt x="97231" y="32194"/>
                </a:lnTo>
                <a:lnTo>
                  <a:pt x="97231" y="40538"/>
                </a:lnTo>
                <a:lnTo>
                  <a:pt x="106832" y="45300"/>
                </a:lnTo>
                <a:lnTo>
                  <a:pt x="115239" y="48882"/>
                </a:lnTo>
                <a:lnTo>
                  <a:pt x="122440" y="41732"/>
                </a:lnTo>
                <a:lnTo>
                  <a:pt x="162461" y="41732"/>
                </a:lnTo>
                <a:lnTo>
                  <a:pt x="160858" y="39344"/>
                </a:lnTo>
                <a:lnTo>
                  <a:pt x="154851" y="32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08619" y="1630679"/>
            <a:ext cx="292735" cy="311150"/>
          </a:xfrm>
          <a:custGeom>
            <a:avLst/>
            <a:gdLst/>
            <a:ahLst/>
            <a:cxnLst/>
            <a:rect l="l" t="t" r="r" b="b"/>
            <a:pathLst>
              <a:path w="292734" h="311150">
                <a:moveTo>
                  <a:pt x="292607" y="0"/>
                </a:moveTo>
                <a:lnTo>
                  <a:pt x="0" y="0"/>
                </a:lnTo>
                <a:lnTo>
                  <a:pt x="0" y="310896"/>
                </a:lnTo>
                <a:lnTo>
                  <a:pt x="191096" y="310896"/>
                </a:lnTo>
                <a:lnTo>
                  <a:pt x="186308" y="301294"/>
                </a:lnTo>
                <a:lnTo>
                  <a:pt x="182727" y="291693"/>
                </a:lnTo>
                <a:lnTo>
                  <a:pt x="17919" y="291693"/>
                </a:lnTo>
                <a:lnTo>
                  <a:pt x="17919" y="20408"/>
                </a:lnTo>
                <a:lnTo>
                  <a:pt x="292607" y="20408"/>
                </a:lnTo>
                <a:lnTo>
                  <a:pt x="292607" y="0"/>
                </a:lnTo>
                <a:close/>
              </a:path>
              <a:path w="292734" h="311150">
                <a:moveTo>
                  <a:pt x="292607" y="20408"/>
                </a:moveTo>
                <a:lnTo>
                  <a:pt x="273494" y="20408"/>
                </a:lnTo>
                <a:lnTo>
                  <a:pt x="273494" y="145249"/>
                </a:lnTo>
                <a:lnTo>
                  <a:pt x="292607" y="145249"/>
                </a:lnTo>
                <a:lnTo>
                  <a:pt x="292607" y="20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52461" y="185013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33388" y="0"/>
                </a:moveTo>
                <a:lnTo>
                  <a:pt x="21463" y="0"/>
                </a:lnTo>
                <a:lnTo>
                  <a:pt x="16700" y="1193"/>
                </a:lnTo>
                <a:lnTo>
                  <a:pt x="10731" y="4775"/>
                </a:lnTo>
                <a:lnTo>
                  <a:pt x="3581" y="11925"/>
                </a:lnTo>
                <a:lnTo>
                  <a:pt x="1193" y="16700"/>
                </a:lnTo>
                <a:lnTo>
                  <a:pt x="0" y="21463"/>
                </a:lnTo>
                <a:lnTo>
                  <a:pt x="0" y="33401"/>
                </a:lnTo>
                <a:lnTo>
                  <a:pt x="1193" y="38163"/>
                </a:lnTo>
                <a:lnTo>
                  <a:pt x="3581" y="41744"/>
                </a:lnTo>
                <a:lnTo>
                  <a:pt x="7150" y="47713"/>
                </a:lnTo>
                <a:lnTo>
                  <a:pt x="10731" y="50088"/>
                </a:lnTo>
                <a:lnTo>
                  <a:pt x="16700" y="52476"/>
                </a:lnTo>
                <a:lnTo>
                  <a:pt x="26238" y="54864"/>
                </a:lnTo>
                <a:lnTo>
                  <a:pt x="33388" y="53670"/>
                </a:lnTo>
                <a:lnTo>
                  <a:pt x="38163" y="52476"/>
                </a:lnTo>
                <a:lnTo>
                  <a:pt x="41744" y="50088"/>
                </a:lnTo>
                <a:lnTo>
                  <a:pt x="46507" y="47713"/>
                </a:lnTo>
                <a:lnTo>
                  <a:pt x="48895" y="41744"/>
                </a:lnTo>
                <a:lnTo>
                  <a:pt x="51282" y="38163"/>
                </a:lnTo>
                <a:lnTo>
                  <a:pt x="53670" y="33401"/>
                </a:lnTo>
                <a:lnTo>
                  <a:pt x="54864" y="27432"/>
                </a:lnTo>
                <a:lnTo>
                  <a:pt x="53670" y="21463"/>
                </a:lnTo>
                <a:lnTo>
                  <a:pt x="48895" y="11925"/>
                </a:lnTo>
                <a:lnTo>
                  <a:pt x="46507" y="8343"/>
                </a:lnTo>
                <a:lnTo>
                  <a:pt x="41744" y="4775"/>
                </a:lnTo>
                <a:lnTo>
                  <a:pt x="38163" y="1193"/>
                </a:lnTo>
                <a:lnTo>
                  <a:pt x="3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7362" y="625279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5700" y="24993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Client Proof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Points</a:t>
            </a:r>
          </a:p>
        </p:txBody>
      </p:sp>
      <p:sp>
        <p:nvSpPr>
          <p:cNvPr id="6" name="object 6"/>
          <p:cNvSpPr/>
          <p:nvPr/>
        </p:nvSpPr>
        <p:spPr>
          <a:xfrm>
            <a:off x="4431791" y="847344"/>
            <a:ext cx="1064260" cy="2308860"/>
          </a:xfrm>
          <a:custGeom>
            <a:avLst/>
            <a:gdLst/>
            <a:ahLst/>
            <a:cxnLst/>
            <a:rect l="l" t="t" r="r" b="b"/>
            <a:pathLst>
              <a:path w="1064260" h="2308860">
                <a:moveTo>
                  <a:pt x="0" y="0"/>
                </a:moveTo>
                <a:lnTo>
                  <a:pt x="1063752" y="0"/>
                </a:lnTo>
                <a:lnTo>
                  <a:pt x="106375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31791" y="2146408"/>
            <a:ext cx="1064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20383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Cloud  PaaS  Platform 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Data  Migration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5544" y="847344"/>
            <a:ext cx="2369820" cy="2308860"/>
          </a:xfrm>
          <a:custGeom>
            <a:avLst/>
            <a:gdLst/>
            <a:ahLst/>
            <a:cxnLst/>
            <a:rect l="l" t="t" r="r" b="b"/>
            <a:pathLst>
              <a:path w="2369820" h="2308860">
                <a:moveTo>
                  <a:pt x="0" y="0"/>
                </a:moveTo>
                <a:lnTo>
                  <a:pt x="2369820" y="0"/>
                </a:lnTo>
                <a:lnTo>
                  <a:pt x="2369820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1767" y="1316736"/>
            <a:ext cx="225551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5820" y="1048517"/>
            <a:ext cx="399415" cy="554990"/>
          </a:xfrm>
          <a:custGeom>
            <a:avLst/>
            <a:gdLst/>
            <a:ahLst/>
            <a:cxnLst/>
            <a:rect l="l" t="t" r="r" b="b"/>
            <a:pathLst>
              <a:path w="399414" h="554990">
                <a:moveTo>
                  <a:pt x="254292" y="427939"/>
                </a:moveTo>
                <a:lnTo>
                  <a:pt x="142760" y="427939"/>
                </a:lnTo>
                <a:lnTo>
                  <a:pt x="142760" y="554736"/>
                </a:lnTo>
                <a:lnTo>
                  <a:pt x="254292" y="554736"/>
                </a:lnTo>
                <a:lnTo>
                  <a:pt x="254292" y="427939"/>
                </a:lnTo>
                <a:close/>
              </a:path>
              <a:path w="399414" h="554990">
                <a:moveTo>
                  <a:pt x="198526" y="0"/>
                </a:moveTo>
                <a:lnTo>
                  <a:pt x="158381" y="4521"/>
                </a:lnTo>
                <a:lnTo>
                  <a:pt x="102615" y="24904"/>
                </a:lnTo>
                <a:lnTo>
                  <a:pt x="86994" y="36220"/>
                </a:lnTo>
                <a:lnTo>
                  <a:pt x="71386" y="45275"/>
                </a:lnTo>
                <a:lnTo>
                  <a:pt x="44615" y="74714"/>
                </a:lnTo>
                <a:lnTo>
                  <a:pt x="22301" y="106413"/>
                </a:lnTo>
                <a:lnTo>
                  <a:pt x="8928" y="142646"/>
                </a:lnTo>
                <a:lnTo>
                  <a:pt x="2235" y="183400"/>
                </a:lnTo>
                <a:lnTo>
                  <a:pt x="0" y="201510"/>
                </a:lnTo>
                <a:lnTo>
                  <a:pt x="4457" y="240004"/>
                </a:lnTo>
                <a:lnTo>
                  <a:pt x="26771" y="305663"/>
                </a:lnTo>
                <a:lnTo>
                  <a:pt x="49072" y="332841"/>
                </a:lnTo>
                <a:lnTo>
                  <a:pt x="60223" y="348691"/>
                </a:lnTo>
                <a:lnTo>
                  <a:pt x="71386" y="357746"/>
                </a:lnTo>
                <a:lnTo>
                  <a:pt x="86994" y="369062"/>
                </a:lnTo>
                <a:lnTo>
                  <a:pt x="100380" y="380390"/>
                </a:lnTo>
                <a:lnTo>
                  <a:pt x="118224" y="387172"/>
                </a:lnTo>
                <a:lnTo>
                  <a:pt x="131610" y="393966"/>
                </a:lnTo>
                <a:lnTo>
                  <a:pt x="167297" y="403021"/>
                </a:lnTo>
                <a:lnTo>
                  <a:pt x="167297" y="427939"/>
                </a:lnTo>
                <a:lnTo>
                  <a:pt x="229755" y="427939"/>
                </a:lnTo>
                <a:lnTo>
                  <a:pt x="229755" y="403021"/>
                </a:lnTo>
                <a:lnTo>
                  <a:pt x="247599" y="398500"/>
                </a:lnTo>
                <a:lnTo>
                  <a:pt x="296672" y="380390"/>
                </a:lnTo>
                <a:lnTo>
                  <a:pt x="325678" y="357746"/>
                </a:lnTo>
                <a:lnTo>
                  <a:pt x="336829" y="348691"/>
                </a:lnTo>
                <a:lnTo>
                  <a:pt x="346396" y="337362"/>
                </a:lnTo>
                <a:lnTo>
                  <a:pt x="198526" y="337362"/>
                </a:lnTo>
                <a:lnTo>
                  <a:pt x="182918" y="332841"/>
                </a:lnTo>
                <a:lnTo>
                  <a:pt x="144995" y="323773"/>
                </a:lnTo>
                <a:lnTo>
                  <a:pt x="100380" y="292074"/>
                </a:lnTo>
                <a:lnTo>
                  <a:pt x="69151" y="249059"/>
                </a:lnTo>
                <a:lnTo>
                  <a:pt x="60223" y="208305"/>
                </a:lnTo>
                <a:lnTo>
                  <a:pt x="60223" y="181127"/>
                </a:lnTo>
                <a:lnTo>
                  <a:pt x="69151" y="140373"/>
                </a:lnTo>
                <a:lnTo>
                  <a:pt x="100380" y="92824"/>
                </a:lnTo>
                <a:lnTo>
                  <a:pt x="144995" y="65659"/>
                </a:lnTo>
                <a:lnTo>
                  <a:pt x="182918" y="52070"/>
                </a:lnTo>
                <a:lnTo>
                  <a:pt x="332371" y="52070"/>
                </a:lnTo>
                <a:lnTo>
                  <a:pt x="325678" y="45275"/>
                </a:lnTo>
                <a:lnTo>
                  <a:pt x="276605" y="15849"/>
                </a:lnTo>
                <a:lnTo>
                  <a:pt x="238683" y="4521"/>
                </a:lnTo>
                <a:lnTo>
                  <a:pt x="198526" y="0"/>
                </a:lnTo>
                <a:close/>
              </a:path>
              <a:path w="399414" h="554990">
                <a:moveTo>
                  <a:pt x="332371" y="52070"/>
                </a:moveTo>
                <a:lnTo>
                  <a:pt x="211912" y="52070"/>
                </a:lnTo>
                <a:lnTo>
                  <a:pt x="225297" y="54330"/>
                </a:lnTo>
                <a:lnTo>
                  <a:pt x="252069" y="65659"/>
                </a:lnTo>
                <a:lnTo>
                  <a:pt x="296672" y="92824"/>
                </a:lnTo>
                <a:lnTo>
                  <a:pt x="327901" y="140373"/>
                </a:lnTo>
                <a:lnTo>
                  <a:pt x="336829" y="181127"/>
                </a:lnTo>
                <a:lnTo>
                  <a:pt x="336829" y="208305"/>
                </a:lnTo>
                <a:lnTo>
                  <a:pt x="327901" y="249059"/>
                </a:lnTo>
                <a:lnTo>
                  <a:pt x="276605" y="312458"/>
                </a:lnTo>
                <a:lnTo>
                  <a:pt x="225297" y="330568"/>
                </a:lnTo>
                <a:lnTo>
                  <a:pt x="211912" y="332841"/>
                </a:lnTo>
                <a:lnTo>
                  <a:pt x="198526" y="337362"/>
                </a:lnTo>
                <a:lnTo>
                  <a:pt x="346396" y="337362"/>
                </a:lnTo>
                <a:lnTo>
                  <a:pt x="350215" y="332841"/>
                </a:lnTo>
                <a:lnTo>
                  <a:pt x="361365" y="321513"/>
                </a:lnTo>
                <a:lnTo>
                  <a:pt x="370293" y="305663"/>
                </a:lnTo>
                <a:lnTo>
                  <a:pt x="383679" y="273964"/>
                </a:lnTo>
                <a:lnTo>
                  <a:pt x="392595" y="255854"/>
                </a:lnTo>
                <a:lnTo>
                  <a:pt x="394830" y="240004"/>
                </a:lnTo>
                <a:lnTo>
                  <a:pt x="397052" y="221894"/>
                </a:lnTo>
                <a:lnTo>
                  <a:pt x="399288" y="201510"/>
                </a:lnTo>
                <a:lnTo>
                  <a:pt x="397052" y="183400"/>
                </a:lnTo>
                <a:lnTo>
                  <a:pt x="394830" y="160756"/>
                </a:lnTo>
                <a:lnTo>
                  <a:pt x="390359" y="142646"/>
                </a:lnTo>
                <a:lnTo>
                  <a:pt x="363601" y="88303"/>
                </a:lnTo>
                <a:lnTo>
                  <a:pt x="352437" y="74714"/>
                </a:lnTo>
                <a:lnTo>
                  <a:pt x="339064" y="58864"/>
                </a:lnTo>
                <a:lnTo>
                  <a:pt x="332371" y="52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171" y="1630679"/>
            <a:ext cx="99060" cy="36830"/>
          </a:xfrm>
          <a:custGeom>
            <a:avLst/>
            <a:gdLst/>
            <a:ahLst/>
            <a:cxnLst/>
            <a:rect l="l" t="t" r="r" b="b"/>
            <a:pathLst>
              <a:path w="99060" h="36830">
                <a:moveTo>
                  <a:pt x="99060" y="0"/>
                </a:moveTo>
                <a:lnTo>
                  <a:pt x="0" y="0"/>
                </a:lnTo>
                <a:lnTo>
                  <a:pt x="9004" y="13716"/>
                </a:lnTo>
                <a:lnTo>
                  <a:pt x="18008" y="25146"/>
                </a:lnTo>
                <a:lnTo>
                  <a:pt x="31521" y="34290"/>
                </a:lnTo>
                <a:lnTo>
                  <a:pt x="49530" y="36576"/>
                </a:lnTo>
                <a:lnTo>
                  <a:pt x="65290" y="34290"/>
                </a:lnTo>
                <a:lnTo>
                  <a:pt x="78803" y="25146"/>
                </a:lnTo>
                <a:lnTo>
                  <a:pt x="92303" y="13716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7803" y="926591"/>
            <a:ext cx="224027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31791" y="3300984"/>
            <a:ext cx="1064260" cy="2308860"/>
          </a:xfrm>
          <a:custGeom>
            <a:avLst/>
            <a:gdLst/>
            <a:ahLst/>
            <a:cxnLst/>
            <a:rect l="l" t="t" r="r" b="b"/>
            <a:pathLst>
              <a:path w="1064260" h="2308860">
                <a:moveTo>
                  <a:pt x="0" y="0"/>
                </a:moveTo>
                <a:lnTo>
                  <a:pt x="1063752" y="0"/>
                </a:lnTo>
                <a:lnTo>
                  <a:pt x="106375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31791" y="4680680"/>
            <a:ext cx="1074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Cloud  Governance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&amp;  Cost  Management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5544" y="3300984"/>
            <a:ext cx="2369820" cy="2308860"/>
          </a:xfrm>
          <a:custGeom>
            <a:avLst/>
            <a:gdLst/>
            <a:ahLst/>
            <a:cxnLst/>
            <a:rect l="l" t="t" r="r" b="b"/>
            <a:pathLst>
              <a:path w="2369820" h="2308860">
                <a:moveTo>
                  <a:pt x="0" y="0"/>
                </a:moveTo>
                <a:lnTo>
                  <a:pt x="2369820" y="0"/>
                </a:lnTo>
                <a:lnTo>
                  <a:pt x="2369820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1767" y="3768852"/>
            <a:ext cx="225551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5820" y="3502157"/>
            <a:ext cx="399415" cy="554990"/>
          </a:xfrm>
          <a:custGeom>
            <a:avLst/>
            <a:gdLst/>
            <a:ahLst/>
            <a:cxnLst/>
            <a:rect l="l" t="t" r="r" b="b"/>
            <a:pathLst>
              <a:path w="399414" h="554989">
                <a:moveTo>
                  <a:pt x="254292" y="427939"/>
                </a:moveTo>
                <a:lnTo>
                  <a:pt x="142760" y="427939"/>
                </a:lnTo>
                <a:lnTo>
                  <a:pt x="142760" y="554735"/>
                </a:lnTo>
                <a:lnTo>
                  <a:pt x="254292" y="554735"/>
                </a:lnTo>
                <a:lnTo>
                  <a:pt x="254292" y="427939"/>
                </a:lnTo>
                <a:close/>
              </a:path>
              <a:path w="399414" h="554989">
                <a:moveTo>
                  <a:pt x="198526" y="0"/>
                </a:moveTo>
                <a:lnTo>
                  <a:pt x="158381" y="4521"/>
                </a:lnTo>
                <a:lnTo>
                  <a:pt x="102615" y="24904"/>
                </a:lnTo>
                <a:lnTo>
                  <a:pt x="86994" y="36220"/>
                </a:lnTo>
                <a:lnTo>
                  <a:pt x="71386" y="45275"/>
                </a:lnTo>
                <a:lnTo>
                  <a:pt x="44615" y="74714"/>
                </a:lnTo>
                <a:lnTo>
                  <a:pt x="22301" y="106413"/>
                </a:lnTo>
                <a:lnTo>
                  <a:pt x="8928" y="142646"/>
                </a:lnTo>
                <a:lnTo>
                  <a:pt x="2235" y="183400"/>
                </a:lnTo>
                <a:lnTo>
                  <a:pt x="0" y="201510"/>
                </a:lnTo>
                <a:lnTo>
                  <a:pt x="4457" y="240004"/>
                </a:lnTo>
                <a:lnTo>
                  <a:pt x="26771" y="305663"/>
                </a:lnTo>
                <a:lnTo>
                  <a:pt x="49072" y="332841"/>
                </a:lnTo>
                <a:lnTo>
                  <a:pt x="60223" y="348691"/>
                </a:lnTo>
                <a:lnTo>
                  <a:pt x="71386" y="357746"/>
                </a:lnTo>
                <a:lnTo>
                  <a:pt x="86994" y="369061"/>
                </a:lnTo>
                <a:lnTo>
                  <a:pt x="100380" y="380390"/>
                </a:lnTo>
                <a:lnTo>
                  <a:pt x="118224" y="387172"/>
                </a:lnTo>
                <a:lnTo>
                  <a:pt x="131610" y="393966"/>
                </a:lnTo>
                <a:lnTo>
                  <a:pt x="167297" y="403021"/>
                </a:lnTo>
                <a:lnTo>
                  <a:pt x="167297" y="427939"/>
                </a:lnTo>
                <a:lnTo>
                  <a:pt x="229755" y="427939"/>
                </a:lnTo>
                <a:lnTo>
                  <a:pt x="229755" y="403021"/>
                </a:lnTo>
                <a:lnTo>
                  <a:pt x="247599" y="398500"/>
                </a:lnTo>
                <a:lnTo>
                  <a:pt x="296672" y="380390"/>
                </a:lnTo>
                <a:lnTo>
                  <a:pt x="325678" y="357746"/>
                </a:lnTo>
                <a:lnTo>
                  <a:pt x="336829" y="348691"/>
                </a:lnTo>
                <a:lnTo>
                  <a:pt x="346396" y="337362"/>
                </a:lnTo>
                <a:lnTo>
                  <a:pt x="198526" y="337362"/>
                </a:lnTo>
                <a:lnTo>
                  <a:pt x="182918" y="332841"/>
                </a:lnTo>
                <a:lnTo>
                  <a:pt x="144995" y="323773"/>
                </a:lnTo>
                <a:lnTo>
                  <a:pt x="100380" y="292074"/>
                </a:lnTo>
                <a:lnTo>
                  <a:pt x="69151" y="249059"/>
                </a:lnTo>
                <a:lnTo>
                  <a:pt x="60223" y="208305"/>
                </a:lnTo>
                <a:lnTo>
                  <a:pt x="60223" y="181127"/>
                </a:lnTo>
                <a:lnTo>
                  <a:pt x="69151" y="140373"/>
                </a:lnTo>
                <a:lnTo>
                  <a:pt x="100380" y="92824"/>
                </a:lnTo>
                <a:lnTo>
                  <a:pt x="144995" y="65658"/>
                </a:lnTo>
                <a:lnTo>
                  <a:pt x="182918" y="52069"/>
                </a:lnTo>
                <a:lnTo>
                  <a:pt x="332371" y="52069"/>
                </a:lnTo>
                <a:lnTo>
                  <a:pt x="325678" y="45275"/>
                </a:lnTo>
                <a:lnTo>
                  <a:pt x="276605" y="15849"/>
                </a:lnTo>
                <a:lnTo>
                  <a:pt x="238683" y="4521"/>
                </a:lnTo>
                <a:lnTo>
                  <a:pt x="198526" y="0"/>
                </a:lnTo>
                <a:close/>
              </a:path>
              <a:path w="399414" h="554989">
                <a:moveTo>
                  <a:pt x="332371" y="52069"/>
                </a:moveTo>
                <a:lnTo>
                  <a:pt x="211912" y="52069"/>
                </a:lnTo>
                <a:lnTo>
                  <a:pt x="225297" y="54330"/>
                </a:lnTo>
                <a:lnTo>
                  <a:pt x="252069" y="65658"/>
                </a:lnTo>
                <a:lnTo>
                  <a:pt x="296672" y="92824"/>
                </a:lnTo>
                <a:lnTo>
                  <a:pt x="327901" y="140373"/>
                </a:lnTo>
                <a:lnTo>
                  <a:pt x="336829" y="181127"/>
                </a:lnTo>
                <a:lnTo>
                  <a:pt x="336829" y="208305"/>
                </a:lnTo>
                <a:lnTo>
                  <a:pt x="327901" y="249059"/>
                </a:lnTo>
                <a:lnTo>
                  <a:pt x="276605" y="312458"/>
                </a:lnTo>
                <a:lnTo>
                  <a:pt x="225297" y="330568"/>
                </a:lnTo>
                <a:lnTo>
                  <a:pt x="211912" y="332841"/>
                </a:lnTo>
                <a:lnTo>
                  <a:pt x="198526" y="337362"/>
                </a:lnTo>
                <a:lnTo>
                  <a:pt x="346396" y="337362"/>
                </a:lnTo>
                <a:lnTo>
                  <a:pt x="350215" y="332841"/>
                </a:lnTo>
                <a:lnTo>
                  <a:pt x="361365" y="321513"/>
                </a:lnTo>
                <a:lnTo>
                  <a:pt x="370293" y="305663"/>
                </a:lnTo>
                <a:lnTo>
                  <a:pt x="383679" y="273964"/>
                </a:lnTo>
                <a:lnTo>
                  <a:pt x="392595" y="255854"/>
                </a:lnTo>
                <a:lnTo>
                  <a:pt x="394830" y="240004"/>
                </a:lnTo>
                <a:lnTo>
                  <a:pt x="397052" y="221894"/>
                </a:lnTo>
                <a:lnTo>
                  <a:pt x="399288" y="201510"/>
                </a:lnTo>
                <a:lnTo>
                  <a:pt x="397052" y="183400"/>
                </a:lnTo>
                <a:lnTo>
                  <a:pt x="394830" y="160756"/>
                </a:lnTo>
                <a:lnTo>
                  <a:pt x="390359" y="142646"/>
                </a:lnTo>
                <a:lnTo>
                  <a:pt x="363601" y="88303"/>
                </a:lnTo>
                <a:lnTo>
                  <a:pt x="352437" y="74714"/>
                </a:lnTo>
                <a:lnTo>
                  <a:pt x="339064" y="58864"/>
                </a:lnTo>
                <a:lnTo>
                  <a:pt x="332371" y="52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5171" y="4084320"/>
            <a:ext cx="99060" cy="35560"/>
          </a:xfrm>
          <a:custGeom>
            <a:avLst/>
            <a:gdLst/>
            <a:ahLst/>
            <a:cxnLst/>
            <a:rect l="l" t="t" r="r" b="b"/>
            <a:pathLst>
              <a:path w="99060" h="35560">
                <a:moveTo>
                  <a:pt x="99060" y="0"/>
                </a:moveTo>
                <a:lnTo>
                  <a:pt x="0" y="0"/>
                </a:lnTo>
                <a:lnTo>
                  <a:pt x="9004" y="13144"/>
                </a:lnTo>
                <a:lnTo>
                  <a:pt x="18008" y="24104"/>
                </a:lnTo>
                <a:lnTo>
                  <a:pt x="31521" y="32854"/>
                </a:lnTo>
                <a:lnTo>
                  <a:pt x="49530" y="35051"/>
                </a:lnTo>
                <a:lnTo>
                  <a:pt x="65290" y="32854"/>
                </a:lnTo>
                <a:lnTo>
                  <a:pt x="78803" y="24104"/>
                </a:lnTo>
                <a:lnTo>
                  <a:pt x="92303" y="13144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7803" y="3380232"/>
            <a:ext cx="224027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0935" y="871727"/>
            <a:ext cx="1064260" cy="2308860"/>
          </a:xfrm>
          <a:custGeom>
            <a:avLst/>
            <a:gdLst/>
            <a:ahLst/>
            <a:cxnLst/>
            <a:rect l="l" t="t" r="r" b="b"/>
            <a:pathLst>
              <a:path w="1064259" h="2308860">
                <a:moveTo>
                  <a:pt x="0" y="0"/>
                </a:moveTo>
                <a:lnTo>
                  <a:pt x="1063752" y="0"/>
                </a:lnTo>
                <a:lnTo>
                  <a:pt x="106375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63128" y="2268447"/>
            <a:ext cx="1051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Native 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nfras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ruc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ure  Development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26880" y="882396"/>
            <a:ext cx="2368550" cy="2308860"/>
          </a:xfrm>
          <a:custGeom>
            <a:avLst/>
            <a:gdLst/>
            <a:ahLst/>
            <a:cxnLst/>
            <a:rect l="l" t="t" r="r" b="b"/>
            <a:pathLst>
              <a:path w="2368550" h="2308860">
                <a:moveTo>
                  <a:pt x="0" y="0"/>
                </a:moveTo>
                <a:lnTo>
                  <a:pt x="2368296" y="0"/>
                </a:lnTo>
                <a:lnTo>
                  <a:pt x="2368296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3104" y="1277111"/>
            <a:ext cx="225551" cy="211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1010409"/>
            <a:ext cx="399415" cy="553720"/>
          </a:xfrm>
          <a:custGeom>
            <a:avLst/>
            <a:gdLst/>
            <a:ahLst/>
            <a:cxnLst/>
            <a:rect l="l" t="t" r="r" b="b"/>
            <a:pathLst>
              <a:path w="399415" h="553719">
                <a:moveTo>
                  <a:pt x="254292" y="426770"/>
                </a:moveTo>
                <a:lnTo>
                  <a:pt x="142760" y="426770"/>
                </a:lnTo>
                <a:lnTo>
                  <a:pt x="142760" y="553212"/>
                </a:lnTo>
                <a:lnTo>
                  <a:pt x="254292" y="553212"/>
                </a:lnTo>
                <a:lnTo>
                  <a:pt x="254292" y="426770"/>
                </a:lnTo>
                <a:close/>
              </a:path>
              <a:path w="399415" h="553719">
                <a:moveTo>
                  <a:pt x="198526" y="0"/>
                </a:moveTo>
                <a:lnTo>
                  <a:pt x="158381" y="4521"/>
                </a:lnTo>
                <a:lnTo>
                  <a:pt x="102616" y="24841"/>
                </a:lnTo>
                <a:lnTo>
                  <a:pt x="86995" y="36131"/>
                </a:lnTo>
                <a:lnTo>
                  <a:pt x="71386" y="45161"/>
                </a:lnTo>
                <a:lnTo>
                  <a:pt x="44615" y="74510"/>
                </a:lnTo>
                <a:lnTo>
                  <a:pt x="22301" y="106133"/>
                </a:lnTo>
                <a:lnTo>
                  <a:pt x="8928" y="142252"/>
                </a:lnTo>
                <a:lnTo>
                  <a:pt x="2235" y="182905"/>
                </a:lnTo>
                <a:lnTo>
                  <a:pt x="0" y="200964"/>
                </a:lnTo>
                <a:lnTo>
                  <a:pt x="4457" y="239356"/>
                </a:lnTo>
                <a:lnTo>
                  <a:pt x="26771" y="304838"/>
                </a:lnTo>
                <a:lnTo>
                  <a:pt x="49072" y="331927"/>
                </a:lnTo>
                <a:lnTo>
                  <a:pt x="60223" y="347738"/>
                </a:lnTo>
                <a:lnTo>
                  <a:pt x="71386" y="356768"/>
                </a:lnTo>
                <a:lnTo>
                  <a:pt x="86995" y="368058"/>
                </a:lnTo>
                <a:lnTo>
                  <a:pt x="100380" y="379349"/>
                </a:lnTo>
                <a:lnTo>
                  <a:pt x="118224" y="386118"/>
                </a:lnTo>
                <a:lnTo>
                  <a:pt x="131610" y="392899"/>
                </a:lnTo>
                <a:lnTo>
                  <a:pt x="167297" y="401929"/>
                </a:lnTo>
                <a:lnTo>
                  <a:pt x="167297" y="426770"/>
                </a:lnTo>
                <a:lnTo>
                  <a:pt x="229755" y="426770"/>
                </a:lnTo>
                <a:lnTo>
                  <a:pt x="229755" y="401929"/>
                </a:lnTo>
                <a:lnTo>
                  <a:pt x="247599" y="397408"/>
                </a:lnTo>
                <a:lnTo>
                  <a:pt x="296672" y="379349"/>
                </a:lnTo>
                <a:lnTo>
                  <a:pt x="325678" y="356768"/>
                </a:lnTo>
                <a:lnTo>
                  <a:pt x="336829" y="347738"/>
                </a:lnTo>
                <a:lnTo>
                  <a:pt x="346387" y="336448"/>
                </a:lnTo>
                <a:lnTo>
                  <a:pt x="198526" y="336448"/>
                </a:lnTo>
                <a:lnTo>
                  <a:pt x="182918" y="331927"/>
                </a:lnTo>
                <a:lnTo>
                  <a:pt x="144995" y="322897"/>
                </a:lnTo>
                <a:lnTo>
                  <a:pt x="100380" y="291287"/>
                </a:lnTo>
                <a:lnTo>
                  <a:pt x="69151" y="248386"/>
                </a:lnTo>
                <a:lnTo>
                  <a:pt x="60223" y="207733"/>
                </a:lnTo>
                <a:lnTo>
                  <a:pt x="60223" y="180644"/>
                </a:lnTo>
                <a:lnTo>
                  <a:pt x="69151" y="140004"/>
                </a:lnTo>
                <a:lnTo>
                  <a:pt x="100380" y="92583"/>
                </a:lnTo>
                <a:lnTo>
                  <a:pt x="144995" y="65481"/>
                </a:lnTo>
                <a:lnTo>
                  <a:pt x="182918" y="51930"/>
                </a:lnTo>
                <a:lnTo>
                  <a:pt x="332365" y="51930"/>
                </a:lnTo>
                <a:lnTo>
                  <a:pt x="325678" y="45161"/>
                </a:lnTo>
                <a:lnTo>
                  <a:pt x="276606" y="15811"/>
                </a:lnTo>
                <a:lnTo>
                  <a:pt x="238683" y="4521"/>
                </a:lnTo>
                <a:lnTo>
                  <a:pt x="198526" y="0"/>
                </a:lnTo>
                <a:close/>
              </a:path>
              <a:path w="399415" h="553719">
                <a:moveTo>
                  <a:pt x="332365" y="51930"/>
                </a:moveTo>
                <a:lnTo>
                  <a:pt x="211912" y="51930"/>
                </a:lnTo>
                <a:lnTo>
                  <a:pt x="225298" y="54190"/>
                </a:lnTo>
                <a:lnTo>
                  <a:pt x="252069" y="65481"/>
                </a:lnTo>
                <a:lnTo>
                  <a:pt x="296672" y="92583"/>
                </a:lnTo>
                <a:lnTo>
                  <a:pt x="327901" y="140004"/>
                </a:lnTo>
                <a:lnTo>
                  <a:pt x="336829" y="180644"/>
                </a:lnTo>
                <a:lnTo>
                  <a:pt x="336829" y="207733"/>
                </a:lnTo>
                <a:lnTo>
                  <a:pt x="327901" y="248386"/>
                </a:lnTo>
                <a:lnTo>
                  <a:pt x="276606" y="311607"/>
                </a:lnTo>
                <a:lnTo>
                  <a:pt x="225298" y="329666"/>
                </a:lnTo>
                <a:lnTo>
                  <a:pt x="211912" y="331927"/>
                </a:lnTo>
                <a:lnTo>
                  <a:pt x="198526" y="336448"/>
                </a:lnTo>
                <a:lnTo>
                  <a:pt x="346387" y="336448"/>
                </a:lnTo>
                <a:lnTo>
                  <a:pt x="350215" y="331927"/>
                </a:lnTo>
                <a:lnTo>
                  <a:pt x="361365" y="320636"/>
                </a:lnTo>
                <a:lnTo>
                  <a:pt x="370293" y="304838"/>
                </a:lnTo>
                <a:lnTo>
                  <a:pt x="383679" y="273215"/>
                </a:lnTo>
                <a:lnTo>
                  <a:pt x="392595" y="255155"/>
                </a:lnTo>
                <a:lnTo>
                  <a:pt x="394830" y="239356"/>
                </a:lnTo>
                <a:lnTo>
                  <a:pt x="397052" y="221284"/>
                </a:lnTo>
                <a:lnTo>
                  <a:pt x="399288" y="200964"/>
                </a:lnTo>
                <a:lnTo>
                  <a:pt x="397052" y="182905"/>
                </a:lnTo>
                <a:lnTo>
                  <a:pt x="394830" y="160324"/>
                </a:lnTo>
                <a:lnTo>
                  <a:pt x="390359" y="142252"/>
                </a:lnTo>
                <a:lnTo>
                  <a:pt x="363601" y="88061"/>
                </a:lnTo>
                <a:lnTo>
                  <a:pt x="352450" y="74510"/>
                </a:lnTo>
                <a:lnTo>
                  <a:pt x="339064" y="58712"/>
                </a:lnTo>
                <a:lnTo>
                  <a:pt x="332365" y="51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36507" y="1591055"/>
            <a:ext cx="99060" cy="36830"/>
          </a:xfrm>
          <a:custGeom>
            <a:avLst/>
            <a:gdLst/>
            <a:ahLst/>
            <a:cxnLst/>
            <a:rect l="l" t="t" r="r" b="b"/>
            <a:pathLst>
              <a:path w="99059" h="36830">
                <a:moveTo>
                  <a:pt x="99060" y="0"/>
                </a:moveTo>
                <a:lnTo>
                  <a:pt x="0" y="0"/>
                </a:lnTo>
                <a:lnTo>
                  <a:pt x="9004" y="13716"/>
                </a:lnTo>
                <a:lnTo>
                  <a:pt x="18008" y="25146"/>
                </a:lnTo>
                <a:lnTo>
                  <a:pt x="31521" y="34290"/>
                </a:lnTo>
                <a:lnTo>
                  <a:pt x="49530" y="36576"/>
                </a:lnTo>
                <a:lnTo>
                  <a:pt x="65290" y="34290"/>
                </a:lnTo>
                <a:lnTo>
                  <a:pt x="78803" y="25146"/>
                </a:lnTo>
                <a:lnTo>
                  <a:pt x="92303" y="13716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57616" y="886967"/>
            <a:ext cx="225551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3128" y="3261359"/>
            <a:ext cx="1064260" cy="2308860"/>
          </a:xfrm>
          <a:custGeom>
            <a:avLst/>
            <a:gdLst/>
            <a:ahLst/>
            <a:cxnLst/>
            <a:rect l="l" t="t" r="r" b="b"/>
            <a:pathLst>
              <a:path w="1064259" h="2308860">
                <a:moveTo>
                  <a:pt x="0" y="0"/>
                </a:moveTo>
                <a:lnTo>
                  <a:pt x="1063752" y="0"/>
                </a:lnTo>
                <a:lnTo>
                  <a:pt x="106375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63128" y="4973989"/>
            <a:ext cx="105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2069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Cloud  Security &amp; 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ssessm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26880" y="3261359"/>
            <a:ext cx="2368550" cy="2308860"/>
          </a:xfrm>
          <a:custGeom>
            <a:avLst/>
            <a:gdLst/>
            <a:ahLst/>
            <a:cxnLst/>
            <a:rect l="l" t="t" r="r" b="b"/>
            <a:pathLst>
              <a:path w="2368550" h="2308860">
                <a:moveTo>
                  <a:pt x="0" y="0"/>
                </a:moveTo>
                <a:lnTo>
                  <a:pt x="2368296" y="0"/>
                </a:lnTo>
                <a:lnTo>
                  <a:pt x="2368296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398165" y="3403899"/>
            <a:ext cx="21971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1. Assisted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large Financial  institution with defining and  updating their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secure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environment  during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migration of core business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applications and legacy technology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to cloud </a:t>
            </a:r>
            <a:r>
              <a:rPr sz="1000" spc="5" dirty="0">
                <a:solidFill>
                  <a:srgbClr val="00338D"/>
                </a:solidFill>
                <a:latin typeface="Arial"/>
                <a:cs typeface="Arial"/>
              </a:rPr>
              <a:t>(AWS)</a:t>
            </a:r>
            <a:r>
              <a:rPr sz="1000" spc="-6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platform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98165" y="4470859"/>
            <a:ext cx="219202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2. Assisted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retail organization with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controls to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validate security, and  resiliency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of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the new Google Cloud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Platform (GCP) as part of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their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migration from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traditional on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premise</a:t>
            </a:r>
            <a:r>
              <a:rPr sz="1000" spc="-2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environment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33104" y="3730752"/>
            <a:ext cx="225551" cy="211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7156" y="3462533"/>
            <a:ext cx="399415" cy="554990"/>
          </a:xfrm>
          <a:custGeom>
            <a:avLst/>
            <a:gdLst/>
            <a:ahLst/>
            <a:cxnLst/>
            <a:rect l="l" t="t" r="r" b="b"/>
            <a:pathLst>
              <a:path w="399415" h="554989">
                <a:moveTo>
                  <a:pt x="254292" y="427939"/>
                </a:moveTo>
                <a:lnTo>
                  <a:pt x="142760" y="427939"/>
                </a:lnTo>
                <a:lnTo>
                  <a:pt x="142760" y="554735"/>
                </a:lnTo>
                <a:lnTo>
                  <a:pt x="254292" y="554735"/>
                </a:lnTo>
                <a:lnTo>
                  <a:pt x="254292" y="427939"/>
                </a:lnTo>
                <a:close/>
              </a:path>
              <a:path w="399415" h="554989">
                <a:moveTo>
                  <a:pt x="198526" y="0"/>
                </a:moveTo>
                <a:lnTo>
                  <a:pt x="158381" y="4521"/>
                </a:lnTo>
                <a:lnTo>
                  <a:pt x="102616" y="24904"/>
                </a:lnTo>
                <a:lnTo>
                  <a:pt x="86995" y="36220"/>
                </a:lnTo>
                <a:lnTo>
                  <a:pt x="71386" y="45275"/>
                </a:lnTo>
                <a:lnTo>
                  <a:pt x="44615" y="74714"/>
                </a:lnTo>
                <a:lnTo>
                  <a:pt x="22301" y="106413"/>
                </a:lnTo>
                <a:lnTo>
                  <a:pt x="8928" y="142646"/>
                </a:lnTo>
                <a:lnTo>
                  <a:pt x="2235" y="183400"/>
                </a:lnTo>
                <a:lnTo>
                  <a:pt x="0" y="201510"/>
                </a:lnTo>
                <a:lnTo>
                  <a:pt x="4457" y="240004"/>
                </a:lnTo>
                <a:lnTo>
                  <a:pt x="26771" y="305663"/>
                </a:lnTo>
                <a:lnTo>
                  <a:pt x="49072" y="332841"/>
                </a:lnTo>
                <a:lnTo>
                  <a:pt x="60223" y="348691"/>
                </a:lnTo>
                <a:lnTo>
                  <a:pt x="71386" y="357746"/>
                </a:lnTo>
                <a:lnTo>
                  <a:pt x="86995" y="369061"/>
                </a:lnTo>
                <a:lnTo>
                  <a:pt x="100380" y="380390"/>
                </a:lnTo>
                <a:lnTo>
                  <a:pt x="118224" y="387172"/>
                </a:lnTo>
                <a:lnTo>
                  <a:pt x="131610" y="393966"/>
                </a:lnTo>
                <a:lnTo>
                  <a:pt x="167297" y="403021"/>
                </a:lnTo>
                <a:lnTo>
                  <a:pt x="167297" y="427939"/>
                </a:lnTo>
                <a:lnTo>
                  <a:pt x="229755" y="427939"/>
                </a:lnTo>
                <a:lnTo>
                  <a:pt x="229755" y="403021"/>
                </a:lnTo>
                <a:lnTo>
                  <a:pt x="247599" y="398500"/>
                </a:lnTo>
                <a:lnTo>
                  <a:pt x="296672" y="380390"/>
                </a:lnTo>
                <a:lnTo>
                  <a:pt x="325678" y="357746"/>
                </a:lnTo>
                <a:lnTo>
                  <a:pt x="336829" y="348691"/>
                </a:lnTo>
                <a:lnTo>
                  <a:pt x="346396" y="337362"/>
                </a:lnTo>
                <a:lnTo>
                  <a:pt x="198526" y="337362"/>
                </a:lnTo>
                <a:lnTo>
                  <a:pt x="182918" y="332841"/>
                </a:lnTo>
                <a:lnTo>
                  <a:pt x="144995" y="323773"/>
                </a:lnTo>
                <a:lnTo>
                  <a:pt x="100380" y="292074"/>
                </a:lnTo>
                <a:lnTo>
                  <a:pt x="69151" y="249059"/>
                </a:lnTo>
                <a:lnTo>
                  <a:pt x="60223" y="208305"/>
                </a:lnTo>
                <a:lnTo>
                  <a:pt x="60223" y="181127"/>
                </a:lnTo>
                <a:lnTo>
                  <a:pt x="69151" y="140373"/>
                </a:lnTo>
                <a:lnTo>
                  <a:pt x="100380" y="92824"/>
                </a:lnTo>
                <a:lnTo>
                  <a:pt x="144995" y="65658"/>
                </a:lnTo>
                <a:lnTo>
                  <a:pt x="182918" y="52069"/>
                </a:lnTo>
                <a:lnTo>
                  <a:pt x="332371" y="52069"/>
                </a:lnTo>
                <a:lnTo>
                  <a:pt x="325678" y="45275"/>
                </a:lnTo>
                <a:lnTo>
                  <a:pt x="276606" y="15849"/>
                </a:lnTo>
                <a:lnTo>
                  <a:pt x="238683" y="4521"/>
                </a:lnTo>
                <a:lnTo>
                  <a:pt x="198526" y="0"/>
                </a:lnTo>
                <a:close/>
              </a:path>
              <a:path w="399415" h="554989">
                <a:moveTo>
                  <a:pt x="332371" y="52069"/>
                </a:moveTo>
                <a:lnTo>
                  <a:pt x="211912" y="52069"/>
                </a:lnTo>
                <a:lnTo>
                  <a:pt x="225298" y="54330"/>
                </a:lnTo>
                <a:lnTo>
                  <a:pt x="252069" y="65658"/>
                </a:lnTo>
                <a:lnTo>
                  <a:pt x="296672" y="92824"/>
                </a:lnTo>
                <a:lnTo>
                  <a:pt x="327901" y="140373"/>
                </a:lnTo>
                <a:lnTo>
                  <a:pt x="336829" y="181127"/>
                </a:lnTo>
                <a:lnTo>
                  <a:pt x="336829" y="208305"/>
                </a:lnTo>
                <a:lnTo>
                  <a:pt x="327901" y="249059"/>
                </a:lnTo>
                <a:lnTo>
                  <a:pt x="276606" y="312458"/>
                </a:lnTo>
                <a:lnTo>
                  <a:pt x="225298" y="330568"/>
                </a:lnTo>
                <a:lnTo>
                  <a:pt x="211912" y="332841"/>
                </a:lnTo>
                <a:lnTo>
                  <a:pt x="198526" y="337362"/>
                </a:lnTo>
                <a:lnTo>
                  <a:pt x="346396" y="337362"/>
                </a:lnTo>
                <a:lnTo>
                  <a:pt x="350215" y="332841"/>
                </a:lnTo>
                <a:lnTo>
                  <a:pt x="361365" y="321513"/>
                </a:lnTo>
                <a:lnTo>
                  <a:pt x="370293" y="305663"/>
                </a:lnTo>
                <a:lnTo>
                  <a:pt x="383679" y="273964"/>
                </a:lnTo>
                <a:lnTo>
                  <a:pt x="392595" y="255854"/>
                </a:lnTo>
                <a:lnTo>
                  <a:pt x="394830" y="240004"/>
                </a:lnTo>
                <a:lnTo>
                  <a:pt x="397052" y="221894"/>
                </a:lnTo>
                <a:lnTo>
                  <a:pt x="399288" y="201510"/>
                </a:lnTo>
                <a:lnTo>
                  <a:pt x="397052" y="183400"/>
                </a:lnTo>
                <a:lnTo>
                  <a:pt x="394830" y="160756"/>
                </a:lnTo>
                <a:lnTo>
                  <a:pt x="390359" y="142646"/>
                </a:lnTo>
                <a:lnTo>
                  <a:pt x="363601" y="88303"/>
                </a:lnTo>
                <a:lnTo>
                  <a:pt x="352450" y="74714"/>
                </a:lnTo>
                <a:lnTo>
                  <a:pt x="339064" y="58864"/>
                </a:lnTo>
                <a:lnTo>
                  <a:pt x="332371" y="52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36507" y="4044696"/>
            <a:ext cx="99060" cy="36830"/>
          </a:xfrm>
          <a:custGeom>
            <a:avLst/>
            <a:gdLst/>
            <a:ahLst/>
            <a:cxnLst/>
            <a:rect l="l" t="t" r="r" b="b"/>
            <a:pathLst>
              <a:path w="99059" h="36829">
                <a:moveTo>
                  <a:pt x="99060" y="0"/>
                </a:moveTo>
                <a:lnTo>
                  <a:pt x="0" y="0"/>
                </a:lnTo>
                <a:lnTo>
                  <a:pt x="9004" y="13715"/>
                </a:lnTo>
                <a:lnTo>
                  <a:pt x="18008" y="25145"/>
                </a:lnTo>
                <a:lnTo>
                  <a:pt x="31521" y="34289"/>
                </a:lnTo>
                <a:lnTo>
                  <a:pt x="49530" y="36575"/>
                </a:lnTo>
                <a:lnTo>
                  <a:pt x="65290" y="34289"/>
                </a:lnTo>
                <a:lnTo>
                  <a:pt x="78803" y="25145"/>
                </a:lnTo>
                <a:lnTo>
                  <a:pt x="92303" y="137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57616" y="3340608"/>
            <a:ext cx="225551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1708" y="885444"/>
            <a:ext cx="1064260" cy="2308860"/>
          </a:xfrm>
          <a:custGeom>
            <a:avLst/>
            <a:gdLst/>
            <a:ahLst/>
            <a:cxnLst/>
            <a:rect l="l" t="t" r="r" b="b"/>
            <a:pathLst>
              <a:path w="1064260" h="2308860">
                <a:moveTo>
                  <a:pt x="0" y="0"/>
                </a:moveTo>
                <a:lnTo>
                  <a:pt x="1063752" y="0"/>
                </a:lnTo>
                <a:lnTo>
                  <a:pt x="106375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1708" y="2162285"/>
            <a:ext cx="1064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4889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Business  Case,</a:t>
            </a:r>
            <a:r>
              <a:rPr sz="1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Target 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Operating  Model &amp; 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75460" y="885444"/>
            <a:ext cx="2368550" cy="2308860"/>
          </a:xfrm>
          <a:custGeom>
            <a:avLst/>
            <a:gdLst/>
            <a:ahLst/>
            <a:cxnLst/>
            <a:rect l="l" t="t" r="r" b="b"/>
            <a:pathLst>
              <a:path w="2368550" h="2308860">
                <a:moveTo>
                  <a:pt x="0" y="0"/>
                </a:moveTo>
                <a:lnTo>
                  <a:pt x="2368295" y="0"/>
                </a:lnTo>
                <a:lnTo>
                  <a:pt x="2368295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830119" y="957298"/>
            <a:ext cx="22345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1. For a non-profit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healthcare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system,  refined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cloud strategy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and  developed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 cloud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suitability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model,  using cloud financial model, to  inform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disposition and high –level  public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cloud placement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of  applications/ workloads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30119" y="2176680"/>
            <a:ext cx="21310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large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financial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client defined  and </a:t>
            </a:r>
            <a:r>
              <a:rPr sz="1000" spc="-15" dirty="0">
                <a:solidFill>
                  <a:srgbClr val="00338D"/>
                </a:solidFill>
                <a:latin typeface="Arial"/>
                <a:cs typeface="Arial"/>
              </a:rPr>
              <a:t>deployed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 </a:t>
            </a:r>
            <a:r>
              <a:rPr sz="1000" spc="-15" dirty="0">
                <a:solidFill>
                  <a:srgbClr val="00338D"/>
                </a:solidFill>
                <a:latin typeface="Arial"/>
                <a:cs typeface="Arial"/>
              </a:rPr>
              <a:t>hybrid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cloud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reference architecture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including  </a:t>
            </a:r>
            <a:r>
              <a:rPr sz="1000" spc="5" dirty="0">
                <a:solidFill>
                  <a:srgbClr val="00338D"/>
                </a:solidFill>
                <a:latin typeface="Arial"/>
                <a:cs typeface="Arial"/>
              </a:rPr>
              <a:t>AWS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Oracle RDS, EC2,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S3,  Cloudwatch, ELB and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Docker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containers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81683" y="1354836"/>
            <a:ext cx="225552" cy="211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5736" y="1086617"/>
            <a:ext cx="399415" cy="554990"/>
          </a:xfrm>
          <a:custGeom>
            <a:avLst/>
            <a:gdLst/>
            <a:ahLst/>
            <a:cxnLst/>
            <a:rect l="l" t="t" r="r" b="b"/>
            <a:pathLst>
              <a:path w="399415" h="554989">
                <a:moveTo>
                  <a:pt x="254292" y="427939"/>
                </a:moveTo>
                <a:lnTo>
                  <a:pt x="142760" y="427939"/>
                </a:lnTo>
                <a:lnTo>
                  <a:pt x="142760" y="554736"/>
                </a:lnTo>
                <a:lnTo>
                  <a:pt x="254292" y="554736"/>
                </a:lnTo>
                <a:lnTo>
                  <a:pt x="254292" y="427939"/>
                </a:lnTo>
                <a:close/>
              </a:path>
              <a:path w="399415" h="554989">
                <a:moveTo>
                  <a:pt x="198526" y="0"/>
                </a:moveTo>
                <a:lnTo>
                  <a:pt x="158381" y="4521"/>
                </a:lnTo>
                <a:lnTo>
                  <a:pt x="102615" y="24904"/>
                </a:lnTo>
                <a:lnTo>
                  <a:pt x="86994" y="36220"/>
                </a:lnTo>
                <a:lnTo>
                  <a:pt x="71386" y="45275"/>
                </a:lnTo>
                <a:lnTo>
                  <a:pt x="44615" y="74714"/>
                </a:lnTo>
                <a:lnTo>
                  <a:pt x="22301" y="106413"/>
                </a:lnTo>
                <a:lnTo>
                  <a:pt x="8928" y="142646"/>
                </a:lnTo>
                <a:lnTo>
                  <a:pt x="2235" y="183400"/>
                </a:lnTo>
                <a:lnTo>
                  <a:pt x="0" y="201510"/>
                </a:lnTo>
                <a:lnTo>
                  <a:pt x="4457" y="240004"/>
                </a:lnTo>
                <a:lnTo>
                  <a:pt x="26771" y="305663"/>
                </a:lnTo>
                <a:lnTo>
                  <a:pt x="49072" y="332841"/>
                </a:lnTo>
                <a:lnTo>
                  <a:pt x="60223" y="348691"/>
                </a:lnTo>
                <a:lnTo>
                  <a:pt x="71386" y="357746"/>
                </a:lnTo>
                <a:lnTo>
                  <a:pt x="86994" y="369062"/>
                </a:lnTo>
                <a:lnTo>
                  <a:pt x="100380" y="380390"/>
                </a:lnTo>
                <a:lnTo>
                  <a:pt x="118224" y="387172"/>
                </a:lnTo>
                <a:lnTo>
                  <a:pt x="131610" y="393966"/>
                </a:lnTo>
                <a:lnTo>
                  <a:pt x="167297" y="403021"/>
                </a:lnTo>
                <a:lnTo>
                  <a:pt x="167297" y="427939"/>
                </a:lnTo>
                <a:lnTo>
                  <a:pt x="229755" y="427939"/>
                </a:lnTo>
                <a:lnTo>
                  <a:pt x="229755" y="403021"/>
                </a:lnTo>
                <a:lnTo>
                  <a:pt x="247599" y="398500"/>
                </a:lnTo>
                <a:lnTo>
                  <a:pt x="296672" y="380390"/>
                </a:lnTo>
                <a:lnTo>
                  <a:pt x="325678" y="357746"/>
                </a:lnTo>
                <a:lnTo>
                  <a:pt x="336829" y="348691"/>
                </a:lnTo>
                <a:lnTo>
                  <a:pt x="346396" y="337362"/>
                </a:lnTo>
                <a:lnTo>
                  <a:pt x="198526" y="337362"/>
                </a:lnTo>
                <a:lnTo>
                  <a:pt x="182918" y="332841"/>
                </a:lnTo>
                <a:lnTo>
                  <a:pt x="144995" y="323773"/>
                </a:lnTo>
                <a:lnTo>
                  <a:pt x="100380" y="292074"/>
                </a:lnTo>
                <a:lnTo>
                  <a:pt x="69151" y="249059"/>
                </a:lnTo>
                <a:lnTo>
                  <a:pt x="60223" y="208305"/>
                </a:lnTo>
                <a:lnTo>
                  <a:pt x="60223" y="181127"/>
                </a:lnTo>
                <a:lnTo>
                  <a:pt x="69151" y="140373"/>
                </a:lnTo>
                <a:lnTo>
                  <a:pt x="100380" y="92824"/>
                </a:lnTo>
                <a:lnTo>
                  <a:pt x="144995" y="65659"/>
                </a:lnTo>
                <a:lnTo>
                  <a:pt x="182918" y="52070"/>
                </a:lnTo>
                <a:lnTo>
                  <a:pt x="332371" y="52070"/>
                </a:lnTo>
                <a:lnTo>
                  <a:pt x="325678" y="45275"/>
                </a:lnTo>
                <a:lnTo>
                  <a:pt x="276605" y="15849"/>
                </a:lnTo>
                <a:lnTo>
                  <a:pt x="238683" y="4521"/>
                </a:lnTo>
                <a:lnTo>
                  <a:pt x="198526" y="0"/>
                </a:lnTo>
                <a:close/>
              </a:path>
              <a:path w="399415" h="554989">
                <a:moveTo>
                  <a:pt x="332371" y="52070"/>
                </a:moveTo>
                <a:lnTo>
                  <a:pt x="211912" y="52070"/>
                </a:lnTo>
                <a:lnTo>
                  <a:pt x="225297" y="54330"/>
                </a:lnTo>
                <a:lnTo>
                  <a:pt x="252069" y="65659"/>
                </a:lnTo>
                <a:lnTo>
                  <a:pt x="296672" y="92824"/>
                </a:lnTo>
                <a:lnTo>
                  <a:pt x="327901" y="140373"/>
                </a:lnTo>
                <a:lnTo>
                  <a:pt x="336829" y="181127"/>
                </a:lnTo>
                <a:lnTo>
                  <a:pt x="336829" y="208305"/>
                </a:lnTo>
                <a:lnTo>
                  <a:pt x="327901" y="249059"/>
                </a:lnTo>
                <a:lnTo>
                  <a:pt x="276605" y="312458"/>
                </a:lnTo>
                <a:lnTo>
                  <a:pt x="225297" y="330568"/>
                </a:lnTo>
                <a:lnTo>
                  <a:pt x="211912" y="332841"/>
                </a:lnTo>
                <a:lnTo>
                  <a:pt x="198526" y="337362"/>
                </a:lnTo>
                <a:lnTo>
                  <a:pt x="346396" y="337362"/>
                </a:lnTo>
                <a:lnTo>
                  <a:pt x="350215" y="332841"/>
                </a:lnTo>
                <a:lnTo>
                  <a:pt x="361365" y="321513"/>
                </a:lnTo>
                <a:lnTo>
                  <a:pt x="370293" y="305663"/>
                </a:lnTo>
                <a:lnTo>
                  <a:pt x="383666" y="273964"/>
                </a:lnTo>
                <a:lnTo>
                  <a:pt x="392595" y="255854"/>
                </a:lnTo>
                <a:lnTo>
                  <a:pt x="394830" y="240004"/>
                </a:lnTo>
                <a:lnTo>
                  <a:pt x="397052" y="221894"/>
                </a:lnTo>
                <a:lnTo>
                  <a:pt x="399288" y="201510"/>
                </a:lnTo>
                <a:lnTo>
                  <a:pt x="397052" y="183400"/>
                </a:lnTo>
                <a:lnTo>
                  <a:pt x="394830" y="160756"/>
                </a:lnTo>
                <a:lnTo>
                  <a:pt x="390359" y="142646"/>
                </a:lnTo>
                <a:lnTo>
                  <a:pt x="363601" y="88303"/>
                </a:lnTo>
                <a:lnTo>
                  <a:pt x="352450" y="74714"/>
                </a:lnTo>
                <a:lnTo>
                  <a:pt x="339064" y="58864"/>
                </a:lnTo>
                <a:lnTo>
                  <a:pt x="332371" y="52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5088" y="1668779"/>
            <a:ext cx="97790" cy="36830"/>
          </a:xfrm>
          <a:custGeom>
            <a:avLst/>
            <a:gdLst/>
            <a:ahLst/>
            <a:cxnLst/>
            <a:rect l="l" t="t" r="r" b="b"/>
            <a:pathLst>
              <a:path w="97790" h="36830">
                <a:moveTo>
                  <a:pt x="97536" y="0"/>
                </a:moveTo>
                <a:lnTo>
                  <a:pt x="0" y="0"/>
                </a:lnTo>
                <a:lnTo>
                  <a:pt x="8864" y="13716"/>
                </a:lnTo>
                <a:lnTo>
                  <a:pt x="17729" y="25146"/>
                </a:lnTo>
                <a:lnTo>
                  <a:pt x="31038" y="34290"/>
                </a:lnTo>
                <a:lnTo>
                  <a:pt x="48768" y="36576"/>
                </a:lnTo>
                <a:lnTo>
                  <a:pt x="64287" y="34290"/>
                </a:lnTo>
                <a:lnTo>
                  <a:pt x="77584" y="25146"/>
                </a:lnTo>
                <a:lnTo>
                  <a:pt x="90881" y="13716"/>
                </a:lnTo>
                <a:lnTo>
                  <a:pt x="97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6195" y="964691"/>
            <a:ext cx="225552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708" y="3339084"/>
            <a:ext cx="1064260" cy="2308860"/>
          </a:xfrm>
          <a:custGeom>
            <a:avLst/>
            <a:gdLst/>
            <a:ahLst/>
            <a:cxnLst/>
            <a:rect l="l" t="t" r="r" b="b"/>
            <a:pathLst>
              <a:path w="1064260" h="2308860">
                <a:moveTo>
                  <a:pt x="0" y="0"/>
                </a:moveTo>
                <a:lnTo>
                  <a:pt x="1063752" y="0"/>
                </a:lnTo>
                <a:lnTo>
                  <a:pt x="106375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1708" y="4802090"/>
            <a:ext cx="1064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1054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Cloud and  Data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Center 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Transforma 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75460" y="3339084"/>
            <a:ext cx="2368550" cy="2308860"/>
          </a:xfrm>
          <a:custGeom>
            <a:avLst/>
            <a:gdLst/>
            <a:ahLst/>
            <a:cxnLst/>
            <a:rect l="l" t="t" r="r" b="b"/>
            <a:pathLst>
              <a:path w="2368550" h="2308860">
                <a:moveTo>
                  <a:pt x="0" y="0"/>
                </a:moveTo>
                <a:lnTo>
                  <a:pt x="2368295" y="0"/>
                </a:lnTo>
                <a:lnTo>
                  <a:pt x="2368295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81683" y="3806952"/>
            <a:ext cx="225552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5736" y="3540257"/>
            <a:ext cx="399415" cy="554990"/>
          </a:xfrm>
          <a:custGeom>
            <a:avLst/>
            <a:gdLst/>
            <a:ahLst/>
            <a:cxnLst/>
            <a:rect l="l" t="t" r="r" b="b"/>
            <a:pathLst>
              <a:path w="399415" h="554989">
                <a:moveTo>
                  <a:pt x="254292" y="427939"/>
                </a:moveTo>
                <a:lnTo>
                  <a:pt x="142760" y="427939"/>
                </a:lnTo>
                <a:lnTo>
                  <a:pt x="142760" y="554735"/>
                </a:lnTo>
                <a:lnTo>
                  <a:pt x="254292" y="554735"/>
                </a:lnTo>
                <a:lnTo>
                  <a:pt x="254292" y="427939"/>
                </a:lnTo>
                <a:close/>
              </a:path>
              <a:path w="399415" h="554989">
                <a:moveTo>
                  <a:pt x="198526" y="0"/>
                </a:moveTo>
                <a:lnTo>
                  <a:pt x="158381" y="4521"/>
                </a:lnTo>
                <a:lnTo>
                  <a:pt x="102615" y="24904"/>
                </a:lnTo>
                <a:lnTo>
                  <a:pt x="86994" y="36220"/>
                </a:lnTo>
                <a:lnTo>
                  <a:pt x="71386" y="45275"/>
                </a:lnTo>
                <a:lnTo>
                  <a:pt x="44615" y="74714"/>
                </a:lnTo>
                <a:lnTo>
                  <a:pt x="22301" y="106413"/>
                </a:lnTo>
                <a:lnTo>
                  <a:pt x="8928" y="142646"/>
                </a:lnTo>
                <a:lnTo>
                  <a:pt x="2235" y="183400"/>
                </a:lnTo>
                <a:lnTo>
                  <a:pt x="0" y="201510"/>
                </a:lnTo>
                <a:lnTo>
                  <a:pt x="4457" y="240004"/>
                </a:lnTo>
                <a:lnTo>
                  <a:pt x="26771" y="305663"/>
                </a:lnTo>
                <a:lnTo>
                  <a:pt x="49072" y="332841"/>
                </a:lnTo>
                <a:lnTo>
                  <a:pt x="60223" y="348691"/>
                </a:lnTo>
                <a:lnTo>
                  <a:pt x="71386" y="357746"/>
                </a:lnTo>
                <a:lnTo>
                  <a:pt x="86994" y="369061"/>
                </a:lnTo>
                <a:lnTo>
                  <a:pt x="100380" y="380390"/>
                </a:lnTo>
                <a:lnTo>
                  <a:pt x="118224" y="387172"/>
                </a:lnTo>
                <a:lnTo>
                  <a:pt x="131610" y="393966"/>
                </a:lnTo>
                <a:lnTo>
                  <a:pt x="167297" y="403021"/>
                </a:lnTo>
                <a:lnTo>
                  <a:pt x="167297" y="427939"/>
                </a:lnTo>
                <a:lnTo>
                  <a:pt x="229755" y="427939"/>
                </a:lnTo>
                <a:lnTo>
                  <a:pt x="229755" y="403021"/>
                </a:lnTo>
                <a:lnTo>
                  <a:pt x="247599" y="398500"/>
                </a:lnTo>
                <a:lnTo>
                  <a:pt x="296672" y="380390"/>
                </a:lnTo>
                <a:lnTo>
                  <a:pt x="325678" y="357746"/>
                </a:lnTo>
                <a:lnTo>
                  <a:pt x="336829" y="348691"/>
                </a:lnTo>
                <a:lnTo>
                  <a:pt x="346396" y="337362"/>
                </a:lnTo>
                <a:lnTo>
                  <a:pt x="198526" y="337362"/>
                </a:lnTo>
                <a:lnTo>
                  <a:pt x="182918" y="332841"/>
                </a:lnTo>
                <a:lnTo>
                  <a:pt x="144995" y="323773"/>
                </a:lnTo>
                <a:lnTo>
                  <a:pt x="100380" y="292074"/>
                </a:lnTo>
                <a:lnTo>
                  <a:pt x="69151" y="249059"/>
                </a:lnTo>
                <a:lnTo>
                  <a:pt x="60223" y="208305"/>
                </a:lnTo>
                <a:lnTo>
                  <a:pt x="60223" y="181127"/>
                </a:lnTo>
                <a:lnTo>
                  <a:pt x="69151" y="140373"/>
                </a:lnTo>
                <a:lnTo>
                  <a:pt x="100380" y="92824"/>
                </a:lnTo>
                <a:lnTo>
                  <a:pt x="144995" y="65658"/>
                </a:lnTo>
                <a:lnTo>
                  <a:pt x="182918" y="52069"/>
                </a:lnTo>
                <a:lnTo>
                  <a:pt x="332371" y="52069"/>
                </a:lnTo>
                <a:lnTo>
                  <a:pt x="325678" y="45275"/>
                </a:lnTo>
                <a:lnTo>
                  <a:pt x="276605" y="15849"/>
                </a:lnTo>
                <a:lnTo>
                  <a:pt x="238683" y="4521"/>
                </a:lnTo>
                <a:lnTo>
                  <a:pt x="198526" y="0"/>
                </a:lnTo>
                <a:close/>
              </a:path>
              <a:path w="399415" h="554989">
                <a:moveTo>
                  <a:pt x="332371" y="52069"/>
                </a:moveTo>
                <a:lnTo>
                  <a:pt x="211912" y="52069"/>
                </a:lnTo>
                <a:lnTo>
                  <a:pt x="225297" y="54330"/>
                </a:lnTo>
                <a:lnTo>
                  <a:pt x="252069" y="65658"/>
                </a:lnTo>
                <a:lnTo>
                  <a:pt x="296672" y="92824"/>
                </a:lnTo>
                <a:lnTo>
                  <a:pt x="327901" y="140373"/>
                </a:lnTo>
                <a:lnTo>
                  <a:pt x="336829" y="181127"/>
                </a:lnTo>
                <a:lnTo>
                  <a:pt x="336829" y="208305"/>
                </a:lnTo>
                <a:lnTo>
                  <a:pt x="327901" y="249059"/>
                </a:lnTo>
                <a:lnTo>
                  <a:pt x="276605" y="312458"/>
                </a:lnTo>
                <a:lnTo>
                  <a:pt x="225297" y="330568"/>
                </a:lnTo>
                <a:lnTo>
                  <a:pt x="211912" y="332841"/>
                </a:lnTo>
                <a:lnTo>
                  <a:pt x="198526" y="337362"/>
                </a:lnTo>
                <a:lnTo>
                  <a:pt x="346396" y="337362"/>
                </a:lnTo>
                <a:lnTo>
                  <a:pt x="350215" y="332841"/>
                </a:lnTo>
                <a:lnTo>
                  <a:pt x="361365" y="321513"/>
                </a:lnTo>
                <a:lnTo>
                  <a:pt x="370293" y="305663"/>
                </a:lnTo>
                <a:lnTo>
                  <a:pt x="383666" y="273964"/>
                </a:lnTo>
                <a:lnTo>
                  <a:pt x="392595" y="255854"/>
                </a:lnTo>
                <a:lnTo>
                  <a:pt x="394830" y="240004"/>
                </a:lnTo>
                <a:lnTo>
                  <a:pt x="397052" y="221894"/>
                </a:lnTo>
                <a:lnTo>
                  <a:pt x="399288" y="201510"/>
                </a:lnTo>
                <a:lnTo>
                  <a:pt x="397052" y="183400"/>
                </a:lnTo>
                <a:lnTo>
                  <a:pt x="394830" y="160756"/>
                </a:lnTo>
                <a:lnTo>
                  <a:pt x="390359" y="142646"/>
                </a:lnTo>
                <a:lnTo>
                  <a:pt x="363601" y="88303"/>
                </a:lnTo>
                <a:lnTo>
                  <a:pt x="352450" y="74714"/>
                </a:lnTo>
                <a:lnTo>
                  <a:pt x="339064" y="58864"/>
                </a:lnTo>
                <a:lnTo>
                  <a:pt x="332371" y="52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5088" y="4122420"/>
            <a:ext cx="97790" cy="35560"/>
          </a:xfrm>
          <a:custGeom>
            <a:avLst/>
            <a:gdLst/>
            <a:ahLst/>
            <a:cxnLst/>
            <a:rect l="l" t="t" r="r" b="b"/>
            <a:pathLst>
              <a:path w="97790" h="35560">
                <a:moveTo>
                  <a:pt x="97536" y="0"/>
                </a:moveTo>
                <a:lnTo>
                  <a:pt x="0" y="0"/>
                </a:lnTo>
                <a:lnTo>
                  <a:pt x="8864" y="13144"/>
                </a:lnTo>
                <a:lnTo>
                  <a:pt x="17729" y="24104"/>
                </a:lnTo>
                <a:lnTo>
                  <a:pt x="31038" y="32854"/>
                </a:lnTo>
                <a:lnTo>
                  <a:pt x="48768" y="35051"/>
                </a:lnTo>
                <a:lnTo>
                  <a:pt x="64287" y="32854"/>
                </a:lnTo>
                <a:lnTo>
                  <a:pt x="77584" y="24104"/>
                </a:lnTo>
                <a:lnTo>
                  <a:pt x="90881" y="13144"/>
                </a:lnTo>
                <a:lnTo>
                  <a:pt x="97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6195" y="3418332"/>
            <a:ext cx="225552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1708" y="5711952"/>
            <a:ext cx="10983595" cy="356870"/>
          </a:xfrm>
          <a:prstGeom prst="rect">
            <a:avLst/>
          </a:prstGeom>
          <a:solidFill>
            <a:srgbClr val="C6007E"/>
          </a:solidFill>
        </p:spPr>
        <p:txBody>
          <a:bodyPr vert="horz" wrap="square" lIns="0" tIns="59055" rIns="0" bIns="0" rtlCol="0">
            <a:spAutoFit/>
          </a:bodyPr>
          <a:lstStyle/>
          <a:p>
            <a:pPr marL="2016125">
              <a:lnSpc>
                <a:spcPct val="100000"/>
              </a:lnSpc>
              <a:spcBef>
                <a:spcPts val="465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Please reference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500" b="1" u="heavy" spc="-5" dirty="0">
                <a:solidFill>
                  <a:srgbClr val="0091DA"/>
                </a:solidFill>
                <a:uFill>
                  <a:solidFill>
                    <a:srgbClr val="0091DA"/>
                  </a:solidFill>
                </a:uFill>
                <a:latin typeface="Arial"/>
                <a:cs typeface="Arial"/>
                <a:hlinkClick r:id="rId13"/>
              </a:rPr>
              <a:t>SOURCE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page for points of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contacts and detailed</a:t>
            </a:r>
            <a:r>
              <a:rPr sz="15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quals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345853" y="939978"/>
            <a:ext cx="21234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large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financial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organization,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created an </a:t>
            </a:r>
            <a:r>
              <a:rPr sz="1000" spc="5" dirty="0">
                <a:solidFill>
                  <a:srgbClr val="00338D"/>
                </a:solidFill>
                <a:latin typeface="Arial"/>
                <a:cs typeface="Arial"/>
              </a:rPr>
              <a:t>AWS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end-to-end user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service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onboarding,  provisioning and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access </a:t>
            </a:r>
            <a:r>
              <a:rPr sz="1000" spc="-15" dirty="0">
                <a:solidFill>
                  <a:srgbClr val="00338D"/>
                </a:solidFill>
                <a:latin typeface="Arial"/>
                <a:cs typeface="Arial"/>
              </a:rPr>
              <a:t>playbook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that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reduce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time to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get  developer’s productive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by</a:t>
            </a:r>
            <a:r>
              <a:rPr sz="1000" spc="1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60%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45755" y="2006938"/>
            <a:ext cx="22193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2. For a non-profit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educational </a:t>
            </a:r>
            <a:r>
              <a:rPr sz="1000" dirty="0">
                <a:solidFill>
                  <a:srgbClr val="00338D"/>
                </a:solidFill>
                <a:latin typeface="Arial"/>
                <a:cs typeface="Arial"/>
              </a:rPr>
              <a:t>firm,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developed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 migration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strategy,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moved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applications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Azure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environment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and established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  DevOps process using cloud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native  tools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29376" y="3414621"/>
            <a:ext cx="21659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investment </a:t>
            </a:r>
            <a:r>
              <a:rPr sz="1000" dirty="0">
                <a:solidFill>
                  <a:srgbClr val="00338D"/>
                </a:solidFill>
                <a:latin typeface="Arial"/>
                <a:cs typeface="Arial"/>
              </a:rPr>
              <a:t>firm,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defined a migration process</a:t>
            </a:r>
            <a:r>
              <a:rPr sz="1000" spc="-10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taking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into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account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their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risk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profile,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executing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migrations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and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decommissioning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legacy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infrastructure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29405" y="4481581"/>
            <a:ext cx="21818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life sciences company  assisted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in their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ambitious DC /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Cloud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strategy across three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global  regions and applications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portfolio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and identified the target hosting  options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(Data center,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IaaS, PaaS,  SaaS)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99366" y="3364027"/>
            <a:ext cx="21818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life sciences company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developed reusable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IT cloud </a:t>
            </a:r>
            <a:r>
              <a:rPr sz="1000" dirty="0">
                <a:solidFill>
                  <a:srgbClr val="00338D"/>
                </a:solidFill>
                <a:latin typeface="Arial"/>
                <a:cs typeface="Arial"/>
              </a:rPr>
              <a:t>cost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models </a:t>
            </a:r>
            <a:r>
              <a:rPr sz="1000" dirty="0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target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state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hosting  options and identified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significant  cost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savings opportunities through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cloud-hosting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provider selection  and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reduced license</a:t>
            </a:r>
            <a:r>
              <a:rPr sz="1000" spc="-3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costs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99366" y="4583227"/>
            <a:ext cx="22072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2. For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credit care company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designed and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implemented  program-wide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organization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structure,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policies,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procedures,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and  governance </a:t>
            </a:r>
            <a:r>
              <a:rPr sz="1000" dirty="0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migration of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1,000+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mission critical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applications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44459" y="904901"/>
            <a:ext cx="20307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large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federal government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agency, built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 streamlined,  modern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Azure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based LRS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using  open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source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technologies and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hosted on a Microsoft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Azure  Private Cloud, including data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migration from multiple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legacy  applications.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44459" y="2276501"/>
            <a:ext cx="22098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286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2. For a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large consulting organization,  developed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a PHI-ready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cloud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environment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ready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to host 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sensitive data and provide the 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platform </a:t>
            </a:r>
            <a:r>
              <a:rPr sz="1000" dirty="0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HCLS D&amp;A</a:t>
            </a:r>
            <a:r>
              <a:rPr sz="1000" spc="-4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338D"/>
                </a:solidFill>
                <a:latin typeface="Arial"/>
                <a:cs typeface="Arial"/>
              </a:rPr>
              <a:t>solutions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732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3351" y="0"/>
            <a:ext cx="1051864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7332" y="625277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0032" y="6272690"/>
            <a:ext cx="940943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  <a:tabLst>
                <a:tab pos="9338310" algn="l"/>
              </a:tabLst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G Internat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1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ooper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(“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G Internat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</a:t>
            </a:r>
            <a:r>
              <a:rPr sz="600" spc="10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”),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ss</a:t>
            </a:r>
            <a:r>
              <a:rPr sz="600" spc="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ty.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 of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he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net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k of 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ndependent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1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are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aff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at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ed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G Internat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</a:t>
            </a:r>
            <a:r>
              <a:rPr sz="600" spc="10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prov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des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serv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ces.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	</a:t>
            </a:r>
            <a:r>
              <a:rPr sz="1500" spc="-7" baseline="-19444" dirty="0">
                <a:solidFill>
                  <a:srgbClr val="00338D"/>
                </a:solidFill>
                <a:latin typeface="Arial"/>
                <a:cs typeface="Arial"/>
              </a:rPr>
              <a:t>2</a:t>
            </a:r>
            <a:endParaRPr sz="1500" baseline="-19444">
              <a:latin typeface="Arial"/>
              <a:cs typeface="Arial"/>
            </a:endParaRPr>
          </a:p>
          <a:p>
            <a:pPr>
              <a:lnSpc>
                <a:spcPts val="68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8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R="697230" algn="ctr">
              <a:lnSpc>
                <a:spcPct val="100000"/>
              </a:lnSpc>
            </a:pPr>
            <a:r>
              <a:rPr sz="600" b="1" spc="-5" dirty="0">
                <a:latin typeface="Arial"/>
                <a:cs typeface="Arial"/>
              </a:rPr>
              <a:t>Document Classification: KPMG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3152" y="6630572"/>
            <a:ext cx="143827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Document Classification: KPMG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92837" y="1058464"/>
            <a:ext cx="435419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159"/>
              </a:lnSpc>
              <a:spcBef>
                <a:spcPts val="105"/>
              </a:spcBef>
            </a:pPr>
            <a:r>
              <a:rPr sz="8000" b="0" dirty="0">
                <a:solidFill>
                  <a:srgbClr val="FFFFFF"/>
                </a:solidFill>
                <a:latin typeface="KPMG Extralight"/>
                <a:cs typeface="KPMG Extralight"/>
              </a:rPr>
              <a:t>Cloud </a:t>
            </a:r>
            <a:r>
              <a:rPr sz="8000" b="0" spc="-5" dirty="0">
                <a:solidFill>
                  <a:srgbClr val="FFFFFF"/>
                </a:solidFill>
                <a:latin typeface="KPMG Extralight"/>
                <a:cs typeface="KPMG Extralight"/>
              </a:rPr>
              <a:t>is </a:t>
            </a:r>
            <a:r>
              <a:rPr sz="8000" b="0" dirty="0">
                <a:solidFill>
                  <a:srgbClr val="FFFFFF"/>
                </a:solidFill>
                <a:latin typeface="KPMG Extralight"/>
                <a:cs typeface="KPMG Extralight"/>
              </a:rPr>
              <a:t>a</a:t>
            </a:r>
            <a:r>
              <a:rPr sz="8000" b="0" spc="-75" dirty="0">
                <a:solidFill>
                  <a:srgbClr val="FFFFFF"/>
                </a:solidFill>
                <a:latin typeface="KPMG Extralight"/>
                <a:cs typeface="KPMG Extralight"/>
              </a:rPr>
              <a:t> </a:t>
            </a:r>
            <a:r>
              <a:rPr sz="8000" b="0" spc="-5" dirty="0">
                <a:solidFill>
                  <a:srgbClr val="FFFFFF"/>
                </a:solidFill>
                <a:latin typeface="KPMG Extralight"/>
                <a:cs typeface="KPMG Extralight"/>
              </a:rPr>
              <a:t>linchpin</a:t>
            </a:r>
            <a:endParaRPr sz="8000">
              <a:latin typeface="KPMG Extralight"/>
              <a:cs typeface="KPMG Extralight"/>
            </a:endParaRPr>
          </a:p>
          <a:p>
            <a:pPr marL="12700" marR="224154">
              <a:lnSpc>
                <a:spcPct val="70000"/>
              </a:lnSpc>
              <a:spcBef>
                <a:spcPts val="1440"/>
              </a:spcBef>
            </a:pPr>
            <a:r>
              <a:rPr sz="8000" b="0" dirty="0">
                <a:solidFill>
                  <a:srgbClr val="FFFFFF"/>
                </a:solidFill>
                <a:latin typeface="KPMG Extralight"/>
                <a:cs typeface="KPMG Extralight"/>
              </a:rPr>
              <a:t>to </a:t>
            </a:r>
            <a:r>
              <a:rPr sz="8000" b="0" spc="-5" dirty="0">
                <a:solidFill>
                  <a:srgbClr val="FFFFFF"/>
                </a:solidFill>
                <a:latin typeface="KPMG Extralight"/>
                <a:cs typeface="KPMG Extralight"/>
              </a:rPr>
              <a:t>drive</a:t>
            </a:r>
            <a:r>
              <a:rPr sz="8000" b="0" spc="-75" dirty="0">
                <a:solidFill>
                  <a:srgbClr val="FFFFFF"/>
                </a:solidFill>
                <a:latin typeface="KPMG Extralight"/>
                <a:cs typeface="KPMG Extralight"/>
              </a:rPr>
              <a:t> </a:t>
            </a:r>
            <a:r>
              <a:rPr sz="8000" b="0" spc="-5" dirty="0">
                <a:solidFill>
                  <a:srgbClr val="FFFFFF"/>
                </a:solidFill>
                <a:latin typeface="KPMG Extralight"/>
                <a:cs typeface="KPMG Extralight"/>
              </a:rPr>
              <a:t>strategy  execution</a:t>
            </a:r>
            <a:endParaRPr sz="8000">
              <a:latin typeface="KPMG Extralight"/>
              <a:cs typeface="KPMG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2837" y="4225337"/>
            <a:ext cx="46507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The opportunity for cloud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 remove friction and  enable a truly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connected enterprise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- aligning the  entire enterprise to become a customer-centric, 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digitally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enabled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business,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engineered for profitable  growth.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36109" y="62482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816" y="6623353"/>
            <a:ext cx="16522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Docu</a:t>
            </a:r>
            <a:r>
              <a:rPr sz="600" b="1" spc="-150" dirty="0">
                <a:latin typeface="Arial"/>
                <a:cs typeface="Arial"/>
              </a:rPr>
              <a:t>D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b="1" spc="-150" dirty="0">
                <a:latin typeface="Arial"/>
                <a:cs typeface="Arial"/>
              </a:rPr>
              <a:t>o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150" dirty="0">
                <a:latin typeface="Arial"/>
                <a:cs typeface="Arial"/>
              </a:rPr>
              <a:t>c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b="1" spc="-150" dirty="0">
                <a:latin typeface="Arial"/>
                <a:cs typeface="Arial"/>
              </a:rPr>
              <a:t>u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b="1" spc="-150" dirty="0">
                <a:latin typeface="Arial"/>
                <a:cs typeface="Arial"/>
              </a:rPr>
              <a:t>m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b="1" spc="-150" dirty="0">
                <a:latin typeface="Arial"/>
                <a:cs typeface="Arial"/>
              </a:rPr>
              <a:t>e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b="1" spc="-150" dirty="0">
                <a:latin typeface="Arial"/>
                <a:cs typeface="Arial"/>
              </a:rPr>
              <a:t>n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600" b="1" spc="-150" dirty="0">
                <a:latin typeface="Arial"/>
                <a:cs typeface="Arial"/>
              </a:rPr>
              <a:t>t 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b="1" spc="-145" dirty="0">
                <a:latin typeface="Arial"/>
                <a:cs typeface="Arial"/>
              </a:rPr>
              <a:t>C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b="1" spc="-145" dirty="0">
                <a:latin typeface="Arial"/>
                <a:cs typeface="Arial"/>
              </a:rPr>
              <a:t>l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145" dirty="0">
                <a:latin typeface="Arial"/>
                <a:cs typeface="Arial"/>
              </a:rPr>
              <a:t>a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600" b="1" spc="-145" dirty="0">
                <a:latin typeface="Arial"/>
                <a:cs typeface="Arial"/>
              </a:rPr>
              <a:t>s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145" dirty="0">
                <a:latin typeface="Arial"/>
                <a:cs typeface="Arial"/>
              </a:rPr>
              <a:t>s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b="1" spc="-145" dirty="0">
                <a:latin typeface="Arial"/>
                <a:cs typeface="Arial"/>
              </a:rPr>
              <a:t>i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b="1" spc="-145" dirty="0">
                <a:latin typeface="Arial"/>
                <a:cs typeface="Arial"/>
              </a:rPr>
              <a:t>f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145" dirty="0">
                <a:latin typeface="Arial"/>
                <a:cs typeface="Arial"/>
              </a:rPr>
              <a:t>ic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b="1" spc="-145" dirty="0">
                <a:latin typeface="Arial"/>
                <a:cs typeface="Arial"/>
              </a:rPr>
              <a:t>a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600" b="1" spc="-145" dirty="0">
                <a:latin typeface="Arial"/>
                <a:cs typeface="Arial"/>
              </a:rPr>
              <a:t>t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145" dirty="0">
                <a:latin typeface="Arial"/>
                <a:cs typeface="Arial"/>
              </a:rPr>
              <a:t>io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145" dirty="0">
                <a:latin typeface="Arial"/>
                <a:cs typeface="Arial"/>
              </a:rPr>
              <a:t>n</a:t>
            </a:r>
            <a:r>
              <a:rPr sz="600" b="1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b="1" spc="-145" dirty="0">
                <a:latin typeface="Arial"/>
                <a:cs typeface="Arial"/>
              </a:rPr>
              <a:t>:</a:t>
            </a:r>
            <a:r>
              <a:rPr sz="600" b="1" spc="-135" dirty="0">
                <a:latin typeface="Arial"/>
                <a:cs typeface="Arial"/>
              </a:rPr>
              <a:t> </a:t>
            </a:r>
            <a:r>
              <a:rPr sz="600" b="1" spc="-155" dirty="0">
                <a:latin typeface="Arial"/>
                <a:cs typeface="Arial"/>
              </a:rPr>
              <a:t>K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b="1" spc="-155" dirty="0">
                <a:latin typeface="Arial"/>
                <a:cs typeface="Arial"/>
              </a:rPr>
              <a:t>P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b="1" spc="-155" dirty="0">
                <a:latin typeface="Arial"/>
                <a:cs typeface="Arial"/>
              </a:rPr>
              <a:t>M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155" dirty="0">
                <a:latin typeface="Arial"/>
                <a:cs typeface="Arial"/>
              </a:rPr>
              <a:t>G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r>
              <a:rPr sz="600" b="1" spc="-155" dirty="0">
                <a:latin typeface="Arial"/>
                <a:cs typeface="Arial"/>
              </a:rPr>
              <a:t>P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600" b="1" spc="-155" dirty="0">
                <a:latin typeface="Arial"/>
                <a:cs typeface="Arial"/>
              </a:rPr>
              <a:t>u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b="1" spc="-155" dirty="0">
                <a:latin typeface="Arial"/>
                <a:cs typeface="Arial"/>
              </a:rPr>
              <a:t>b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b="1" spc="-155" dirty="0">
                <a:latin typeface="Arial"/>
                <a:cs typeface="Arial"/>
              </a:rPr>
              <a:t>l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b="1" spc="-155" dirty="0">
                <a:latin typeface="Arial"/>
                <a:cs typeface="Arial"/>
              </a:rPr>
              <a:t>ic</a:t>
            </a:r>
            <a:r>
              <a:rPr sz="600" b="1" spc="-155" dirty="0">
                <a:solidFill>
                  <a:srgbClr val="FFFFFF"/>
                </a:solidFill>
                <a:latin typeface="Arial"/>
                <a:cs typeface="Arial"/>
              </a:rPr>
              <a:t>ial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7332" y="6252772"/>
            <a:ext cx="8615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ve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(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“K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iv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rn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l”)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,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l”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y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. 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em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f 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th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fir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f 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ind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tw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rk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fi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ed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h 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In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l. 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io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lie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vi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es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ces.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fi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y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ob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ig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ny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rn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io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y 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oth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rt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, 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ha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ny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ty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av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ig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fir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ig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ts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se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ed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5172" y="915924"/>
            <a:ext cx="10205085" cy="4646930"/>
          </a:xfrm>
          <a:custGeom>
            <a:avLst/>
            <a:gdLst/>
            <a:ahLst/>
            <a:cxnLst/>
            <a:rect l="l" t="t" r="r" b="b"/>
            <a:pathLst>
              <a:path w="10205085" h="4646930">
                <a:moveTo>
                  <a:pt x="0" y="0"/>
                </a:moveTo>
                <a:lnTo>
                  <a:pt x="10204704" y="0"/>
                </a:lnTo>
                <a:lnTo>
                  <a:pt x="10204704" y="4646676"/>
                </a:lnTo>
                <a:lnTo>
                  <a:pt x="0" y="4646676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4707" y="1386839"/>
            <a:ext cx="8486140" cy="3703320"/>
          </a:xfrm>
          <a:custGeom>
            <a:avLst/>
            <a:gdLst/>
            <a:ahLst/>
            <a:cxnLst/>
            <a:rect l="l" t="t" r="r" b="b"/>
            <a:pathLst>
              <a:path w="8486140" h="3703320">
                <a:moveTo>
                  <a:pt x="0" y="0"/>
                </a:moveTo>
                <a:lnTo>
                  <a:pt x="8485632" y="0"/>
                </a:lnTo>
                <a:lnTo>
                  <a:pt x="8485632" y="3703320"/>
                </a:lnTo>
                <a:lnTo>
                  <a:pt x="0" y="3703320"/>
                </a:lnTo>
                <a:lnTo>
                  <a:pt x="0" y="0"/>
                </a:lnTo>
                <a:close/>
              </a:path>
            </a:pathLst>
          </a:custGeom>
          <a:solidFill>
            <a:srgbClr val="0091DA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7692" y="1635251"/>
            <a:ext cx="7981315" cy="3206750"/>
          </a:xfrm>
          <a:custGeom>
            <a:avLst/>
            <a:gdLst/>
            <a:ahLst/>
            <a:cxnLst/>
            <a:rect l="l" t="t" r="r" b="b"/>
            <a:pathLst>
              <a:path w="7981315" h="3206750">
                <a:moveTo>
                  <a:pt x="0" y="0"/>
                </a:moveTo>
                <a:lnTo>
                  <a:pt x="7981188" y="0"/>
                </a:lnTo>
                <a:lnTo>
                  <a:pt x="7981188" y="3206496"/>
                </a:lnTo>
                <a:lnTo>
                  <a:pt x="0" y="3206496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5767" y="2118360"/>
            <a:ext cx="6764020" cy="2242185"/>
          </a:xfrm>
          <a:prstGeom prst="rect">
            <a:avLst/>
          </a:prstGeom>
          <a:solidFill>
            <a:srgbClr val="00338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450">
              <a:latin typeface="Times New Roman"/>
              <a:cs typeface="Times New Roman"/>
            </a:endParaRPr>
          </a:p>
          <a:p>
            <a:pPr marL="211074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</a:rPr>
              <a:t>Questions</a:t>
            </a:r>
            <a:r>
              <a:rPr spc="-5" dirty="0">
                <a:solidFill>
                  <a:srgbClr val="FFFFFF"/>
                </a:solidFill>
              </a:rPr>
              <a:t>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876544"/>
            <a:ext cx="10586085" cy="981710"/>
          </a:xfrm>
          <a:custGeom>
            <a:avLst/>
            <a:gdLst/>
            <a:ahLst/>
            <a:cxnLst/>
            <a:rect l="l" t="t" r="r" b="b"/>
            <a:pathLst>
              <a:path w="10586085" h="981709">
                <a:moveTo>
                  <a:pt x="0" y="981455"/>
                </a:moveTo>
                <a:lnTo>
                  <a:pt x="10585704" y="981455"/>
                </a:lnTo>
                <a:lnTo>
                  <a:pt x="10585704" y="0"/>
                </a:lnTo>
                <a:lnTo>
                  <a:pt x="0" y="0"/>
                </a:lnTo>
                <a:lnTo>
                  <a:pt x="0" y="981455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7332" y="625277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2018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436" y="5276088"/>
            <a:ext cx="10636250" cy="873760"/>
          </a:xfrm>
          <a:custGeom>
            <a:avLst/>
            <a:gdLst/>
            <a:ahLst/>
            <a:cxnLst/>
            <a:rect l="l" t="t" r="r" b="b"/>
            <a:pathLst>
              <a:path w="10636250" h="873760">
                <a:moveTo>
                  <a:pt x="10553192" y="0"/>
                </a:moveTo>
                <a:lnTo>
                  <a:pt x="0" y="0"/>
                </a:lnTo>
                <a:lnTo>
                  <a:pt x="0" y="873252"/>
                </a:lnTo>
                <a:lnTo>
                  <a:pt x="10553192" y="873252"/>
                </a:lnTo>
                <a:lnTo>
                  <a:pt x="10635996" y="436626"/>
                </a:lnTo>
                <a:lnTo>
                  <a:pt x="10553192" y="0"/>
                </a:lnTo>
                <a:close/>
              </a:path>
            </a:pathLst>
          </a:custGeom>
          <a:solidFill>
            <a:srgbClr val="009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8160" y="272604"/>
            <a:ext cx="991044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dirty="0">
                <a:solidFill>
                  <a:srgbClr val="FFFFFF"/>
                </a:solidFill>
              </a:rPr>
              <a:t>Disruptive technologies are changing everything and cloud </a:t>
            </a:r>
            <a:r>
              <a:rPr sz="2800" spc="-5" dirty="0">
                <a:solidFill>
                  <a:srgbClr val="FFFFFF"/>
                </a:solidFill>
              </a:rPr>
              <a:t>is a  </a:t>
            </a:r>
            <a:r>
              <a:rPr sz="2800" dirty="0">
                <a:solidFill>
                  <a:srgbClr val="FFFFFF"/>
                </a:solidFill>
              </a:rPr>
              <a:t>critical digital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enabler…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4119371" y="1257300"/>
            <a:ext cx="7322820" cy="3910965"/>
          </a:xfrm>
          <a:custGeom>
            <a:avLst/>
            <a:gdLst/>
            <a:ahLst/>
            <a:cxnLst/>
            <a:rect l="l" t="t" r="r" b="b"/>
            <a:pathLst>
              <a:path w="7322820" h="3910965">
                <a:moveTo>
                  <a:pt x="0" y="0"/>
                </a:moveTo>
                <a:lnTo>
                  <a:pt x="7322820" y="0"/>
                </a:lnTo>
                <a:lnTo>
                  <a:pt x="7322820" y="3910584"/>
                </a:lnTo>
                <a:lnTo>
                  <a:pt x="0" y="3910584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" y="1106424"/>
            <a:ext cx="4422775" cy="4090670"/>
          </a:xfrm>
          <a:custGeom>
            <a:avLst/>
            <a:gdLst/>
            <a:ahLst/>
            <a:cxnLst/>
            <a:rect l="l" t="t" r="r" b="b"/>
            <a:pathLst>
              <a:path w="4422775" h="4090670">
                <a:moveTo>
                  <a:pt x="4034790" y="0"/>
                </a:moveTo>
                <a:lnTo>
                  <a:pt x="0" y="0"/>
                </a:lnTo>
                <a:lnTo>
                  <a:pt x="0" y="4090416"/>
                </a:lnTo>
                <a:lnTo>
                  <a:pt x="4034790" y="4090416"/>
                </a:lnTo>
                <a:lnTo>
                  <a:pt x="4422648" y="2045208"/>
                </a:lnTo>
                <a:lnTo>
                  <a:pt x="403479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195" y="1289303"/>
            <a:ext cx="3573779" cy="3907790"/>
          </a:xfrm>
          <a:custGeom>
            <a:avLst/>
            <a:gdLst/>
            <a:ahLst/>
            <a:cxnLst/>
            <a:rect l="l" t="t" r="r" b="b"/>
            <a:pathLst>
              <a:path w="3573779" h="3907790">
                <a:moveTo>
                  <a:pt x="3234918" y="0"/>
                </a:moveTo>
                <a:lnTo>
                  <a:pt x="0" y="0"/>
                </a:lnTo>
                <a:lnTo>
                  <a:pt x="0" y="3907536"/>
                </a:lnTo>
                <a:lnTo>
                  <a:pt x="3234918" y="3907536"/>
                </a:lnTo>
                <a:lnTo>
                  <a:pt x="3573779" y="1953768"/>
                </a:lnTo>
                <a:lnTo>
                  <a:pt x="3234918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1228" y="1364026"/>
            <a:ext cx="217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4246" y="138231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4608" y="2142516"/>
            <a:ext cx="71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3222" y="1982496"/>
            <a:ext cx="781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nterpr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se  Solutions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1505" y="2580951"/>
            <a:ext cx="1410970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120650" indent="-172085">
              <a:lnSpc>
                <a:spcPct val="100000"/>
              </a:lnSpc>
              <a:spcBef>
                <a:spcPts val="105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Business process  delivery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295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1151" y="2580951"/>
            <a:ext cx="484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ERP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1151" y="2786691"/>
            <a:ext cx="15132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1151" y="2992431"/>
            <a:ext cx="13220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warehousing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3233" y="3660836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3233" y="3813236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Productivity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1505" y="3487252"/>
            <a:ext cx="162052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315" marR="5080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Modern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nfras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ruc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ure  &amp;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215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Centers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3119" y="4199805"/>
            <a:ext cx="135699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77470" indent="-172085">
              <a:lnSpc>
                <a:spcPct val="100000"/>
              </a:lnSpc>
              <a:spcBef>
                <a:spcPts val="1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Enterprise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mobile  applications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0714" y="2049613"/>
            <a:ext cx="84709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&amp;  auto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03826" y="1986533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60" h="492760">
                <a:moveTo>
                  <a:pt x="246126" y="0"/>
                </a:moveTo>
                <a:lnTo>
                  <a:pt x="196524" y="5000"/>
                </a:lnTo>
                <a:lnTo>
                  <a:pt x="150324" y="19342"/>
                </a:lnTo>
                <a:lnTo>
                  <a:pt x="108516" y="42035"/>
                </a:lnTo>
                <a:lnTo>
                  <a:pt x="72089" y="72089"/>
                </a:lnTo>
                <a:lnTo>
                  <a:pt x="42035" y="108516"/>
                </a:lnTo>
                <a:lnTo>
                  <a:pt x="19342" y="150324"/>
                </a:lnTo>
                <a:lnTo>
                  <a:pt x="5000" y="196524"/>
                </a:lnTo>
                <a:lnTo>
                  <a:pt x="0" y="246125"/>
                </a:lnTo>
                <a:lnTo>
                  <a:pt x="5000" y="295727"/>
                </a:lnTo>
                <a:lnTo>
                  <a:pt x="19342" y="341927"/>
                </a:lnTo>
                <a:lnTo>
                  <a:pt x="42035" y="383735"/>
                </a:lnTo>
                <a:lnTo>
                  <a:pt x="72089" y="420162"/>
                </a:lnTo>
                <a:lnTo>
                  <a:pt x="108516" y="450216"/>
                </a:lnTo>
                <a:lnTo>
                  <a:pt x="150324" y="472909"/>
                </a:lnTo>
                <a:lnTo>
                  <a:pt x="196524" y="487251"/>
                </a:lnTo>
                <a:lnTo>
                  <a:pt x="246126" y="492251"/>
                </a:lnTo>
                <a:lnTo>
                  <a:pt x="295727" y="487251"/>
                </a:lnTo>
                <a:lnTo>
                  <a:pt x="341927" y="472909"/>
                </a:lnTo>
                <a:lnTo>
                  <a:pt x="383735" y="450216"/>
                </a:lnTo>
                <a:lnTo>
                  <a:pt x="420162" y="420162"/>
                </a:lnTo>
                <a:lnTo>
                  <a:pt x="450216" y="383735"/>
                </a:lnTo>
                <a:lnTo>
                  <a:pt x="472909" y="341927"/>
                </a:lnTo>
                <a:lnTo>
                  <a:pt x="487251" y="295727"/>
                </a:lnTo>
                <a:lnTo>
                  <a:pt x="492252" y="246125"/>
                </a:lnTo>
                <a:lnTo>
                  <a:pt x="487251" y="196524"/>
                </a:lnTo>
                <a:lnTo>
                  <a:pt x="472909" y="150324"/>
                </a:lnTo>
                <a:lnTo>
                  <a:pt x="450216" y="108516"/>
                </a:lnTo>
                <a:lnTo>
                  <a:pt x="420162" y="72089"/>
                </a:lnTo>
                <a:lnTo>
                  <a:pt x="383735" y="42035"/>
                </a:lnTo>
                <a:lnTo>
                  <a:pt x="341927" y="19342"/>
                </a:lnTo>
                <a:lnTo>
                  <a:pt x="295727" y="5000"/>
                </a:lnTo>
                <a:lnTo>
                  <a:pt x="246126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3826" y="1986533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60" h="492760">
                <a:moveTo>
                  <a:pt x="0" y="246125"/>
                </a:moveTo>
                <a:lnTo>
                  <a:pt x="5000" y="196524"/>
                </a:lnTo>
                <a:lnTo>
                  <a:pt x="19342" y="150324"/>
                </a:lnTo>
                <a:lnTo>
                  <a:pt x="42035" y="108516"/>
                </a:lnTo>
                <a:lnTo>
                  <a:pt x="72089" y="72089"/>
                </a:lnTo>
                <a:lnTo>
                  <a:pt x="108516" y="42035"/>
                </a:lnTo>
                <a:lnTo>
                  <a:pt x="150324" y="19342"/>
                </a:lnTo>
                <a:lnTo>
                  <a:pt x="196524" y="5000"/>
                </a:lnTo>
                <a:lnTo>
                  <a:pt x="246126" y="0"/>
                </a:lnTo>
                <a:lnTo>
                  <a:pt x="295727" y="5000"/>
                </a:lnTo>
                <a:lnTo>
                  <a:pt x="341927" y="19342"/>
                </a:lnTo>
                <a:lnTo>
                  <a:pt x="383735" y="42035"/>
                </a:lnTo>
                <a:lnTo>
                  <a:pt x="420162" y="72089"/>
                </a:lnTo>
                <a:lnTo>
                  <a:pt x="450216" y="108516"/>
                </a:lnTo>
                <a:lnTo>
                  <a:pt x="472909" y="150324"/>
                </a:lnTo>
                <a:lnTo>
                  <a:pt x="487251" y="196524"/>
                </a:lnTo>
                <a:lnTo>
                  <a:pt x="492252" y="246125"/>
                </a:lnTo>
                <a:lnTo>
                  <a:pt x="487251" y="295727"/>
                </a:lnTo>
                <a:lnTo>
                  <a:pt x="472909" y="341927"/>
                </a:lnTo>
                <a:lnTo>
                  <a:pt x="450216" y="383735"/>
                </a:lnTo>
                <a:lnTo>
                  <a:pt x="420162" y="420162"/>
                </a:lnTo>
                <a:lnTo>
                  <a:pt x="383735" y="450216"/>
                </a:lnTo>
                <a:lnTo>
                  <a:pt x="341927" y="472909"/>
                </a:lnTo>
                <a:lnTo>
                  <a:pt x="295727" y="487251"/>
                </a:lnTo>
                <a:lnTo>
                  <a:pt x="246126" y="492251"/>
                </a:lnTo>
                <a:lnTo>
                  <a:pt x="196524" y="487251"/>
                </a:lnTo>
                <a:lnTo>
                  <a:pt x="150324" y="472909"/>
                </a:lnTo>
                <a:lnTo>
                  <a:pt x="108516" y="450216"/>
                </a:lnTo>
                <a:lnTo>
                  <a:pt x="72089" y="420162"/>
                </a:lnTo>
                <a:lnTo>
                  <a:pt x="42035" y="383735"/>
                </a:lnTo>
                <a:lnTo>
                  <a:pt x="19342" y="341927"/>
                </a:lnTo>
                <a:lnTo>
                  <a:pt x="5000" y="295727"/>
                </a:lnTo>
                <a:lnTo>
                  <a:pt x="0" y="246125"/>
                </a:lnTo>
                <a:close/>
              </a:path>
            </a:pathLst>
          </a:custGeom>
          <a:ln w="38100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37994" y="2142577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Mob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50785" y="1986533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60">
                <a:moveTo>
                  <a:pt x="246126" y="0"/>
                </a:moveTo>
                <a:lnTo>
                  <a:pt x="196524" y="5000"/>
                </a:lnTo>
                <a:lnTo>
                  <a:pt x="150324" y="19342"/>
                </a:lnTo>
                <a:lnTo>
                  <a:pt x="108516" y="42035"/>
                </a:lnTo>
                <a:lnTo>
                  <a:pt x="72089" y="72089"/>
                </a:lnTo>
                <a:lnTo>
                  <a:pt x="42035" y="108516"/>
                </a:lnTo>
                <a:lnTo>
                  <a:pt x="19342" y="150324"/>
                </a:lnTo>
                <a:lnTo>
                  <a:pt x="5000" y="196524"/>
                </a:lnTo>
                <a:lnTo>
                  <a:pt x="0" y="246125"/>
                </a:lnTo>
                <a:lnTo>
                  <a:pt x="5000" y="295727"/>
                </a:lnTo>
                <a:lnTo>
                  <a:pt x="19342" y="341927"/>
                </a:lnTo>
                <a:lnTo>
                  <a:pt x="42035" y="383735"/>
                </a:lnTo>
                <a:lnTo>
                  <a:pt x="72089" y="420162"/>
                </a:lnTo>
                <a:lnTo>
                  <a:pt x="108516" y="450216"/>
                </a:lnTo>
                <a:lnTo>
                  <a:pt x="150324" y="472909"/>
                </a:lnTo>
                <a:lnTo>
                  <a:pt x="196524" y="487251"/>
                </a:lnTo>
                <a:lnTo>
                  <a:pt x="246126" y="492251"/>
                </a:lnTo>
                <a:lnTo>
                  <a:pt x="295727" y="487251"/>
                </a:lnTo>
                <a:lnTo>
                  <a:pt x="341927" y="472909"/>
                </a:lnTo>
                <a:lnTo>
                  <a:pt x="383735" y="450216"/>
                </a:lnTo>
                <a:lnTo>
                  <a:pt x="420162" y="420162"/>
                </a:lnTo>
                <a:lnTo>
                  <a:pt x="450216" y="383735"/>
                </a:lnTo>
                <a:lnTo>
                  <a:pt x="472909" y="341927"/>
                </a:lnTo>
                <a:lnTo>
                  <a:pt x="487251" y="295727"/>
                </a:lnTo>
                <a:lnTo>
                  <a:pt x="492252" y="246125"/>
                </a:lnTo>
                <a:lnTo>
                  <a:pt x="487251" y="196524"/>
                </a:lnTo>
                <a:lnTo>
                  <a:pt x="472909" y="150324"/>
                </a:lnTo>
                <a:lnTo>
                  <a:pt x="450216" y="108516"/>
                </a:lnTo>
                <a:lnTo>
                  <a:pt x="420162" y="72089"/>
                </a:lnTo>
                <a:lnTo>
                  <a:pt x="383735" y="42035"/>
                </a:lnTo>
                <a:lnTo>
                  <a:pt x="341927" y="19342"/>
                </a:lnTo>
                <a:lnTo>
                  <a:pt x="295727" y="5000"/>
                </a:lnTo>
                <a:lnTo>
                  <a:pt x="246126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50785" y="1986533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60">
                <a:moveTo>
                  <a:pt x="0" y="246125"/>
                </a:moveTo>
                <a:lnTo>
                  <a:pt x="5000" y="196524"/>
                </a:lnTo>
                <a:lnTo>
                  <a:pt x="19342" y="150324"/>
                </a:lnTo>
                <a:lnTo>
                  <a:pt x="42035" y="108516"/>
                </a:lnTo>
                <a:lnTo>
                  <a:pt x="72089" y="72089"/>
                </a:lnTo>
                <a:lnTo>
                  <a:pt x="108516" y="42035"/>
                </a:lnTo>
                <a:lnTo>
                  <a:pt x="150324" y="19342"/>
                </a:lnTo>
                <a:lnTo>
                  <a:pt x="196524" y="5000"/>
                </a:lnTo>
                <a:lnTo>
                  <a:pt x="246126" y="0"/>
                </a:lnTo>
                <a:lnTo>
                  <a:pt x="295727" y="5000"/>
                </a:lnTo>
                <a:lnTo>
                  <a:pt x="341927" y="19342"/>
                </a:lnTo>
                <a:lnTo>
                  <a:pt x="383735" y="42035"/>
                </a:lnTo>
                <a:lnTo>
                  <a:pt x="420162" y="72089"/>
                </a:lnTo>
                <a:lnTo>
                  <a:pt x="450216" y="108516"/>
                </a:lnTo>
                <a:lnTo>
                  <a:pt x="472909" y="150324"/>
                </a:lnTo>
                <a:lnTo>
                  <a:pt x="487251" y="196524"/>
                </a:lnTo>
                <a:lnTo>
                  <a:pt x="492252" y="246125"/>
                </a:lnTo>
                <a:lnTo>
                  <a:pt x="487251" y="295727"/>
                </a:lnTo>
                <a:lnTo>
                  <a:pt x="472909" y="341927"/>
                </a:lnTo>
                <a:lnTo>
                  <a:pt x="450216" y="383735"/>
                </a:lnTo>
                <a:lnTo>
                  <a:pt x="420162" y="420162"/>
                </a:lnTo>
                <a:lnTo>
                  <a:pt x="383735" y="450216"/>
                </a:lnTo>
                <a:lnTo>
                  <a:pt x="341927" y="472909"/>
                </a:lnTo>
                <a:lnTo>
                  <a:pt x="295727" y="487251"/>
                </a:lnTo>
                <a:lnTo>
                  <a:pt x="246126" y="492251"/>
                </a:lnTo>
                <a:lnTo>
                  <a:pt x="196524" y="487251"/>
                </a:lnTo>
                <a:lnTo>
                  <a:pt x="150324" y="472909"/>
                </a:lnTo>
                <a:lnTo>
                  <a:pt x="108516" y="450216"/>
                </a:lnTo>
                <a:lnTo>
                  <a:pt x="72089" y="420162"/>
                </a:lnTo>
                <a:lnTo>
                  <a:pt x="42035" y="383735"/>
                </a:lnTo>
                <a:lnTo>
                  <a:pt x="19342" y="341927"/>
                </a:lnTo>
                <a:lnTo>
                  <a:pt x="5000" y="295727"/>
                </a:lnTo>
                <a:lnTo>
                  <a:pt x="0" y="246125"/>
                </a:lnTo>
                <a:close/>
              </a:path>
            </a:pathLst>
          </a:custGeom>
          <a:ln w="38100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87603" y="2543460"/>
            <a:ext cx="1562735" cy="6426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4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RPA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Cognitive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7919" y="2543460"/>
            <a:ext cx="1569720" cy="8102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4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Bring your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1100">
              <a:latin typeface="Arial"/>
              <a:cs typeface="Arial"/>
            </a:endParaRPr>
          </a:p>
          <a:p>
            <a:pPr marL="184785" marR="339090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things  (IOT)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0714" y="3668608"/>
            <a:ext cx="74803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03826" y="3605021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60" h="492760">
                <a:moveTo>
                  <a:pt x="246126" y="0"/>
                </a:moveTo>
                <a:lnTo>
                  <a:pt x="196524" y="5000"/>
                </a:lnTo>
                <a:lnTo>
                  <a:pt x="150324" y="19342"/>
                </a:lnTo>
                <a:lnTo>
                  <a:pt x="108516" y="42035"/>
                </a:lnTo>
                <a:lnTo>
                  <a:pt x="72089" y="72089"/>
                </a:lnTo>
                <a:lnTo>
                  <a:pt x="42035" y="108516"/>
                </a:lnTo>
                <a:lnTo>
                  <a:pt x="19342" y="150324"/>
                </a:lnTo>
                <a:lnTo>
                  <a:pt x="5000" y="196524"/>
                </a:lnTo>
                <a:lnTo>
                  <a:pt x="0" y="246125"/>
                </a:lnTo>
                <a:lnTo>
                  <a:pt x="5000" y="295727"/>
                </a:lnTo>
                <a:lnTo>
                  <a:pt x="19342" y="341927"/>
                </a:lnTo>
                <a:lnTo>
                  <a:pt x="42035" y="383735"/>
                </a:lnTo>
                <a:lnTo>
                  <a:pt x="72089" y="420162"/>
                </a:lnTo>
                <a:lnTo>
                  <a:pt x="108516" y="450216"/>
                </a:lnTo>
                <a:lnTo>
                  <a:pt x="150324" y="472909"/>
                </a:lnTo>
                <a:lnTo>
                  <a:pt x="196524" y="487251"/>
                </a:lnTo>
                <a:lnTo>
                  <a:pt x="246126" y="492251"/>
                </a:lnTo>
                <a:lnTo>
                  <a:pt x="295727" y="487251"/>
                </a:lnTo>
                <a:lnTo>
                  <a:pt x="341927" y="472909"/>
                </a:lnTo>
                <a:lnTo>
                  <a:pt x="383735" y="450216"/>
                </a:lnTo>
                <a:lnTo>
                  <a:pt x="420162" y="420162"/>
                </a:lnTo>
                <a:lnTo>
                  <a:pt x="450216" y="383735"/>
                </a:lnTo>
                <a:lnTo>
                  <a:pt x="472909" y="341927"/>
                </a:lnTo>
                <a:lnTo>
                  <a:pt x="487251" y="295727"/>
                </a:lnTo>
                <a:lnTo>
                  <a:pt x="492252" y="246125"/>
                </a:lnTo>
                <a:lnTo>
                  <a:pt x="487251" y="196524"/>
                </a:lnTo>
                <a:lnTo>
                  <a:pt x="472909" y="150324"/>
                </a:lnTo>
                <a:lnTo>
                  <a:pt x="450216" y="108516"/>
                </a:lnTo>
                <a:lnTo>
                  <a:pt x="420162" y="72089"/>
                </a:lnTo>
                <a:lnTo>
                  <a:pt x="383735" y="42035"/>
                </a:lnTo>
                <a:lnTo>
                  <a:pt x="341927" y="19342"/>
                </a:lnTo>
                <a:lnTo>
                  <a:pt x="295727" y="5000"/>
                </a:lnTo>
                <a:lnTo>
                  <a:pt x="246126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3826" y="3605021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60" h="492760">
                <a:moveTo>
                  <a:pt x="0" y="246125"/>
                </a:moveTo>
                <a:lnTo>
                  <a:pt x="5000" y="196524"/>
                </a:lnTo>
                <a:lnTo>
                  <a:pt x="19342" y="150324"/>
                </a:lnTo>
                <a:lnTo>
                  <a:pt x="42035" y="108516"/>
                </a:lnTo>
                <a:lnTo>
                  <a:pt x="72089" y="72089"/>
                </a:lnTo>
                <a:lnTo>
                  <a:pt x="108516" y="42035"/>
                </a:lnTo>
                <a:lnTo>
                  <a:pt x="150324" y="19342"/>
                </a:lnTo>
                <a:lnTo>
                  <a:pt x="196524" y="5000"/>
                </a:lnTo>
                <a:lnTo>
                  <a:pt x="246126" y="0"/>
                </a:lnTo>
                <a:lnTo>
                  <a:pt x="295727" y="5000"/>
                </a:lnTo>
                <a:lnTo>
                  <a:pt x="341927" y="19342"/>
                </a:lnTo>
                <a:lnTo>
                  <a:pt x="383735" y="42035"/>
                </a:lnTo>
                <a:lnTo>
                  <a:pt x="420162" y="72089"/>
                </a:lnTo>
                <a:lnTo>
                  <a:pt x="450216" y="108516"/>
                </a:lnTo>
                <a:lnTo>
                  <a:pt x="472909" y="150324"/>
                </a:lnTo>
                <a:lnTo>
                  <a:pt x="487251" y="196524"/>
                </a:lnTo>
                <a:lnTo>
                  <a:pt x="492252" y="246125"/>
                </a:lnTo>
                <a:lnTo>
                  <a:pt x="487251" y="295727"/>
                </a:lnTo>
                <a:lnTo>
                  <a:pt x="472909" y="341927"/>
                </a:lnTo>
                <a:lnTo>
                  <a:pt x="450216" y="383735"/>
                </a:lnTo>
                <a:lnTo>
                  <a:pt x="420162" y="420162"/>
                </a:lnTo>
                <a:lnTo>
                  <a:pt x="383735" y="450216"/>
                </a:lnTo>
                <a:lnTo>
                  <a:pt x="341927" y="472909"/>
                </a:lnTo>
                <a:lnTo>
                  <a:pt x="295727" y="487251"/>
                </a:lnTo>
                <a:lnTo>
                  <a:pt x="246126" y="492251"/>
                </a:lnTo>
                <a:lnTo>
                  <a:pt x="196524" y="487251"/>
                </a:lnTo>
                <a:lnTo>
                  <a:pt x="150324" y="472909"/>
                </a:lnTo>
                <a:lnTo>
                  <a:pt x="108516" y="450216"/>
                </a:lnTo>
                <a:lnTo>
                  <a:pt x="72089" y="420162"/>
                </a:lnTo>
                <a:lnTo>
                  <a:pt x="42035" y="383735"/>
                </a:lnTo>
                <a:lnTo>
                  <a:pt x="19342" y="341927"/>
                </a:lnTo>
                <a:lnTo>
                  <a:pt x="5000" y="295727"/>
                </a:lnTo>
                <a:lnTo>
                  <a:pt x="0" y="246125"/>
                </a:lnTo>
                <a:close/>
              </a:path>
            </a:pathLst>
          </a:custGeom>
          <a:ln w="38100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37994" y="3744808"/>
            <a:ext cx="841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Blockchain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87603" y="4162455"/>
            <a:ext cx="1503680" cy="8108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4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100">
              <a:latin typeface="Arial"/>
              <a:cs typeface="Arial"/>
            </a:endParaRPr>
          </a:p>
          <a:p>
            <a:pPr marL="184785" marR="68580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Data mining and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big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37919" y="4199945"/>
            <a:ext cx="150431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419734" indent="-172085">
              <a:lnSpc>
                <a:spcPct val="100000"/>
              </a:lnSpc>
              <a:spcBef>
                <a:spcPts val="1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and  transactions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Identity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05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wallets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2170" y="5583716"/>
            <a:ext cx="457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oud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5438" y="5291541"/>
            <a:ext cx="7632700" cy="6089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 foundational digital enabler of business outcomes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the agility to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evolve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business:</a:t>
            </a:r>
            <a:endParaRPr sz="1200">
              <a:latin typeface="Arial"/>
              <a:cs typeface="Arial"/>
            </a:endParaRPr>
          </a:p>
          <a:p>
            <a:pPr marL="214629" indent="-172085">
              <a:lnSpc>
                <a:spcPct val="100000"/>
              </a:lnSpc>
              <a:spcBef>
                <a:spcPts val="105"/>
              </a:spcBef>
              <a:buChar char="—"/>
              <a:tabLst>
                <a:tab pos="21526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Idea to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production at speed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endParaRPr sz="1100">
              <a:latin typeface="Arial"/>
              <a:cs typeface="Arial"/>
            </a:endParaRPr>
          </a:p>
          <a:p>
            <a:pPr marL="214629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215265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Everything as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85441" y="5912158"/>
            <a:ext cx="11703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Built-in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57738" y="2172952"/>
            <a:ext cx="275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371838" y="2017014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245364" y="0"/>
                </a:moveTo>
                <a:lnTo>
                  <a:pt x="195915" y="5000"/>
                </a:lnTo>
                <a:lnTo>
                  <a:pt x="149858" y="19342"/>
                </a:lnTo>
                <a:lnTo>
                  <a:pt x="108179" y="42035"/>
                </a:lnTo>
                <a:lnTo>
                  <a:pt x="71866" y="72089"/>
                </a:lnTo>
                <a:lnTo>
                  <a:pt x="41904" y="108516"/>
                </a:lnTo>
                <a:lnTo>
                  <a:pt x="19282" y="150324"/>
                </a:lnTo>
                <a:lnTo>
                  <a:pt x="4984" y="196524"/>
                </a:lnTo>
                <a:lnTo>
                  <a:pt x="0" y="246125"/>
                </a:lnTo>
                <a:lnTo>
                  <a:pt x="4984" y="295727"/>
                </a:lnTo>
                <a:lnTo>
                  <a:pt x="19282" y="341927"/>
                </a:lnTo>
                <a:lnTo>
                  <a:pt x="41904" y="383735"/>
                </a:lnTo>
                <a:lnTo>
                  <a:pt x="71866" y="420162"/>
                </a:lnTo>
                <a:lnTo>
                  <a:pt x="108179" y="450216"/>
                </a:lnTo>
                <a:lnTo>
                  <a:pt x="149858" y="472909"/>
                </a:lnTo>
                <a:lnTo>
                  <a:pt x="195915" y="487251"/>
                </a:lnTo>
                <a:lnTo>
                  <a:pt x="245364" y="492251"/>
                </a:lnTo>
                <a:lnTo>
                  <a:pt x="294812" y="487251"/>
                </a:lnTo>
                <a:lnTo>
                  <a:pt x="340869" y="472909"/>
                </a:lnTo>
                <a:lnTo>
                  <a:pt x="382548" y="450216"/>
                </a:lnTo>
                <a:lnTo>
                  <a:pt x="418861" y="420162"/>
                </a:lnTo>
                <a:lnTo>
                  <a:pt x="448823" y="383735"/>
                </a:lnTo>
                <a:lnTo>
                  <a:pt x="471445" y="341927"/>
                </a:lnTo>
                <a:lnTo>
                  <a:pt x="485743" y="295727"/>
                </a:lnTo>
                <a:lnTo>
                  <a:pt x="490728" y="246125"/>
                </a:lnTo>
                <a:lnTo>
                  <a:pt x="485743" y="196524"/>
                </a:lnTo>
                <a:lnTo>
                  <a:pt x="471445" y="150324"/>
                </a:lnTo>
                <a:lnTo>
                  <a:pt x="448823" y="108516"/>
                </a:lnTo>
                <a:lnTo>
                  <a:pt x="418861" y="72089"/>
                </a:lnTo>
                <a:lnTo>
                  <a:pt x="382548" y="42035"/>
                </a:lnTo>
                <a:lnTo>
                  <a:pt x="340869" y="19342"/>
                </a:lnTo>
                <a:lnTo>
                  <a:pt x="294812" y="5000"/>
                </a:lnTo>
                <a:lnTo>
                  <a:pt x="245364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71838" y="2017014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0" y="246125"/>
                </a:moveTo>
                <a:lnTo>
                  <a:pt x="4984" y="196524"/>
                </a:lnTo>
                <a:lnTo>
                  <a:pt x="19282" y="150324"/>
                </a:lnTo>
                <a:lnTo>
                  <a:pt x="41904" y="108516"/>
                </a:lnTo>
                <a:lnTo>
                  <a:pt x="71866" y="72089"/>
                </a:lnTo>
                <a:lnTo>
                  <a:pt x="108179" y="42035"/>
                </a:lnTo>
                <a:lnTo>
                  <a:pt x="149858" y="19342"/>
                </a:lnTo>
                <a:lnTo>
                  <a:pt x="195915" y="5000"/>
                </a:lnTo>
                <a:lnTo>
                  <a:pt x="245364" y="0"/>
                </a:lnTo>
                <a:lnTo>
                  <a:pt x="294812" y="5000"/>
                </a:lnTo>
                <a:lnTo>
                  <a:pt x="340869" y="19342"/>
                </a:lnTo>
                <a:lnTo>
                  <a:pt x="382548" y="42035"/>
                </a:lnTo>
                <a:lnTo>
                  <a:pt x="418861" y="72089"/>
                </a:lnTo>
                <a:lnTo>
                  <a:pt x="448823" y="108516"/>
                </a:lnTo>
                <a:lnTo>
                  <a:pt x="471445" y="150324"/>
                </a:lnTo>
                <a:lnTo>
                  <a:pt x="485743" y="196524"/>
                </a:lnTo>
                <a:lnTo>
                  <a:pt x="490728" y="246125"/>
                </a:lnTo>
                <a:lnTo>
                  <a:pt x="485743" y="295727"/>
                </a:lnTo>
                <a:lnTo>
                  <a:pt x="471445" y="341927"/>
                </a:lnTo>
                <a:lnTo>
                  <a:pt x="448823" y="383735"/>
                </a:lnTo>
                <a:lnTo>
                  <a:pt x="418861" y="420162"/>
                </a:lnTo>
                <a:lnTo>
                  <a:pt x="382548" y="450216"/>
                </a:lnTo>
                <a:lnTo>
                  <a:pt x="340869" y="472909"/>
                </a:lnTo>
                <a:lnTo>
                  <a:pt x="294812" y="487251"/>
                </a:lnTo>
                <a:lnTo>
                  <a:pt x="245364" y="492251"/>
                </a:lnTo>
                <a:lnTo>
                  <a:pt x="195915" y="487251"/>
                </a:lnTo>
                <a:lnTo>
                  <a:pt x="149858" y="472909"/>
                </a:lnTo>
                <a:lnTo>
                  <a:pt x="108179" y="450216"/>
                </a:lnTo>
                <a:lnTo>
                  <a:pt x="71866" y="420162"/>
                </a:lnTo>
                <a:lnTo>
                  <a:pt x="41904" y="383735"/>
                </a:lnTo>
                <a:lnTo>
                  <a:pt x="19282" y="341927"/>
                </a:lnTo>
                <a:lnTo>
                  <a:pt x="4984" y="295727"/>
                </a:lnTo>
                <a:lnTo>
                  <a:pt x="0" y="246125"/>
                </a:lnTo>
                <a:close/>
              </a:path>
            </a:pathLst>
          </a:custGeom>
          <a:ln w="38100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957738" y="3764945"/>
            <a:ext cx="85979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reality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371838" y="3702558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4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8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71838" y="3702558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4">
                <a:moveTo>
                  <a:pt x="0" y="245363"/>
                </a:moveTo>
                <a:lnTo>
                  <a:pt x="4984" y="195915"/>
                </a:lnTo>
                <a:lnTo>
                  <a:pt x="19282" y="149858"/>
                </a:lnTo>
                <a:lnTo>
                  <a:pt x="41904" y="108179"/>
                </a:lnTo>
                <a:lnTo>
                  <a:pt x="71866" y="71866"/>
                </a:lnTo>
                <a:lnTo>
                  <a:pt x="108179" y="41904"/>
                </a:lnTo>
                <a:lnTo>
                  <a:pt x="149858" y="19282"/>
                </a:lnTo>
                <a:lnTo>
                  <a:pt x="195915" y="4984"/>
                </a:lnTo>
                <a:lnTo>
                  <a:pt x="245364" y="0"/>
                </a:lnTo>
                <a:lnTo>
                  <a:pt x="294812" y="4984"/>
                </a:lnTo>
                <a:lnTo>
                  <a:pt x="340869" y="19282"/>
                </a:lnTo>
                <a:lnTo>
                  <a:pt x="382548" y="41904"/>
                </a:lnTo>
                <a:lnTo>
                  <a:pt x="418861" y="71866"/>
                </a:lnTo>
                <a:lnTo>
                  <a:pt x="448823" y="108179"/>
                </a:lnTo>
                <a:lnTo>
                  <a:pt x="471445" y="149858"/>
                </a:lnTo>
                <a:lnTo>
                  <a:pt x="485743" y="195915"/>
                </a:lnTo>
                <a:lnTo>
                  <a:pt x="490728" y="245363"/>
                </a:lnTo>
                <a:lnTo>
                  <a:pt x="485743" y="294812"/>
                </a:lnTo>
                <a:lnTo>
                  <a:pt x="471445" y="340869"/>
                </a:lnTo>
                <a:lnTo>
                  <a:pt x="448823" y="382548"/>
                </a:lnTo>
                <a:lnTo>
                  <a:pt x="418861" y="418861"/>
                </a:lnTo>
                <a:lnTo>
                  <a:pt x="382548" y="448823"/>
                </a:lnTo>
                <a:lnTo>
                  <a:pt x="340869" y="471445"/>
                </a:lnTo>
                <a:lnTo>
                  <a:pt x="294812" y="485743"/>
                </a:lnTo>
                <a:lnTo>
                  <a:pt x="245364" y="490727"/>
                </a:lnTo>
                <a:lnTo>
                  <a:pt x="195915" y="485743"/>
                </a:lnTo>
                <a:lnTo>
                  <a:pt x="149858" y="471445"/>
                </a:lnTo>
                <a:lnTo>
                  <a:pt x="108179" y="448823"/>
                </a:lnTo>
                <a:lnTo>
                  <a:pt x="71866" y="418861"/>
                </a:lnTo>
                <a:lnTo>
                  <a:pt x="41904" y="382548"/>
                </a:lnTo>
                <a:lnTo>
                  <a:pt x="19282" y="340869"/>
                </a:lnTo>
                <a:lnTo>
                  <a:pt x="4984" y="294812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354625" y="2573834"/>
            <a:ext cx="1390650" cy="940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4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Everything joins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110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300"/>
              </a:spcBef>
              <a:buChar char="—"/>
              <a:tabLst>
                <a:tab pos="18542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Substantial  programmable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web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interfaces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publicly 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57663" y="4296283"/>
            <a:ext cx="116903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Physical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world 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06422" y="2083307"/>
            <a:ext cx="294640" cy="86995"/>
          </a:xfrm>
          <a:custGeom>
            <a:avLst/>
            <a:gdLst/>
            <a:ahLst/>
            <a:cxnLst/>
            <a:rect l="l" t="t" r="r" b="b"/>
            <a:pathLst>
              <a:path w="294640" h="86994">
                <a:moveTo>
                  <a:pt x="35509" y="61302"/>
                </a:moveTo>
                <a:lnTo>
                  <a:pt x="25387" y="61302"/>
                </a:lnTo>
                <a:lnTo>
                  <a:pt x="25387" y="82245"/>
                </a:lnTo>
                <a:lnTo>
                  <a:pt x="29870" y="86868"/>
                </a:lnTo>
                <a:lnTo>
                  <a:pt x="264261" y="86868"/>
                </a:lnTo>
                <a:lnTo>
                  <a:pt x="268744" y="82245"/>
                </a:lnTo>
                <a:lnTo>
                  <a:pt x="268744" y="76568"/>
                </a:lnTo>
                <a:lnTo>
                  <a:pt x="35509" y="76568"/>
                </a:lnTo>
                <a:lnTo>
                  <a:pt x="35509" y="61302"/>
                </a:lnTo>
                <a:close/>
              </a:path>
              <a:path w="294640" h="86994">
                <a:moveTo>
                  <a:pt x="152120" y="61302"/>
                </a:moveTo>
                <a:lnTo>
                  <a:pt x="142011" y="61302"/>
                </a:lnTo>
                <a:lnTo>
                  <a:pt x="142011" y="76568"/>
                </a:lnTo>
                <a:lnTo>
                  <a:pt x="152120" y="76568"/>
                </a:lnTo>
                <a:lnTo>
                  <a:pt x="152120" y="61302"/>
                </a:lnTo>
                <a:close/>
              </a:path>
              <a:path w="294640" h="86994">
                <a:moveTo>
                  <a:pt x="268744" y="61302"/>
                </a:moveTo>
                <a:lnTo>
                  <a:pt x="258635" y="61302"/>
                </a:lnTo>
                <a:lnTo>
                  <a:pt x="258635" y="76568"/>
                </a:lnTo>
                <a:lnTo>
                  <a:pt x="268744" y="76568"/>
                </a:lnTo>
                <a:lnTo>
                  <a:pt x="268744" y="61302"/>
                </a:lnTo>
                <a:close/>
              </a:path>
              <a:path w="294640" h="86994">
                <a:moveTo>
                  <a:pt x="56299" y="0"/>
                </a:moveTo>
                <a:lnTo>
                  <a:pt x="4597" y="0"/>
                </a:lnTo>
                <a:lnTo>
                  <a:pt x="0" y="4622"/>
                </a:lnTo>
                <a:lnTo>
                  <a:pt x="0" y="56680"/>
                </a:lnTo>
                <a:lnTo>
                  <a:pt x="4597" y="61302"/>
                </a:lnTo>
                <a:lnTo>
                  <a:pt x="56299" y="61302"/>
                </a:lnTo>
                <a:lnTo>
                  <a:pt x="60896" y="56680"/>
                </a:lnTo>
                <a:lnTo>
                  <a:pt x="60896" y="4622"/>
                </a:lnTo>
                <a:lnTo>
                  <a:pt x="56299" y="0"/>
                </a:lnTo>
                <a:close/>
              </a:path>
              <a:path w="294640" h="86994">
                <a:moveTo>
                  <a:pt x="172923" y="0"/>
                </a:moveTo>
                <a:lnTo>
                  <a:pt x="121221" y="0"/>
                </a:lnTo>
                <a:lnTo>
                  <a:pt x="116624" y="4622"/>
                </a:lnTo>
                <a:lnTo>
                  <a:pt x="116624" y="56680"/>
                </a:lnTo>
                <a:lnTo>
                  <a:pt x="121221" y="61302"/>
                </a:lnTo>
                <a:lnTo>
                  <a:pt x="172923" y="61302"/>
                </a:lnTo>
                <a:lnTo>
                  <a:pt x="177520" y="56680"/>
                </a:lnTo>
                <a:lnTo>
                  <a:pt x="177520" y="4622"/>
                </a:lnTo>
                <a:lnTo>
                  <a:pt x="172923" y="0"/>
                </a:lnTo>
                <a:close/>
              </a:path>
              <a:path w="294640" h="86994">
                <a:moveTo>
                  <a:pt x="289534" y="0"/>
                </a:moveTo>
                <a:lnTo>
                  <a:pt x="237832" y="0"/>
                </a:lnTo>
                <a:lnTo>
                  <a:pt x="233235" y="4622"/>
                </a:lnTo>
                <a:lnTo>
                  <a:pt x="233235" y="56680"/>
                </a:lnTo>
                <a:lnTo>
                  <a:pt x="237832" y="61302"/>
                </a:lnTo>
                <a:lnTo>
                  <a:pt x="289534" y="61302"/>
                </a:lnTo>
                <a:lnTo>
                  <a:pt x="294132" y="56680"/>
                </a:lnTo>
                <a:lnTo>
                  <a:pt x="294132" y="4622"/>
                </a:lnTo>
                <a:lnTo>
                  <a:pt x="289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6422" y="2293621"/>
            <a:ext cx="294640" cy="85725"/>
          </a:xfrm>
          <a:custGeom>
            <a:avLst/>
            <a:gdLst/>
            <a:ahLst/>
            <a:cxnLst/>
            <a:rect l="l" t="t" r="r" b="b"/>
            <a:pathLst>
              <a:path w="294640" h="85725">
                <a:moveTo>
                  <a:pt x="56299" y="25146"/>
                </a:moveTo>
                <a:lnTo>
                  <a:pt x="4597" y="25146"/>
                </a:lnTo>
                <a:lnTo>
                  <a:pt x="0" y="29578"/>
                </a:lnTo>
                <a:lnTo>
                  <a:pt x="0" y="80899"/>
                </a:lnTo>
                <a:lnTo>
                  <a:pt x="4597" y="85344"/>
                </a:lnTo>
                <a:lnTo>
                  <a:pt x="56299" y="85344"/>
                </a:lnTo>
                <a:lnTo>
                  <a:pt x="60896" y="80899"/>
                </a:lnTo>
                <a:lnTo>
                  <a:pt x="60896" y="29578"/>
                </a:lnTo>
                <a:lnTo>
                  <a:pt x="56299" y="25146"/>
                </a:lnTo>
                <a:close/>
              </a:path>
              <a:path w="294640" h="85725">
                <a:moveTo>
                  <a:pt x="172923" y="25146"/>
                </a:moveTo>
                <a:lnTo>
                  <a:pt x="121221" y="25146"/>
                </a:lnTo>
                <a:lnTo>
                  <a:pt x="116624" y="29578"/>
                </a:lnTo>
                <a:lnTo>
                  <a:pt x="116624" y="80899"/>
                </a:lnTo>
                <a:lnTo>
                  <a:pt x="121221" y="85344"/>
                </a:lnTo>
                <a:lnTo>
                  <a:pt x="172923" y="85344"/>
                </a:lnTo>
                <a:lnTo>
                  <a:pt x="177520" y="80899"/>
                </a:lnTo>
                <a:lnTo>
                  <a:pt x="177520" y="29578"/>
                </a:lnTo>
                <a:lnTo>
                  <a:pt x="172923" y="25146"/>
                </a:lnTo>
                <a:close/>
              </a:path>
              <a:path w="294640" h="85725">
                <a:moveTo>
                  <a:pt x="289534" y="25146"/>
                </a:moveTo>
                <a:lnTo>
                  <a:pt x="237832" y="25146"/>
                </a:lnTo>
                <a:lnTo>
                  <a:pt x="233235" y="29578"/>
                </a:lnTo>
                <a:lnTo>
                  <a:pt x="233235" y="80899"/>
                </a:lnTo>
                <a:lnTo>
                  <a:pt x="237832" y="85344"/>
                </a:lnTo>
                <a:lnTo>
                  <a:pt x="289534" y="85344"/>
                </a:lnTo>
                <a:lnTo>
                  <a:pt x="294132" y="80899"/>
                </a:lnTo>
                <a:lnTo>
                  <a:pt x="294132" y="29578"/>
                </a:lnTo>
                <a:lnTo>
                  <a:pt x="289534" y="25146"/>
                </a:lnTo>
                <a:close/>
              </a:path>
              <a:path w="294640" h="85725">
                <a:moveTo>
                  <a:pt x="264261" y="0"/>
                </a:moveTo>
                <a:lnTo>
                  <a:pt x="29870" y="0"/>
                </a:lnTo>
                <a:lnTo>
                  <a:pt x="25387" y="4546"/>
                </a:lnTo>
                <a:lnTo>
                  <a:pt x="25387" y="25146"/>
                </a:lnTo>
                <a:lnTo>
                  <a:pt x="35509" y="25146"/>
                </a:lnTo>
                <a:lnTo>
                  <a:pt x="35509" y="10007"/>
                </a:lnTo>
                <a:lnTo>
                  <a:pt x="268744" y="10007"/>
                </a:lnTo>
                <a:lnTo>
                  <a:pt x="268744" y="4546"/>
                </a:lnTo>
                <a:lnTo>
                  <a:pt x="264261" y="0"/>
                </a:lnTo>
                <a:close/>
              </a:path>
              <a:path w="294640" h="85725">
                <a:moveTo>
                  <a:pt x="152120" y="10007"/>
                </a:moveTo>
                <a:lnTo>
                  <a:pt x="142011" y="10007"/>
                </a:lnTo>
                <a:lnTo>
                  <a:pt x="142011" y="25146"/>
                </a:lnTo>
                <a:lnTo>
                  <a:pt x="152120" y="25146"/>
                </a:lnTo>
                <a:lnTo>
                  <a:pt x="152120" y="10007"/>
                </a:lnTo>
                <a:close/>
              </a:path>
              <a:path w="294640" h="85725">
                <a:moveTo>
                  <a:pt x="268744" y="10007"/>
                </a:moveTo>
                <a:lnTo>
                  <a:pt x="258635" y="10007"/>
                </a:lnTo>
                <a:lnTo>
                  <a:pt x="258635" y="25146"/>
                </a:lnTo>
                <a:lnTo>
                  <a:pt x="268744" y="25146"/>
                </a:lnTo>
                <a:lnTo>
                  <a:pt x="268744" y="10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26233" y="2185417"/>
            <a:ext cx="10667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4061" y="2185417"/>
            <a:ext cx="10667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3291" y="3829811"/>
            <a:ext cx="117475" cy="43180"/>
          </a:xfrm>
          <a:custGeom>
            <a:avLst/>
            <a:gdLst/>
            <a:ahLst/>
            <a:cxnLst/>
            <a:rect l="l" t="t" r="r" b="b"/>
            <a:pathLst>
              <a:path w="117475" h="43179">
                <a:moveTo>
                  <a:pt x="117347" y="0"/>
                </a:moveTo>
                <a:lnTo>
                  <a:pt x="0" y="0"/>
                </a:lnTo>
                <a:lnTo>
                  <a:pt x="0" y="42672"/>
                </a:lnTo>
                <a:lnTo>
                  <a:pt x="117347" y="42672"/>
                </a:lnTo>
                <a:lnTo>
                  <a:pt x="117347" y="29756"/>
                </a:lnTo>
                <a:lnTo>
                  <a:pt x="21450" y="29756"/>
                </a:lnTo>
                <a:lnTo>
                  <a:pt x="17398" y="26225"/>
                </a:lnTo>
                <a:lnTo>
                  <a:pt x="17398" y="16446"/>
                </a:lnTo>
                <a:lnTo>
                  <a:pt x="21450" y="12522"/>
                </a:lnTo>
                <a:lnTo>
                  <a:pt x="117347" y="12522"/>
                </a:lnTo>
                <a:lnTo>
                  <a:pt x="117347" y="0"/>
                </a:lnTo>
                <a:close/>
              </a:path>
              <a:path w="117475" h="43179">
                <a:moveTo>
                  <a:pt x="54228" y="12522"/>
                </a:moveTo>
                <a:lnTo>
                  <a:pt x="31153" y="12522"/>
                </a:lnTo>
                <a:lnTo>
                  <a:pt x="35204" y="16446"/>
                </a:lnTo>
                <a:lnTo>
                  <a:pt x="35204" y="26225"/>
                </a:lnTo>
                <a:lnTo>
                  <a:pt x="31153" y="29756"/>
                </a:lnTo>
                <a:lnTo>
                  <a:pt x="54228" y="29756"/>
                </a:lnTo>
                <a:lnTo>
                  <a:pt x="50177" y="26225"/>
                </a:lnTo>
                <a:lnTo>
                  <a:pt x="50177" y="16446"/>
                </a:lnTo>
                <a:lnTo>
                  <a:pt x="54228" y="12522"/>
                </a:lnTo>
                <a:close/>
              </a:path>
              <a:path w="117475" h="43179">
                <a:moveTo>
                  <a:pt x="117347" y="12522"/>
                </a:moveTo>
                <a:lnTo>
                  <a:pt x="63931" y="12522"/>
                </a:lnTo>
                <a:lnTo>
                  <a:pt x="67983" y="16446"/>
                </a:lnTo>
                <a:lnTo>
                  <a:pt x="67983" y="26225"/>
                </a:lnTo>
                <a:lnTo>
                  <a:pt x="63931" y="29756"/>
                </a:lnTo>
                <a:lnTo>
                  <a:pt x="117347" y="29756"/>
                </a:lnTo>
                <a:lnTo>
                  <a:pt x="117347" y="125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1663" y="3721608"/>
            <a:ext cx="262255" cy="102235"/>
          </a:xfrm>
          <a:custGeom>
            <a:avLst/>
            <a:gdLst/>
            <a:ahLst/>
            <a:cxnLst/>
            <a:rect l="l" t="t" r="r" b="b"/>
            <a:pathLst>
              <a:path w="262255" h="102235">
                <a:moveTo>
                  <a:pt x="51549" y="30835"/>
                </a:moveTo>
                <a:lnTo>
                  <a:pt x="35559" y="30835"/>
                </a:lnTo>
                <a:lnTo>
                  <a:pt x="72326" y="65671"/>
                </a:lnTo>
                <a:lnTo>
                  <a:pt x="72326" y="102108"/>
                </a:lnTo>
                <a:lnTo>
                  <a:pt x="188201" y="102108"/>
                </a:lnTo>
                <a:lnTo>
                  <a:pt x="188201" y="89293"/>
                </a:lnTo>
                <a:lnTo>
                  <a:pt x="93497" y="89293"/>
                </a:lnTo>
                <a:lnTo>
                  <a:pt x="89509" y="85293"/>
                </a:lnTo>
                <a:lnTo>
                  <a:pt x="89509" y="75679"/>
                </a:lnTo>
                <a:lnTo>
                  <a:pt x="93497" y="71678"/>
                </a:lnTo>
                <a:lnTo>
                  <a:pt x="188201" y="71678"/>
                </a:lnTo>
                <a:lnTo>
                  <a:pt x="188201" y="68478"/>
                </a:lnTo>
                <a:lnTo>
                  <a:pt x="198732" y="58458"/>
                </a:lnTo>
                <a:lnTo>
                  <a:pt x="81114" y="58458"/>
                </a:lnTo>
                <a:lnTo>
                  <a:pt x="51549" y="30835"/>
                </a:lnTo>
                <a:close/>
              </a:path>
              <a:path w="262255" h="102235">
                <a:moveTo>
                  <a:pt x="125869" y="71678"/>
                </a:moveTo>
                <a:lnTo>
                  <a:pt x="103098" y="71678"/>
                </a:lnTo>
                <a:lnTo>
                  <a:pt x="107086" y="75679"/>
                </a:lnTo>
                <a:lnTo>
                  <a:pt x="107086" y="85293"/>
                </a:lnTo>
                <a:lnTo>
                  <a:pt x="103098" y="89293"/>
                </a:lnTo>
                <a:lnTo>
                  <a:pt x="125869" y="89293"/>
                </a:lnTo>
                <a:lnTo>
                  <a:pt x="121869" y="85293"/>
                </a:lnTo>
                <a:lnTo>
                  <a:pt x="121869" y="75679"/>
                </a:lnTo>
                <a:lnTo>
                  <a:pt x="125869" y="71678"/>
                </a:lnTo>
                <a:close/>
              </a:path>
              <a:path w="262255" h="102235">
                <a:moveTo>
                  <a:pt x="159435" y="71678"/>
                </a:moveTo>
                <a:lnTo>
                  <a:pt x="135458" y="71678"/>
                </a:lnTo>
                <a:lnTo>
                  <a:pt x="139458" y="75679"/>
                </a:lnTo>
                <a:lnTo>
                  <a:pt x="139458" y="85293"/>
                </a:lnTo>
                <a:lnTo>
                  <a:pt x="135458" y="89293"/>
                </a:lnTo>
                <a:lnTo>
                  <a:pt x="159435" y="89293"/>
                </a:lnTo>
                <a:lnTo>
                  <a:pt x="155435" y="85293"/>
                </a:lnTo>
                <a:lnTo>
                  <a:pt x="155435" y="75679"/>
                </a:lnTo>
                <a:lnTo>
                  <a:pt x="159435" y="71678"/>
                </a:lnTo>
                <a:close/>
              </a:path>
              <a:path w="262255" h="102235">
                <a:moveTo>
                  <a:pt x="188201" y="71678"/>
                </a:moveTo>
                <a:lnTo>
                  <a:pt x="169024" y="71678"/>
                </a:lnTo>
                <a:lnTo>
                  <a:pt x="173024" y="75679"/>
                </a:lnTo>
                <a:lnTo>
                  <a:pt x="173024" y="85293"/>
                </a:lnTo>
                <a:lnTo>
                  <a:pt x="169024" y="89293"/>
                </a:lnTo>
                <a:lnTo>
                  <a:pt x="188201" y="89293"/>
                </a:lnTo>
                <a:lnTo>
                  <a:pt x="188201" y="71678"/>
                </a:lnTo>
                <a:close/>
              </a:path>
              <a:path w="262255" h="102235">
                <a:moveTo>
                  <a:pt x="227761" y="30835"/>
                </a:moveTo>
                <a:lnTo>
                  <a:pt x="211785" y="30835"/>
                </a:lnTo>
                <a:lnTo>
                  <a:pt x="183006" y="58458"/>
                </a:lnTo>
                <a:lnTo>
                  <a:pt x="198732" y="58458"/>
                </a:lnTo>
                <a:lnTo>
                  <a:pt x="227761" y="30835"/>
                </a:lnTo>
                <a:close/>
              </a:path>
              <a:path w="262255" h="102235">
                <a:moveTo>
                  <a:pt x="81914" y="0"/>
                </a:moveTo>
                <a:lnTo>
                  <a:pt x="0" y="0"/>
                </a:lnTo>
                <a:lnTo>
                  <a:pt x="0" y="30835"/>
                </a:lnTo>
                <a:lnTo>
                  <a:pt x="81914" y="30835"/>
                </a:lnTo>
                <a:lnTo>
                  <a:pt x="81914" y="21628"/>
                </a:lnTo>
                <a:lnTo>
                  <a:pt x="14782" y="21628"/>
                </a:lnTo>
                <a:lnTo>
                  <a:pt x="11988" y="18821"/>
                </a:lnTo>
                <a:lnTo>
                  <a:pt x="11988" y="12014"/>
                </a:lnTo>
                <a:lnTo>
                  <a:pt x="14782" y="9207"/>
                </a:lnTo>
                <a:lnTo>
                  <a:pt x="81914" y="9207"/>
                </a:lnTo>
                <a:lnTo>
                  <a:pt x="81914" y="0"/>
                </a:lnTo>
                <a:close/>
              </a:path>
              <a:path w="262255" h="102235">
                <a:moveTo>
                  <a:pt x="262127" y="0"/>
                </a:moveTo>
                <a:lnTo>
                  <a:pt x="180212" y="0"/>
                </a:lnTo>
                <a:lnTo>
                  <a:pt x="180212" y="30835"/>
                </a:lnTo>
                <a:lnTo>
                  <a:pt x="262127" y="30835"/>
                </a:lnTo>
                <a:lnTo>
                  <a:pt x="262127" y="21628"/>
                </a:lnTo>
                <a:lnTo>
                  <a:pt x="194995" y="21628"/>
                </a:lnTo>
                <a:lnTo>
                  <a:pt x="192201" y="18821"/>
                </a:lnTo>
                <a:lnTo>
                  <a:pt x="192201" y="12014"/>
                </a:lnTo>
                <a:lnTo>
                  <a:pt x="194995" y="9207"/>
                </a:lnTo>
                <a:lnTo>
                  <a:pt x="262127" y="9207"/>
                </a:lnTo>
                <a:lnTo>
                  <a:pt x="262127" y="0"/>
                </a:lnTo>
                <a:close/>
              </a:path>
              <a:path w="262255" h="102235">
                <a:moveTo>
                  <a:pt x="37960" y="9207"/>
                </a:moveTo>
                <a:lnTo>
                  <a:pt x="21577" y="9207"/>
                </a:lnTo>
                <a:lnTo>
                  <a:pt x="24371" y="12014"/>
                </a:lnTo>
                <a:lnTo>
                  <a:pt x="24371" y="18821"/>
                </a:lnTo>
                <a:lnTo>
                  <a:pt x="21577" y="21628"/>
                </a:lnTo>
                <a:lnTo>
                  <a:pt x="37960" y="21628"/>
                </a:lnTo>
                <a:lnTo>
                  <a:pt x="35166" y="18821"/>
                </a:lnTo>
                <a:lnTo>
                  <a:pt x="35166" y="12014"/>
                </a:lnTo>
                <a:lnTo>
                  <a:pt x="37960" y="9207"/>
                </a:lnTo>
                <a:close/>
              </a:path>
              <a:path w="262255" h="102235">
                <a:moveTo>
                  <a:pt x="61531" y="9207"/>
                </a:moveTo>
                <a:lnTo>
                  <a:pt x="44754" y="9207"/>
                </a:lnTo>
                <a:lnTo>
                  <a:pt x="47548" y="12014"/>
                </a:lnTo>
                <a:lnTo>
                  <a:pt x="47548" y="18821"/>
                </a:lnTo>
                <a:lnTo>
                  <a:pt x="44754" y="21628"/>
                </a:lnTo>
                <a:lnTo>
                  <a:pt x="61531" y="21628"/>
                </a:lnTo>
                <a:lnTo>
                  <a:pt x="58737" y="18821"/>
                </a:lnTo>
                <a:lnTo>
                  <a:pt x="58737" y="12014"/>
                </a:lnTo>
                <a:lnTo>
                  <a:pt x="61531" y="9207"/>
                </a:lnTo>
                <a:close/>
              </a:path>
              <a:path w="262255" h="102235">
                <a:moveTo>
                  <a:pt x="81914" y="9207"/>
                </a:moveTo>
                <a:lnTo>
                  <a:pt x="68325" y="9207"/>
                </a:lnTo>
                <a:lnTo>
                  <a:pt x="71119" y="12014"/>
                </a:lnTo>
                <a:lnTo>
                  <a:pt x="71119" y="18821"/>
                </a:lnTo>
                <a:lnTo>
                  <a:pt x="68325" y="21628"/>
                </a:lnTo>
                <a:lnTo>
                  <a:pt x="81914" y="21628"/>
                </a:lnTo>
                <a:lnTo>
                  <a:pt x="81914" y="9207"/>
                </a:lnTo>
                <a:close/>
              </a:path>
              <a:path w="262255" h="102235">
                <a:moveTo>
                  <a:pt x="217779" y="9207"/>
                </a:moveTo>
                <a:lnTo>
                  <a:pt x="201790" y="9207"/>
                </a:lnTo>
                <a:lnTo>
                  <a:pt x="204584" y="12014"/>
                </a:lnTo>
                <a:lnTo>
                  <a:pt x="204584" y="18821"/>
                </a:lnTo>
                <a:lnTo>
                  <a:pt x="201790" y="21628"/>
                </a:lnTo>
                <a:lnTo>
                  <a:pt x="217779" y="21628"/>
                </a:lnTo>
                <a:lnTo>
                  <a:pt x="214972" y="18821"/>
                </a:lnTo>
                <a:lnTo>
                  <a:pt x="214972" y="12014"/>
                </a:lnTo>
                <a:lnTo>
                  <a:pt x="217779" y="9207"/>
                </a:lnTo>
                <a:close/>
              </a:path>
              <a:path w="262255" h="102235">
                <a:moveTo>
                  <a:pt x="241744" y="9207"/>
                </a:moveTo>
                <a:lnTo>
                  <a:pt x="224561" y="9207"/>
                </a:lnTo>
                <a:lnTo>
                  <a:pt x="227368" y="12014"/>
                </a:lnTo>
                <a:lnTo>
                  <a:pt x="227368" y="18821"/>
                </a:lnTo>
                <a:lnTo>
                  <a:pt x="224561" y="21628"/>
                </a:lnTo>
                <a:lnTo>
                  <a:pt x="241744" y="21628"/>
                </a:lnTo>
                <a:lnTo>
                  <a:pt x="238950" y="18821"/>
                </a:lnTo>
                <a:lnTo>
                  <a:pt x="238950" y="12014"/>
                </a:lnTo>
                <a:lnTo>
                  <a:pt x="241744" y="9207"/>
                </a:lnTo>
                <a:close/>
              </a:path>
              <a:path w="262255" h="102235">
                <a:moveTo>
                  <a:pt x="262127" y="9207"/>
                </a:moveTo>
                <a:lnTo>
                  <a:pt x="248538" y="9207"/>
                </a:lnTo>
                <a:lnTo>
                  <a:pt x="251333" y="12014"/>
                </a:lnTo>
                <a:lnTo>
                  <a:pt x="251333" y="18821"/>
                </a:lnTo>
                <a:lnTo>
                  <a:pt x="248538" y="21628"/>
                </a:lnTo>
                <a:lnTo>
                  <a:pt x="262127" y="21628"/>
                </a:lnTo>
                <a:lnTo>
                  <a:pt x="262127" y="9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21667" y="3881625"/>
            <a:ext cx="262255" cy="97790"/>
          </a:xfrm>
          <a:custGeom>
            <a:avLst/>
            <a:gdLst/>
            <a:ahLst/>
            <a:cxnLst/>
            <a:rect l="l" t="t" r="r" b="b"/>
            <a:pathLst>
              <a:path w="262255" h="97789">
                <a:moveTo>
                  <a:pt x="81915" y="67132"/>
                </a:moveTo>
                <a:lnTo>
                  <a:pt x="0" y="67132"/>
                </a:lnTo>
                <a:lnTo>
                  <a:pt x="0" y="97535"/>
                </a:lnTo>
                <a:lnTo>
                  <a:pt x="81915" y="97535"/>
                </a:lnTo>
                <a:lnTo>
                  <a:pt x="81915" y="88455"/>
                </a:lnTo>
                <a:lnTo>
                  <a:pt x="14782" y="88455"/>
                </a:lnTo>
                <a:lnTo>
                  <a:pt x="11988" y="85686"/>
                </a:lnTo>
                <a:lnTo>
                  <a:pt x="11988" y="78981"/>
                </a:lnTo>
                <a:lnTo>
                  <a:pt x="14782" y="76212"/>
                </a:lnTo>
                <a:lnTo>
                  <a:pt x="81915" y="76212"/>
                </a:lnTo>
                <a:lnTo>
                  <a:pt x="81915" y="67132"/>
                </a:lnTo>
                <a:close/>
              </a:path>
              <a:path w="262255" h="97789">
                <a:moveTo>
                  <a:pt x="262128" y="63576"/>
                </a:moveTo>
                <a:lnTo>
                  <a:pt x="180213" y="63576"/>
                </a:lnTo>
                <a:lnTo>
                  <a:pt x="180213" y="93979"/>
                </a:lnTo>
                <a:lnTo>
                  <a:pt x="262128" y="93979"/>
                </a:lnTo>
                <a:lnTo>
                  <a:pt x="262128" y="84899"/>
                </a:lnTo>
                <a:lnTo>
                  <a:pt x="194995" y="84899"/>
                </a:lnTo>
                <a:lnTo>
                  <a:pt x="192201" y="82143"/>
                </a:lnTo>
                <a:lnTo>
                  <a:pt x="192201" y="75425"/>
                </a:lnTo>
                <a:lnTo>
                  <a:pt x="194995" y="72656"/>
                </a:lnTo>
                <a:lnTo>
                  <a:pt x="262128" y="72656"/>
                </a:lnTo>
                <a:lnTo>
                  <a:pt x="262128" y="63576"/>
                </a:lnTo>
                <a:close/>
              </a:path>
              <a:path w="262255" h="97789">
                <a:moveTo>
                  <a:pt x="37960" y="76212"/>
                </a:moveTo>
                <a:lnTo>
                  <a:pt x="21577" y="76212"/>
                </a:lnTo>
                <a:lnTo>
                  <a:pt x="24371" y="78981"/>
                </a:lnTo>
                <a:lnTo>
                  <a:pt x="24371" y="85686"/>
                </a:lnTo>
                <a:lnTo>
                  <a:pt x="21577" y="88455"/>
                </a:lnTo>
                <a:lnTo>
                  <a:pt x="37960" y="88455"/>
                </a:lnTo>
                <a:lnTo>
                  <a:pt x="35166" y="85686"/>
                </a:lnTo>
                <a:lnTo>
                  <a:pt x="35166" y="78981"/>
                </a:lnTo>
                <a:lnTo>
                  <a:pt x="37960" y="76212"/>
                </a:lnTo>
                <a:close/>
              </a:path>
              <a:path w="262255" h="97789">
                <a:moveTo>
                  <a:pt x="61531" y="76212"/>
                </a:moveTo>
                <a:lnTo>
                  <a:pt x="44754" y="76212"/>
                </a:lnTo>
                <a:lnTo>
                  <a:pt x="47548" y="78981"/>
                </a:lnTo>
                <a:lnTo>
                  <a:pt x="47548" y="85686"/>
                </a:lnTo>
                <a:lnTo>
                  <a:pt x="44754" y="88455"/>
                </a:lnTo>
                <a:lnTo>
                  <a:pt x="61531" y="88455"/>
                </a:lnTo>
                <a:lnTo>
                  <a:pt x="58737" y="85686"/>
                </a:lnTo>
                <a:lnTo>
                  <a:pt x="58737" y="78981"/>
                </a:lnTo>
                <a:lnTo>
                  <a:pt x="61531" y="76212"/>
                </a:lnTo>
                <a:close/>
              </a:path>
              <a:path w="262255" h="97789">
                <a:moveTo>
                  <a:pt x="81915" y="76212"/>
                </a:moveTo>
                <a:lnTo>
                  <a:pt x="68326" y="76212"/>
                </a:lnTo>
                <a:lnTo>
                  <a:pt x="71120" y="78981"/>
                </a:lnTo>
                <a:lnTo>
                  <a:pt x="71120" y="85686"/>
                </a:lnTo>
                <a:lnTo>
                  <a:pt x="68326" y="88455"/>
                </a:lnTo>
                <a:lnTo>
                  <a:pt x="81915" y="88455"/>
                </a:lnTo>
                <a:lnTo>
                  <a:pt x="81915" y="76212"/>
                </a:lnTo>
                <a:close/>
              </a:path>
              <a:path w="262255" h="97789">
                <a:moveTo>
                  <a:pt x="217766" y="72656"/>
                </a:moveTo>
                <a:lnTo>
                  <a:pt x="201790" y="72656"/>
                </a:lnTo>
                <a:lnTo>
                  <a:pt x="204584" y="75425"/>
                </a:lnTo>
                <a:lnTo>
                  <a:pt x="204584" y="82143"/>
                </a:lnTo>
                <a:lnTo>
                  <a:pt x="201790" y="84899"/>
                </a:lnTo>
                <a:lnTo>
                  <a:pt x="217766" y="84899"/>
                </a:lnTo>
                <a:lnTo>
                  <a:pt x="214972" y="82143"/>
                </a:lnTo>
                <a:lnTo>
                  <a:pt x="214972" y="75425"/>
                </a:lnTo>
                <a:lnTo>
                  <a:pt x="217766" y="72656"/>
                </a:lnTo>
                <a:close/>
              </a:path>
              <a:path w="262255" h="97789">
                <a:moveTo>
                  <a:pt x="241744" y="72656"/>
                </a:moveTo>
                <a:lnTo>
                  <a:pt x="224561" y="72656"/>
                </a:lnTo>
                <a:lnTo>
                  <a:pt x="227355" y="75425"/>
                </a:lnTo>
                <a:lnTo>
                  <a:pt x="227355" y="82143"/>
                </a:lnTo>
                <a:lnTo>
                  <a:pt x="224561" y="84899"/>
                </a:lnTo>
                <a:lnTo>
                  <a:pt x="241744" y="84899"/>
                </a:lnTo>
                <a:lnTo>
                  <a:pt x="238950" y="82143"/>
                </a:lnTo>
                <a:lnTo>
                  <a:pt x="238950" y="75425"/>
                </a:lnTo>
                <a:lnTo>
                  <a:pt x="241744" y="72656"/>
                </a:lnTo>
                <a:close/>
              </a:path>
              <a:path w="262255" h="97789">
                <a:moveTo>
                  <a:pt x="262128" y="72656"/>
                </a:moveTo>
                <a:lnTo>
                  <a:pt x="248539" y="72656"/>
                </a:lnTo>
                <a:lnTo>
                  <a:pt x="251333" y="75425"/>
                </a:lnTo>
                <a:lnTo>
                  <a:pt x="251333" y="82143"/>
                </a:lnTo>
                <a:lnTo>
                  <a:pt x="248539" y="84899"/>
                </a:lnTo>
                <a:lnTo>
                  <a:pt x="262128" y="84899"/>
                </a:lnTo>
                <a:lnTo>
                  <a:pt x="262128" y="72656"/>
                </a:lnTo>
                <a:close/>
              </a:path>
              <a:path w="262255" h="97789">
                <a:moveTo>
                  <a:pt x="188201" y="0"/>
                </a:moveTo>
                <a:lnTo>
                  <a:pt x="72326" y="0"/>
                </a:lnTo>
                <a:lnTo>
                  <a:pt x="72326" y="35547"/>
                </a:lnTo>
                <a:lnTo>
                  <a:pt x="38354" y="67132"/>
                </a:lnTo>
                <a:lnTo>
                  <a:pt x="54343" y="67132"/>
                </a:lnTo>
                <a:lnTo>
                  <a:pt x="80314" y="43040"/>
                </a:lnTo>
                <a:lnTo>
                  <a:pt x="198835" y="43040"/>
                </a:lnTo>
                <a:lnTo>
                  <a:pt x="189049" y="33959"/>
                </a:lnTo>
                <a:lnTo>
                  <a:pt x="85902" y="33959"/>
                </a:lnTo>
                <a:lnTo>
                  <a:pt x="85902" y="9474"/>
                </a:lnTo>
                <a:lnTo>
                  <a:pt x="188201" y="9474"/>
                </a:lnTo>
                <a:lnTo>
                  <a:pt x="188201" y="0"/>
                </a:lnTo>
                <a:close/>
              </a:path>
              <a:path w="262255" h="97789">
                <a:moveTo>
                  <a:pt x="198835" y="43040"/>
                </a:moveTo>
                <a:lnTo>
                  <a:pt x="183007" y="43040"/>
                </a:lnTo>
                <a:lnTo>
                  <a:pt x="204978" y="63576"/>
                </a:lnTo>
                <a:lnTo>
                  <a:pt x="220967" y="63576"/>
                </a:lnTo>
                <a:lnTo>
                  <a:pt x="198835" y="43040"/>
                </a:lnTo>
                <a:close/>
              </a:path>
              <a:path w="262255" h="97789">
                <a:moveTo>
                  <a:pt x="188201" y="9474"/>
                </a:moveTo>
                <a:lnTo>
                  <a:pt x="174612" y="9474"/>
                </a:lnTo>
                <a:lnTo>
                  <a:pt x="174612" y="33959"/>
                </a:lnTo>
                <a:lnTo>
                  <a:pt x="189049" y="33959"/>
                </a:lnTo>
                <a:lnTo>
                  <a:pt x="188201" y="33172"/>
                </a:lnTo>
                <a:lnTo>
                  <a:pt x="188201" y="9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51405" y="2116839"/>
            <a:ext cx="237744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4643" y="3713988"/>
            <a:ext cx="274311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92979" y="2074162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20" h="326389">
                <a:moveTo>
                  <a:pt x="101130" y="276936"/>
                </a:moveTo>
                <a:lnTo>
                  <a:pt x="79883" y="276936"/>
                </a:lnTo>
                <a:lnTo>
                  <a:pt x="79883" y="326136"/>
                </a:lnTo>
                <a:lnTo>
                  <a:pt x="101130" y="326136"/>
                </a:lnTo>
                <a:lnTo>
                  <a:pt x="101130" y="276936"/>
                </a:lnTo>
                <a:close/>
              </a:path>
              <a:path w="325120" h="326389">
                <a:moveTo>
                  <a:pt x="148996" y="276936"/>
                </a:moveTo>
                <a:lnTo>
                  <a:pt x="127749" y="276936"/>
                </a:lnTo>
                <a:lnTo>
                  <a:pt x="127749" y="326136"/>
                </a:lnTo>
                <a:lnTo>
                  <a:pt x="148996" y="326136"/>
                </a:lnTo>
                <a:lnTo>
                  <a:pt x="148996" y="276936"/>
                </a:lnTo>
                <a:close/>
              </a:path>
              <a:path w="325120" h="326389">
                <a:moveTo>
                  <a:pt x="196862" y="276936"/>
                </a:moveTo>
                <a:lnTo>
                  <a:pt x="175615" y="276936"/>
                </a:lnTo>
                <a:lnTo>
                  <a:pt x="175615" y="326136"/>
                </a:lnTo>
                <a:lnTo>
                  <a:pt x="196862" y="326136"/>
                </a:lnTo>
                <a:lnTo>
                  <a:pt x="196862" y="276936"/>
                </a:lnTo>
                <a:close/>
              </a:path>
              <a:path w="325120" h="326389">
                <a:moveTo>
                  <a:pt x="244729" y="276936"/>
                </a:moveTo>
                <a:lnTo>
                  <a:pt x="223481" y="276936"/>
                </a:lnTo>
                <a:lnTo>
                  <a:pt x="223481" y="326136"/>
                </a:lnTo>
                <a:lnTo>
                  <a:pt x="244729" y="326136"/>
                </a:lnTo>
                <a:lnTo>
                  <a:pt x="244729" y="276936"/>
                </a:lnTo>
                <a:close/>
              </a:path>
              <a:path w="325120" h="326389">
                <a:moveTo>
                  <a:pt x="275640" y="245872"/>
                </a:moveTo>
                <a:lnTo>
                  <a:pt x="48971" y="245872"/>
                </a:lnTo>
                <a:lnTo>
                  <a:pt x="48971" y="276936"/>
                </a:lnTo>
                <a:lnTo>
                  <a:pt x="275640" y="276936"/>
                </a:lnTo>
                <a:lnTo>
                  <a:pt x="275640" y="245872"/>
                </a:lnTo>
                <a:close/>
              </a:path>
              <a:path w="325120" h="326389">
                <a:moveTo>
                  <a:pt x="324612" y="80264"/>
                </a:moveTo>
                <a:lnTo>
                  <a:pt x="0" y="80264"/>
                </a:lnTo>
                <a:lnTo>
                  <a:pt x="0" y="101600"/>
                </a:lnTo>
                <a:lnTo>
                  <a:pt x="48971" y="101600"/>
                </a:lnTo>
                <a:lnTo>
                  <a:pt x="48971" y="128358"/>
                </a:lnTo>
                <a:lnTo>
                  <a:pt x="0" y="128358"/>
                </a:lnTo>
                <a:lnTo>
                  <a:pt x="0" y="149694"/>
                </a:lnTo>
                <a:lnTo>
                  <a:pt x="48971" y="149694"/>
                </a:lnTo>
                <a:lnTo>
                  <a:pt x="48971" y="176441"/>
                </a:lnTo>
                <a:lnTo>
                  <a:pt x="0" y="176441"/>
                </a:lnTo>
                <a:lnTo>
                  <a:pt x="0" y="197789"/>
                </a:lnTo>
                <a:lnTo>
                  <a:pt x="48971" y="197789"/>
                </a:lnTo>
                <a:lnTo>
                  <a:pt x="48971" y="224536"/>
                </a:lnTo>
                <a:lnTo>
                  <a:pt x="0" y="224536"/>
                </a:lnTo>
                <a:lnTo>
                  <a:pt x="0" y="245872"/>
                </a:lnTo>
                <a:lnTo>
                  <a:pt x="324612" y="245872"/>
                </a:lnTo>
                <a:lnTo>
                  <a:pt x="324612" y="243484"/>
                </a:lnTo>
                <a:lnTo>
                  <a:pt x="140589" y="243484"/>
                </a:lnTo>
                <a:lnTo>
                  <a:pt x="128362" y="241076"/>
                </a:lnTo>
                <a:lnTo>
                  <a:pt x="118244" y="234489"/>
                </a:lnTo>
                <a:lnTo>
                  <a:pt x="111215" y="224678"/>
                </a:lnTo>
                <a:lnTo>
                  <a:pt x="108254" y="212598"/>
                </a:lnTo>
                <a:lnTo>
                  <a:pt x="99420" y="207339"/>
                </a:lnTo>
                <a:lnTo>
                  <a:pt x="92505" y="199796"/>
                </a:lnTo>
                <a:lnTo>
                  <a:pt x="87996" y="190491"/>
                </a:lnTo>
                <a:lnTo>
                  <a:pt x="86385" y="179946"/>
                </a:lnTo>
                <a:lnTo>
                  <a:pt x="86385" y="173901"/>
                </a:lnTo>
                <a:lnTo>
                  <a:pt x="87807" y="168160"/>
                </a:lnTo>
                <a:lnTo>
                  <a:pt x="90665" y="163068"/>
                </a:lnTo>
                <a:lnTo>
                  <a:pt x="87972" y="157975"/>
                </a:lnTo>
                <a:lnTo>
                  <a:pt x="86385" y="152234"/>
                </a:lnTo>
                <a:lnTo>
                  <a:pt x="86385" y="146189"/>
                </a:lnTo>
                <a:lnTo>
                  <a:pt x="87996" y="135667"/>
                </a:lnTo>
                <a:lnTo>
                  <a:pt x="92505" y="126401"/>
                </a:lnTo>
                <a:lnTo>
                  <a:pt x="99420" y="118866"/>
                </a:lnTo>
                <a:lnTo>
                  <a:pt x="108254" y="113538"/>
                </a:lnTo>
                <a:lnTo>
                  <a:pt x="111192" y="101457"/>
                </a:lnTo>
                <a:lnTo>
                  <a:pt x="118183" y="91646"/>
                </a:lnTo>
                <a:lnTo>
                  <a:pt x="128293" y="85059"/>
                </a:lnTo>
                <a:lnTo>
                  <a:pt x="140589" y="82651"/>
                </a:lnTo>
                <a:lnTo>
                  <a:pt x="324612" y="82651"/>
                </a:lnTo>
                <a:lnTo>
                  <a:pt x="324612" y="80264"/>
                </a:lnTo>
                <a:close/>
              </a:path>
              <a:path w="325120" h="326389">
                <a:moveTo>
                  <a:pt x="162306" y="234886"/>
                </a:moveTo>
                <a:lnTo>
                  <a:pt x="156603" y="240144"/>
                </a:lnTo>
                <a:lnTo>
                  <a:pt x="148831" y="243484"/>
                </a:lnTo>
                <a:lnTo>
                  <a:pt x="175780" y="243484"/>
                </a:lnTo>
                <a:lnTo>
                  <a:pt x="168008" y="240144"/>
                </a:lnTo>
                <a:lnTo>
                  <a:pt x="162306" y="234886"/>
                </a:lnTo>
                <a:close/>
              </a:path>
              <a:path w="325120" h="326389">
                <a:moveTo>
                  <a:pt x="324612" y="82651"/>
                </a:moveTo>
                <a:lnTo>
                  <a:pt x="184023" y="82651"/>
                </a:lnTo>
                <a:lnTo>
                  <a:pt x="196318" y="85059"/>
                </a:lnTo>
                <a:lnTo>
                  <a:pt x="206428" y="91646"/>
                </a:lnTo>
                <a:lnTo>
                  <a:pt x="213419" y="101457"/>
                </a:lnTo>
                <a:lnTo>
                  <a:pt x="216357" y="113538"/>
                </a:lnTo>
                <a:lnTo>
                  <a:pt x="225191" y="118866"/>
                </a:lnTo>
                <a:lnTo>
                  <a:pt x="232106" y="126401"/>
                </a:lnTo>
                <a:lnTo>
                  <a:pt x="236615" y="135667"/>
                </a:lnTo>
                <a:lnTo>
                  <a:pt x="238226" y="146189"/>
                </a:lnTo>
                <a:lnTo>
                  <a:pt x="238226" y="152234"/>
                </a:lnTo>
                <a:lnTo>
                  <a:pt x="236639" y="158127"/>
                </a:lnTo>
                <a:lnTo>
                  <a:pt x="233946" y="163068"/>
                </a:lnTo>
                <a:lnTo>
                  <a:pt x="236804" y="168160"/>
                </a:lnTo>
                <a:lnTo>
                  <a:pt x="238226" y="173901"/>
                </a:lnTo>
                <a:lnTo>
                  <a:pt x="238226" y="179946"/>
                </a:lnTo>
                <a:lnTo>
                  <a:pt x="236615" y="190491"/>
                </a:lnTo>
                <a:lnTo>
                  <a:pt x="232106" y="199796"/>
                </a:lnTo>
                <a:lnTo>
                  <a:pt x="225191" y="207339"/>
                </a:lnTo>
                <a:lnTo>
                  <a:pt x="216357" y="212598"/>
                </a:lnTo>
                <a:lnTo>
                  <a:pt x="213396" y="224678"/>
                </a:lnTo>
                <a:lnTo>
                  <a:pt x="206367" y="234489"/>
                </a:lnTo>
                <a:lnTo>
                  <a:pt x="196249" y="241076"/>
                </a:lnTo>
                <a:lnTo>
                  <a:pt x="184023" y="243484"/>
                </a:lnTo>
                <a:lnTo>
                  <a:pt x="324612" y="243484"/>
                </a:lnTo>
                <a:lnTo>
                  <a:pt x="324612" y="224536"/>
                </a:lnTo>
                <a:lnTo>
                  <a:pt x="275640" y="224536"/>
                </a:lnTo>
                <a:lnTo>
                  <a:pt x="275640" y="197789"/>
                </a:lnTo>
                <a:lnTo>
                  <a:pt x="324612" y="197789"/>
                </a:lnTo>
                <a:lnTo>
                  <a:pt x="324612" y="176441"/>
                </a:lnTo>
                <a:lnTo>
                  <a:pt x="275640" y="176441"/>
                </a:lnTo>
                <a:lnTo>
                  <a:pt x="275640" y="149694"/>
                </a:lnTo>
                <a:lnTo>
                  <a:pt x="324612" y="149694"/>
                </a:lnTo>
                <a:lnTo>
                  <a:pt x="324612" y="128358"/>
                </a:lnTo>
                <a:lnTo>
                  <a:pt x="275640" y="128358"/>
                </a:lnTo>
                <a:lnTo>
                  <a:pt x="275640" y="101600"/>
                </a:lnTo>
                <a:lnTo>
                  <a:pt x="324612" y="101600"/>
                </a:lnTo>
                <a:lnTo>
                  <a:pt x="324612" y="82651"/>
                </a:lnTo>
                <a:close/>
              </a:path>
              <a:path w="325120" h="326389">
                <a:moveTo>
                  <a:pt x="175780" y="82651"/>
                </a:moveTo>
                <a:lnTo>
                  <a:pt x="148831" y="82651"/>
                </a:lnTo>
                <a:lnTo>
                  <a:pt x="156603" y="85991"/>
                </a:lnTo>
                <a:lnTo>
                  <a:pt x="162306" y="91249"/>
                </a:lnTo>
                <a:lnTo>
                  <a:pt x="168008" y="85991"/>
                </a:lnTo>
                <a:lnTo>
                  <a:pt x="175780" y="82651"/>
                </a:lnTo>
                <a:close/>
              </a:path>
              <a:path w="325120" h="326389">
                <a:moveTo>
                  <a:pt x="275640" y="49212"/>
                </a:moveTo>
                <a:lnTo>
                  <a:pt x="48971" y="49212"/>
                </a:lnTo>
                <a:lnTo>
                  <a:pt x="48971" y="80264"/>
                </a:lnTo>
                <a:lnTo>
                  <a:pt x="275640" y="80264"/>
                </a:lnTo>
                <a:lnTo>
                  <a:pt x="275640" y="49212"/>
                </a:lnTo>
                <a:close/>
              </a:path>
              <a:path w="325120" h="326389">
                <a:moveTo>
                  <a:pt x="101130" y="0"/>
                </a:moveTo>
                <a:lnTo>
                  <a:pt x="79883" y="0"/>
                </a:lnTo>
                <a:lnTo>
                  <a:pt x="79883" y="49212"/>
                </a:lnTo>
                <a:lnTo>
                  <a:pt x="101130" y="49212"/>
                </a:lnTo>
                <a:lnTo>
                  <a:pt x="101130" y="0"/>
                </a:lnTo>
                <a:close/>
              </a:path>
              <a:path w="325120" h="326389">
                <a:moveTo>
                  <a:pt x="148996" y="0"/>
                </a:moveTo>
                <a:lnTo>
                  <a:pt x="127749" y="0"/>
                </a:lnTo>
                <a:lnTo>
                  <a:pt x="127749" y="49212"/>
                </a:lnTo>
                <a:lnTo>
                  <a:pt x="148996" y="49212"/>
                </a:lnTo>
                <a:lnTo>
                  <a:pt x="148996" y="0"/>
                </a:lnTo>
                <a:close/>
              </a:path>
              <a:path w="325120" h="326389">
                <a:moveTo>
                  <a:pt x="196862" y="0"/>
                </a:moveTo>
                <a:lnTo>
                  <a:pt x="175615" y="0"/>
                </a:lnTo>
                <a:lnTo>
                  <a:pt x="175615" y="49212"/>
                </a:lnTo>
                <a:lnTo>
                  <a:pt x="196862" y="49212"/>
                </a:lnTo>
                <a:lnTo>
                  <a:pt x="196862" y="0"/>
                </a:lnTo>
                <a:close/>
              </a:path>
              <a:path w="325120" h="326389">
                <a:moveTo>
                  <a:pt x="244729" y="0"/>
                </a:moveTo>
                <a:lnTo>
                  <a:pt x="223481" y="0"/>
                </a:lnTo>
                <a:lnTo>
                  <a:pt x="223481" y="49212"/>
                </a:lnTo>
                <a:lnTo>
                  <a:pt x="244729" y="49212"/>
                </a:lnTo>
                <a:lnTo>
                  <a:pt x="244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01184" y="2177795"/>
            <a:ext cx="43180" cy="119380"/>
          </a:xfrm>
          <a:custGeom>
            <a:avLst/>
            <a:gdLst/>
            <a:ahLst/>
            <a:cxnLst/>
            <a:rect l="l" t="t" r="r" b="b"/>
            <a:pathLst>
              <a:path w="43179" h="119380">
                <a:moveTo>
                  <a:pt x="42671" y="85864"/>
                </a:moveTo>
                <a:lnTo>
                  <a:pt x="23558" y="85864"/>
                </a:lnTo>
                <a:lnTo>
                  <a:pt x="38696" y="100291"/>
                </a:lnTo>
                <a:lnTo>
                  <a:pt x="34112" y="105575"/>
                </a:lnTo>
                <a:lnTo>
                  <a:pt x="28143" y="109258"/>
                </a:lnTo>
                <a:lnTo>
                  <a:pt x="21564" y="110858"/>
                </a:lnTo>
                <a:lnTo>
                  <a:pt x="22936" y="115506"/>
                </a:lnTo>
                <a:lnTo>
                  <a:pt x="27076" y="118872"/>
                </a:lnTo>
                <a:lnTo>
                  <a:pt x="37934" y="118872"/>
                </a:lnTo>
                <a:lnTo>
                  <a:pt x="42671" y="113741"/>
                </a:lnTo>
                <a:lnTo>
                  <a:pt x="42671" y="85864"/>
                </a:lnTo>
                <a:close/>
              </a:path>
              <a:path w="43179" h="119380">
                <a:moveTo>
                  <a:pt x="152" y="75133"/>
                </a:moveTo>
                <a:lnTo>
                  <a:pt x="152" y="75450"/>
                </a:lnTo>
                <a:lnTo>
                  <a:pt x="0" y="75933"/>
                </a:lnTo>
                <a:lnTo>
                  <a:pt x="0" y="84112"/>
                </a:lnTo>
                <a:lnTo>
                  <a:pt x="6121" y="90512"/>
                </a:lnTo>
                <a:lnTo>
                  <a:pt x="17437" y="90512"/>
                </a:lnTo>
                <a:lnTo>
                  <a:pt x="20954" y="88912"/>
                </a:lnTo>
                <a:lnTo>
                  <a:pt x="23558" y="85864"/>
                </a:lnTo>
                <a:lnTo>
                  <a:pt x="42671" y="85864"/>
                </a:lnTo>
                <a:lnTo>
                  <a:pt x="42671" y="78016"/>
                </a:lnTo>
                <a:lnTo>
                  <a:pt x="8712" y="78016"/>
                </a:lnTo>
                <a:lnTo>
                  <a:pt x="4279" y="76898"/>
                </a:lnTo>
                <a:lnTo>
                  <a:pt x="152" y="75133"/>
                </a:lnTo>
                <a:close/>
              </a:path>
              <a:path w="43179" h="119380">
                <a:moveTo>
                  <a:pt x="6578" y="30441"/>
                </a:moveTo>
                <a:lnTo>
                  <a:pt x="2603" y="32842"/>
                </a:lnTo>
                <a:lnTo>
                  <a:pt x="0" y="37325"/>
                </a:lnTo>
                <a:lnTo>
                  <a:pt x="0" y="50304"/>
                </a:lnTo>
                <a:lnTo>
                  <a:pt x="6121" y="56553"/>
                </a:lnTo>
                <a:lnTo>
                  <a:pt x="13461" y="56553"/>
                </a:lnTo>
                <a:lnTo>
                  <a:pt x="13461" y="78016"/>
                </a:lnTo>
                <a:lnTo>
                  <a:pt x="42671" y="78016"/>
                </a:lnTo>
                <a:lnTo>
                  <a:pt x="42671" y="41973"/>
                </a:lnTo>
                <a:lnTo>
                  <a:pt x="20954" y="41973"/>
                </a:lnTo>
                <a:lnTo>
                  <a:pt x="14985" y="39725"/>
                </a:lnTo>
                <a:lnTo>
                  <a:pt x="10096" y="35560"/>
                </a:lnTo>
                <a:lnTo>
                  <a:pt x="6578" y="30441"/>
                </a:lnTo>
                <a:close/>
              </a:path>
              <a:path w="43179" h="119380">
                <a:moveTo>
                  <a:pt x="37934" y="0"/>
                </a:moveTo>
                <a:lnTo>
                  <a:pt x="25996" y="0"/>
                </a:lnTo>
                <a:lnTo>
                  <a:pt x="21107" y="5130"/>
                </a:lnTo>
                <a:lnTo>
                  <a:pt x="21107" y="16014"/>
                </a:lnTo>
                <a:lnTo>
                  <a:pt x="23863" y="20345"/>
                </a:lnTo>
                <a:lnTo>
                  <a:pt x="28143" y="21945"/>
                </a:lnTo>
                <a:lnTo>
                  <a:pt x="20954" y="41973"/>
                </a:lnTo>
                <a:lnTo>
                  <a:pt x="42671" y="41973"/>
                </a:lnTo>
                <a:lnTo>
                  <a:pt x="42671" y="5130"/>
                </a:lnTo>
                <a:lnTo>
                  <a:pt x="37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66715" y="2177793"/>
            <a:ext cx="44450" cy="119380"/>
          </a:xfrm>
          <a:custGeom>
            <a:avLst/>
            <a:gdLst/>
            <a:ahLst/>
            <a:cxnLst/>
            <a:rect l="l" t="t" r="r" b="b"/>
            <a:pathLst>
              <a:path w="44450" h="119380">
                <a:moveTo>
                  <a:pt x="17272" y="0"/>
                </a:moveTo>
                <a:lnTo>
                  <a:pt x="4914" y="0"/>
                </a:lnTo>
                <a:lnTo>
                  <a:pt x="0" y="5130"/>
                </a:lnTo>
                <a:lnTo>
                  <a:pt x="0" y="113741"/>
                </a:lnTo>
                <a:lnTo>
                  <a:pt x="4914" y="118872"/>
                </a:lnTo>
                <a:lnTo>
                  <a:pt x="16154" y="118872"/>
                </a:lnTo>
                <a:lnTo>
                  <a:pt x="20434" y="115506"/>
                </a:lnTo>
                <a:lnTo>
                  <a:pt x="21856" y="110858"/>
                </a:lnTo>
                <a:lnTo>
                  <a:pt x="15049" y="109258"/>
                </a:lnTo>
                <a:lnTo>
                  <a:pt x="8864" y="105575"/>
                </a:lnTo>
                <a:lnTo>
                  <a:pt x="4114" y="100291"/>
                </a:lnTo>
                <a:lnTo>
                  <a:pt x="19799" y="85877"/>
                </a:lnTo>
                <a:lnTo>
                  <a:pt x="42448" y="85877"/>
                </a:lnTo>
                <a:lnTo>
                  <a:pt x="44196" y="84112"/>
                </a:lnTo>
                <a:lnTo>
                  <a:pt x="44196" y="78016"/>
                </a:lnTo>
                <a:lnTo>
                  <a:pt x="30251" y="78016"/>
                </a:lnTo>
                <a:lnTo>
                  <a:pt x="30251" y="56553"/>
                </a:lnTo>
                <a:lnTo>
                  <a:pt x="37858" y="56553"/>
                </a:lnTo>
                <a:lnTo>
                  <a:pt x="44196" y="50304"/>
                </a:lnTo>
                <a:lnTo>
                  <a:pt x="44196" y="41973"/>
                </a:lnTo>
                <a:lnTo>
                  <a:pt x="22491" y="41973"/>
                </a:lnTo>
                <a:lnTo>
                  <a:pt x="15049" y="21945"/>
                </a:lnTo>
                <a:lnTo>
                  <a:pt x="19481" y="20345"/>
                </a:lnTo>
                <a:lnTo>
                  <a:pt x="22339" y="16027"/>
                </a:lnTo>
                <a:lnTo>
                  <a:pt x="22339" y="5130"/>
                </a:lnTo>
                <a:lnTo>
                  <a:pt x="17272" y="0"/>
                </a:lnTo>
                <a:close/>
              </a:path>
              <a:path w="44450" h="119380">
                <a:moveTo>
                  <a:pt x="42448" y="85877"/>
                </a:moveTo>
                <a:lnTo>
                  <a:pt x="19799" y="85877"/>
                </a:lnTo>
                <a:lnTo>
                  <a:pt x="22491" y="88912"/>
                </a:lnTo>
                <a:lnTo>
                  <a:pt x="26136" y="90512"/>
                </a:lnTo>
                <a:lnTo>
                  <a:pt x="37858" y="90512"/>
                </a:lnTo>
                <a:lnTo>
                  <a:pt x="42448" y="85877"/>
                </a:lnTo>
                <a:close/>
              </a:path>
              <a:path w="44450" h="119380">
                <a:moveTo>
                  <a:pt x="44043" y="75133"/>
                </a:moveTo>
                <a:lnTo>
                  <a:pt x="39763" y="76898"/>
                </a:lnTo>
                <a:lnTo>
                  <a:pt x="35166" y="78016"/>
                </a:lnTo>
                <a:lnTo>
                  <a:pt x="44196" y="78016"/>
                </a:lnTo>
                <a:lnTo>
                  <a:pt x="44196" y="75933"/>
                </a:lnTo>
                <a:lnTo>
                  <a:pt x="44043" y="75463"/>
                </a:lnTo>
                <a:lnTo>
                  <a:pt x="44043" y="75133"/>
                </a:lnTo>
                <a:close/>
              </a:path>
              <a:path w="44450" h="119380">
                <a:moveTo>
                  <a:pt x="37388" y="30441"/>
                </a:moveTo>
                <a:lnTo>
                  <a:pt x="33743" y="35572"/>
                </a:lnTo>
                <a:lnTo>
                  <a:pt x="28676" y="39738"/>
                </a:lnTo>
                <a:lnTo>
                  <a:pt x="22491" y="41973"/>
                </a:lnTo>
                <a:lnTo>
                  <a:pt x="44196" y="41973"/>
                </a:lnTo>
                <a:lnTo>
                  <a:pt x="44196" y="37325"/>
                </a:lnTo>
                <a:lnTo>
                  <a:pt x="41503" y="32842"/>
                </a:lnTo>
                <a:lnTo>
                  <a:pt x="37388" y="30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42045" y="2164078"/>
            <a:ext cx="108201" cy="73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00902" y="2063495"/>
            <a:ext cx="189230" cy="292735"/>
          </a:xfrm>
          <a:custGeom>
            <a:avLst/>
            <a:gdLst/>
            <a:ahLst/>
            <a:cxnLst/>
            <a:rect l="l" t="t" r="r" b="b"/>
            <a:pathLst>
              <a:path w="189229" h="292735">
                <a:moveTo>
                  <a:pt x="181203" y="0"/>
                </a:moveTo>
                <a:lnTo>
                  <a:pt x="7772" y="0"/>
                </a:lnTo>
                <a:lnTo>
                  <a:pt x="0" y="7785"/>
                </a:lnTo>
                <a:lnTo>
                  <a:pt x="0" y="284822"/>
                </a:lnTo>
                <a:lnTo>
                  <a:pt x="7772" y="292608"/>
                </a:lnTo>
                <a:lnTo>
                  <a:pt x="56286" y="292608"/>
                </a:lnTo>
                <a:lnTo>
                  <a:pt x="53606" y="289928"/>
                </a:lnTo>
                <a:lnTo>
                  <a:pt x="52806" y="288848"/>
                </a:lnTo>
                <a:lnTo>
                  <a:pt x="34104" y="254156"/>
                </a:lnTo>
                <a:lnTo>
                  <a:pt x="31356" y="242951"/>
                </a:lnTo>
                <a:lnTo>
                  <a:pt x="31356" y="240525"/>
                </a:lnTo>
                <a:lnTo>
                  <a:pt x="32169" y="237845"/>
                </a:lnTo>
                <a:lnTo>
                  <a:pt x="21437" y="237845"/>
                </a:lnTo>
                <a:lnTo>
                  <a:pt x="19570" y="235965"/>
                </a:lnTo>
                <a:lnTo>
                  <a:pt x="19570" y="34899"/>
                </a:lnTo>
                <a:lnTo>
                  <a:pt x="21437" y="33020"/>
                </a:lnTo>
                <a:lnTo>
                  <a:pt x="188975" y="33019"/>
                </a:lnTo>
                <a:lnTo>
                  <a:pt x="188975" y="21742"/>
                </a:lnTo>
                <a:lnTo>
                  <a:pt x="79070" y="21742"/>
                </a:lnTo>
                <a:lnTo>
                  <a:pt x="76923" y="19862"/>
                </a:lnTo>
                <a:lnTo>
                  <a:pt x="76923" y="15303"/>
                </a:lnTo>
                <a:lnTo>
                  <a:pt x="79070" y="13157"/>
                </a:lnTo>
                <a:lnTo>
                  <a:pt x="188975" y="13157"/>
                </a:lnTo>
                <a:lnTo>
                  <a:pt x="188975" y="7785"/>
                </a:lnTo>
                <a:lnTo>
                  <a:pt x="181203" y="0"/>
                </a:lnTo>
                <a:close/>
              </a:path>
              <a:path w="189229" h="292735">
                <a:moveTo>
                  <a:pt x="188975" y="33019"/>
                </a:moveTo>
                <a:lnTo>
                  <a:pt x="167525" y="33020"/>
                </a:lnTo>
                <a:lnTo>
                  <a:pt x="169405" y="34899"/>
                </a:lnTo>
                <a:lnTo>
                  <a:pt x="169405" y="208318"/>
                </a:lnTo>
                <a:lnTo>
                  <a:pt x="171818" y="208851"/>
                </a:lnTo>
                <a:lnTo>
                  <a:pt x="172618" y="209118"/>
                </a:lnTo>
                <a:lnTo>
                  <a:pt x="178790" y="210997"/>
                </a:lnTo>
                <a:lnTo>
                  <a:pt x="183616" y="215569"/>
                </a:lnTo>
                <a:lnTo>
                  <a:pt x="186562" y="220395"/>
                </a:lnTo>
                <a:lnTo>
                  <a:pt x="187629" y="222275"/>
                </a:lnTo>
                <a:lnTo>
                  <a:pt x="188975" y="223075"/>
                </a:lnTo>
                <a:lnTo>
                  <a:pt x="188975" y="33019"/>
                </a:lnTo>
                <a:close/>
              </a:path>
              <a:path w="189229" h="292735">
                <a:moveTo>
                  <a:pt x="188975" y="13157"/>
                </a:moveTo>
                <a:lnTo>
                  <a:pt x="110172" y="13157"/>
                </a:lnTo>
                <a:lnTo>
                  <a:pt x="112039" y="15303"/>
                </a:lnTo>
                <a:lnTo>
                  <a:pt x="112039" y="19862"/>
                </a:lnTo>
                <a:lnTo>
                  <a:pt x="110172" y="21742"/>
                </a:lnTo>
                <a:lnTo>
                  <a:pt x="188975" y="21742"/>
                </a:lnTo>
                <a:lnTo>
                  <a:pt x="188975" y="13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40521" y="2205234"/>
            <a:ext cx="143255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06165" y="5521547"/>
            <a:ext cx="297180" cy="340360"/>
          </a:xfrm>
          <a:custGeom>
            <a:avLst/>
            <a:gdLst/>
            <a:ahLst/>
            <a:cxnLst/>
            <a:rect l="l" t="t" r="r" b="b"/>
            <a:pathLst>
              <a:path w="297180" h="340360">
                <a:moveTo>
                  <a:pt x="172961" y="314617"/>
                </a:moveTo>
                <a:lnTo>
                  <a:pt x="131457" y="314617"/>
                </a:lnTo>
                <a:lnTo>
                  <a:pt x="153022" y="339750"/>
                </a:lnTo>
                <a:lnTo>
                  <a:pt x="172961" y="314617"/>
                </a:lnTo>
                <a:close/>
              </a:path>
              <a:path w="297180" h="340360">
                <a:moveTo>
                  <a:pt x="157492" y="169468"/>
                </a:moveTo>
                <a:lnTo>
                  <a:pt x="146913" y="169468"/>
                </a:lnTo>
                <a:lnTo>
                  <a:pt x="146913" y="314617"/>
                </a:lnTo>
                <a:lnTo>
                  <a:pt x="157492" y="314617"/>
                </a:lnTo>
                <a:lnTo>
                  <a:pt x="157492" y="169468"/>
                </a:lnTo>
                <a:close/>
              </a:path>
              <a:path w="297180" h="340360">
                <a:moveTo>
                  <a:pt x="31343" y="230695"/>
                </a:moveTo>
                <a:lnTo>
                  <a:pt x="6108" y="252590"/>
                </a:lnTo>
                <a:lnTo>
                  <a:pt x="31343" y="272046"/>
                </a:lnTo>
                <a:lnTo>
                  <a:pt x="31343" y="256641"/>
                </a:lnTo>
                <a:lnTo>
                  <a:pt x="131038" y="256641"/>
                </a:lnTo>
                <a:lnTo>
                  <a:pt x="131038" y="246100"/>
                </a:lnTo>
                <a:lnTo>
                  <a:pt x="31343" y="246100"/>
                </a:lnTo>
                <a:lnTo>
                  <a:pt x="31343" y="230695"/>
                </a:lnTo>
                <a:close/>
              </a:path>
              <a:path w="297180" h="340360">
                <a:moveTo>
                  <a:pt x="184759" y="169468"/>
                </a:moveTo>
                <a:lnTo>
                  <a:pt x="174586" y="169468"/>
                </a:lnTo>
                <a:lnTo>
                  <a:pt x="174586" y="256641"/>
                </a:lnTo>
                <a:lnTo>
                  <a:pt x="257200" y="256641"/>
                </a:lnTo>
                <a:lnTo>
                  <a:pt x="257200" y="272046"/>
                </a:lnTo>
                <a:lnTo>
                  <a:pt x="282435" y="250558"/>
                </a:lnTo>
                <a:lnTo>
                  <a:pt x="276771" y="246100"/>
                </a:lnTo>
                <a:lnTo>
                  <a:pt x="184759" y="246100"/>
                </a:lnTo>
                <a:lnTo>
                  <a:pt x="184759" y="169468"/>
                </a:lnTo>
                <a:close/>
              </a:path>
              <a:path w="297180" h="340360">
                <a:moveTo>
                  <a:pt x="131038" y="169468"/>
                </a:moveTo>
                <a:lnTo>
                  <a:pt x="120865" y="169468"/>
                </a:lnTo>
                <a:lnTo>
                  <a:pt x="120865" y="246100"/>
                </a:lnTo>
                <a:lnTo>
                  <a:pt x="131038" y="246100"/>
                </a:lnTo>
                <a:lnTo>
                  <a:pt x="131038" y="169468"/>
                </a:lnTo>
                <a:close/>
              </a:path>
              <a:path w="297180" h="340360">
                <a:moveTo>
                  <a:pt x="257200" y="230695"/>
                </a:moveTo>
                <a:lnTo>
                  <a:pt x="257200" y="246100"/>
                </a:lnTo>
                <a:lnTo>
                  <a:pt x="276771" y="246100"/>
                </a:lnTo>
                <a:lnTo>
                  <a:pt x="257200" y="230695"/>
                </a:lnTo>
                <a:close/>
              </a:path>
              <a:path w="297180" h="340360">
                <a:moveTo>
                  <a:pt x="213245" y="169468"/>
                </a:moveTo>
                <a:lnTo>
                  <a:pt x="203479" y="169468"/>
                </a:lnTo>
                <a:lnTo>
                  <a:pt x="203479" y="208800"/>
                </a:lnTo>
                <a:lnTo>
                  <a:pt x="235229" y="208800"/>
                </a:lnTo>
                <a:lnTo>
                  <a:pt x="235229" y="224205"/>
                </a:lnTo>
                <a:lnTo>
                  <a:pt x="260451" y="202717"/>
                </a:lnTo>
                <a:lnTo>
                  <a:pt x="255307" y="198666"/>
                </a:lnTo>
                <a:lnTo>
                  <a:pt x="213245" y="198666"/>
                </a:lnTo>
                <a:lnTo>
                  <a:pt x="213245" y="169468"/>
                </a:lnTo>
                <a:close/>
              </a:path>
              <a:path w="297180" h="340360">
                <a:moveTo>
                  <a:pt x="71221" y="182041"/>
                </a:moveTo>
                <a:lnTo>
                  <a:pt x="45986" y="203936"/>
                </a:lnTo>
                <a:lnTo>
                  <a:pt x="71221" y="223393"/>
                </a:lnTo>
                <a:lnTo>
                  <a:pt x="71221" y="207987"/>
                </a:lnTo>
                <a:lnTo>
                  <a:pt x="103377" y="207987"/>
                </a:lnTo>
                <a:lnTo>
                  <a:pt x="103377" y="197446"/>
                </a:lnTo>
                <a:lnTo>
                  <a:pt x="71221" y="197446"/>
                </a:lnTo>
                <a:lnTo>
                  <a:pt x="71221" y="182041"/>
                </a:lnTo>
                <a:close/>
              </a:path>
              <a:path w="297180" h="340360">
                <a:moveTo>
                  <a:pt x="235229" y="182854"/>
                </a:moveTo>
                <a:lnTo>
                  <a:pt x="235229" y="198666"/>
                </a:lnTo>
                <a:lnTo>
                  <a:pt x="255307" y="198666"/>
                </a:lnTo>
                <a:lnTo>
                  <a:pt x="235229" y="182854"/>
                </a:lnTo>
                <a:close/>
              </a:path>
              <a:path w="297180" h="340360">
                <a:moveTo>
                  <a:pt x="103377" y="169468"/>
                </a:moveTo>
                <a:lnTo>
                  <a:pt x="93192" y="169468"/>
                </a:lnTo>
                <a:lnTo>
                  <a:pt x="93192" y="197446"/>
                </a:lnTo>
                <a:lnTo>
                  <a:pt x="103377" y="197446"/>
                </a:lnTo>
                <a:lnTo>
                  <a:pt x="103377" y="169468"/>
                </a:lnTo>
                <a:close/>
              </a:path>
              <a:path w="297180" h="340360">
                <a:moveTo>
                  <a:pt x="56984" y="60007"/>
                </a:moveTo>
                <a:lnTo>
                  <a:pt x="54940" y="60007"/>
                </a:lnTo>
                <a:lnTo>
                  <a:pt x="33539" y="63882"/>
                </a:lnTo>
                <a:lnTo>
                  <a:pt x="16487" y="76122"/>
                </a:lnTo>
                <a:lnTo>
                  <a:pt x="4926" y="93988"/>
                </a:lnTo>
                <a:lnTo>
                  <a:pt x="0" y="114744"/>
                </a:lnTo>
                <a:lnTo>
                  <a:pt x="3359" y="135031"/>
                </a:lnTo>
                <a:lnTo>
                  <a:pt x="14349" y="151480"/>
                </a:lnTo>
                <a:lnTo>
                  <a:pt x="30680" y="163141"/>
                </a:lnTo>
                <a:lnTo>
                  <a:pt x="50063" y="169062"/>
                </a:lnTo>
                <a:lnTo>
                  <a:pt x="50063" y="169468"/>
                </a:lnTo>
                <a:lnTo>
                  <a:pt x="252729" y="169468"/>
                </a:lnTo>
                <a:lnTo>
                  <a:pt x="252729" y="168668"/>
                </a:lnTo>
                <a:lnTo>
                  <a:pt x="270071" y="162062"/>
                </a:lnTo>
                <a:lnTo>
                  <a:pt x="283752" y="149607"/>
                </a:lnTo>
                <a:lnTo>
                  <a:pt x="293010" y="133201"/>
                </a:lnTo>
                <a:lnTo>
                  <a:pt x="297078" y="114744"/>
                </a:lnTo>
                <a:lnTo>
                  <a:pt x="292158" y="93245"/>
                </a:lnTo>
                <a:lnTo>
                  <a:pt x="280600" y="76274"/>
                </a:lnTo>
                <a:lnTo>
                  <a:pt x="263545" y="64854"/>
                </a:lnTo>
                <a:lnTo>
                  <a:pt x="243933" y="60413"/>
                </a:lnTo>
                <a:lnTo>
                  <a:pt x="58610" y="60413"/>
                </a:lnTo>
                <a:lnTo>
                  <a:pt x="56984" y="60007"/>
                </a:lnTo>
                <a:close/>
              </a:path>
              <a:path w="297180" h="340360">
                <a:moveTo>
                  <a:pt x="110693" y="0"/>
                </a:moveTo>
                <a:lnTo>
                  <a:pt x="90956" y="3528"/>
                </a:lnTo>
                <a:lnTo>
                  <a:pt x="75188" y="14851"/>
                </a:lnTo>
                <a:lnTo>
                  <a:pt x="64457" y="31419"/>
                </a:lnTo>
                <a:lnTo>
                  <a:pt x="59829" y="50685"/>
                </a:lnTo>
                <a:lnTo>
                  <a:pt x="59829" y="57162"/>
                </a:lnTo>
                <a:lnTo>
                  <a:pt x="60642" y="60413"/>
                </a:lnTo>
                <a:lnTo>
                  <a:pt x="243933" y="60413"/>
                </a:lnTo>
                <a:lnTo>
                  <a:pt x="242138" y="60007"/>
                </a:lnTo>
                <a:lnTo>
                  <a:pt x="240512" y="60007"/>
                </a:lnTo>
                <a:lnTo>
                  <a:pt x="240918" y="56756"/>
                </a:lnTo>
                <a:lnTo>
                  <a:pt x="241325" y="53924"/>
                </a:lnTo>
                <a:lnTo>
                  <a:pt x="241731" y="50685"/>
                </a:lnTo>
                <a:lnTo>
                  <a:pt x="237161" y="30848"/>
                </a:lnTo>
                <a:lnTo>
                  <a:pt x="229990" y="20269"/>
                </a:lnTo>
                <a:lnTo>
                  <a:pt x="150583" y="20269"/>
                </a:lnTo>
                <a:lnTo>
                  <a:pt x="142977" y="12260"/>
                </a:lnTo>
                <a:lnTo>
                  <a:pt x="133691" y="6034"/>
                </a:lnTo>
                <a:lnTo>
                  <a:pt x="122878" y="1857"/>
                </a:lnTo>
                <a:lnTo>
                  <a:pt x="110693" y="0"/>
                </a:lnTo>
                <a:close/>
              </a:path>
              <a:path w="297180" h="340360">
                <a:moveTo>
                  <a:pt x="190868" y="0"/>
                </a:moveTo>
                <a:lnTo>
                  <a:pt x="178678" y="1057"/>
                </a:lnTo>
                <a:lnTo>
                  <a:pt x="167825" y="5119"/>
                </a:lnTo>
                <a:lnTo>
                  <a:pt x="158423" y="11688"/>
                </a:lnTo>
                <a:lnTo>
                  <a:pt x="150583" y="20269"/>
                </a:lnTo>
                <a:lnTo>
                  <a:pt x="229990" y="20269"/>
                </a:lnTo>
                <a:lnTo>
                  <a:pt x="226525" y="15155"/>
                </a:lnTo>
                <a:lnTo>
                  <a:pt x="210776" y="4556"/>
                </a:lnTo>
                <a:lnTo>
                  <a:pt x="190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66129" y="3771905"/>
            <a:ext cx="167639" cy="112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4638" y="3930027"/>
            <a:ext cx="86360" cy="46355"/>
          </a:xfrm>
          <a:custGeom>
            <a:avLst/>
            <a:gdLst/>
            <a:ahLst/>
            <a:cxnLst/>
            <a:rect l="l" t="t" r="r" b="b"/>
            <a:pathLst>
              <a:path w="86360" h="46354">
                <a:moveTo>
                  <a:pt x="0" y="46088"/>
                </a:moveTo>
                <a:lnTo>
                  <a:pt x="85928" y="46088"/>
                </a:lnTo>
                <a:lnTo>
                  <a:pt x="85928" y="0"/>
                </a:lnTo>
                <a:lnTo>
                  <a:pt x="0" y="0"/>
                </a:lnTo>
                <a:lnTo>
                  <a:pt x="0" y="4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86884" y="3898646"/>
            <a:ext cx="325120" cy="31750"/>
          </a:xfrm>
          <a:custGeom>
            <a:avLst/>
            <a:gdLst/>
            <a:ahLst/>
            <a:cxnLst/>
            <a:rect l="l" t="t" r="r" b="b"/>
            <a:pathLst>
              <a:path w="325120" h="31750">
                <a:moveTo>
                  <a:pt x="0" y="31750"/>
                </a:moveTo>
                <a:lnTo>
                  <a:pt x="324612" y="31750"/>
                </a:lnTo>
                <a:lnTo>
                  <a:pt x="324612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86884" y="3750055"/>
            <a:ext cx="33655" cy="148590"/>
          </a:xfrm>
          <a:custGeom>
            <a:avLst/>
            <a:gdLst/>
            <a:ahLst/>
            <a:cxnLst/>
            <a:rect l="l" t="t" r="r" b="b"/>
            <a:pathLst>
              <a:path w="33654" h="148589">
                <a:moveTo>
                  <a:pt x="0" y="148590"/>
                </a:moveTo>
                <a:lnTo>
                  <a:pt x="33413" y="148590"/>
                </a:lnTo>
                <a:lnTo>
                  <a:pt x="33413" y="0"/>
                </a:lnTo>
                <a:lnTo>
                  <a:pt x="0" y="0"/>
                </a:lnTo>
                <a:lnTo>
                  <a:pt x="0" y="148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6884" y="3717035"/>
            <a:ext cx="325120" cy="33020"/>
          </a:xfrm>
          <a:custGeom>
            <a:avLst/>
            <a:gdLst/>
            <a:ahLst/>
            <a:cxnLst/>
            <a:rect l="l" t="t" r="r" b="b"/>
            <a:pathLst>
              <a:path w="325120" h="33020">
                <a:moveTo>
                  <a:pt x="0" y="33020"/>
                </a:moveTo>
                <a:lnTo>
                  <a:pt x="324612" y="33020"/>
                </a:lnTo>
                <a:lnTo>
                  <a:pt x="324612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78082" y="3750411"/>
            <a:ext cx="33655" cy="147955"/>
          </a:xfrm>
          <a:custGeom>
            <a:avLst/>
            <a:gdLst/>
            <a:ahLst/>
            <a:cxnLst/>
            <a:rect l="l" t="t" r="r" b="b"/>
            <a:pathLst>
              <a:path w="33654" h="147954">
                <a:moveTo>
                  <a:pt x="0" y="147815"/>
                </a:moveTo>
                <a:lnTo>
                  <a:pt x="33413" y="147815"/>
                </a:lnTo>
                <a:lnTo>
                  <a:pt x="33413" y="0"/>
                </a:lnTo>
                <a:lnTo>
                  <a:pt x="0" y="0"/>
                </a:lnTo>
                <a:lnTo>
                  <a:pt x="0" y="147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04638" y="3930027"/>
            <a:ext cx="86360" cy="46355"/>
          </a:xfrm>
          <a:custGeom>
            <a:avLst/>
            <a:gdLst/>
            <a:ahLst/>
            <a:cxnLst/>
            <a:rect l="l" t="t" r="r" b="b"/>
            <a:pathLst>
              <a:path w="86360" h="46354">
                <a:moveTo>
                  <a:pt x="0" y="46088"/>
                </a:moveTo>
                <a:lnTo>
                  <a:pt x="85928" y="46088"/>
                </a:lnTo>
                <a:lnTo>
                  <a:pt x="85928" y="0"/>
                </a:lnTo>
                <a:lnTo>
                  <a:pt x="0" y="0"/>
                </a:lnTo>
                <a:lnTo>
                  <a:pt x="0" y="4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86884" y="3898646"/>
            <a:ext cx="325120" cy="31750"/>
          </a:xfrm>
          <a:custGeom>
            <a:avLst/>
            <a:gdLst/>
            <a:ahLst/>
            <a:cxnLst/>
            <a:rect l="l" t="t" r="r" b="b"/>
            <a:pathLst>
              <a:path w="325120" h="31750">
                <a:moveTo>
                  <a:pt x="0" y="31750"/>
                </a:moveTo>
                <a:lnTo>
                  <a:pt x="324612" y="31750"/>
                </a:lnTo>
                <a:lnTo>
                  <a:pt x="324612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86884" y="3750055"/>
            <a:ext cx="33655" cy="148590"/>
          </a:xfrm>
          <a:custGeom>
            <a:avLst/>
            <a:gdLst/>
            <a:ahLst/>
            <a:cxnLst/>
            <a:rect l="l" t="t" r="r" b="b"/>
            <a:pathLst>
              <a:path w="33654" h="148589">
                <a:moveTo>
                  <a:pt x="0" y="148590"/>
                </a:moveTo>
                <a:lnTo>
                  <a:pt x="33413" y="148590"/>
                </a:lnTo>
                <a:lnTo>
                  <a:pt x="33413" y="0"/>
                </a:lnTo>
                <a:lnTo>
                  <a:pt x="0" y="0"/>
                </a:lnTo>
                <a:lnTo>
                  <a:pt x="0" y="148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86884" y="3717035"/>
            <a:ext cx="325120" cy="33020"/>
          </a:xfrm>
          <a:custGeom>
            <a:avLst/>
            <a:gdLst/>
            <a:ahLst/>
            <a:cxnLst/>
            <a:rect l="l" t="t" r="r" b="b"/>
            <a:pathLst>
              <a:path w="325120" h="33020">
                <a:moveTo>
                  <a:pt x="0" y="33020"/>
                </a:moveTo>
                <a:lnTo>
                  <a:pt x="324612" y="33020"/>
                </a:lnTo>
                <a:lnTo>
                  <a:pt x="324612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78082" y="3750411"/>
            <a:ext cx="33655" cy="147955"/>
          </a:xfrm>
          <a:custGeom>
            <a:avLst/>
            <a:gdLst/>
            <a:ahLst/>
            <a:cxnLst/>
            <a:rect l="l" t="t" r="r" b="b"/>
            <a:pathLst>
              <a:path w="33654" h="147954">
                <a:moveTo>
                  <a:pt x="0" y="147815"/>
                </a:moveTo>
                <a:lnTo>
                  <a:pt x="33413" y="147815"/>
                </a:lnTo>
                <a:lnTo>
                  <a:pt x="33413" y="0"/>
                </a:lnTo>
                <a:lnTo>
                  <a:pt x="0" y="0"/>
                </a:lnTo>
                <a:lnTo>
                  <a:pt x="0" y="147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56988" y="397993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76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12803" y="2229611"/>
            <a:ext cx="198123" cy="975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74713" y="2136648"/>
            <a:ext cx="276225" cy="251460"/>
          </a:xfrm>
          <a:custGeom>
            <a:avLst/>
            <a:gdLst/>
            <a:ahLst/>
            <a:cxnLst/>
            <a:rect l="l" t="t" r="r" b="b"/>
            <a:pathLst>
              <a:path w="276225" h="251460">
                <a:moveTo>
                  <a:pt x="252971" y="0"/>
                </a:moveTo>
                <a:lnTo>
                  <a:pt x="22859" y="0"/>
                </a:lnTo>
                <a:lnTo>
                  <a:pt x="13962" y="1803"/>
                </a:lnTo>
                <a:lnTo>
                  <a:pt x="6696" y="6718"/>
                </a:lnTo>
                <a:lnTo>
                  <a:pt x="1796" y="14005"/>
                </a:lnTo>
                <a:lnTo>
                  <a:pt x="94" y="22453"/>
                </a:lnTo>
                <a:lnTo>
                  <a:pt x="0" y="228536"/>
                </a:lnTo>
                <a:lnTo>
                  <a:pt x="1796" y="237454"/>
                </a:lnTo>
                <a:lnTo>
                  <a:pt x="6696" y="244741"/>
                </a:lnTo>
                <a:lnTo>
                  <a:pt x="13962" y="249656"/>
                </a:lnTo>
                <a:lnTo>
                  <a:pt x="22859" y="251460"/>
                </a:lnTo>
                <a:lnTo>
                  <a:pt x="252971" y="251460"/>
                </a:lnTo>
                <a:lnTo>
                  <a:pt x="261870" y="249656"/>
                </a:lnTo>
                <a:lnTo>
                  <a:pt x="269141" y="244741"/>
                </a:lnTo>
                <a:lnTo>
                  <a:pt x="274045" y="237454"/>
                </a:lnTo>
                <a:lnTo>
                  <a:pt x="275843" y="228536"/>
                </a:lnTo>
                <a:lnTo>
                  <a:pt x="22859" y="228536"/>
                </a:lnTo>
                <a:lnTo>
                  <a:pt x="22859" y="54203"/>
                </a:lnTo>
                <a:lnTo>
                  <a:pt x="275843" y="54203"/>
                </a:lnTo>
                <a:lnTo>
                  <a:pt x="275843" y="38214"/>
                </a:lnTo>
                <a:lnTo>
                  <a:pt x="30010" y="38214"/>
                </a:lnTo>
                <a:lnTo>
                  <a:pt x="26441" y="34632"/>
                </a:lnTo>
                <a:lnTo>
                  <a:pt x="26441" y="26034"/>
                </a:lnTo>
                <a:lnTo>
                  <a:pt x="30010" y="22453"/>
                </a:lnTo>
                <a:lnTo>
                  <a:pt x="275749" y="22453"/>
                </a:lnTo>
                <a:lnTo>
                  <a:pt x="274045" y="14005"/>
                </a:lnTo>
                <a:lnTo>
                  <a:pt x="269141" y="6718"/>
                </a:lnTo>
                <a:lnTo>
                  <a:pt x="261870" y="1803"/>
                </a:lnTo>
                <a:lnTo>
                  <a:pt x="252971" y="0"/>
                </a:lnTo>
                <a:close/>
              </a:path>
              <a:path w="276225" h="251460">
                <a:moveTo>
                  <a:pt x="275843" y="54203"/>
                </a:moveTo>
                <a:lnTo>
                  <a:pt x="252971" y="54203"/>
                </a:lnTo>
                <a:lnTo>
                  <a:pt x="252971" y="228536"/>
                </a:lnTo>
                <a:lnTo>
                  <a:pt x="275843" y="228536"/>
                </a:lnTo>
                <a:lnTo>
                  <a:pt x="275843" y="54203"/>
                </a:lnTo>
                <a:close/>
              </a:path>
              <a:path w="276225" h="251460">
                <a:moveTo>
                  <a:pt x="57645" y="22453"/>
                </a:moveTo>
                <a:lnTo>
                  <a:pt x="38582" y="22453"/>
                </a:lnTo>
                <a:lnTo>
                  <a:pt x="42163" y="26034"/>
                </a:lnTo>
                <a:lnTo>
                  <a:pt x="42163" y="34632"/>
                </a:lnTo>
                <a:lnTo>
                  <a:pt x="38582" y="38214"/>
                </a:lnTo>
                <a:lnTo>
                  <a:pt x="57645" y="38214"/>
                </a:lnTo>
                <a:lnTo>
                  <a:pt x="54305" y="34632"/>
                </a:lnTo>
                <a:lnTo>
                  <a:pt x="54305" y="26034"/>
                </a:lnTo>
                <a:lnTo>
                  <a:pt x="57645" y="22453"/>
                </a:lnTo>
                <a:close/>
              </a:path>
              <a:path w="276225" h="251460">
                <a:moveTo>
                  <a:pt x="85509" y="22453"/>
                </a:moveTo>
                <a:lnTo>
                  <a:pt x="66459" y="22453"/>
                </a:lnTo>
                <a:lnTo>
                  <a:pt x="69786" y="26034"/>
                </a:lnTo>
                <a:lnTo>
                  <a:pt x="69786" y="34632"/>
                </a:lnTo>
                <a:lnTo>
                  <a:pt x="66459" y="38214"/>
                </a:lnTo>
                <a:lnTo>
                  <a:pt x="85509" y="38214"/>
                </a:lnTo>
                <a:lnTo>
                  <a:pt x="81940" y="34632"/>
                </a:lnTo>
                <a:lnTo>
                  <a:pt x="81940" y="26034"/>
                </a:lnTo>
                <a:lnTo>
                  <a:pt x="85509" y="22453"/>
                </a:lnTo>
                <a:close/>
              </a:path>
              <a:path w="276225" h="251460">
                <a:moveTo>
                  <a:pt x="275749" y="22453"/>
                </a:moveTo>
                <a:lnTo>
                  <a:pt x="94081" y="22453"/>
                </a:lnTo>
                <a:lnTo>
                  <a:pt x="97662" y="26034"/>
                </a:lnTo>
                <a:lnTo>
                  <a:pt x="97662" y="34632"/>
                </a:lnTo>
                <a:lnTo>
                  <a:pt x="94081" y="38214"/>
                </a:lnTo>
                <a:lnTo>
                  <a:pt x="275843" y="38214"/>
                </a:lnTo>
                <a:lnTo>
                  <a:pt x="275749" y="22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470135" y="3800859"/>
            <a:ext cx="292604" cy="292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50785" y="3605021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60">
                <a:moveTo>
                  <a:pt x="246126" y="0"/>
                </a:moveTo>
                <a:lnTo>
                  <a:pt x="196524" y="5000"/>
                </a:lnTo>
                <a:lnTo>
                  <a:pt x="150324" y="19342"/>
                </a:lnTo>
                <a:lnTo>
                  <a:pt x="108516" y="42035"/>
                </a:lnTo>
                <a:lnTo>
                  <a:pt x="72089" y="72089"/>
                </a:lnTo>
                <a:lnTo>
                  <a:pt x="42035" y="108516"/>
                </a:lnTo>
                <a:lnTo>
                  <a:pt x="19342" y="150324"/>
                </a:lnTo>
                <a:lnTo>
                  <a:pt x="5000" y="196524"/>
                </a:lnTo>
                <a:lnTo>
                  <a:pt x="0" y="246125"/>
                </a:lnTo>
                <a:lnTo>
                  <a:pt x="5000" y="295727"/>
                </a:lnTo>
                <a:lnTo>
                  <a:pt x="19342" y="341927"/>
                </a:lnTo>
                <a:lnTo>
                  <a:pt x="42035" y="383735"/>
                </a:lnTo>
                <a:lnTo>
                  <a:pt x="72089" y="420162"/>
                </a:lnTo>
                <a:lnTo>
                  <a:pt x="108516" y="450216"/>
                </a:lnTo>
                <a:lnTo>
                  <a:pt x="150324" y="472909"/>
                </a:lnTo>
                <a:lnTo>
                  <a:pt x="196524" y="487251"/>
                </a:lnTo>
                <a:lnTo>
                  <a:pt x="246126" y="492251"/>
                </a:lnTo>
                <a:lnTo>
                  <a:pt x="295727" y="487251"/>
                </a:lnTo>
                <a:lnTo>
                  <a:pt x="341927" y="472909"/>
                </a:lnTo>
                <a:lnTo>
                  <a:pt x="383735" y="450216"/>
                </a:lnTo>
                <a:lnTo>
                  <a:pt x="420162" y="420162"/>
                </a:lnTo>
                <a:lnTo>
                  <a:pt x="450216" y="383735"/>
                </a:lnTo>
                <a:lnTo>
                  <a:pt x="472909" y="341927"/>
                </a:lnTo>
                <a:lnTo>
                  <a:pt x="487251" y="295727"/>
                </a:lnTo>
                <a:lnTo>
                  <a:pt x="492252" y="246125"/>
                </a:lnTo>
                <a:lnTo>
                  <a:pt x="487251" y="196524"/>
                </a:lnTo>
                <a:lnTo>
                  <a:pt x="472909" y="150324"/>
                </a:lnTo>
                <a:lnTo>
                  <a:pt x="450216" y="108516"/>
                </a:lnTo>
                <a:lnTo>
                  <a:pt x="420162" y="72089"/>
                </a:lnTo>
                <a:lnTo>
                  <a:pt x="383735" y="42035"/>
                </a:lnTo>
                <a:lnTo>
                  <a:pt x="341927" y="19342"/>
                </a:lnTo>
                <a:lnTo>
                  <a:pt x="295727" y="5000"/>
                </a:lnTo>
                <a:lnTo>
                  <a:pt x="246126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50785" y="3605021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60">
                <a:moveTo>
                  <a:pt x="0" y="246125"/>
                </a:moveTo>
                <a:lnTo>
                  <a:pt x="5000" y="196524"/>
                </a:lnTo>
                <a:lnTo>
                  <a:pt x="19342" y="150324"/>
                </a:lnTo>
                <a:lnTo>
                  <a:pt x="42035" y="108516"/>
                </a:lnTo>
                <a:lnTo>
                  <a:pt x="72089" y="72089"/>
                </a:lnTo>
                <a:lnTo>
                  <a:pt x="108516" y="42035"/>
                </a:lnTo>
                <a:lnTo>
                  <a:pt x="150324" y="19342"/>
                </a:lnTo>
                <a:lnTo>
                  <a:pt x="196524" y="5000"/>
                </a:lnTo>
                <a:lnTo>
                  <a:pt x="246126" y="0"/>
                </a:lnTo>
                <a:lnTo>
                  <a:pt x="295727" y="5000"/>
                </a:lnTo>
                <a:lnTo>
                  <a:pt x="341927" y="19342"/>
                </a:lnTo>
                <a:lnTo>
                  <a:pt x="383735" y="42035"/>
                </a:lnTo>
                <a:lnTo>
                  <a:pt x="420162" y="72089"/>
                </a:lnTo>
                <a:lnTo>
                  <a:pt x="450216" y="108516"/>
                </a:lnTo>
                <a:lnTo>
                  <a:pt x="472909" y="150324"/>
                </a:lnTo>
                <a:lnTo>
                  <a:pt x="487251" y="196524"/>
                </a:lnTo>
                <a:lnTo>
                  <a:pt x="492252" y="246125"/>
                </a:lnTo>
                <a:lnTo>
                  <a:pt x="487251" y="295727"/>
                </a:lnTo>
                <a:lnTo>
                  <a:pt x="472909" y="341927"/>
                </a:lnTo>
                <a:lnTo>
                  <a:pt x="450216" y="383735"/>
                </a:lnTo>
                <a:lnTo>
                  <a:pt x="420162" y="420162"/>
                </a:lnTo>
                <a:lnTo>
                  <a:pt x="383735" y="450216"/>
                </a:lnTo>
                <a:lnTo>
                  <a:pt x="341927" y="472909"/>
                </a:lnTo>
                <a:lnTo>
                  <a:pt x="295727" y="487251"/>
                </a:lnTo>
                <a:lnTo>
                  <a:pt x="246126" y="492251"/>
                </a:lnTo>
                <a:lnTo>
                  <a:pt x="196524" y="487251"/>
                </a:lnTo>
                <a:lnTo>
                  <a:pt x="150324" y="472909"/>
                </a:lnTo>
                <a:lnTo>
                  <a:pt x="108516" y="450216"/>
                </a:lnTo>
                <a:lnTo>
                  <a:pt x="72089" y="420162"/>
                </a:lnTo>
                <a:lnTo>
                  <a:pt x="42035" y="383735"/>
                </a:lnTo>
                <a:lnTo>
                  <a:pt x="19342" y="341927"/>
                </a:lnTo>
                <a:lnTo>
                  <a:pt x="5000" y="295727"/>
                </a:lnTo>
                <a:lnTo>
                  <a:pt x="0" y="246125"/>
                </a:lnTo>
                <a:close/>
              </a:path>
            </a:pathLst>
          </a:custGeom>
          <a:ln w="38100">
            <a:solidFill>
              <a:srgbClr val="003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39940" y="3686555"/>
            <a:ext cx="318312" cy="324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780032" y="6272690"/>
            <a:ext cx="842200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281940" algn="ctr">
              <a:lnSpc>
                <a:spcPct val="100000"/>
              </a:lnSpc>
            </a:pPr>
            <a:r>
              <a:rPr sz="600" b="1" spc="-5" dirty="0">
                <a:latin typeface="Arial"/>
                <a:cs typeface="Arial"/>
              </a:rPr>
              <a:t>Document Classification: KPMG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13152" y="6630572"/>
            <a:ext cx="143827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Document Classification: KPMG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2611" y="0"/>
            <a:ext cx="8819515" cy="6858000"/>
          </a:xfrm>
          <a:custGeom>
            <a:avLst/>
            <a:gdLst/>
            <a:ahLst/>
            <a:cxnLst/>
            <a:rect l="l" t="t" r="r" b="b"/>
            <a:pathLst>
              <a:path w="8819515" h="6858000">
                <a:moveTo>
                  <a:pt x="0" y="6858000"/>
                </a:moveTo>
                <a:lnTo>
                  <a:pt x="8819388" y="6858000"/>
                </a:lnTo>
                <a:lnTo>
                  <a:pt x="881938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0032" y="6272690"/>
            <a:ext cx="842200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281940" algn="ctr">
              <a:lnSpc>
                <a:spcPct val="100000"/>
              </a:lnSpc>
            </a:pPr>
            <a:r>
              <a:rPr sz="600" b="1" spc="-5" dirty="0">
                <a:latin typeface="Arial"/>
                <a:cs typeface="Arial"/>
              </a:rPr>
              <a:t>Document Classification: KPMG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2611" y="5689091"/>
            <a:ext cx="8450580" cy="1169035"/>
          </a:xfrm>
          <a:custGeom>
            <a:avLst/>
            <a:gdLst/>
            <a:ahLst/>
            <a:cxnLst/>
            <a:rect l="l" t="t" r="r" b="b"/>
            <a:pathLst>
              <a:path w="8450580" h="1169034">
                <a:moveTo>
                  <a:pt x="0" y="1168908"/>
                </a:moveTo>
                <a:lnTo>
                  <a:pt x="8450580" y="1168908"/>
                </a:lnTo>
                <a:lnTo>
                  <a:pt x="8450580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373120" cy="6858000"/>
          </a:xfrm>
          <a:custGeom>
            <a:avLst/>
            <a:gdLst/>
            <a:ahLst/>
            <a:cxnLst/>
            <a:rect l="l" t="t" r="r" b="b"/>
            <a:pathLst>
              <a:path w="3373120" h="6858000">
                <a:moveTo>
                  <a:pt x="0" y="6858000"/>
                </a:moveTo>
                <a:lnTo>
                  <a:pt x="3372612" y="6858000"/>
                </a:lnTo>
                <a:lnTo>
                  <a:pt x="337261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6700" y="6252772"/>
            <a:ext cx="638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2018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has 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have  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1282" y="0"/>
            <a:ext cx="884071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3958" y="207544"/>
            <a:ext cx="1082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…..and digital leaders are beginning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invest heavily in</a:t>
            </a:r>
            <a:r>
              <a:rPr sz="28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cloud…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5816" y="6623353"/>
            <a:ext cx="31470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Document Classification: KPMG </a:t>
            </a:r>
            <a:r>
              <a:rPr sz="600" b="1" spc="-80" dirty="0">
                <a:solidFill>
                  <a:srgbClr val="FFFFFF"/>
                </a:solidFill>
                <a:latin typeface="Arial"/>
                <a:cs typeface="Arial"/>
              </a:rPr>
              <a:t>ConfidenDtioacl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ument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Classification: KPMG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566" y="6508998"/>
            <a:ext cx="25596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Source: KPMG Harvey Nash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CIO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Survey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496" y="1242602"/>
            <a:ext cx="273367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61% of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Companies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that are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  using digital  technologies see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higher revenue 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growth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than their  competition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7961" y="4149850"/>
            <a:ext cx="273050" cy="346075"/>
          </a:xfrm>
          <a:custGeom>
            <a:avLst/>
            <a:gdLst/>
            <a:ahLst/>
            <a:cxnLst/>
            <a:rect l="l" t="t" r="r" b="b"/>
            <a:pathLst>
              <a:path w="273050" h="346075">
                <a:moveTo>
                  <a:pt x="268204" y="186626"/>
                </a:moveTo>
                <a:lnTo>
                  <a:pt x="136410" y="186626"/>
                </a:lnTo>
                <a:lnTo>
                  <a:pt x="138404" y="202917"/>
                </a:lnTo>
                <a:lnTo>
                  <a:pt x="136404" y="214512"/>
                </a:lnTo>
                <a:lnTo>
                  <a:pt x="128013" y="226960"/>
                </a:lnTo>
                <a:lnTo>
                  <a:pt x="110832" y="245808"/>
                </a:lnTo>
                <a:lnTo>
                  <a:pt x="83527" y="273972"/>
                </a:lnTo>
                <a:lnTo>
                  <a:pt x="65011" y="293601"/>
                </a:lnTo>
                <a:lnTo>
                  <a:pt x="54486" y="309816"/>
                </a:lnTo>
                <a:lnTo>
                  <a:pt x="51155" y="327736"/>
                </a:lnTo>
                <a:lnTo>
                  <a:pt x="68211" y="345947"/>
                </a:lnTo>
                <a:lnTo>
                  <a:pt x="238696" y="345947"/>
                </a:lnTo>
                <a:lnTo>
                  <a:pt x="238696" y="327736"/>
                </a:lnTo>
                <a:lnTo>
                  <a:pt x="272795" y="300431"/>
                </a:lnTo>
                <a:lnTo>
                  <a:pt x="272795" y="264007"/>
                </a:lnTo>
                <a:lnTo>
                  <a:pt x="271651" y="215992"/>
                </a:lnTo>
                <a:lnTo>
                  <a:pt x="268204" y="186626"/>
                </a:lnTo>
                <a:close/>
              </a:path>
              <a:path w="273050" h="346075">
                <a:moveTo>
                  <a:pt x="110832" y="0"/>
                </a:moveTo>
                <a:lnTo>
                  <a:pt x="110832" y="43243"/>
                </a:lnTo>
                <a:lnTo>
                  <a:pt x="76733" y="61455"/>
                </a:lnTo>
                <a:lnTo>
                  <a:pt x="68072" y="68639"/>
                </a:lnTo>
                <a:lnTo>
                  <a:pt x="65009" y="76249"/>
                </a:lnTo>
                <a:lnTo>
                  <a:pt x="63544" y="83856"/>
                </a:lnTo>
                <a:lnTo>
                  <a:pt x="59677" y="91033"/>
                </a:lnTo>
                <a:lnTo>
                  <a:pt x="32371" y="118634"/>
                </a:lnTo>
                <a:lnTo>
                  <a:pt x="13855" y="135990"/>
                </a:lnTo>
                <a:lnTo>
                  <a:pt x="3330" y="147370"/>
                </a:lnTo>
                <a:lnTo>
                  <a:pt x="0" y="157048"/>
                </a:lnTo>
                <a:lnTo>
                  <a:pt x="2431" y="175786"/>
                </a:lnTo>
                <a:lnTo>
                  <a:pt x="8261" y="192603"/>
                </a:lnTo>
                <a:lnTo>
                  <a:pt x="15291" y="204727"/>
                </a:lnTo>
                <a:lnTo>
                  <a:pt x="21323" y="209384"/>
                </a:lnTo>
                <a:lnTo>
                  <a:pt x="36106" y="204763"/>
                </a:lnTo>
                <a:lnTo>
                  <a:pt x="70472" y="184428"/>
                </a:lnTo>
                <a:lnTo>
                  <a:pt x="85255" y="179806"/>
                </a:lnTo>
                <a:lnTo>
                  <a:pt x="267403" y="179806"/>
                </a:lnTo>
                <a:lnTo>
                  <a:pt x="266482" y="171959"/>
                </a:lnTo>
                <a:lnTo>
                  <a:pt x="254682" y="131719"/>
                </a:lnTo>
                <a:lnTo>
                  <a:pt x="233648" y="95083"/>
                </a:lnTo>
                <a:lnTo>
                  <a:pt x="200773" y="61861"/>
                </a:lnTo>
                <a:lnTo>
                  <a:pt x="153454" y="31864"/>
                </a:lnTo>
                <a:lnTo>
                  <a:pt x="110832" y="0"/>
                </a:lnTo>
                <a:close/>
              </a:path>
              <a:path w="273050" h="346075">
                <a:moveTo>
                  <a:pt x="267403" y="179806"/>
                </a:moveTo>
                <a:lnTo>
                  <a:pt x="85255" y="179806"/>
                </a:lnTo>
                <a:lnTo>
                  <a:pt x="108534" y="189514"/>
                </a:lnTo>
                <a:lnTo>
                  <a:pt x="124420" y="190898"/>
                </a:lnTo>
                <a:lnTo>
                  <a:pt x="133512" y="188441"/>
                </a:lnTo>
                <a:lnTo>
                  <a:pt x="136410" y="186626"/>
                </a:lnTo>
                <a:lnTo>
                  <a:pt x="268204" y="186626"/>
                </a:lnTo>
                <a:lnTo>
                  <a:pt x="267403" y="17980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9782" y="4512564"/>
            <a:ext cx="20269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5439" y="4149850"/>
            <a:ext cx="271780" cy="346075"/>
          </a:xfrm>
          <a:custGeom>
            <a:avLst/>
            <a:gdLst/>
            <a:ahLst/>
            <a:cxnLst/>
            <a:rect l="l" t="t" r="r" b="b"/>
            <a:pathLst>
              <a:path w="271780" h="346075">
                <a:moveTo>
                  <a:pt x="266706" y="186626"/>
                </a:moveTo>
                <a:lnTo>
                  <a:pt x="135636" y="186626"/>
                </a:lnTo>
                <a:lnTo>
                  <a:pt x="137624" y="202917"/>
                </a:lnTo>
                <a:lnTo>
                  <a:pt x="135639" y="214512"/>
                </a:lnTo>
                <a:lnTo>
                  <a:pt x="127295" y="226960"/>
                </a:lnTo>
                <a:lnTo>
                  <a:pt x="110210" y="245808"/>
                </a:lnTo>
                <a:lnTo>
                  <a:pt x="83053" y="273972"/>
                </a:lnTo>
                <a:lnTo>
                  <a:pt x="64639" y="293601"/>
                </a:lnTo>
                <a:lnTo>
                  <a:pt x="54175" y="309816"/>
                </a:lnTo>
                <a:lnTo>
                  <a:pt x="50863" y="327736"/>
                </a:lnTo>
                <a:lnTo>
                  <a:pt x="67818" y="345947"/>
                </a:lnTo>
                <a:lnTo>
                  <a:pt x="237363" y="345947"/>
                </a:lnTo>
                <a:lnTo>
                  <a:pt x="237363" y="327736"/>
                </a:lnTo>
                <a:lnTo>
                  <a:pt x="271272" y="300431"/>
                </a:lnTo>
                <a:lnTo>
                  <a:pt x="271272" y="264007"/>
                </a:lnTo>
                <a:lnTo>
                  <a:pt x="270134" y="215992"/>
                </a:lnTo>
                <a:lnTo>
                  <a:pt x="266706" y="186626"/>
                </a:lnTo>
                <a:close/>
              </a:path>
              <a:path w="271780" h="346075">
                <a:moveTo>
                  <a:pt x="110210" y="0"/>
                </a:moveTo>
                <a:lnTo>
                  <a:pt x="110210" y="43243"/>
                </a:lnTo>
                <a:lnTo>
                  <a:pt x="76301" y="61455"/>
                </a:lnTo>
                <a:lnTo>
                  <a:pt x="67691" y="68639"/>
                </a:lnTo>
                <a:lnTo>
                  <a:pt x="64643" y="76249"/>
                </a:lnTo>
                <a:lnTo>
                  <a:pt x="63185" y="83856"/>
                </a:lnTo>
                <a:lnTo>
                  <a:pt x="59347" y="91033"/>
                </a:lnTo>
                <a:lnTo>
                  <a:pt x="32189" y="118634"/>
                </a:lnTo>
                <a:lnTo>
                  <a:pt x="13776" y="135990"/>
                </a:lnTo>
                <a:lnTo>
                  <a:pt x="3311" y="147370"/>
                </a:lnTo>
                <a:lnTo>
                  <a:pt x="0" y="157048"/>
                </a:lnTo>
                <a:lnTo>
                  <a:pt x="2417" y="175786"/>
                </a:lnTo>
                <a:lnTo>
                  <a:pt x="8212" y="192603"/>
                </a:lnTo>
                <a:lnTo>
                  <a:pt x="15200" y="204727"/>
                </a:lnTo>
                <a:lnTo>
                  <a:pt x="21196" y="209384"/>
                </a:lnTo>
                <a:lnTo>
                  <a:pt x="35898" y="204763"/>
                </a:lnTo>
                <a:lnTo>
                  <a:pt x="70070" y="184428"/>
                </a:lnTo>
                <a:lnTo>
                  <a:pt x="84772" y="179806"/>
                </a:lnTo>
                <a:lnTo>
                  <a:pt x="265910" y="179806"/>
                </a:lnTo>
                <a:lnTo>
                  <a:pt x="264993" y="171959"/>
                </a:lnTo>
                <a:lnTo>
                  <a:pt x="253260" y="131719"/>
                </a:lnTo>
                <a:lnTo>
                  <a:pt x="232342" y="95083"/>
                </a:lnTo>
                <a:lnTo>
                  <a:pt x="199649" y="61861"/>
                </a:lnTo>
                <a:lnTo>
                  <a:pt x="152590" y="31864"/>
                </a:lnTo>
                <a:lnTo>
                  <a:pt x="110210" y="0"/>
                </a:lnTo>
                <a:close/>
              </a:path>
              <a:path w="271780" h="346075">
                <a:moveTo>
                  <a:pt x="265910" y="179806"/>
                </a:moveTo>
                <a:lnTo>
                  <a:pt x="84772" y="179806"/>
                </a:lnTo>
                <a:lnTo>
                  <a:pt x="107920" y="189514"/>
                </a:lnTo>
                <a:lnTo>
                  <a:pt x="123715" y="190898"/>
                </a:lnTo>
                <a:lnTo>
                  <a:pt x="132755" y="188441"/>
                </a:lnTo>
                <a:lnTo>
                  <a:pt x="135636" y="186626"/>
                </a:lnTo>
                <a:lnTo>
                  <a:pt x="266706" y="186626"/>
                </a:lnTo>
                <a:lnTo>
                  <a:pt x="265910" y="17980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7254" y="4512564"/>
            <a:ext cx="202692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2911" y="4149850"/>
            <a:ext cx="271780" cy="346075"/>
          </a:xfrm>
          <a:custGeom>
            <a:avLst/>
            <a:gdLst/>
            <a:ahLst/>
            <a:cxnLst/>
            <a:rect l="l" t="t" r="r" b="b"/>
            <a:pathLst>
              <a:path w="271780" h="346075">
                <a:moveTo>
                  <a:pt x="266706" y="186626"/>
                </a:moveTo>
                <a:lnTo>
                  <a:pt x="135635" y="186626"/>
                </a:lnTo>
                <a:lnTo>
                  <a:pt x="137624" y="202917"/>
                </a:lnTo>
                <a:lnTo>
                  <a:pt x="135639" y="214512"/>
                </a:lnTo>
                <a:lnTo>
                  <a:pt x="127295" y="226960"/>
                </a:lnTo>
                <a:lnTo>
                  <a:pt x="110210" y="245808"/>
                </a:lnTo>
                <a:lnTo>
                  <a:pt x="83053" y="273972"/>
                </a:lnTo>
                <a:lnTo>
                  <a:pt x="64639" y="293601"/>
                </a:lnTo>
                <a:lnTo>
                  <a:pt x="54175" y="309816"/>
                </a:lnTo>
                <a:lnTo>
                  <a:pt x="50863" y="327736"/>
                </a:lnTo>
                <a:lnTo>
                  <a:pt x="67817" y="345947"/>
                </a:lnTo>
                <a:lnTo>
                  <a:pt x="237362" y="345947"/>
                </a:lnTo>
                <a:lnTo>
                  <a:pt x="237362" y="327736"/>
                </a:lnTo>
                <a:lnTo>
                  <a:pt x="271271" y="300431"/>
                </a:lnTo>
                <a:lnTo>
                  <a:pt x="271271" y="264007"/>
                </a:lnTo>
                <a:lnTo>
                  <a:pt x="270134" y="215992"/>
                </a:lnTo>
                <a:lnTo>
                  <a:pt x="266706" y="186626"/>
                </a:lnTo>
                <a:close/>
              </a:path>
              <a:path w="271780" h="346075">
                <a:moveTo>
                  <a:pt x="110210" y="0"/>
                </a:moveTo>
                <a:lnTo>
                  <a:pt x="110210" y="43243"/>
                </a:lnTo>
                <a:lnTo>
                  <a:pt x="76301" y="61455"/>
                </a:lnTo>
                <a:lnTo>
                  <a:pt x="67690" y="68639"/>
                </a:lnTo>
                <a:lnTo>
                  <a:pt x="64642" y="76249"/>
                </a:lnTo>
                <a:lnTo>
                  <a:pt x="63185" y="83856"/>
                </a:lnTo>
                <a:lnTo>
                  <a:pt x="59347" y="91033"/>
                </a:lnTo>
                <a:lnTo>
                  <a:pt x="32189" y="118634"/>
                </a:lnTo>
                <a:lnTo>
                  <a:pt x="13776" y="135990"/>
                </a:lnTo>
                <a:lnTo>
                  <a:pt x="3311" y="147370"/>
                </a:lnTo>
                <a:lnTo>
                  <a:pt x="0" y="157048"/>
                </a:lnTo>
                <a:lnTo>
                  <a:pt x="2417" y="175786"/>
                </a:lnTo>
                <a:lnTo>
                  <a:pt x="8212" y="192603"/>
                </a:lnTo>
                <a:lnTo>
                  <a:pt x="15200" y="204727"/>
                </a:lnTo>
                <a:lnTo>
                  <a:pt x="21196" y="209384"/>
                </a:lnTo>
                <a:lnTo>
                  <a:pt x="35898" y="204763"/>
                </a:lnTo>
                <a:lnTo>
                  <a:pt x="70070" y="184428"/>
                </a:lnTo>
                <a:lnTo>
                  <a:pt x="84772" y="179806"/>
                </a:lnTo>
                <a:lnTo>
                  <a:pt x="265910" y="179806"/>
                </a:lnTo>
                <a:lnTo>
                  <a:pt x="264993" y="171959"/>
                </a:lnTo>
                <a:lnTo>
                  <a:pt x="253260" y="131719"/>
                </a:lnTo>
                <a:lnTo>
                  <a:pt x="232342" y="95083"/>
                </a:lnTo>
                <a:lnTo>
                  <a:pt x="199649" y="61861"/>
                </a:lnTo>
                <a:lnTo>
                  <a:pt x="152590" y="31864"/>
                </a:lnTo>
                <a:lnTo>
                  <a:pt x="110210" y="0"/>
                </a:lnTo>
                <a:close/>
              </a:path>
              <a:path w="271780" h="346075">
                <a:moveTo>
                  <a:pt x="265910" y="179806"/>
                </a:moveTo>
                <a:lnTo>
                  <a:pt x="84772" y="179806"/>
                </a:lnTo>
                <a:lnTo>
                  <a:pt x="107920" y="189514"/>
                </a:lnTo>
                <a:lnTo>
                  <a:pt x="123715" y="190898"/>
                </a:lnTo>
                <a:lnTo>
                  <a:pt x="132755" y="188441"/>
                </a:lnTo>
                <a:lnTo>
                  <a:pt x="135635" y="186626"/>
                </a:lnTo>
                <a:lnTo>
                  <a:pt x="266706" y="186626"/>
                </a:lnTo>
                <a:lnTo>
                  <a:pt x="265910" y="17980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3202" y="4512564"/>
            <a:ext cx="204216" cy="7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0383" y="4149850"/>
            <a:ext cx="271780" cy="346075"/>
          </a:xfrm>
          <a:custGeom>
            <a:avLst/>
            <a:gdLst/>
            <a:ahLst/>
            <a:cxnLst/>
            <a:rect l="l" t="t" r="r" b="b"/>
            <a:pathLst>
              <a:path w="271780" h="346075">
                <a:moveTo>
                  <a:pt x="266706" y="186626"/>
                </a:moveTo>
                <a:lnTo>
                  <a:pt x="135635" y="186626"/>
                </a:lnTo>
                <a:lnTo>
                  <a:pt x="137624" y="202917"/>
                </a:lnTo>
                <a:lnTo>
                  <a:pt x="135639" y="214512"/>
                </a:lnTo>
                <a:lnTo>
                  <a:pt x="127295" y="226960"/>
                </a:lnTo>
                <a:lnTo>
                  <a:pt x="110210" y="245808"/>
                </a:lnTo>
                <a:lnTo>
                  <a:pt x="83053" y="273972"/>
                </a:lnTo>
                <a:lnTo>
                  <a:pt x="64639" y="293601"/>
                </a:lnTo>
                <a:lnTo>
                  <a:pt x="54175" y="309816"/>
                </a:lnTo>
                <a:lnTo>
                  <a:pt x="50863" y="327736"/>
                </a:lnTo>
                <a:lnTo>
                  <a:pt x="67817" y="345947"/>
                </a:lnTo>
                <a:lnTo>
                  <a:pt x="237362" y="345947"/>
                </a:lnTo>
                <a:lnTo>
                  <a:pt x="237362" y="327736"/>
                </a:lnTo>
                <a:lnTo>
                  <a:pt x="271271" y="300431"/>
                </a:lnTo>
                <a:lnTo>
                  <a:pt x="271271" y="264007"/>
                </a:lnTo>
                <a:lnTo>
                  <a:pt x="270134" y="215992"/>
                </a:lnTo>
                <a:lnTo>
                  <a:pt x="266706" y="186626"/>
                </a:lnTo>
                <a:close/>
              </a:path>
              <a:path w="271780" h="346075">
                <a:moveTo>
                  <a:pt x="110210" y="0"/>
                </a:moveTo>
                <a:lnTo>
                  <a:pt x="110210" y="43243"/>
                </a:lnTo>
                <a:lnTo>
                  <a:pt x="76301" y="61455"/>
                </a:lnTo>
                <a:lnTo>
                  <a:pt x="67690" y="68639"/>
                </a:lnTo>
                <a:lnTo>
                  <a:pt x="64642" y="76249"/>
                </a:lnTo>
                <a:lnTo>
                  <a:pt x="63185" y="83856"/>
                </a:lnTo>
                <a:lnTo>
                  <a:pt x="59347" y="91033"/>
                </a:lnTo>
                <a:lnTo>
                  <a:pt x="32189" y="118634"/>
                </a:lnTo>
                <a:lnTo>
                  <a:pt x="13776" y="135990"/>
                </a:lnTo>
                <a:lnTo>
                  <a:pt x="3311" y="147370"/>
                </a:lnTo>
                <a:lnTo>
                  <a:pt x="0" y="157048"/>
                </a:lnTo>
                <a:lnTo>
                  <a:pt x="2417" y="175786"/>
                </a:lnTo>
                <a:lnTo>
                  <a:pt x="8212" y="192603"/>
                </a:lnTo>
                <a:lnTo>
                  <a:pt x="15200" y="204727"/>
                </a:lnTo>
                <a:lnTo>
                  <a:pt x="21196" y="209384"/>
                </a:lnTo>
                <a:lnTo>
                  <a:pt x="35898" y="204763"/>
                </a:lnTo>
                <a:lnTo>
                  <a:pt x="70070" y="184428"/>
                </a:lnTo>
                <a:lnTo>
                  <a:pt x="84772" y="179806"/>
                </a:lnTo>
                <a:lnTo>
                  <a:pt x="265910" y="179806"/>
                </a:lnTo>
                <a:lnTo>
                  <a:pt x="264993" y="171959"/>
                </a:lnTo>
                <a:lnTo>
                  <a:pt x="253260" y="131719"/>
                </a:lnTo>
                <a:lnTo>
                  <a:pt x="232342" y="95083"/>
                </a:lnTo>
                <a:lnTo>
                  <a:pt x="199649" y="61861"/>
                </a:lnTo>
                <a:lnTo>
                  <a:pt x="152590" y="31864"/>
                </a:lnTo>
                <a:lnTo>
                  <a:pt x="110210" y="0"/>
                </a:lnTo>
                <a:close/>
              </a:path>
              <a:path w="271780" h="346075">
                <a:moveTo>
                  <a:pt x="265910" y="179806"/>
                </a:moveTo>
                <a:lnTo>
                  <a:pt x="84772" y="179806"/>
                </a:lnTo>
                <a:lnTo>
                  <a:pt x="107920" y="189514"/>
                </a:lnTo>
                <a:lnTo>
                  <a:pt x="123715" y="190898"/>
                </a:lnTo>
                <a:lnTo>
                  <a:pt x="132755" y="188441"/>
                </a:lnTo>
                <a:lnTo>
                  <a:pt x="135635" y="186626"/>
                </a:lnTo>
                <a:lnTo>
                  <a:pt x="266706" y="186626"/>
                </a:lnTo>
                <a:lnTo>
                  <a:pt x="265910" y="17980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0674" y="4512564"/>
            <a:ext cx="204216" cy="7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7855" y="4149850"/>
            <a:ext cx="271780" cy="346075"/>
          </a:xfrm>
          <a:custGeom>
            <a:avLst/>
            <a:gdLst/>
            <a:ahLst/>
            <a:cxnLst/>
            <a:rect l="l" t="t" r="r" b="b"/>
            <a:pathLst>
              <a:path w="271780" h="346075">
                <a:moveTo>
                  <a:pt x="266706" y="186626"/>
                </a:moveTo>
                <a:lnTo>
                  <a:pt x="135636" y="186626"/>
                </a:lnTo>
                <a:lnTo>
                  <a:pt x="137624" y="202917"/>
                </a:lnTo>
                <a:lnTo>
                  <a:pt x="135639" y="214512"/>
                </a:lnTo>
                <a:lnTo>
                  <a:pt x="127295" y="226960"/>
                </a:lnTo>
                <a:lnTo>
                  <a:pt x="110210" y="245808"/>
                </a:lnTo>
                <a:lnTo>
                  <a:pt x="83053" y="273972"/>
                </a:lnTo>
                <a:lnTo>
                  <a:pt x="64639" y="293601"/>
                </a:lnTo>
                <a:lnTo>
                  <a:pt x="54175" y="309816"/>
                </a:lnTo>
                <a:lnTo>
                  <a:pt x="50863" y="327736"/>
                </a:lnTo>
                <a:lnTo>
                  <a:pt x="67818" y="345947"/>
                </a:lnTo>
                <a:lnTo>
                  <a:pt x="237363" y="345947"/>
                </a:lnTo>
                <a:lnTo>
                  <a:pt x="237363" y="327736"/>
                </a:lnTo>
                <a:lnTo>
                  <a:pt x="271272" y="300431"/>
                </a:lnTo>
                <a:lnTo>
                  <a:pt x="271272" y="264007"/>
                </a:lnTo>
                <a:lnTo>
                  <a:pt x="270134" y="215992"/>
                </a:lnTo>
                <a:lnTo>
                  <a:pt x="266706" y="186626"/>
                </a:lnTo>
                <a:close/>
              </a:path>
              <a:path w="271780" h="346075">
                <a:moveTo>
                  <a:pt x="110210" y="0"/>
                </a:moveTo>
                <a:lnTo>
                  <a:pt x="110210" y="43243"/>
                </a:lnTo>
                <a:lnTo>
                  <a:pt x="76301" y="61455"/>
                </a:lnTo>
                <a:lnTo>
                  <a:pt x="67691" y="68639"/>
                </a:lnTo>
                <a:lnTo>
                  <a:pt x="64643" y="76249"/>
                </a:lnTo>
                <a:lnTo>
                  <a:pt x="63185" y="83856"/>
                </a:lnTo>
                <a:lnTo>
                  <a:pt x="59347" y="91033"/>
                </a:lnTo>
                <a:lnTo>
                  <a:pt x="32189" y="118634"/>
                </a:lnTo>
                <a:lnTo>
                  <a:pt x="13776" y="135990"/>
                </a:lnTo>
                <a:lnTo>
                  <a:pt x="3311" y="147370"/>
                </a:lnTo>
                <a:lnTo>
                  <a:pt x="0" y="157048"/>
                </a:lnTo>
                <a:lnTo>
                  <a:pt x="2417" y="175786"/>
                </a:lnTo>
                <a:lnTo>
                  <a:pt x="8212" y="192603"/>
                </a:lnTo>
                <a:lnTo>
                  <a:pt x="15200" y="204727"/>
                </a:lnTo>
                <a:lnTo>
                  <a:pt x="21196" y="209384"/>
                </a:lnTo>
                <a:lnTo>
                  <a:pt x="35898" y="204763"/>
                </a:lnTo>
                <a:lnTo>
                  <a:pt x="70070" y="184428"/>
                </a:lnTo>
                <a:lnTo>
                  <a:pt x="84772" y="179806"/>
                </a:lnTo>
                <a:lnTo>
                  <a:pt x="265910" y="179806"/>
                </a:lnTo>
                <a:lnTo>
                  <a:pt x="264993" y="171959"/>
                </a:lnTo>
                <a:lnTo>
                  <a:pt x="253260" y="131719"/>
                </a:lnTo>
                <a:lnTo>
                  <a:pt x="232342" y="95083"/>
                </a:lnTo>
                <a:lnTo>
                  <a:pt x="199649" y="61861"/>
                </a:lnTo>
                <a:lnTo>
                  <a:pt x="152590" y="31864"/>
                </a:lnTo>
                <a:lnTo>
                  <a:pt x="110210" y="0"/>
                </a:lnTo>
                <a:close/>
              </a:path>
              <a:path w="271780" h="346075">
                <a:moveTo>
                  <a:pt x="265910" y="179806"/>
                </a:moveTo>
                <a:lnTo>
                  <a:pt x="84772" y="179806"/>
                </a:lnTo>
                <a:lnTo>
                  <a:pt x="107920" y="189514"/>
                </a:lnTo>
                <a:lnTo>
                  <a:pt x="123715" y="190898"/>
                </a:lnTo>
                <a:lnTo>
                  <a:pt x="132755" y="188441"/>
                </a:lnTo>
                <a:lnTo>
                  <a:pt x="135636" y="186626"/>
                </a:lnTo>
                <a:lnTo>
                  <a:pt x="266706" y="186626"/>
                </a:lnTo>
                <a:lnTo>
                  <a:pt x="265910" y="17980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146" y="4512564"/>
            <a:ext cx="204216" cy="73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05327" y="4149850"/>
            <a:ext cx="271780" cy="346075"/>
          </a:xfrm>
          <a:custGeom>
            <a:avLst/>
            <a:gdLst/>
            <a:ahLst/>
            <a:cxnLst/>
            <a:rect l="l" t="t" r="r" b="b"/>
            <a:pathLst>
              <a:path w="271779" h="346075">
                <a:moveTo>
                  <a:pt x="266704" y="186626"/>
                </a:moveTo>
                <a:lnTo>
                  <a:pt x="135636" y="186626"/>
                </a:lnTo>
                <a:lnTo>
                  <a:pt x="137624" y="202917"/>
                </a:lnTo>
                <a:lnTo>
                  <a:pt x="135639" y="214512"/>
                </a:lnTo>
                <a:lnTo>
                  <a:pt x="127295" y="226960"/>
                </a:lnTo>
                <a:lnTo>
                  <a:pt x="110210" y="245808"/>
                </a:lnTo>
                <a:lnTo>
                  <a:pt x="83053" y="273972"/>
                </a:lnTo>
                <a:lnTo>
                  <a:pt x="64639" y="293601"/>
                </a:lnTo>
                <a:lnTo>
                  <a:pt x="54175" y="309816"/>
                </a:lnTo>
                <a:lnTo>
                  <a:pt x="50863" y="327736"/>
                </a:lnTo>
                <a:lnTo>
                  <a:pt x="67818" y="345947"/>
                </a:lnTo>
                <a:lnTo>
                  <a:pt x="237363" y="345947"/>
                </a:lnTo>
                <a:lnTo>
                  <a:pt x="237363" y="327736"/>
                </a:lnTo>
                <a:lnTo>
                  <a:pt x="271272" y="300431"/>
                </a:lnTo>
                <a:lnTo>
                  <a:pt x="271272" y="264007"/>
                </a:lnTo>
                <a:lnTo>
                  <a:pt x="270133" y="215992"/>
                </a:lnTo>
                <a:lnTo>
                  <a:pt x="266704" y="186626"/>
                </a:lnTo>
                <a:close/>
              </a:path>
              <a:path w="271779" h="346075">
                <a:moveTo>
                  <a:pt x="110210" y="0"/>
                </a:moveTo>
                <a:lnTo>
                  <a:pt x="110210" y="43243"/>
                </a:lnTo>
                <a:lnTo>
                  <a:pt x="76301" y="61455"/>
                </a:lnTo>
                <a:lnTo>
                  <a:pt x="67691" y="68639"/>
                </a:lnTo>
                <a:lnTo>
                  <a:pt x="64643" y="76249"/>
                </a:lnTo>
                <a:lnTo>
                  <a:pt x="63185" y="83856"/>
                </a:lnTo>
                <a:lnTo>
                  <a:pt x="59347" y="91033"/>
                </a:lnTo>
                <a:lnTo>
                  <a:pt x="32189" y="118634"/>
                </a:lnTo>
                <a:lnTo>
                  <a:pt x="13776" y="135990"/>
                </a:lnTo>
                <a:lnTo>
                  <a:pt x="3311" y="147370"/>
                </a:lnTo>
                <a:lnTo>
                  <a:pt x="0" y="157048"/>
                </a:lnTo>
                <a:lnTo>
                  <a:pt x="2417" y="175786"/>
                </a:lnTo>
                <a:lnTo>
                  <a:pt x="8212" y="192603"/>
                </a:lnTo>
                <a:lnTo>
                  <a:pt x="15200" y="204727"/>
                </a:lnTo>
                <a:lnTo>
                  <a:pt x="21196" y="209384"/>
                </a:lnTo>
                <a:lnTo>
                  <a:pt x="35898" y="204763"/>
                </a:lnTo>
                <a:lnTo>
                  <a:pt x="70070" y="184428"/>
                </a:lnTo>
                <a:lnTo>
                  <a:pt x="84772" y="179806"/>
                </a:lnTo>
                <a:lnTo>
                  <a:pt x="265907" y="179806"/>
                </a:lnTo>
                <a:lnTo>
                  <a:pt x="264991" y="171959"/>
                </a:lnTo>
                <a:lnTo>
                  <a:pt x="253255" y="131719"/>
                </a:lnTo>
                <a:lnTo>
                  <a:pt x="232336" y="95083"/>
                </a:lnTo>
                <a:lnTo>
                  <a:pt x="199644" y="61861"/>
                </a:lnTo>
                <a:lnTo>
                  <a:pt x="152590" y="31864"/>
                </a:lnTo>
                <a:lnTo>
                  <a:pt x="110210" y="0"/>
                </a:lnTo>
                <a:close/>
              </a:path>
              <a:path w="271779" h="346075">
                <a:moveTo>
                  <a:pt x="265907" y="179806"/>
                </a:moveTo>
                <a:lnTo>
                  <a:pt x="84772" y="179806"/>
                </a:lnTo>
                <a:lnTo>
                  <a:pt x="107920" y="189514"/>
                </a:lnTo>
                <a:lnTo>
                  <a:pt x="123715" y="190898"/>
                </a:lnTo>
                <a:lnTo>
                  <a:pt x="132755" y="188441"/>
                </a:lnTo>
                <a:lnTo>
                  <a:pt x="135636" y="186626"/>
                </a:lnTo>
                <a:lnTo>
                  <a:pt x="266704" y="186626"/>
                </a:lnTo>
                <a:lnTo>
                  <a:pt x="265907" y="17980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5618" y="4512564"/>
            <a:ext cx="204215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3677" y="4979670"/>
            <a:ext cx="3509010" cy="0"/>
          </a:xfrm>
          <a:custGeom>
            <a:avLst/>
            <a:gdLst/>
            <a:ahLst/>
            <a:cxnLst/>
            <a:rect l="l" t="t" r="r" b="b"/>
            <a:pathLst>
              <a:path w="3509010">
                <a:moveTo>
                  <a:pt x="0" y="0"/>
                </a:moveTo>
                <a:lnTo>
                  <a:pt x="3508806" y="0"/>
                </a:lnTo>
              </a:path>
            </a:pathLst>
          </a:custGeom>
          <a:ln w="28956">
            <a:solidFill>
              <a:srgbClr val="0091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29748" y="1496426"/>
            <a:ext cx="57486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Leaders that are ‘very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effective’ or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‘extremely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effective’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 using digital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support business strategy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only around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22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percent of the total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74738" y="3440182"/>
            <a:ext cx="788035" cy="1482725"/>
          </a:xfrm>
          <a:custGeom>
            <a:avLst/>
            <a:gdLst/>
            <a:ahLst/>
            <a:cxnLst/>
            <a:rect l="l" t="t" r="r" b="b"/>
            <a:pathLst>
              <a:path w="788034" h="1482725">
                <a:moveTo>
                  <a:pt x="11633" y="1295806"/>
                </a:moveTo>
                <a:lnTo>
                  <a:pt x="0" y="1480718"/>
                </a:lnTo>
                <a:lnTo>
                  <a:pt x="48729" y="1482205"/>
                </a:lnTo>
                <a:lnTo>
                  <a:pt x="96812" y="1480557"/>
                </a:lnTo>
                <a:lnTo>
                  <a:pt x="144146" y="1475867"/>
                </a:lnTo>
                <a:lnTo>
                  <a:pt x="190627" y="1468224"/>
                </a:lnTo>
                <a:lnTo>
                  <a:pt x="236151" y="1457721"/>
                </a:lnTo>
                <a:lnTo>
                  <a:pt x="280614" y="1444449"/>
                </a:lnTo>
                <a:lnTo>
                  <a:pt x="323914" y="1428500"/>
                </a:lnTo>
                <a:lnTo>
                  <a:pt x="365946" y="1409964"/>
                </a:lnTo>
                <a:lnTo>
                  <a:pt x="406606" y="1388932"/>
                </a:lnTo>
                <a:lnTo>
                  <a:pt x="445792" y="1365497"/>
                </a:lnTo>
                <a:lnTo>
                  <a:pt x="483400" y="1339749"/>
                </a:lnTo>
                <a:lnTo>
                  <a:pt x="519326" y="1311781"/>
                </a:lnTo>
                <a:lnTo>
                  <a:pt x="536192" y="1296911"/>
                </a:lnTo>
                <a:lnTo>
                  <a:pt x="46532" y="1296911"/>
                </a:lnTo>
                <a:lnTo>
                  <a:pt x="37800" y="1296842"/>
                </a:lnTo>
                <a:lnTo>
                  <a:pt x="29073" y="1296635"/>
                </a:lnTo>
                <a:lnTo>
                  <a:pt x="20350" y="1296289"/>
                </a:lnTo>
                <a:lnTo>
                  <a:pt x="11633" y="1295806"/>
                </a:lnTo>
                <a:close/>
              </a:path>
              <a:path w="788034" h="1482725">
                <a:moveTo>
                  <a:pt x="46532" y="0"/>
                </a:moveTo>
                <a:lnTo>
                  <a:pt x="46532" y="185267"/>
                </a:lnTo>
                <a:lnTo>
                  <a:pt x="94491" y="187307"/>
                </a:lnTo>
                <a:lnTo>
                  <a:pt x="141316" y="193316"/>
                </a:lnTo>
                <a:lnTo>
                  <a:pt x="186842" y="203128"/>
                </a:lnTo>
                <a:lnTo>
                  <a:pt x="230901" y="216575"/>
                </a:lnTo>
                <a:lnTo>
                  <a:pt x="273326" y="233490"/>
                </a:lnTo>
                <a:lnTo>
                  <a:pt x="313952" y="253708"/>
                </a:lnTo>
                <a:lnTo>
                  <a:pt x="352610" y="277060"/>
                </a:lnTo>
                <a:lnTo>
                  <a:pt x="389134" y="303380"/>
                </a:lnTo>
                <a:lnTo>
                  <a:pt x="423358" y="332501"/>
                </a:lnTo>
                <a:lnTo>
                  <a:pt x="455114" y="364257"/>
                </a:lnTo>
                <a:lnTo>
                  <a:pt x="484235" y="398481"/>
                </a:lnTo>
                <a:lnTo>
                  <a:pt x="510555" y="435005"/>
                </a:lnTo>
                <a:lnTo>
                  <a:pt x="533907" y="473663"/>
                </a:lnTo>
                <a:lnTo>
                  <a:pt x="554125" y="514289"/>
                </a:lnTo>
                <a:lnTo>
                  <a:pt x="571040" y="556714"/>
                </a:lnTo>
                <a:lnTo>
                  <a:pt x="584487" y="600773"/>
                </a:lnTo>
                <a:lnTo>
                  <a:pt x="594298" y="646299"/>
                </a:lnTo>
                <a:lnTo>
                  <a:pt x="600308" y="693124"/>
                </a:lnTo>
                <a:lnTo>
                  <a:pt x="602348" y="741083"/>
                </a:lnTo>
                <a:lnTo>
                  <a:pt x="600308" y="789041"/>
                </a:lnTo>
                <a:lnTo>
                  <a:pt x="594298" y="835867"/>
                </a:lnTo>
                <a:lnTo>
                  <a:pt x="584487" y="881393"/>
                </a:lnTo>
                <a:lnTo>
                  <a:pt x="571040" y="925452"/>
                </a:lnTo>
                <a:lnTo>
                  <a:pt x="554125" y="967879"/>
                </a:lnTo>
                <a:lnTo>
                  <a:pt x="533907" y="1008505"/>
                </a:lnTo>
                <a:lnTo>
                  <a:pt x="510555" y="1047164"/>
                </a:lnTo>
                <a:lnTo>
                  <a:pt x="484235" y="1083689"/>
                </a:lnTo>
                <a:lnTo>
                  <a:pt x="455114" y="1117914"/>
                </a:lnTo>
                <a:lnTo>
                  <a:pt x="423358" y="1149671"/>
                </a:lnTo>
                <a:lnTo>
                  <a:pt x="389134" y="1178793"/>
                </a:lnTo>
                <a:lnTo>
                  <a:pt x="352610" y="1205114"/>
                </a:lnTo>
                <a:lnTo>
                  <a:pt x="313952" y="1228467"/>
                </a:lnTo>
                <a:lnTo>
                  <a:pt x="273326" y="1248685"/>
                </a:lnTo>
                <a:lnTo>
                  <a:pt x="230901" y="1265602"/>
                </a:lnTo>
                <a:lnTo>
                  <a:pt x="186842" y="1279049"/>
                </a:lnTo>
                <a:lnTo>
                  <a:pt x="141316" y="1288861"/>
                </a:lnTo>
                <a:lnTo>
                  <a:pt x="94491" y="1294871"/>
                </a:lnTo>
                <a:lnTo>
                  <a:pt x="46532" y="1296911"/>
                </a:lnTo>
                <a:lnTo>
                  <a:pt x="536192" y="1296911"/>
                </a:lnTo>
                <a:lnTo>
                  <a:pt x="585717" y="1249545"/>
                </a:lnTo>
                <a:lnTo>
                  <a:pt x="615975" y="1215461"/>
                </a:lnTo>
                <a:lnTo>
                  <a:pt x="644137" y="1179520"/>
                </a:lnTo>
                <a:lnTo>
                  <a:pt x="670099" y="1141816"/>
                </a:lnTo>
                <a:lnTo>
                  <a:pt x="693758" y="1102438"/>
                </a:lnTo>
                <a:lnTo>
                  <a:pt x="715009" y="1061478"/>
                </a:lnTo>
                <a:lnTo>
                  <a:pt x="733750" y="1019028"/>
                </a:lnTo>
                <a:lnTo>
                  <a:pt x="749876" y="975179"/>
                </a:lnTo>
                <a:lnTo>
                  <a:pt x="763285" y="930021"/>
                </a:lnTo>
                <a:lnTo>
                  <a:pt x="773872" y="883647"/>
                </a:lnTo>
                <a:lnTo>
                  <a:pt x="781534" y="836148"/>
                </a:lnTo>
                <a:lnTo>
                  <a:pt x="786168" y="787615"/>
                </a:lnTo>
                <a:lnTo>
                  <a:pt x="787653" y="738886"/>
                </a:lnTo>
                <a:lnTo>
                  <a:pt x="786004" y="690803"/>
                </a:lnTo>
                <a:lnTo>
                  <a:pt x="781312" y="643469"/>
                </a:lnTo>
                <a:lnTo>
                  <a:pt x="773669" y="596988"/>
                </a:lnTo>
                <a:lnTo>
                  <a:pt x="763165" y="551464"/>
                </a:lnTo>
                <a:lnTo>
                  <a:pt x="749892" y="507001"/>
                </a:lnTo>
                <a:lnTo>
                  <a:pt x="733942" y="463702"/>
                </a:lnTo>
                <a:lnTo>
                  <a:pt x="715405" y="421670"/>
                </a:lnTo>
                <a:lnTo>
                  <a:pt x="694373" y="381009"/>
                </a:lnTo>
                <a:lnTo>
                  <a:pt x="670938" y="341823"/>
                </a:lnTo>
                <a:lnTo>
                  <a:pt x="645190" y="304216"/>
                </a:lnTo>
                <a:lnTo>
                  <a:pt x="617221" y="268291"/>
                </a:lnTo>
                <a:lnTo>
                  <a:pt x="587122" y="234151"/>
                </a:lnTo>
                <a:lnTo>
                  <a:pt x="554985" y="201900"/>
                </a:lnTo>
                <a:lnTo>
                  <a:pt x="520901" y="171643"/>
                </a:lnTo>
                <a:lnTo>
                  <a:pt x="484961" y="143481"/>
                </a:lnTo>
                <a:lnTo>
                  <a:pt x="447257" y="117520"/>
                </a:lnTo>
                <a:lnTo>
                  <a:pt x="407880" y="93862"/>
                </a:lnTo>
                <a:lnTo>
                  <a:pt x="366921" y="72611"/>
                </a:lnTo>
                <a:lnTo>
                  <a:pt x="324472" y="53872"/>
                </a:lnTo>
                <a:lnTo>
                  <a:pt x="280623" y="37746"/>
                </a:lnTo>
                <a:lnTo>
                  <a:pt x="235467" y="24339"/>
                </a:lnTo>
                <a:lnTo>
                  <a:pt x="189094" y="13753"/>
                </a:lnTo>
                <a:lnTo>
                  <a:pt x="141597" y="6092"/>
                </a:lnTo>
                <a:lnTo>
                  <a:pt x="93065" y="1460"/>
                </a:lnTo>
                <a:lnTo>
                  <a:pt x="58171" y="90"/>
                </a:lnTo>
                <a:lnTo>
                  <a:pt x="46532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0175" y="3440176"/>
            <a:ext cx="741680" cy="1480820"/>
          </a:xfrm>
          <a:custGeom>
            <a:avLst/>
            <a:gdLst/>
            <a:ahLst/>
            <a:cxnLst/>
            <a:rect l="l" t="t" r="r" b="b"/>
            <a:pathLst>
              <a:path w="741679" h="1480820">
                <a:moveTo>
                  <a:pt x="741095" y="0"/>
                </a:moveTo>
                <a:lnTo>
                  <a:pt x="692368" y="1576"/>
                </a:lnTo>
                <a:lnTo>
                  <a:pt x="644482" y="6240"/>
                </a:lnTo>
                <a:lnTo>
                  <a:pt x="597536" y="13894"/>
                </a:lnTo>
                <a:lnTo>
                  <a:pt x="551627" y="24440"/>
                </a:lnTo>
                <a:lnTo>
                  <a:pt x="506852" y="37781"/>
                </a:lnTo>
                <a:lnTo>
                  <a:pt x="463309" y="53819"/>
                </a:lnTo>
                <a:lnTo>
                  <a:pt x="421096" y="72456"/>
                </a:lnTo>
                <a:lnTo>
                  <a:pt x="380311" y="93595"/>
                </a:lnTo>
                <a:lnTo>
                  <a:pt x="341051" y="117139"/>
                </a:lnTo>
                <a:lnTo>
                  <a:pt x="303414" y="142988"/>
                </a:lnTo>
                <a:lnTo>
                  <a:pt x="267497" y="171046"/>
                </a:lnTo>
                <a:lnTo>
                  <a:pt x="233399" y="201216"/>
                </a:lnTo>
                <a:lnTo>
                  <a:pt x="201216" y="233399"/>
                </a:lnTo>
                <a:lnTo>
                  <a:pt x="171046" y="267497"/>
                </a:lnTo>
                <a:lnTo>
                  <a:pt x="142988" y="303414"/>
                </a:lnTo>
                <a:lnTo>
                  <a:pt x="117139" y="341051"/>
                </a:lnTo>
                <a:lnTo>
                  <a:pt x="93595" y="380311"/>
                </a:lnTo>
                <a:lnTo>
                  <a:pt x="72456" y="421096"/>
                </a:lnTo>
                <a:lnTo>
                  <a:pt x="53819" y="463309"/>
                </a:lnTo>
                <a:lnTo>
                  <a:pt x="37781" y="506852"/>
                </a:lnTo>
                <a:lnTo>
                  <a:pt x="24440" y="551627"/>
                </a:lnTo>
                <a:lnTo>
                  <a:pt x="13894" y="597536"/>
                </a:lnTo>
                <a:lnTo>
                  <a:pt x="6240" y="644482"/>
                </a:lnTo>
                <a:lnTo>
                  <a:pt x="1576" y="692368"/>
                </a:lnTo>
                <a:lnTo>
                  <a:pt x="0" y="741095"/>
                </a:lnTo>
                <a:lnTo>
                  <a:pt x="1568" y="789630"/>
                </a:lnTo>
                <a:lnTo>
                  <a:pt x="6209" y="837363"/>
                </a:lnTo>
                <a:lnTo>
                  <a:pt x="13830" y="884192"/>
                </a:lnTo>
                <a:lnTo>
                  <a:pt x="24334" y="930018"/>
                </a:lnTo>
                <a:lnTo>
                  <a:pt x="37628" y="974739"/>
                </a:lnTo>
                <a:lnTo>
                  <a:pt x="53618" y="1018255"/>
                </a:lnTo>
                <a:lnTo>
                  <a:pt x="72208" y="1060465"/>
                </a:lnTo>
                <a:lnTo>
                  <a:pt x="93305" y="1101268"/>
                </a:lnTo>
                <a:lnTo>
                  <a:pt x="116813" y="1140565"/>
                </a:lnTo>
                <a:lnTo>
                  <a:pt x="142639" y="1178253"/>
                </a:lnTo>
                <a:lnTo>
                  <a:pt x="170687" y="1214234"/>
                </a:lnTo>
                <a:lnTo>
                  <a:pt x="200863" y="1248405"/>
                </a:lnTo>
                <a:lnTo>
                  <a:pt x="233072" y="1280666"/>
                </a:lnTo>
                <a:lnTo>
                  <a:pt x="267221" y="1310917"/>
                </a:lnTo>
                <a:lnTo>
                  <a:pt x="303214" y="1339058"/>
                </a:lnTo>
                <a:lnTo>
                  <a:pt x="340958" y="1364986"/>
                </a:lnTo>
                <a:lnTo>
                  <a:pt x="380357" y="1388602"/>
                </a:lnTo>
                <a:lnTo>
                  <a:pt x="421316" y="1409806"/>
                </a:lnTo>
                <a:lnTo>
                  <a:pt x="463743" y="1428495"/>
                </a:lnTo>
                <a:lnTo>
                  <a:pt x="507541" y="1444571"/>
                </a:lnTo>
                <a:lnTo>
                  <a:pt x="552616" y="1457932"/>
                </a:lnTo>
                <a:lnTo>
                  <a:pt x="598875" y="1468477"/>
                </a:lnTo>
                <a:lnTo>
                  <a:pt x="646222" y="1476106"/>
                </a:lnTo>
                <a:lnTo>
                  <a:pt x="694563" y="1480718"/>
                </a:lnTo>
                <a:lnTo>
                  <a:pt x="706196" y="1295819"/>
                </a:lnTo>
                <a:lnTo>
                  <a:pt x="658461" y="1290771"/>
                </a:lnTo>
                <a:lnTo>
                  <a:pt x="612105" y="1281832"/>
                </a:lnTo>
                <a:lnTo>
                  <a:pt x="567285" y="1269181"/>
                </a:lnTo>
                <a:lnTo>
                  <a:pt x="524157" y="1252994"/>
                </a:lnTo>
                <a:lnTo>
                  <a:pt x="482877" y="1233447"/>
                </a:lnTo>
                <a:lnTo>
                  <a:pt x="443601" y="1210718"/>
                </a:lnTo>
                <a:lnTo>
                  <a:pt x="406485" y="1184984"/>
                </a:lnTo>
                <a:lnTo>
                  <a:pt x="371685" y="1156422"/>
                </a:lnTo>
                <a:lnTo>
                  <a:pt x="339357" y="1125209"/>
                </a:lnTo>
                <a:lnTo>
                  <a:pt x="309657" y="1091521"/>
                </a:lnTo>
                <a:lnTo>
                  <a:pt x="282741" y="1055537"/>
                </a:lnTo>
                <a:lnTo>
                  <a:pt x="258766" y="1017432"/>
                </a:lnTo>
                <a:lnTo>
                  <a:pt x="237886" y="977383"/>
                </a:lnTo>
                <a:lnTo>
                  <a:pt x="220259" y="935569"/>
                </a:lnTo>
                <a:lnTo>
                  <a:pt x="206041" y="892165"/>
                </a:lnTo>
                <a:lnTo>
                  <a:pt x="195387" y="847348"/>
                </a:lnTo>
                <a:lnTo>
                  <a:pt x="188453" y="801297"/>
                </a:lnTo>
                <a:lnTo>
                  <a:pt x="185396" y="754187"/>
                </a:lnTo>
                <a:lnTo>
                  <a:pt x="186372" y="706196"/>
                </a:lnTo>
                <a:lnTo>
                  <a:pt x="191492" y="658015"/>
                </a:lnTo>
                <a:lnTo>
                  <a:pt x="200589" y="611203"/>
                </a:lnTo>
                <a:lnTo>
                  <a:pt x="213485" y="565926"/>
                </a:lnTo>
                <a:lnTo>
                  <a:pt x="230000" y="522352"/>
                </a:lnTo>
                <a:lnTo>
                  <a:pt x="249956" y="480650"/>
                </a:lnTo>
                <a:lnTo>
                  <a:pt x="273175" y="440988"/>
                </a:lnTo>
                <a:lnTo>
                  <a:pt x="299476" y="403534"/>
                </a:lnTo>
                <a:lnTo>
                  <a:pt x="328681" y="368455"/>
                </a:lnTo>
                <a:lnTo>
                  <a:pt x="360611" y="335919"/>
                </a:lnTo>
                <a:lnTo>
                  <a:pt x="395088" y="306095"/>
                </a:lnTo>
                <a:lnTo>
                  <a:pt x="431932" y="279151"/>
                </a:lnTo>
                <a:lnTo>
                  <a:pt x="470964" y="255254"/>
                </a:lnTo>
                <a:lnTo>
                  <a:pt x="512006" y="234573"/>
                </a:lnTo>
                <a:lnTo>
                  <a:pt x="554878" y="217276"/>
                </a:lnTo>
                <a:lnTo>
                  <a:pt x="599402" y="203529"/>
                </a:lnTo>
                <a:lnTo>
                  <a:pt x="645399" y="193503"/>
                </a:lnTo>
                <a:lnTo>
                  <a:pt x="692690" y="187364"/>
                </a:lnTo>
                <a:lnTo>
                  <a:pt x="741095" y="185280"/>
                </a:lnTo>
                <a:lnTo>
                  <a:pt x="741095" y="0"/>
                </a:lnTo>
                <a:close/>
              </a:path>
            </a:pathLst>
          </a:custGeom>
          <a:solidFill>
            <a:srgbClr val="F68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52156" y="3874896"/>
            <a:ext cx="837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52%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7431" y="5043266"/>
            <a:ext cx="19519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Leaders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invested in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cloud…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92084" y="3883069"/>
            <a:ext cx="443230" cy="553720"/>
          </a:xfrm>
          <a:custGeom>
            <a:avLst/>
            <a:gdLst/>
            <a:ahLst/>
            <a:cxnLst/>
            <a:rect l="l" t="t" r="r" b="b"/>
            <a:pathLst>
              <a:path w="443229" h="553720">
                <a:moveTo>
                  <a:pt x="0" y="0"/>
                </a:moveTo>
                <a:lnTo>
                  <a:pt x="0" y="110782"/>
                </a:lnTo>
                <a:lnTo>
                  <a:pt x="49112" y="114385"/>
                </a:lnTo>
                <a:lnTo>
                  <a:pt x="95986" y="124852"/>
                </a:lnTo>
                <a:lnTo>
                  <a:pt x="140107" y="141670"/>
                </a:lnTo>
                <a:lnTo>
                  <a:pt x="180963" y="164323"/>
                </a:lnTo>
                <a:lnTo>
                  <a:pt x="218039" y="192298"/>
                </a:lnTo>
                <a:lnTo>
                  <a:pt x="250821" y="225081"/>
                </a:lnTo>
                <a:lnTo>
                  <a:pt x="278795" y="262157"/>
                </a:lnTo>
                <a:lnTo>
                  <a:pt x="301447" y="303013"/>
                </a:lnTo>
                <a:lnTo>
                  <a:pt x="318263" y="347134"/>
                </a:lnTo>
                <a:lnTo>
                  <a:pt x="328730" y="394006"/>
                </a:lnTo>
                <a:lnTo>
                  <a:pt x="332333" y="443115"/>
                </a:lnTo>
                <a:lnTo>
                  <a:pt x="331677" y="463993"/>
                </a:lnTo>
                <a:lnTo>
                  <a:pt x="329714" y="484770"/>
                </a:lnTo>
                <a:lnTo>
                  <a:pt x="326450" y="505382"/>
                </a:lnTo>
                <a:lnTo>
                  <a:pt x="321894" y="525767"/>
                </a:lnTo>
                <a:lnTo>
                  <a:pt x="429196" y="553313"/>
                </a:lnTo>
                <a:lnTo>
                  <a:pt x="438685" y="505902"/>
                </a:lnTo>
                <a:lnTo>
                  <a:pt x="442936" y="458701"/>
                </a:lnTo>
                <a:lnTo>
                  <a:pt x="442146" y="412039"/>
                </a:lnTo>
                <a:lnTo>
                  <a:pt x="436508" y="366245"/>
                </a:lnTo>
                <a:lnTo>
                  <a:pt x="426218" y="321649"/>
                </a:lnTo>
                <a:lnTo>
                  <a:pt x="411468" y="278579"/>
                </a:lnTo>
                <a:lnTo>
                  <a:pt x="392455" y="237364"/>
                </a:lnTo>
                <a:lnTo>
                  <a:pt x="369373" y="198334"/>
                </a:lnTo>
                <a:lnTo>
                  <a:pt x="342416" y="161816"/>
                </a:lnTo>
                <a:lnTo>
                  <a:pt x="311778" y="128142"/>
                </a:lnTo>
                <a:lnTo>
                  <a:pt x="277655" y="97638"/>
                </a:lnTo>
                <a:lnTo>
                  <a:pt x="240241" y="70635"/>
                </a:lnTo>
                <a:lnTo>
                  <a:pt x="199730" y="47461"/>
                </a:lnTo>
                <a:lnTo>
                  <a:pt x="156318" y="28446"/>
                </a:lnTo>
                <a:lnTo>
                  <a:pt x="110197" y="13919"/>
                </a:lnTo>
                <a:lnTo>
                  <a:pt x="55537" y="3497"/>
                </a:lnTo>
                <a:lnTo>
                  <a:pt x="27837" y="876"/>
                </a:lnTo>
                <a:lnTo>
                  <a:pt x="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48974" y="3883073"/>
            <a:ext cx="872490" cy="886460"/>
          </a:xfrm>
          <a:custGeom>
            <a:avLst/>
            <a:gdLst/>
            <a:ahLst/>
            <a:cxnLst/>
            <a:rect l="l" t="t" r="r" b="b"/>
            <a:pathLst>
              <a:path w="872490" h="886460">
                <a:moveTo>
                  <a:pt x="443115" y="0"/>
                </a:moveTo>
                <a:lnTo>
                  <a:pt x="394832" y="2600"/>
                </a:lnTo>
                <a:lnTo>
                  <a:pt x="348056" y="10220"/>
                </a:lnTo>
                <a:lnTo>
                  <a:pt x="303055" y="22590"/>
                </a:lnTo>
                <a:lnTo>
                  <a:pt x="260102" y="39439"/>
                </a:lnTo>
                <a:lnTo>
                  <a:pt x="219465" y="60497"/>
                </a:lnTo>
                <a:lnTo>
                  <a:pt x="181416" y="85494"/>
                </a:lnTo>
                <a:lnTo>
                  <a:pt x="146224" y="114160"/>
                </a:lnTo>
                <a:lnTo>
                  <a:pt x="114160" y="146224"/>
                </a:lnTo>
                <a:lnTo>
                  <a:pt x="85494" y="181416"/>
                </a:lnTo>
                <a:lnTo>
                  <a:pt x="60497" y="219465"/>
                </a:lnTo>
                <a:lnTo>
                  <a:pt x="39439" y="260102"/>
                </a:lnTo>
                <a:lnTo>
                  <a:pt x="22590" y="303055"/>
                </a:lnTo>
                <a:lnTo>
                  <a:pt x="10220" y="348056"/>
                </a:lnTo>
                <a:lnTo>
                  <a:pt x="2600" y="394832"/>
                </a:lnTo>
                <a:lnTo>
                  <a:pt x="0" y="443115"/>
                </a:lnTo>
                <a:lnTo>
                  <a:pt x="2600" y="491396"/>
                </a:lnTo>
                <a:lnTo>
                  <a:pt x="10220" y="538171"/>
                </a:lnTo>
                <a:lnTo>
                  <a:pt x="22590" y="583170"/>
                </a:lnTo>
                <a:lnTo>
                  <a:pt x="39439" y="626123"/>
                </a:lnTo>
                <a:lnTo>
                  <a:pt x="60497" y="666760"/>
                </a:lnTo>
                <a:lnTo>
                  <a:pt x="85494" y="704809"/>
                </a:lnTo>
                <a:lnTo>
                  <a:pt x="114160" y="740002"/>
                </a:lnTo>
                <a:lnTo>
                  <a:pt x="146224" y="772066"/>
                </a:lnTo>
                <a:lnTo>
                  <a:pt x="181416" y="800732"/>
                </a:lnTo>
                <a:lnTo>
                  <a:pt x="219465" y="825730"/>
                </a:lnTo>
                <a:lnTo>
                  <a:pt x="260102" y="846790"/>
                </a:lnTo>
                <a:lnTo>
                  <a:pt x="303055" y="863640"/>
                </a:lnTo>
                <a:lnTo>
                  <a:pt x="348056" y="876010"/>
                </a:lnTo>
                <a:lnTo>
                  <a:pt x="394832" y="883631"/>
                </a:lnTo>
                <a:lnTo>
                  <a:pt x="443115" y="886231"/>
                </a:lnTo>
                <a:lnTo>
                  <a:pt x="493093" y="883422"/>
                </a:lnTo>
                <a:lnTo>
                  <a:pt x="541652" y="875176"/>
                </a:lnTo>
                <a:lnTo>
                  <a:pt x="588442" y="861764"/>
                </a:lnTo>
                <a:lnTo>
                  <a:pt x="633114" y="843457"/>
                </a:lnTo>
                <a:lnTo>
                  <a:pt x="675319" y="820527"/>
                </a:lnTo>
                <a:lnTo>
                  <a:pt x="714706" y="793243"/>
                </a:lnTo>
                <a:lnTo>
                  <a:pt x="735485" y="775250"/>
                </a:lnTo>
                <a:lnTo>
                  <a:pt x="456930" y="775250"/>
                </a:lnTo>
                <a:lnTo>
                  <a:pt x="408926" y="773732"/>
                </a:lnTo>
                <a:lnTo>
                  <a:pt x="360464" y="765009"/>
                </a:lnTo>
                <a:lnTo>
                  <a:pt x="313793" y="749306"/>
                </a:lnTo>
                <a:lnTo>
                  <a:pt x="270997" y="727511"/>
                </a:lnTo>
                <a:lnTo>
                  <a:pt x="232445" y="700249"/>
                </a:lnTo>
                <a:lnTo>
                  <a:pt x="198507" y="668146"/>
                </a:lnTo>
                <a:lnTo>
                  <a:pt x="169553" y="631829"/>
                </a:lnTo>
                <a:lnTo>
                  <a:pt x="145953" y="591923"/>
                </a:lnTo>
                <a:lnTo>
                  <a:pt x="128078" y="549054"/>
                </a:lnTo>
                <a:lnTo>
                  <a:pt x="116297" y="503847"/>
                </a:lnTo>
                <a:lnTo>
                  <a:pt x="110980" y="456930"/>
                </a:lnTo>
                <a:lnTo>
                  <a:pt x="112498" y="408926"/>
                </a:lnTo>
                <a:lnTo>
                  <a:pt x="121221" y="360464"/>
                </a:lnTo>
                <a:lnTo>
                  <a:pt x="137203" y="313201"/>
                </a:lnTo>
                <a:lnTo>
                  <a:pt x="159580" y="269694"/>
                </a:lnTo>
                <a:lnTo>
                  <a:pt x="187730" y="230425"/>
                </a:lnTo>
                <a:lnTo>
                  <a:pt x="221034" y="195875"/>
                </a:lnTo>
                <a:lnTo>
                  <a:pt x="258870" y="166526"/>
                </a:lnTo>
                <a:lnTo>
                  <a:pt x="300617" y="142861"/>
                </a:lnTo>
                <a:lnTo>
                  <a:pt x="345655" y="125360"/>
                </a:lnTo>
                <a:lnTo>
                  <a:pt x="393361" y="114507"/>
                </a:lnTo>
                <a:lnTo>
                  <a:pt x="443115" y="110782"/>
                </a:lnTo>
                <a:lnTo>
                  <a:pt x="443115" y="0"/>
                </a:lnTo>
                <a:close/>
              </a:path>
              <a:path w="872490" h="886460">
                <a:moveTo>
                  <a:pt x="765009" y="525754"/>
                </a:moveTo>
                <a:lnTo>
                  <a:pt x="749306" y="572428"/>
                </a:lnTo>
                <a:lnTo>
                  <a:pt x="727511" y="615227"/>
                </a:lnTo>
                <a:lnTo>
                  <a:pt x="700249" y="653781"/>
                </a:lnTo>
                <a:lnTo>
                  <a:pt x="668146" y="687721"/>
                </a:lnTo>
                <a:lnTo>
                  <a:pt x="631829" y="716676"/>
                </a:lnTo>
                <a:lnTo>
                  <a:pt x="591923" y="740276"/>
                </a:lnTo>
                <a:lnTo>
                  <a:pt x="549054" y="758152"/>
                </a:lnTo>
                <a:lnTo>
                  <a:pt x="503847" y="769933"/>
                </a:lnTo>
                <a:lnTo>
                  <a:pt x="456930" y="775250"/>
                </a:lnTo>
                <a:lnTo>
                  <a:pt x="735485" y="775250"/>
                </a:lnTo>
                <a:lnTo>
                  <a:pt x="783633" y="726702"/>
                </a:lnTo>
                <a:lnTo>
                  <a:pt x="812474" y="687986"/>
                </a:lnTo>
                <a:lnTo>
                  <a:pt x="837100" y="646002"/>
                </a:lnTo>
                <a:lnTo>
                  <a:pt x="857162" y="601021"/>
                </a:lnTo>
                <a:lnTo>
                  <a:pt x="872312" y="553313"/>
                </a:lnTo>
                <a:lnTo>
                  <a:pt x="765009" y="525754"/>
                </a:lnTo>
                <a:close/>
              </a:path>
            </a:pathLst>
          </a:custGeom>
          <a:solidFill>
            <a:srgbClr val="F68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77478" y="4123634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29%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34137" y="4854816"/>
            <a:ext cx="154495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…Less than a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third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of other CIOs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non-  digital leaders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)  invested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0032" y="6272690"/>
            <a:ext cx="842200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281940" algn="ctr">
              <a:lnSpc>
                <a:spcPct val="100000"/>
              </a:lnSpc>
            </a:pPr>
            <a:r>
              <a:rPr sz="600" b="1" spc="-5" dirty="0">
                <a:latin typeface="Arial"/>
                <a:cs typeface="Arial"/>
              </a:rPr>
              <a:t>Document Classification: KPMG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876544"/>
            <a:ext cx="10586085" cy="981710"/>
          </a:xfrm>
          <a:custGeom>
            <a:avLst/>
            <a:gdLst/>
            <a:ahLst/>
            <a:cxnLst/>
            <a:rect l="l" t="t" r="r" b="b"/>
            <a:pathLst>
              <a:path w="10586085" h="981709">
                <a:moveTo>
                  <a:pt x="0" y="981455"/>
                </a:moveTo>
                <a:lnTo>
                  <a:pt x="10585704" y="981455"/>
                </a:lnTo>
                <a:lnTo>
                  <a:pt x="10585704" y="0"/>
                </a:lnTo>
                <a:lnTo>
                  <a:pt x="0" y="0"/>
                </a:lnTo>
                <a:lnTo>
                  <a:pt x="0" y="981455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3152" y="6623353"/>
            <a:ext cx="14382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Document Classification: KPMG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7332" y="625277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2018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038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5" dirty="0">
                <a:solidFill>
                  <a:srgbClr val="FFFFFF"/>
                </a:solidFill>
              </a:rPr>
              <a:t>…. </a:t>
            </a:r>
            <a:r>
              <a:rPr sz="2800" dirty="0">
                <a:solidFill>
                  <a:srgbClr val="FFFFFF"/>
                </a:solidFill>
              </a:rPr>
              <a:t>but </a:t>
            </a:r>
            <a:r>
              <a:rPr sz="2800" spc="-5" dirty="0">
                <a:solidFill>
                  <a:srgbClr val="FFFFFF"/>
                </a:solidFill>
              </a:rPr>
              <a:t>some </a:t>
            </a:r>
            <a:r>
              <a:rPr sz="2800" dirty="0">
                <a:solidFill>
                  <a:srgbClr val="FFFFFF"/>
                </a:solidFill>
              </a:rPr>
              <a:t>challenges exist and </a:t>
            </a:r>
            <a:r>
              <a:rPr sz="2800" spc="-5" dirty="0">
                <a:solidFill>
                  <a:srgbClr val="FFFFFF"/>
                </a:solidFill>
              </a:rPr>
              <a:t>simply </a:t>
            </a:r>
            <a:r>
              <a:rPr sz="2800" dirty="0">
                <a:solidFill>
                  <a:srgbClr val="FFFFFF"/>
                </a:solidFill>
              </a:rPr>
              <a:t>plugging </a:t>
            </a:r>
            <a:r>
              <a:rPr sz="2800" spc="-5" dirty="0">
                <a:solidFill>
                  <a:srgbClr val="FFFFFF"/>
                </a:solidFill>
              </a:rPr>
              <a:t>into the </a:t>
            </a:r>
            <a:r>
              <a:rPr sz="2800" dirty="0">
                <a:solidFill>
                  <a:srgbClr val="FFFFFF"/>
                </a:solidFill>
              </a:rPr>
              <a:t>cloud  </a:t>
            </a:r>
            <a:r>
              <a:rPr sz="2800" spc="-5" dirty="0">
                <a:solidFill>
                  <a:srgbClr val="FFFFFF"/>
                </a:solidFill>
              </a:rPr>
              <a:t>will </a:t>
            </a:r>
            <a:r>
              <a:rPr sz="2800" dirty="0">
                <a:solidFill>
                  <a:srgbClr val="FFFFFF"/>
                </a:solidFill>
              </a:rPr>
              <a:t>not achieve business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transformation…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1362455" y="1420367"/>
            <a:ext cx="2030095" cy="2846833"/>
          </a:xfrm>
          <a:custGeom>
            <a:avLst/>
            <a:gdLst/>
            <a:ahLst/>
            <a:cxnLst/>
            <a:rect l="l" t="t" r="r" b="b"/>
            <a:pathLst>
              <a:path w="2030095" h="3971925">
                <a:moveTo>
                  <a:pt x="0" y="0"/>
                </a:moveTo>
                <a:lnTo>
                  <a:pt x="2029968" y="0"/>
                </a:lnTo>
                <a:lnTo>
                  <a:pt x="2029968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5029" y="2280666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5688" y="1563624"/>
            <a:ext cx="585470" cy="556260"/>
          </a:xfrm>
          <a:custGeom>
            <a:avLst/>
            <a:gdLst/>
            <a:ahLst/>
            <a:cxnLst/>
            <a:rect l="l" t="t" r="r" b="b"/>
            <a:pathLst>
              <a:path w="585469" h="556260">
                <a:moveTo>
                  <a:pt x="0" y="278129"/>
                </a:moveTo>
                <a:lnTo>
                  <a:pt x="3829" y="233015"/>
                </a:lnTo>
                <a:lnTo>
                  <a:pt x="14916" y="190219"/>
                </a:lnTo>
                <a:lnTo>
                  <a:pt x="32659" y="150313"/>
                </a:lnTo>
                <a:lnTo>
                  <a:pt x="56455" y="113870"/>
                </a:lnTo>
                <a:lnTo>
                  <a:pt x="85701" y="81462"/>
                </a:lnTo>
                <a:lnTo>
                  <a:pt x="119795" y="53663"/>
                </a:lnTo>
                <a:lnTo>
                  <a:pt x="158135" y="31044"/>
                </a:lnTo>
                <a:lnTo>
                  <a:pt x="200119" y="14179"/>
                </a:lnTo>
                <a:lnTo>
                  <a:pt x="245144" y="3640"/>
                </a:lnTo>
                <a:lnTo>
                  <a:pt x="292608" y="0"/>
                </a:lnTo>
                <a:lnTo>
                  <a:pt x="340071" y="3640"/>
                </a:lnTo>
                <a:lnTo>
                  <a:pt x="385096" y="14179"/>
                </a:lnTo>
                <a:lnTo>
                  <a:pt x="427080" y="31044"/>
                </a:lnTo>
                <a:lnTo>
                  <a:pt x="465420" y="53663"/>
                </a:lnTo>
                <a:lnTo>
                  <a:pt x="499514" y="81462"/>
                </a:lnTo>
                <a:lnTo>
                  <a:pt x="528760" y="113870"/>
                </a:lnTo>
                <a:lnTo>
                  <a:pt x="552556" y="150313"/>
                </a:lnTo>
                <a:lnTo>
                  <a:pt x="570299" y="190219"/>
                </a:lnTo>
                <a:lnTo>
                  <a:pt x="581386" y="233015"/>
                </a:lnTo>
                <a:lnTo>
                  <a:pt x="585216" y="278129"/>
                </a:lnTo>
                <a:lnTo>
                  <a:pt x="581386" y="323244"/>
                </a:lnTo>
                <a:lnTo>
                  <a:pt x="570299" y="366040"/>
                </a:lnTo>
                <a:lnTo>
                  <a:pt x="552556" y="405946"/>
                </a:lnTo>
                <a:lnTo>
                  <a:pt x="528760" y="442389"/>
                </a:lnTo>
                <a:lnTo>
                  <a:pt x="499514" y="474797"/>
                </a:lnTo>
                <a:lnTo>
                  <a:pt x="465420" y="502596"/>
                </a:lnTo>
                <a:lnTo>
                  <a:pt x="427080" y="525215"/>
                </a:lnTo>
                <a:lnTo>
                  <a:pt x="385096" y="542080"/>
                </a:lnTo>
                <a:lnTo>
                  <a:pt x="340071" y="552619"/>
                </a:lnTo>
                <a:lnTo>
                  <a:pt x="292608" y="556259"/>
                </a:lnTo>
                <a:lnTo>
                  <a:pt x="245144" y="552619"/>
                </a:lnTo>
                <a:lnTo>
                  <a:pt x="200119" y="542080"/>
                </a:lnTo>
                <a:lnTo>
                  <a:pt x="158135" y="525215"/>
                </a:lnTo>
                <a:lnTo>
                  <a:pt x="119795" y="502596"/>
                </a:lnTo>
                <a:lnTo>
                  <a:pt x="85701" y="474797"/>
                </a:lnTo>
                <a:lnTo>
                  <a:pt x="56455" y="442389"/>
                </a:lnTo>
                <a:lnTo>
                  <a:pt x="32659" y="405946"/>
                </a:lnTo>
                <a:lnTo>
                  <a:pt x="14916" y="366040"/>
                </a:lnTo>
                <a:lnTo>
                  <a:pt x="3829" y="323244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6958" y="1634514"/>
            <a:ext cx="245745" cy="415290"/>
          </a:xfrm>
          <a:custGeom>
            <a:avLst/>
            <a:gdLst/>
            <a:ahLst/>
            <a:cxnLst/>
            <a:rect l="l" t="t" r="r" b="b"/>
            <a:pathLst>
              <a:path w="245744" h="415289">
                <a:moveTo>
                  <a:pt x="6743" y="372389"/>
                </a:moveTo>
                <a:lnTo>
                  <a:pt x="4724" y="375589"/>
                </a:lnTo>
                <a:lnTo>
                  <a:pt x="3965" y="383687"/>
                </a:lnTo>
                <a:lnTo>
                  <a:pt x="2692" y="399275"/>
                </a:lnTo>
                <a:lnTo>
                  <a:pt x="1346" y="407581"/>
                </a:lnTo>
                <a:lnTo>
                  <a:pt x="0" y="412711"/>
                </a:lnTo>
                <a:lnTo>
                  <a:pt x="2019" y="414629"/>
                </a:lnTo>
                <a:lnTo>
                  <a:pt x="19951" y="414688"/>
                </a:lnTo>
                <a:lnTo>
                  <a:pt x="32359" y="414628"/>
                </a:lnTo>
                <a:lnTo>
                  <a:pt x="101673" y="402139"/>
                </a:lnTo>
                <a:lnTo>
                  <a:pt x="141718" y="383687"/>
                </a:lnTo>
                <a:lnTo>
                  <a:pt x="156323" y="373037"/>
                </a:lnTo>
                <a:lnTo>
                  <a:pt x="16179" y="373037"/>
                </a:lnTo>
                <a:lnTo>
                  <a:pt x="6743" y="372389"/>
                </a:lnTo>
                <a:close/>
              </a:path>
              <a:path w="245744" h="415289">
                <a:moveTo>
                  <a:pt x="154736" y="40446"/>
                </a:moveTo>
                <a:lnTo>
                  <a:pt x="24310" y="40446"/>
                </a:lnTo>
                <a:lnTo>
                  <a:pt x="33369" y="40557"/>
                </a:lnTo>
                <a:lnTo>
                  <a:pt x="42427" y="41506"/>
                </a:lnTo>
                <a:lnTo>
                  <a:pt x="95045" y="54354"/>
                </a:lnTo>
                <a:lnTo>
                  <a:pt x="132751" y="75078"/>
                </a:lnTo>
                <a:lnTo>
                  <a:pt x="163277" y="103401"/>
                </a:lnTo>
                <a:lnTo>
                  <a:pt x="185549" y="137679"/>
                </a:lnTo>
                <a:lnTo>
                  <a:pt x="198495" y="176264"/>
                </a:lnTo>
                <a:lnTo>
                  <a:pt x="201040" y="217512"/>
                </a:lnTo>
                <a:lnTo>
                  <a:pt x="192112" y="259778"/>
                </a:lnTo>
                <a:lnTo>
                  <a:pt x="171873" y="299507"/>
                </a:lnTo>
                <a:lnTo>
                  <a:pt x="142316" y="331896"/>
                </a:lnTo>
                <a:lnTo>
                  <a:pt x="105286" y="355746"/>
                </a:lnTo>
                <a:lnTo>
                  <a:pt x="62625" y="369859"/>
                </a:lnTo>
                <a:lnTo>
                  <a:pt x="16179" y="373037"/>
                </a:lnTo>
                <a:lnTo>
                  <a:pt x="156323" y="373037"/>
                </a:lnTo>
                <a:lnTo>
                  <a:pt x="205052" y="327039"/>
                </a:lnTo>
                <a:lnTo>
                  <a:pt x="226455" y="290791"/>
                </a:lnTo>
                <a:lnTo>
                  <a:pt x="239758" y="250558"/>
                </a:lnTo>
                <a:lnTo>
                  <a:pt x="244017" y="207314"/>
                </a:lnTo>
                <a:lnTo>
                  <a:pt x="244017" y="199631"/>
                </a:lnTo>
                <a:lnTo>
                  <a:pt x="245364" y="191960"/>
                </a:lnTo>
                <a:lnTo>
                  <a:pt x="235137" y="145088"/>
                </a:lnTo>
                <a:lnTo>
                  <a:pt x="219495" y="109256"/>
                </a:lnTo>
                <a:lnTo>
                  <a:pt x="196902" y="77022"/>
                </a:lnTo>
                <a:lnTo>
                  <a:pt x="167170" y="48628"/>
                </a:lnTo>
                <a:lnTo>
                  <a:pt x="154736" y="40446"/>
                </a:lnTo>
                <a:close/>
              </a:path>
              <a:path w="245744" h="415289">
                <a:moveTo>
                  <a:pt x="6743" y="0"/>
                </a:moveTo>
                <a:lnTo>
                  <a:pt x="1346" y="647"/>
                </a:lnTo>
                <a:lnTo>
                  <a:pt x="673" y="1917"/>
                </a:lnTo>
                <a:lnTo>
                  <a:pt x="1346" y="7048"/>
                </a:lnTo>
                <a:lnTo>
                  <a:pt x="2242" y="13381"/>
                </a:lnTo>
                <a:lnTo>
                  <a:pt x="2951" y="19838"/>
                </a:lnTo>
                <a:lnTo>
                  <a:pt x="3533" y="26299"/>
                </a:lnTo>
                <a:lnTo>
                  <a:pt x="4051" y="32639"/>
                </a:lnTo>
                <a:lnTo>
                  <a:pt x="4724" y="40309"/>
                </a:lnTo>
                <a:lnTo>
                  <a:pt x="6743" y="43510"/>
                </a:lnTo>
                <a:lnTo>
                  <a:pt x="15506" y="41592"/>
                </a:lnTo>
                <a:lnTo>
                  <a:pt x="24310" y="40446"/>
                </a:lnTo>
                <a:lnTo>
                  <a:pt x="154736" y="40446"/>
                </a:lnTo>
                <a:lnTo>
                  <a:pt x="131014" y="24835"/>
                </a:lnTo>
                <a:lnTo>
                  <a:pt x="92267" y="8959"/>
                </a:lnTo>
                <a:lnTo>
                  <a:pt x="50864" y="761"/>
                </a:lnTo>
                <a:lnTo>
                  <a:pt x="6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3137" y="1769364"/>
            <a:ext cx="218440" cy="155575"/>
          </a:xfrm>
          <a:custGeom>
            <a:avLst/>
            <a:gdLst/>
            <a:ahLst/>
            <a:cxnLst/>
            <a:rect l="l" t="t" r="r" b="b"/>
            <a:pathLst>
              <a:path w="218439" h="155575">
                <a:moveTo>
                  <a:pt x="29781" y="44970"/>
                </a:moveTo>
                <a:lnTo>
                  <a:pt x="25717" y="48818"/>
                </a:lnTo>
                <a:lnTo>
                  <a:pt x="20524" y="54106"/>
                </a:lnTo>
                <a:lnTo>
                  <a:pt x="15143" y="59337"/>
                </a:lnTo>
                <a:lnTo>
                  <a:pt x="9635" y="64449"/>
                </a:lnTo>
                <a:lnTo>
                  <a:pt x="4064" y="69380"/>
                </a:lnTo>
                <a:lnTo>
                  <a:pt x="0" y="73228"/>
                </a:lnTo>
                <a:lnTo>
                  <a:pt x="685" y="75158"/>
                </a:lnTo>
                <a:lnTo>
                  <a:pt x="42556" y="114985"/>
                </a:lnTo>
                <a:lnTo>
                  <a:pt x="80543" y="151599"/>
                </a:lnTo>
                <a:lnTo>
                  <a:pt x="81902" y="152882"/>
                </a:lnTo>
                <a:lnTo>
                  <a:pt x="83921" y="154165"/>
                </a:lnTo>
                <a:lnTo>
                  <a:pt x="85280" y="155448"/>
                </a:lnTo>
                <a:lnTo>
                  <a:pt x="87985" y="155448"/>
                </a:lnTo>
                <a:lnTo>
                  <a:pt x="89344" y="152882"/>
                </a:lnTo>
                <a:lnTo>
                  <a:pt x="91376" y="151599"/>
                </a:lnTo>
                <a:lnTo>
                  <a:pt x="151108" y="94424"/>
                </a:lnTo>
                <a:lnTo>
                  <a:pt x="83248" y="94424"/>
                </a:lnTo>
                <a:lnTo>
                  <a:pt x="77838" y="89281"/>
                </a:lnTo>
                <a:lnTo>
                  <a:pt x="67568" y="79266"/>
                </a:lnTo>
                <a:lnTo>
                  <a:pt x="57110" y="69373"/>
                </a:lnTo>
                <a:lnTo>
                  <a:pt x="35877" y="49466"/>
                </a:lnTo>
                <a:lnTo>
                  <a:pt x="31813" y="45605"/>
                </a:lnTo>
                <a:lnTo>
                  <a:pt x="29781" y="44970"/>
                </a:lnTo>
                <a:close/>
              </a:path>
              <a:path w="218439" h="155575">
                <a:moveTo>
                  <a:pt x="187477" y="0"/>
                </a:moveTo>
                <a:lnTo>
                  <a:pt x="184099" y="0"/>
                </a:lnTo>
                <a:lnTo>
                  <a:pt x="179362" y="5143"/>
                </a:lnTo>
                <a:lnTo>
                  <a:pt x="157415" y="26237"/>
                </a:lnTo>
                <a:lnTo>
                  <a:pt x="90690" y="89281"/>
                </a:lnTo>
                <a:lnTo>
                  <a:pt x="85953" y="94424"/>
                </a:lnTo>
                <a:lnTo>
                  <a:pt x="151108" y="94424"/>
                </a:lnTo>
                <a:lnTo>
                  <a:pt x="177602" y="69373"/>
                </a:lnTo>
                <a:lnTo>
                  <a:pt x="213868" y="35331"/>
                </a:lnTo>
                <a:lnTo>
                  <a:pt x="217932" y="30835"/>
                </a:lnTo>
                <a:lnTo>
                  <a:pt x="217258" y="28905"/>
                </a:lnTo>
                <a:lnTo>
                  <a:pt x="213194" y="25057"/>
                </a:lnTo>
                <a:lnTo>
                  <a:pt x="207634" y="20227"/>
                </a:lnTo>
                <a:lnTo>
                  <a:pt x="202199" y="15338"/>
                </a:lnTo>
                <a:lnTo>
                  <a:pt x="197017" y="10330"/>
                </a:lnTo>
                <a:lnTo>
                  <a:pt x="187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5518" y="1982723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19" h="55244">
                <a:moveTo>
                  <a:pt x="23571" y="0"/>
                </a:moveTo>
                <a:lnTo>
                  <a:pt x="22225" y="635"/>
                </a:lnTo>
                <a:lnTo>
                  <a:pt x="20878" y="3187"/>
                </a:lnTo>
                <a:lnTo>
                  <a:pt x="15933" y="9994"/>
                </a:lnTo>
                <a:lnTo>
                  <a:pt x="11112" y="16983"/>
                </a:lnTo>
                <a:lnTo>
                  <a:pt x="6291" y="24090"/>
                </a:lnTo>
                <a:lnTo>
                  <a:pt x="1346" y="31254"/>
                </a:lnTo>
                <a:lnTo>
                  <a:pt x="0" y="33807"/>
                </a:lnTo>
                <a:lnTo>
                  <a:pt x="0" y="35725"/>
                </a:lnTo>
                <a:lnTo>
                  <a:pt x="3365" y="36995"/>
                </a:lnTo>
                <a:lnTo>
                  <a:pt x="12070" y="41655"/>
                </a:lnTo>
                <a:lnTo>
                  <a:pt x="20961" y="46013"/>
                </a:lnTo>
                <a:lnTo>
                  <a:pt x="29975" y="50012"/>
                </a:lnTo>
                <a:lnTo>
                  <a:pt x="39052" y="53594"/>
                </a:lnTo>
                <a:lnTo>
                  <a:pt x="43103" y="54864"/>
                </a:lnTo>
                <a:lnTo>
                  <a:pt x="43776" y="52311"/>
                </a:lnTo>
                <a:lnTo>
                  <a:pt x="47194" y="43809"/>
                </a:lnTo>
                <a:lnTo>
                  <a:pt x="50423" y="35486"/>
                </a:lnTo>
                <a:lnTo>
                  <a:pt x="53526" y="27283"/>
                </a:lnTo>
                <a:lnTo>
                  <a:pt x="56565" y="19138"/>
                </a:lnTo>
                <a:lnTo>
                  <a:pt x="57912" y="15951"/>
                </a:lnTo>
                <a:lnTo>
                  <a:pt x="26263" y="1270"/>
                </a:lnTo>
                <a:lnTo>
                  <a:pt x="23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5145" y="1859279"/>
            <a:ext cx="48260" cy="52069"/>
          </a:xfrm>
          <a:custGeom>
            <a:avLst/>
            <a:gdLst/>
            <a:ahLst/>
            <a:cxnLst/>
            <a:rect l="l" t="t" r="r" b="b"/>
            <a:pathLst>
              <a:path w="48260" h="52069">
                <a:moveTo>
                  <a:pt x="40161" y="0"/>
                </a:moveTo>
                <a:lnTo>
                  <a:pt x="35539" y="1295"/>
                </a:lnTo>
                <a:lnTo>
                  <a:pt x="21658" y="2590"/>
                </a:lnTo>
                <a:lnTo>
                  <a:pt x="15714" y="3238"/>
                </a:lnTo>
                <a:lnTo>
                  <a:pt x="4524" y="4716"/>
                </a:lnTo>
                <a:lnTo>
                  <a:pt x="91" y="6315"/>
                </a:lnTo>
                <a:lnTo>
                  <a:pt x="0" y="11071"/>
                </a:lnTo>
                <a:lnTo>
                  <a:pt x="1833" y="22021"/>
                </a:lnTo>
                <a:lnTo>
                  <a:pt x="3154" y="27851"/>
                </a:lnTo>
                <a:lnTo>
                  <a:pt x="5135" y="33680"/>
                </a:lnTo>
                <a:lnTo>
                  <a:pt x="5795" y="40157"/>
                </a:lnTo>
                <a:lnTo>
                  <a:pt x="7776" y="49225"/>
                </a:lnTo>
                <a:lnTo>
                  <a:pt x="11739" y="51815"/>
                </a:lnTo>
                <a:lnTo>
                  <a:pt x="20337" y="47929"/>
                </a:lnTo>
                <a:lnTo>
                  <a:pt x="24960" y="45338"/>
                </a:lnTo>
                <a:lnTo>
                  <a:pt x="29595" y="44691"/>
                </a:lnTo>
                <a:lnTo>
                  <a:pt x="34218" y="42748"/>
                </a:lnTo>
                <a:lnTo>
                  <a:pt x="43326" y="39519"/>
                </a:lnTo>
                <a:lnTo>
                  <a:pt x="47602" y="36352"/>
                </a:lnTo>
                <a:lnTo>
                  <a:pt x="48161" y="31362"/>
                </a:lnTo>
                <a:lnTo>
                  <a:pt x="46118" y="22669"/>
                </a:lnTo>
                <a:lnTo>
                  <a:pt x="44797" y="17487"/>
                </a:lnTo>
                <a:lnTo>
                  <a:pt x="43476" y="8420"/>
                </a:lnTo>
                <a:lnTo>
                  <a:pt x="42816" y="2590"/>
                </a:lnTo>
                <a:lnTo>
                  <a:pt x="40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6939" y="1930907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19">
                <a:moveTo>
                  <a:pt x="36068" y="0"/>
                </a:moveTo>
                <a:lnTo>
                  <a:pt x="32054" y="2578"/>
                </a:lnTo>
                <a:lnTo>
                  <a:pt x="11640" y="14716"/>
                </a:lnTo>
                <a:lnTo>
                  <a:pt x="4673" y="18656"/>
                </a:lnTo>
                <a:lnTo>
                  <a:pt x="673" y="21234"/>
                </a:lnTo>
                <a:lnTo>
                  <a:pt x="25374" y="54051"/>
                </a:lnTo>
                <a:lnTo>
                  <a:pt x="28054" y="57911"/>
                </a:lnTo>
                <a:lnTo>
                  <a:pt x="30721" y="57911"/>
                </a:lnTo>
                <a:lnTo>
                  <a:pt x="34061" y="54698"/>
                </a:lnTo>
                <a:lnTo>
                  <a:pt x="39579" y="49017"/>
                </a:lnTo>
                <a:lnTo>
                  <a:pt x="45162" y="43514"/>
                </a:lnTo>
                <a:lnTo>
                  <a:pt x="50872" y="38134"/>
                </a:lnTo>
                <a:lnTo>
                  <a:pt x="56769" y="32816"/>
                </a:lnTo>
                <a:lnTo>
                  <a:pt x="57429" y="31534"/>
                </a:lnTo>
                <a:lnTo>
                  <a:pt x="58762" y="30238"/>
                </a:lnTo>
                <a:lnTo>
                  <a:pt x="59436" y="28955"/>
                </a:lnTo>
                <a:lnTo>
                  <a:pt x="58762" y="27673"/>
                </a:lnTo>
                <a:lnTo>
                  <a:pt x="57429" y="26377"/>
                </a:lnTo>
                <a:lnTo>
                  <a:pt x="52818" y="20576"/>
                </a:lnTo>
                <a:lnTo>
                  <a:pt x="48067" y="14697"/>
                </a:lnTo>
                <a:lnTo>
                  <a:pt x="43345" y="8736"/>
                </a:lnTo>
                <a:lnTo>
                  <a:pt x="38735" y="2578"/>
                </a:lnTo>
                <a:lnTo>
                  <a:pt x="36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53406" y="1773942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5" h="50800">
                <a:moveTo>
                  <a:pt x="12509" y="0"/>
                </a:moveTo>
                <a:lnTo>
                  <a:pt x="698" y="39319"/>
                </a:lnTo>
                <a:lnTo>
                  <a:pt x="0" y="43840"/>
                </a:lnTo>
                <a:lnTo>
                  <a:pt x="2082" y="45123"/>
                </a:lnTo>
                <a:lnTo>
                  <a:pt x="6261" y="45123"/>
                </a:lnTo>
                <a:lnTo>
                  <a:pt x="29305" y="48027"/>
                </a:lnTo>
                <a:lnTo>
                  <a:pt x="38201" y="48996"/>
                </a:lnTo>
                <a:lnTo>
                  <a:pt x="42367" y="50292"/>
                </a:lnTo>
                <a:lnTo>
                  <a:pt x="45148" y="47701"/>
                </a:lnTo>
                <a:lnTo>
                  <a:pt x="46532" y="41910"/>
                </a:lnTo>
                <a:lnTo>
                  <a:pt x="48369" y="34400"/>
                </a:lnTo>
                <a:lnTo>
                  <a:pt x="50788" y="26831"/>
                </a:lnTo>
                <a:lnTo>
                  <a:pt x="52296" y="19867"/>
                </a:lnTo>
                <a:lnTo>
                  <a:pt x="51396" y="14173"/>
                </a:lnTo>
                <a:lnTo>
                  <a:pt x="46558" y="10299"/>
                </a:lnTo>
                <a:lnTo>
                  <a:pt x="39246" y="7812"/>
                </a:lnTo>
                <a:lnTo>
                  <a:pt x="30890" y="5927"/>
                </a:lnTo>
                <a:lnTo>
                  <a:pt x="22923" y="3860"/>
                </a:lnTo>
                <a:lnTo>
                  <a:pt x="21539" y="3213"/>
                </a:lnTo>
                <a:lnTo>
                  <a:pt x="17360" y="1930"/>
                </a:lnTo>
                <a:lnTo>
                  <a:pt x="125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416" y="1645922"/>
            <a:ext cx="128018" cy="104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0959" y="1420367"/>
            <a:ext cx="2030095" cy="3971925"/>
          </a:xfrm>
          <a:custGeom>
            <a:avLst/>
            <a:gdLst/>
            <a:ahLst/>
            <a:cxnLst/>
            <a:rect l="l" t="t" r="r" b="b"/>
            <a:pathLst>
              <a:path w="2030095" h="3971925">
                <a:moveTo>
                  <a:pt x="0" y="0"/>
                </a:moveTo>
                <a:lnTo>
                  <a:pt x="2029967" y="0"/>
                </a:lnTo>
                <a:lnTo>
                  <a:pt x="2029967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2490" y="227761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7908" y="1549908"/>
            <a:ext cx="585470" cy="556260"/>
          </a:xfrm>
          <a:custGeom>
            <a:avLst/>
            <a:gdLst/>
            <a:ahLst/>
            <a:cxnLst/>
            <a:rect l="l" t="t" r="r" b="b"/>
            <a:pathLst>
              <a:path w="585470" h="556260">
                <a:moveTo>
                  <a:pt x="0" y="278129"/>
                </a:moveTo>
                <a:lnTo>
                  <a:pt x="3829" y="233015"/>
                </a:lnTo>
                <a:lnTo>
                  <a:pt x="14916" y="190219"/>
                </a:lnTo>
                <a:lnTo>
                  <a:pt x="32659" y="150313"/>
                </a:lnTo>
                <a:lnTo>
                  <a:pt x="56455" y="113870"/>
                </a:lnTo>
                <a:lnTo>
                  <a:pt x="85701" y="81462"/>
                </a:lnTo>
                <a:lnTo>
                  <a:pt x="119795" y="53663"/>
                </a:lnTo>
                <a:lnTo>
                  <a:pt x="158135" y="31044"/>
                </a:lnTo>
                <a:lnTo>
                  <a:pt x="200119" y="14179"/>
                </a:lnTo>
                <a:lnTo>
                  <a:pt x="245144" y="3640"/>
                </a:lnTo>
                <a:lnTo>
                  <a:pt x="292608" y="0"/>
                </a:lnTo>
                <a:lnTo>
                  <a:pt x="340071" y="3640"/>
                </a:lnTo>
                <a:lnTo>
                  <a:pt x="385096" y="14179"/>
                </a:lnTo>
                <a:lnTo>
                  <a:pt x="427080" y="31044"/>
                </a:lnTo>
                <a:lnTo>
                  <a:pt x="465420" y="53663"/>
                </a:lnTo>
                <a:lnTo>
                  <a:pt x="499514" y="81462"/>
                </a:lnTo>
                <a:lnTo>
                  <a:pt x="528760" y="113870"/>
                </a:lnTo>
                <a:lnTo>
                  <a:pt x="552556" y="150313"/>
                </a:lnTo>
                <a:lnTo>
                  <a:pt x="570299" y="190219"/>
                </a:lnTo>
                <a:lnTo>
                  <a:pt x="581386" y="233015"/>
                </a:lnTo>
                <a:lnTo>
                  <a:pt x="585216" y="278129"/>
                </a:lnTo>
                <a:lnTo>
                  <a:pt x="581386" y="323244"/>
                </a:lnTo>
                <a:lnTo>
                  <a:pt x="570299" y="366040"/>
                </a:lnTo>
                <a:lnTo>
                  <a:pt x="552556" y="405946"/>
                </a:lnTo>
                <a:lnTo>
                  <a:pt x="528760" y="442389"/>
                </a:lnTo>
                <a:lnTo>
                  <a:pt x="499514" y="474797"/>
                </a:lnTo>
                <a:lnTo>
                  <a:pt x="465420" y="502596"/>
                </a:lnTo>
                <a:lnTo>
                  <a:pt x="427080" y="525215"/>
                </a:lnTo>
                <a:lnTo>
                  <a:pt x="385096" y="542080"/>
                </a:lnTo>
                <a:lnTo>
                  <a:pt x="340071" y="552619"/>
                </a:lnTo>
                <a:lnTo>
                  <a:pt x="292608" y="556259"/>
                </a:lnTo>
                <a:lnTo>
                  <a:pt x="245144" y="552619"/>
                </a:lnTo>
                <a:lnTo>
                  <a:pt x="200119" y="542080"/>
                </a:lnTo>
                <a:lnTo>
                  <a:pt x="158135" y="525215"/>
                </a:lnTo>
                <a:lnTo>
                  <a:pt x="119795" y="502596"/>
                </a:lnTo>
                <a:lnTo>
                  <a:pt x="85701" y="474797"/>
                </a:lnTo>
                <a:lnTo>
                  <a:pt x="56455" y="442389"/>
                </a:lnTo>
                <a:lnTo>
                  <a:pt x="32659" y="405946"/>
                </a:lnTo>
                <a:lnTo>
                  <a:pt x="14916" y="366040"/>
                </a:lnTo>
                <a:lnTo>
                  <a:pt x="3829" y="323244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3453" y="1783079"/>
            <a:ext cx="14782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721" y="1640585"/>
            <a:ext cx="416559" cy="255270"/>
          </a:xfrm>
          <a:custGeom>
            <a:avLst/>
            <a:gdLst/>
            <a:ahLst/>
            <a:cxnLst/>
            <a:rect l="l" t="t" r="r" b="b"/>
            <a:pathLst>
              <a:path w="416560" h="255269">
                <a:moveTo>
                  <a:pt x="112560" y="43179"/>
                </a:moveTo>
                <a:lnTo>
                  <a:pt x="97904" y="43179"/>
                </a:lnTo>
                <a:lnTo>
                  <a:pt x="86512" y="45719"/>
                </a:lnTo>
                <a:lnTo>
                  <a:pt x="60223" y="66039"/>
                </a:lnTo>
                <a:lnTo>
                  <a:pt x="57429" y="69849"/>
                </a:lnTo>
                <a:lnTo>
                  <a:pt x="55130" y="74929"/>
                </a:lnTo>
                <a:lnTo>
                  <a:pt x="53441" y="81279"/>
                </a:lnTo>
                <a:lnTo>
                  <a:pt x="52463" y="86359"/>
                </a:lnTo>
                <a:lnTo>
                  <a:pt x="52108" y="92709"/>
                </a:lnTo>
                <a:lnTo>
                  <a:pt x="52108" y="104139"/>
                </a:lnTo>
                <a:lnTo>
                  <a:pt x="47739" y="105409"/>
                </a:lnTo>
                <a:lnTo>
                  <a:pt x="15633" y="133349"/>
                </a:lnTo>
                <a:lnTo>
                  <a:pt x="11633" y="138429"/>
                </a:lnTo>
                <a:lnTo>
                  <a:pt x="0" y="179069"/>
                </a:lnTo>
                <a:lnTo>
                  <a:pt x="368" y="186689"/>
                </a:lnTo>
                <a:lnTo>
                  <a:pt x="16484" y="224790"/>
                </a:lnTo>
                <a:lnTo>
                  <a:pt x="21208" y="231140"/>
                </a:lnTo>
                <a:lnTo>
                  <a:pt x="26174" y="234949"/>
                </a:lnTo>
                <a:lnTo>
                  <a:pt x="31749" y="240029"/>
                </a:lnTo>
                <a:lnTo>
                  <a:pt x="37922" y="243840"/>
                </a:lnTo>
                <a:lnTo>
                  <a:pt x="72821" y="255269"/>
                </a:lnTo>
                <a:lnTo>
                  <a:pt x="185978" y="255269"/>
                </a:lnTo>
                <a:lnTo>
                  <a:pt x="185978" y="241299"/>
                </a:lnTo>
                <a:lnTo>
                  <a:pt x="148666" y="241299"/>
                </a:lnTo>
                <a:lnTo>
                  <a:pt x="145033" y="240029"/>
                </a:lnTo>
                <a:lnTo>
                  <a:pt x="141643" y="237490"/>
                </a:lnTo>
                <a:lnTo>
                  <a:pt x="138366" y="236219"/>
                </a:lnTo>
                <a:lnTo>
                  <a:pt x="135343" y="233679"/>
                </a:lnTo>
                <a:lnTo>
                  <a:pt x="132435" y="229869"/>
                </a:lnTo>
                <a:lnTo>
                  <a:pt x="130124" y="226059"/>
                </a:lnTo>
                <a:lnTo>
                  <a:pt x="128308" y="223519"/>
                </a:lnTo>
                <a:lnTo>
                  <a:pt x="127215" y="218440"/>
                </a:lnTo>
                <a:lnTo>
                  <a:pt x="126491" y="214629"/>
                </a:lnTo>
                <a:lnTo>
                  <a:pt x="126491" y="210819"/>
                </a:lnTo>
                <a:lnTo>
                  <a:pt x="135343" y="193039"/>
                </a:lnTo>
                <a:lnTo>
                  <a:pt x="194703" y="135889"/>
                </a:lnTo>
                <a:lnTo>
                  <a:pt x="196888" y="134619"/>
                </a:lnTo>
                <a:lnTo>
                  <a:pt x="199313" y="132079"/>
                </a:lnTo>
                <a:lnTo>
                  <a:pt x="202945" y="130809"/>
                </a:lnTo>
                <a:lnTo>
                  <a:pt x="204279" y="129539"/>
                </a:lnTo>
                <a:lnTo>
                  <a:pt x="205854" y="129539"/>
                </a:lnTo>
                <a:lnTo>
                  <a:pt x="208635" y="128269"/>
                </a:lnTo>
                <a:lnTo>
                  <a:pt x="388353" y="128269"/>
                </a:lnTo>
                <a:lnTo>
                  <a:pt x="386613" y="126999"/>
                </a:lnTo>
                <a:lnTo>
                  <a:pt x="381038" y="123189"/>
                </a:lnTo>
                <a:lnTo>
                  <a:pt x="375107" y="119379"/>
                </a:lnTo>
                <a:lnTo>
                  <a:pt x="368807" y="116839"/>
                </a:lnTo>
                <a:lnTo>
                  <a:pt x="362267" y="115569"/>
                </a:lnTo>
                <a:lnTo>
                  <a:pt x="355485" y="113029"/>
                </a:lnTo>
                <a:lnTo>
                  <a:pt x="315493" y="113029"/>
                </a:lnTo>
                <a:lnTo>
                  <a:pt x="314045" y="111759"/>
                </a:lnTo>
                <a:lnTo>
                  <a:pt x="312229" y="107949"/>
                </a:lnTo>
                <a:lnTo>
                  <a:pt x="312102" y="105409"/>
                </a:lnTo>
                <a:lnTo>
                  <a:pt x="312585" y="104139"/>
                </a:lnTo>
                <a:lnTo>
                  <a:pt x="313562" y="102869"/>
                </a:lnTo>
                <a:lnTo>
                  <a:pt x="314896" y="101599"/>
                </a:lnTo>
                <a:lnTo>
                  <a:pt x="316585" y="100329"/>
                </a:lnTo>
                <a:lnTo>
                  <a:pt x="318401" y="99059"/>
                </a:lnTo>
                <a:lnTo>
                  <a:pt x="161150" y="99059"/>
                </a:lnTo>
                <a:lnTo>
                  <a:pt x="155689" y="86359"/>
                </a:lnTo>
                <a:lnTo>
                  <a:pt x="154724" y="81279"/>
                </a:lnTo>
                <a:lnTo>
                  <a:pt x="127101" y="48259"/>
                </a:lnTo>
                <a:lnTo>
                  <a:pt x="125399" y="46989"/>
                </a:lnTo>
                <a:lnTo>
                  <a:pt x="122377" y="45719"/>
                </a:lnTo>
                <a:lnTo>
                  <a:pt x="119227" y="44449"/>
                </a:lnTo>
                <a:lnTo>
                  <a:pt x="118503" y="44449"/>
                </a:lnTo>
                <a:lnTo>
                  <a:pt x="112560" y="43179"/>
                </a:lnTo>
                <a:close/>
              </a:path>
              <a:path w="416560" h="255269">
                <a:moveTo>
                  <a:pt x="245465" y="224790"/>
                </a:moveTo>
                <a:lnTo>
                  <a:pt x="245465" y="255269"/>
                </a:lnTo>
                <a:lnTo>
                  <a:pt x="349173" y="255269"/>
                </a:lnTo>
                <a:lnTo>
                  <a:pt x="387142" y="241299"/>
                </a:lnTo>
                <a:lnTo>
                  <a:pt x="267639" y="241299"/>
                </a:lnTo>
                <a:lnTo>
                  <a:pt x="264007" y="240029"/>
                </a:lnTo>
                <a:lnTo>
                  <a:pt x="260375" y="237490"/>
                </a:lnTo>
                <a:lnTo>
                  <a:pt x="257098" y="236219"/>
                </a:lnTo>
                <a:lnTo>
                  <a:pt x="254076" y="233679"/>
                </a:lnTo>
                <a:lnTo>
                  <a:pt x="245465" y="224790"/>
                </a:lnTo>
                <a:close/>
              </a:path>
              <a:path w="416560" h="255269">
                <a:moveTo>
                  <a:pt x="185978" y="224790"/>
                </a:moveTo>
                <a:lnTo>
                  <a:pt x="177380" y="233679"/>
                </a:lnTo>
                <a:lnTo>
                  <a:pt x="174345" y="236219"/>
                </a:lnTo>
                <a:lnTo>
                  <a:pt x="170954" y="237490"/>
                </a:lnTo>
                <a:lnTo>
                  <a:pt x="167449" y="240029"/>
                </a:lnTo>
                <a:lnTo>
                  <a:pt x="163804" y="241299"/>
                </a:lnTo>
                <a:lnTo>
                  <a:pt x="185978" y="241299"/>
                </a:lnTo>
                <a:lnTo>
                  <a:pt x="185978" y="224790"/>
                </a:lnTo>
                <a:close/>
              </a:path>
              <a:path w="416560" h="255269">
                <a:moveTo>
                  <a:pt x="388353" y="128269"/>
                </a:moveTo>
                <a:lnTo>
                  <a:pt x="222808" y="128269"/>
                </a:lnTo>
                <a:lnTo>
                  <a:pt x="224027" y="129539"/>
                </a:lnTo>
                <a:lnTo>
                  <a:pt x="227177" y="129539"/>
                </a:lnTo>
                <a:lnTo>
                  <a:pt x="228511" y="130809"/>
                </a:lnTo>
                <a:lnTo>
                  <a:pt x="229958" y="130809"/>
                </a:lnTo>
                <a:lnTo>
                  <a:pt x="232143" y="132079"/>
                </a:lnTo>
                <a:lnTo>
                  <a:pt x="234568" y="134619"/>
                </a:lnTo>
                <a:lnTo>
                  <a:pt x="236740" y="135889"/>
                </a:lnTo>
                <a:lnTo>
                  <a:pt x="296113" y="193039"/>
                </a:lnTo>
                <a:lnTo>
                  <a:pt x="299021" y="195579"/>
                </a:lnTo>
                <a:lnTo>
                  <a:pt x="301320" y="199389"/>
                </a:lnTo>
                <a:lnTo>
                  <a:pt x="303136" y="203200"/>
                </a:lnTo>
                <a:lnTo>
                  <a:pt x="304228" y="207009"/>
                </a:lnTo>
                <a:lnTo>
                  <a:pt x="304838" y="210819"/>
                </a:lnTo>
                <a:lnTo>
                  <a:pt x="304838" y="214629"/>
                </a:lnTo>
                <a:lnTo>
                  <a:pt x="304228" y="218440"/>
                </a:lnTo>
                <a:lnTo>
                  <a:pt x="303136" y="223519"/>
                </a:lnTo>
                <a:lnTo>
                  <a:pt x="301320" y="226059"/>
                </a:lnTo>
                <a:lnTo>
                  <a:pt x="299021" y="229869"/>
                </a:lnTo>
                <a:lnTo>
                  <a:pt x="296113" y="233679"/>
                </a:lnTo>
                <a:lnTo>
                  <a:pt x="293077" y="236219"/>
                </a:lnTo>
                <a:lnTo>
                  <a:pt x="289813" y="237490"/>
                </a:lnTo>
                <a:lnTo>
                  <a:pt x="286423" y="240029"/>
                </a:lnTo>
                <a:lnTo>
                  <a:pt x="282663" y="241299"/>
                </a:lnTo>
                <a:lnTo>
                  <a:pt x="387142" y="241299"/>
                </a:lnTo>
                <a:lnTo>
                  <a:pt x="412788" y="205740"/>
                </a:lnTo>
                <a:lnTo>
                  <a:pt x="416064" y="184149"/>
                </a:lnTo>
                <a:lnTo>
                  <a:pt x="415810" y="177799"/>
                </a:lnTo>
                <a:lnTo>
                  <a:pt x="400913" y="140969"/>
                </a:lnTo>
                <a:lnTo>
                  <a:pt x="391833" y="130809"/>
                </a:lnTo>
                <a:lnTo>
                  <a:pt x="388353" y="128269"/>
                </a:lnTo>
                <a:close/>
              </a:path>
              <a:path w="416560" h="255269">
                <a:moveTo>
                  <a:pt x="247408" y="0"/>
                </a:moveTo>
                <a:lnTo>
                  <a:pt x="229603" y="0"/>
                </a:lnTo>
                <a:lnTo>
                  <a:pt x="212394" y="2539"/>
                </a:lnTo>
                <a:lnTo>
                  <a:pt x="172529" y="20319"/>
                </a:lnTo>
                <a:lnTo>
                  <a:pt x="147205" y="43179"/>
                </a:lnTo>
                <a:lnTo>
                  <a:pt x="151688" y="46989"/>
                </a:lnTo>
                <a:lnTo>
                  <a:pt x="155930" y="52069"/>
                </a:lnTo>
                <a:lnTo>
                  <a:pt x="170840" y="92709"/>
                </a:lnTo>
                <a:lnTo>
                  <a:pt x="170472" y="93979"/>
                </a:lnTo>
                <a:lnTo>
                  <a:pt x="169506" y="96519"/>
                </a:lnTo>
                <a:lnTo>
                  <a:pt x="167805" y="97789"/>
                </a:lnTo>
                <a:lnTo>
                  <a:pt x="165874" y="99059"/>
                </a:lnTo>
                <a:lnTo>
                  <a:pt x="325310" y="99059"/>
                </a:lnTo>
                <a:lnTo>
                  <a:pt x="331850" y="97789"/>
                </a:lnTo>
                <a:lnTo>
                  <a:pt x="348535" y="97789"/>
                </a:lnTo>
                <a:lnTo>
                  <a:pt x="347598" y="90169"/>
                </a:lnTo>
                <a:lnTo>
                  <a:pt x="332219" y="50799"/>
                </a:lnTo>
                <a:lnTo>
                  <a:pt x="303504" y="20319"/>
                </a:lnTo>
                <a:lnTo>
                  <a:pt x="296354" y="16509"/>
                </a:lnTo>
                <a:lnTo>
                  <a:pt x="288963" y="11429"/>
                </a:lnTo>
                <a:lnTo>
                  <a:pt x="281216" y="8889"/>
                </a:lnTo>
                <a:lnTo>
                  <a:pt x="273215" y="5079"/>
                </a:lnTo>
                <a:lnTo>
                  <a:pt x="264858" y="2539"/>
                </a:lnTo>
                <a:lnTo>
                  <a:pt x="247408" y="0"/>
                </a:lnTo>
                <a:close/>
              </a:path>
              <a:path w="416560" h="255269">
                <a:moveTo>
                  <a:pt x="348535" y="97789"/>
                </a:moveTo>
                <a:lnTo>
                  <a:pt x="343725" y="97789"/>
                </a:lnTo>
                <a:lnTo>
                  <a:pt x="348691" y="99059"/>
                </a:lnTo>
                <a:lnTo>
                  <a:pt x="348535" y="97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1571" y="1420367"/>
            <a:ext cx="2030095" cy="3971925"/>
          </a:xfrm>
          <a:custGeom>
            <a:avLst/>
            <a:gdLst/>
            <a:ahLst/>
            <a:cxnLst/>
            <a:rect l="l" t="t" r="r" b="b"/>
            <a:pathLst>
              <a:path w="2030095" h="3971925">
                <a:moveTo>
                  <a:pt x="0" y="0"/>
                </a:moveTo>
                <a:lnTo>
                  <a:pt x="2029968" y="0"/>
                </a:lnTo>
                <a:lnTo>
                  <a:pt x="2029968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21473" y="2291333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3468" y="1563624"/>
            <a:ext cx="585470" cy="556260"/>
          </a:xfrm>
          <a:custGeom>
            <a:avLst/>
            <a:gdLst/>
            <a:ahLst/>
            <a:cxnLst/>
            <a:rect l="l" t="t" r="r" b="b"/>
            <a:pathLst>
              <a:path w="585470" h="556260">
                <a:moveTo>
                  <a:pt x="0" y="278129"/>
                </a:moveTo>
                <a:lnTo>
                  <a:pt x="3829" y="233015"/>
                </a:lnTo>
                <a:lnTo>
                  <a:pt x="14916" y="190219"/>
                </a:lnTo>
                <a:lnTo>
                  <a:pt x="32659" y="150313"/>
                </a:lnTo>
                <a:lnTo>
                  <a:pt x="56455" y="113870"/>
                </a:lnTo>
                <a:lnTo>
                  <a:pt x="85701" y="81462"/>
                </a:lnTo>
                <a:lnTo>
                  <a:pt x="119795" y="53663"/>
                </a:lnTo>
                <a:lnTo>
                  <a:pt x="158135" y="31044"/>
                </a:lnTo>
                <a:lnTo>
                  <a:pt x="200119" y="14179"/>
                </a:lnTo>
                <a:lnTo>
                  <a:pt x="245144" y="3640"/>
                </a:lnTo>
                <a:lnTo>
                  <a:pt x="292608" y="0"/>
                </a:lnTo>
                <a:lnTo>
                  <a:pt x="340071" y="3640"/>
                </a:lnTo>
                <a:lnTo>
                  <a:pt x="385096" y="14179"/>
                </a:lnTo>
                <a:lnTo>
                  <a:pt x="427080" y="31044"/>
                </a:lnTo>
                <a:lnTo>
                  <a:pt x="465420" y="53663"/>
                </a:lnTo>
                <a:lnTo>
                  <a:pt x="499514" y="81462"/>
                </a:lnTo>
                <a:lnTo>
                  <a:pt x="528760" y="113870"/>
                </a:lnTo>
                <a:lnTo>
                  <a:pt x="552556" y="150313"/>
                </a:lnTo>
                <a:lnTo>
                  <a:pt x="570299" y="190219"/>
                </a:lnTo>
                <a:lnTo>
                  <a:pt x="581386" y="233015"/>
                </a:lnTo>
                <a:lnTo>
                  <a:pt x="585216" y="278129"/>
                </a:lnTo>
                <a:lnTo>
                  <a:pt x="581386" y="323244"/>
                </a:lnTo>
                <a:lnTo>
                  <a:pt x="570299" y="366040"/>
                </a:lnTo>
                <a:lnTo>
                  <a:pt x="552556" y="405946"/>
                </a:lnTo>
                <a:lnTo>
                  <a:pt x="528760" y="442389"/>
                </a:lnTo>
                <a:lnTo>
                  <a:pt x="499514" y="474797"/>
                </a:lnTo>
                <a:lnTo>
                  <a:pt x="465420" y="502596"/>
                </a:lnTo>
                <a:lnTo>
                  <a:pt x="427080" y="525215"/>
                </a:lnTo>
                <a:lnTo>
                  <a:pt x="385096" y="542080"/>
                </a:lnTo>
                <a:lnTo>
                  <a:pt x="340071" y="552619"/>
                </a:lnTo>
                <a:lnTo>
                  <a:pt x="292608" y="556259"/>
                </a:lnTo>
                <a:lnTo>
                  <a:pt x="245144" y="552619"/>
                </a:lnTo>
                <a:lnTo>
                  <a:pt x="200119" y="542080"/>
                </a:lnTo>
                <a:lnTo>
                  <a:pt x="158135" y="525215"/>
                </a:lnTo>
                <a:lnTo>
                  <a:pt x="119795" y="502596"/>
                </a:lnTo>
                <a:lnTo>
                  <a:pt x="85701" y="474797"/>
                </a:lnTo>
                <a:lnTo>
                  <a:pt x="56455" y="442389"/>
                </a:lnTo>
                <a:lnTo>
                  <a:pt x="32659" y="405946"/>
                </a:lnTo>
                <a:lnTo>
                  <a:pt x="14916" y="366040"/>
                </a:lnTo>
                <a:lnTo>
                  <a:pt x="3829" y="323244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92340" y="1888235"/>
            <a:ext cx="6553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82256" y="1886711"/>
            <a:ext cx="65531" cy="115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0647" y="1865376"/>
            <a:ext cx="65531" cy="137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0564" y="1784604"/>
            <a:ext cx="64008" cy="217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66434" y="1680972"/>
            <a:ext cx="399415" cy="230504"/>
          </a:xfrm>
          <a:custGeom>
            <a:avLst/>
            <a:gdLst/>
            <a:ahLst/>
            <a:cxnLst/>
            <a:rect l="l" t="t" r="r" b="b"/>
            <a:pathLst>
              <a:path w="399415" h="230505">
                <a:moveTo>
                  <a:pt x="104279" y="108839"/>
                </a:moveTo>
                <a:lnTo>
                  <a:pt x="5880" y="194017"/>
                </a:lnTo>
                <a:lnTo>
                  <a:pt x="0" y="205917"/>
                </a:lnTo>
                <a:lnTo>
                  <a:pt x="0" y="209080"/>
                </a:lnTo>
                <a:lnTo>
                  <a:pt x="23850" y="230124"/>
                </a:lnTo>
                <a:lnTo>
                  <a:pt x="27076" y="229908"/>
                </a:lnTo>
                <a:lnTo>
                  <a:pt x="104279" y="161963"/>
                </a:lnTo>
                <a:lnTo>
                  <a:pt x="168799" y="161963"/>
                </a:lnTo>
                <a:lnTo>
                  <a:pt x="118579" y="114515"/>
                </a:lnTo>
                <a:lnTo>
                  <a:pt x="107391" y="109067"/>
                </a:lnTo>
                <a:lnTo>
                  <a:pt x="104279" y="108839"/>
                </a:lnTo>
                <a:close/>
              </a:path>
              <a:path w="399415" h="230505">
                <a:moveTo>
                  <a:pt x="168799" y="161963"/>
                </a:moveTo>
                <a:lnTo>
                  <a:pt x="104279" y="161963"/>
                </a:lnTo>
                <a:lnTo>
                  <a:pt x="167551" y="221729"/>
                </a:lnTo>
                <a:lnTo>
                  <a:pt x="181838" y="227291"/>
                </a:lnTo>
                <a:lnTo>
                  <a:pt x="184950" y="227076"/>
                </a:lnTo>
                <a:lnTo>
                  <a:pt x="246327" y="174282"/>
                </a:lnTo>
                <a:lnTo>
                  <a:pt x="181838" y="174282"/>
                </a:lnTo>
                <a:lnTo>
                  <a:pt x="168799" y="161963"/>
                </a:lnTo>
                <a:close/>
              </a:path>
              <a:path w="399415" h="230505">
                <a:moveTo>
                  <a:pt x="385343" y="0"/>
                </a:moveTo>
                <a:lnTo>
                  <a:pt x="383959" y="0"/>
                </a:lnTo>
                <a:lnTo>
                  <a:pt x="314121" y="3048"/>
                </a:lnTo>
                <a:lnTo>
                  <a:pt x="312508" y="3276"/>
                </a:lnTo>
                <a:lnTo>
                  <a:pt x="310667" y="3378"/>
                </a:lnTo>
                <a:lnTo>
                  <a:pt x="299663" y="14071"/>
                </a:lnTo>
                <a:lnTo>
                  <a:pt x="299719" y="16357"/>
                </a:lnTo>
                <a:lnTo>
                  <a:pt x="322541" y="41122"/>
                </a:lnTo>
                <a:lnTo>
                  <a:pt x="181838" y="174282"/>
                </a:lnTo>
                <a:lnTo>
                  <a:pt x="246327" y="174282"/>
                </a:lnTo>
                <a:lnTo>
                  <a:pt x="354914" y="71653"/>
                </a:lnTo>
                <a:lnTo>
                  <a:pt x="396289" y="71653"/>
                </a:lnTo>
                <a:lnTo>
                  <a:pt x="398132" y="35560"/>
                </a:lnTo>
                <a:lnTo>
                  <a:pt x="399165" y="16357"/>
                </a:lnTo>
                <a:lnTo>
                  <a:pt x="399173" y="10909"/>
                </a:lnTo>
                <a:lnTo>
                  <a:pt x="388454" y="215"/>
                </a:lnTo>
                <a:lnTo>
                  <a:pt x="385343" y="0"/>
                </a:lnTo>
                <a:close/>
              </a:path>
              <a:path w="399415" h="230505">
                <a:moveTo>
                  <a:pt x="396289" y="71653"/>
                </a:moveTo>
                <a:lnTo>
                  <a:pt x="354914" y="71653"/>
                </a:lnTo>
                <a:lnTo>
                  <a:pt x="372783" y="88455"/>
                </a:lnTo>
                <a:lnTo>
                  <a:pt x="374053" y="89535"/>
                </a:lnTo>
                <a:lnTo>
                  <a:pt x="375196" y="90627"/>
                </a:lnTo>
                <a:lnTo>
                  <a:pt x="376808" y="91719"/>
                </a:lnTo>
                <a:lnTo>
                  <a:pt x="378421" y="92481"/>
                </a:lnTo>
                <a:lnTo>
                  <a:pt x="380390" y="93027"/>
                </a:lnTo>
                <a:lnTo>
                  <a:pt x="382460" y="93243"/>
                </a:lnTo>
                <a:lnTo>
                  <a:pt x="384301" y="93141"/>
                </a:lnTo>
                <a:lnTo>
                  <a:pt x="395833" y="80594"/>
                </a:lnTo>
                <a:lnTo>
                  <a:pt x="396289" y="71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46107" y="1435608"/>
            <a:ext cx="2030095" cy="3971925"/>
          </a:xfrm>
          <a:custGeom>
            <a:avLst/>
            <a:gdLst/>
            <a:ahLst/>
            <a:cxnLst/>
            <a:rect l="l" t="t" r="r" b="b"/>
            <a:pathLst>
              <a:path w="2030095" h="3971925">
                <a:moveTo>
                  <a:pt x="0" y="0"/>
                </a:moveTo>
                <a:lnTo>
                  <a:pt x="2029968" y="0"/>
                </a:lnTo>
                <a:lnTo>
                  <a:pt x="2029968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53066" y="2306573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89819" y="1578863"/>
            <a:ext cx="585470" cy="556260"/>
          </a:xfrm>
          <a:custGeom>
            <a:avLst/>
            <a:gdLst/>
            <a:ahLst/>
            <a:cxnLst/>
            <a:rect l="l" t="t" r="r" b="b"/>
            <a:pathLst>
              <a:path w="585470" h="556260">
                <a:moveTo>
                  <a:pt x="0" y="278129"/>
                </a:moveTo>
                <a:lnTo>
                  <a:pt x="3829" y="233015"/>
                </a:lnTo>
                <a:lnTo>
                  <a:pt x="14916" y="190219"/>
                </a:lnTo>
                <a:lnTo>
                  <a:pt x="32659" y="150313"/>
                </a:lnTo>
                <a:lnTo>
                  <a:pt x="56455" y="113870"/>
                </a:lnTo>
                <a:lnTo>
                  <a:pt x="85701" y="81462"/>
                </a:lnTo>
                <a:lnTo>
                  <a:pt x="119795" y="53663"/>
                </a:lnTo>
                <a:lnTo>
                  <a:pt x="158135" y="31044"/>
                </a:lnTo>
                <a:lnTo>
                  <a:pt x="200119" y="14179"/>
                </a:lnTo>
                <a:lnTo>
                  <a:pt x="245144" y="3640"/>
                </a:lnTo>
                <a:lnTo>
                  <a:pt x="292608" y="0"/>
                </a:lnTo>
                <a:lnTo>
                  <a:pt x="340071" y="3640"/>
                </a:lnTo>
                <a:lnTo>
                  <a:pt x="385096" y="14179"/>
                </a:lnTo>
                <a:lnTo>
                  <a:pt x="427080" y="31044"/>
                </a:lnTo>
                <a:lnTo>
                  <a:pt x="465420" y="53663"/>
                </a:lnTo>
                <a:lnTo>
                  <a:pt x="499514" y="81462"/>
                </a:lnTo>
                <a:lnTo>
                  <a:pt x="528760" y="113870"/>
                </a:lnTo>
                <a:lnTo>
                  <a:pt x="552556" y="150313"/>
                </a:lnTo>
                <a:lnTo>
                  <a:pt x="570299" y="190219"/>
                </a:lnTo>
                <a:lnTo>
                  <a:pt x="581386" y="233015"/>
                </a:lnTo>
                <a:lnTo>
                  <a:pt x="585216" y="278129"/>
                </a:lnTo>
                <a:lnTo>
                  <a:pt x="581386" y="323244"/>
                </a:lnTo>
                <a:lnTo>
                  <a:pt x="570299" y="366040"/>
                </a:lnTo>
                <a:lnTo>
                  <a:pt x="552556" y="405946"/>
                </a:lnTo>
                <a:lnTo>
                  <a:pt x="528760" y="442389"/>
                </a:lnTo>
                <a:lnTo>
                  <a:pt x="499514" y="474797"/>
                </a:lnTo>
                <a:lnTo>
                  <a:pt x="465420" y="502596"/>
                </a:lnTo>
                <a:lnTo>
                  <a:pt x="427080" y="525215"/>
                </a:lnTo>
                <a:lnTo>
                  <a:pt x="385096" y="542080"/>
                </a:lnTo>
                <a:lnTo>
                  <a:pt x="340071" y="552619"/>
                </a:lnTo>
                <a:lnTo>
                  <a:pt x="292608" y="556259"/>
                </a:lnTo>
                <a:lnTo>
                  <a:pt x="245144" y="552619"/>
                </a:lnTo>
                <a:lnTo>
                  <a:pt x="200119" y="542080"/>
                </a:lnTo>
                <a:lnTo>
                  <a:pt x="158135" y="525215"/>
                </a:lnTo>
                <a:lnTo>
                  <a:pt x="119795" y="502596"/>
                </a:lnTo>
                <a:lnTo>
                  <a:pt x="85701" y="474797"/>
                </a:lnTo>
                <a:lnTo>
                  <a:pt x="56455" y="442389"/>
                </a:lnTo>
                <a:lnTo>
                  <a:pt x="32659" y="405946"/>
                </a:lnTo>
                <a:lnTo>
                  <a:pt x="14916" y="366040"/>
                </a:lnTo>
                <a:lnTo>
                  <a:pt x="3829" y="323244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94978" y="1677923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230047" y="203492"/>
                </a:moveTo>
                <a:lnTo>
                  <a:pt x="164020" y="203492"/>
                </a:lnTo>
                <a:lnTo>
                  <a:pt x="170444" y="207653"/>
                </a:lnTo>
                <a:lnTo>
                  <a:pt x="177068" y="210864"/>
                </a:lnTo>
                <a:lnTo>
                  <a:pt x="184089" y="212932"/>
                </a:lnTo>
                <a:lnTo>
                  <a:pt x="191706" y="213664"/>
                </a:lnTo>
                <a:lnTo>
                  <a:pt x="191706" y="280809"/>
                </a:lnTo>
                <a:lnTo>
                  <a:pt x="178297" y="284851"/>
                </a:lnTo>
                <a:lnTo>
                  <a:pt x="167482" y="293277"/>
                </a:lnTo>
                <a:lnTo>
                  <a:pt x="160261" y="305137"/>
                </a:lnTo>
                <a:lnTo>
                  <a:pt x="157632" y="319481"/>
                </a:lnTo>
                <a:lnTo>
                  <a:pt x="160659" y="334104"/>
                </a:lnTo>
                <a:lnTo>
                  <a:pt x="169076" y="346440"/>
                </a:lnTo>
                <a:lnTo>
                  <a:pt x="181887" y="354960"/>
                </a:lnTo>
                <a:lnTo>
                  <a:pt x="198094" y="358140"/>
                </a:lnTo>
                <a:lnTo>
                  <a:pt x="213409" y="354960"/>
                </a:lnTo>
                <a:lnTo>
                  <a:pt x="226323" y="346440"/>
                </a:lnTo>
                <a:lnTo>
                  <a:pt x="235242" y="334104"/>
                </a:lnTo>
                <a:lnTo>
                  <a:pt x="238569" y="319481"/>
                </a:lnTo>
                <a:lnTo>
                  <a:pt x="235940" y="305137"/>
                </a:lnTo>
                <a:lnTo>
                  <a:pt x="228719" y="293277"/>
                </a:lnTo>
                <a:lnTo>
                  <a:pt x="217904" y="284851"/>
                </a:lnTo>
                <a:lnTo>
                  <a:pt x="204495" y="280809"/>
                </a:lnTo>
                <a:lnTo>
                  <a:pt x="204495" y="213664"/>
                </a:lnTo>
                <a:lnTo>
                  <a:pt x="212079" y="212932"/>
                </a:lnTo>
                <a:lnTo>
                  <a:pt x="218867" y="210864"/>
                </a:lnTo>
                <a:lnTo>
                  <a:pt x="224856" y="207653"/>
                </a:lnTo>
                <a:lnTo>
                  <a:pt x="230047" y="203492"/>
                </a:lnTo>
                <a:close/>
              </a:path>
              <a:path w="375284" h="358139">
                <a:moveTo>
                  <a:pt x="40474" y="266573"/>
                </a:moveTo>
                <a:lnTo>
                  <a:pt x="25160" y="269752"/>
                </a:lnTo>
                <a:lnTo>
                  <a:pt x="12245" y="278272"/>
                </a:lnTo>
                <a:lnTo>
                  <a:pt x="3327" y="290608"/>
                </a:lnTo>
                <a:lnTo>
                  <a:pt x="0" y="305231"/>
                </a:lnTo>
                <a:lnTo>
                  <a:pt x="3327" y="321037"/>
                </a:lnTo>
                <a:lnTo>
                  <a:pt x="12245" y="333979"/>
                </a:lnTo>
                <a:lnTo>
                  <a:pt x="25160" y="342723"/>
                </a:lnTo>
                <a:lnTo>
                  <a:pt x="40474" y="345935"/>
                </a:lnTo>
                <a:lnTo>
                  <a:pt x="56682" y="342723"/>
                </a:lnTo>
                <a:lnTo>
                  <a:pt x="69492" y="333979"/>
                </a:lnTo>
                <a:lnTo>
                  <a:pt x="77909" y="321037"/>
                </a:lnTo>
                <a:lnTo>
                  <a:pt x="80937" y="305231"/>
                </a:lnTo>
                <a:lnTo>
                  <a:pt x="80937" y="293027"/>
                </a:lnTo>
                <a:lnTo>
                  <a:pt x="76682" y="286918"/>
                </a:lnTo>
                <a:lnTo>
                  <a:pt x="87332" y="276745"/>
                </a:lnTo>
                <a:lnTo>
                  <a:pt x="68160" y="276745"/>
                </a:lnTo>
                <a:lnTo>
                  <a:pt x="62636" y="272579"/>
                </a:lnTo>
                <a:lnTo>
                  <a:pt x="55913" y="269368"/>
                </a:lnTo>
                <a:lnTo>
                  <a:pt x="48392" y="267303"/>
                </a:lnTo>
                <a:lnTo>
                  <a:pt x="40474" y="266573"/>
                </a:lnTo>
                <a:close/>
              </a:path>
              <a:path w="375284" h="358139">
                <a:moveTo>
                  <a:pt x="249580" y="203492"/>
                </a:moveTo>
                <a:lnTo>
                  <a:pt x="230047" y="203492"/>
                </a:lnTo>
                <a:lnTo>
                  <a:pt x="283311" y="254355"/>
                </a:lnTo>
                <a:lnTo>
                  <a:pt x="279044" y="262496"/>
                </a:lnTo>
                <a:lnTo>
                  <a:pt x="279044" y="266573"/>
                </a:lnTo>
                <a:lnTo>
                  <a:pt x="281273" y="276712"/>
                </a:lnTo>
                <a:lnTo>
                  <a:pt x="287297" y="285138"/>
                </a:lnTo>
                <a:lnTo>
                  <a:pt x="296119" y="290895"/>
                </a:lnTo>
                <a:lnTo>
                  <a:pt x="306743" y="293027"/>
                </a:lnTo>
                <a:lnTo>
                  <a:pt x="317359" y="290895"/>
                </a:lnTo>
                <a:lnTo>
                  <a:pt x="326177" y="285138"/>
                </a:lnTo>
                <a:lnTo>
                  <a:pt x="332199" y="276712"/>
                </a:lnTo>
                <a:lnTo>
                  <a:pt x="334429" y="266573"/>
                </a:lnTo>
                <a:lnTo>
                  <a:pt x="332199" y="256428"/>
                </a:lnTo>
                <a:lnTo>
                  <a:pt x="326177" y="248002"/>
                </a:lnTo>
                <a:lnTo>
                  <a:pt x="320323" y="244182"/>
                </a:lnTo>
                <a:lnTo>
                  <a:pt x="293954" y="244182"/>
                </a:lnTo>
                <a:lnTo>
                  <a:pt x="249580" y="203492"/>
                </a:lnTo>
                <a:close/>
              </a:path>
              <a:path w="375284" h="358139">
                <a:moveTo>
                  <a:pt x="123113" y="81394"/>
                </a:moveTo>
                <a:lnTo>
                  <a:pt x="102247" y="81394"/>
                </a:lnTo>
                <a:lnTo>
                  <a:pt x="155498" y="130238"/>
                </a:lnTo>
                <a:lnTo>
                  <a:pt x="149907" y="137899"/>
                </a:lnTo>
                <a:lnTo>
                  <a:pt x="145915" y="145751"/>
                </a:lnTo>
                <a:lnTo>
                  <a:pt x="143520" y="153984"/>
                </a:lnTo>
                <a:lnTo>
                  <a:pt x="142722" y="162788"/>
                </a:lnTo>
                <a:lnTo>
                  <a:pt x="143520" y="171600"/>
                </a:lnTo>
                <a:lnTo>
                  <a:pt x="145915" y="179836"/>
                </a:lnTo>
                <a:lnTo>
                  <a:pt x="149907" y="187689"/>
                </a:lnTo>
                <a:lnTo>
                  <a:pt x="155498" y="195351"/>
                </a:lnTo>
                <a:lnTo>
                  <a:pt x="68160" y="276745"/>
                </a:lnTo>
                <a:lnTo>
                  <a:pt x="87332" y="276745"/>
                </a:lnTo>
                <a:lnTo>
                  <a:pt x="164020" y="203492"/>
                </a:lnTo>
                <a:lnTo>
                  <a:pt x="249580" y="203492"/>
                </a:lnTo>
                <a:lnTo>
                  <a:pt x="240703" y="195351"/>
                </a:lnTo>
                <a:lnTo>
                  <a:pt x="245062" y="187689"/>
                </a:lnTo>
                <a:lnTo>
                  <a:pt x="248426" y="179836"/>
                </a:lnTo>
                <a:lnTo>
                  <a:pt x="250591" y="171600"/>
                </a:lnTo>
                <a:lnTo>
                  <a:pt x="251358" y="162788"/>
                </a:lnTo>
                <a:lnTo>
                  <a:pt x="250591" y="153984"/>
                </a:lnTo>
                <a:lnTo>
                  <a:pt x="248426" y="145751"/>
                </a:lnTo>
                <a:lnTo>
                  <a:pt x="245062" y="137899"/>
                </a:lnTo>
                <a:lnTo>
                  <a:pt x="240703" y="130238"/>
                </a:lnTo>
                <a:lnTo>
                  <a:pt x="249225" y="122097"/>
                </a:lnTo>
                <a:lnTo>
                  <a:pt x="164020" y="122097"/>
                </a:lnTo>
                <a:lnTo>
                  <a:pt x="123113" y="81394"/>
                </a:lnTo>
                <a:close/>
              </a:path>
              <a:path w="375284" h="358139">
                <a:moveTo>
                  <a:pt x="306743" y="240118"/>
                </a:moveTo>
                <a:lnTo>
                  <a:pt x="302475" y="240118"/>
                </a:lnTo>
                <a:lnTo>
                  <a:pt x="296087" y="242150"/>
                </a:lnTo>
                <a:lnTo>
                  <a:pt x="293954" y="244182"/>
                </a:lnTo>
                <a:lnTo>
                  <a:pt x="320323" y="244182"/>
                </a:lnTo>
                <a:lnTo>
                  <a:pt x="317359" y="242248"/>
                </a:lnTo>
                <a:lnTo>
                  <a:pt x="306743" y="240118"/>
                </a:lnTo>
                <a:close/>
              </a:path>
              <a:path w="375284" h="358139">
                <a:moveTo>
                  <a:pt x="198094" y="109880"/>
                </a:moveTo>
                <a:lnTo>
                  <a:pt x="188578" y="110644"/>
                </a:lnTo>
                <a:lnTo>
                  <a:pt x="179462" y="112936"/>
                </a:lnTo>
                <a:lnTo>
                  <a:pt x="171143" y="116754"/>
                </a:lnTo>
                <a:lnTo>
                  <a:pt x="164020" y="122097"/>
                </a:lnTo>
                <a:lnTo>
                  <a:pt x="230047" y="122097"/>
                </a:lnTo>
                <a:lnTo>
                  <a:pt x="223258" y="116754"/>
                </a:lnTo>
                <a:lnTo>
                  <a:pt x="215671" y="112936"/>
                </a:lnTo>
                <a:lnTo>
                  <a:pt x="207284" y="110644"/>
                </a:lnTo>
                <a:lnTo>
                  <a:pt x="198094" y="109880"/>
                </a:lnTo>
                <a:close/>
              </a:path>
              <a:path w="375284" h="358139">
                <a:moveTo>
                  <a:pt x="334429" y="0"/>
                </a:moveTo>
                <a:lnTo>
                  <a:pt x="318219" y="3179"/>
                </a:lnTo>
                <a:lnTo>
                  <a:pt x="305404" y="11699"/>
                </a:lnTo>
                <a:lnTo>
                  <a:pt x="296983" y="24035"/>
                </a:lnTo>
                <a:lnTo>
                  <a:pt x="293954" y="38658"/>
                </a:lnTo>
                <a:lnTo>
                  <a:pt x="293954" y="52908"/>
                </a:lnTo>
                <a:lnTo>
                  <a:pt x="298221" y="56972"/>
                </a:lnTo>
                <a:lnTo>
                  <a:pt x="230047" y="122097"/>
                </a:lnTo>
                <a:lnTo>
                  <a:pt x="249225" y="122097"/>
                </a:lnTo>
                <a:lnTo>
                  <a:pt x="306743" y="67157"/>
                </a:lnTo>
                <a:lnTo>
                  <a:pt x="361422" y="67157"/>
                </a:lnTo>
                <a:lnTo>
                  <a:pt x="362653" y="66390"/>
                </a:lnTo>
                <a:lnTo>
                  <a:pt x="371574" y="54147"/>
                </a:lnTo>
                <a:lnTo>
                  <a:pt x="374903" y="38658"/>
                </a:lnTo>
                <a:lnTo>
                  <a:pt x="371574" y="24035"/>
                </a:lnTo>
                <a:lnTo>
                  <a:pt x="362653" y="11699"/>
                </a:lnTo>
                <a:lnTo>
                  <a:pt x="349738" y="3179"/>
                </a:lnTo>
                <a:lnTo>
                  <a:pt x="334429" y="0"/>
                </a:lnTo>
                <a:close/>
              </a:path>
              <a:path w="375284" h="358139">
                <a:moveTo>
                  <a:pt x="89458" y="32562"/>
                </a:moveTo>
                <a:lnTo>
                  <a:pt x="78842" y="34692"/>
                </a:lnTo>
                <a:lnTo>
                  <a:pt x="70024" y="40446"/>
                </a:lnTo>
                <a:lnTo>
                  <a:pt x="64002" y="48871"/>
                </a:lnTo>
                <a:lnTo>
                  <a:pt x="61772" y="59016"/>
                </a:lnTo>
                <a:lnTo>
                  <a:pt x="64002" y="69156"/>
                </a:lnTo>
                <a:lnTo>
                  <a:pt x="70024" y="77582"/>
                </a:lnTo>
                <a:lnTo>
                  <a:pt x="78842" y="83339"/>
                </a:lnTo>
                <a:lnTo>
                  <a:pt x="89458" y="85471"/>
                </a:lnTo>
                <a:lnTo>
                  <a:pt x="93725" y="85471"/>
                </a:lnTo>
                <a:lnTo>
                  <a:pt x="102247" y="81394"/>
                </a:lnTo>
                <a:lnTo>
                  <a:pt x="123113" y="81394"/>
                </a:lnTo>
                <a:lnTo>
                  <a:pt x="112890" y="71221"/>
                </a:lnTo>
                <a:lnTo>
                  <a:pt x="115023" y="67157"/>
                </a:lnTo>
                <a:lnTo>
                  <a:pt x="115023" y="59016"/>
                </a:lnTo>
                <a:lnTo>
                  <a:pt x="113126" y="48871"/>
                </a:lnTo>
                <a:lnTo>
                  <a:pt x="107832" y="40446"/>
                </a:lnTo>
                <a:lnTo>
                  <a:pt x="99743" y="34692"/>
                </a:lnTo>
                <a:lnTo>
                  <a:pt x="89458" y="32562"/>
                </a:lnTo>
                <a:close/>
              </a:path>
              <a:path w="375284" h="358139">
                <a:moveTo>
                  <a:pt x="361422" y="67157"/>
                </a:moveTo>
                <a:lnTo>
                  <a:pt x="306743" y="67157"/>
                </a:lnTo>
                <a:lnTo>
                  <a:pt x="312265" y="71318"/>
                </a:lnTo>
                <a:lnTo>
                  <a:pt x="318985" y="74529"/>
                </a:lnTo>
                <a:lnTo>
                  <a:pt x="326506" y="76598"/>
                </a:lnTo>
                <a:lnTo>
                  <a:pt x="334429" y="77330"/>
                </a:lnTo>
                <a:lnTo>
                  <a:pt x="349738" y="74436"/>
                </a:lnTo>
                <a:lnTo>
                  <a:pt x="361422" y="67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62455" y="2388114"/>
            <a:ext cx="2030095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337185" indent="1143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Foundational  Building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Blocks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73660" marR="170815">
              <a:lnSpc>
                <a:spcPct val="100000"/>
              </a:lnSpc>
              <a:spcBef>
                <a:spcPts val="90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Setting the building blocks  such as identity and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access,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account  management, financial  management, automation,  self-service, and reusable, 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70959" y="2388115"/>
            <a:ext cx="2030095" cy="2789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324485" indent="-32639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91440" marR="1193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demands a major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working wherein  organizations need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consider significant  changes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processes,  functions, technology,  capabilities and talent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deliver and run securely  and financially flexible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business speed and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81571" y="2366910"/>
            <a:ext cx="2030095" cy="2599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985" marR="370205" indent="32893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Legacy 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02235" marR="13144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as-a-service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benefits are truly realized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scale by eliminating  technical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debt. One-off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projects, albeit  beneficial, need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be part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holistic cloud strategy  and incorporate retiring  legacy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ways,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architectures  and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models.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46107" y="2403524"/>
            <a:ext cx="2030095" cy="294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2310" marR="695960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  Shift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0805" marR="8509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Tying all the elements  together –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business  functions working as  smaller cross-functional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greater  autonomy and  accountability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 delivery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end-to-end  solutions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idea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production using modern  delivery and operations  practices.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41259" y="5661426"/>
            <a:ext cx="955929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According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to a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recent cloud 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survey,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two-thirds of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enterprises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realizing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full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benefits of their cloud 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migration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journeys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and the complexity of business and operational change as</a:t>
            </a:r>
            <a:r>
              <a:rPr sz="14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barriers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362" y="6252792"/>
            <a:ext cx="8615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ve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(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“K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iv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rn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l”)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,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l”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y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. 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em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f 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th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fir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50" dirty="0">
                <a:solidFill>
                  <a:srgbClr val="A7A8A7"/>
                </a:solidFill>
                <a:latin typeface="Arial"/>
                <a:cs typeface="Arial"/>
              </a:rPr>
              <a:t>f 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ind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tw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rk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fi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ed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w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h 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In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0" dirty="0">
                <a:solidFill>
                  <a:srgbClr val="A7A8A7"/>
                </a:solidFill>
                <a:latin typeface="Arial"/>
                <a:cs typeface="Arial"/>
              </a:rPr>
              <a:t>l. 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io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na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4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lie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vi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es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ces.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fi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65" dirty="0">
                <a:solidFill>
                  <a:srgbClr val="A7A8A7"/>
                </a:solidFill>
                <a:latin typeface="Arial"/>
                <a:cs typeface="Arial"/>
              </a:rPr>
              <a:t>y</a:t>
            </a:r>
            <a:r>
              <a:rPr sz="600" spc="-16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firm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ob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ig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ny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rn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at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io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60" dirty="0">
                <a:solidFill>
                  <a:srgbClr val="A7A8A7"/>
                </a:solidFill>
                <a:latin typeface="Arial"/>
                <a:cs typeface="Arial"/>
              </a:rPr>
              <a:t>y 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oth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rt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, 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K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P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G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ti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0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ha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ny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th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ty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av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ig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or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d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y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b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fir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spc="-13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spc="-13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</a:t>
            </a:r>
            <a:r>
              <a:rPr sz="600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25" dirty="0">
                <a:solidFill>
                  <a:srgbClr val="A7A8A7"/>
                </a:solidFill>
                <a:latin typeface="Arial"/>
                <a:cs typeface="Arial"/>
              </a:rPr>
              <a:t>l 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ig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h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ts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se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v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ed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600" spc="-114" dirty="0">
                <a:solidFill>
                  <a:srgbClr val="A7A8A7"/>
                </a:solidFill>
                <a:latin typeface="Arial"/>
                <a:cs typeface="Arial"/>
              </a:rPr>
              <a:t>.</a:t>
            </a:r>
            <a:r>
              <a:rPr sz="600" spc="-114" dirty="0">
                <a:solidFill>
                  <a:srgbClr val="FFFFFF"/>
                </a:solidFill>
                <a:latin typeface="Arial"/>
                <a:cs typeface="Arial"/>
              </a:rPr>
              <a:t>rm.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05"/>
              </a:spcBef>
            </a:pPr>
            <a:r>
              <a:rPr sz="2800" spc="-5" dirty="0">
                <a:solidFill>
                  <a:srgbClr val="FFFFFF"/>
                </a:solidFill>
              </a:rPr>
              <a:t>…by </a:t>
            </a:r>
            <a:r>
              <a:rPr sz="2800" dirty="0">
                <a:solidFill>
                  <a:srgbClr val="FFFFFF"/>
                </a:solidFill>
              </a:rPr>
              <a:t>thinking </a:t>
            </a:r>
            <a:r>
              <a:rPr sz="2800" spc="-5" dirty="0">
                <a:solidFill>
                  <a:srgbClr val="FFFFFF"/>
                </a:solidFill>
              </a:rPr>
              <a:t>differently - </a:t>
            </a:r>
            <a:r>
              <a:rPr sz="2800" dirty="0">
                <a:solidFill>
                  <a:srgbClr val="FFFFFF"/>
                </a:solidFill>
              </a:rPr>
              <a:t>these challenges can </a:t>
            </a:r>
            <a:r>
              <a:rPr sz="2800" spc="-5" dirty="0">
                <a:solidFill>
                  <a:srgbClr val="FFFFFF"/>
                </a:solidFill>
              </a:rPr>
              <a:t>be </a:t>
            </a:r>
            <a:r>
              <a:rPr sz="2800" dirty="0">
                <a:solidFill>
                  <a:srgbClr val="FFFFFF"/>
                </a:solidFill>
              </a:rPr>
              <a:t>overcome </a:t>
            </a:r>
            <a:r>
              <a:rPr sz="2800" spc="-5" dirty="0">
                <a:solidFill>
                  <a:srgbClr val="FFFFFF"/>
                </a:solidFill>
              </a:rPr>
              <a:t>to  </a:t>
            </a:r>
            <a:r>
              <a:rPr sz="2800" dirty="0">
                <a:solidFill>
                  <a:srgbClr val="FFFFFF"/>
                </a:solidFill>
              </a:rPr>
              <a:t>accelerate </a:t>
            </a:r>
            <a:r>
              <a:rPr sz="2800" spc="-5" dirty="0">
                <a:solidFill>
                  <a:srgbClr val="FFFFFF"/>
                </a:solidFill>
              </a:rPr>
              <a:t>the </a:t>
            </a:r>
            <a:r>
              <a:rPr sz="2800" dirty="0">
                <a:solidFill>
                  <a:srgbClr val="FFFFFF"/>
                </a:solidFill>
              </a:rPr>
              <a:t>delivery of outcomes using cloud</a:t>
            </a:r>
            <a:r>
              <a:rPr sz="2800" spc="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platforms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441959" y="1520952"/>
            <a:ext cx="11317224" cy="3576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0484" y="2061186"/>
            <a:ext cx="643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5080" indent="-2286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M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a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ket  Speed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0018" y="3394810"/>
            <a:ext cx="140017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Enable </a:t>
            </a:r>
            <a:r>
              <a:rPr sz="1300" spc="-5" dirty="0">
                <a:latin typeface="Arial"/>
                <a:cs typeface="Arial"/>
              </a:rPr>
              <a:t>capabilities  </a:t>
            </a:r>
            <a:r>
              <a:rPr sz="1300" spc="-10" dirty="0">
                <a:latin typeface="Arial"/>
                <a:cs typeface="Arial"/>
              </a:rPr>
              <a:t>and people </a:t>
            </a:r>
            <a:r>
              <a:rPr sz="1300" spc="-5" dirty="0">
                <a:latin typeface="Arial"/>
                <a:cs typeface="Arial"/>
              </a:rPr>
              <a:t>to  </a:t>
            </a:r>
            <a:r>
              <a:rPr sz="1300" spc="-10" dirty="0">
                <a:latin typeface="Arial"/>
                <a:cs typeface="Arial"/>
              </a:rPr>
              <a:t>deliver new  products and  </a:t>
            </a:r>
            <a:r>
              <a:rPr sz="1300" spc="-5" dirty="0">
                <a:latin typeface="Arial"/>
                <a:cs typeface="Arial"/>
              </a:rPr>
              <a:t>services at </a:t>
            </a:r>
            <a:r>
              <a:rPr sz="1300" spc="-10" dirty="0">
                <a:latin typeface="Arial"/>
                <a:cs typeface="Arial"/>
              </a:rPr>
              <a:t>speed  and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scale.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1779" y="3394974"/>
            <a:ext cx="1445895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Deploy a “</a:t>
            </a:r>
            <a:r>
              <a:rPr sz="1300" i="1" spc="-5" dirty="0">
                <a:latin typeface="Arial"/>
                <a:cs typeface="Arial"/>
              </a:rPr>
              <a:t>think like  a VC” </a:t>
            </a:r>
            <a:r>
              <a:rPr sz="1300" spc="-5" dirty="0">
                <a:latin typeface="Arial"/>
                <a:cs typeface="Arial"/>
              </a:rPr>
              <a:t>investment  </a:t>
            </a:r>
            <a:r>
              <a:rPr sz="1300" spc="-10" dirty="0">
                <a:latin typeface="Arial"/>
                <a:cs typeface="Arial"/>
              </a:rPr>
              <a:t>approach </a:t>
            </a:r>
            <a:r>
              <a:rPr sz="1300" spc="-5" dirty="0">
                <a:latin typeface="Arial"/>
                <a:cs typeface="Arial"/>
              </a:rPr>
              <a:t>to </a:t>
            </a:r>
            <a:r>
              <a:rPr sz="1300" spc="-10" dirty="0">
                <a:latin typeface="Arial"/>
                <a:cs typeface="Arial"/>
              </a:rPr>
              <a:t>drive  dynamic and  continuous funding  </a:t>
            </a:r>
            <a:r>
              <a:rPr sz="1300" spc="-5" dirty="0">
                <a:latin typeface="Arial"/>
                <a:cs typeface="Arial"/>
              </a:rPr>
              <a:t>of cloud </a:t>
            </a:r>
            <a:r>
              <a:rPr sz="1300" spc="-10" dirty="0">
                <a:latin typeface="Arial"/>
                <a:cs typeface="Arial"/>
              </a:rPr>
              <a:t>technology  </a:t>
            </a:r>
            <a:r>
              <a:rPr sz="1300" spc="-5" dirty="0">
                <a:latin typeface="Arial"/>
                <a:cs typeface="Arial"/>
              </a:rPr>
              <a:t>investments.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0423" y="3395304"/>
            <a:ext cx="1586230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Converge </a:t>
            </a:r>
            <a:r>
              <a:rPr sz="1300" spc="-5" dirty="0">
                <a:latin typeface="Arial"/>
                <a:cs typeface="Arial"/>
              </a:rPr>
              <a:t>business  and technical skills to  create an </a:t>
            </a:r>
            <a:r>
              <a:rPr sz="1300" spc="-10" dirty="0">
                <a:latin typeface="Arial"/>
                <a:cs typeface="Arial"/>
              </a:rPr>
              <a:t>ecosystem  </a:t>
            </a:r>
            <a:r>
              <a:rPr sz="1300" spc="-5" dirty="0">
                <a:latin typeface="Arial"/>
                <a:cs typeface="Arial"/>
              </a:rPr>
              <a:t>of talent to  continually </a:t>
            </a:r>
            <a:r>
              <a:rPr sz="1300" spc="-10" dirty="0">
                <a:latin typeface="Arial"/>
                <a:cs typeface="Arial"/>
              </a:rPr>
              <a:t>evolve  with the </a:t>
            </a:r>
            <a:r>
              <a:rPr sz="1300" spc="-5" dirty="0">
                <a:latin typeface="Arial"/>
                <a:cs typeface="Arial"/>
              </a:rPr>
              <a:t>business  </a:t>
            </a:r>
            <a:r>
              <a:rPr sz="1300" spc="-10" dirty="0">
                <a:latin typeface="Arial"/>
                <a:cs typeface="Arial"/>
              </a:rPr>
              <a:t>and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markets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1071" y="3395633"/>
            <a:ext cx="164846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Integrate engineering,  </a:t>
            </a:r>
            <a:r>
              <a:rPr sz="1300" spc="-5" dirty="0">
                <a:latin typeface="Arial"/>
                <a:cs typeface="Arial"/>
              </a:rPr>
              <a:t>testing </a:t>
            </a:r>
            <a:r>
              <a:rPr sz="1300" spc="-10" dirty="0">
                <a:latin typeface="Arial"/>
                <a:cs typeface="Arial"/>
              </a:rPr>
              <a:t>and operations  </a:t>
            </a:r>
            <a:r>
              <a:rPr sz="1300" spc="-5" dirty="0">
                <a:latin typeface="Arial"/>
                <a:cs typeface="Arial"/>
              </a:rPr>
              <a:t>into </a:t>
            </a:r>
            <a:r>
              <a:rPr sz="1300" i="1" spc="-5" dirty="0">
                <a:latin typeface="Arial"/>
                <a:cs typeface="Arial"/>
              </a:rPr>
              <a:t>full stack teams</a:t>
            </a:r>
            <a:r>
              <a:rPr sz="1300" spc="-5" dirty="0">
                <a:latin typeface="Arial"/>
                <a:cs typeface="Arial"/>
              </a:rPr>
              <a:t>,  </a:t>
            </a:r>
            <a:r>
              <a:rPr sz="1300" spc="-10" dirty="0">
                <a:latin typeface="Arial"/>
                <a:cs typeface="Arial"/>
              </a:rPr>
              <a:t>automating </a:t>
            </a:r>
            <a:r>
              <a:rPr sz="1300" spc="-5" dirty="0">
                <a:latin typeface="Arial"/>
                <a:cs typeface="Arial"/>
              </a:rPr>
              <a:t>large  portions of </a:t>
            </a:r>
            <a:r>
              <a:rPr sz="1300" spc="-10" dirty="0">
                <a:latin typeface="Arial"/>
                <a:cs typeface="Arial"/>
              </a:rPr>
              <a:t>the value  </a:t>
            </a:r>
            <a:r>
              <a:rPr sz="1300" spc="-5" dirty="0">
                <a:latin typeface="Arial"/>
                <a:cs typeface="Arial"/>
              </a:rPr>
              <a:t>chain </a:t>
            </a:r>
            <a:r>
              <a:rPr sz="1300" spc="-10" dirty="0">
                <a:latin typeface="Arial"/>
                <a:cs typeface="Arial"/>
              </a:rPr>
              <a:t>and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streams.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2852" y="3395798"/>
            <a:ext cx="145669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Build technical trust  </a:t>
            </a:r>
            <a:r>
              <a:rPr sz="1300" spc="-10" dirty="0">
                <a:latin typeface="Arial"/>
                <a:cs typeface="Arial"/>
              </a:rPr>
              <a:t>throughout the  </a:t>
            </a:r>
            <a:r>
              <a:rPr sz="1300" spc="-5" dirty="0">
                <a:latin typeface="Arial"/>
                <a:cs typeface="Arial"/>
              </a:rPr>
              <a:t>organization to  influence </a:t>
            </a:r>
            <a:r>
              <a:rPr sz="1300" spc="-10" dirty="0">
                <a:latin typeface="Arial"/>
                <a:cs typeface="Arial"/>
              </a:rPr>
              <a:t>perceived  </a:t>
            </a:r>
            <a:r>
              <a:rPr sz="1300" spc="-5" dirty="0">
                <a:latin typeface="Arial"/>
                <a:cs typeface="Arial"/>
              </a:rPr>
              <a:t>trust for customer  </a:t>
            </a:r>
            <a:r>
              <a:rPr sz="1300" spc="-10" dirty="0">
                <a:latin typeface="Arial"/>
                <a:cs typeface="Arial"/>
              </a:rPr>
              <a:t>value.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069" y="2098264"/>
            <a:ext cx="824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00338D"/>
                </a:solidFill>
                <a:latin typeface="Arial"/>
                <a:cs typeface="Arial"/>
              </a:rPr>
              <a:t>D</a:t>
            </a:r>
            <a:r>
              <a:rPr sz="1500" b="1" spc="-55" dirty="0">
                <a:solidFill>
                  <a:srgbClr val="00338D"/>
                </a:solidFill>
                <a:latin typeface="Arial"/>
                <a:cs typeface="Arial"/>
              </a:rPr>
              <a:t>y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n</a:t>
            </a:r>
            <a:r>
              <a:rPr sz="1500" b="1" spc="10" dirty="0">
                <a:solidFill>
                  <a:srgbClr val="00338D"/>
                </a:solidFill>
                <a:latin typeface="Arial"/>
                <a:cs typeface="Arial"/>
              </a:rPr>
              <a:t>a</a:t>
            </a:r>
            <a:r>
              <a:rPr sz="1500" b="1" spc="-10" dirty="0">
                <a:solidFill>
                  <a:srgbClr val="00338D"/>
                </a:solidFill>
                <a:latin typeface="Arial"/>
                <a:cs typeface="Arial"/>
              </a:rPr>
              <a:t>m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i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c  Fund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i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4341" y="2134505"/>
            <a:ext cx="768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Modern  </a:t>
            </a:r>
            <a:r>
              <a:rPr sz="1500" b="1" spc="-10" dirty="0">
                <a:solidFill>
                  <a:srgbClr val="00338D"/>
                </a:solidFill>
                <a:latin typeface="Arial"/>
                <a:cs typeface="Arial"/>
              </a:rPr>
              <a:t>D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eli</a:t>
            </a:r>
            <a:r>
              <a:rPr sz="1500" b="1" spc="-30" dirty="0">
                <a:solidFill>
                  <a:srgbClr val="00338D"/>
                </a:solidFill>
                <a:latin typeface="Arial"/>
                <a:cs typeface="Arial"/>
              </a:rPr>
              <a:t>v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00338D"/>
                </a:solidFill>
                <a:latin typeface="Arial"/>
                <a:cs typeface="Arial"/>
              </a:rPr>
              <a:t>r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9868" y="2134505"/>
            <a:ext cx="617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Fu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u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r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e  Talent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7874" y="2134505"/>
            <a:ext cx="984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Enable  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I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nno</a:t>
            </a:r>
            <a:r>
              <a:rPr sz="1500" b="1" spc="-30" dirty="0">
                <a:solidFill>
                  <a:srgbClr val="00338D"/>
                </a:solidFill>
                <a:latin typeface="Arial"/>
                <a:cs typeface="Arial"/>
              </a:rPr>
              <a:t>v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ati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09392" y="2148395"/>
            <a:ext cx="91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00338D"/>
                </a:solidFill>
                <a:latin typeface="Arial"/>
                <a:cs typeface="Arial"/>
              </a:rPr>
              <a:t>C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u</a:t>
            </a:r>
            <a:r>
              <a:rPr sz="1500" b="1" spc="5" dirty="0">
                <a:solidFill>
                  <a:srgbClr val="00338D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om</a:t>
            </a:r>
            <a:r>
              <a:rPr sz="1500" b="1" dirty="0">
                <a:solidFill>
                  <a:srgbClr val="00338D"/>
                </a:solidFill>
                <a:latin typeface="Arial"/>
                <a:cs typeface="Arial"/>
              </a:rPr>
              <a:t>e</a:t>
            </a:r>
            <a:r>
              <a:rPr sz="1500" b="1" spc="-5" dirty="0">
                <a:solidFill>
                  <a:srgbClr val="00338D"/>
                </a:solidFill>
                <a:latin typeface="Arial"/>
                <a:cs typeface="Arial"/>
              </a:rPr>
              <a:t>r  </a:t>
            </a:r>
            <a:r>
              <a:rPr sz="1500" b="1" spc="-10" dirty="0">
                <a:solidFill>
                  <a:srgbClr val="00338D"/>
                </a:solidFill>
                <a:latin typeface="Arial"/>
                <a:cs typeface="Arial"/>
              </a:rPr>
              <a:t>Trust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1373" y="3394810"/>
            <a:ext cx="162306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Fuel experimentation  </a:t>
            </a:r>
            <a:r>
              <a:rPr sz="1300" spc="-10" dirty="0">
                <a:latin typeface="Arial"/>
                <a:cs typeface="Arial"/>
              </a:rPr>
              <a:t>and move </a:t>
            </a:r>
            <a:r>
              <a:rPr sz="1300" spc="-5" dirty="0">
                <a:latin typeface="Arial"/>
                <a:cs typeface="Arial"/>
              </a:rPr>
              <a:t>quickly  from idea to  production aligned 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product </a:t>
            </a:r>
            <a:r>
              <a:rPr sz="1300" spc="-10" dirty="0">
                <a:latin typeface="Arial"/>
                <a:cs typeface="Arial"/>
              </a:rPr>
              <a:t>revenue  </a:t>
            </a:r>
            <a:r>
              <a:rPr sz="1300" spc="-5" dirty="0">
                <a:latin typeface="Arial"/>
                <a:cs typeface="Arial"/>
              </a:rPr>
              <a:t>and profitability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goals.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7362" y="625279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029" y="9527"/>
            <a:ext cx="9578531" cy="6007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031" y="5788152"/>
            <a:ext cx="11936095" cy="426720"/>
          </a:xfrm>
          <a:custGeom>
            <a:avLst/>
            <a:gdLst/>
            <a:ahLst/>
            <a:cxnLst/>
            <a:rect l="l" t="t" r="r" b="b"/>
            <a:pathLst>
              <a:path w="11936095" h="426720">
                <a:moveTo>
                  <a:pt x="0" y="0"/>
                </a:moveTo>
                <a:lnTo>
                  <a:pt x="11935968" y="0"/>
                </a:lnTo>
                <a:lnTo>
                  <a:pt x="11935968" y="426720"/>
                </a:lnTo>
                <a:lnTo>
                  <a:pt x="0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702A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8371" y="5446776"/>
            <a:ext cx="8453755" cy="349250"/>
          </a:xfrm>
          <a:custGeom>
            <a:avLst/>
            <a:gdLst/>
            <a:ahLst/>
            <a:cxnLst/>
            <a:rect l="l" t="t" r="r" b="b"/>
            <a:pathLst>
              <a:path w="8453755" h="349250">
                <a:moveTo>
                  <a:pt x="0" y="0"/>
                </a:moveTo>
                <a:lnTo>
                  <a:pt x="8453628" y="0"/>
                </a:lnTo>
                <a:lnTo>
                  <a:pt x="8453628" y="348996"/>
                </a:lnTo>
                <a:lnTo>
                  <a:pt x="0" y="348996"/>
                </a:lnTo>
                <a:lnTo>
                  <a:pt x="0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5676" y="2176272"/>
            <a:ext cx="1394460" cy="291465"/>
          </a:xfrm>
          <a:custGeom>
            <a:avLst/>
            <a:gdLst/>
            <a:ahLst/>
            <a:cxnLst/>
            <a:rect l="l" t="t" r="r" b="b"/>
            <a:pathLst>
              <a:path w="1394460" h="291464">
                <a:moveTo>
                  <a:pt x="0" y="291084"/>
                </a:moveTo>
                <a:lnTo>
                  <a:pt x="1394460" y="291084"/>
                </a:lnTo>
                <a:lnTo>
                  <a:pt x="1394460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solidFill>
            <a:srgbClr val="0A7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5676" y="2221167"/>
            <a:ext cx="13944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2.</a:t>
            </a:r>
            <a:r>
              <a:rPr sz="1050" b="1" spc="-20" dirty="0">
                <a:solidFill>
                  <a:srgbClr val="FFFFFF"/>
                </a:solidFill>
                <a:latin typeface="Univers 45 Light"/>
                <a:cs typeface="Univers 45 Light"/>
              </a:rPr>
              <a:t> </a:t>
            </a: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Prepare</a:t>
            </a:r>
            <a:endParaRPr sz="1050">
              <a:latin typeface="Univers 45 Light"/>
              <a:cs typeface="Univers 45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9367" y="2918460"/>
            <a:ext cx="227329" cy="29209"/>
          </a:xfrm>
          <a:custGeom>
            <a:avLst/>
            <a:gdLst/>
            <a:ahLst/>
            <a:cxnLst/>
            <a:rect l="l" t="t" r="r" b="b"/>
            <a:pathLst>
              <a:path w="227329" h="29210">
                <a:moveTo>
                  <a:pt x="113538" y="0"/>
                </a:moveTo>
                <a:lnTo>
                  <a:pt x="69346" y="1137"/>
                </a:lnTo>
                <a:lnTo>
                  <a:pt x="33256" y="4238"/>
                </a:lnTo>
                <a:lnTo>
                  <a:pt x="8923" y="8840"/>
                </a:lnTo>
                <a:lnTo>
                  <a:pt x="0" y="14477"/>
                </a:lnTo>
                <a:lnTo>
                  <a:pt x="8923" y="20115"/>
                </a:lnTo>
                <a:lnTo>
                  <a:pt x="33256" y="24717"/>
                </a:lnTo>
                <a:lnTo>
                  <a:pt x="69346" y="27818"/>
                </a:lnTo>
                <a:lnTo>
                  <a:pt x="113538" y="28955"/>
                </a:lnTo>
                <a:lnTo>
                  <a:pt x="157729" y="27818"/>
                </a:lnTo>
                <a:lnTo>
                  <a:pt x="193819" y="24717"/>
                </a:lnTo>
                <a:lnTo>
                  <a:pt x="218152" y="20115"/>
                </a:lnTo>
                <a:lnTo>
                  <a:pt x="227076" y="14477"/>
                </a:lnTo>
                <a:lnTo>
                  <a:pt x="218152" y="8840"/>
                </a:lnTo>
                <a:lnTo>
                  <a:pt x="193819" y="4238"/>
                </a:lnTo>
                <a:lnTo>
                  <a:pt x="157729" y="1137"/>
                </a:lnTo>
                <a:lnTo>
                  <a:pt x="113538" y="0"/>
                </a:lnTo>
                <a:close/>
              </a:path>
            </a:pathLst>
          </a:custGeom>
          <a:solidFill>
            <a:srgbClr val="BAB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3667" y="2444495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42672">
            <a:solidFill>
              <a:srgbClr val="0A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42260" y="3617976"/>
            <a:ext cx="1396365" cy="289560"/>
          </a:xfrm>
          <a:prstGeom prst="rect">
            <a:avLst/>
          </a:prstGeom>
          <a:solidFill>
            <a:srgbClr val="055097"/>
          </a:solidFill>
        </p:spPr>
        <p:txBody>
          <a:bodyPr vert="horz" wrap="square" lIns="0" tIns="577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455"/>
              </a:spcBef>
            </a:pP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1.</a:t>
            </a:r>
            <a:r>
              <a:rPr sz="1050" b="1" spc="-20" dirty="0">
                <a:solidFill>
                  <a:srgbClr val="FFFFFF"/>
                </a:solidFill>
                <a:latin typeface="Univers 45 Light"/>
                <a:cs typeface="Univers 45 Light"/>
              </a:rPr>
              <a:t> </a:t>
            </a: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Envision</a:t>
            </a:r>
            <a:endParaRPr sz="1050">
              <a:latin typeface="Univers 45 Light"/>
              <a:cs typeface="Univers 45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7476" y="4472940"/>
            <a:ext cx="224154" cy="29209"/>
          </a:xfrm>
          <a:custGeom>
            <a:avLst/>
            <a:gdLst/>
            <a:ahLst/>
            <a:cxnLst/>
            <a:rect l="l" t="t" r="r" b="b"/>
            <a:pathLst>
              <a:path w="224154" h="29210">
                <a:moveTo>
                  <a:pt x="112014" y="0"/>
                </a:moveTo>
                <a:lnTo>
                  <a:pt x="68413" y="1137"/>
                </a:lnTo>
                <a:lnTo>
                  <a:pt x="32808" y="4238"/>
                </a:lnTo>
                <a:lnTo>
                  <a:pt x="8802" y="8840"/>
                </a:lnTo>
                <a:lnTo>
                  <a:pt x="0" y="14477"/>
                </a:lnTo>
                <a:lnTo>
                  <a:pt x="8802" y="20115"/>
                </a:lnTo>
                <a:lnTo>
                  <a:pt x="32808" y="24717"/>
                </a:lnTo>
                <a:lnTo>
                  <a:pt x="68413" y="27818"/>
                </a:lnTo>
                <a:lnTo>
                  <a:pt x="112014" y="28955"/>
                </a:lnTo>
                <a:lnTo>
                  <a:pt x="155614" y="27818"/>
                </a:lnTo>
                <a:lnTo>
                  <a:pt x="191219" y="24717"/>
                </a:lnTo>
                <a:lnTo>
                  <a:pt x="215225" y="20115"/>
                </a:lnTo>
                <a:lnTo>
                  <a:pt x="224028" y="14477"/>
                </a:lnTo>
                <a:lnTo>
                  <a:pt x="215225" y="8840"/>
                </a:lnTo>
                <a:lnTo>
                  <a:pt x="191219" y="4238"/>
                </a:lnTo>
                <a:lnTo>
                  <a:pt x="155614" y="1137"/>
                </a:lnTo>
                <a:lnTo>
                  <a:pt x="112014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7476" y="4472940"/>
            <a:ext cx="224154" cy="29209"/>
          </a:xfrm>
          <a:custGeom>
            <a:avLst/>
            <a:gdLst/>
            <a:ahLst/>
            <a:cxnLst/>
            <a:rect l="l" t="t" r="r" b="b"/>
            <a:pathLst>
              <a:path w="224154" h="29210">
                <a:moveTo>
                  <a:pt x="112014" y="0"/>
                </a:moveTo>
                <a:lnTo>
                  <a:pt x="68413" y="1137"/>
                </a:lnTo>
                <a:lnTo>
                  <a:pt x="32808" y="4238"/>
                </a:lnTo>
                <a:lnTo>
                  <a:pt x="8802" y="8840"/>
                </a:lnTo>
                <a:lnTo>
                  <a:pt x="0" y="14477"/>
                </a:lnTo>
                <a:lnTo>
                  <a:pt x="8802" y="20115"/>
                </a:lnTo>
                <a:lnTo>
                  <a:pt x="32808" y="24717"/>
                </a:lnTo>
                <a:lnTo>
                  <a:pt x="68413" y="27818"/>
                </a:lnTo>
                <a:lnTo>
                  <a:pt x="112014" y="28955"/>
                </a:lnTo>
                <a:lnTo>
                  <a:pt x="155614" y="27818"/>
                </a:lnTo>
                <a:lnTo>
                  <a:pt x="191219" y="24717"/>
                </a:lnTo>
                <a:lnTo>
                  <a:pt x="215225" y="20115"/>
                </a:lnTo>
                <a:lnTo>
                  <a:pt x="224028" y="14477"/>
                </a:lnTo>
                <a:lnTo>
                  <a:pt x="215225" y="8840"/>
                </a:lnTo>
                <a:lnTo>
                  <a:pt x="191219" y="4238"/>
                </a:lnTo>
                <a:lnTo>
                  <a:pt x="155614" y="1137"/>
                </a:lnTo>
                <a:lnTo>
                  <a:pt x="112014" y="0"/>
                </a:lnTo>
                <a:close/>
              </a:path>
            </a:pathLst>
          </a:custGeom>
          <a:solidFill>
            <a:srgbClr val="BAB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0252" y="3892296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45720">
            <a:solidFill>
              <a:srgbClr val="05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5352" y="1380744"/>
            <a:ext cx="1394460" cy="289560"/>
          </a:xfrm>
          <a:custGeom>
            <a:avLst/>
            <a:gdLst/>
            <a:ahLst/>
            <a:cxnLst/>
            <a:rect l="l" t="t" r="r" b="b"/>
            <a:pathLst>
              <a:path w="1394459" h="289560">
                <a:moveTo>
                  <a:pt x="0" y="289560"/>
                </a:moveTo>
                <a:lnTo>
                  <a:pt x="1394459" y="289560"/>
                </a:lnTo>
                <a:lnTo>
                  <a:pt x="139445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5352" y="1424966"/>
            <a:ext cx="13944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3.</a:t>
            </a:r>
            <a:r>
              <a:rPr sz="1050" b="1" spc="-20" dirty="0">
                <a:solidFill>
                  <a:srgbClr val="FFFFFF"/>
                </a:solidFill>
                <a:latin typeface="Univers 45 Light"/>
                <a:cs typeface="Univers 45 Light"/>
              </a:rPr>
              <a:t> </a:t>
            </a: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Transform</a:t>
            </a:r>
            <a:endParaRPr sz="1050">
              <a:latin typeface="Univers 45 Light"/>
              <a:cs typeface="Univers 45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9043" y="2121407"/>
            <a:ext cx="226060" cy="29209"/>
          </a:xfrm>
          <a:custGeom>
            <a:avLst/>
            <a:gdLst/>
            <a:ahLst/>
            <a:cxnLst/>
            <a:rect l="l" t="t" r="r" b="b"/>
            <a:pathLst>
              <a:path w="226059" h="29210">
                <a:moveTo>
                  <a:pt x="112776" y="0"/>
                </a:moveTo>
                <a:lnTo>
                  <a:pt x="68880" y="1137"/>
                </a:lnTo>
                <a:lnTo>
                  <a:pt x="33032" y="4238"/>
                </a:lnTo>
                <a:lnTo>
                  <a:pt x="8863" y="8840"/>
                </a:lnTo>
                <a:lnTo>
                  <a:pt x="0" y="14477"/>
                </a:lnTo>
                <a:lnTo>
                  <a:pt x="8863" y="20115"/>
                </a:lnTo>
                <a:lnTo>
                  <a:pt x="33032" y="24717"/>
                </a:lnTo>
                <a:lnTo>
                  <a:pt x="68880" y="27818"/>
                </a:lnTo>
                <a:lnTo>
                  <a:pt x="112776" y="28955"/>
                </a:lnTo>
                <a:lnTo>
                  <a:pt x="156671" y="27818"/>
                </a:lnTo>
                <a:lnTo>
                  <a:pt x="192519" y="24717"/>
                </a:lnTo>
                <a:lnTo>
                  <a:pt x="216688" y="20115"/>
                </a:lnTo>
                <a:lnTo>
                  <a:pt x="225552" y="14477"/>
                </a:lnTo>
                <a:lnTo>
                  <a:pt x="216688" y="8840"/>
                </a:lnTo>
                <a:lnTo>
                  <a:pt x="192519" y="4238"/>
                </a:lnTo>
                <a:lnTo>
                  <a:pt x="156671" y="1137"/>
                </a:lnTo>
                <a:lnTo>
                  <a:pt x="112776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9043" y="2121407"/>
            <a:ext cx="226060" cy="29209"/>
          </a:xfrm>
          <a:custGeom>
            <a:avLst/>
            <a:gdLst/>
            <a:ahLst/>
            <a:cxnLst/>
            <a:rect l="l" t="t" r="r" b="b"/>
            <a:pathLst>
              <a:path w="226059" h="29210">
                <a:moveTo>
                  <a:pt x="112776" y="0"/>
                </a:moveTo>
                <a:lnTo>
                  <a:pt x="68880" y="1137"/>
                </a:lnTo>
                <a:lnTo>
                  <a:pt x="33032" y="4238"/>
                </a:lnTo>
                <a:lnTo>
                  <a:pt x="8863" y="8840"/>
                </a:lnTo>
                <a:lnTo>
                  <a:pt x="0" y="14477"/>
                </a:lnTo>
                <a:lnTo>
                  <a:pt x="8863" y="20115"/>
                </a:lnTo>
                <a:lnTo>
                  <a:pt x="33032" y="24717"/>
                </a:lnTo>
                <a:lnTo>
                  <a:pt x="68880" y="27818"/>
                </a:lnTo>
                <a:lnTo>
                  <a:pt x="112776" y="28955"/>
                </a:lnTo>
                <a:lnTo>
                  <a:pt x="156671" y="27818"/>
                </a:lnTo>
                <a:lnTo>
                  <a:pt x="192519" y="24717"/>
                </a:lnTo>
                <a:lnTo>
                  <a:pt x="216688" y="20115"/>
                </a:lnTo>
                <a:lnTo>
                  <a:pt x="225552" y="14477"/>
                </a:lnTo>
                <a:lnTo>
                  <a:pt x="216688" y="8840"/>
                </a:lnTo>
                <a:lnTo>
                  <a:pt x="192519" y="4238"/>
                </a:lnTo>
                <a:lnTo>
                  <a:pt x="156671" y="1137"/>
                </a:lnTo>
                <a:lnTo>
                  <a:pt x="112776" y="0"/>
                </a:lnTo>
                <a:close/>
              </a:path>
            </a:pathLst>
          </a:custGeom>
          <a:solidFill>
            <a:srgbClr val="BAB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3343" y="1648967"/>
            <a:ext cx="0" cy="486409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42672">
            <a:solidFill>
              <a:srgbClr val="0091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08619" y="659891"/>
            <a:ext cx="1724025" cy="285115"/>
          </a:xfrm>
          <a:prstGeom prst="rect">
            <a:avLst/>
          </a:prstGeom>
          <a:solidFill>
            <a:srgbClr val="483698"/>
          </a:solidFill>
        </p:spPr>
        <p:txBody>
          <a:bodyPr vert="horz" wrap="square" lIns="0" tIns="5587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39"/>
              </a:spcBef>
            </a:pPr>
            <a:r>
              <a:rPr sz="1050" b="1" dirty="0">
                <a:solidFill>
                  <a:srgbClr val="FFFFFF"/>
                </a:solidFill>
                <a:latin typeface="Univers 45 Light"/>
                <a:cs typeface="Univers 45 Light"/>
              </a:rPr>
              <a:t>4. Operate &amp;</a:t>
            </a:r>
            <a:r>
              <a:rPr sz="1050" b="1" spc="-60" dirty="0">
                <a:solidFill>
                  <a:srgbClr val="FFFFFF"/>
                </a:solidFill>
                <a:latin typeface="Univers 45 Light"/>
                <a:cs typeface="Univers 45 Light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Univers 45 Light"/>
                <a:cs typeface="Univers 45 Light"/>
              </a:rPr>
              <a:t>Optimize</a:t>
            </a:r>
            <a:endParaRPr sz="1050">
              <a:latin typeface="Univers 45 Light"/>
              <a:cs typeface="Univers 45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53856" y="1402080"/>
            <a:ext cx="226060" cy="29209"/>
          </a:xfrm>
          <a:custGeom>
            <a:avLst/>
            <a:gdLst/>
            <a:ahLst/>
            <a:cxnLst/>
            <a:rect l="l" t="t" r="r" b="b"/>
            <a:pathLst>
              <a:path w="226059" h="29209">
                <a:moveTo>
                  <a:pt x="112776" y="0"/>
                </a:moveTo>
                <a:lnTo>
                  <a:pt x="68880" y="1137"/>
                </a:lnTo>
                <a:lnTo>
                  <a:pt x="33032" y="4238"/>
                </a:lnTo>
                <a:lnTo>
                  <a:pt x="8863" y="8840"/>
                </a:lnTo>
                <a:lnTo>
                  <a:pt x="0" y="14477"/>
                </a:lnTo>
                <a:lnTo>
                  <a:pt x="8863" y="20115"/>
                </a:lnTo>
                <a:lnTo>
                  <a:pt x="33032" y="24717"/>
                </a:lnTo>
                <a:lnTo>
                  <a:pt x="68880" y="27818"/>
                </a:lnTo>
                <a:lnTo>
                  <a:pt x="112776" y="28955"/>
                </a:lnTo>
                <a:lnTo>
                  <a:pt x="156671" y="27818"/>
                </a:lnTo>
                <a:lnTo>
                  <a:pt x="192519" y="24717"/>
                </a:lnTo>
                <a:lnTo>
                  <a:pt x="216688" y="20115"/>
                </a:lnTo>
                <a:lnTo>
                  <a:pt x="225552" y="14477"/>
                </a:lnTo>
                <a:lnTo>
                  <a:pt x="216688" y="8840"/>
                </a:lnTo>
                <a:lnTo>
                  <a:pt x="192519" y="4238"/>
                </a:lnTo>
                <a:lnTo>
                  <a:pt x="156671" y="1137"/>
                </a:lnTo>
                <a:lnTo>
                  <a:pt x="112776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53856" y="1402080"/>
            <a:ext cx="226060" cy="29209"/>
          </a:xfrm>
          <a:custGeom>
            <a:avLst/>
            <a:gdLst/>
            <a:ahLst/>
            <a:cxnLst/>
            <a:rect l="l" t="t" r="r" b="b"/>
            <a:pathLst>
              <a:path w="226059" h="29209">
                <a:moveTo>
                  <a:pt x="112776" y="0"/>
                </a:moveTo>
                <a:lnTo>
                  <a:pt x="68880" y="1137"/>
                </a:lnTo>
                <a:lnTo>
                  <a:pt x="33032" y="4238"/>
                </a:lnTo>
                <a:lnTo>
                  <a:pt x="8863" y="8840"/>
                </a:lnTo>
                <a:lnTo>
                  <a:pt x="0" y="14477"/>
                </a:lnTo>
                <a:lnTo>
                  <a:pt x="8863" y="20115"/>
                </a:lnTo>
                <a:lnTo>
                  <a:pt x="33032" y="24717"/>
                </a:lnTo>
                <a:lnTo>
                  <a:pt x="68880" y="27818"/>
                </a:lnTo>
                <a:lnTo>
                  <a:pt x="112776" y="28955"/>
                </a:lnTo>
                <a:lnTo>
                  <a:pt x="156671" y="27818"/>
                </a:lnTo>
                <a:lnTo>
                  <a:pt x="192519" y="24717"/>
                </a:lnTo>
                <a:lnTo>
                  <a:pt x="216688" y="20115"/>
                </a:lnTo>
                <a:lnTo>
                  <a:pt x="225552" y="14477"/>
                </a:lnTo>
                <a:lnTo>
                  <a:pt x="216688" y="8840"/>
                </a:lnTo>
                <a:lnTo>
                  <a:pt x="192519" y="4238"/>
                </a:lnTo>
                <a:lnTo>
                  <a:pt x="156671" y="1137"/>
                </a:lnTo>
                <a:lnTo>
                  <a:pt x="112776" y="0"/>
                </a:lnTo>
                <a:close/>
              </a:path>
            </a:pathLst>
          </a:custGeom>
          <a:solidFill>
            <a:srgbClr val="BAB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7393" y="928116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41148">
            <a:solidFill>
              <a:srgbClr val="483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6031" y="5322130"/>
            <a:ext cx="1193609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2205" marR="2846705" indent="467359">
              <a:lnSpc>
                <a:spcPct val="1439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Univers 45 Light"/>
                <a:cs typeface="Univers 45 Light"/>
              </a:rPr>
              <a:t>Protect </a:t>
            </a:r>
            <a:r>
              <a:rPr sz="1800" b="1" dirty="0">
                <a:solidFill>
                  <a:srgbClr val="FFFFFF"/>
                </a:solidFill>
                <a:latin typeface="Univers 45 Light"/>
                <a:cs typeface="Univers 45 Light"/>
              </a:rPr>
              <a:t>&amp; </a:t>
            </a:r>
            <a:r>
              <a:rPr sz="1800" b="1" spc="-30" dirty="0">
                <a:solidFill>
                  <a:srgbClr val="FFFFFF"/>
                </a:solidFill>
                <a:latin typeface="Univers 45 Light"/>
                <a:cs typeface="Univers 45 Light"/>
              </a:rPr>
              <a:t>Govern  </a:t>
            </a:r>
            <a:r>
              <a:rPr sz="1800" b="1" spc="-10" dirty="0">
                <a:solidFill>
                  <a:srgbClr val="FFFFFF"/>
                </a:solidFill>
                <a:latin typeface="Univers 45 Light"/>
                <a:cs typeface="Univers 45 Light"/>
              </a:rPr>
              <a:t>Change </a:t>
            </a:r>
            <a:r>
              <a:rPr sz="1800" b="1" dirty="0">
                <a:solidFill>
                  <a:srgbClr val="FFFFFF"/>
                </a:solidFill>
                <a:latin typeface="Univers 45 Light"/>
                <a:cs typeface="Univers 45 Light"/>
              </a:rPr>
              <a:t>&amp;</a:t>
            </a:r>
            <a:r>
              <a:rPr sz="1800" b="1" spc="-35" dirty="0">
                <a:solidFill>
                  <a:srgbClr val="FFFFFF"/>
                </a:solidFill>
                <a:latin typeface="Univers 45 Light"/>
                <a:cs typeface="Univers 45 Ligh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Univers 45 Light"/>
                <a:cs typeface="Univers 45 Light"/>
              </a:rPr>
              <a:t>Communication</a:t>
            </a:r>
            <a:endParaRPr sz="1800">
              <a:latin typeface="Univers 45 Light"/>
              <a:cs typeface="Univers 45 Ligh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76459" y="751331"/>
            <a:ext cx="350520" cy="355600"/>
          </a:xfrm>
          <a:custGeom>
            <a:avLst/>
            <a:gdLst/>
            <a:ahLst/>
            <a:cxnLst/>
            <a:rect l="l" t="t" r="r" b="b"/>
            <a:pathLst>
              <a:path w="350520" h="355600">
                <a:moveTo>
                  <a:pt x="175260" y="0"/>
                </a:moveTo>
                <a:lnTo>
                  <a:pt x="128666" y="6342"/>
                </a:lnTo>
                <a:lnTo>
                  <a:pt x="86800" y="24240"/>
                </a:lnTo>
                <a:lnTo>
                  <a:pt x="51330" y="52001"/>
                </a:lnTo>
                <a:lnTo>
                  <a:pt x="23926" y="87934"/>
                </a:lnTo>
                <a:lnTo>
                  <a:pt x="6260" y="130346"/>
                </a:lnTo>
                <a:lnTo>
                  <a:pt x="0" y="177546"/>
                </a:lnTo>
                <a:lnTo>
                  <a:pt x="6260" y="224745"/>
                </a:lnTo>
                <a:lnTo>
                  <a:pt x="23926" y="267157"/>
                </a:lnTo>
                <a:lnTo>
                  <a:pt x="51330" y="303090"/>
                </a:lnTo>
                <a:lnTo>
                  <a:pt x="86800" y="330851"/>
                </a:lnTo>
                <a:lnTo>
                  <a:pt x="128666" y="348749"/>
                </a:lnTo>
                <a:lnTo>
                  <a:pt x="175260" y="355092"/>
                </a:lnTo>
                <a:lnTo>
                  <a:pt x="221853" y="348749"/>
                </a:lnTo>
                <a:lnTo>
                  <a:pt x="263719" y="330851"/>
                </a:lnTo>
                <a:lnTo>
                  <a:pt x="299189" y="303090"/>
                </a:lnTo>
                <a:lnTo>
                  <a:pt x="326593" y="267157"/>
                </a:lnTo>
                <a:lnTo>
                  <a:pt x="344259" y="224745"/>
                </a:lnTo>
                <a:lnTo>
                  <a:pt x="350520" y="177546"/>
                </a:lnTo>
                <a:lnTo>
                  <a:pt x="344259" y="130346"/>
                </a:lnTo>
                <a:lnTo>
                  <a:pt x="326593" y="87934"/>
                </a:lnTo>
                <a:lnTo>
                  <a:pt x="299189" y="52001"/>
                </a:lnTo>
                <a:lnTo>
                  <a:pt x="263719" y="24240"/>
                </a:lnTo>
                <a:lnTo>
                  <a:pt x="221853" y="6342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53601" y="723893"/>
            <a:ext cx="399415" cy="528955"/>
          </a:xfrm>
          <a:custGeom>
            <a:avLst/>
            <a:gdLst/>
            <a:ahLst/>
            <a:cxnLst/>
            <a:rect l="l" t="t" r="r" b="b"/>
            <a:pathLst>
              <a:path w="399415" h="528955">
                <a:moveTo>
                  <a:pt x="200710" y="0"/>
                </a:moveTo>
                <a:lnTo>
                  <a:pt x="154630" y="5446"/>
                </a:lnTo>
                <a:lnTo>
                  <a:pt x="112361" y="20934"/>
                </a:lnTo>
                <a:lnTo>
                  <a:pt x="75098" y="45183"/>
                </a:lnTo>
                <a:lnTo>
                  <a:pt x="44035" y="76916"/>
                </a:lnTo>
                <a:lnTo>
                  <a:pt x="20367" y="114854"/>
                </a:lnTo>
                <a:lnTo>
                  <a:pt x="5291" y="157718"/>
                </a:lnTo>
                <a:lnTo>
                  <a:pt x="0" y="204228"/>
                </a:lnTo>
                <a:lnTo>
                  <a:pt x="31361" y="306639"/>
                </a:lnTo>
                <a:lnTo>
                  <a:pt x="100355" y="412476"/>
                </a:lnTo>
                <a:lnTo>
                  <a:pt x="169349" y="495340"/>
                </a:lnTo>
                <a:lnTo>
                  <a:pt x="200710" y="528827"/>
                </a:lnTo>
                <a:lnTo>
                  <a:pt x="315513" y="410091"/>
                </a:lnTo>
                <a:lnTo>
                  <a:pt x="358274" y="356857"/>
                </a:lnTo>
                <a:lnTo>
                  <a:pt x="200710" y="356857"/>
                </a:lnTo>
                <a:lnTo>
                  <a:pt x="151704" y="348791"/>
                </a:lnTo>
                <a:lnTo>
                  <a:pt x="108949" y="326382"/>
                </a:lnTo>
                <a:lnTo>
                  <a:pt x="75111" y="292312"/>
                </a:lnTo>
                <a:lnTo>
                  <a:pt x="52854" y="249265"/>
                </a:lnTo>
                <a:lnTo>
                  <a:pt x="44843" y="199923"/>
                </a:lnTo>
                <a:lnTo>
                  <a:pt x="52854" y="150587"/>
                </a:lnTo>
                <a:lnTo>
                  <a:pt x="75111" y="107544"/>
                </a:lnTo>
                <a:lnTo>
                  <a:pt x="108949" y="73476"/>
                </a:lnTo>
                <a:lnTo>
                  <a:pt x="151704" y="51068"/>
                </a:lnTo>
                <a:lnTo>
                  <a:pt x="200710" y="43002"/>
                </a:lnTo>
                <a:lnTo>
                  <a:pt x="321269" y="43002"/>
                </a:lnTo>
                <a:lnTo>
                  <a:pt x="287703" y="20934"/>
                </a:lnTo>
                <a:lnTo>
                  <a:pt x="246000" y="5446"/>
                </a:lnTo>
                <a:lnTo>
                  <a:pt x="200710" y="0"/>
                </a:lnTo>
                <a:close/>
              </a:path>
              <a:path w="399415" h="528955">
                <a:moveTo>
                  <a:pt x="321269" y="43002"/>
                </a:moveTo>
                <a:lnTo>
                  <a:pt x="200710" y="43002"/>
                </a:lnTo>
                <a:lnTo>
                  <a:pt x="248454" y="51068"/>
                </a:lnTo>
                <a:lnTo>
                  <a:pt x="290048" y="73476"/>
                </a:lnTo>
                <a:lnTo>
                  <a:pt x="322930" y="107544"/>
                </a:lnTo>
                <a:lnTo>
                  <a:pt x="344538" y="150587"/>
                </a:lnTo>
                <a:lnTo>
                  <a:pt x="352310" y="199923"/>
                </a:lnTo>
                <a:lnTo>
                  <a:pt x="344538" y="249265"/>
                </a:lnTo>
                <a:lnTo>
                  <a:pt x="322930" y="292312"/>
                </a:lnTo>
                <a:lnTo>
                  <a:pt x="290048" y="326382"/>
                </a:lnTo>
                <a:lnTo>
                  <a:pt x="248454" y="348791"/>
                </a:lnTo>
                <a:lnTo>
                  <a:pt x="200710" y="356857"/>
                </a:lnTo>
                <a:lnTo>
                  <a:pt x="358274" y="356857"/>
                </a:lnTo>
                <a:lnTo>
                  <a:pt x="374465" y="336700"/>
                </a:lnTo>
                <a:lnTo>
                  <a:pt x="396185" y="278223"/>
                </a:lnTo>
                <a:lnTo>
                  <a:pt x="399287" y="204228"/>
                </a:lnTo>
                <a:lnTo>
                  <a:pt x="394003" y="157718"/>
                </a:lnTo>
                <a:lnTo>
                  <a:pt x="378969" y="114854"/>
                </a:lnTo>
                <a:lnTo>
                  <a:pt x="355420" y="76916"/>
                </a:lnTo>
                <a:lnTo>
                  <a:pt x="324588" y="45183"/>
                </a:lnTo>
                <a:lnTo>
                  <a:pt x="321269" y="43002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41992" y="1261872"/>
            <a:ext cx="219710" cy="29209"/>
          </a:xfrm>
          <a:custGeom>
            <a:avLst/>
            <a:gdLst/>
            <a:ahLst/>
            <a:cxnLst/>
            <a:rect l="l" t="t" r="r" b="b"/>
            <a:pathLst>
              <a:path w="219709" h="29209">
                <a:moveTo>
                  <a:pt x="109728" y="0"/>
                </a:moveTo>
                <a:lnTo>
                  <a:pt x="67015" y="1137"/>
                </a:lnTo>
                <a:lnTo>
                  <a:pt x="32137" y="4238"/>
                </a:lnTo>
                <a:lnTo>
                  <a:pt x="8622" y="8840"/>
                </a:lnTo>
                <a:lnTo>
                  <a:pt x="0" y="14477"/>
                </a:lnTo>
                <a:lnTo>
                  <a:pt x="8622" y="20115"/>
                </a:lnTo>
                <a:lnTo>
                  <a:pt x="32137" y="24717"/>
                </a:lnTo>
                <a:lnTo>
                  <a:pt x="67015" y="27818"/>
                </a:lnTo>
                <a:lnTo>
                  <a:pt x="109728" y="28955"/>
                </a:lnTo>
                <a:lnTo>
                  <a:pt x="152440" y="27818"/>
                </a:lnTo>
                <a:lnTo>
                  <a:pt x="187318" y="24717"/>
                </a:lnTo>
                <a:lnTo>
                  <a:pt x="210833" y="20115"/>
                </a:lnTo>
                <a:lnTo>
                  <a:pt x="219456" y="14477"/>
                </a:lnTo>
                <a:lnTo>
                  <a:pt x="210833" y="8840"/>
                </a:lnTo>
                <a:lnTo>
                  <a:pt x="187318" y="4238"/>
                </a:lnTo>
                <a:lnTo>
                  <a:pt x="152440" y="1137"/>
                </a:lnTo>
                <a:lnTo>
                  <a:pt x="109728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1994" y="854966"/>
            <a:ext cx="222503" cy="143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991" y="2607564"/>
            <a:ext cx="353695" cy="355600"/>
          </a:xfrm>
          <a:custGeom>
            <a:avLst/>
            <a:gdLst/>
            <a:ahLst/>
            <a:cxnLst/>
            <a:rect l="l" t="t" r="r" b="b"/>
            <a:pathLst>
              <a:path w="353695" h="355600">
                <a:moveTo>
                  <a:pt x="176784" y="0"/>
                </a:moveTo>
                <a:lnTo>
                  <a:pt x="129786" y="6342"/>
                </a:lnTo>
                <a:lnTo>
                  <a:pt x="87556" y="24240"/>
                </a:lnTo>
                <a:lnTo>
                  <a:pt x="51777" y="52001"/>
                </a:lnTo>
                <a:lnTo>
                  <a:pt x="24135" y="87934"/>
                </a:lnTo>
                <a:lnTo>
                  <a:pt x="6314" y="130346"/>
                </a:lnTo>
                <a:lnTo>
                  <a:pt x="0" y="177546"/>
                </a:lnTo>
                <a:lnTo>
                  <a:pt x="6314" y="224745"/>
                </a:lnTo>
                <a:lnTo>
                  <a:pt x="24135" y="267157"/>
                </a:lnTo>
                <a:lnTo>
                  <a:pt x="51777" y="303090"/>
                </a:lnTo>
                <a:lnTo>
                  <a:pt x="87556" y="330851"/>
                </a:lnTo>
                <a:lnTo>
                  <a:pt x="129786" y="348749"/>
                </a:lnTo>
                <a:lnTo>
                  <a:pt x="176784" y="355092"/>
                </a:lnTo>
                <a:lnTo>
                  <a:pt x="223781" y="348749"/>
                </a:lnTo>
                <a:lnTo>
                  <a:pt x="266011" y="330851"/>
                </a:lnTo>
                <a:lnTo>
                  <a:pt x="301790" y="303090"/>
                </a:lnTo>
                <a:lnTo>
                  <a:pt x="329432" y="267157"/>
                </a:lnTo>
                <a:lnTo>
                  <a:pt x="347253" y="224745"/>
                </a:lnTo>
                <a:lnTo>
                  <a:pt x="353568" y="177546"/>
                </a:lnTo>
                <a:lnTo>
                  <a:pt x="347253" y="130346"/>
                </a:lnTo>
                <a:lnTo>
                  <a:pt x="329432" y="87934"/>
                </a:lnTo>
                <a:lnTo>
                  <a:pt x="301790" y="52001"/>
                </a:lnTo>
                <a:lnTo>
                  <a:pt x="266011" y="24240"/>
                </a:lnTo>
                <a:lnTo>
                  <a:pt x="223781" y="6342"/>
                </a:lnTo>
                <a:lnTo>
                  <a:pt x="176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5656" y="2584699"/>
            <a:ext cx="401320" cy="525780"/>
          </a:xfrm>
          <a:custGeom>
            <a:avLst/>
            <a:gdLst/>
            <a:ahLst/>
            <a:cxnLst/>
            <a:rect l="l" t="t" r="r" b="b"/>
            <a:pathLst>
              <a:path w="401320" h="525780">
                <a:moveTo>
                  <a:pt x="200406" y="0"/>
                </a:moveTo>
                <a:lnTo>
                  <a:pt x="154398" y="5318"/>
                </a:lnTo>
                <a:lnTo>
                  <a:pt x="112195" y="20471"/>
                </a:lnTo>
                <a:lnTo>
                  <a:pt x="74987" y="44259"/>
                </a:lnTo>
                <a:lnTo>
                  <a:pt x="43971" y="75479"/>
                </a:lnTo>
                <a:lnTo>
                  <a:pt x="20338" y="112931"/>
                </a:lnTo>
                <a:lnTo>
                  <a:pt x="5283" y="155414"/>
                </a:lnTo>
                <a:lnTo>
                  <a:pt x="0" y="201726"/>
                </a:lnTo>
                <a:lnTo>
                  <a:pt x="31313" y="304872"/>
                </a:lnTo>
                <a:lnTo>
                  <a:pt x="100203" y="410430"/>
                </a:lnTo>
                <a:lnTo>
                  <a:pt x="169092" y="492650"/>
                </a:lnTo>
                <a:lnTo>
                  <a:pt x="200406" y="525780"/>
                </a:lnTo>
                <a:lnTo>
                  <a:pt x="316265" y="408452"/>
                </a:lnTo>
                <a:lnTo>
                  <a:pt x="362397" y="351955"/>
                </a:lnTo>
                <a:lnTo>
                  <a:pt x="200406" y="351955"/>
                </a:lnTo>
                <a:lnTo>
                  <a:pt x="151471" y="344126"/>
                </a:lnTo>
                <a:lnTo>
                  <a:pt x="108780" y="322289"/>
                </a:lnTo>
                <a:lnTo>
                  <a:pt x="74991" y="288913"/>
                </a:lnTo>
                <a:lnTo>
                  <a:pt x="52766" y="246471"/>
                </a:lnTo>
                <a:lnTo>
                  <a:pt x="44767" y="197434"/>
                </a:lnTo>
                <a:lnTo>
                  <a:pt x="52766" y="148179"/>
                </a:lnTo>
                <a:lnTo>
                  <a:pt x="74991" y="105209"/>
                </a:lnTo>
                <a:lnTo>
                  <a:pt x="108780" y="71200"/>
                </a:lnTo>
                <a:lnTo>
                  <a:pt x="151471" y="48831"/>
                </a:lnTo>
                <a:lnTo>
                  <a:pt x="200406" y="40779"/>
                </a:lnTo>
                <a:lnTo>
                  <a:pt x="319480" y="40779"/>
                </a:lnTo>
                <a:lnTo>
                  <a:pt x="287683" y="20471"/>
                </a:lnTo>
                <a:lnTo>
                  <a:pt x="245741" y="5318"/>
                </a:lnTo>
                <a:lnTo>
                  <a:pt x="200406" y="0"/>
                </a:lnTo>
                <a:close/>
              </a:path>
              <a:path w="401320" h="525780">
                <a:moveTo>
                  <a:pt x="319480" y="40779"/>
                </a:moveTo>
                <a:lnTo>
                  <a:pt x="200406" y="40779"/>
                </a:lnTo>
                <a:lnTo>
                  <a:pt x="248298" y="48831"/>
                </a:lnTo>
                <a:lnTo>
                  <a:pt x="290359" y="71200"/>
                </a:lnTo>
                <a:lnTo>
                  <a:pt x="323823" y="105209"/>
                </a:lnTo>
                <a:lnTo>
                  <a:pt x="345928" y="148179"/>
                </a:lnTo>
                <a:lnTo>
                  <a:pt x="353910" y="197434"/>
                </a:lnTo>
                <a:lnTo>
                  <a:pt x="345928" y="246471"/>
                </a:lnTo>
                <a:lnTo>
                  <a:pt x="323823" y="288913"/>
                </a:lnTo>
                <a:lnTo>
                  <a:pt x="290359" y="322289"/>
                </a:lnTo>
                <a:lnTo>
                  <a:pt x="248298" y="344126"/>
                </a:lnTo>
                <a:lnTo>
                  <a:pt x="200406" y="351955"/>
                </a:lnTo>
                <a:lnTo>
                  <a:pt x="362397" y="351955"/>
                </a:lnTo>
                <a:lnTo>
                  <a:pt x="375761" y="335587"/>
                </a:lnTo>
                <a:lnTo>
                  <a:pt x="397680" y="276806"/>
                </a:lnTo>
                <a:lnTo>
                  <a:pt x="400812" y="201726"/>
                </a:lnTo>
                <a:lnTo>
                  <a:pt x="395416" y="155414"/>
                </a:lnTo>
                <a:lnTo>
                  <a:pt x="380100" y="112931"/>
                </a:lnTo>
                <a:lnTo>
                  <a:pt x="356169" y="75479"/>
                </a:lnTo>
                <a:lnTo>
                  <a:pt x="324928" y="44259"/>
                </a:lnTo>
                <a:lnTo>
                  <a:pt x="319480" y="40779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047" y="3121151"/>
            <a:ext cx="220979" cy="27940"/>
          </a:xfrm>
          <a:custGeom>
            <a:avLst/>
            <a:gdLst/>
            <a:ahLst/>
            <a:cxnLst/>
            <a:rect l="l" t="t" r="r" b="b"/>
            <a:pathLst>
              <a:path w="220979" h="27939">
                <a:moveTo>
                  <a:pt x="110489" y="0"/>
                </a:moveTo>
                <a:lnTo>
                  <a:pt x="67481" y="1078"/>
                </a:lnTo>
                <a:lnTo>
                  <a:pt x="32361" y="4019"/>
                </a:lnTo>
                <a:lnTo>
                  <a:pt x="8682" y="8379"/>
                </a:lnTo>
                <a:lnTo>
                  <a:pt x="0" y="13715"/>
                </a:lnTo>
                <a:lnTo>
                  <a:pt x="8682" y="19052"/>
                </a:lnTo>
                <a:lnTo>
                  <a:pt x="32361" y="23412"/>
                </a:lnTo>
                <a:lnTo>
                  <a:pt x="67481" y="26353"/>
                </a:lnTo>
                <a:lnTo>
                  <a:pt x="110489" y="27431"/>
                </a:lnTo>
                <a:lnTo>
                  <a:pt x="153498" y="26353"/>
                </a:lnTo>
                <a:lnTo>
                  <a:pt x="188618" y="23412"/>
                </a:lnTo>
                <a:lnTo>
                  <a:pt x="212297" y="19052"/>
                </a:lnTo>
                <a:lnTo>
                  <a:pt x="220979" y="13715"/>
                </a:lnTo>
                <a:lnTo>
                  <a:pt x="212297" y="8379"/>
                </a:lnTo>
                <a:lnTo>
                  <a:pt x="188618" y="4019"/>
                </a:lnTo>
                <a:lnTo>
                  <a:pt x="153498" y="1078"/>
                </a:lnTo>
                <a:lnTo>
                  <a:pt x="110489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0149" y="2689860"/>
            <a:ext cx="208782" cy="192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73140" y="3057140"/>
            <a:ext cx="344805" cy="355600"/>
          </a:xfrm>
          <a:custGeom>
            <a:avLst/>
            <a:gdLst/>
            <a:ahLst/>
            <a:cxnLst/>
            <a:rect l="l" t="t" r="r" b="b"/>
            <a:pathLst>
              <a:path w="344804" h="355600">
                <a:moveTo>
                  <a:pt x="172999" y="0"/>
                </a:moveTo>
                <a:lnTo>
                  <a:pt x="120624" y="7962"/>
                </a:lnTo>
                <a:lnTo>
                  <a:pt x="77774" y="30264"/>
                </a:lnTo>
                <a:lnTo>
                  <a:pt x="39674" y="63703"/>
                </a:lnTo>
                <a:lnTo>
                  <a:pt x="31750" y="79616"/>
                </a:lnTo>
                <a:lnTo>
                  <a:pt x="20637" y="92354"/>
                </a:lnTo>
                <a:lnTo>
                  <a:pt x="14287" y="109880"/>
                </a:lnTo>
                <a:lnTo>
                  <a:pt x="9525" y="124206"/>
                </a:lnTo>
                <a:lnTo>
                  <a:pt x="4762" y="141719"/>
                </a:lnTo>
                <a:lnTo>
                  <a:pt x="3175" y="159232"/>
                </a:lnTo>
                <a:lnTo>
                  <a:pt x="0" y="178346"/>
                </a:lnTo>
                <a:lnTo>
                  <a:pt x="3175" y="195859"/>
                </a:lnTo>
                <a:lnTo>
                  <a:pt x="4762" y="211785"/>
                </a:lnTo>
                <a:lnTo>
                  <a:pt x="14287" y="246811"/>
                </a:lnTo>
                <a:lnTo>
                  <a:pt x="20637" y="262737"/>
                </a:lnTo>
                <a:lnTo>
                  <a:pt x="31750" y="277075"/>
                </a:lnTo>
                <a:lnTo>
                  <a:pt x="39674" y="289814"/>
                </a:lnTo>
                <a:lnTo>
                  <a:pt x="52374" y="302552"/>
                </a:lnTo>
                <a:lnTo>
                  <a:pt x="77774" y="324840"/>
                </a:lnTo>
                <a:lnTo>
                  <a:pt x="92062" y="332803"/>
                </a:lnTo>
                <a:lnTo>
                  <a:pt x="106337" y="342353"/>
                </a:lnTo>
                <a:lnTo>
                  <a:pt x="120624" y="348729"/>
                </a:lnTo>
                <a:lnTo>
                  <a:pt x="136499" y="351917"/>
                </a:lnTo>
                <a:lnTo>
                  <a:pt x="155549" y="355092"/>
                </a:lnTo>
                <a:lnTo>
                  <a:pt x="188874" y="355092"/>
                </a:lnTo>
                <a:lnTo>
                  <a:pt x="207924" y="351917"/>
                </a:lnTo>
                <a:lnTo>
                  <a:pt x="223799" y="348729"/>
                </a:lnTo>
                <a:lnTo>
                  <a:pt x="238086" y="342353"/>
                </a:lnTo>
                <a:lnTo>
                  <a:pt x="252361" y="332803"/>
                </a:lnTo>
                <a:lnTo>
                  <a:pt x="268236" y="324840"/>
                </a:lnTo>
                <a:lnTo>
                  <a:pt x="282524" y="313690"/>
                </a:lnTo>
                <a:lnTo>
                  <a:pt x="292049" y="302552"/>
                </a:lnTo>
                <a:lnTo>
                  <a:pt x="304749" y="289814"/>
                </a:lnTo>
                <a:lnTo>
                  <a:pt x="312674" y="277075"/>
                </a:lnTo>
                <a:lnTo>
                  <a:pt x="323786" y="262737"/>
                </a:lnTo>
                <a:lnTo>
                  <a:pt x="330136" y="246811"/>
                </a:lnTo>
                <a:lnTo>
                  <a:pt x="336486" y="229298"/>
                </a:lnTo>
                <a:lnTo>
                  <a:pt x="339661" y="211785"/>
                </a:lnTo>
                <a:lnTo>
                  <a:pt x="342836" y="195859"/>
                </a:lnTo>
                <a:lnTo>
                  <a:pt x="344424" y="178346"/>
                </a:lnTo>
                <a:lnTo>
                  <a:pt x="342836" y="159232"/>
                </a:lnTo>
                <a:lnTo>
                  <a:pt x="336486" y="124206"/>
                </a:lnTo>
                <a:lnTo>
                  <a:pt x="330136" y="109880"/>
                </a:lnTo>
                <a:lnTo>
                  <a:pt x="323786" y="92354"/>
                </a:lnTo>
                <a:lnTo>
                  <a:pt x="312674" y="79616"/>
                </a:lnTo>
                <a:lnTo>
                  <a:pt x="304749" y="63703"/>
                </a:lnTo>
                <a:lnTo>
                  <a:pt x="292049" y="50965"/>
                </a:lnTo>
                <a:lnTo>
                  <a:pt x="252361" y="20701"/>
                </a:lnTo>
                <a:lnTo>
                  <a:pt x="207924" y="3187"/>
                </a:lnTo>
                <a:lnTo>
                  <a:pt x="188874" y="1600"/>
                </a:lnTo>
                <a:lnTo>
                  <a:pt x="17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0286" y="3034278"/>
            <a:ext cx="388620" cy="524510"/>
          </a:xfrm>
          <a:custGeom>
            <a:avLst/>
            <a:gdLst/>
            <a:ahLst/>
            <a:cxnLst/>
            <a:rect l="l" t="t" r="r" b="b"/>
            <a:pathLst>
              <a:path w="388620" h="524510">
                <a:moveTo>
                  <a:pt x="215722" y="0"/>
                </a:moveTo>
                <a:lnTo>
                  <a:pt x="176060" y="0"/>
                </a:lnTo>
                <a:lnTo>
                  <a:pt x="157022" y="3175"/>
                </a:lnTo>
                <a:lnTo>
                  <a:pt x="120548" y="14262"/>
                </a:lnTo>
                <a:lnTo>
                  <a:pt x="87236" y="33261"/>
                </a:lnTo>
                <a:lnTo>
                  <a:pt x="57099" y="60198"/>
                </a:lnTo>
                <a:lnTo>
                  <a:pt x="33299" y="90284"/>
                </a:lnTo>
                <a:lnTo>
                  <a:pt x="7924" y="140970"/>
                </a:lnTo>
                <a:lnTo>
                  <a:pt x="1574" y="182143"/>
                </a:lnTo>
                <a:lnTo>
                  <a:pt x="0" y="201155"/>
                </a:lnTo>
                <a:lnTo>
                  <a:pt x="1574" y="224917"/>
                </a:lnTo>
                <a:lnTo>
                  <a:pt x="19024" y="277177"/>
                </a:lnTo>
                <a:lnTo>
                  <a:pt x="45999" y="331025"/>
                </a:lnTo>
                <a:lnTo>
                  <a:pt x="96748" y="408635"/>
                </a:lnTo>
                <a:lnTo>
                  <a:pt x="134823" y="456158"/>
                </a:lnTo>
                <a:lnTo>
                  <a:pt x="164960" y="492582"/>
                </a:lnTo>
                <a:lnTo>
                  <a:pt x="195097" y="524256"/>
                </a:lnTo>
                <a:lnTo>
                  <a:pt x="225234" y="492582"/>
                </a:lnTo>
                <a:lnTo>
                  <a:pt x="256959" y="456158"/>
                </a:lnTo>
                <a:lnTo>
                  <a:pt x="291858" y="408635"/>
                </a:lnTo>
                <a:lnTo>
                  <a:pt x="326758" y="356374"/>
                </a:lnTo>
                <a:lnTo>
                  <a:pt x="330723" y="350037"/>
                </a:lnTo>
                <a:lnTo>
                  <a:pt x="179235" y="350037"/>
                </a:lnTo>
                <a:lnTo>
                  <a:pt x="164960" y="348449"/>
                </a:lnTo>
                <a:lnTo>
                  <a:pt x="111023" y="324700"/>
                </a:lnTo>
                <a:lnTo>
                  <a:pt x="80886" y="294601"/>
                </a:lnTo>
                <a:lnTo>
                  <a:pt x="69786" y="281927"/>
                </a:lnTo>
                <a:lnTo>
                  <a:pt x="52336" y="243916"/>
                </a:lnTo>
                <a:lnTo>
                  <a:pt x="45999" y="213829"/>
                </a:lnTo>
                <a:lnTo>
                  <a:pt x="45999" y="182143"/>
                </a:lnTo>
                <a:lnTo>
                  <a:pt x="47574" y="166306"/>
                </a:lnTo>
                <a:lnTo>
                  <a:pt x="52336" y="152057"/>
                </a:lnTo>
                <a:lnTo>
                  <a:pt x="57099" y="136220"/>
                </a:lnTo>
                <a:lnTo>
                  <a:pt x="69786" y="110871"/>
                </a:lnTo>
                <a:lnTo>
                  <a:pt x="80886" y="98209"/>
                </a:lnTo>
                <a:lnTo>
                  <a:pt x="88823" y="87122"/>
                </a:lnTo>
                <a:lnTo>
                  <a:pt x="123723" y="60198"/>
                </a:lnTo>
                <a:lnTo>
                  <a:pt x="164960" y="44348"/>
                </a:lnTo>
                <a:lnTo>
                  <a:pt x="179235" y="42773"/>
                </a:lnTo>
                <a:lnTo>
                  <a:pt x="316793" y="42773"/>
                </a:lnTo>
                <a:lnTo>
                  <a:pt x="304546" y="33261"/>
                </a:lnTo>
                <a:lnTo>
                  <a:pt x="287096" y="23761"/>
                </a:lnTo>
                <a:lnTo>
                  <a:pt x="271233" y="14262"/>
                </a:lnTo>
                <a:lnTo>
                  <a:pt x="252196" y="7924"/>
                </a:lnTo>
                <a:lnTo>
                  <a:pt x="233172" y="3175"/>
                </a:lnTo>
                <a:lnTo>
                  <a:pt x="215722" y="0"/>
                </a:lnTo>
                <a:close/>
              </a:path>
              <a:path w="388620" h="524510">
                <a:moveTo>
                  <a:pt x="316793" y="42773"/>
                </a:moveTo>
                <a:lnTo>
                  <a:pt x="210959" y="42773"/>
                </a:lnTo>
                <a:lnTo>
                  <a:pt x="225234" y="44348"/>
                </a:lnTo>
                <a:lnTo>
                  <a:pt x="239509" y="49110"/>
                </a:lnTo>
                <a:lnTo>
                  <a:pt x="279171" y="68110"/>
                </a:lnTo>
                <a:lnTo>
                  <a:pt x="299783" y="87122"/>
                </a:lnTo>
                <a:lnTo>
                  <a:pt x="310896" y="98209"/>
                </a:lnTo>
                <a:lnTo>
                  <a:pt x="333095" y="136220"/>
                </a:lnTo>
                <a:lnTo>
                  <a:pt x="342620" y="182143"/>
                </a:lnTo>
                <a:lnTo>
                  <a:pt x="342620" y="213829"/>
                </a:lnTo>
                <a:lnTo>
                  <a:pt x="333095" y="256590"/>
                </a:lnTo>
                <a:lnTo>
                  <a:pt x="318820" y="281927"/>
                </a:lnTo>
                <a:lnTo>
                  <a:pt x="310896" y="294601"/>
                </a:lnTo>
                <a:lnTo>
                  <a:pt x="299783" y="305689"/>
                </a:lnTo>
                <a:lnTo>
                  <a:pt x="290271" y="316776"/>
                </a:lnTo>
                <a:lnTo>
                  <a:pt x="279171" y="324700"/>
                </a:lnTo>
                <a:lnTo>
                  <a:pt x="266471" y="331025"/>
                </a:lnTo>
                <a:lnTo>
                  <a:pt x="252196" y="337362"/>
                </a:lnTo>
                <a:lnTo>
                  <a:pt x="239509" y="343700"/>
                </a:lnTo>
                <a:lnTo>
                  <a:pt x="225234" y="348449"/>
                </a:lnTo>
                <a:lnTo>
                  <a:pt x="210959" y="350037"/>
                </a:lnTo>
                <a:lnTo>
                  <a:pt x="330723" y="350037"/>
                </a:lnTo>
                <a:lnTo>
                  <a:pt x="358470" y="304101"/>
                </a:lnTo>
                <a:lnTo>
                  <a:pt x="380682" y="250253"/>
                </a:lnTo>
                <a:lnTo>
                  <a:pt x="388620" y="201155"/>
                </a:lnTo>
                <a:lnTo>
                  <a:pt x="387032" y="182143"/>
                </a:lnTo>
                <a:lnTo>
                  <a:pt x="385445" y="159969"/>
                </a:lnTo>
                <a:lnTo>
                  <a:pt x="380682" y="140970"/>
                </a:lnTo>
                <a:lnTo>
                  <a:pt x="374332" y="123545"/>
                </a:lnTo>
                <a:lnTo>
                  <a:pt x="366407" y="104533"/>
                </a:lnTo>
                <a:lnTo>
                  <a:pt x="355307" y="90284"/>
                </a:lnTo>
                <a:lnTo>
                  <a:pt x="345782" y="72859"/>
                </a:lnTo>
                <a:lnTo>
                  <a:pt x="333095" y="60198"/>
                </a:lnTo>
                <a:lnTo>
                  <a:pt x="318820" y="44348"/>
                </a:lnTo>
                <a:lnTo>
                  <a:pt x="316793" y="42773"/>
                </a:lnTo>
                <a:close/>
              </a:path>
            </a:pathLst>
          </a:custGeom>
          <a:solidFill>
            <a:srgbClr val="0A7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40192" y="3572255"/>
            <a:ext cx="212090" cy="24765"/>
          </a:xfrm>
          <a:custGeom>
            <a:avLst/>
            <a:gdLst/>
            <a:ahLst/>
            <a:cxnLst/>
            <a:rect l="l" t="t" r="r" b="b"/>
            <a:pathLst>
              <a:path w="212089" h="24764">
                <a:moveTo>
                  <a:pt x="148132" y="0"/>
                </a:moveTo>
                <a:lnTo>
                  <a:pt x="65303" y="0"/>
                </a:lnTo>
                <a:lnTo>
                  <a:pt x="31864" y="1524"/>
                </a:lnTo>
                <a:lnTo>
                  <a:pt x="9563" y="6096"/>
                </a:lnTo>
                <a:lnTo>
                  <a:pt x="3187" y="10668"/>
                </a:lnTo>
                <a:lnTo>
                  <a:pt x="0" y="12192"/>
                </a:lnTo>
                <a:lnTo>
                  <a:pt x="9563" y="16764"/>
                </a:lnTo>
                <a:lnTo>
                  <a:pt x="31864" y="22860"/>
                </a:lnTo>
                <a:lnTo>
                  <a:pt x="65303" y="24384"/>
                </a:lnTo>
                <a:lnTo>
                  <a:pt x="148132" y="24384"/>
                </a:lnTo>
                <a:lnTo>
                  <a:pt x="181571" y="22860"/>
                </a:lnTo>
                <a:lnTo>
                  <a:pt x="203873" y="16764"/>
                </a:lnTo>
                <a:lnTo>
                  <a:pt x="210248" y="13716"/>
                </a:lnTo>
                <a:lnTo>
                  <a:pt x="211836" y="12192"/>
                </a:lnTo>
                <a:lnTo>
                  <a:pt x="210248" y="10668"/>
                </a:lnTo>
                <a:lnTo>
                  <a:pt x="203873" y="6096"/>
                </a:lnTo>
                <a:lnTo>
                  <a:pt x="181571" y="1524"/>
                </a:lnTo>
                <a:lnTo>
                  <a:pt x="148132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0191" y="3127249"/>
            <a:ext cx="211837" cy="214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6328" y="1008888"/>
            <a:ext cx="353695" cy="360045"/>
          </a:xfrm>
          <a:custGeom>
            <a:avLst/>
            <a:gdLst/>
            <a:ahLst/>
            <a:cxnLst/>
            <a:rect l="l" t="t" r="r" b="b"/>
            <a:pathLst>
              <a:path w="353695" h="360044">
                <a:moveTo>
                  <a:pt x="176784" y="0"/>
                </a:moveTo>
                <a:lnTo>
                  <a:pt x="129786" y="6424"/>
                </a:lnTo>
                <a:lnTo>
                  <a:pt x="87556" y="24553"/>
                </a:lnTo>
                <a:lnTo>
                  <a:pt x="51777" y="52673"/>
                </a:lnTo>
                <a:lnTo>
                  <a:pt x="24135" y="89069"/>
                </a:lnTo>
                <a:lnTo>
                  <a:pt x="6314" y="132027"/>
                </a:lnTo>
                <a:lnTo>
                  <a:pt x="0" y="179832"/>
                </a:lnTo>
                <a:lnTo>
                  <a:pt x="6314" y="227636"/>
                </a:lnTo>
                <a:lnTo>
                  <a:pt x="24135" y="270594"/>
                </a:lnTo>
                <a:lnTo>
                  <a:pt x="51777" y="306990"/>
                </a:lnTo>
                <a:lnTo>
                  <a:pt x="87556" y="335110"/>
                </a:lnTo>
                <a:lnTo>
                  <a:pt x="129786" y="353239"/>
                </a:lnTo>
                <a:lnTo>
                  <a:pt x="176784" y="359664"/>
                </a:lnTo>
                <a:lnTo>
                  <a:pt x="223781" y="353239"/>
                </a:lnTo>
                <a:lnTo>
                  <a:pt x="266011" y="335110"/>
                </a:lnTo>
                <a:lnTo>
                  <a:pt x="301790" y="306990"/>
                </a:lnTo>
                <a:lnTo>
                  <a:pt x="329432" y="270594"/>
                </a:lnTo>
                <a:lnTo>
                  <a:pt x="347253" y="227636"/>
                </a:lnTo>
                <a:lnTo>
                  <a:pt x="353568" y="179832"/>
                </a:lnTo>
                <a:lnTo>
                  <a:pt x="347253" y="132027"/>
                </a:lnTo>
                <a:lnTo>
                  <a:pt x="329432" y="89069"/>
                </a:lnTo>
                <a:lnTo>
                  <a:pt x="301790" y="52673"/>
                </a:lnTo>
                <a:lnTo>
                  <a:pt x="266011" y="24553"/>
                </a:lnTo>
                <a:lnTo>
                  <a:pt x="223781" y="6424"/>
                </a:lnTo>
                <a:lnTo>
                  <a:pt x="176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61938" y="987549"/>
            <a:ext cx="401320" cy="524510"/>
          </a:xfrm>
          <a:custGeom>
            <a:avLst/>
            <a:gdLst/>
            <a:ahLst/>
            <a:cxnLst/>
            <a:rect l="l" t="t" r="r" b="b"/>
            <a:pathLst>
              <a:path w="401320" h="524510">
                <a:moveTo>
                  <a:pt x="199339" y="0"/>
                </a:moveTo>
                <a:lnTo>
                  <a:pt x="153879" y="5421"/>
                </a:lnTo>
                <a:lnTo>
                  <a:pt x="112017" y="20836"/>
                </a:lnTo>
                <a:lnTo>
                  <a:pt x="74991" y="44973"/>
                </a:lnTo>
                <a:lnTo>
                  <a:pt x="44039" y="76560"/>
                </a:lnTo>
                <a:lnTo>
                  <a:pt x="20398" y="114323"/>
                </a:lnTo>
                <a:lnTo>
                  <a:pt x="5305" y="156990"/>
                </a:lnTo>
                <a:lnTo>
                  <a:pt x="0" y="203288"/>
                </a:lnTo>
                <a:lnTo>
                  <a:pt x="31146" y="304896"/>
                </a:lnTo>
                <a:lnTo>
                  <a:pt x="99669" y="409511"/>
                </a:lnTo>
                <a:lnTo>
                  <a:pt x="168192" y="491257"/>
                </a:lnTo>
                <a:lnTo>
                  <a:pt x="199339" y="524255"/>
                </a:lnTo>
                <a:lnTo>
                  <a:pt x="315815" y="407305"/>
                </a:lnTo>
                <a:lnTo>
                  <a:pt x="360608" y="353072"/>
                </a:lnTo>
                <a:lnTo>
                  <a:pt x="199339" y="353072"/>
                </a:lnTo>
                <a:lnTo>
                  <a:pt x="151412" y="345061"/>
                </a:lnTo>
                <a:lnTo>
                  <a:pt x="109658" y="322876"/>
                </a:lnTo>
                <a:lnTo>
                  <a:pt x="76649" y="289290"/>
                </a:lnTo>
                <a:lnTo>
                  <a:pt x="54957" y="247077"/>
                </a:lnTo>
                <a:lnTo>
                  <a:pt x="47155" y="199008"/>
                </a:lnTo>
                <a:lnTo>
                  <a:pt x="54957" y="149893"/>
                </a:lnTo>
                <a:lnTo>
                  <a:pt x="76649" y="107044"/>
                </a:lnTo>
                <a:lnTo>
                  <a:pt x="109658" y="73132"/>
                </a:lnTo>
                <a:lnTo>
                  <a:pt x="151412" y="50827"/>
                </a:lnTo>
                <a:lnTo>
                  <a:pt x="199339" y="42798"/>
                </a:lnTo>
                <a:lnTo>
                  <a:pt x="322057" y="42798"/>
                </a:lnTo>
                <a:lnTo>
                  <a:pt x="288022" y="20836"/>
                </a:lnTo>
                <a:lnTo>
                  <a:pt x="245593" y="5421"/>
                </a:lnTo>
                <a:lnTo>
                  <a:pt x="199339" y="0"/>
                </a:lnTo>
                <a:close/>
              </a:path>
              <a:path w="401320" h="524510">
                <a:moveTo>
                  <a:pt x="322057" y="42798"/>
                </a:moveTo>
                <a:lnTo>
                  <a:pt x="199339" y="42798"/>
                </a:lnTo>
                <a:lnTo>
                  <a:pt x="249358" y="50827"/>
                </a:lnTo>
                <a:lnTo>
                  <a:pt x="292380" y="73132"/>
                </a:lnTo>
                <a:lnTo>
                  <a:pt x="326038" y="107044"/>
                </a:lnTo>
                <a:lnTo>
                  <a:pt x="347967" y="149893"/>
                </a:lnTo>
                <a:lnTo>
                  <a:pt x="355803" y="199008"/>
                </a:lnTo>
                <a:lnTo>
                  <a:pt x="347967" y="247077"/>
                </a:lnTo>
                <a:lnTo>
                  <a:pt x="326038" y="289290"/>
                </a:lnTo>
                <a:lnTo>
                  <a:pt x="292380" y="322876"/>
                </a:lnTo>
                <a:lnTo>
                  <a:pt x="249358" y="345061"/>
                </a:lnTo>
                <a:lnTo>
                  <a:pt x="199339" y="353072"/>
                </a:lnTo>
                <a:lnTo>
                  <a:pt x="360608" y="353072"/>
                </a:lnTo>
                <a:lnTo>
                  <a:pt x="375627" y="334887"/>
                </a:lnTo>
                <a:lnTo>
                  <a:pt x="397663" y="276912"/>
                </a:lnTo>
                <a:lnTo>
                  <a:pt x="400812" y="203288"/>
                </a:lnTo>
                <a:lnTo>
                  <a:pt x="395500" y="156990"/>
                </a:lnTo>
                <a:lnTo>
                  <a:pt x="380366" y="114323"/>
                </a:lnTo>
                <a:lnTo>
                  <a:pt x="356608" y="76560"/>
                </a:lnTo>
                <a:lnTo>
                  <a:pt x="325427" y="44973"/>
                </a:lnTo>
                <a:lnTo>
                  <a:pt x="322057" y="42798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53384" y="1525524"/>
            <a:ext cx="219710" cy="26034"/>
          </a:xfrm>
          <a:custGeom>
            <a:avLst/>
            <a:gdLst/>
            <a:ahLst/>
            <a:cxnLst/>
            <a:rect l="l" t="t" r="r" b="b"/>
            <a:pathLst>
              <a:path w="219710" h="26034">
                <a:moveTo>
                  <a:pt x="109728" y="0"/>
                </a:moveTo>
                <a:lnTo>
                  <a:pt x="67015" y="1018"/>
                </a:lnTo>
                <a:lnTo>
                  <a:pt x="32137" y="3795"/>
                </a:lnTo>
                <a:lnTo>
                  <a:pt x="8622" y="7913"/>
                </a:lnTo>
                <a:lnTo>
                  <a:pt x="0" y="12953"/>
                </a:lnTo>
                <a:lnTo>
                  <a:pt x="8622" y="17994"/>
                </a:lnTo>
                <a:lnTo>
                  <a:pt x="32137" y="22112"/>
                </a:lnTo>
                <a:lnTo>
                  <a:pt x="67015" y="24889"/>
                </a:lnTo>
                <a:lnTo>
                  <a:pt x="109728" y="25907"/>
                </a:lnTo>
                <a:lnTo>
                  <a:pt x="152440" y="24889"/>
                </a:lnTo>
                <a:lnTo>
                  <a:pt x="187318" y="22112"/>
                </a:lnTo>
                <a:lnTo>
                  <a:pt x="210833" y="17994"/>
                </a:lnTo>
                <a:lnTo>
                  <a:pt x="219456" y="12953"/>
                </a:lnTo>
                <a:lnTo>
                  <a:pt x="210833" y="7913"/>
                </a:lnTo>
                <a:lnTo>
                  <a:pt x="187318" y="3795"/>
                </a:lnTo>
                <a:lnTo>
                  <a:pt x="152440" y="1018"/>
                </a:lnTo>
                <a:lnTo>
                  <a:pt x="109728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53377" y="1078991"/>
            <a:ext cx="219456" cy="220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418395" y="124029"/>
            <a:ext cx="19672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Charting</a:t>
            </a:r>
            <a:r>
              <a:rPr sz="2800" spc="-45" dirty="0"/>
              <a:t> </a:t>
            </a:r>
            <a:r>
              <a:rPr sz="2800" dirty="0"/>
              <a:t>the  cloud  journey</a:t>
            </a:r>
            <a:endParaRPr sz="2800"/>
          </a:p>
        </p:txBody>
      </p:sp>
      <p:sp>
        <p:nvSpPr>
          <p:cNvPr id="43" name="object 43"/>
          <p:cNvSpPr/>
          <p:nvPr/>
        </p:nvSpPr>
        <p:spPr>
          <a:xfrm>
            <a:off x="1037844" y="0"/>
            <a:ext cx="242570" cy="1485900"/>
          </a:xfrm>
          <a:custGeom>
            <a:avLst/>
            <a:gdLst/>
            <a:ahLst/>
            <a:cxnLst/>
            <a:rect l="l" t="t" r="r" b="b"/>
            <a:pathLst>
              <a:path w="242569" h="1485900">
                <a:moveTo>
                  <a:pt x="0" y="1485900"/>
                </a:moveTo>
                <a:lnTo>
                  <a:pt x="242315" y="1485900"/>
                </a:lnTo>
                <a:lnTo>
                  <a:pt x="242315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1456" y="1781745"/>
            <a:ext cx="2651760" cy="14579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700" b="1" spc="-5" dirty="0">
                <a:solidFill>
                  <a:srgbClr val="00338D"/>
                </a:solidFill>
                <a:latin typeface="Univers 45 Light"/>
                <a:cs typeface="Univers 45 Light"/>
              </a:rPr>
              <a:t>1.</a:t>
            </a:r>
            <a:r>
              <a:rPr sz="700" b="1" spc="10" dirty="0">
                <a:solidFill>
                  <a:srgbClr val="00338D"/>
                </a:solidFill>
                <a:latin typeface="Univers 45 Light"/>
                <a:cs typeface="Univers 45 Light"/>
              </a:rPr>
              <a:t> </a:t>
            </a:r>
            <a:r>
              <a:rPr sz="800" b="1" dirty="0">
                <a:solidFill>
                  <a:srgbClr val="055097"/>
                </a:solidFill>
                <a:latin typeface="Univers 45 Light"/>
                <a:cs typeface="Univers 45 Light"/>
              </a:rPr>
              <a:t>Envision</a:t>
            </a:r>
            <a:endParaRPr sz="800">
              <a:latin typeface="Univers 45 Light"/>
              <a:cs typeface="Univers 45 Light"/>
            </a:endParaRPr>
          </a:p>
          <a:p>
            <a:pPr marL="184785" indent="-172085">
              <a:lnSpc>
                <a:spcPct val="100000"/>
              </a:lnSpc>
              <a:spcBef>
                <a:spcPts val="110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Define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vision, goals and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 objectives</a:t>
            </a:r>
            <a:endParaRPr sz="800">
              <a:latin typeface="Univers 45 Light"/>
              <a:cs typeface="Univers 45 Light"/>
            </a:endParaRPr>
          </a:p>
          <a:p>
            <a:pPr marL="184785" marR="5080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Define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business </a:t>
            </a:r>
            <a:r>
              <a:rPr sz="800" spc="5" dirty="0">
                <a:solidFill>
                  <a:srgbClr val="055097"/>
                </a:solidFill>
                <a:latin typeface="Univers 45 Light"/>
                <a:cs typeface="Univers 45 Light"/>
              </a:rPr>
              <a:t>case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for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change including sustainable  financial model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for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value</a:t>
            </a:r>
            <a:r>
              <a:rPr sz="800" spc="-30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tracking</a:t>
            </a:r>
            <a:endParaRPr sz="800">
              <a:latin typeface="Univers 45 Light"/>
              <a:cs typeface="Univers 45 Light"/>
            </a:endParaRPr>
          </a:p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Prioritize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products/services moving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to</a:t>
            </a:r>
            <a:r>
              <a:rPr sz="800" spc="-4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cloud</a:t>
            </a:r>
            <a:endParaRPr sz="800">
              <a:latin typeface="Univers 45 Light"/>
              <a:cs typeface="Univers 45 Light"/>
            </a:endParaRPr>
          </a:p>
          <a:p>
            <a:pPr marL="184785" marR="356870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Define high-level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cloud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adoption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approach that 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supports the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business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priorities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and</a:t>
            </a:r>
            <a:r>
              <a:rPr sz="800" spc="4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outcomes</a:t>
            </a:r>
            <a:endParaRPr sz="800">
              <a:latin typeface="Univers 45 Light"/>
              <a:cs typeface="Univers 45 Light"/>
            </a:endParaRPr>
          </a:p>
          <a:p>
            <a:pPr marL="184785" marR="191770" indent="-172085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Assess organizational change impact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of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moving</a:t>
            </a:r>
            <a:r>
              <a:rPr sz="800" spc="-7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to  cloud</a:t>
            </a:r>
            <a:endParaRPr sz="800">
              <a:latin typeface="Univers 45 Light"/>
              <a:cs typeface="Univers 45 Light"/>
            </a:endParaRPr>
          </a:p>
          <a:p>
            <a:pPr marL="184785" marR="514984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Establish executive leadership alignment</a:t>
            </a:r>
            <a:r>
              <a:rPr sz="800" spc="-9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&amp;  sponsorship</a:t>
            </a:r>
            <a:endParaRPr sz="800">
              <a:latin typeface="Univers 45 Light"/>
              <a:cs typeface="Univers 45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06136" y="2836377"/>
            <a:ext cx="2008505" cy="18237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700" b="1" spc="-5" dirty="0">
                <a:solidFill>
                  <a:srgbClr val="0091DA"/>
                </a:solidFill>
                <a:latin typeface="Univers 45 Light"/>
                <a:cs typeface="Univers 45 Light"/>
              </a:rPr>
              <a:t>2.</a:t>
            </a:r>
            <a:r>
              <a:rPr sz="700" b="1" spc="10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b="1" spc="-5" dirty="0">
                <a:solidFill>
                  <a:srgbClr val="0A72BA"/>
                </a:solidFill>
                <a:latin typeface="Univers 45 Light"/>
                <a:cs typeface="Univers 45 Light"/>
              </a:rPr>
              <a:t>Prepare</a:t>
            </a:r>
            <a:endParaRPr sz="800">
              <a:latin typeface="Univers 45 Light"/>
              <a:cs typeface="Univers 45 Light"/>
            </a:endParaRPr>
          </a:p>
          <a:p>
            <a:pPr marL="184785" marR="5080" indent="-172085" algn="just">
              <a:lnSpc>
                <a:spcPct val="100000"/>
              </a:lnSpc>
              <a:spcBef>
                <a:spcPts val="11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Design Hybrid Data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Center Strategy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and 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Architecture,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including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network, identity 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and access</a:t>
            </a:r>
            <a:r>
              <a:rPr sz="800" spc="-30" dirty="0">
                <a:solidFill>
                  <a:srgbClr val="0A72BA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options</a:t>
            </a:r>
            <a:endParaRPr sz="800">
              <a:latin typeface="Univers 45 Light"/>
              <a:cs typeface="Univers 45 Light"/>
            </a:endParaRPr>
          </a:p>
          <a:p>
            <a:pPr marL="184785" marR="117475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Design and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deploy foundational cloud  operating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model</a:t>
            </a:r>
            <a:r>
              <a:rPr sz="800" spc="10" dirty="0">
                <a:solidFill>
                  <a:srgbClr val="0A72B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changes</a:t>
            </a:r>
            <a:endParaRPr sz="800">
              <a:latin typeface="Univers 45 Light"/>
              <a:cs typeface="Univers 45 Light"/>
            </a:endParaRPr>
          </a:p>
          <a:p>
            <a:pPr marL="184785" marR="157480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Define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and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deploy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cloud policies and  standards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for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using cloud</a:t>
            </a:r>
            <a:r>
              <a:rPr sz="800" spc="-35" dirty="0">
                <a:solidFill>
                  <a:srgbClr val="0A72B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services</a:t>
            </a:r>
            <a:endParaRPr sz="800">
              <a:latin typeface="Univers 45 Light"/>
              <a:cs typeface="Univers 45 Light"/>
            </a:endParaRPr>
          </a:p>
          <a:p>
            <a:pPr marL="184785" marR="173355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Define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and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deploy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agile and security  practices –</a:t>
            </a:r>
            <a:r>
              <a:rPr sz="800" spc="-40" dirty="0">
                <a:solidFill>
                  <a:srgbClr val="0A72B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DevSecOps</a:t>
            </a:r>
            <a:endParaRPr sz="800">
              <a:latin typeface="Univers 45 Light"/>
              <a:cs typeface="Univers 45 Light"/>
            </a:endParaRPr>
          </a:p>
          <a:p>
            <a:pPr marL="184785" marR="441325" indent="-172085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Design details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infrastructure</a:t>
            </a:r>
            <a:r>
              <a:rPr sz="800" spc="-60" dirty="0">
                <a:solidFill>
                  <a:srgbClr val="0A72B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&amp;  application</a:t>
            </a:r>
            <a:r>
              <a:rPr sz="800" spc="-30" dirty="0">
                <a:solidFill>
                  <a:srgbClr val="0A72BA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dispositions</a:t>
            </a:r>
            <a:endParaRPr sz="800">
              <a:latin typeface="Univers 45 Light"/>
              <a:cs typeface="Univers 45 Light"/>
            </a:endParaRPr>
          </a:p>
          <a:p>
            <a:pPr marL="184785" marR="90805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Define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and execute migration </a:t>
            </a:r>
            <a:r>
              <a:rPr sz="800" spc="-5" dirty="0">
                <a:solidFill>
                  <a:srgbClr val="0A72BA"/>
                </a:solidFill>
                <a:latin typeface="Univers 45 Light"/>
                <a:cs typeface="Univers 45 Light"/>
              </a:rPr>
              <a:t>proof of  </a:t>
            </a:r>
            <a:r>
              <a:rPr sz="800" dirty="0">
                <a:solidFill>
                  <a:srgbClr val="0A72BA"/>
                </a:solidFill>
                <a:latin typeface="Univers 45 Light"/>
                <a:cs typeface="Univers 45 Light"/>
              </a:rPr>
              <a:t>concepts</a:t>
            </a:r>
            <a:endParaRPr sz="800">
              <a:latin typeface="Univers 45 Light"/>
              <a:cs typeface="Univers 45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65120" y="320435"/>
            <a:ext cx="2630170" cy="95694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00" b="1" spc="-5" dirty="0">
                <a:solidFill>
                  <a:srgbClr val="0091DA"/>
                </a:solidFill>
                <a:latin typeface="Univers 45 Light"/>
                <a:cs typeface="Univers 45 Light"/>
              </a:rPr>
              <a:t>3.</a:t>
            </a:r>
            <a:r>
              <a:rPr sz="800" b="1" spc="5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b="1" dirty="0">
                <a:solidFill>
                  <a:srgbClr val="0091DA"/>
                </a:solidFill>
                <a:latin typeface="Univers 45 Light"/>
                <a:cs typeface="Univers 45 Light"/>
              </a:rPr>
              <a:t>Transform</a:t>
            </a:r>
            <a:endParaRPr sz="800">
              <a:latin typeface="Univers 45 Light"/>
              <a:cs typeface="Univers 45 Light"/>
            </a:endParaRPr>
          </a:p>
          <a:p>
            <a:pPr marL="184785" indent="-172085">
              <a:lnSpc>
                <a:spcPct val="100000"/>
              </a:lnSpc>
              <a:spcBef>
                <a:spcPts val="110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Deploy future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state cloud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architectures to run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at</a:t>
            </a:r>
            <a:r>
              <a:rPr sz="800" spc="75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scale</a:t>
            </a:r>
            <a:endParaRPr sz="800">
              <a:latin typeface="Univers 45 Light"/>
              <a:cs typeface="Univers 45 Light"/>
            </a:endParaRPr>
          </a:p>
          <a:p>
            <a:pPr marL="184785" marR="195580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Continue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with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operating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model changes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including 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mobilizing DevSecOps at</a:t>
            </a:r>
            <a:r>
              <a:rPr sz="800" spc="-45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scale</a:t>
            </a:r>
            <a:endParaRPr sz="800">
              <a:latin typeface="Univers 45 Light"/>
              <a:cs typeface="Univers 45 Light"/>
            </a:endParaRPr>
          </a:p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Execute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updates to network, identity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and</a:t>
            </a:r>
            <a:r>
              <a:rPr sz="800" spc="75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access</a:t>
            </a:r>
            <a:endParaRPr sz="800">
              <a:latin typeface="Univers 45 Light"/>
              <a:cs typeface="Univers 45 Light"/>
            </a:endParaRPr>
          </a:p>
          <a:p>
            <a:pPr marL="184785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Staff and enable cloud management office</a:t>
            </a:r>
            <a:r>
              <a:rPr sz="800" spc="-70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(OCT)</a:t>
            </a:r>
            <a:endParaRPr sz="800">
              <a:latin typeface="Univers 45 Light"/>
              <a:cs typeface="Univers 45 Light"/>
            </a:endParaRPr>
          </a:p>
          <a:p>
            <a:pPr marL="184785" indent="-172085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Execute migration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program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and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funding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model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to</a:t>
            </a:r>
            <a:r>
              <a:rPr sz="800" spc="15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Re-</a:t>
            </a:r>
            <a:endParaRPr sz="800">
              <a:latin typeface="Univers 45 Light"/>
              <a:cs typeface="Univers 45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65324" y="1237672"/>
            <a:ext cx="2297430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04"/>
              </a:spcBef>
            </a:pP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Host,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Re-Platform, and Re-Build apps and</a:t>
            </a:r>
            <a:r>
              <a:rPr sz="800" spc="-60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data</a:t>
            </a:r>
            <a:endParaRPr sz="800">
              <a:latin typeface="Univers 45 Light"/>
              <a:cs typeface="Univers 45 Ligh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dirty="0">
                <a:solidFill>
                  <a:srgbClr val="0091DA"/>
                </a:solidFill>
                <a:latin typeface="Arial"/>
                <a:cs typeface="Arial"/>
              </a:rPr>
              <a:t>— </a:t>
            </a:r>
            <a:r>
              <a:rPr sz="800" dirty="0">
                <a:solidFill>
                  <a:srgbClr val="0091DA"/>
                </a:solidFill>
                <a:latin typeface="Univers 45 Light"/>
                <a:cs typeface="Univers 45 Light"/>
              </a:rPr>
              <a:t>Staff and enable “Day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2”</a:t>
            </a:r>
            <a:r>
              <a:rPr sz="800" spc="-140" dirty="0">
                <a:solidFill>
                  <a:srgbClr val="0091DA"/>
                </a:solidFill>
                <a:latin typeface="Univers 45 Light"/>
                <a:cs typeface="Univers 45 Light"/>
              </a:rPr>
              <a:t> </a:t>
            </a:r>
            <a:r>
              <a:rPr sz="800" spc="-5" dirty="0">
                <a:solidFill>
                  <a:srgbClr val="0091DA"/>
                </a:solidFill>
                <a:latin typeface="Univers 45 Light"/>
                <a:cs typeface="Univers 45 Light"/>
              </a:rPr>
              <a:t>operations</a:t>
            </a:r>
            <a:endParaRPr sz="800">
              <a:latin typeface="Univers 45 Light"/>
              <a:cs typeface="Univers 45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17770" y="776654"/>
            <a:ext cx="1594485" cy="20675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00" b="1" spc="-5" dirty="0">
                <a:solidFill>
                  <a:srgbClr val="483698"/>
                </a:solidFill>
                <a:latin typeface="Univers 45 Light"/>
                <a:cs typeface="Univers 45 Light"/>
              </a:rPr>
              <a:t>4. Operate </a:t>
            </a:r>
            <a:r>
              <a:rPr sz="800" b="1" dirty="0">
                <a:solidFill>
                  <a:srgbClr val="483698"/>
                </a:solidFill>
                <a:latin typeface="Univers 45 Light"/>
                <a:cs typeface="Univers 45 Light"/>
              </a:rPr>
              <a:t>&amp;</a:t>
            </a:r>
            <a:r>
              <a:rPr sz="800" b="1" spc="-30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b="1" dirty="0">
                <a:solidFill>
                  <a:srgbClr val="483698"/>
                </a:solidFill>
                <a:latin typeface="Univers 45 Light"/>
                <a:cs typeface="Univers 45 Light"/>
              </a:rPr>
              <a:t>Optimize</a:t>
            </a:r>
            <a:endParaRPr sz="800">
              <a:latin typeface="Univers 45 Light"/>
              <a:cs typeface="Univers 45 Light"/>
            </a:endParaRPr>
          </a:p>
          <a:p>
            <a:pPr marL="184785" marR="5080" indent="-172085">
              <a:lnSpc>
                <a:spcPct val="100000"/>
              </a:lnSpc>
              <a:spcBef>
                <a:spcPts val="11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Automate as much as</a:t>
            </a:r>
            <a:r>
              <a:rPr sz="800" spc="-80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possible 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end-to-end</a:t>
            </a:r>
            <a:endParaRPr sz="800">
              <a:latin typeface="Univers 45 Light"/>
              <a:cs typeface="Univers 45 Light"/>
            </a:endParaRPr>
          </a:p>
          <a:p>
            <a:pPr marL="184785" marR="123189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Embedded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policies, security  and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controls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in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to cloud 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services</a:t>
            </a:r>
            <a:endParaRPr sz="800">
              <a:latin typeface="Univers 45 Light"/>
              <a:cs typeface="Univers 45 Light"/>
            </a:endParaRPr>
          </a:p>
          <a:p>
            <a:pPr marL="184785" marR="260985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Establish self-service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for  requesting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and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deploying 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cloud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services</a:t>
            </a:r>
            <a:endParaRPr sz="800">
              <a:latin typeface="Univers 45 Light"/>
              <a:cs typeface="Univers 45 Light"/>
            </a:endParaRPr>
          </a:p>
          <a:p>
            <a:pPr marL="184785" marR="85725" indent="-172085">
              <a:lnSpc>
                <a:spcPct val="100000"/>
              </a:lnSpc>
              <a:spcBef>
                <a:spcPts val="95"/>
              </a:spcBef>
              <a:buFont typeface="Arial"/>
              <a:buChar char="—"/>
              <a:tabLst>
                <a:tab pos="185420" algn="l"/>
              </a:tabLst>
            </a:pP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Integrate monitoring, alerting 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and resiliency in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to cloud 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services</a:t>
            </a:r>
            <a:endParaRPr sz="800">
              <a:latin typeface="Univers 45 Light"/>
              <a:cs typeface="Univers 45 Light"/>
            </a:endParaRPr>
          </a:p>
          <a:p>
            <a:pPr marL="184785" marR="50800" indent="-172085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Enable charge/show back</a:t>
            </a:r>
            <a:r>
              <a:rPr sz="800" spc="-85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and  cost optimization</a:t>
            </a:r>
            <a:r>
              <a:rPr sz="800" spc="-75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capabilities</a:t>
            </a:r>
            <a:endParaRPr sz="800">
              <a:latin typeface="Univers 45 Light"/>
              <a:cs typeface="Univers 45 Light"/>
            </a:endParaRPr>
          </a:p>
          <a:p>
            <a:pPr marL="184785" marR="108585" indent="-172085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Establish Cloud advisory</a:t>
            </a:r>
            <a:r>
              <a:rPr sz="800" spc="-100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and  </a:t>
            </a:r>
            <a:r>
              <a:rPr sz="800" spc="-5" dirty="0">
                <a:solidFill>
                  <a:srgbClr val="483698"/>
                </a:solidFill>
                <a:latin typeface="Univers 45 Light"/>
                <a:cs typeface="Univers 45 Light"/>
              </a:rPr>
              <a:t>brokerage for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cloud</a:t>
            </a:r>
            <a:r>
              <a:rPr sz="800" spc="-10" dirty="0">
                <a:solidFill>
                  <a:srgbClr val="483698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483698"/>
                </a:solidFill>
                <a:latin typeface="Univers 45 Light"/>
                <a:cs typeface="Univers 45 Light"/>
              </a:rPr>
              <a:t>services</a:t>
            </a:r>
            <a:endParaRPr sz="800">
              <a:latin typeface="Univers 45 Light"/>
              <a:cs typeface="Univers 45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99381" y="4835243"/>
            <a:ext cx="277876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Develop a risk and value-driven cloud security model</a:t>
            </a:r>
            <a:r>
              <a:rPr sz="800" spc="-8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that  is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foundational to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cloud</a:t>
            </a:r>
            <a:r>
              <a:rPr sz="800" spc="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transformation</a:t>
            </a:r>
            <a:endParaRPr sz="800">
              <a:latin typeface="Univers 45 Light"/>
              <a:cs typeface="Univers 45 Light"/>
            </a:endParaRPr>
          </a:p>
          <a:p>
            <a:pPr marL="184785" marR="521334" indent="-172085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185420" algn="l"/>
              </a:tabLst>
            </a:pP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Design critical architecture and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infrastructure 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consideration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for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secure management </a:t>
            </a:r>
            <a:r>
              <a:rPr sz="800" spc="-5" dirty="0">
                <a:solidFill>
                  <a:srgbClr val="055097"/>
                </a:solidFill>
                <a:latin typeface="Univers 45 Light"/>
                <a:cs typeface="Univers 45 Light"/>
              </a:rPr>
              <a:t>of</a:t>
            </a:r>
            <a:r>
              <a:rPr sz="800" spc="-55" dirty="0">
                <a:solidFill>
                  <a:srgbClr val="055097"/>
                </a:solidFill>
                <a:latin typeface="Univers 45 Light"/>
                <a:cs typeface="Univers 45 Light"/>
              </a:rPr>
              <a:t> </a:t>
            </a:r>
            <a:r>
              <a:rPr sz="800" dirty="0">
                <a:solidFill>
                  <a:srgbClr val="055097"/>
                </a:solidFill>
                <a:latin typeface="Univers 45 Light"/>
                <a:cs typeface="Univers 45 Light"/>
              </a:rPr>
              <a:t>data</a:t>
            </a:r>
            <a:endParaRPr sz="800">
              <a:latin typeface="Univers 45 Light"/>
              <a:cs typeface="Univers 45 Ligh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096756" y="4175753"/>
            <a:ext cx="399415" cy="528955"/>
          </a:xfrm>
          <a:custGeom>
            <a:avLst/>
            <a:gdLst/>
            <a:ahLst/>
            <a:cxnLst/>
            <a:rect l="l" t="t" r="r" b="b"/>
            <a:pathLst>
              <a:path w="399415" h="528954">
                <a:moveTo>
                  <a:pt x="200710" y="0"/>
                </a:moveTo>
                <a:lnTo>
                  <a:pt x="154630" y="5446"/>
                </a:lnTo>
                <a:lnTo>
                  <a:pt x="112361" y="20934"/>
                </a:lnTo>
                <a:lnTo>
                  <a:pt x="75098" y="45183"/>
                </a:lnTo>
                <a:lnTo>
                  <a:pt x="44035" y="76916"/>
                </a:lnTo>
                <a:lnTo>
                  <a:pt x="20367" y="114854"/>
                </a:lnTo>
                <a:lnTo>
                  <a:pt x="5291" y="157718"/>
                </a:lnTo>
                <a:lnTo>
                  <a:pt x="0" y="204228"/>
                </a:lnTo>
                <a:lnTo>
                  <a:pt x="31361" y="306639"/>
                </a:lnTo>
                <a:lnTo>
                  <a:pt x="100355" y="412476"/>
                </a:lnTo>
                <a:lnTo>
                  <a:pt x="169349" y="495340"/>
                </a:lnTo>
                <a:lnTo>
                  <a:pt x="200710" y="528827"/>
                </a:lnTo>
                <a:lnTo>
                  <a:pt x="315513" y="410091"/>
                </a:lnTo>
                <a:lnTo>
                  <a:pt x="358274" y="356857"/>
                </a:lnTo>
                <a:lnTo>
                  <a:pt x="200710" y="356857"/>
                </a:lnTo>
                <a:lnTo>
                  <a:pt x="151704" y="348791"/>
                </a:lnTo>
                <a:lnTo>
                  <a:pt x="108949" y="326382"/>
                </a:lnTo>
                <a:lnTo>
                  <a:pt x="75111" y="292312"/>
                </a:lnTo>
                <a:lnTo>
                  <a:pt x="52854" y="249265"/>
                </a:lnTo>
                <a:lnTo>
                  <a:pt x="44843" y="199923"/>
                </a:lnTo>
                <a:lnTo>
                  <a:pt x="52854" y="150587"/>
                </a:lnTo>
                <a:lnTo>
                  <a:pt x="75111" y="107544"/>
                </a:lnTo>
                <a:lnTo>
                  <a:pt x="108949" y="73476"/>
                </a:lnTo>
                <a:lnTo>
                  <a:pt x="151704" y="51068"/>
                </a:lnTo>
                <a:lnTo>
                  <a:pt x="200710" y="43002"/>
                </a:lnTo>
                <a:lnTo>
                  <a:pt x="321269" y="43002"/>
                </a:lnTo>
                <a:lnTo>
                  <a:pt x="287703" y="20934"/>
                </a:lnTo>
                <a:lnTo>
                  <a:pt x="246000" y="5446"/>
                </a:lnTo>
                <a:lnTo>
                  <a:pt x="200710" y="0"/>
                </a:lnTo>
                <a:close/>
              </a:path>
              <a:path w="399415" h="528954">
                <a:moveTo>
                  <a:pt x="321269" y="43002"/>
                </a:moveTo>
                <a:lnTo>
                  <a:pt x="200710" y="43002"/>
                </a:lnTo>
                <a:lnTo>
                  <a:pt x="248454" y="51068"/>
                </a:lnTo>
                <a:lnTo>
                  <a:pt x="290048" y="73476"/>
                </a:lnTo>
                <a:lnTo>
                  <a:pt x="322930" y="107544"/>
                </a:lnTo>
                <a:lnTo>
                  <a:pt x="344538" y="150587"/>
                </a:lnTo>
                <a:lnTo>
                  <a:pt x="352310" y="199923"/>
                </a:lnTo>
                <a:lnTo>
                  <a:pt x="344538" y="249265"/>
                </a:lnTo>
                <a:lnTo>
                  <a:pt x="322930" y="292312"/>
                </a:lnTo>
                <a:lnTo>
                  <a:pt x="290048" y="326382"/>
                </a:lnTo>
                <a:lnTo>
                  <a:pt x="248454" y="348791"/>
                </a:lnTo>
                <a:lnTo>
                  <a:pt x="200710" y="356857"/>
                </a:lnTo>
                <a:lnTo>
                  <a:pt x="358274" y="356857"/>
                </a:lnTo>
                <a:lnTo>
                  <a:pt x="374465" y="336700"/>
                </a:lnTo>
                <a:lnTo>
                  <a:pt x="396185" y="278223"/>
                </a:lnTo>
                <a:lnTo>
                  <a:pt x="399287" y="204228"/>
                </a:lnTo>
                <a:lnTo>
                  <a:pt x="394003" y="157718"/>
                </a:lnTo>
                <a:lnTo>
                  <a:pt x="378969" y="114854"/>
                </a:lnTo>
                <a:lnTo>
                  <a:pt x="355420" y="76916"/>
                </a:lnTo>
                <a:lnTo>
                  <a:pt x="324588" y="45183"/>
                </a:lnTo>
                <a:lnTo>
                  <a:pt x="321269" y="43002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82100" y="4724400"/>
            <a:ext cx="219710" cy="29209"/>
          </a:xfrm>
          <a:custGeom>
            <a:avLst/>
            <a:gdLst/>
            <a:ahLst/>
            <a:cxnLst/>
            <a:rect l="l" t="t" r="r" b="b"/>
            <a:pathLst>
              <a:path w="219709" h="29210">
                <a:moveTo>
                  <a:pt x="109728" y="0"/>
                </a:moveTo>
                <a:lnTo>
                  <a:pt x="67015" y="1137"/>
                </a:lnTo>
                <a:lnTo>
                  <a:pt x="32137" y="4238"/>
                </a:lnTo>
                <a:lnTo>
                  <a:pt x="8622" y="8840"/>
                </a:lnTo>
                <a:lnTo>
                  <a:pt x="0" y="14477"/>
                </a:lnTo>
                <a:lnTo>
                  <a:pt x="8622" y="20115"/>
                </a:lnTo>
                <a:lnTo>
                  <a:pt x="32137" y="24717"/>
                </a:lnTo>
                <a:lnTo>
                  <a:pt x="67015" y="27818"/>
                </a:lnTo>
                <a:lnTo>
                  <a:pt x="109728" y="28955"/>
                </a:lnTo>
                <a:lnTo>
                  <a:pt x="152440" y="27818"/>
                </a:lnTo>
                <a:lnTo>
                  <a:pt x="187318" y="24717"/>
                </a:lnTo>
                <a:lnTo>
                  <a:pt x="210833" y="20115"/>
                </a:lnTo>
                <a:lnTo>
                  <a:pt x="219456" y="14477"/>
                </a:lnTo>
                <a:lnTo>
                  <a:pt x="210833" y="8840"/>
                </a:lnTo>
                <a:lnTo>
                  <a:pt x="187318" y="4238"/>
                </a:lnTo>
                <a:lnTo>
                  <a:pt x="152440" y="1137"/>
                </a:lnTo>
                <a:lnTo>
                  <a:pt x="109728" y="0"/>
                </a:lnTo>
                <a:close/>
              </a:path>
            </a:pathLst>
          </a:custGeom>
          <a:solidFill>
            <a:srgbClr val="B7B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07066" y="4283964"/>
            <a:ext cx="27940" cy="36830"/>
          </a:xfrm>
          <a:custGeom>
            <a:avLst/>
            <a:gdLst/>
            <a:ahLst/>
            <a:cxnLst/>
            <a:rect l="l" t="t" r="r" b="b"/>
            <a:pathLst>
              <a:path w="27940" h="36829">
                <a:moveTo>
                  <a:pt x="27431" y="0"/>
                </a:moveTo>
                <a:lnTo>
                  <a:pt x="0" y="0"/>
                </a:lnTo>
                <a:lnTo>
                  <a:pt x="27431" y="36576"/>
                </a:lnTo>
                <a:lnTo>
                  <a:pt x="27431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14104" y="4354067"/>
            <a:ext cx="74930" cy="18415"/>
          </a:xfrm>
          <a:custGeom>
            <a:avLst/>
            <a:gdLst/>
            <a:ahLst/>
            <a:cxnLst/>
            <a:rect l="l" t="t" r="r" b="b"/>
            <a:pathLst>
              <a:path w="74929" h="18414">
                <a:moveTo>
                  <a:pt x="0" y="0"/>
                </a:moveTo>
                <a:lnTo>
                  <a:pt x="74675" y="0"/>
                </a:lnTo>
                <a:lnTo>
                  <a:pt x="74675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14104" y="4308347"/>
            <a:ext cx="56515" cy="18415"/>
          </a:xfrm>
          <a:custGeom>
            <a:avLst/>
            <a:gdLst/>
            <a:ahLst/>
            <a:cxnLst/>
            <a:rect l="l" t="t" r="r" b="b"/>
            <a:pathLst>
              <a:path w="56515" h="18414">
                <a:moveTo>
                  <a:pt x="0" y="0"/>
                </a:moveTo>
                <a:lnTo>
                  <a:pt x="56388" y="0"/>
                </a:lnTo>
                <a:lnTo>
                  <a:pt x="56388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14104" y="4439411"/>
            <a:ext cx="48895" cy="18415"/>
          </a:xfrm>
          <a:custGeom>
            <a:avLst/>
            <a:gdLst/>
            <a:ahLst/>
            <a:cxnLst/>
            <a:rect l="l" t="t" r="r" b="b"/>
            <a:pathLst>
              <a:path w="48895" h="18414">
                <a:moveTo>
                  <a:pt x="0" y="0"/>
                </a:moveTo>
                <a:lnTo>
                  <a:pt x="48768" y="0"/>
                </a:lnTo>
                <a:lnTo>
                  <a:pt x="48768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14104" y="4398264"/>
            <a:ext cx="48895" cy="18415"/>
          </a:xfrm>
          <a:custGeom>
            <a:avLst/>
            <a:gdLst/>
            <a:ahLst/>
            <a:cxnLst/>
            <a:rect l="l" t="t" r="r" b="b"/>
            <a:pathLst>
              <a:path w="48895" h="18414">
                <a:moveTo>
                  <a:pt x="0" y="0"/>
                </a:moveTo>
                <a:lnTo>
                  <a:pt x="48768" y="0"/>
                </a:lnTo>
                <a:lnTo>
                  <a:pt x="48768" y="18287"/>
                </a:lnTo>
                <a:lnTo>
                  <a:pt x="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1828" y="4378452"/>
            <a:ext cx="109855" cy="146685"/>
          </a:xfrm>
          <a:custGeom>
            <a:avLst/>
            <a:gdLst/>
            <a:ahLst/>
            <a:cxnLst/>
            <a:rect l="l" t="t" r="r" b="b"/>
            <a:pathLst>
              <a:path w="109854" h="146685">
                <a:moveTo>
                  <a:pt x="54864" y="0"/>
                </a:moveTo>
                <a:lnTo>
                  <a:pt x="49606" y="990"/>
                </a:lnTo>
                <a:lnTo>
                  <a:pt x="43586" y="2984"/>
                </a:lnTo>
                <a:lnTo>
                  <a:pt x="39077" y="3975"/>
                </a:lnTo>
                <a:lnTo>
                  <a:pt x="9766" y="32842"/>
                </a:lnTo>
                <a:lnTo>
                  <a:pt x="7518" y="38811"/>
                </a:lnTo>
                <a:lnTo>
                  <a:pt x="4508" y="44792"/>
                </a:lnTo>
                <a:lnTo>
                  <a:pt x="2260" y="51752"/>
                </a:lnTo>
                <a:lnTo>
                  <a:pt x="749" y="65684"/>
                </a:lnTo>
                <a:lnTo>
                  <a:pt x="0" y="73647"/>
                </a:lnTo>
                <a:lnTo>
                  <a:pt x="1498" y="87579"/>
                </a:lnTo>
                <a:lnTo>
                  <a:pt x="2260" y="95542"/>
                </a:lnTo>
                <a:lnTo>
                  <a:pt x="4508" y="101511"/>
                </a:lnTo>
                <a:lnTo>
                  <a:pt x="7518" y="108483"/>
                </a:lnTo>
                <a:lnTo>
                  <a:pt x="9766" y="114452"/>
                </a:lnTo>
                <a:lnTo>
                  <a:pt x="12776" y="119430"/>
                </a:lnTo>
                <a:lnTo>
                  <a:pt x="15786" y="125399"/>
                </a:lnTo>
                <a:lnTo>
                  <a:pt x="20294" y="130378"/>
                </a:lnTo>
                <a:lnTo>
                  <a:pt x="24803" y="134366"/>
                </a:lnTo>
                <a:lnTo>
                  <a:pt x="28562" y="137350"/>
                </a:lnTo>
                <a:lnTo>
                  <a:pt x="33820" y="141325"/>
                </a:lnTo>
                <a:lnTo>
                  <a:pt x="39077" y="143319"/>
                </a:lnTo>
                <a:lnTo>
                  <a:pt x="43586" y="145313"/>
                </a:lnTo>
                <a:lnTo>
                  <a:pt x="49606" y="146304"/>
                </a:lnTo>
                <a:lnTo>
                  <a:pt x="60871" y="146304"/>
                </a:lnTo>
                <a:lnTo>
                  <a:pt x="66141" y="145313"/>
                </a:lnTo>
                <a:lnTo>
                  <a:pt x="72148" y="143319"/>
                </a:lnTo>
                <a:lnTo>
                  <a:pt x="76657" y="141325"/>
                </a:lnTo>
                <a:lnTo>
                  <a:pt x="81165" y="137350"/>
                </a:lnTo>
                <a:lnTo>
                  <a:pt x="86423" y="134366"/>
                </a:lnTo>
                <a:lnTo>
                  <a:pt x="90182" y="130378"/>
                </a:lnTo>
                <a:lnTo>
                  <a:pt x="93941" y="125399"/>
                </a:lnTo>
                <a:lnTo>
                  <a:pt x="96452" y="120421"/>
                </a:lnTo>
                <a:lnTo>
                  <a:pt x="49606" y="120421"/>
                </a:lnTo>
                <a:lnTo>
                  <a:pt x="49606" y="112471"/>
                </a:lnTo>
                <a:lnTo>
                  <a:pt x="34569" y="112471"/>
                </a:lnTo>
                <a:lnTo>
                  <a:pt x="26301" y="101511"/>
                </a:lnTo>
                <a:lnTo>
                  <a:pt x="30060" y="95542"/>
                </a:lnTo>
                <a:lnTo>
                  <a:pt x="27813" y="89573"/>
                </a:lnTo>
                <a:lnTo>
                  <a:pt x="25552" y="80619"/>
                </a:lnTo>
                <a:lnTo>
                  <a:pt x="20294" y="80619"/>
                </a:lnTo>
                <a:lnTo>
                  <a:pt x="20294" y="65684"/>
                </a:lnTo>
                <a:lnTo>
                  <a:pt x="25552" y="65684"/>
                </a:lnTo>
                <a:lnTo>
                  <a:pt x="27813" y="58724"/>
                </a:lnTo>
                <a:lnTo>
                  <a:pt x="30060" y="50761"/>
                </a:lnTo>
                <a:lnTo>
                  <a:pt x="26301" y="45783"/>
                </a:lnTo>
                <a:lnTo>
                  <a:pt x="34569" y="34836"/>
                </a:lnTo>
                <a:lnTo>
                  <a:pt x="48091" y="34836"/>
                </a:lnTo>
                <a:lnTo>
                  <a:pt x="49606" y="33832"/>
                </a:lnTo>
                <a:lnTo>
                  <a:pt x="49606" y="26873"/>
                </a:lnTo>
                <a:lnTo>
                  <a:pt x="96951" y="26873"/>
                </a:lnTo>
                <a:lnTo>
                  <a:pt x="93941" y="22885"/>
                </a:lnTo>
                <a:lnTo>
                  <a:pt x="90182" y="16916"/>
                </a:lnTo>
                <a:lnTo>
                  <a:pt x="86423" y="12941"/>
                </a:lnTo>
                <a:lnTo>
                  <a:pt x="81165" y="9956"/>
                </a:lnTo>
                <a:lnTo>
                  <a:pt x="72148" y="3975"/>
                </a:lnTo>
                <a:lnTo>
                  <a:pt x="66141" y="2984"/>
                </a:lnTo>
                <a:lnTo>
                  <a:pt x="60871" y="990"/>
                </a:lnTo>
                <a:lnTo>
                  <a:pt x="54864" y="0"/>
                </a:lnTo>
                <a:close/>
              </a:path>
              <a:path w="109854" h="146685">
                <a:moveTo>
                  <a:pt x="72148" y="106489"/>
                </a:moveTo>
                <a:lnTo>
                  <a:pt x="66890" y="110477"/>
                </a:lnTo>
                <a:lnTo>
                  <a:pt x="60871" y="112471"/>
                </a:lnTo>
                <a:lnTo>
                  <a:pt x="60871" y="120421"/>
                </a:lnTo>
                <a:lnTo>
                  <a:pt x="96452" y="120421"/>
                </a:lnTo>
                <a:lnTo>
                  <a:pt x="96951" y="119430"/>
                </a:lnTo>
                <a:lnTo>
                  <a:pt x="100711" y="114452"/>
                </a:lnTo>
                <a:lnTo>
                  <a:pt x="101710" y="112471"/>
                </a:lnTo>
                <a:lnTo>
                  <a:pt x="76657" y="112471"/>
                </a:lnTo>
                <a:lnTo>
                  <a:pt x="72148" y="106489"/>
                </a:lnTo>
                <a:close/>
              </a:path>
              <a:path w="109854" h="146685">
                <a:moveTo>
                  <a:pt x="38328" y="106489"/>
                </a:moveTo>
                <a:lnTo>
                  <a:pt x="34569" y="112471"/>
                </a:lnTo>
                <a:lnTo>
                  <a:pt x="49606" y="112471"/>
                </a:lnTo>
                <a:lnTo>
                  <a:pt x="43586" y="110477"/>
                </a:lnTo>
                <a:lnTo>
                  <a:pt x="38328" y="106489"/>
                </a:lnTo>
                <a:close/>
              </a:path>
              <a:path w="109854" h="146685">
                <a:moveTo>
                  <a:pt x="101716" y="34836"/>
                </a:moveTo>
                <a:lnTo>
                  <a:pt x="76657" y="34836"/>
                </a:lnTo>
                <a:lnTo>
                  <a:pt x="84175" y="45783"/>
                </a:lnTo>
                <a:lnTo>
                  <a:pt x="79667" y="50761"/>
                </a:lnTo>
                <a:lnTo>
                  <a:pt x="82677" y="58724"/>
                </a:lnTo>
                <a:lnTo>
                  <a:pt x="84175" y="65684"/>
                </a:lnTo>
                <a:lnTo>
                  <a:pt x="90944" y="65684"/>
                </a:lnTo>
                <a:lnTo>
                  <a:pt x="90944" y="80619"/>
                </a:lnTo>
                <a:lnTo>
                  <a:pt x="84175" y="80619"/>
                </a:lnTo>
                <a:lnTo>
                  <a:pt x="82677" y="89573"/>
                </a:lnTo>
                <a:lnTo>
                  <a:pt x="79667" y="95542"/>
                </a:lnTo>
                <a:lnTo>
                  <a:pt x="84175" y="101511"/>
                </a:lnTo>
                <a:lnTo>
                  <a:pt x="76657" y="112471"/>
                </a:lnTo>
                <a:lnTo>
                  <a:pt x="101710" y="112471"/>
                </a:lnTo>
                <a:lnTo>
                  <a:pt x="103720" y="108483"/>
                </a:lnTo>
                <a:lnTo>
                  <a:pt x="105968" y="101511"/>
                </a:lnTo>
                <a:lnTo>
                  <a:pt x="107467" y="95542"/>
                </a:lnTo>
                <a:lnTo>
                  <a:pt x="108978" y="87579"/>
                </a:lnTo>
                <a:lnTo>
                  <a:pt x="109728" y="80619"/>
                </a:lnTo>
                <a:lnTo>
                  <a:pt x="109728" y="65684"/>
                </a:lnTo>
                <a:lnTo>
                  <a:pt x="108978" y="58724"/>
                </a:lnTo>
                <a:lnTo>
                  <a:pt x="105968" y="44792"/>
                </a:lnTo>
                <a:lnTo>
                  <a:pt x="103720" y="38811"/>
                </a:lnTo>
                <a:lnTo>
                  <a:pt x="101716" y="34836"/>
                </a:lnTo>
                <a:close/>
              </a:path>
              <a:path w="109854" h="146685">
                <a:moveTo>
                  <a:pt x="48091" y="34836"/>
                </a:moveTo>
                <a:lnTo>
                  <a:pt x="34569" y="34836"/>
                </a:lnTo>
                <a:lnTo>
                  <a:pt x="38328" y="40805"/>
                </a:lnTo>
                <a:lnTo>
                  <a:pt x="43586" y="37820"/>
                </a:lnTo>
                <a:lnTo>
                  <a:pt x="48091" y="34836"/>
                </a:lnTo>
                <a:close/>
              </a:path>
              <a:path w="109854" h="146685">
                <a:moveTo>
                  <a:pt x="96951" y="26873"/>
                </a:moveTo>
                <a:lnTo>
                  <a:pt x="60871" y="26873"/>
                </a:lnTo>
                <a:lnTo>
                  <a:pt x="60871" y="33832"/>
                </a:lnTo>
                <a:lnTo>
                  <a:pt x="66890" y="37820"/>
                </a:lnTo>
                <a:lnTo>
                  <a:pt x="72148" y="40805"/>
                </a:lnTo>
                <a:lnTo>
                  <a:pt x="76657" y="34836"/>
                </a:lnTo>
                <a:lnTo>
                  <a:pt x="101716" y="34836"/>
                </a:lnTo>
                <a:lnTo>
                  <a:pt x="100711" y="32842"/>
                </a:lnTo>
                <a:lnTo>
                  <a:pt x="96951" y="26873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79052" y="4248911"/>
            <a:ext cx="181610" cy="256540"/>
          </a:xfrm>
          <a:custGeom>
            <a:avLst/>
            <a:gdLst/>
            <a:ahLst/>
            <a:cxnLst/>
            <a:rect l="l" t="t" r="r" b="b"/>
            <a:pathLst>
              <a:path w="181609" h="256539">
                <a:moveTo>
                  <a:pt x="181355" y="0"/>
                </a:moveTo>
                <a:lnTo>
                  <a:pt x="0" y="0"/>
                </a:lnTo>
                <a:lnTo>
                  <a:pt x="0" y="256032"/>
                </a:lnTo>
                <a:lnTo>
                  <a:pt x="118440" y="256032"/>
                </a:lnTo>
                <a:lnTo>
                  <a:pt x="115481" y="248119"/>
                </a:lnTo>
                <a:lnTo>
                  <a:pt x="113258" y="240220"/>
                </a:lnTo>
                <a:lnTo>
                  <a:pt x="11099" y="240220"/>
                </a:lnTo>
                <a:lnTo>
                  <a:pt x="11099" y="16802"/>
                </a:lnTo>
                <a:lnTo>
                  <a:pt x="181355" y="16802"/>
                </a:lnTo>
                <a:lnTo>
                  <a:pt x="181355" y="0"/>
                </a:lnTo>
                <a:close/>
              </a:path>
              <a:path w="181609" h="256539">
                <a:moveTo>
                  <a:pt x="181355" y="16802"/>
                </a:moveTo>
                <a:lnTo>
                  <a:pt x="169506" y="16802"/>
                </a:lnTo>
                <a:lnTo>
                  <a:pt x="169506" y="119608"/>
                </a:lnTo>
                <a:lnTo>
                  <a:pt x="181355" y="119608"/>
                </a:lnTo>
                <a:lnTo>
                  <a:pt x="181355" y="16802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329928" y="4428744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59" h="45720">
                <a:moveTo>
                  <a:pt x="21336" y="0"/>
                </a:moveTo>
                <a:lnTo>
                  <a:pt x="13716" y="0"/>
                </a:lnTo>
                <a:lnTo>
                  <a:pt x="10668" y="990"/>
                </a:lnTo>
                <a:lnTo>
                  <a:pt x="6858" y="3975"/>
                </a:lnTo>
                <a:lnTo>
                  <a:pt x="2286" y="9944"/>
                </a:lnTo>
                <a:lnTo>
                  <a:pt x="762" y="13919"/>
                </a:lnTo>
                <a:lnTo>
                  <a:pt x="0" y="17894"/>
                </a:lnTo>
                <a:lnTo>
                  <a:pt x="0" y="27825"/>
                </a:lnTo>
                <a:lnTo>
                  <a:pt x="762" y="31800"/>
                </a:lnTo>
                <a:lnTo>
                  <a:pt x="2286" y="34785"/>
                </a:lnTo>
                <a:lnTo>
                  <a:pt x="4572" y="39750"/>
                </a:lnTo>
                <a:lnTo>
                  <a:pt x="6858" y="41744"/>
                </a:lnTo>
                <a:lnTo>
                  <a:pt x="10668" y="43726"/>
                </a:lnTo>
                <a:lnTo>
                  <a:pt x="16764" y="45719"/>
                </a:lnTo>
                <a:lnTo>
                  <a:pt x="21336" y="44729"/>
                </a:lnTo>
                <a:lnTo>
                  <a:pt x="24384" y="43726"/>
                </a:lnTo>
                <a:lnTo>
                  <a:pt x="26670" y="41744"/>
                </a:lnTo>
                <a:lnTo>
                  <a:pt x="29718" y="39750"/>
                </a:lnTo>
                <a:lnTo>
                  <a:pt x="31242" y="34785"/>
                </a:lnTo>
                <a:lnTo>
                  <a:pt x="32766" y="31800"/>
                </a:lnTo>
                <a:lnTo>
                  <a:pt x="34290" y="27825"/>
                </a:lnTo>
                <a:lnTo>
                  <a:pt x="35052" y="22859"/>
                </a:lnTo>
                <a:lnTo>
                  <a:pt x="34290" y="17894"/>
                </a:lnTo>
                <a:lnTo>
                  <a:pt x="31242" y="9944"/>
                </a:lnTo>
                <a:lnTo>
                  <a:pt x="29718" y="6959"/>
                </a:lnTo>
                <a:lnTo>
                  <a:pt x="26670" y="3975"/>
                </a:lnTo>
                <a:lnTo>
                  <a:pt x="24384" y="990"/>
                </a:lnTo>
                <a:lnTo>
                  <a:pt x="21336" y="0"/>
                </a:lnTo>
                <a:close/>
              </a:path>
            </a:pathLst>
          </a:custGeom>
          <a:solidFill>
            <a:srgbClr val="055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215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7362" y="6252792"/>
            <a:ext cx="844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 any 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2225" marR="5080">
              <a:lnSpc>
                <a:spcPct val="70000"/>
              </a:lnSpc>
              <a:spcBef>
                <a:spcPts val="1105"/>
              </a:spcBef>
            </a:pPr>
            <a:r>
              <a:rPr sz="2800" spc="-10" dirty="0"/>
              <a:t>KPMG </a:t>
            </a:r>
            <a:r>
              <a:rPr sz="2800" dirty="0"/>
              <a:t>can assist our clients </a:t>
            </a:r>
            <a:r>
              <a:rPr sz="2800" spc="-5" dirty="0"/>
              <a:t>on </a:t>
            </a:r>
            <a:r>
              <a:rPr sz="2800" dirty="0"/>
              <a:t>every step of their cloud  transformation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008888" y="5213603"/>
            <a:ext cx="10195560" cy="538480"/>
          </a:xfrm>
          <a:custGeom>
            <a:avLst/>
            <a:gdLst/>
            <a:ahLst/>
            <a:cxnLst/>
            <a:rect l="l" t="t" r="r" b="b"/>
            <a:pathLst>
              <a:path w="10195560" h="538479">
                <a:moveTo>
                  <a:pt x="0" y="0"/>
                </a:moveTo>
                <a:lnTo>
                  <a:pt x="10195560" y="0"/>
                </a:lnTo>
                <a:lnTo>
                  <a:pt x="10195560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888" y="1181100"/>
            <a:ext cx="3728085" cy="539750"/>
          </a:xfrm>
          <a:custGeom>
            <a:avLst/>
            <a:gdLst/>
            <a:ahLst/>
            <a:cxnLst/>
            <a:rect l="l" t="t" r="r" b="b"/>
            <a:pathLst>
              <a:path w="3728085" h="539750">
                <a:moveTo>
                  <a:pt x="0" y="0"/>
                </a:moveTo>
                <a:lnTo>
                  <a:pt x="3727704" y="0"/>
                </a:lnTo>
                <a:lnTo>
                  <a:pt x="3727704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279" y="1341821"/>
            <a:ext cx="659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29928" y="2331720"/>
            <a:ext cx="1879600" cy="539750"/>
          </a:xfrm>
          <a:custGeom>
            <a:avLst/>
            <a:gdLst/>
            <a:ahLst/>
            <a:cxnLst/>
            <a:rect l="l" t="t" r="r" b="b"/>
            <a:pathLst>
              <a:path w="1879600" h="539750">
                <a:moveTo>
                  <a:pt x="0" y="0"/>
                </a:moveTo>
                <a:lnTo>
                  <a:pt x="1879092" y="0"/>
                </a:lnTo>
                <a:lnTo>
                  <a:pt x="1879092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62701" y="2356643"/>
            <a:ext cx="11912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Performance 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29928" y="1755648"/>
            <a:ext cx="1879600" cy="539750"/>
          </a:xfrm>
          <a:custGeom>
            <a:avLst/>
            <a:gdLst/>
            <a:ahLst/>
            <a:cxnLst/>
            <a:rect l="l" t="t" r="r" b="b"/>
            <a:pathLst>
              <a:path w="1879600" h="539750">
                <a:moveTo>
                  <a:pt x="0" y="0"/>
                </a:moveTo>
                <a:lnTo>
                  <a:pt x="1879092" y="0"/>
                </a:lnTo>
                <a:lnTo>
                  <a:pt x="1879092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62701" y="1856752"/>
            <a:ext cx="970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Orchestration  and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8888" y="2333244"/>
            <a:ext cx="3724910" cy="539750"/>
          </a:xfrm>
          <a:custGeom>
            <a:avLst/>
            <a:gdLst/>
            <a:ahLst/>
            <a:cxnLst/>
            <a:rect l="l" t="t" r="r" b="b"/>
            <a:pathLst>
              <a:path w="3724910" h="539750">
                <a:moveTo>
                  <a:pt x="0" y="0"/>
                </a:moveTo>
                <a:lnTo>
                  <a:pt x="3724655" y="0"/>
                </a:lnTo>
                <a:lnTo>
                  <a:pt x="3724655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1279" y="2510767"/>
            <a:ext cx="2215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 business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and value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8888" y="1757172"/>
            <a:ext cx="1934210" cy="539750"/>
          </a:xfrm>
          <a:custGeom>
            <a:avLst/>
            <a:gdLst/>
            <a:ahLst/>
            <a:cxnLst/>
            <a:rect l="l" t="t" r="r" b="b"/>
            <a:pathLst>
              <a:path w="1934210" h="539750">
                <a:moveTo>
                  <a:pt x="0" y="0"/>
                </a:moveTo>
                <a:lnTo>
                  <a:pt x="1933956" y="0"/>
                </a:lnTo>
                <a:lnTo>
                  <a:pt x="1933956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1279" y="1858475"/>
            <a:ext cx="78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vision  and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9232" y="1757172"/>
            <a:ext cx="1734820" cy="539750"/>
          </a:xfrm>
          <a:custGeom>
            <a:avLst/>
            <a:gdLst/>
            <a:ahLst/>
            <a:cxnLst/>
            <a:rect l="l" t="t" r="r" b="b"/>
            <a:pathLst>
              <a:path w="1734820" h="539750">
                <a:moveTo>
                  <a:pt x="0" y="0"/>
                </a:moveTo>
                <a:lnTo>
                  <a:pt x="1734312" y="0"/>
                </a:lnTo>
                <a:lnTo>
                  <a:pt x="1734312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31745" y="1858475"/>
            <a:ext cx="1011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Target  operating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1936" y="3485388"/>
            <a:ext cx="1946275" cy="828040"/>
          </a:xfrm>
          <a:custGeom>
            <a:avLst/>
            <a:gdLst/>
            <a:ahLst/>
            <a:cxnLst/>
            <a:rect l="l" t="t" r="r" b="b"/>
            <a:pathLst>
              <a:path w="1946275" h="828039">
                <a:moveTo>
                  <a:pt x="0" y="0"/>
                </a:moveTo>
                <a:lnTo>
                  <a:pt x="1946148" y="0"/>
                </a:lnTo>
                <a:lnTo>
                  <a:pt x="1946148" y="827532"/>
                </a:lnTo>
                <a:lnTo>
                  <a:pt x="0" y="827532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4621" y="3730843"/>
            <a:ext cx="1314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transformation  and tax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99232" y="3485388"/>
            <a:ext cx="1737360" cy="828040"/>
          </a:xfrm>
          <a:custGeom>
            <a:avLst/>
            <a:gdLst/>
            <a:ahLst/>
            <a:cxnLst/>
            <a:rect l="l" t="t" r="r" b="b"/>
            <a:pathLst>
              <a:path w="1737360" h="828039">
                <a:moveTo>
                  <a:pt x="0" y="0"/>
                </a:moveTo>
                <a:lnTo>
                  <a:pt x="1737360" y="0"/>
                </a:lnTo>
                <a:lnTo>
                  <a:pt x="1737360" y="827532"/>
                </a:lnTo>
                <a:lnTo>
                  <a:pt x="0" y="827532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32361" y="3654644"/>
            <a:ext cx="10972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technology  strategy and 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(TSS)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8888" y="4347971"/>
            <a:ext cx="1949450" cy="828040"/>
          </a:xfrm>
          <a:custGeom>
            <a:avLst/>
            <a:gdLst/>
            <a:ahLst/>
            <a:cxnLst/>
            <a:rect l="l" t="t" r="r" b="b"/>
            <a:pathLst>
              <a:path w="1949450" h="828039">
                <a:moveTo>
                  <a:pt x="0" y="0"/>
                </a:moveTo>
                <a:lnTo>
                  <a:pt x="1949195" y="0"/>
                </a:lnTo>
                <a:lnTo>
                  <a:pt x="1949195" y="827532"/>
                </a:lnTo>
                <a:lnTo>
                  <a:pt x="0" y="827532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41278" y="4516911"/>
            <a:ext cx="100774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security  assessment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and  controls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99232" y="4347971"/>
            <a:ext cx="1737360" cy="828040"/>
          </a:xfrm>
          <a:custGeom>
            <a:avLst/>
            <a:gdLst/>
            <a:ahLst/>
            <a:cxnLst/>
            <a:rect l="l" t="t" r="r" b="b"/>
            <a:pathLst>
              <a:path w="1737360" h="828039">
                <a:moveTo>
                  <a:pt x="0" y="0"/>
                </a:moveTo>
                <a:lnTo>
                  <a:pt x="1737360" y="0"/>
                </a:lnTo>
                <a:lnTo>
                  <a:pt x="1737360" y="827532"/>
                </a:lnTo>
                <a:lnTo>
                  <a:pt x="0" y="827532"/>
                </a:lnTo>
                <a:lnTo>
                  <a:pt x="0" y="0"/>
                </a:lnTo>
                <a:close/>
              </a:path>
            </a:pathLst>
          </a:custGeom>
          <a:solidFill>
            <a:srgbClr val="6D2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32361" y="4516911"/>
            <a:ext cx="10312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and  cloud service  design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86884" y="2333244"/>
            <a:ext cx="4490085" cy="538480"/>
          </a:xfrm>
          <a:custGeom>
            <a:avLst/>
            <a:gdLst/>
            <a:ahLst/>
            <a:cxnLst/>
            <a:rect l="l" t="t" r="r" b="b"/>
            <a:pathLst>
              <a:path w="4490084" h="538480">
                <a:moveTo>
                  <a:pt x="0" y="0"/>
                </a:moveTo>
                <a:lnTo>
                  <a:pt x="4489704" y="0"/>
                </a:lnTo>
                <a:lnTo>
                  <a:pt x="4489704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19467" y="2509904"/>
            <a:ext cx="3040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– Modernize/Migrate and Cloud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86884" y="1757172"/>
            <a:ext cx="4493260" cy="538480"/>
          </a:xfrm>
          <a:custGeom>
            <a:avLst/>
            <a:gdLst/>
            <a:ahLst/>
            <a:cxnLst/>
            <a:rect l="l" t="t" r="r" b="b"/>
            <a:pathLst>
              <a:path w="4493259" h="538480">
                <a:moveTo>
                  <a:pt x="0" y="0"/>
                </a:moveTo>
                <a:lnTo>
                  <a:pt x="4492752" y="0"/>
                </a:lnTo>
                <a:lnTo>
                  <a:pt x="4492752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19467" y="1933815"/>
            <a:ext cx="2241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Smart Analytics/Data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platforms*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29928" y="2907792"/>
            <a:ext cx="1879600" cy="539750"/>
          </a:xfrm>
          <a:custGeom>
            <a:avLst/>
            <a:gdLst/>
            <a:ahLst/>
            <a:cxnLst/>
            <a:rect l="l" t="t" r="r" b="b"/>
            <a:pathLst>
              <a:path w="1879600" h="539750">
                <a:moveTo>
                  <a:pt x="0" y="0"/>
                </a:moveTo>
                <a:lnTo>
                  <a:pt x="1879092" y="0"/>
                </a:lnTo>
                <a:lnTo>
                  <a:pt x="1879092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362701" y="3008934"/>
            <a:ext cx="969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Financial  Management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19671" y="2909316"/>
            <a:ext cx="1278890" cy="538480"/>
          </a:xfrm>
          <a:custGeom>
            <a:avLst/>
            <a:gdLst/>
            <a:ahLst/>
            <a:cxnLst/>
            <a:rect l="l" t="t" r="r" b="b"/>
            <a:pathLst>
              <a:path w="1278890" h="538479">
                <a:moveTo>
                  <a:pt x="0" y="0"/>
                </a:moveTo>
                <a:lnTo>
                  <a:pt x="1278635" y="0"/>
                </a:lnTo>
                <a:lnTo>
                  <a:pt x="1278635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52698" y="2933595"/>
            <a:ext cx="8070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and  integration  m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86884" y="2909316"/>
            <a:ext cx="1690370" cy="538480"/>
          </a:xfrm>
          <a:custGeom>
            <a:avLst/>
            <a:gdLst/>
            <a:ahLst/>
            <a:cxnLst/>
            <a:rect l="l" t="t" r="r" b="b"/>
            <a:pathLst>
              <a:path w="1690370" h="538479">
                <a:moveTo>
                  <a:pt x="0" y="0"/>
                </a:moveTo>
                <a:lnTo>
                  <a:pt x="1690115" y="0"/>
                </a:lnTo>
                <a:lnTo>
                  <a:pt x="1690115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19467" y="2933595"/>
            <a:ext cx="84899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ras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e  Modernize/  Migrate*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40980" y="2909316"/>
            <a:ext cx="1435735" cy="538480"/>
          </a:xfrm>
          <a:custGeom>
            <a:avLst/>
            <a:gdLst/>
            <a:ahLst/>
            <a:cxnLst/>
            <a:rect l="l" t="t" r="r" b="b"/>
            <a:pathLst>
              <a:path w="1435734" h="538479">
                <a:moveTo>
                  <a:pt x="0" y="0"/>
                </a:moveTo>
                <a:lnTo>
                  <a:pt x="1435607" y="0"/>
                </a:lnTo>
                <a:lnTo>
                  <a:pt x="1435607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3761" y="3009795"/>
            <a:ext cx="9613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DevOps/ 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DevOps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31480" y="4636008"/>
            <a:ext cx="3173095" cy="539750"/>
          </a:xfrm>
          <a:custGeom>
            <a:avLst/>
            <a:gdLst/>
            <a:ahLst/>
            <a:cxnLst/>
            <a:rect l="l" t="t" r="r" b="b"/>
            <a:pathLst>
              <a:path w="3173095" h="539750">
                <a:moveTo>
                  <a:pt x="0" y="0"/>
                </a:moveTo>
                <a:lnTo>
                  <a:pt x="3172968" y="0"/>
                </a:lnTo>
                <a:lnTo>
                  <a:pt x="3172968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64479" y="4737208"/>
            <a:ext cx="13417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transformation  office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86884" y="4637532"/>
            <a:ext cx="3195955" cy="538480"/>
          </a:xfrm>
          <a:custGeom>
            <a:avLst/>
            <a:gdLst/>
            <a:ahLst/>
            <a:cxnLst/>
            <a:rect l="l" t="t" r="r" b="b"/>
            <a:pathLst>
              <a:path w="3195954" h="538479">
                <a:moveTo>
                  <a:pt x="0" y="0"/>
                </a:moveTo>
                <a:lnTo>
                  <a:pt x="3195827" y="0"/>
                </a:lnTo>
                <a:lnTo>
                  <a:pt x="3195827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9467" y="4814268"/>
            <a:ext cx="1823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assurance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86884" y="3485388"/>
            <a:ext cx="6417945" cy="538480"/>
          </a:xfrm>
          <a:custGeom>
            <a:avLst/>
            <a:gdLst/>
            <a:ahLst/>
            <a:cxnLst/>
            <a:rect l="l" t="t" r="r" b="b"/>
            <a:pathLst>
              <a:path w="6417945" h="538479">
                <a:moveTo>
                  <a:pt x="0" y="0"/>
                </a:moveTo>
                <a:lnTo>
                  <a:pt x="6417564" y="0"/>
                </a:lnTo>
                <a:lnTo>
                  <a:pt x="6417564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19468" y="3645322"/>
            <a:ext cx="1412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Protect and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govern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8888" y="2909316"/>
            <a:ext cx="3724910" cy="539750"/>
          </a:xfrm>
          <a:custGeom>
            <a:avLst/>
            <a:gdLst/>
            <a:ahLst/>
            <a:cxnLst/>
            <a:rect l="l" t="t" r="r" b="b"/>
            <a:pathLst>
              <a:path w="3724910" h="539750">
                <a:moveTo>
                  <a:pt x="0" y="0"/>
                </a:moveTo>
                <a:lnTo>
                  <a:pt x="3724655" y="0"/>
                </a:lnTo>
                <a:lnTo>
                  <a:pt x="3724655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41279" y="3070094"/>
            <a:ext cx="594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Prepare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329928" y="1181100"/>
            <a:ext cx="1879600" cy="539750"/>
          </a:xfrm>
          <a:custGeom>
            <a:avLst/>
            <a:gdLst/>
            <a:ahLst/>
            <a:cxnLst/>
            <a:rect l="l" t="t" r="r" b="b"/>
            <a:pathLst>
              <a:path w="1879600" h="539750">
                <a:moveTo>
                  <a:pt x="0" y="0"/>
                </a:moveTo>
                <a:lnTo>
                  <a:pt x="1879092" y="0"/>
                </a:lnTo>
                <a:lnTo>
                  <a:pt x="1879092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362701" y="1341821"/>
            <a:ext cx="143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Operate &amp;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Optimize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86884" y="1181100"/>
            <a:ext cx="4490085" cy="538480"/>
          </a:xfrm>
          <a:custGeom>
            <a:avLst/>
            <a:gdLst/>
            <a:ahLst/>
            <a:cxnLst/>
            <a:rect l="l" t="t" r="r" b="b"/>
            <a:pathLst>
              <a:path w="4490084" h="538480">
                <a:moveTo>
                  <a:pt x="0" y="0"/>
                </a:moveTo>
                <a:lnTo>
                  <a:pt x="4489704" y="0"/>
                </a:lnTo>
                <a:lnTo>
                  <a:pt x="4489704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19631" y="1340960"/>
            <a:ext cx="77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ran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98061" y="1862327"/>
            <a:ext cx="50800" cy="53340"/>
          </a:xfrm>
          <a:custGeom>
            <a:avLst/>
            <a:gdLst/>
            <a:ahLst/>
            <a:cxnLst/>
            <a:rect l="l" t="t" r="r" b="b"/>
            <a:pathLst>
              <a:path w="50800" h="53339">
                <a:moveTo>
                  <a:pt x="41313" y="0"/>
                </a:moveTo>
                <a:lnTo>
                  <a:pt x="34124" y="0"/>
                </a:lnTo>
                <a:lnTo>
                  <a:pt x="0" y="34950"/>
                </a:lnTo>
                <a:lnTo>
                  <a:pt x="10782" y="45986"/>
                </a:lnTo>
                <a:lnTo>
                  <a:pt x="16167" y="53339"/>
                </a:lnTo>
                <a:lnTo>
                  <a:pt x="44907" y="22072"/>
                </a:lnTo>
                <a:lnTo>
                  <a:pt x="50291" y="16548"/>
                </a:lnTo>
                <a:lnTo>
                  <a:pt x="50291" y="9194"/>
                </a:lnTo>
                <a:lnTo>
                  <a:pt x="44907" y="5511"/>
                </a:lnTo>
                <a:lnTo>
                  <a:pt x="41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06626" y="1815086"/>
            <a:ext cx="22860" cy="53340"/>
          </a:xfrm>
          <a:custGeom>
            <a:avLst/>
            <a:gdLst/>
            <a:ahLst/>
            <a:cxnLst/>
            <a:rect l="l" t="t" r="r" b="b"/>
            <a:pathLst>
              <a:path w="22860" h="53339">
                <a:moveTo>
                  <a:pt x="17576" y="0"/>
                </a:moveTo>
                <a:lnTo>
                  <a:pt x="5270" y="0"/>
                </a:lnTo>
                <a:lnTo>
                  <a:pt x="0" y="5511"/>
                </a:lnTo>
                <a:lnTo>
                  <a:pt x="0" y="53340"/>
                </a:lnTo>
                <a:lnTo>
                  <a:pt x="3517" y="51498"/>
                </a:lnTo>
                <a:lnTo>
                  <a:pt x="22859" y="51498"/>
                </a:lnTo>
                <a:lnTo>
                  <a:pt x="22859" y="5511"/>
                </a:lnTo>
                <a:lnTo>
                  <a:pt x="17576" y="0"/>
                </a:lnTo>
                <a:close/>
              </a:path>
              <a:path w="22860" h="53339">
                <a:moveTo>
                  <a:pt x="22859" y="51498"/>
                </a:moveTo>
                <a:lnTo>
                  <a:pt x="19342" y="51498"/>
                </a:lnTo>
                <a:lnTo>
                  <a:pt x="22859" y="53340"/>
                </a:lnTo>
                <a:lnTo>
                  <a:pt x="22859" y="51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86224" y="186232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18402" y="0"/>
                </a:moveTo>
                <a:lnTo>
                  <a:pt x="9194" y="0"/>
                </a:lnTo>
                <a:lnTo>
                  <a:pt x="5524" y="5511"/>
                </a:lnTo>
                <a:lnTo>
                  <a:pt x="0" y="9194"/>
                </a:lnTo>
                <a:lnTo>
                  <a:pt x="0" y="16548"/>
                </a:lnTo>
                <a:lnTo>
                  <a:pt x="5524" y="22072"/>
                </a:lnTo>
                <a:lnTo>
                  <a:pt x="34950" y="53339"/>
                </a:lnTo>
                <a:lnTo>
                  <a:pt x="39115" y="48139"/>
                </a:lnTo>
                <a:lnTo>
                  <a:pt x="43454" y="43454"/>
                </a:lnTo>
                <a:lnTo>
                  <a:pt x="48139" y="39115"/>
                </a:lnTo>
                <a:lnTo>
                  <a:pt x="53340" y="34950"/>
                </a:lnTo>
                <a:lnTo>
                  <a:pt x="22072" y="5511"/>
                </a:lnTo>
                <a:lnTo>
                  <a:pt x="184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40507" y="1982725"/>
            <a:ext cx="53340" cy="22860"/>
          </a:xfrm>
          <a:custGeom>
            <a:avLst/>
            <a:gdLst/>
            <a:ahLst/>
            <a:cxnLst/>
            <a:rect l="l" t="t" r="r" b="b"/>
            <a:pathLst>
              <a:path w="53339" h="22860">
                <a:moveTo>
                  <a:pt x="53340" y="0"/>
                </a:moveTo>
                <a:lnTo>
                  <a:pt x="5334" y="0"/>
                </a:lnTo>
                <a:lnTo>
                  <a:pt x="0" y="5270"/>
                </a:lnTo>
                <a:lnTo>
                  <a:pt x="0" y="17576"/>
                </a:lnTo>
                <a:lnTo>
                  <a:pt x="5334" y="22859"/>
                </a:lnTo>
                <a:lnTo>
                  <a:pt x="51562" y="22859"/>
                </a:lnTo>
                <a:lnTo>
                  <a:pt x="51562" y="10553"/>
                </a:lnTo>
                <a:lnTo>
                  <a:pt x="53340" y="5270"/>
                </a:lnTo>
                <a:lnTo>
                  <a:pt x="53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86227" y="2080260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19">
                <a:moveTo>
                  <a:pt x="29464" y="0"/>
                </a:moveTo>
                <a:lnTo>
                  <a:pt x="0" y="29260"/>
                </a:lnTo>
                <a:lnTo>
                  <a:pt x="0" y="36576"/>
                </a:lnTo>
                <a:lnTo>
                  <a:pt x="5524" y="40233"/>
                </a:lnTo>
                <a:lnTo>
                  <a:pt x="9207" y="45720"/>
                </a:lnTo>
                <a:lnTo>
                  <a:pt x="18415" y="45720"/>
                </a:lnTo>
                <a:lnTo>
                  <a:pt x="22098" y="40233"/>
                </a:lnTo>
                <a:lnTo>
                  <a:pt x="44196" y="18288"/>
                </a:lnTo>
                <a:lnTo>
                  <a:pt x="38671" y="12801"/>
                </a:lnTo>
                <a:lnTo>
                  <a:pt x="34988" y="7315"/>
                </a:lnTo>
                <a:lnTo>
                  <a:pt x="29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77664" y="2162555"/>
            <a:ext cx="83819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9088" y="1889765"/>
            <a:ext cx="218440" cy="266700"/>
          </a:xfrm>
          <a:custGeom>
            <a:avLst/>
            <a:gdLst/>
            <a:ahLst/>
            <a:cxnLst/>
            <a:rect l="l" t="t" r="r" b="b"/>
            <a:pathLst>
              <a:path w="218439" h="266700">
                <a:moveTo>
                  <a:pt x="133286" y="1803"/>
                </a:moveTo>
                <a:lnTo>
                  <a:pt x="84645" y="1803"/>
                </a:lnTo>
                <a:lnTo>
                  <a:pt x="77444" y="3619"/>
                </a:lnTo>
                <a:lnTo>
                  <a:pt x="70243" y="7251"/>
                </a:lnTo>
                <a:lnTo>
                  <a:pt x="56849" y="13683"/>
                </a:lnTo>
                <a:lnTo>
                  <a:pt x="23418" y="43535"/>
                </a:lnTo>
                <a:lnTo>
                  <a:pt x="1632" y="91248"/>
                </a:lnTo>
                <a:lnTo>
                  <a:pt x="0" y="108851"/>
                </a:lnTo>
                <a:lnTo>
                  <a:pt x="647" y="121808"/>
                </a:lnTo>
                <a:lnTo>
                  <a:pt x="14996" y="166821"/>
                </a:lnTo>
                <a:lnTo>
                  <a:pt x="46824" y="205003"/>
                </a:lnTo>
                <a:lnTo>
                  <a:pt x="50431" y="212267"/>
                </a:lnTo>
                <a:lnTo>
                  <a:pt x="50431" y="214083"/>
                </a:lnTo>
                <a:lnTo>
                  <a:pt x="51474" y="221367"/>
                </a:lnTo>
                <a:lnTo>
                  <a:pt x="52009" y="228822"/>
                </a:lnTo>
                <a:lnTo>
                  <a:pt x="52206" y="235257"/>
                </a:lnTo>
                <a:lnTo>
                  <a:pt x="52235" y="241300"/>
                </a:lnTo>
                <a:lnTo>
                  <a:pt x="54428" y="251387"/>
                </a:lnTo>
                <a:lnTo>
                  <a:pt x="60336" y="259438"/>
                </a:lnTo>
                <a:lnTo>
                  <a:pt x="68946" y="264770"/>
                </a:lnTo>
                <a:lnTo>
                  <a:pt x="79247" y="266700"/>
                </a:lnTo>
                <a:lnTo>
                  <a:pt x="140487" y="266700"/>
                </a:lnTo>
                <a:lnTo>
                  <a:pt x="165725" y="235257"/>
                </a:lnTo>
                <a:lnTo>
                  <a:pt x="165922" y="228822"/>
                </a:lnTo>
                <a:lnTo>
                  <a:pt x="166457" y="221367"/>
                </a:lnTo>
                <a:lnTo>
                  <a:pt x="167500" y="214083"/>
                </a:lnTo>
                <a:lnTo>
                  <a:pt x="167500" y="212267"/>
                </a:lnTo>
                <a:lnTo>
                  <a:pt x="171107" y="208635"/>
                </a:lnTo>
                <a:lnTo>
                  <a:pt x="172910" y="205003"/>
                </a:lnTo>
                <a:lnTo>
                  <a:pt x="181914" y="195935"/>
                </a:lnTo>
                <a:lnTo>
                  <a:pt x="205320" y="165100"/>
                </a:lnTo>
                <a:lnTo>
                  <a:pt x="216975" y="125548"/>
                </a:lnTo>
                <a:lnTo>
                  <a:pt x="217308" y="119735"/>
                </a:lnTo>
                <a:lnTo>
                  <a:pt x="30619" y="119735"/>
                </a:lnTo>
                <a:lnTo>
                  <a:pt x="25209" y="114300"/>
                </a:lnTo>
                <a:lnTo>
                  <a:pt x="25209" y="101600"/>
                </a:lnTo>
                <a:lnTo>
                  <a:pt x="27012" y="92519"/>
                </a:lnTo>
                <a:lnTo>
                  <a:pt x="41932" y="53405"/>
                </a:lnTo>
                <a:lnTo>
                  <a:pt x="77467" y="27203"/>
                </a:lnTo>
                <a:lnTo>
                  <a:pt x="102666" y="21767"/>
                </a:lnTo>
                <a:lnTo>
                  <a:pt x="174361" y="21767"/>
                </a:lnTo>
                <a:lnTo>
                  <a:pt x="161871" y="13683"/>
                </a:lnTo>
                <a:lnTo>
                  <a:pt x="147688" y="7251"/>
                </a:lnTo>
                <a:lnTo>
                  <a:pt x="140487" y="3619"/>
                </a:lnTo>
                <a:lnTo>
                  <a:pt x="133286" y="1803"/>
                </a:lnTo>
                <a:close/>
              </a:path>
              <a:path w="218439" h="266700">
                <a:moveTo>
                  <a:pt x="174361" y="21767"/>
                </a:moveTo>
                <a:lnTo>
                  <a:pt x="109867" y="21767"/>
                </a:lnTo>
                <a:lnTo>
                  <a:pt x="115265" y="27203"/>
                </a:lnTo>
                <a:lnTo>
                  <a:pt x="115265" y="41719"/>
                </a:lnTo>
                <a:lnTo>
                  <a:pt x="109867" y="47167"/>
                </a:lnTo>
                <a:lnTo>
                  <a:pt x="102666" y="47167"/>
                </a:lnTo>
                <a:lnTo>
                  <a:pt x="93602" y="47820"/>
                </a:lnTo>
                <a:lnTo>
                  <a:pt x="60673" y="70782"/>
                </a:lnTo>
                <a:lnTo>
                  <a:pt x="50431" y="114300"/>
                </a:lnTo>
                <a:lnTo>
                  <a:pt x="45021" y="119735"/>
                </a:lnTo>
                <a:lnTo>
                  <a:pt x="217308" y="119735"/>
                </a:lnTo>
                <a:lnTo>
                  <a:pt x="217931" y="108851"/>
                </a:lnTo>
                <a:lnTo>
                  <a:pt x="205014" y="58081"/>
                </a:lnTo>
                <a:lnTo>
                  <a:pt x="174702" y="21988"/>
                </a:lnTo>
                <a:lnTo>
                  <a:pt x="174361" y="21767"/>
                </a:lnTo>
                <a:close/>
              </a:path>
              <a:path w="218439" h="266700">
                <a:moveTo>
                  <a:pt x="120675" y="0"/>
                </a:moveTo>
                <a:lnTo>
                  <a:pt x="97256" y="0"/>
                </a:lnTo>
                <a:lnTo>
                  <a:pt x="91859" y="1803"/>
                </a:lnTo>
                <a:lnTo>
                  <a:pt x="127876" y="1803"/>
                </a:lnTo>
                <a:lnTo>
                  <a:pt x="120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05683" y="2080260"/>
            <a:ext cx="43180" cy="45720"/>
          </a:xfrm>
          <a:custGeom>
            <a:avLst/>
            <a:gdLst/>
            <a:ahLst/>
            <a:cxnLst/>
            <a:rect l="l" t="t" r="r" b="b"/>
            <a:pathLst>
              <a:path w="43180" h="45719">
                <a:moveTo>
                  <a:pt x="14224" y="0"/>
                </a:moveTo>
                <a:lnTo>
                  <a:pt x="10668" y="7315"/>
                </a:lnTo>
                <a:lnTo>
                  <a:pt x="0" y="18288"/>
                </a:lnTo>
                <a:lnTo>
                  <a:pt x="26670" y="45720"/>
                </a:lnTo>
                <a:lnTo>
                  <a:pt x="33782" y="45720"/>
                </a:lnTo>
                <a:lnTo>
                  <a:pt x="37338" y="40233"/>
                </a:lnTo>
                <a:lnTo>
                  <a:pt x="42672" y="36576"/>
                </a:lnTo>
                <a:lnTo>
                  <a:pt x="42672" y="29260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2260" y="1982723"/>
            <a:ext cx="55244" cy="22860"/>
          </a:xfrm>
          <a:custGeom>
            <a:avLst/>
            <a:gdLst/>
            <a:ahLst/>
            <a:cxnLst/>
            <a:rect l="l" t="t" r="r" b="b"/>
            <a:pathLst>
              <a:path w="55244" h="22860">
                <a:moveTo>
                  <a:pt x="49377" y="0"/>
                </a:moveTo>
                <a:lnTo>
                  <a:pt x="0" y="0"/>
                </a:lnTo>
                <a:lnTo>
                  <a:pt x="1828" y="5270"/>
                </a:lnTo>
                <a:lnTo>
                  <a:pt x="1828" y="22860"/>
                </a:lnTo>
                <a:lnTo>
                  <a:pt x="49377" y="22860"/>
                </a:lnTo>
                <a:lnTo>
                  <a:pt x="54863" y="17589"/>
                </a:lnTo>
                <a:lnTo>
                  <a:pt x="54863" y="5270"/>
                </a:lnTo>
                <a:lnTo>
                  <a:pt x="49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79192" y="1970534"/>
            <a:ext cx="106680" cy="10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25108" y="1991867"/>
            <a:ext cx="325120" cy="97790"/>
          </a:xfrm>
          <a:custGeom>
            <a:avLst/>
            <a:gdLst/>
            <a:ahLst/>
            <a:cxnLst/>
            <a:rect l="l" t="t" r="r" b="b"/>
            <a:pathLst>
              <a:path w="325120" h="97789">
                <a:moveTo>
                  <a:pt x="286130" y="29756"/>
                </a:moveTo>
                <a:lnTo>
                  <a:pt x="36817" y="29756"/>
                </a:lnTo>
                <a:lnTo>
                  <a:pt x="22593" y="32649"/>
                </a:lnTo>
                <a:lnTo>
                  <a:pt x="10879" y="40503"/>
                </a:lnTo>
                <a:lnTo>
                  <a:pt x="2929" y="52076"/>
                </a:lnTo>
                <a:lnTo>
                  <a:pt x="0" y="66128"/>
                </a:lnTo>
                <a:lnTo>
                  <a:pt x="0" y="92570"/>
                </a:lnTo>
                <a:lnTo>
                  <a:pt x="5029" y="97536"/>
                </a:lnTo>
                <a:lnTo>
                  <a:pt x="16738" y="97536"/>
                </a:lnTo>
                <a:lnTo>
                  <a:pt x="21755" y="92570"/>
                </a:lnTo>
                <a:lnTo>
                  <a:pt x="21755" y="57861"/>
                </a:lnTo>
                <a:lnTo>
                  <a:pt x="28447" y="51244"/>
                </a:lnTo>
                <a:lnTo>
                  <a:pt x="321074" y="51244"/>
                </a:lnTo>
                <a:lnTo>
                  <a:pt x="313529" y="40503"/>
                </a:lnTo>
                <a:lnTo>
                  <a:pt x="301321" y="32649"/>
                </a:lnTo>
                <a:lnTo>
                  <a:pt x="286130" y="29756"/>
                </a:lnTo>
                <a:close/>
              </a:path>
              <a:path w="325120" h="97789">
                <a:moveTo>
                  <a:pt x="174028" y="51244"/>
                </a:moveTo>
                <a:lnTo>
                  <a:pt x="150596" y="51244"/>
                </a:lnTo>
                <a:lnTo>
                  <a:pt x="150596" y="92570"/>
                </a:lnTo>
                <a:lnTo>
                  <a:pt x="155613" y="97536"/>
                </a:lnTo>
                <a:lnTo>
                  <a:pt x="168998" y="97536"/>
                </a:lnTo>
                <a:lnTo>
                  <a:pt x="174028" y="92570"/>
                </a:lnTo>
                <a:lnTo>
                  <a:pt x="174028" y="51244"/>
                </a:lnTo>
                <a:close/>
              </a:path>
              <a:path w="325120" h="97789">
                <a:moveTo>
                  <a:pt x="321074" y="51244"/>
                </a:moveTo>
                <a:lnTo>
                  <a:pt x="294500" y="51244"/>
                </a:lnTo>
                <a:lnTo>
                  <a:pt x="301193" y="57861"/>
                </a:lnTo>
                <a:lnTo>
                  <a:pt x="301193" y="92570"/>
                </a:lnTo>
                <a:lnTo>
                  <a:pt x="306209" y="97536"/>
                </a:lnTo>
                <a:lnTo>
                  <a:pt x="319595" y="97536"/>
                </a:lnTo>
                <a:lnTo>
                  <a:pt x="324611" y="92570"/>
                </a:lnTo>
                <a:lnTo>
                  <a:pt x="324611" y="66128"/>
                </a:lnTo>
                <a:lnTo>
                  <a:pt x="321658" y="52076"/>
                </a:lnTo>
                <a:lnTo>
                  <a:pt x="321074" y="51244"/>
                </a:lnTo>
                <a:close/>
              </a:path>
              <a:path w="325120" h="97789">
                <a:moveTo>
                  <a:pt x="168998" y="0"/>
                </a:moveTo>
                <a:lnTo>
                  <a:pt x="155613" y="0"/>
                </a:lnTo>
                <a:lnTo>
                  <a:pt x="150596" y="4953"/>
                </a:lnTo>
                <a:lnTo>
                  <a:pt x="150596" y="29756"/>
                </a:lnTo>
                <a:lnTo>
                  <a:pt x="174028" y="29756"/>
                </a:lnTo>
                <a:lnTo>
                  <a:pt x="174028" y="4953"/>
                </a:lnTo>
                <a:lnTo>
                  <a:pt x="168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83964" y="2112264"/>
            <a:ext cx="106679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34840" y="2112264"/>
            <a:ext cx="106679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87240" y="2112264"/>
            <a:ext cx="106679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93689" y="1836420"/>
            <a:ext cx="190500" cy="131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03776" y="2624327"/>
            <a:ext cx="326390" cy="127000"/>
          </a:xfrm>
          <a:custGeom>
            <a:avLst/>
            <a:gdLst/>
            <a:ahLst/>
            <a:cxnLst/>
            <a:rect l="l" t="t" r="r" b="b"/>
            <a:pathLst>
              <a:path w="326389" h="127000">
                <a:moveTo>
                  <a:pt x="129590" y="0"/>
                </a:moveTo>
                <a:lnTo>
                  <a:pt x="0" y="0"/>
                </a:lnTo>
                <a:lnTo>
                  <a:pt x="0" y="104216"/>
                </a:lnTo>
                <a:lnTo>
                  <a:pt x="1766" y="112851"/>
                </a:lnTo>
                <a:lnTo>
                  <a:pt x="6570" y="119935"/>
                </a:lnTo>
                <a:lnTo>
                  <a:pt x="13667" y="124729"/>
                </a:lnTo>
                <a:lnTo>
                  <a:pt x="22313" y="126492"/>
                </a:lnTo>
                <a:lnTo>
                  <a:pt x="303822" y="126492"/>
                </a:lnTo>
                <a:lnTo>
                  <a:pt x="312468" y="124729"/>
                </a:lnTo>
                <a:lnTo>
                  <a:pt x="319565" y="119935"/>
                </a:lnTo>
                <a:lnTo>
                  <a:pt x="324369" y="112851"/>
                </a:lnTo>
                <a:lnTo>
                  <a:pt x="326136" y="104216"/>
                </a:lnTo>
                <a:lnTo>
                  <a:pt x="326136" y="43116"/>
                </a:lnTo>
                <a:lnTo>
                  <a:pt x="151193" y="43116"/>
                </a:lnTo>
                <a:lnTo>
                  <a:pt x="151193" y="15087"/>
                </a:lnTo>
                <a:lnTo>
                  <a:pt x="129590" y="15087"/>
                </a:lnTo>
                <a:lnTo>
                  <a:pt x="129590" y="0"/>
                </a:lnTo>
                <a:close/>
              </a:path>
              <a:path w="326389" h="127000">
                <a:moveTo>
                  <a:pt x="326136" y="0"/>
                </a:moveTo>
                <a:lnTo>
                  <a:pt x="203022" y="0"/>
                </a:lnTo>
                <a:lnTo>
                  <a:pt x="203022" y="15087"/>
                </a:lnTo>
                <a:lnTo>
                  <a:pt x="180708" y="15087"/>
                </a:lnTo>
                <a:lnTo>
                  <a:pt x="180708" y="43116"/>
                </a:lnTo>
                <a:lnTo>
                  <a:pt x="326136" y="43116"/>
                </a:lnTo>
                <a:lnTo>
                  <a:pt x="326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87596" y="2430714"/>
            <a:ext cx="161925" cy="46355"/>
          </a:xfrm>
          <a:custGeom>
            <a:avLst/>
            <a:gdLst/>
            <a:ahLst/>
            <a:cxnLst/>
            <a:rect l="l" t="t" r="r" b="b"/>
            <a:pathLst>
              <a:path w="161925" h="46355">
                <a:moveTo>
                  <a:pt x="74612" y="0"/>
                </a:moveTo>
                <a:lnTo>
                  <a:pt x="23170" y="15226"/>
                </a:lnTo>
                <a:lnTo>
                  <a:pt x="0" y="35610"/>
                </a:lnTo>
                <a:lnTo>
                  <a:pt x="12319" y="45783"/>
                </a:lnTo>
                <a:lnTo>
                  <a:pt x="31876" y="45783"/>
                </a:lnTo>
                <a:lnTo>
                  <a:pt x="41323" y="39400"/>
                </a:lnTo>
                <a:lnTo>
                  <a:pt x="52063" y="34517"/>
                </a:lnTo>
                <a:lnTo>
                  <a:pt x="63755" y="31269"/>
                </a:lnTo>
                <a:lnTo>
                  <a:pt x="76060" y="29794"/>
                </a:lnTo>
                <a:lnTo>
                  <a:pt x="156473" y="29794"/>
                </a:lnTo>
                <a:lnTo>
                  <a:pt x="152857" y="26161"/>
                </a:lnTo>
                <a:lnTo>
                  <a:pt x="147777" y="21805"/>
                </a:lnTo>
                <a:lnTo>
                  <a:pt x="130744" y="11137"/>
                </a:lnTo>
                <a:lnTo>
                  <a:pt x="112556" y="4083"/>
                </a:lnTo>
                <a:lnTo>
                  <a:pt x="93688" y="438"/>
                </a:lnTo>
                <a:lnTo>
                  <a:pt x="74612" y="0"/>
                </a:lnTo>
                <a:close/>
              </a:path>
              <a:path w="161925" h="46355">
                <a:moveTo>
                  <a:pt x="156473" y="29794"/>
                </a:moveTo>
                <a:lnTo>
                  <a:pt x="76060" y="29794"/>
                </a:lnTo>
                <a:lnTo>
                  <a:pt x="89823" y="30249"/>
                </a:lnTo>
                <a:lnTo>
                  <a:pt x="103587" y="32883"/>
                </a:lnTo>
                <a:lnTo>
                  <a:pt x="116808" y="37970"/>
                </a:lnTo>
                <a:lnTo>
                  <a:pt x="128943" y="45783"/>
                </a:lnTo>
                <a:lnTo>
                  <a:pt x="149948" y="45783"/>
                </a:lnTo>
                <a:lnTo>
                  <a:pt x="161544" y="34886"/>
                </a:lnTo>
                <a:lnTo>
                  <a:pt x="156473" y="29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93103" y="2485644"/>
            <a:ext cx="347980" cy="116205"/>
          </a:xfrm>
          <a:custGeom>
            <a:avLst/>
            <a:gdLst/>
            <a:ahLst/>
            <a:cxnLst/>
            <a:rect l="l" t="t" r="r" b="b"/>
            <a:pathLst>
              <a:path w="347979" h="116205">
                <a:moveTo>
                  <a:pt x="320751" y="0"/>
                </a:moveTo>
                <a:lnTo>
                  <a:pt x="26733" y="0"/>
                </a:lnTo>
                <a:lnTo>
                  <a:pt x="16153" y="2060"/>
                </a:lnTo>
                <a:lnTo>
                  <a:pt x="7675" y="7740"/>
                </a:lnTo>
                <a:lnTo>
                  <a:pt x="2042" y="16287"/>
                </a:lnTo>
                <a:lnTo>
                  <a:pt x="0" y="26949"/>
                </a:lnTo>
                <a:lnTo>
                  <a:pt x="0" y="88874"/>
                </a:lnTo>
                <a:lnTo>
                  <a:pt x="2042" y="99230"/>
                </a:lnTo>
                <a:lnTo>
                  <a:pt x="7675" y="107811"/>
                </a:lnTo>
                <a:lnTo>
                  <a:pt x="16153" y="113661"/>
                </a:lnTo>
                <a:lnTo>
                  <a:pt x="26733" y="115823"/>
                </a:lnTo>
                <a:lnTo>
                  <a:pt x="320751" y="115823"/>
                </a:lnTo>
                <a:lnTo>
                  <a:pt x="331323" y="113661"/>
                </a:lnTo>
                <a:lnTo>
                  <a:pt x="339798" y="107811"/>
                </a:lnTo>
                <a:lnTo>
                  <a:pt x="345429" y="99230"/>
                </a:lnTo>
                <a:lnTo>
                  <a:pt x="347472" y="88874"/>
                </a:lnTo>
                <a:lnTo>
                  <a:pt x="347472" y="26949"/>
                </a:lnTo>
                <a:lnTo>
                  <a:pt x="345429" y="16287"/>
                </a:lnTo>
                <a:lnTo>
                  <a:pt x="339798" y="7740"/>
                </a:lnTo>
                <a:lnTo>
                  <a:pt x="331323" y="2060"/>
                </a:lnTo>
                <a:lnTo>
                  <a:pt x="320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22280" y="1827273"/>
            <a:ext cx="314325" cy="393700"/>
          </a:xfrm>
          <a:custGeom>
            <a:avLst/>
            <a:gdLst/>
            <a:ahLst/>
            <a:cxnLst/>
            <a:rect l="l" t="t" r="r" b="b"/>
            <a:pathLst>
              <a:path w="314325" h="393700">
                <a:moveTo>
                  <a:pt x="287782" y="346011"/>
                </a:moveTo>
                <a:lnTo>
                  <a:pt x="26162" y="346011"/>
                </a:lnTo>
                <a:lnTo>
                  <a:pt x="26162" y="361734"/>
                </a:lnTo>
                <a:lnTo>
                  <a:pt x="0" y="377469"/>
                </a:lnTo>
                <a:lnTo>
                  <a:pt x="0" y="393192"/>
                </a:lnTo>
                <a:lnTo>
                  <a:pt x="313944" y="393192"/>
                </a:lnTo>
                <a:lnTo>
                  <a:pt x="313944" y="377469"/>
                </a:lnTo>
                <a:lnTo>
                  <a:pt x="287782" y="361734"/>
                </a:lnTo>
                <a:lnTo>
                  <a:pt x="287782" y="346011"/>
                </a:lnTo>
                <a:close/>
              </a:path>
              <a:path w="314325" h="393700">
                <a:moveTo>
                  <a:pt x="245922" y="0"/>
                </a:moveTo>
                <a:lnTo>
                  <a:pt x="62788" y="0"/>
                </a:lnTo>
                <a:lnTo>
                  <a:pt x="52078" y="1884"/>
                </a:lnTo>
                <a:lnTo>
                  <a:pt x="43821" y="7210"/>
                </a:lnTo>
                <a:lnTo>
                  <a:pt x="38507" y="15484"/>
                </a:lnTo>
                <a:lnTo>
                  <a:pt x="36626" y="26212"/>
                </a:lnTo>
                <a:lnTo>
                  <a:pt x="36626" y="346011"/>
                </a:lnTo>
                <a:lnTo>
                  <a:pt x="277317" y="346011"/>
                </a:lnTo>
                <a:lnTo>
                  <a:pt x="277317" y="167767"/>
                </a:lnTo>
                <a:lnTo>
                  <a:pt x="78486" y="167767"/>
                </a:lnTo>
                <a:lnTo>
                  <a:pt x="78486" y="52425"/>
                </a:lnTo>
                <a:lnTo>
                  <a:pt x="277317" y="52425"/>
                </a:lnTo>
                <a:lnTo>
                  <a:pt x="277317" y="26212"/>
                </a:lnTo>
                <a:lnTo>
                  <a:pt x="274619" y="15484"/>
                </a:lnTo>
                <a:lnTo>
                  <a:pt x="267506" y="7210"/>
                </a:lnTo>
                <a:lnTo>
                  <a:pt x="257450" y="1884"/>
                </a:lnTo>
                <a:lnTo>
                  <a:pt x="245922" y="0"/>
                </a:lnTo>
                <a:close/>
              </a:path>
              <a:path w="314325" h="393700">
                <a:moveTo>
                  <a:pt x="277317" y="52425"/>
                </a:moveTo>
                <a:lnTo>
                  <a:pt x="230225" y="52425"/>
                </a:lnTo>
                <a:lnTo>
                  <a:pt x="230225" y="167767"/>
                </a:lnTo>
                <a:lnTo>
                  <a:pt x="277317" y="167767"/>
                </a:lnTo>
                <a:lnTo>
                  <a:pt x="277317" y="5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25910" y="1946942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09" h="5080">
                <a:moveTo>
                  <a:pt x="0" y="5080"/>
                </a:moveTo>
                <a:lnTo>
                  <a:pt x="16179" y="5080"/>
                </a:lnTo>
                <a:lnTo>
                  <a:pt x="16179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25910" y="193424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752873" y="1946942"/>
            <a:ext cx="20320" cy="5715"/>
          </a:xfrm>
          <a:custGeom>
            <a:avLst/>
            <a:gdLst/>
            <a:ahLst/>
            <a:cxnLst/>
            <a:rect l="l" t="t" r="r" b="b"/>
            <a:pathLst>
              <a:path w="20320" h="5714">
                <a:moveTo>
                  <a:pt x="20231" y="0"/>
                </a:moveTo>
                <a:lnTo>
                  <a:pt x="0" y="0"/>
                </a:lnTo>
                <a:lnTo>
                  <a:pt x="0" y="5295"/>
                </a:lnTo>
                <a:lnTo>
                  <a:pt x="20231" y="5295"/>
                </a:lnTo>
                <a:lnTo>
                  <a:pt x="20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83885" y="1946942"/>
            <a:ext cx="21590" cy="5715"/>
          </a:xfrm>
          <a:custGeom>
            <a:avLst/>
            <a:gdLst/>
            <a:ahLst/>
            <a:cxnLst/>
            <a:rect l="l" t="t" r="r" b="b"/>
            <a:pathLst>
              <a:path w="21590" h="5714">
                <a:moveTo>
                  <a:pt x="21564" y="0"/>
                </a:moveTo>
                <a:lnTo>
                  <a:pt x="0" y="0"/>
                </a:lnTo>
                <a:lnTo>
                  <a:pt x="0" y="5295"/>
                </a:lnTo>
                <a:lnTo>
                  <a:pt x="21564" y="5295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16232" y="1946942"/>
            <a:ext cx="15240" cy="5715"/>
          </a:xfrm>
          <a:custGeom>
            <a:avLst/>
            <a:gdLst/>
            <a:ahLst/>
            <a:cxnLst/>
            <a:rect l="l" t="t" r="r" b="b"/>
            <a:pathLst>
              <a:path w="15240" h="5714">
                <a:moveTo>
                  <a:pt x="14833" y="0"/>
                </a:moveTo>
                <a:lnTo>
                  <a:pt x="0" y="0"/>
                </a:lnTo>
                <a:lnTo>
                  <a:pt x="0" y="5295"/>
                </a:lnTo>
                <a:lnTo>
                  <a:pt x="14833" y="5295"/>
                </a:lnTo>
                <a:lnTo>
                  <a:pt x="148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10320" y="1827279"/>
            <a:ext cx="262255" cy="325120"/>
          </a:xfrm>
          <a:custGeom>
            <a:avLst/>
            <a:gdLst/>
            <a:ahLst/>
            <a:cxnLst/>
            <a:rect l="l" t="t" r="r" b="b"/>
            <a:pathLst>
              <a:path w="262254" h="325119">
                <a:moveTo>
                  <a:pt x="0" y="62826"/>
                </a:moveTo>
                <a:lnTo>
                  <a:pt x="0" y="104711"/>
                </a:lnTo>
                <a:lnTo>
                  <a:pt x="7696" y="106592"/>
                </a:lnTo>
                <a:lnTo>
                  <a:pt x="14412" y="111907"/>
                </a:lnTo>
                <a:lnTo>
                  <a:pt x="19164" y="120168"/>
                </a:lnTo>
                <a:lnTo>
                  <a:pt x="20967" y="130886"/>
                </a:lnTo>
                <a:lnTo>
                  <a:pt x="20967" y="287959"/>
                </a:lnTo>
                <a:lnTo>
                  <a:pt x="23833" y="302521"/>
                </a:lnTo>
                <a:lnTo>
                  <a:pt x="32105" y="314139"/>
                </a:lnTo>
                <a:lnTo>
                  <a:pt x="45292" y="321830"/>
                </a:lnTo>
                <a:lnTo>
                  <a:pt x="62903" y="324611"/>
                </a:lnTo>
                <a:lnTo>
                  <a:pt x="83870" y="324611"/>
                </a:lnTo>
                <a:lnTo>
                  <a:pt x="99276" y="321830"/>
                </a:lnTo>
                <a:lnTo>
                  <a:pt x="112712" y="314139"/>
                </a:lnTo>
                <a:lnTo>
                  <a:pt x="122214" y="302521"/>
                </a:lnTo>
                <a:lnTo>
                  <a:pt x="125818" y="287959"/>
                </a:lnTo>
                <a:lnTo>
                  <a:pt x="57657" y="287959"/>
                </a:lnTo>
                <a:lnTo>
                  <a:pt x="57657" y="130886"/>
                </a:lnTo>
                <a:lnTo>
                  <a:pt x="53808" y="105525"/>
                </a:lnTo>
                <a:lnTo>
                  <a:pt x="42587" y="85074"/>
                </a:lnTo>
                <a:lnTo>
                  <a:pt x="24487" y="70514"/>
                </a:lnTo>
                <a:lnTo>
                  <a:pt x="0" y="62826"/>
                </a:lnTo>
                <a:close/>
              </a:path>
              <a:path w="262254" h="325119">
                <a:moveTo>
                  <a:pt x="183489" y="15709"/>
                </a:moveTo>
                <a:lnTo>
                  <a:pt x="178244" y="15709"/>
                </a:lnTo>
                <a:lnTo>
                  <a:pt x="104851" y="78536"/>
                </a:lnTo>
                <a:lnTo>
                  <a:pt x="104851" y="89001"/>
                </a:lnTo>
                <a:lnTo>
                  <a:pt x="110083" y="89001"/>
                </a:lnTo>
                <a:lnTo>
                  <a:pt x="110083" y="94233"/>
                </a:lnTo>
                <a:lnTo>
                  <a:pt x="89115" y="115176"/>
                </a:lnTo>
                <a:lnTo>
                  <a:pt x="83870" y="125653"/>
                </a:lnTo>
                <a:lnTo>
                  <a:pt x="83870" y="287959"/>
                </a:lnTo>
                <a:lnTo>
                  <a:pt x="125818" y="287959"/>
                </a:lnTo>
                <a:lnTo>
                  <a:pt x="125818" y="136118"/>
                </a:lnTo>
                <a:lnTo>
                  <a:pt x="131064" y="130886"/>
                </a:lnTo>
                <a:lnTo>
                  <a:pt x="153532" y="130886"/>
                </a:lnTo>
                <a:lnTo>
                  <a:pt x="183489" y="104711"/>
                </a:lnTo>
                <a:lnTo>
                  <a:pt x="188722" y="104711"/>
                </a:lnTo>
                <a:lnTo>
                  <a:pt x="188722" y="99479"/>
                </a:lnTo>
                <a:lnTo>
                  <a:pt x="204457" y="52349"/>
                </a:lnTo>
                <a:lnTo>
                  <a:pt x="204457" y="41884"/>
                </a:lnTo>
                <a:lnTo>
                  <a:pt x="199212" y="41884"/>
                </a:lnTo>
                <a:lnTo>
                  <a:pt x="204045" y="35009"/>
                </a:lnTo>
                <a:lnTo>
                  <a:pt x="210351" y="30100"/>
                </a:lnTo>
                <a:lnTo>
                  <a:pt x="217641" y="27155"/>
                </a:lnTo>
                <a:lnTo>
                  <a:pt x="225425" y="26174"/>
                </a:lnTo>
                <a:lnTo>
                  <a:pt x="262128" y="20942"/>
                </a:lnTo>
                <a:lnTo>
                  <a:pt x="183489" y="20942"/>
                </a:lnTo>
                <a:lnTo>
                  <a:pt x="183489" y="15709"/>
                </a:lnTo>
                <a:close/>
              </a:path>
              <a:path w="262254" h="325119">
                <a:moveTo>
                  <a:pt x="153532" y="130886"/>
                </a:moveTo>
                <a:lnTo>
                  <a:pt x="131064" y="130886"/>
                </a:lnTo>
                <a:lnTo>
                  <a:pt x="136296" y="141363"/>
                </a:lnTo>
                <a:lnTo>
                  <a:pt x="141541" y="141363"/>
                </a:lnTo>
                <a:lnTo>
                  <a:pt x="153532" y="130886"/>
                </a:lnTo>
                <a:close/>
              </a:path>
              <a:path w="262254" h="325119">
                <a:moveTo>
                  <a:pt x="262128" y="0"/>
                </a:moveTo>
                <a:lnTo>
                  <a:pt x="220179" y="5232"/>
                </a:lnTo>
                <a:lnTo>
                  <a:pt x="211500" y="6213"/>
                </a:lnTo>
                <a:lnTo>
                  <a:pt x="201834" y="9158"/>
                </a:lnTo>
                <a:lnTo>
                  <a:pt x="192169" y="14067"/>
                </a:lnTo>
                <a:lnTo>
                  <a:pt x="183489" y="20942"/>
                </a:lnTo>
                <a:lnTo>
                  <a:pt x="262128" y="20942"/>
                </a:lnTo>
                <a:lnTo>
                  <a:pt x="262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39200" y="2421635"/>
            <a:ext cx="344805" cy="387350"/>
          </a:xfrm>
          <a:custGeom>
            <a:avLst/>
            <a:gdLst/>
            <a:ahLst/>
            <a:cxnLst/>
            <a:rect l="l" t="t" r="r" b="b"/>
            <a:pathLst>
              <a:path w="344804" h="387350">
                <a:moveTo>
                  <a:pt x="172211" y="274193"/>
                </a:moveTo>
                <a:lnTo>
                  <a:pt x="157860" y="274193"/>
                </a:lnTo>
                <a:lnTo>
                  <a:pt x="157860" y="383070"/>
                </a:lnTo>
                <a:lnTo>
                  <a:pt x="161455" y="387096"/>
                </a:lnTo>
                <a:lnTo>
                  <a:pt x="168630" y="387096"/>
                </a:lnTo>
                <a:lnTo>
                  <a:pt x="172211" y="383070"/>
                </a:lnTo>
                <a:lnTo>
                  <a:pt x="172211" y="274193"/>
                </a:lnTo>
                <a:close/>
              </a:path>
              <a:path w="344804" h="387350">
                <a:moveTo>
                  <a:pt x="297789" y="161290"/>
                </a:moveTo>
                <a:lnTo>
                  <a:pt x="46647" y="161290"/>
                </a:lnTo>
                <a:lnTo>
                  <a:pt x="46647" y="165315"/>
                </a:lnTo>
                <a:lnTo>
                  <a:pt x="3581" y="213715"/>
                </a:lnTo>
                <a:lnTo>
                  <a:pt x="0" y="213715"/>
                </a:lnTo>
                <a:lnTo>
                  <a:pt x="0" y="221780"/>
                </a:lnTo>
                <a:lnTo>
                  <a:pt x="3581" y="221780"/>
                </a:lnTo>
                <a:lnTo>
                  <a:pt x="46647" y="270154"/>
                </a:lnTo>
                <a:lnTo>
                  <a:pt x="46647" y="274193"/>
                </a:lnTo>
                <a:lnTo>
                  <a:pt x="297789" y="274193"/>
                </a:lnTo>
                <a:lnTo>
                  <a:pt x="301370" y="270154"/>
                </a:lnTo>
                <a:lnTo>
                  <a:pt x="301370" y="165315"/>
                </a:lnTo>
                <a:lnTo>
                  <a:pt x="297789" y="161290"/>
                </a:lnTo>
                <a:close/>
              </a:path>
              <a:path w="344804" h="387350">
                <a:moveTo>
                  <a:pt x="172211" y="145161"/>
                </a:moveTo>
                <a:lnTo>
                  <a:pt x="157860" y="145161"/>
                </a:lnTo>
                <a:lnTo>
                  <a:pt x="157860" y="161290"/>
                </a:lnTo>
                <a:lnTo>
                  <a:pt x="172211" y="161290"/>
                </a:lnTo>
                <a:lnTo>
                  <a:pt x="172211" y="145161"/>
                </a:lnTo>
                <a:close/>
              </a:path>
              <a:path w="344804" h="387350">
                <a:moveTo>
                  <a:pt x="297789" y="32258"/>
                </a:moveTo>
                <a:lnTo>
                  <a:pt x="46647" y="32258"/>
                </a:lnTo>
                <a:lnTo>
                  <a:pt x="43052" y="36296"/>
                </a:lnTo>
                <a:lnTo>
                  <a:pt x="43052" y="141122"/>
                </a:lnTo>
                <a:lnTo>
                  <a:pt x="46647" y="145161"/>
                </a:lnTo>
                <a:lnTo>
                  <a:pt x="297789" y="145161"/>
                </a:lnTo>
                <a:lnTo>
                  <a:pt x="297789" y="141122"/>
                </a:lnTo>
                <a:lnTo>
                  <a:pt x="340842" y="92735"/>
                </a:lnTo>
                <a:lnTo>
                  <a:pt x="344423" y="92735"/>
                </a:lnTo>
                <a:lnTo>
                  <a:pt x="344423" y="84683"/>
                </a:lnTo>
                <a:lnTo>
                  <a:pt x="340842" y="84683"/>
                </a:lnTo>
                <a:lnTo>
                  <a:pt x="297789" y="36296"/>
                </a:lnTo>
                <a:lnTo>
                  <a:pt x="297789" y="32258"/>
                </a:lnTo>
                <a:close/>
              </a:path>
              <a:path w="344804" h="387350">
                <a:moveTo>
                  <a:pt x="168630" y="0"/>
                </a:moveTo>
                <a:lnTo>
                  <a:pt x="161455" y="0"/>
                </a:lnTo>
                <a:lnTo>
                  <a:pt x="157860" y="4038"/>
                </a:lnTo>
                <a:lnTo>
                  <a:pt x="157860" y="32258"/>
                </a:lnTo>
                <a:lnTo>
                  <a:pt x="172211" y="32258"/>
                </a:lnTo>
                <a:lnTo>
                  <a:pt x="172211" y="4038"/>
                </a:lnTo>
                <a:lnTo>
                  <a:pt x="168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58143" y="2558795"/>
            <a:ext cx="17145" cy="26034"/>
          </a:xfrm>
          <a:custGeom>
            <a:avLst/>
            <a:gdLst/>
            <a:ahLst/>
            <a:cxnLst/>
            <a:rect l="l" t="t" r="r" b="b"/>
            <a:pathLst>
              <a:path w="17145" h="26035">
                <a:moveTo>
                  <a:pt x="13195" y="0"/>
                </a:moveTo>
                <a:lnTo>
                  <a:pt x="3924" y="0"/>
                </a:lnTo>
                <a:lnTo>
                  <a:pt x="0" y="5511"/>
                </a:lnTo>
                <a:lnTo>
                  <a:pt x="0" y="20396"/>
                </a:lnTo>
                <a:lnTo>
                  <a:pt x="3924" y="25908"/>
                </a:lnTo>
                <a:lnTo>
                  <a:pt x="13195" y="25908"/>
                </a:lnTo>
                <a:lnTo>
                  <a:pt x="16763" y="20396"/>
                </a:lnTo>
                <a:lnTo>
                  <a:pt x="16763" y="19291"/>
                </a:lnTo>
                <a:lnTo>
                  <a:pt x="6413" y="19291"/>
                </a:lnTo>
                <a:lnTo>
                  <a:pt x="4279" y="16535"/>
                </a:lnTo>
                <a:lnTo>
                  <a:pt x="4279" y="9372"/>
                </a:lnTo>
                <a:lnTo>
                  <a:pt x="6413" y="6616"/>
                </a:lnTo>
                <a:lnTo>
                  <a:pt x="16763" y="6616"/>
                </a:lnTo>
                <a:lnTo>
                  <a:pt x="16763" y="5511"/>
                </a:lnTo>
                <a:lnTo>
                  <a:pt x="13195" y="0"/>
                </a:lnTo>
                <a:close/>
              </a:path>
              <a:path w="17145" h="26035">
                <a:moveTo>
                  <a:pt x="16763" y="6616"/>
                </a:moveTo>
                <a:lnTo>
                  <a:pt x="10693" y="6616"/>
                </a:lnTo>
                <a:lnTo>
                  <a:pt x="12484" y="9372"/>
                </a:lnTo>
                <a:lnTo>
                  <a:pt x="12484" y="16535"/>
                </a:lnTo>
                <a:lnTo>
                  <a:pt x="10693" y="19291"/>
                </a:lnTo>
                <a:lnTo>
                  <a:pt x="16763" y="19291"/>
                </a:lnTo>
                <a:lnTo>
                  <a:pt x="16763" y="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039856" y="2532891"/>
            <a:ext cx="24765" cy="55244"/>
          </a:xfrm>
          <a:custGeom>
            <a:avLst/>
            <a:gdLst/>
            <a:ahLst/>
            <a:cxnLst/>
            <a:rect l="l" t="t" r="r" b="b"/>
            <a:pathLst>
              <a:path w="24765" h="55244">
                <a:moveTo>
                  <a:pt x="20256" y="0"/>
                </a:moveTo>
                <a:lnTo>
                  <a:pt x="17627" y="1104"/>
                </a:lnTo>
                <a:lnTo>
                  <a:pt x="16509" y="3873"/>
                </a:lnTo>
                <a:lnTo>
                  <a:pt x="749" y="45440"/>
                </a:lnTo>
                <a:lnTo>
                  <a:pt x="380" y="45999"/>
                </a:lnTo>
                <a:lnTo>
                  <a:pt x="0" y="47104"/>
                </a:lnTo>
                <a:lnTo>
                  <a:pt x="0" y="50431"/>
                </a:lnTo>
                <a:lnTo>
                  <a:pt x="749" y="52095"/>
                </a:lnTo>
                <a:lnTo>
                  <a:pt x="2247" y="53200"/>
                </a:lnTo>
                <a:lnTo>
                  <a:pt x="4127" y="54864"/>
                </a:lnTo>
                <a:lnTo>
                  <a:pt x="6756" y="54305"/>
                </a:lnTo>
                <a:lnTo>
                  <a:pt x="7873" y="50977"/>
                </a:lnTo>
                <a:lnTo>
                  <a:pt x="23634" y="9969"/>
                </a:lnTo>
                <a:lnTo>
                  <a:pt x="24002" y="8864"/>
                </a:lnTo>
                <a:lnTo>
                  <a:pt x="24383" y="8305"/>
                </a:lnTo>
                <a:lnTo>
                  <a:pt x="24383" y="4978"/>
                </a:lnTo>
                <a:lnTo>
                  <a:pt x="23634" y="2768"/>
                </a:lnTo>
                <a:lnTo>
                  <a:pt x="22136" y="1663"/>
                </a:lnTo>
                <a:lnTo>
                  <a:pt x="2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25917" y="2688335"/>
            <a:ext cx="320040" cy="82550"/>
          </a:xfrm>
          <a:custGeom>
            <a:avLst/>
            <a:gdLst/>
            <a:ahLst/>
            <a:cxnLst/>
            <a:rect l="l" t="t" r="r" b="b"/>
            <a:pathLst>
              <a:path w="320040" h="82550">
                <a:moveTo>
                  <a:pt x="281304" y="0"/>
                </a:moveTo>
                <a:lnTo>
                  <a:pt x="38201" y="0"/>
                </a:lnTo>
                <a:lnTo>
                  <a:pt x="0" y="82296"/>
                </a:lnTo>
                <a:lnTo>
                  <a:pt x="320039" y="82296"/>
                </a:lnTo>
                <a:lnTo>
                  <a:pt x="281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773156" y="2429255"/>
            <a:ext cx="274323" cy="239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63367" y="4544565"/>
            <a:ext cx="257810" cy="189230"/>
          </a:xfrm>
          <a:custGeom>
            <a:avLst/>
            <a:gdLst/>
            <a:ahLst/>
            <a:cxnLst/>
            <a:rect l="l" t="t" r="r" b="b"/>
            <a:pathLst>
              <a:path w="257810" h="189229">
                <a:moveTo>
                  <a:pt x="130022" y="0"/>
                </a:moveTo>
                <a:lnTo>
                  <a:pt x="79118" y="10451"/>
                </a:lnTo>
                <a:lnTo>
                  <a:pt x="37822" y="38852"/>
                </a:lnTo>
                <a:lnTo>
                  <a:pt x="10120" y="80774"/>
                </a:lnTo>
                <a:lnTo>
                  <a:pt x="0" y="131787"/>
                </a:lnTo>
                <a:lnTo>
                  <a:pt x="0" y="188976"/>
                </a:lnTo>
                <a:lnTo>
                  <a:pt x="40005" y="188976"/>
                </a:lnTo>
                <a:lnTo>
                  <a:pt x="40005" y="131787"/>
                </a:lnTo>
                <a:lnTo>
                  <a:pt x="47039" y="95381"/>
                </a:lnTo>
                <a:lnTo>
                  <a:pt x="66263" y="66205"/>
                </a:lnTo>
                <a:lnTo>
                  <a:pt x="94863" y="46820"/>
                </a:lnTo>
                <a:lnTo>
                  <a:pt x="130022" y="39789"/>
                </a:lnTo>
                <a:lnTo>
                  <a:pt x="219786" y="39789"/>
                </a:lnTo>
                <a:lnTo>
                  <a:pt x="210045" y="29845"/>
                </a:lnTo>
                <a:lnTo>
                  <a:pt x="192267" y="16786"/>
                </a:lnTo>
                <a:lnTo>
                  <a:pt x="172848" y="7459"/>
                </a:lnTo>
                <a:lnTo>
                  <a:pt x="152021" y="1864"/>
                </a:lnTo>
                <a:lnTo>
                  <a:pt x="130022" y="0"/>
                </a:lnTo>
                <a:close/>
              </a:path>
              <a:path w="257810" h="189229">
                <a:moveTo>
                  <a:pt x="219786" y="39789"/>
                </a:moveTo>
                <a:lnTo>
                  <a:pt x="130022" y="39789"/>
                </a:lnTo>
                <a:lnTo>
                  <a:pt x="144953" y="41148"/>
                </a:lnTo>
                <a:lnTo>
                  <a:pt x="159411" y="45070"/>
                </a:lnTo>
                <a:lnTo>
                  <a:pt x="198557" y="74094"/>
                </a:lnTo>
                <a:lnTo>
                  <a:pt x="215283" y="110383"/>
                </a:lnTo>
                <a:lnTo>
                  <a:pt x="217551" y="131787"/>
                </a:lnTo>
                <a:lnTo>
                  <a:pt x="217551" y="188976"/>
                </a:lnTo>
                <a:lnTo>
                  <a:pt x="257556" y="188976"/>
                </a:lnTo>
                <a:lnTo>
                  <a:pt x="257556" y="131787"/>
                </a:lnTo>
                <a:lnTo>
                  <a:pt x="254000" y="101175"/>
                </a:lnTo>
                <a:lnTo>
                  <a:pt x="244116" y="73358"/>
                </a:lnTo>
                <a:lnTo>
                  <a:pt x="229073" y="49270"/>
                </a:lnTo>
                <a:lnTo>
                  <a:pt x="219786" y="39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317" y="4739640"/>
            <a:ext cx="327660" cy="269875"/>
          </a:xfrm>
          <a:custGeom>
            <a:avLst/>
            <a:gdLst/>
            <a:ahLst/>
            <a:cxnLst/>
            <a:rect l="l" t="t" r="r" b="b"/>
            <a:pathLst>
              <a:path w="327660" h="269875">
                <a:moveTo>
                  <a:pt x="287642" y="0"/>
                </a:moveTo>
                <a:lnTo>
                  <a:pt x="40017" y="0"/>
                </a:lnTo>
                <a:lnTo>
                  <a:pt x="24265" y="3472"/>
                </a:lnTo>
                <a:lnTo>
                  <a:pt x="11564" y="12798"/>
                </a:lnTo>
                <a:lnTo>
                  <a:pt x="3086" y="26339"/>
                </a:lnTo>
                <a:lnTo>
                  <a:pt x="0" y="42456"/>
                </a:lnTo>
                <a:lnTo>
                  <a:pt x="0" y="127380"/>
                </a:lnTo>
                <a:lnTo>
                  <a:pt x="2501" y="132372"/>
                </a:lnTo>
                <a:lnTo>
                  <a:pt x="8911" y="159847"/>
                </a:lnTo>
                <a:lnTo>
                  <a:pt x="34859" y="208245"/>
                </a:lnTo>
                <a:lnTo>
                  <a:pt x="76754" y="245514"/>
                </a:lnTo>
                <a:lnTo>
                  <a:pt x="132715" y="266977"/>
                </a:lnTo>
                <a:lnTo>
                  <a:pt x="162572" y="269748"/>
                </a:lnTo>
                <a:lnTo>
                  <a:pt x="209979" y="262894"/>
                </a:lnTo>
                <a:lnTo>
                  <a:pt x="251861" y="243692"/>
                </a:lnTo>
                <a:lnTo>
                  <a:pt x="286298" y="214178"/>
                </a:lnTo>
                <a:lnTo>
                  <a:pt x="310748" y="177330"/>
                </a:lnTo>
                <a:lnTo>
                  <a:pt x="152577" y="177330"/>
                </a:lnTo>
                <a:lnTo>
                  <a:pt x="152577" y="129882"/>
                </a:lnTo>
                <a:lnTo>
                  <a:pt x="147574" y="127380"/>
                </a:lnTo>
                <a:lnTo>
                  <a:pt x="137566" y="117386"/>
                </a:lnTo>
                <a:lnTo>
                  <a:pt x="135064" y="112395"/>
                </a:lnTo>
                <a:lnTo>
                  <a:pt x="135064" y="102400"/>
                </a:lnTo>
                <a:lnTo>
                  <a:pt x="162572" y="74930"/>
                </a:lnTo>
                <a:lnTo>
                  <a:pt x="327660" y="74930"/>
                </a:lnTo>
                <a:lnTo>
                  <a:pt x="327660" y="42456"/>
                </a:lnTo>
                <a:lnTo>
                  <a:pt x="306982" y="5272"/>
                </a:lnTo>
                <a:lnTo>
                  <a:pt x="294716" y="507"/>
                </a:lnTo>
                <a:lnTo>
                  <a:pt x="287642" y="0"/>
                </a:lnTo>
                <a:close/>
              </a:path>
              <a:path w="327660" h="269875">
                <a:moveTo>
                  <a:pt x="327660" y="74930"/>
                </a:moveTo>
                <a:lnTo>
                  <a:pt x="170078" y="74930"/>
                </a:lnTo>
                <a:lnTo>
                  <a:pt x="180086" y="79921"/>
                </a:lnTo>
                <a:lnTo>
                  <a:pt x="185207" y="84490"/>
                </a:lnTo>
                <a:lnTo>
                  <a:pt x="189155" y="90227"/>
                </a:lnTo>
                <a:lnTo>
                  <a:pt x="191696" y="96430"/>
                </a:lnTo>
                <a:lnTo>
                  <a:pt x="192595" y="102400"/>
                </a:lnTo>
                <a:lnTo>
                  <a:pt x="191266" y="111262"/>
                </a:lnTo>
                <a:lnTo>
                  <a:pt x="187591" y="118951"/>
                </a:lnTo>
                <a:lnTo>
                  <a:pt x="182040" y="125235"/>
                </a:lnTo>
                <a:lnTo>
                  <a:pt x="175082" y="129882"/>
                </a:lnTo>
                <a:lnTo>
                  <a:pt x="175082" y="177330"/>
                </a:lnTo>
                <a:lnTo>
                  <a:pt x="310748" y="177330"/>
                </a:lnTo>
                <a:lnTo>
                  <a:pt x="311370" y="176393"/>
                </a:lnTo>
                <a:lnTo>
                  <a:pt x="325158" y="132372"/>
                </a:lnTo>
                <a:lnTo>
                  <a:pt x="327660" y="127380"/>
                </a:lnTo>
                <a:lnTo>
                  <a:pt x="32766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32150" y="4587496"/>
            <a:ext cx="460246" cy="365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0831" y="4730498"/>
            <a:ext cx="370840" cy="368935"/>
          </a:xfrm>
          <a:custGeom>
            <a:avLst/>
            <a:gdLst/>
            <a:ahLst/>
            <a:cxnLst/>
            <a:rect l="l" t="t" r="r" b="b"/>
            <a:pathLst>
              <a:path w="370840" h="368935">
                <a:moveTo>
                  <a:pt x="26289" y="301129"/>
                </a:moveTo>
                <a:lnTo>
                  <a:pt x="0" y="301129"/>
                </a:lnTo>
                <a:lnTo>
                  <a:pt x="5262" y="327183"/>
                </a:lnTo>
                <a:lnTo>
                  <a:pt x="19618" y="348443"/>
                </a:lnTo>
                <a:lnTo>
                  <a:pt x="40922" y="362769"/>
                </a:lnTo>
                <a:lnTo>
                  <a:pt x="67030" y="368020"/>
                </a:lnTo>
                <a:lnTo>
                  <a:pt x="67030" y="341782"/>
                </a:lnTo>
                <a:lnTo>
                  <a:pt x="51127" y="338566"/>
                </a:lnTo>
                <a:lnTo>
                  <a:pt x="38182" y="329819"/>
                </a:lnTo>
                <a:lnTo>
                  <a:pt x="29475" y="316890"/>
                </a:lnTo>
                <a:lnTo>
                  <a:pt x="26289" y="301129"/>
                </a:lnTo>
                <a:close/>
              </a:path>
              <a:path w="370840" h="368935">
                <a:moveTo>
                  <a:pt x="26289" y="157124"/>
                </a:moveTo>
                <a:lnTo>
                  <a:pt x="0" y="157124"/>
                </a:lnTo>
                <a:lnTo>
                  <a:pt x="0" y="210896"/>
                </a:lnTo>
                <a:lnTo>
                  <a:pt x="26289" y="210896"/>
                </a:lnTo>
                <a:lnTo>
                  <a:pt x="26289" y="157124"/>
                </a:lnTo>
                <a:close/>
              </a:path>
              <a:path w="370840" h="368935">
                <a:moveTo>
                  <a:pt x="67030" y="0"/>
                </a:moveTo>
                <a:lnTo>
                  <a:pt x="40922" y="5249"/>
                </a:lnTo>
                <a:lnTo>
                  <a:pt x="19618" y="19572"/>
                </a:lnTo>
                <a:lnTo>
                  <a:pt x="5262" y="40831"/>
                </a:lnTo>
                <a:lnTo>
                  <a:pt x="0" y="66890"/>
                </a:lnTo>
                <a:lnTo>
                  <a:pt x="26289" y="66890"/>
                </a:lnTo>
                <a:lnTo>
                  <a:pt x="29475" y="51016"/>
                </a:lnTo>
                <a:lnTo>
                  <a:pt x="38182" y="38095"/>
                </a:lnTo>
                <a:lnTo>
                  <a:pt x="51127" y="29405"/>
                </a:lnTo>
                <a:lnTo>
                  <a:pt x="67030" y="26225"/>
                </a:lnTo>
                <a:lnTo>
                  <a:pt x="67030" y="0"/>
                </a:lnTo>
                <a:close/>
              </a:path>
              <a:path w="370840" h="368935">
                <a:moveTo>
                  <a:pt x="26289" y="228727"/>
                </a:moveTo>
                <a:lnTo>
                  <a:pt x="0" y="228727"/>
                </a:lnTo>
                <a:lnTo>
                  <a:pt x="0" y="282498"/>
                </a:lnTo>
                <a:lnTo>
                  <a:pt x="26289" y="282498"/>
                </a:lnTo>
                <a:lnTo>
                  <a:pt x="26289" y="228727"/>
                </a:lnTo>
                <a:close/>
              </a:path>
              <a:path w="370840" h="368935">
                <a:moveTo>
                  <a:pt x="26289" y="86817"/>
                </a:moveTo>
                <a:lnTo>
                  <a:pt x="0" y="86817"/>
                </a:lnTo>
                <a:lnTo>
                  <a:pt x="0" y="140589"/>
                </a:lnTo>
                <a:lnTo>
                  <a:pt x="26289" y="140589"/>
                </a:lnTo>
                <a:lnTo>
                  <a:pt x="26289" y="86817"/>
                </a:lnTo>
                <a:close/>
              </a:path>
              <a:path w="370840" h="368935">
                <a:moveTo>
                  <a:pt x="370332" y="110693"/>
                </a:moveTo>
                <a:lnTo>
                  <a:pt x="364428" y="118057"/>
                </a:lnTo>
                <a:lnTo>
                  <a:pt x="358546" y="125547"/>
                </a:lnTo>
                <a:lnTo>
                  <a:pt x="352711" y="133087"/>
                </a:lnTo>
                <a:lnTo>
                  <a:pt x="346951" y="140601"/>
                </a:lnTo>
                <a:lnTo>
                  <a:pt x="370332" y="140601"/>
                </a:lnTo>
                <a:lnTo>
                  <a:pt x="370332" y="110693"/>
                </a:lnTo>
                <a:close/>
              </a:path>
              <a:path w="370840" h="368935">
                <a:moveTo>
                  <a:pt x="282282" y="0"/>
                </a:moveTo>
                <a:lnTo>
                  <a:pt x="228409" y="0"/>
                </a:lnTo>
                <a:lnTo>
                  <a:pt x="228409" y="26225"/>
                </a:lnTo>
                <a:lnTo>
                  <a:pt x="277825" y="26225"/>
                </a:lnTo>
                <a:lnTo>
                  <a:pt x="280974" y="23609"/>
                </a:lnTo>
                <a:lnTo>
                  <a:pt x="282282" y="22288"/>
                </a:lnTo>
                <a:lnTo>
                  <a:pt x="282282" y="0"/>
                </a:lnTo>
                <a:close/>
              </a:path>
              <a:path w="370840" h="368935">
                <a:moveTo>
                  <a:pt x="140360" y="342582"/>
                </a:moveTo>
                <a:lnTo>
                  <a:pt x="86474" y="342582"/>
                </a:lnTo>
                <a:lnTo>
                  <a:pt x="86474" y="368808"/>
                </a:lnTo>
                <a:lnTo>
                  <a:pt x="140360" y="368808"/>
                </a:lnTo>
                <a:lnTo>
                  <a:pt x="140360" y="342582"/>
                </a:lnTo>
                <a:close/>
              </a:path>
              <a:path w="370840" h="368935">
                <a:moveTo>
                  <a:pt x="370344" y="228739"/>
                </a:moveTo>
                <a:lnTo>
                  <a:pt x="344055" y="228739"/>
                </a:lnTo>
                <a:lnTo>
                  <a:pt x="344055" y="282511"/>
                </a:lnTo>
                <a:lnTo>
                  <a:pt x="370344" y="282511"/>
                </a:lnTo>
                <a:lnTo>
                  <a:pt x="370344" y="228739"/>
                </a:lnTo>
                <a:close/>
              </a:path>
              <a:path w="370840" h="368935">
                <a:moveTo>
                  <a:pt x="369544" y="301129"/>
                </a:moveTo>
                <a:lnTo>
                  <a:pt x="343268" y="301129"/>
                </a:lnTo>
                <a:lnTo>
                  <a:pt x="340081" y="316890"/>
                </a:lnTo>
                <a:lnTo>
                  <a:pt x="331374" y="329819"/>
                </a:lnTo>
                <a:lnTo>
                  <a:pt x="318429" y="338566"/>
                </a:lnTo>
                <a:lnTo>
                  <a:pt x="302526" y="341782"/>
                </a:lnTo>
                <a:lnTo>
                  <a:pt x="302526" y="368020"/>
                </a:lnTo>
                <a:lnTo>
                  <a:pt x="328632" y="362769"/>
                </a:lnTo>
                <a:lnTo>
                  <a:pt x="349932" y="348443"/>
                </a:lnTo>
                <a:lnTo>
                  <a:pt x="364284" y="327183"/>
                </a:lnTo>
                <a:lnTo>
                  <a:pt x="369544" y="301129"/>
                </a:lnTo>
                <a:close/>
              </a:path>
              <a:path w="370840" h="368935">
                <a:moveTo>
                  <a:pt x="370344" y="157124"/>
                </a:moveTo>
                <a:lnTo>
                  <a:pt x="344055" y="157124"/>
                </a:lnTo>
                <a:lnTo>
                  <a:pt x="344055" y="210896"/>
                </a:lnTo>
                <a:lnTo>
                  <a:pt x="370344" y="210896"/>
                </a:lnTo>
                <a:lnTo>
                  <a:pt x="370344" y="157124"/>
                </a:lnTo>
                <a:close/>
              </a:path>
              <a:path w="370840" h="368935">
                <a:moveTo>
                  <a:pt x="140360" y="0"/>
                </a:moveTo>
                <a:lnTo>
                  <a:pt x="86474" y="0"/>
                </a:lnTo>
                <a:lnTo>
                  <a:pt x="86474" y="26225"/>
                </a:lnTo>
                <a:lnTo>
                  <a:pt x="140360" y="26225"/>
                </a:lnTo>
                <a:lnTo>
                  <a:pt x="140360" y="0"/>
                </a:lnTo>
                <a:close/>
              </a:path>
              <a:path w="370840" h="368935">
                <a:moveTo>
                  <a:pt x="212115" y="0"/>
                </a:moveTo>
                <a:lnTo>
                  <a:pt x="158229" y="0"/>
                </a:lnTo>
                <a:lnTo>
                  <a:pt x="158229" y="26225"/>
                </a:lnTo>
                <a:lnTo>
                  <a:pt x="212115" y="26225"/>
                </a:lnTo>
                <a:lnTo>
                  <a:pt x="212115" y="0"/>
                </a:lnTo>
                <a:close/>
              </a:path>
              <a:path w="370840" h="368935">
                <a:moveTo>
                  <a:pt x="212115" y="342582"/>
                </a:moveTo>
                <a:lnTo>
                  <a:pt x="158229" y="342582"/>
                </a:lnTo>
                <a:lnTo>
                  <a:pt x="158229" y="368808"/>
                </a:lnTo>
                <a:lnTo>
                  <a:pt x="212115" y="368808"/>
                </a:lnTo>
                <a:lnTo>
                  <a:pt x="212115" y="342582"/>
                </a:lnTo>
                <a:close/>
              </a:path>
              <a:path w="370840" h="368935">
                <a:moveTo>
                  <a:pt x="282295" y="342582"/>
                </a:moveTo>
                <a:lnTo>
                  <a:pt x="228409" y="342582"/>
                </a:lnTo>
                <a:lnTo>
                  <a:pt x="228409" y="368808"/>
                </a:lnTo>
                <a:lnTo>
                  <a:pt x="282295" y="368808"/>
                </a:lnTo>
                <a:lnTo>
                  <a:pt x="282295" y="342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93509" y="4680203"/>
            <a:ext cx="405765" cy="350520"/>
          </a:xfrm>
          <a:custGeom>
            <a:avLst/>
            <a:gdLst/>
            <a:ahLst/>
            <a:cxnLst/>
            <a:rect l="l" t="t" r="r" b="b"/>
            <a:pathLst>
              <a:path w="405765" h="350520">
                <a:moveTo>
                  <a:pt x="43319" y="142100"/>
                </a:moveTo>
                <a:lnTo>
                  <a:pt x="0" y="177101"/>
                </a:lnTo>
                <a:lnTo>
                  <a:pt x="170129" y="350520"/>
                </a:lnTo>
                <a:lnTo>
                  <a:pt x="183953" y="319241"/>
                </a:lnTo>
                <a:lnTo>
                  <a:pt x="203233" y="282550"/>
                </a:lnTo>
                <a:lnTo>
                  <a:pt x="227467" y="241795"/>
                </a:lnTo>
                <a:lnTo>
                  <a:pt x="242198" y="219468"/>
                </a:lnTo>
                <a:lnTo>
                  <a:pt x="141782" y="219468"/>
                </a:lnTo>
                <a:lnTo>
                  <a:pt x="43319" y="142100"/>
                </a:lnTo>
                <a:close/>
              </a:path>
              <a:path w="405765" h="350520">
                <a:moveTo>
                  <a:pt x="394881" y="0"/>
                </a:moveTo>
                <a:lnTo>
                  <a:pt x="344112" y="33494"/>
                </a:lnTo>
                <a:lnTo>
                  <a:pt x="297763" y="68231"/>
                </a:lnTo>
                <a:lnTo>
                  <a:pt x="256104" y="103036"/>
                </a:lnTo>
                <a:lnTo>
                  <a:pt x="219406" y="136735"/>
                </a:lnTo>
                <a:lnTo>
                  <a:pt x="187939" y="168156"/>
                </a:lnTo>
                <a:lnTo>
                  <a:pt x="161975" y="196125"/>
                </a:lnTo>
                <a:lnTo>
                  <a:pt x="141782" y="219468"/>
                </a:lnTo>
                <a:lnTo>
                  <a:pt x="242198" y="219468"/>
                </a:lnTo>
                <a:lnTo>
                  <a:pt x="256152" y="198321"/>
                </a:lnTo>
                <a:lnTo>
                  <a:pt x="288788" y="153478"/>
                </a:lnTo>
                <a:lnTo>
                  <a:pt x="324873" y="108612"/>
                </a:lnTo>
                <a:lnTo>
                  <a:pt x="363905" y="65073"/>
                </a:lnTo>
                <a:lnTo>
                  <a:pt x="405383" y="24206"/>
                </a:lnTo>
                <a:lnTo>
                  <a:pt x="394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526265" y="4794937"/>
            <a:ext cx="208915" cy="289560"/>
          </a:xfrm>
          <a:custGeom>
            <a:avLst/>
            <a:gdLst/>
            <a:ahLst/>
            <a:cxnLst/>
            <a:rect l="l" t="t" r="r" b="b"/>
            <a:pathLst>
              <a:path w="208915" h="289560">
                <a:moveTo>
                  <a:pt x="196392" y="133261"/>
                </a:moveTo>
                <a:lnTo>
                  <a:pt x="99225" y="133261"/>
                </a:lnTo>
                <a:lnTo>
                  <a:pt x="103365" y="135343"/>
                </a:lnTo>
                <a:lnTo>
                  <a:pt x="105435" y="143649"/>
                </a:lnTo>
                <a:lnTo>
                  <a:pt x="105435" y="160274"/>
                </a:lnTo>
                <a:lnTo>
                  <a:pt x="107492" y="164439"/>
                </a:lnTo>
                <a:lnTo>
                  <a:pt x="113703" y="166509"/>
                </a:lnTo>
                <a:lnTo>
                  <a:pt x="113703" y="172745"/>
                </a:lnTo>
                <a:lnTo>
                  <a:pt x="107492" y="174828"/>
                </a:lnTo>
                <a:lnTo>
                  <a:pt x="101295" y="193535"/>
                </a:lnTo>
                <a:lnTo>
                  <a:pt x="95097" y="195605"/>
                </a:lnTo>
                <a:lnTo>
                  <a:pt x="86829" y="199771"/>
                </a:lnTo>
                <a:lnTo>
                  <a:pt x="82689" y="199771"/>
                </a:lnTo>
                <a:lnTo>
                  <a:pt x="35140" y="220548"/>
                </a:lnTo>
                <a:lnTo>
                  <a:pt x="24129" y="224704"/>
                </a:lnTo>
                <a:lnTo>
                  <a:pt x="13698" y="228858"/>
                </a:lnTo>
                <a:lnTo>
                  <a:pt x="5203" y="234573"/>
                </a:lnTo>
                <a:lnTo>
                  <a:pt x="0" y="243408"/>
                </a:lnTo>
                <a:lnTo>
                  <a:pt x="0" y="289128"/>
                </a:lnTo>
                <a:lnTo>
                  <a:pt x="68224" y="289128"/>
                </a:lnTo>
                <a:lnTo>
                  <a:pt x="68224" y="247561"/>
                </a:lnTo>
                <a:lnTo>
                  <a:pt x="76814" y="232949"/>
                </a:lnTo>
                <a:lnTo>
                  <a:pt x="88892" y="222626"/>
                </a:lnTo>
                <a:lnTo>
                  <a:pt x="102519" y="215419"/>
                </a:lnTo>
                <a:lnTo>
                  <a:pt x="115760" y="210159"/>
                </a:lnTo>
                <a:lnTo>
                  <a:pt x="119900" y="210159"/>
                </a:lnTo>
                <a:lnTo>
                  <a:pt x="128168" y="205994"/>
                </a:lnTo>
                <a:lnTo>
                  <a:pt x="134369" y="203204"/>
                </a:lnTo>
                <a:lnTo>
                  <a:pt x="146770" y="198401"/>
                </a:lnTo>
                <a:lnTo>
                  <a:pt x="173388" y="186512"/>
                </a:lnTo>
                <a:lnTo>
                  <a:pt x="182916" y="182453"/>
                </a:lnTo>
                <a:lnTo>
                  <a:pt x="192252" y="178981"/>
                </a:lnTo>
                <a:lnTo>
                  <a:pt x="192252" y="176911"/>
                </a:lnTo>
                <a:lnTo>
                  <a:pt x="190182" y="174828"/>
                </a:lnTo>
                <a:lnTo>
                  <a:pt x="181914" y="174828"/>
                </a:lnTo>
                <a:lnTo>
                  <a:pt x="183984" y="164439"/>
                </a:lnTo>
                <a:lnTo>
                  <a:pt x="188112" y="164439"/>
                </a:lnTo>
                <a:lnTo>
                  <a:pt x="192252" y="151968"/>
                </a:lnTo>
                <a:lnTo>
                  <a:pt x="190182" y="143649"/>
                </a:lnTo>
                <a:lnTo>
                  <a:pt x="194322" y="137414"/>
                </a:lnTo>
                <a:lnTo>
                  <a:pt x="196392" y="133261"/>
                </a:lnTo>
                <a:close/>
              </a:path>
              <a:path w="208915" h="289560">
                <a:moveTo>
                  <a:pt x="143930" y="0"/>
                </a:moveTo>
                <a:lnTo>
                  <a:pt x="102037" y="17373"/>
                </a:lnTo>
                <a:lnTo>
                  <a:pt x="89312" y="56796"/>
                </a:lnTo>
                <a:lnTo>
                  <a:pt x="93027" y="85471"/>
                </a:lnTo>
                <a:lnTo>
                  <a:pt x="93027" y="91694"/>
                </a:lnTo>
                <a:lnTo>
                  <a:pt x="88887" y="95859"/>
                </a:lnTo>
                <a:lnTo>
                  <a:pt x="88891" y="100270"/>
                </a:lnTo>
                <a:lnTo>
                  <a:pt x="89016" y="108132"/>
                </a:lnTo>
                <a:lnTo>
                  <a:pt x="89920" y="118198"/>
                </a:lnTo>
                <a:lnTo>
                  <a:pt x="92375" y="127483"/>
                </a:lnTo>
                <a:lnTo>
                  <a:pt x="97155" y="133261"/>
                </a:lnTo>
                <a:lnTo>
                  <a:pt x="200520" y="133261"/>
                </a:lnTo>
                <a:lnTo>
                  <a:pt x="204660" y="131191"/>
                </a:lnTo>
                <a:lnTo>
                  <a:pt x="206717" y="127025"/>
                </a:lnTo>
                <a:lnTo>
                  <a:pt x="206717" y="120789"/>
                </a:lnTo>
                <a:lnTo>
                  <a:pt x="208788" y="118719"/>
                </a:lnTo>
                <a:lnTo>
                  <a:pt x="208788" y="110401"/>
                </a:lnTo>
                <a:lnTo>
                  <a:pt x="201266" y="100270"/>
                </a:lnTo>
                <a:lnTo>
                  <a:pt x="196648" y="87021"/>
                </a:lnTo>
                <a:lnTo>
                  <a:pt x="193966" y="72994"/>
                </a:lnTo>
                <a:lnTo>
                  <a:pt x="192252" y="60528"/>
                </a:lnTo>
                <a:lnTo>
                  <a:pt x="192252" y="45974"/>
                </a:lnTo>
                <a:lnTo>
                  <a:pt x="196392" y="37668"/>
                </a:lnTo>
                <a:lnTo>
                  <a:pt x="198450" y="35585"/>
                </a:lnTo>
                <a:lnTo>
                  <a:pt x="196392" y="29349"/>
                </a:lnTo>
                <a:lnTo>
                  <a:pt x="194322" y="21043"/>
                </a:lnTo>
                <a:lnTo>
                  <a:pt x="194322" y="14808"/>
                </a:lnTo>
                <a:lnTo>
                  <a:pt x="186055" y="12725"/>
                </a:lnTo>
                <a:lnTo>
                  <a:pt x="179844" y="8572"/>
                </a:lnTo>
                <a:lnTo>
                  <a:pt x="161403" y="682"/>
                </a:lnTo>
                <a:lnTo>
                  <a:pt x="143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907272" y="4794935"/>
            <a:ext cx="212090" cy="289560"/>
          </a:xfrm>
          <a:custGeom>
            <a:avLst/>
            <a:gdLst/>
            <a:ahLst/>
            <a:cxnLst/>
            <a:rect l="l" t="t" r="r" b="b"/>
            <a:pathLst>
              <a:path w="212090" h="289560">
                <a:moveTo>
                  <a:pt x="54249" y="0"/>
                </a:moveTo>
                <a:lnTo>
                  <a:pt x="38771" y="3604"/>
                </a:lnTo>
                <a:lnTo>
                  <a:pt x="26987" y="8572"/>
                </a:lnTo>
                <a:lnTo>
                  <a:pt x="21115" y="10880"/>
                </a:lnTo>
                <a:lnTo>
                  <a:pt x="15828" y="14551"/>
                </a:lnTo>
                <a:lnTo>
                  <a:pt x="10930" y="19388"/>
                </a:lnTo>
                <a:lnTo>
                  <a:pt x="6222" y="25196"/>
                </a:lnTo>
                <a:lnTo>
                  <a:pt x="6222" y="33515"/>
                </a:lnTo>
                <a:lnTo>
                  <a:pt x="8305" y="33515"/>
                </a:lnTo>
                <a:lnTo>
                  <a:pt x="8305" y="35585"/>
                </a:lnTo>
                <a:lnTo>
                  <a:pt x="10375" y="37668"/>
                </a:lnTo>
                <a:lnTo>
                  <a:pt x="10375" y="39751"/>
                </a:lnTo>
                <a:lnTo>
                  <a:pt x="13623" y="50038"/>
                </a:lnTo>
                <a:lnTo>
                  <a:pt x="14531" y="61304"/>
                </a:lnTo>
                <a:lnTo>
                  <a:pt x="13883" y="72181"/>
                </a:lnTo>
                <a:lnTo>
                  <a:pt x="12458" y="81305"/>
                </a:lnTo>
                <a:lnTo>
                  <a:pt x="12036" y="86663"/>
                </a:lnTo>
                <a:lnTo>
                  <a:pt x="10639" y="92995"/>
                </a:lnTo>
                <a:lnTo>
                  <a:pt x="8076" y="99718"/>
                </a:lnTo>
                <a:lnTo>
                  <a:pt x="4152" y="106248"/>
                </a:lnTo>
                <a:lnTo>
                  <a:pt x="0" y="110401"/>
                </a:lnTo>
                <a:lnTo>
                  <a:pt x="0" y="118719"/>
                </a:lnTo>
                <a:lnTo>
                  <a:pt x="2070" y="129108"/>
                </a:lnTo>
                <a:lnTo>
                  <a:pt x="8305" y="133261"/>
                </a:lnTo>
                <a:lnTo>
                  <a:pt x="14528" y="135343"/>
                </a:lnTo>
                <a:lnTo>
                  <a:pt x="14528" y="143649"/>
                </a:lnTo>
                <a:lnTo>
                  <a:pt x="16611" y="151968"/>
                </a:lnTo>
                <a:lnTo>
                  <a:pt x="16611" y="160286"/>
                </a:lnTo>
                <a:lnTo>
                  <a:pt x="18681" y="164439"/>
                </a:lnTo>
                <a:lnTo>
                  <a:pt x="22834" y="166509"/>
                </a:lnTo>
                <a:lnTo>
                  <a:pt x="24917" y="172745"/>
                </a:lnTo>
                <a:lnTo>
                  <a:pt x="18681" y="174828"/>
                </a:lnTo>
                <a:lnTo>
                  <a:pt x="18681" y="176911"/>
                </a:lnTo>
                <a:lnTo>
                  <a:pt x="16611" y="176911"/>
                </a:lnTo>
                <a:lnTo>
                  <a:pt x="16611" y="178981"/>
                </a:lnTo>
                <a:lnTo>
                  <a:pt x="26281" y="182459"/>
                </a:lnTo>
                <a:lnTo>
                  <a:pt x="36341" y="186516"/>
                </a:lnTo>
                <a:lnTo>
                  <a:pt x="46401" y="190962"/>
                </a:lnTo>
                <a:lnTo>
                  <a:pt x="56070" y="195605"/>
                </a:lnTo>
                <a:lnTo>
                  <a:pt x="62332" y="198402"/>
                </a:lnTo>
                <a:lnTo>
                  <a:pt x="68789" y="200806"/>
                </a:lnTo>
                <a:lnTo>
                  <a:pt x="75637" y="203209"/>
                </a:lnTo>
                <a:lnTo>
                  <a:pt x="83070" y="206006"/>
                </a:lnTo>
                <a:lnTo>
                  <a:pt x="85140" y="208076"/>
                </a:lnTo>
                <a:lnTo>
                  <a:pt x="89293" y="210159"/>
                </a:lnTo>
                <a:lnTo>
                  <a:pt x="93446" y="210159"/>
                </a:lnTo>
                <a:lnTo>
                  <a:pt x="107628" y="215419"/>
                </a:lnTo>
                <a:lnTo>
                  <a:pt x="121226" y="222626"/>
                </a:lnTo>
                <a:lnTo>
                  <a:pt x="132878" y="232949"/>
                </a:lnTo>
                <a:lnTo>
                  <a:pt x="141223" y="247561"/>
                </a:lnTo>
                <a:lnTo>
                  <a:pt x="141223" y="257949"/>
                </a:lnTo>
                <a:lnTo>
                  <a:pt x="143294" y="266268"/>
                </a:lnTo>
                <a:lnTo>
                  <a:pt x="143294" y="289128"/>
                </a:lnTo>
                <a:lnTo>
                  <a:pt x="211835" y="289128"/>
                </a:lnTo>
                <a:lnTo>
                  <a:pt x="211510" y="277892"/>
                </a:lnTo>
                <a:lnTo>
                  <a:pt x="210794" y="264710"/>
                </a:lnTo>
                <a:lnTo>
                  <a:pt x="210078" y="252307"/>
                </a:lnTo>
                <a:lnTo>
                  <a:pt x="209753" y="243408"/>
                </a:lnTo>
                <a:lnTo>
                  <a:pt x="204529" y="234578"/>
                </a:lnTo>
                <a:lnTo>
                  <a:pt x="195995" y="228863"/>
                </a:lnTo>
                <a:lnTo>
                  <a:pt x="185514" y="224705"/>
                </a:lnTo>
                <a:lnTo>
                  <a:pt x="174447" y="220548"/>
                </a:lnTo>
                <a:lnTo>
                  <a:pt x="163185" y="215547"/>
                </a:lnTo>
                <a:lnTo>
                  <a:pt x="151341" y="210159"/>
                </a:lnTo>
                <a:lnTo>
                  <a:pt x="139108" y="204771"/>
                </a:lnTo>
                <a:lnTo>
                  <a:pt x="126682" y="199771"/>
                </a:lnTo>
                <a:lnTo>
                  <a:pt x="122529" y="199771"/>
                </a:lnTo>
                <a:lnTo>
                  <a:pt x="110070" y="193535"/>
                </a:lnTo>
                <a:lnTo>
                  <a:pt x="103835" y="181063"/>
                </a:lnTo>
                <a:lnTo>
                  <a:pt x="101752" y="174828"/>
                </a:lnTo>
                <a:lnTo>
                  <a:pt x="93446" y="174828"/>
                </a:lnTo>
                <a:lnTo>
                  <a:pt x="93446" y="164439"/>
                </a:lnTo>
                <a:lnTo>
                  <a:pt x="99682" y="164439"/>
                </a:lnTo>
                <a:lnTo>
                  <a:pt x="103835" y="151968"/>
                </a:lnTo>
                <a:lnTo>
                  <a:pt x="101752" y="143649"/>
                </a:lnTo>
                <a:lnTo>
                  <a:pt x="105917" y="137426"/>
                </a:lnTo>
                <a:lnTo>
                  <a:pt x="107988" y="133261"/>
                </a:lnTo>
                <a:lnTo>
                  <a:pt x="112140" y="133261"/>
                </a:lnTo>
                <a:lnTo>
                  <a:pt x="114223" y="131191"/>
                </a:lnTo>
                <a:lnTo>
                  <a:pt x="116293" y="127025"/>
                </a:lnTo>
                <a:lnTo>
                  <a:pt x="118376" y="120789"/>
                </a:lnTo>
                <a:lnTo>
                  <a:pt x="118376" y="118719"/>
                </a:lnTo>
                <a:lnTo>
                  <a:pt x="120446" y="110401"/>
                </a:lnTo>
                <a:lnTo>
                  <a:pt x="120446" y="102095"/>
                </a:lnTo>
                <a:lnTo>
                  <a:pt x="118376" y="95859"/>
                </a:lnTo>
                <a:lnTo>
                  <a:pt x="116293" y="91706"/>
                </a:lnTo>
                <a:lnTo>
                  <a:pt x="114223" y="89623"/>
                </a:lnTo>
                <a:lnTo>
                  <a:pt x="114223" y="85471"/>
                </a:lnTo>
                <a:lnTo>
                  <a:pt x="114547" y="78878"/>
                </a:lnTo>
                <a:lnTo>
                  <a:pt x="115999" y="61304"/>
                </a:lnTo>
                <a:lnTo>
                  <a:pt x="116293" y="56375"/>
                </a:lnTo>
                <a:lnTo>
                  <a:pt x="110070" y="16891"/>
                </a:lnTo>
                <a:lnTo>
                  <a:pt x="95529" y="12725"/>
                </a:lnTo>
                <a:lnTo>
                  <a:pt x="89293" y="8572"/>
                </a:lnTo>
                <a:lnTo>
                  <a:pt x="71673" y="682"/>
                </a:lnTo>
                <a:lnTo>
                  <a:pt x="54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10089" y="4707890"/>
            <a:ext cx="424180" cy="405130"/>
          </a:xfrm>
          <a:custGeom>
            <a:avLst/>
            <a:gdLst/>
            <a:ahLst/>
            <a:cxnLst/>
            <a:rect l="l" t="t" r="r" b="b"/>
            <a:pathLst>
              <a:path w="424179" h="405129">
                <a:moveTo>
                  <a:pt x="294906" y="276153"/>
                </a:moveTo>
                <a:lnTo>
                  <a:pt x="128765" y="276153"/>
                </a:lnTo>
                <a:lnTo>
                  <a:pt x="116306" y="280319"/>
                </a:lnTo>
                <a:lnTo>
                  <a:pt x="100076" y="286916"/>
                </a:lnTo>
                <a:lnTo>
                  <a:pt x="83072" y="294098"/>
                </a:lnTo>
                <a:lnTo>
                  <a:pt x="66069" y="301671"/>
                </a:lnTo>
                <a:lnTo>
                  <a:pt x="49847" y="309440"/>
                </a:lnTo>
                <a:lnTo>
                  <a:pt x="21028" y="320360"/>
                </a:lnTo>
                <a:lnTo>
                  <a:pt x="8663" y="328162"/>
                </a:lnTo>
                <a:lnTo>
                  <a:pt x="0" y="340644"/>
                </a:lnTo>
                <a:lnTo>
                  <a:pt x="0" y="405134"/>
                </a:lnTo>
                <a:lnTo>
                  <a:pt x="423672" y="405134"/>
                </a:lnTo>
                <a:lnTo>
                  <a:pt x="423346" y="388910"/>
                </a:lnTo>
                <a:lnTo>
                  <a:pt x="422630" y="370546"/>
                </a:lnTo>
                <a:lnTo>
                  <a:pt x="421914" y="353353"/>
                </a:lnTo>
                <a:lnTo>
                  <a:pt x="421589" y="340644"/>
                </a:lnTo>
                <a:lnTo>
                  <a:pt x="414097" y="328162"/>
                </a:lnTo>
                <a:lnTo>
                  <a:pt x="402124" y="320360"/>
                </a:lnTo>
                <a:lnTo>
                  <a:pt x="387426" y="314899"/>
                </a:lnTo>
                <a:lnTo>
                  <a:pt x="371754" y="309440"/>
                </a:lnTo>
                <a:lnTo>
                  <a:pt x="355817" y="301671"/>
                </a:lnTo>
                <a:lnTo>
                  <a:pt x="339301" y="294098"/>
                </a:lnTo>
                <a:lnTo>
                  <a:pt x="322396" y="286916"/>
                </a:lnTo>
                <a:lnTo>
                  <a:pt x="305295" y="280319"/>
                </a:lnTo>
                <a:lnTo>
                  <a:pt x="299059" y="278236"/>
                </a:lnTo>
                <a:lnTo>
                  <a:pt x="294906" y="276153"/>
                </a:lnTo>
                <a:close/>
              </a:path>
              <a:path w="424179" h="405129">
                <a:moveTo>
                  <a:pt x="276212" y="186707"/>
                </a:moveTo>
                <a:lnTo>
                  <a:pt x="139141" y="186707"/>
                </a:lnTo>
                <a:lnTo>
                  <a:pt x="147459" y="188777"/>
                </a:lnTo>
                <a:lnTo>
                  <a:pt x="147783" y="197815"/>
                </a:lnTo>
                <a:lnTo>
                  <a:pt x="149206" y="215109"/>
                </a:lnTo>
                <a:lnTo>
                  <a:pt x="149529" y="224147"/>
                </a:lnTo>
                <a:lnTo>
                  <a:pt x="153682" y="232465"/>
                </a:lnTo>
                <a:lnTo>
                  <a:pt x="159918" y="232465"/>
                </a:lnTo>
                <a:lnTo>
                  <a:pt x="161988" y="242866"/>
                </a:lnTo>
                <a:lnTo>
                  <a:pt x="153682" y="244949"/>
                </a:lnTo>
                <a:lnTo>
                  <a:pt x="149886" y="252457"/>
                </a:lnTo>
                <a:lnTo>
                  <a:pt x="145116" y="261332"/>
                </a:lnTo>
                <a:lnTo>
                  <a:pt x="139955" y="269817"/>
                </a:lnTo>
                <a:lnTo>
                  <a:pt x="134988" y="276153"/>
                </a:lnTo>
                <a:lnTo>
                  <a:pt x="288683" y="276153"/>
                </a:lnTo>
                <a:lnTo>
                  <a:pt x="282837" y="269817"/>
                </a:lnTo>
                <a:lnTo>
                  <a:pt x="277774" y="261332"/>
                </a:lnTo>
                <a:lnTo>
                  <a:pt x="273492" y="252457"/>
                </a:lnTo>
                <a:lnTo>
                  <a:pt x="269989" y="244949"/>
                </a:lnTo>
                <a:lnTo>
                  <a:pt x="261683" y="244949"/>
                </a:lnTo>
                <a:lnTo>
                  <a:pt x="257530" y="242866"/>
                </a:lnTo>
                <a:lnTo>
                  <a:pt x="258893" y="235486"/>
                </a:lnTo>
                <a:lnTo>
                  <a:pt x="262202" y="230643"/>
                </a:lnTo>
                <a:lnTo>
                  <a:pt x="266290" y="226189"/>
                </a:lnTo>
                <a:lnTo>
                  <a:pt x="269989" y="219981"/>
                </a:lnTo>
                <a:lnTo>
                  <a:pt x="270927" y="213417"/>
                </a:lnTo>
                <a:lnTo>
                  <a:pt x="271284" y="206462"/>
                </a:lnTo>
                <a:lnTo>
                  <a:pt x="272032" y="199507"/>
                </a:lnTo>
                <a:lnTo>
                  <a:pt x="274142" y="192943"/>
                </a:lnTo>
                <a:lnTo>
                  <a:pt x="276212" y="186707"/>
                </a:lnTo>
                <a:close/>
              </a:path>
              <a:path w="424179" h="405129">
                <a:moveTo>
                  <a:pt x="203265" y="0"/>
                </a:moveTo>
                <a:lnTo>
                  <a:pt x="164071" y="11955"/>
                </a:lnTo>
                <a:lnTo>
                  <a:pt x="131875" y="46547"/>
                </a:lnTo>
                <a:lnTo>
                  <a:pt x="126682" y="78953"/>
                </a:lnTo>
                <a:lnTo>
                  <a:pt x="130835" y="120134"/>
                </a:lnTo>
                <a:lnTo>
                  <a:pt x="132918" y="128452"/>
                </a:lnTo>
                <a:lnTo>
                  <a:pt x="124612" y="132618"/>
                </a:lnTo>
                <a:lnTo>
                  <a:pt x="124612" y="138853"/>
                </a:lnTo>
                <a:lnTo>
                  <a:pt x="125971" y="150719"/>
                </a:lnTo>
                <a:lnTo>
                  <a:pt x="127722" y="165119"/>
                </a:lnTo>
                <a:lnTo>
                  <a:pt x="131051" y="178376"/>
                </a:lnTo>
                <a:lnTo>
                  <a:pt x="137071" y="186707"/>
                </a:lnTo>
                <a:lnTo>
                  <a:pt x="284518" y="186707"/>
                </a:lnTo>
                <a:lnTo>
                  <a:pt x="286600" y="182541"/>
                </a:lnTo>
                <a:lnTo>
                  <a:pt x="290753" y="178376"/>
                </a:lnTo>
                <a:lnTo>
                  <a:pt x="292836" y="170057"/>
                </a:lnTo>
                <a:lnTo>
                  <a:pt x="292836" y="165904"/>
                </a:lnTo>
                <a:lnTo>
                  <a:pt x="294293" y="157778"/>
                </a:lnTo>
                <a:lnTo>
                  <a:pt x="295170" y="149261"/>
                </a:lnTo>
                <a:lnTo>
                  <a:pt x="294879" y="140744"/>
                </a:lnTo>
                <a:lnTo>
                  <a:pt x="292836" y="132618"/>
                </a:lnTo>
                <a:lnTo>
                  <a:pt x="288683" y="126369"/>
                </a:lnTo>
                <a:lnTo>
                  <a:pt x="286600" y="120134"/>
                </a:lnTo>
                <a:lnTo>
                  <a:pt x="286958" y="111033"/>
                </a:lnTo>
                <a:lnTo>
                  <a:pt x="287901" y="98810"/>
                </a:lnTo>
                <a:lnTo>
                  <a:pt x="289231" y="87369"/>
                </a:lnTo>
                <a:lnTo>
                  <a:pt x="290753" y="80611"/>
                </a:lnTo>
                <a:lnTo>
                  <a:pt x="290397" y="69688"/>
                </a:lnTo>
                <a:lnTo>
                  <a:pt x="282448" y="24439"/>
                </a:lnTo>
                <a:lnTo>
                  <a:pt x="261683" y="18203"/>
                </a:lnTo>
                <a:lnTo>
                  <a:pt x="253365" y="9885"/>
                </a:lnTo>
                <a:lnTo>
                  <a:pt x="228023" y="262"/>
                </a:lnTo>
                <a:lnTo>
                  <a:pt x="203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42032" y="3680454"/>
            <a:ext cx="337185" cy="464820"/>
          </a:xfrm>
          <a:custGeom>
            <a:avLst/>
            <a:gdLst/>
            <a:ahLst/>
            <a:cxnLst/>
            <a:rect l="l" t="t" r="r" b="b"/>
            <a:pathLst>
              <a:path w="337185" h="464820">
                <a:moveTo>
                  <a:pt x="279615" y="0"/>
                </a:moveTo>
                <a:lnTo>
                  <a:pt x="56134" y="0"/>
                </a:lnTo>
                <a:lnTo>
                  <a:pt x="34407" y="4441"/>
                </a:lnTo>
                <a:lnTo>
                  <a:pt x="16551" y="16509"/>
                </a:lnTo>
                <a:lnTo>
                  <a:pt x="4452" y="34322"/>
                </a:lnTo>
                <a:lnTo>
                  <a:pt x="0" y="55994"/>
                </a:lnTo>
                <a:lnTo>
                  <a:pt x="0" y="408838"/>
                </a:lnTo>
                <a:lnTo>
                  <a:pt x="4452" y="430508"/>
                </a:lnTo>
                <a:lnTo>
                  <a:pt x="16551" y="448316"/>
                </a:lnTo>
                <a:lnTo>
                  <a:pt x="34407" y="460380"/>
                </a:lnTo>
                <a:lnTo>
                  <a:pt x="56134" y="464819"/>
                </a:lnTo>
                <a:lnTo>
                  <a:pt x="279615" y="464819"/>
                </a:lnTo>
                <a:lnTo>
                  <a:pt x="301951" y="460380"/>
                </a:lnTo>
                <a:lnTo>
                  <a:pt x="320120" y="448316"/>
                </a:lnTo>
                <a:lnTo>
                  <a:pt x="332334" y="430508"/>
                </a:lnTo>
                <a:lnTo>
                  <a:pt x="336804" y="408838"/>
                </a:lnTo>
                <a:lnTo>
                  <a:pt x="336804" y="394042"/>
                </a:lnTo>
                <a:lnTo>
                  <a:pt x="59309" y="394042"/>
                </a:lnTo>
                <a:lnTo>
                  <a:pt x="52959" y="386651"/>
                </a:lnTo>
                <a:lnTo>
                  <a:pt x="52959" y="354952"/>
                </a:lnTo>
                <a:lnTo>
                  <a:pt x="59309" y="348614"/>
                </a:lnTo>
                <a:lnTo>
                  <a:pt x="336804" y="348614"/>
                </a:lnTo>
                <a:lnTo>
                  <a:pt x="336804" y="314820"/>
                </a:lnTo>
                <a:lnTo>
                  <a:pt x="59309" y="314820"/>
                </a:lnTo>
                <a:lnTo>
                  <a:pt x="52959" y="308470"/>
                </a:lnTo>
                <a:lnTo>
                  <a:pt x="52959" y="276783"/>
                </a:lnTo>
                <a:lnTo>
                  <a:pt x="59309" y="270446"/>
                </a:lnTo>
                <a:lnTo>
                  <a:pt x="336804" y="270446"/>
                </a:lnTo>
                <a:lnTo>
                  <a:pt x="336804" y="236639"/>
                </a:lnTo>
                <a:lnTo>
                  <a:pt x="59309" y="236639"/>
                </a:lnTo>
                <a:lnTo>
                  <a:pt x="52959" y="229247"/>
                </a:lnTo>
                <a:lnTo>
                  <a:pt x="52959" y="197548"/>
                </a:lnTo>
                <a:lnTo>
                  <a:pt x="59309" y="191211"/>
                </a:lnTo>
                <a:lnTo>
                  <a:pt x="336804" y="191211"/>
                </a:lnTo>
                <a:lnTo>
                  <a:pt x="336804" y="147904"/>
                </a:lnTo>
                <a:lnTo>
                  <a:pt x="69900" y="147904"/>
                </a:lnTo>
                <a:lnTo>
                  <a:pt x="47663" y="125717"/>
                </a:lnTo>
                <a:lnTo>
                  <a:pt x="47663" y="75006"/>
                </a:lnTo>
                <a:lnTo>
                  <a:pt x="49350" y="66192"/>
                </a:lnTo>
                <a:lnTo>
                  <a:pt x="54014" y="59159"/>
                </a:lnTo>
                <a:lnTo>
                  <a:pt x="61062" y="54503"/>
                </a:lnTo>
                <a:lnTo>
                  <a:pt x="69900" y="52819"/>
                </a:lnTo>
                <a:lnTo>
                  <a:pt x="336149" y="52819"/>
                </a:lnTo>
                <a:lnTo>
                  <a:pt x="332334" y="34322"/>
                </a:lnTo>
                <a:lnTo>
                  <a:pt x="320120" y="16509"/>
                </a:lnTo>
                <a:lnTo>
                  <a:pt x="301951" y="4441"/>
                </a:lnTo>
                <a:lnTo>
                  <a:pt x="279615" y="0"/>
                </a:lnTo>
                <a:close/>
              </a:path>
              <a:path w="337185" h="464820">
                <a:moveTo>
                  <a:pt x="151460" y="348614"/>
                </a:moveTo>
                <a:lnTo>
                  <a:pt x="93205" y="348614"/>
                </a:lnTo>
                <a:lnTo>
                  <a:pt x="99555" y="354952"/>
                </a:lnTo>
                <a:lnTo>
                  <a:pt x="99555" y="386651"/>
                </a:lnTo>
                <a:lnTo>
                  <a:pt x="93205" y="394042"/>
                </a:lnTo>
                <a:lnTo>
                  <a:pt x="151460" y="394042"/>
                </a:lnTo>
                <a:lnTo>
                  <a:pt x="145097" y="386651"/>
                </a:lnTo>
                <a:lnTo>
                  <a:pt x="145097" y="354952"/>
                </a:lnTo>
                <a:lnTo>
                  <a:pt x="151460" y="348614"/>
                </a:lnTo>
                <a:close/>
              </a:path>
              <a:path w="337185" h="464820">
                <a:moveTo>
                  <a:pt x="243598" y="348614"/>
                </a:moveTo>
                <a:lnTo>
                  <a:pt x="185343" y="348614"/>
                </a:lnTo>
                <a:lnTo>
                  <a:pt x="191706" y="354952"/>
                </a:lnTo>
                <a:lnTo>
                  <a:pt x="191706" y="386651"/>
                </a:lnTo>
                <a:lnTo>
                  <a:pt x="185343" y="394042"/>
                </a:lnTo>
                <a:lnTo>
                  <a:pt x="243598" y="394042"/>
                </a:lnTo>
                <a:lnTo>
                  <a:pt x="237248" y="386651"/>
                </a:lnTo>
                <a:lnTo>
                  <a:pt x="237248" y="354952"/>
                </a:lnTo>
                <a:lnTo>
                  <a:pt x="243598" y="348614"/>
                </a:lnTo>
                <a:close/>
              </a:path>
              <a:path w="337185" h="464820">
                <a:moveTo>
                  <a:pt x="336804" y="348614"/>
                </a:moveTo>
                <a:lnTo>
                  <a:pt x="277495" y="348614"/>
                </a:lnTo>
                <a:lnTo>
                  <a:pt x="283845" y="354952"/>
                </a:lnTo>
                <a:lnTo>
                  <a:pt x="283845" y="386651"/>
                </a:lnTo>
                <a:lnTo>
                  <a:pt x="277495" y="394042"/>
                </a:lnTo>
                <a:lnTo>
                  <a:pt x="336804" y="394042"/>
                </a:lnTo>
                <a:lnTo>
                  <a:pt x="336804" y="348614"/>
                </a:lnTo>
                <a:close/>
              </a:path>
              <a:path w="337185" h="464820">
                <a:moveTo>
                  <a:pt x="151460" y="270446"/>
                </a:moveTo>
                <a:lnTo>
                  <a:pt x="93205" y="270446"/>
                </a:lnTo>
                <a:lnTo>
                  <a:pt x="99555" y="276783"/>
                </a:lnTo>
                <a:lnTo>
                  <a:pt x="99555" y="308470"/>
                </a:lnTo>
                <a:lnTo>
                  <a:pt x="93205" y="314820"/>
                </a:lnTo>
                <a:lnTo>
                  <a:pt x="151460" y="314820"/>
                </a:lnTo>
                <a:lnTo>
                  <a:pt x="145097" y="308470"/>
                </a:lnTo>
                <a:lnTo>
                  <a:pt x="145097" y="276783"/>
                </a:lnTo>
                <a:lnTo>
                  <a:pt x="151460" y="270446"/>
                </a:lnTo>
                <a:close/>
              </a:path>
              <a:path w="337185" h="464820">
                <a:moveTo>
                  <a:pt x="243598" y="270446"/>
                </a:moveTo>
                <a:lnTo>
                  <a:pt x="185343" y="270446"/>
                </a:lnTo>
                <a:lnTo>
                  <a:pt x="191706" y="276783"/>
                </a:lnTo>
                <a:lnTo>
                  <a:pt x="191706" y="308470"/>
                </a:lnTo>
                <a:lnTo>
                  <a:pt x="185343" y="314820"/>
                </a:lnTo>
                <a:lnTo>
                  <a:pt x="243598" y="314820"/>
                </a:lnTo>
                <a:lnTo>
                  <a:pt x="237248" y="308470"/>
                </a:lnTo>
                <a:lnTo>
                  <a:pt x="237248" y="276783"/>
                </a:lnTo>
                <a:lnTo>
                  <a:pt x="243598" y="270446"/>
                </a:lnTo>
                <a:close/>
              </a:path>
              <a:path w="337185" h="464820">
                <a:moveTo>
                  <a:pt x="336804" y="270446"/>
                </a:moveTo>
                <a:lnTo>
                  <a:pt x="277495" y="270446"/>
                </a:lnTo>
                <a:lnTo>
                  <a:pt x="283845" y="276783"/>
                </a:lnTo>
                <a:lnTo>
                  <a:pt x="283845" y="308470"/>
                </a:lnTo>
                <a:lnTo>
                  <a:pt x="277495" y="314820"/>
                </a:lnTo>
                <a:lnTo>
                  <a:pt x="336804" y="314820"/>
                </a:lnTo>
                <a:lnTo>
                  <a:pt x="336804" y="270446"/>
                </a:lnTo>
                <a:close/>
              </a:path>
              <a:path w="337185" h="464820">
                <a:moveTo>
                  <a:pt x="151460" y="191211"/>
                </a:moveTo>
                <a:lnTo>
                  <a:pt x="93205" y="191211"/>
                </a:lnTo>
                <a:lnTo>
                  <a:pt x="99555" y="197548"/>
                </a:lnTo>
                <a:lnTo>
                  <a:pt x="99555" y="229247"/>
                </a:lnTo>
                <a:lnTo>
                  <a:pt x="93205" y="236639"/>
                </a:lnTo>
                <a:lnTo>
                  <a:pt x="151460" y="236639"/>
                </a:lnTo>
                <a:lnTo>
                  <a:pt x="145097" y="229247"/>
                </a:lnTo>
                <a:lnTo>
                  <a:pt x="145097" y="197548"/>
                </a:lnTo>
                <a:lnTo>
                  <a:pt x="151460" y="191211"/>
                </a:lnTo>
                <a:close/>
              </a:path>
              <a:path w="337185" h="464820">
                <a:moveTo>
                  <a:pt x="243598" y="191211"/>
                </a:moveTo>
                <a:lnTo>
                  <a:pt x="185343" y="191211"/>
                </a:lnTo>
                <a:lnTo>
                  <a:pt x="191706" y="197548"/>
                </a:lnTo>
                <a:lnTo>
                  <a:pt x="191706" y="229247"/>
                </a:lnTo>
                <a:lnTo>
                  <a:pt x="185343" y="236639"/>
                </a:lnTo>
                <a:lnTo>
                  <a:pt x="243598" y="236639"/>
                </a:lnTo>
                <a:lnTo>
                  <a:pt x="237248" y="229247"/>
                </a:lnTo>
                <a:lnTo>
                  <a:pt x="237248" y="197548"/>
                </a:lnTo>
                <a:lnTo>
                  <a:pt x="243598" y="191211"/>
                </a:lnTo>
                <a:close/>
              </a:path>
              <a:path w="337185" h="464820">
                <a:moveTo>
                  <a:pt x="336804" y="191211"/>
                </a:moveTo>
                <a:lnTo>
                  <a:pt x="277495" y="191211"/>
                </a:lnTo>
                <a:lnTo>
                  <a:pt x="283845" y="197548"/>
                </a:lnTo>
                <a:lnTo>
                  <a:pt x="283845" y="229247"/>
                </a:lnTo>
                <a:lnTo>
                  <a:pt x="277495" y="236639"/>
                </a:lnTo>
                <a:lnTo>
                  <a:pt x="336804" y="236639"/>
                </a:lnTo>
                <a:lnTo>
                  <a:pt x="336804" y="191211"/>
                </a:lnTo>
                <a:close/>
              </a:path>
              <a:path w="337185" h="464820">
                <a:moveTo>
                  <a:pt x="336149" y="52819"/>
                </a:moveTo>
                <a:lnTo>
                  <a:pt x="266903" y="52819"/>
                </a:lnTo>
                <a:lnTo>
                  <a:pt x="275741" y="54503"/>
                </a:lnTo>
                <a:lnTo>
                  <a:pt x="282789" y="59159"/>
                </a:lnTo>
                <a:lnTo>
                  <a:pt x="287453" y="66192"/>
                </a:lnTo>
                <a:lnTo>
                  <a:pt x="289140" y="75006"/>
                </a:lnTo>
                <a:lnTo>
                  <a:pt x="289140" y="125717"/>
                </a:lnTo>
                <a:lnTo>
                  <a:pt x="287453" y="134531"/>
                </a:lnTo>
                <a:lnTo>
                  <a:pt x="282789" y="141563"/>
                </a:lnTo>
                <a:lnTo>
                  <a:pt x="275741" y="146219"/>
                </a:lnTo>
                <a:lnTo>
                  <a:pt x="266903" y="147904"/>
                </a:lnTo>
                <a:lnTo>
                  <a:pt x="336804" y="147904"/>
                </a:lnTo>
                <a:lnTo>
                  <a:pt x="336804" y="55994"/>
                </a:lnTo>
                <a:lnTo>
                  <a:pt x="336149" y="52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06250" y="3025142"/>
            <a:ext cx="320046" cy="3154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91983" y="2991611"/>
            <a:ext cx="262126" cy="3322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57901" y="3035807"/>
            <a:ext cx="349250" cy="283845"/>
          </a:xfrm>
          <a:custGeom>
            <a:avLst/>
            <a:gdLst/>
            <a:ahLst/>
            <a:cxnLst/>
            <a:rect l="l" t="t" r="r" b="b"/>
            <a:pathLst>
              <a:path w="349250" h="283845">
                <a:moveTo>
                  <a:pt x="58572" y="175894"/>
                </a:moveTo>
                <a:lnTo>
                  <a:pt x="46367" y="178803"/>
                </a:lnTo>
                <a:lnTo>
                  <a:pt x="41490" y="181711"/>
                </a:lnTo>
                <a:lnTo>
                  <a:pt x="34162" y="190423"/>
                </a:lnTo>
                <a:lnTo>
                  <a:pt x="31724" y="196240"/>
                </a:lnTo>
                <a:lnTo>
                  <a:pt x="28066" y="202056"/>
                </a:lnTo>
                <a:lnTo>
                  <a:pt x="26847" y="209321"/>
                </a:lnTo>
                <a:lnTo>
                  <a:pt x="21958" y="209321"/>
                </a:lnTo>
                <a:lnTo>
                  <a:pt x="17081" y="213690"/>
                </a:lnTo>
                <a:lnTo>
                  <a:pt x="10985" y="216598"/>
                </a:lnTo>
                <a:lnTo>
                  <a:pt x="7315" y="220954"/>
                </a:lnTo>
                <a:lnTo>
                  <a:pt x="4876" y="226771"/>
                </a:lnTo>
                <a:lnTo>
                  <a:pt x="2438" y="234035"/>
                </a:lnTo>
                <a:lnTo>
                  <a:pt x="0" y="239852"/>
                </a:lnTo>
                <a:lnTo>
                  <a:pt x="0" y="254393"/>
                </a:lnTo>
                <a:lnTo>
                  <a:pt x="2438" y="261658"/>
                </a:lnTo>
                <a:lnTo>
                  <a:pt x="24409" y="283463"/>
                </a:lnTo>
                <a:lnTo>
                  <a:pt x="107378" y="283463"/>
                </a:lnTo>
                <a:lnTo>
                  <a:pt x="114706" y="280555"/>
                </a:lnTo>
                <a:lnTo>
                  <a:pt x="119583" y="277647"/>
                </a:lnTo>
                <a:lnTo>
                  <a:pt x="124459" y="270382"/>
                </a:lnTo>
                <a:lnTo>
                  <a:pt x="128130" y="266014"/>
                </a:lnTo>
                <a:lnTo>
                  <a:pt x="133007" y="258749"/>
                </a:lnTo>
                <a:lnTo>
                  <a:pt x="134226" y="250024"/>
                </a:lnTo>
                <a:lnTo>
                  <a:pt x="135445" y="242760"/>
                </a:lnTo>
                <a:lnTo>
                  <a:pt x="134226" y="235496"/>
                </a:lnTo>
                <a:lnTo>
                  <a:pt x="133007" y="226771"/>
                </a:lnTo>
                <a:lnTo>
                  <a:pt x="146991" y="218046"/>
                </a:lnTo>
                <a:lnTo>
                  <a:pt x="126911" y="218046"/>
                </a:lnTo>
                <a:lnTo>
                  <a:pt x="122021" y="210781"/>
                </a:lnTo>
                <a:lnTo>
                  <a:pt x="115925" y="204965"/>
                </a:lnTo>
                <a:lnTo>
                  <a:pt x="112277" y="203517"/>
                </a:lnTo>
                <a:lnTo>
                  <a:pt x="89077" y="203517"/>
                </a:lnTo>
                <a:lnTo>
                  <a:pt x="87858" y="199148"/>
                </a:lnTo>
                <a:lnTo>
                  <a:pt x="64668" y="177342"/>
                </a:lnTo>
                <a:lnTo>
                  <a:pt x="58572" y="175894"/>
                </a:lnTo>
                <a:close/>
              </a:path>
              <a:path w="349250" h="283845">
                <a:moveTo>
                  <a:pt x="253809" y="202056"/>
                </a:moveTo>
                <a:lnTo>
                  <a:pt x="241617" y="202056"/>
                </a:lnTo>
                <a:lnTo>
                  <a:pt x="235508" y="203517"/>
                </a:lnTo>
                <a:lnTo>
                  <a:pt x="230631" y="207873"/>
                </a:lnTo>
                <a:lnTo>
                  <a:pt x="224523" y="210781"/>
                </a:lnTo>
                <a:lnTo>
                  <a:pt x="196456" y="210781"/>
                </a:lnTo>
                <a:lnTo>
                  <a:pt x="218427" y="220954"/>
                </a:lnTo>
                <a:lnTo>
                  <a:pt x="214769" y="231127"/>
                </a:lnTo>
                <a:lnTo>
                  <a:pt x="214769" y="250024"/>
                </a:lnTo>
                <a:lnTo>
                  <a:pt x="217208" y="258749"/>
                </a:lnTo>
                <a:lnTo>
                  <a:pt x="248932" y="283463"/>
                </a:lnTo>
                <a:lnTo>
                  <a:pt x="323367" y="283463"/>
                </a:lnTo>
                <a:lnTo>
                  <a:pt x="348995" y="254393"/>
                </a:lnTo>
                <a:lnTo>
                  <a:pt x="348995" y="239852"/>
                </a:lnTo>
                <a:lnTo>
                  <a:pt x="347776" y="231127"/>
                </a:lnTo>
                <a:lnTo>
                  <a:pt x="345338" y="226771"/>
                </a:lnTo>
                <a:lnTo>
                  <a:pt x="336791" y="216598"/>
                </a:lnTo>
                <a:lnTo>
                  <a:pt x="331914" y="213690"/>
                </a:lnTo>
                <a:lnTo>
                  <a:pt x="325805" y="209321"/>
                </a:lnTo>
                <a:lnTo>
                  <a:pt x="320928" y="207873"/>
                </a:lnTo>
                <a:lnTo>
                  <a:pt x="320015" y="203517"/>
                </a:lnTo>
                <a:lnTo>
                  <a:pt x="258698" y="203517"/>
                </a:lnTo>
                <a:lnTo>
                  <a:pt x="253809" y="202056"/>
                </a:lnTo>
                <a:close/>
              </a:path>
              <a:path w="349250" h="283845">
                <a:moveTo>
                  <a:pt x="196456" y="210781"/>
                </a:moveTo>
                <a:lnTo>
                  <a:pt x="158635" y="210781"/>
                </a:lnTo>
                <a:lnTo>
                  <a:pt x="163512" y="216598"/>
                </a:lnTo>
                <a:lnTo>
                  <a:pt x="167170" y="219506"/>
                </a:lnTo>
                <a:lnTo>
                  <a:pt x="172059" y="222415"/>
                </a:lnTo>
                <a:lnTo>
                  <a:pt x="183045" y="222415"/>
                </a:lnTo>
                <a:lnTo>
                  <a:pt x="192798" y="216598"/>
                </a:lnTo>
                <a:lnTo>
                  <a:pt x="196456" y="210781"/>
                </a:lnTo>
                <a:close/>
              </a:path>
              <a:path w="349250" h="283845">
                <a:moveTo>
                  <a:pt x="183045" y="107568"/>
                </a:moveTo>
                <a:lnTo>
                  <a:pt x="172059" y="107568"/>
                </a:lnTo>
                <a:lnTo>
                  <a:pt x="172059" y="168630"/>
                </a:lnTo>
                <a:lnTo>
                  <a:pt x="165950" y="171526"/>
                </a:lnTo>
                <a:lnTo>
                  <a:pt x="158635" y="178803"/>
                </a:lnTo>
                <a:lnTo>
                  <a:pt x="154978" y="186067"/>
                </a:lnTo>
                <a:lnTo>
                  <a:pt x="153746" y="196240"/>
                </a:lnTo>
                <a:lnTo>
                  <a:pt x="154978" y="202056"/>
                </a:lnTo>
                <a:lnTo>
                  <a:pt x="126911" y="218046"/>
                </a:lnTo>
                <a:lnTo>
                  <a:pt x="146991" y="218046"/>
                </a:lnTo>
                <a:lnTo>
                  <a:pt x="158635" y="210781"/>
                </a:lnTo>
                <a:lnTo>
                  <a:pt x="224523" y="210781"/>
                </a:lnTo>
                <a:lnTo>
                  <a:pt x="200126" y="200609"/>
                </a:lnTo>
                <a:lnTo>
                  <a:pt x="200126" y="196240"/>
                </a:lnTo>
                <a:lnTo>
                  <a:pt x="198907" y="186067"/>
                </a:lnTo>
                <a:lnTo>
                  <a:pt x="189141" y="171526"/>
                </a:lnTo>
                <a:lnTo>
                  <a:pt x="183045" y="168630"/>
                </a:lnTo>
                <a:lnTo>
                  <a:pt x="183045" y="107568"/>
                </a:lnTo>
                <a:close/>
              </a:path>
              <a:path w="349250" h="283845">
                <a:moveTo>
                  <a:pt x="108597" y="202056"/>
                </a:moveTo>
                <a:lnTo>
                  <a:pt x="93954" y="202056"/>
                </a:lnTo>
                <a:lnTo>
                  <a:pt x="89077" y="203517"/>
                </a:lnTo>
                <a:lnTo>
                  <a:pt x="112277" y="203517"/>
                </a:lnTo>
                <a:lnTo>
                  <a:pt x="108597" y="202056"/>
                </a:lnTo>
                <a:close/>
              </a:path>
              <a:path w="349250" h="283845">
                <a:moveTo>
                  <a:pt x="289204" y="175894"/>
                </a:moveTo>
                <a:lnTo>
                  <a:pt x="284314" y="177342"/>
                </a:lnTo>
                <a:lnTo>
                  <a:pt x="280657" y="178803"/>
                </a:lnTo>
                <a:lnTo>
                  <a:pt x="274561" y="180251"/>
                </a:lnTo>
                <a:lnTo>
                  <a:pt x="270903" y="183159"/>
                </a:lnTo>
                <a:lnTo>
                  <a:pt x="267233" y="187528"/>
                </a:lnTo>
                <a:lnTo>
                  <a:pt x="264794" y="191884"/>
                </a:lnTo>
                <a:lnTo>
                  <a:pt x="262356" y="197700"/>
                </a:lnTo>
                <a:lnTo>
                  <a:pt x="258698" y="203517"/>
                </a:lnTo>
                <a:lnTo>
                  <a:pt x="320015" y="203517"/>
                </a:lnTo>
                <a:lnTo>
                  <a:pt x="318490" y="196240"/>
                </a:lnTo>
                <a:lnTo>
                  <a:pt x="296519" y="177342"/>
                </a:lnTo>
                <a:lnTo>
                  <a:pt x="289204" y="175894"/>
                </a:lnTo>
                <a:close/>
              </a:path>
              <a:path w="349250" h="283845">
                <a:moveTo>
                  <a:pt x="169621" y="0"/>
                </a:moveTo>
                <a:lnTo>
                  <a:pt x="141554" y="20345"/>
                </a:lnTo>
                <a:lnTo>
                  <a:pt x="139103" y="26161"/>
                </a:lnTo>
                <a:lnTo>
                  <a:pt x="137883" y="31978"/>
                </a:lnTo>
                <a:lnTo>
                  <a:pt x="133007" y="33439"/>
                </a:lnTo>
                <a:lnTo>
                  <a:pt x="126911" y="37795"/>
                </a:lnTo>
                <a:lnTo>
                  <a:pt x="122021" y="40703"/>
                </a:lnTo>
                <a:lnTo>
                  <a:pt x="118363" y="45059"/>
                </a:lnTo>
                <a:lnTo>
                  <a:pt x="115925" y="50876"/>
                </a:lnTo>
                <a:lnTo>
                  <a:pt x="112267" y="56692"/>
                </a:lnTo>
                <a:lnTo>
                  <a:pt x="109816" y="63957"/>
                </a:lnTo>
                <a:lnTo>
                  <a:pt x="109816" y="78498"/>
                </a:lnTo>
                <a:lnTo>
                  <a:pt x="112267" y="85763"/>
                </a:lnTo>
                <a:lnTo>
                  <a:pt x="119583" y="97396"/>
                </a:lnTo>
                <a:lnTo>
                  <a:pt x="124459" y="101752"/>
                </a:lnTo>
                <a:lnTo>
                  <a:pt x="130568" y="104660"/>
                </a:lnTo>
                <a:lnTo>
                  <a:pt x="135445" y="107568"/>
                </a:lnTo>
                <a:lnTo>
                  <a:pt x="211099" y="107568"/>
                </a:lnTo>
                <a:lnTo>
                  <a:pt x="218427" y="106121"/>
                </a:lnTo>
                <a:lnTo>
                  <a:pt x="224523" y="104660"/>
                </a:lnTo>
                <a:lnTo>
                  <a:pt x="230631" y="100304"/>
                </a:lnTo>
                <a:lnTo>
                  <a:pt x="235508" y="95935"/>
                </a:lnTo>
                <a:lnTo>
                  <a:pt x="239166" y="88671"/>
                </a:lnTo>
                <a:lnTo>
                  <a:pt x="242836" y="82854"/>
                </a:lnTo>
                <a:lnTo>
                  <a:pt x="244055" y="74142"/>
                </a:lnTo>
                <a:lnTo>
                  <a:pt x="246494" y="66865"/>
                </a:lnTo>
                <a:lnTo>
                  <a:pt x="244055" y="58140"/>
                </a:lnTo>
                <a:lnTo>
                  <a:pt x="221491" y="27622"/>
                </a:lnTo>
                <a:lnTo>
                  <a:pt x="200126" y="27622"/>
                </a:lnTo>
                <a:lnTo>
                  <a:pt x="198907" y="21805"/>
                </a:lnTo>
                <a:lnTo>
                  <a:pt x="196456" y="17449"/>
                </a:lnTo>
                <a:lnTo>
                  <a:pt x="191579" y="11633"/>
                </a:lnTo>
                <a:lnTo>
                  <a:pt x="189141" y="7264"/>
                </a:lnTo>
                <a:lnTo>
                  <a:pt x="184264" y="4356"/>
                </a:lnTo>
                <a:lnTo>
                  <a:pt x="180593" y="2908"/>
                </a:lnTo>
                <a:lnTo>
                  <a:pt x="174497" y="1447"/>
                </a:lnTo>
                <a:lnTo>
                  <a:pt x="169621" y="0"/>
                </a:lnTo>
                <a:close/>
              </a:path>
              <a:path w="349250" h="283845">
                <a:moveTo>
                  <a:pt x="218427" y="26161"/>
                </a:moveTo>
                <a:lnTo>
                  <a:pt x="205003" y="26161"/>
                </a:lnTo>
                <a:lnTo>
                  <a:pt x="200126" y="27622"/>
                </a:lnTo>
                <a:lnTo>
                  <a:pt x="221491" y="27622"/>
                </a:lnTo>
                <a:lnTo>
                  <a:pt x="218427" y="26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49868" y="1987295"/>
            <a:ext cx="30480" cy="43180"/>
          </a:xfrm>
          <a:custGeom>
            <a:avLst/>
            <a:gdLst/>
            <a:ahLst/>
            <a:cxnLst/>
            <a:rect l="l" t="t" r="r" b="b"/>
            <a:pathLst>
              <a:path w="30479" h="43180">
                <a:moveTo>
                  <a:pt x="0" y="0"/>
                </a:moveTo>
                <a:lnTo>
                  <a:pt x="30479" y="0"/>
                </a:lnTo>
                <a:lnTo>
                  <a:pt x="30479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94064" y="1965960"/>
            <a:ext cx="29209" cy="64135"/>
          </a:xfrm>
          <a:custGeom>
            <a:avLst/>
            <a:gdLst/>
            <a:ahLst/>
            <a:cxnLst/>
            <a:rect l="l" t="t" r="r" b="b"/>
            <a:pathLst>
              <a:path w="29209" h="64135">
                <a:moveTo>
                  <a:pt x="0" y="0"/>
                </a:moveTo>
                <a:lnTo>
                  <a:pt x="28955" y="0"/>
                </a:lnTo>
                <a:lnTo>
                  <a:pt x="28955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38259" y="1952244"/>
            <a:ext cx="27940" cy="78105"/>
          </a:xfrm>
          <a:custGeom>
            <a:avLst/>
            <a:gdLst/>
            <a:ahLst/>
            <a:cxnLst/>
            <a:rect l="l" t="t" r="r" b="b"/>
            <a:pathLst>
              <a:path w="27940" h="78105">
                <a:moveTo>
                  <a:pt x="0" y="0"/>
                </a:moveTo>
                <a:lnTo>
                  <a:pt x="27431" y="0"/>
                </a:lnTo>
                <a:lnTo>
                  <a:pt x="27431" y="77724"/>
                </a:lnTo>
                <a:lnTo>
                  <a:pt x="0" y="77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95409" y="194157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83395" y="2080260"/>
            <a:ext cx="91440" cy="12700"/>
          </a:xfrm>
          <a:custGeom>
            <a:avLst/>
            <a:gdLst/>
            <a:ahLst/>
            <a:cxnLst/>
            <a:rect l="l" t="t" r="r" b="b"/>
            <a:pathLst>
              <a:path w="91440" h="12700">
                <a:moveTo>
                  <a:pt x="91440" y="0"/>
                </a:moveTo>
                <a:lnTo>
                  <a:pt x="0" y="0"/>
                </a:lnTo>
                <a:lnTo>
                  <a:pt x="10854" y="4846"/>
                </a:lnTo>
                <a:lnTo>
                  <a:pt x="22202" y="8710"/>
                </a:lnTo>
                <a:lnTo>
                  <a:pt x="33879" y="11267"/>
                </a:lnTo>
                <a:lnTo>
                  <a:pt x="45720" y="12191"/>
                </a:lnTo>
                <a:lnTo>
                  <a:pt x="57560" y="11267"/>
                </a:lnTo>
                <a:lnTo>
                  <a:pt x="69237" y="8710"/>
                </a:lnTo>
                <a:lnTo>
                  <a:pt x="80585" y="4846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072371" y="1802890"/>
            <a:ext cx="111760" cy="311150"/>
          </a:xfrm>
          <a:custGeom>
            <a:avLst/>
            <a:gdLst/>
            <a:ahLst/>
            <a:cxnLst/>
            <a:rect l="l" t="t" r="r" b="b"/>
            <a:pathLst>
              <a:path w="111759" h="311150">
                <a:moveTo>
                  <a:pt x="111251" y="0"/>
                </a:moveTo>
                <a:lnTo>
                  <a:pt x="78219" y="0"/>
                </a:lnTo>
                <a:lnTo>
                  <a:pt x="78219" y="277520"/>
                </a:lnTo>
                <a:lnTo>
                  <a:pt x="0" y="277520"/>
                </a:lnTo>
                <a:lnTo>
                  <a:pt x="5219" y="284556"/>
                </a:lnTo>
                <a:lnTo>
                  <a:pt x="15568" y="285515"/>
                </a:lnTo>
                <a:lnTo>
                  <a:pt x="25426" y="288283"/>
                </a:lnTo>
                <a:lnTo>
                  <a:pt x="34307" y="292700"/>
                </a:lnTo>
                <a:lnTo>
                  <a:pt x="41719" y="298602"/>
                </a:lnTo>
                <a:lnTo>
                  <a:pt x="53886" y="310896"/>
                </a:lnTo>
                <a:lnTo>
                  <a:pt x="111251" y="310896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93480" y="2063495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0" y="0"/>
                </a:moveTo>
                <a:lnTo>
                  <a:pt x="0" y="50292"/>
                </a:lnTo>
                <a:lnTo>
                  <a:pt x="42672" y="50292"/>
                </a:lnTo>
                <a:lnTo>
                  <a:pt x="37338" y="46697"/>
                </a:lnTo>
                <a:lnTo>
                  <a:pt x="28448" y="37719"/>
                </a:lnTo>
                <a:lnTo>
                  <a:pt x="20502" y="29044"/>
                </a:lnTo>
                <a:lnTo>
                  <a:pt x="12890" y="19531"/>
                </a:lnTo>
                <a:lnTo>
                  <a:pt x="5945" y="96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3482" y="1802886"/>
            <a:ext cx="390525" cy="123825"/>
          </a:xfrm>
          <a:custGeom>
            <a:avLst/>
            <a:gdLst/>
            <a:ahLst/>
            <a:cxnLst/>
            <a:rect l="l" t="t" r="r" b="b"/>
            <a:pathLst>
              <a:path w="390525" h="123825">
                <a:moveTo>
                  <a:pt x="390144" y="0"/>
                </a:moveTo>
                <a:lnTo>
                  <a:pt x="0" y="0"/>
                </a:lnTo>
                <a:lnTo>
                  <a:pt x="0" y="123444"/>
                </a:lnTo>
                <a:lnTo>
                  <a:pt x="6646" y="112896"/>
                </a:lnTo>
                <a:lnTo>
                  <a:pt x="13620" y="102511"/>
                </a:lnTo>
                <a:lnTo>
                  <a:pt x="21252" y="92454"/>
                </a:lnTo>
                <a:lnTo>
                  <a:pt x="29870" y="82892"/>
                </a:lnTo>
                <a:lnTo>
                  <a:pt x="31635" y="81127"/>
                </a:lnTo>
                <a:lnTo>
                  <a:pt x="33388" y="81127"/>
                </a:lnTo>
                <a:lnTo>
                  <a:pt x="33388" y="33515"/>
                </a:lnTo>
                <a:lnTo>
                  <a:pt x="390144" y="33515"/>
                </a:lnTo>
                <a:lnTo>
                  <a:pt x="390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74249" y="2124458"/>
            <a:ext cx="204216" cy="914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92073" y="1852278"/>
            <a:ext cx="395605" cy="396875"/>
          </a:xfrm>
          <a:custGeom>
            <a:avLst/>
            <a:gdLst/>
            <a:ahLst/>
            <a:cxnLst/>
            <a:rect l="l" t="t" r="r" b="b"/>
            <a:pathLst>
              <a:path w="395604" h="396875">
                <a:moveTo>
                  <a:pt x="310849" y="254490"/>
                </a:moveTo>
                <a:lnTo>
                  <a:pt x="218258" y="254490"/>
                </a:lnTo>
                <a:lnTo>
                  <a:pt x="244598" y="280817"/>
                </a:lnTo>
                <a:lnTo>
                  <a:pt x="244270" y="288967"/>
                </a:lnTo>
                <a:lnTo>
                  <a:pt x="327148" y="384398"/>
                </a:lnTo>
                <a:lnTo>
                  <a:pt x="355915" y="396466"/>
                </a:lnTo>
                <a:lnTo>
                  <a:pt x="370873" y="394025"/>
                </a:lnTo>
                <a:lnTo>
                  <a:pt x="383358" y="386151"/>
                </a:lnTo>
                <a:lnTo>
                  <a:pt x="392280" y="372655"/>
                </a:lnTo>
                <a:lnTo>
                  <a:pt x="395438" y="357182"/>
                </a:lnTo>
                <a:lnTo>
                  <a:pt x="392997" y="341710"/>
                </a:lnTo>
                <a:lnTo>
                  <a:pt x="385124" y="328214"/>
                </a:lnTo>
                <a:lnTo>
                  <a:pt x="313102" y="256243"/>
                </a:lnTo>
                <a:lnTo>
                  <a:pt x="310849" y="254490"/>
                </a:lnTo>
                <a:close/>
              </a:path>
              <a:path w="395604" h="396875">
                <a:moveTo>
                  <a:pt x="161624" y="0"/>
                </a:moveTo>
                <a:lnTo>
                  <a:pt x="118556" y="518"/>
                </a:lnTo>
                <a:lnTo>
                  <a:pt x="77174" y="14014"/>
                </a:lnTo>
                <a:lnTo>
                  <a:pt x="40852" y="40317"/>
                </a:lnTo>
                <a:lnTo>
                  <a:pt x="13857" y="76621"/>
                </a:lnTo>
                <a:lnTo>
                  <a:pt x="268" y="117981"/>
                </a:lnTo>
                <a:lnTo>
                  <a:pt x="0" y="161027"/>
                </a:lnTo>
                <a:lnTo>
                  <a:pt x="12967" y="202388"/>
                </a:lnTo>
                <a:lnTo>
                  <a:pt x="39087" y="238691"/>
                </a:lnTo>
                <a:lnTo>
                  <a:pt x="79189" y="267079"/>
                </a:lnTo>
                <a:lnTo>
                  <a:pt x="125382" y="278847"/>
                </a:lnTo>
                <a:lnTo>
                  <a:pt x="173220" y="274487"/>
                </a:lnTo>
                <a:lnTo>
                  <a:pt x="218258" y="254490"/>
                </a:lnTo>
                <a:lnTo>
                  <a:pt x="310849" y="254490"/>
                </a:lnTo>
                <a:lnTo>
                  <a:pt x="305908" y="250647"/>
                </a:lnTo>
                <a:lnTo>
                  <a:pt x="304172" y="249878"/>
                </a:lnTo>
                <a:lnTo>
                  <a:pt x="137455" y="249878"/>
                </a:lnTo>
                <a:lnTo>
                  <a:pt x="95464" y="242062"/>
                </a:lnTo>
                <a:lnTo>
                  <a:pt x="58416" y="217622"/>
                </a:lnTo>
                <a:lnTo>
                  <a:pt x="34975" y="181609"/>
                </a:lnTo>
                <a:lnTo>
                  <a:pt x="27674" y="140161"/>
                </a:lnTo>
                <a:lnTo>
                  <a:pt x="36183" y="98386"/>
                </a:lnTo>
                <a:lnTo>
                  <a:pt x="60169" y="61387"/>
                </a:lnTo>
                <a:lnTo>
                  <a:pt x="97468" y="36670"/>
                </a:lnTo>
                <a:lnTo>
                  <a:pt x="139871" y="28247"/>
                </a:lnTo>
                <a:lnTo>
                  <a:pt x="224881" y="28247"/>
                </a:lnTo>
                <a:lnTo>
                  <a:pt x="203006" y="12626"/>
                </a:lnTo>
                <a:lnTo>
                  <a:pt x="161624" y="0"/>
                </a:lnTo>
                <a:close/>
              </a:path>
              <a:path w="395604" h="396875">
                <a:moveTo>
                  <a:pt x="224881" y="28247"/>
                </a:moveTo>
                <a:lnTo>
                  <a:pt x="139871" y="28247"/>
                </a:lnTo>
                <a:lnTo>
                  <a:pt x="181945" y="35953"/>
                </a:lnTo>
                <a:lnTo>
                  <a:pt x="218258" y="59621"/>
                </a:lnTo>
                <a:lnTo>
                  <a:pt x="241941" y="96653"/>
                </a:lnTo>
                <a:lnTo>
                  <a:pt x="249651" y="138622"/>
                </a:lnTo>
                <a:lnTo>
                  <a:pt x="241224" y="180590"/>
                </a:lnTo>
                <a:lnTo>
                  <a:pt x="216493" y="217622"/>
                </a:lnTo>
                <a:lnTo>
                  <a:pt x="179446" y="241566"/>
                </a:lnTo>
                <a:lnTo>
                  <a:pt x="137455" y="249878"/>
                </a:lnTo>
                <a:lnTo>
                  <a:pt x="304172" y="249878"/>
                </a:lnTo>
                <a:lnTo>
                  <a:pt x="297729" y="247026"/>
                </a:lnTo>
                <a:lnTo>
                  <a:pt x="290685" y="245714"/>
                </a:lnTo>
                <a:lnTo>
                  <a:pt x="279726" y="245714"/>
                </a:lnTo>
                <a:lnTo>
                  <a:pt x="253387" y="219375"/>
                </a:lnTo>
                <a:lnTo>
                  <a:pt x="274157" y="174337"/>
                </a:lnTo>
                <a:lnTo>
                  <a:pt x="278628" y="126336"/>
                </a:lnTo>
                <a:lnTo>
                  <a:pt x="266963" y="79652"/>
                </a:lnTo>
                <a:lnTo>
                  <a:pt x="239328" y="38565"/>
                </a:lnTo>
                <a:lnTo>
                  <a:pt x="224881" y="28247"/>
                </a:lnTo>
                <a:close/>
              </a:path>
              <a:path w="395604" h="396875">
                <a:moveTo>
                  <a:pt x="288892" y="245381"/>
                </a:moveTo>
                <a:lnTo>
                  <a:pt x="279726" y="245714"/>
                </a:lnTo>
                <a:lnTo>
                  <a:pt x="290685" y="245714"/>
                </a:lnTo>
                <a:lnTo>
                  <a:pt x="288892" y="24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768585" y="3003804"/>
            <a:ext cx="306705" cy="363220"/>
          </a:xfrm>
          <a:custGeom>
            <a:avLst/>
            <a:gdLst/>
            <a:ahLst/>
            <a:cxnLst/>
            <a:rect l="l" t="t" r="r" b="b"/>
            <a:pathLst>
              <a:path w="306704" h="363220">
                <a:moveTo>
                  <a:pt x="254457" y="213741"/>
                </a:moveTo>
                <a:lnTo>
                  <a:pt x="158838" y="330327"/>
                </a:lnTo>
                <a:lnTo>
                  <a:pt x="165315" y="336804"/>
                </a:lnTo>
                <a:lnTo>
                  <a:pt x="170180" y="343281"/>
                </a:lnTo>
                <a:lnTo>
                  <a:pt x="176657" y="348145"/>
                </a:lnTo>
                <a:lnTo>
                  <a:pt x="182481" y="351783"/>
                </a:lnTo>
                <a:lnTo>
                  <a:pt x="193526" y="359066"/>
                </a:lnTo>
                <a:lnTo>
                  <a:pt x="199351" y="362712"/>
                </a:lnTo>
                <a:lnTo>
                  <a:pt x="293357" y="246126"/>
                </a:lnTo>
                <a:lnTo>
                  <a:pt x="288238" y="242706"/>
                </a:lnTo>
                <a:lnTo>
                  <a:pt x="282817" y="239442"/>
                </a:lnTo>
                <a:lnTo>
                  <a:pt x="277399" y="235878"/>
                </a:lnTo>
                <a:lnTo>
                  <a:pt x="272288" y="231559"/>
                </a:lnTo>
                <a:lnTo>
                  <a:pt x="265798" y="226695"/>
                </a:lnTo>
                <a:lnTo>
                  <a:pt x="259321" y="220218"/>
                </a:lnTo>
                <a:lnTo>
                  <a:pt x="254457" y="213741"/>
                </a:lnTo>
                <a:close/>
              </a:path>
              <a:path w="306704" h="363220">
                <a:moveTo>
                  <a:pt x="209080" y="0"/>
                </a:moveTo>
                <a:lnTo>
                  <a:pt x="25933" y="0"/>
                </a:lnTo>
                <a:lnTo>
                  <a:pt x="16410" y="1997"/>
                </a:lnTo>
                <a:lnTo>
                  <a:pt x="8104" y="7486"/>
                </a:lnTo>
                <a:lnTo>
                  <a:pt x="2228" y="15709"/>
                </a:lnTo>
                <a:lnTo>
                  <a:pt x="0" y="25908"/>
                </a:lnTo>
                <a:lnTo>
                  <a:pt x="0" y="323850"/>
                </a:lnTo>
                <a:lnTo>
                  <a:pt x="2228" y="333111"/>
                </a:lnTo>
                <a:lnTo>
                  <a:pt x="8104" y="340855"/>
                </a:lnTo>
                <a:lnTo>
                  <a:pt x="16410" y="346170"/>
                </a:lnTo>
                <a:lnTo>
                  <a:pt x="25933" y="348145"/>
                </a:lnTo>
                <a:lnTo>
                  <a:pt x="162077" y="348145"/>
                </a:lnTo>
                <a:lnTo>
                  <a:pt x="157213" y="344906"/>
                </a:lnTo>
                <a:lnTo>
                  <a:pt x="153974" y="341655"/>
                </a:lnTo>
                <a:lnTo>
                  <a:pt x="150723" y="336804"/>
                </a:lnTo>
                <a:lnTo>
                  <a:pt x="145872" y="330327"/>
                </a:lnTo>
                <a:lnTo>
                  <a:pt x="22694" y="330327"/>
                </a:lnTo>
                <a:lnTo>
                  <a:pt x="19443" y="327088"/>
                </a:lnTo>
                <a:lnTo>
                  <a:pt x="19443" y="22669"/>
                </a:lnTo>
                <a:lnTo>
                  <a:pt x="22694" y="19431"/>
                </a:lnTo>
                <a:lnTo>
                  <a:pt x="231144" y="19431"/>
                </a:lnTo>
                <a:lnTo>
                  <a:pt x="218795" y="6477"/>
                </a:lnTo>
                <a:lnTo>
                  <a:pt x="209080" y="0"/>
                </a:lnTo>
                <a:close/>
              </a:path>
              <a:path w="306704" h="363220">
                <a:moveTo>
                  <a:pt x="288493" y="270421"/>
                </a:moveTo>
                <a:lnTo>
                  <a:pt x="269049" y="293077"/>
                </a:lnTo>
                <a:lnTo>
                  <a:pt x="269049" y="327088"/>
                </a:lnTo>
                <a:lnTo>
                  <a:pt x="265798" y="330327"/>
                </a:lnTo>
                <a:lnTo>
                  <a:pt x="239864" y="330327"/>
                </a:lnTo>
                <a:lnTo>
                  <a:pt x="223659" y="348145"/>
                </a:lnTo>
                <a:lnTo>
                  <a:pt x="262559" y="348145"/>
                </a:lnTo>
                <a:lnTo>
                  <a:pt x="272768" y="346170"/>
                </a:lnTo>
                <a:lnTo>
                  <a:pt x="280998" y="340855"/>
                </a:lnTo>
                <a:lnTo>
                  <a:pt x="286493" y="333111"/>
                </a:lnTo>
                <a:lnTo>
                  <a:pt x="288493" y="323850"/>
                </a:lnTo>
                <a:lnTo>
                  <a:pt x="288493" y="270421"/>
                </a:lnTo>
                <a:close/>
              </a:path>
              <a:path w="306704" h="363220">
                <a:moveTo>
                  <a:pt x="197726" y="265557"/>
                </a:moveTo>
                <a:lnTo>
                  <a:pt x="47002" y="265557"/>
                </a:lnTo>
                <a:lnTo>
                  <a:pt x="47002" y="283375"/>
                </a:lnTo>
                <a:lnTo>
                  <a:pt x="183146" y="283375"/>
                </a:lnTo>
                <a:lnTo>
                  <a:pt x="197726" y="265557"/>
                </a:lnTo>
                <a:close/>
              </a:path>
              <a:path w="306704" h="363220">
                <a:moveTo>
                  <a:pt x="228523" y="228320"/>
                </a:moveTo>
                <a:lnTo>
                  <a:pt x="47002" y="228320"/>
                </a:lnTo>
                <a:lnTo>
                  <a:pt x="47002" y="246126"/>
                </a:lnTo>
                <a:lnTo>
                  <a:pt x="212318" y="246126"/>
                </a:lnTo>
                <a:lnTo>
                  <a:pt x="228523" y="228320"/>
                </a:lnTo>
                <a:close/>
              </a:path>
              <a:path w="306704" h="363220">
                <a:moveTo>
                  <a:pt x="299834" y="191071"/>
                </a:moveTo>
                <a:lnTo>
                  <a:pt x="296595" y="192697"/>
                </a:lnTo>
                <a:lnTo>
                  <a:pt x="277152" y="204025"/>
                </a:lnTo>
                <a:lnTo>
                  <a:pt x="286867" y="213741"/>
                </a:lnTo>
                <a:lnTo>
                  <a:pt x="290118" y="215353"/>
                </a:lnTo>
                <a:lnTo>
                  <a:pt x="294982" y="218592"/>
                </a:lnTo>
                <a:lnTo>
                  <a:pt x="298221" y="220218"/>
                </a:lnTo>
                <a:lnTo>
                  <a:pt x="304698" y="199161"/>
                </a:lnTo>
                <a:lnTo>
                  <a:pt x="306324" y="195922"/>
                </a:lnTo>
                <a:lnTo>
                  <a:pt x="299834" y="191071"/>
                </a:lnTo>
                <a:close/>
              </a:path>
              <a:path w="306704" h="363220">
                <a:moveTo>
                  <a:pt x="241490" y="189458"/>
                </a:moveTo>
                <a:lnTo>
                  <a:pt x="47002" y="189458"/>
                </a:lnTo>
                <a:lnTo>
                  <a:pt x="47002" y="208889"/>
                </a:lnTo>
                <a:lnTo>
                  <a:pt x="241490" y="208889"/>
                </a:lnTo>
                <a:lnTo>
                  <a:pt x="241490" y="189458"/>
                </a:lnTo>
                <a:close/>
              </a:path>
              <a:path w="306704" h="363220">
                <a:moveTo>
                  <a:pt x="231144" y="19431"/>
                </a:moveTo>
                <a:lnTo>
                  <a:pt x="202590" y="19431"/>
                </a:lnTo>
                <a:lnTo>
                  <a:pt x="205828" y="22669"/>
                </a:lnTo>
                <a:lnTo>
                  <a:pt x="205828" y="79349"/>
                </a:lnTo>
                <a:lnTo>
                  <a:pt x="212318" y="84201"/>
                </a:lnTo>
                <a:lnTo>
                  <a:pt x="223659" y="85826"/>
                </a:lnTo>
                <a:lnTo>
                  <a:pt x="265798" y="85826"/>
                </a:lnTo>
                <a:lnTo>
                  <a:pt x="269049" y="89065"/>
                </a:lnTo>
                <a:lnTo>
                  <a:pt x="269049" y="195922"/>
                </a:lnTo>
                <a:lnTo>
                  <a:pt x="288493" y="186220"/>
                </a:lnTo>
                <a:lnTo>
                  <a:pt x="288493" y="80962"/>
                </a:lnTo>
                <a:lnTo>
                  <a:pt x="286867" y="77724"/>
                </a:lnTo>
                <a:lnTo>
                  <a:pt x="283629" y="74485"/>
                </a:lnTo>
                <a:lnTo>
                  <a:pt x="231144" y="19431"/>
                </a:lnTo>
                <a:close/>
              </a:path>
              <a:path w="306704" h="363220">
                <a:moveTo>
                  <a:pt x="241490" y="152209"/>
                </a:moveTo>
                <a:lnTo>
                  <a:pt x="47002" y="152209"/>
                </a:lnTo>
                <a:lnTo>
                  <a:pt x="47002" y="170014"/>
                </a:lnTo>
                <a:lnTo>
                  <a:pt x="241490" y="170014"/>
                </a:lnTo>
                <a:lnTo>
                  <a:pt x="241490" y="152209"/>
                </a:lnTo>
                <a:close/>
              </a:path>
              <a:path w="306704" h="363220">
                <a:moveTo>
                  <a:pt x="241490" y="114960"/>
                </a:moveTo>
                <a:lnTo>
                  <a:pt x="47002" y="114960"/>
                </a:lnTo>
                <a:lnTo>
                  <a:pt x="47002" y="132765"/>
                </a:lnTo>
                <a:lnTo>
                  <a:pt x="241490" y="132765"/>
                </a:lnTo>
                <a:lnTo>
                  <a:pt x="241490" y="114960"/>
                </a:lnTo>
                <a:close/>
              </a:path>
              <a:path w="306704" h="363220">
                <a:moveTo>
                  <a:pt x="184772" y="76098"/>
                </a:moveTo>
                <a:lnTo>
                  <a:pt x="47002" y="76098"/>
                </a:lnTo>
                <a:lnTo>
                  <a:pt x="47002" y="95529"/>
                </a:lnTo>
                <a:lnTo>
                  <a:pt x="184772" y="95529"/>
                </a:lnTo>
                <a:lnTo>
                  <a:pt x="184772" y="76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74820" y="3706367"/>
            <a:ext cx="402590" cy="384175"/>
          </a:xfrm>
          <a:custGeom>
            <a:avLst/>
            <a:gdLst/>
            <a:ahLst/>
            <a:cxnLst/>
            <a:rect l="l" t="t" r="r" b="b"/>
            <a:pathLst>
              <a:path w="402589" h="384175">
                <a:moveTo>
                  <a:pt x="246887" y="218211"/>
                </a:moveTo>
                <a:lnTo>
                  <a:pt x="176021" y="218211"/>
                </a:lnTo>
                <a:lnTo>
                  <a:pt x="182915" y="222675"/>
                </a:lnTo>
                <a:lnTo>
                  <a:pt x="190023" y="226118"/>
                </a:lnTo>
                <a:lnTo>
                  <a:pt x="197560" y="228335"/>
                </a:lnTo>
                <a:lnTo>
                  <a:pt x="205739" y="229120"/>
                </a:lnTo>
                <a:lnTo>
                  <a:pt x="205739" y="301129"/>
                </a:lnTo>
                <a:lnTo>
                  <a:pt x="191345" y="305460"/>
                </a:lnTo>
                <a:lnTo>
                  <a:pt x="179736" y="314493"/>
                </a:lnTo>
                <a:lnTo>
                  <a:pt x="171985" y="327207"/>
                </a:lnTo>
                <a:lnTo>
                  <a:pt x="169163" y="342582"/>
                </a:lnTo>
                <a:lnTo>
                  <a:pt x="172414" y="358271"/>
                </a:lnTo>
                <a:lnTo>
                  <a:pt x="181451" y="371501"/>
                </a:lnTo>
                <a:lnTo>
                  <a:pt x="195202" y="380639"/>
                </a:lnTo>
                <a:lnTo>
                  <a:pt x="212597" y="384047"/>
                </a:lnTo>
                <a:lnTo>
                  <a:pt x="229028" y="380639"/>
                </a:lnTo>
                <a:lnTo>
                  <a:pt x="242887" y="371501"/>
                </a:lnTo>
                <a:lnTo>
                  <a:pt x="252460" y="358271"/>
                </a:lnTo>
                <a:lnTo>
                  <a:pt x="256031" y="342582"/>
                </a:lnTo>
                <a:lnTo>
                  <a:pt x="253210" y="327207"/>
                </a:lnTo>
                <a:lnTo>
                  <a:pt x="245459" y="314493"/>
                </a:lnTo>
                <a:lnTo>
                  <a:pt x="233850" y="305460"/>
                </a:lnTo>
                <a:lnTo>
                  <a:pt x="219455" y="301129"/>
                </a:lnTo>
                <a:lnTo>
                  <a:pt x="219455" y="229120"/>
                </a:lnTo>
                <a:lnTo>
                  <a:pt x="227599" y="228335"/>
                </a:lnTo>
                <a:lnTo>
                  <a:pt x="234886" y="226118"/>
                </a:lnTo>
                <a:lnTo>
                  <a:pt x="241315" y="222675"/>
                </a:lnTo>
                <a:lnTo>
                  <a:pt x="246887" y="218211"/>
                </a:lnTo>
                <a:close/>
              </a:path>
              <a:path w="402589" h="384175">
                <a:moveTo>
                  <a:pt x="43433" y="285851"/>
                </a:moveTo>
                <a:lnTo>
                  <a:pt x="27003" y="289262"/>
                </a:lnTo>
                <a:lnTo>
                  <a:pt x="13144" y="298402"/>
                </a:lnTo>
                <a:lnTo>
                  <a:pt x="3571" y="311633"/>
                </a:lnTo>
                <a:lnTo>
                  <a:pt x="0" y="327317"/>
                </a:lnTo>
                <a:lnTo>
                  <a:pt x="3571" y="344261"/>
                </a:lnTo>
                <a:lnTo>
                  <a:pt x="13144" y="358136"/>
                </a:lnTo>
                <a:lnTo>
                  <a:pt x="27003" y="367511"/>
                </a:lnTo>
                <a:lnTo>
                  <a:pt x="43433" y="370954"/>
                </a:lnTo>
                <a:lnTo>
                  <a:pt x="60829" y="367511"/>
                </a:lnTo>
                <a:lnTo>
                  <a:pt x="74580" y="358136"/>
                </a:lnTo>
                <a:lnTo>
                  <a:pt x="83617" y="344261"/>
                </a:lnTo>
                <a:lnTo>
                  <a:pt x="86867" y="327317"/>
                </a:lnTo>
                <a:lnTo>
                  <a:pt x="86867" y="314223"/>
                </a:lnTo>
                <a:lnTo>
                  <a:pt x="82295" y="307670"/>
                </a:lnTo>
                <a:lnTo>
                  <a:pt x="93725" y="296760"/>
                </a:lnTo>
                <a:lnTo>
                  <a:pt x="73151" y="296760"/>
                </a:lnTo>
                <a:lnTo>
                  <a:pt x="67222" y="292297"/>
                </a:lnTo>
                <a:lnTo>
                  <a:pt x="60007" y="288853"/>
                </a:lnTo>
                <a:lnTo>
                  <a:pt x="51935" y="286636"/>
                </a:lnTo>
                <a:lnTo>
                  <a:pt x="43433" y="285851"/>
                </a:lnTo>
                <a:close/>
              </a:path>
              <a:path w="402589" h="384175">
                <a:moveTo>
                  <a:pt x="267840" y="218211"/>
                </a:moveTo>
                <a:lnTo>
                  <a:pt x="246887" y="218211"/>
                </a:lnTo>
                <a:lnTo>
                  <a:pt x="304037" y="272757"/>
                </a:lnTo>
                <a:lnTo>
                  <a:pt x="299465" y="281495"/>
                </a:lnTo>
                <a:lnTo>
                  <a:pt x="299465" y="285851"/>
                </a:lnTo>
                <a:lnTo>
                  <a:pt x="301859" y="296730"/>
                </a:lnTo>
                <a:lnTo>
                  <a:pt x="308324" y="305766"/>
                </a:lnTo>
                <a:lnTo>
                  <a:pt x="317789" y="311938"/>
                </a:lnTo>
                <a:lnTo>
                  <a:pt x="329183" y="314223"/>
                </a:lnTo>
                <a:lnTo>
                  <a:pt x="340578" y="311938"/>
                </a:lnTo>
                <a:lnTo>
                  <a:pt x="350043" y="305766"/>
                </a:lnTo>
                <a:lnTo>
                  <a:pt x="356508" y="296730"/>
                </a:lnTo>
                <a:lnTo>
                  <a:pt x="358901" y="285851"/>
                </a:lnTo>
                <a:lnTo>
                  <a:pt x="356508" y="274975"/>
                </a:lnTo>
                <a:lnTo>
                  <a:pt x="350043" y="265942"/>
                </a:lnTo>
                <a:lnTo>
                  <a:pt x="343760" y="261848"/>
                </a:lnTo>
                <a:lnTo>
                  <a:pt x="315467" y="261848"/>
                </a:lnTo>
                <a:lnTo>
                  <a:pt x="267840" y="218211"/>
                </a:lnTo>
                <a:close/>
              </a:path>
              <a:path w="402589" h="384175">
                <a:moveTo>
                  <a:pt x="132130" y="87287"/>
                </a:moveTo>
                <a:lnTo>
                  <a:pt x="109727" y="87287"/>
                </a:lnTo>
                <a:lnTo>
                  <a:pt x="166877" y="139649"/>
                </a:lnTo>
                <a:lnTo>
                  <a:pt x="160877" y="147867"/>
                </a:lnTo>
                <a:lnTo>
                  <a:pt x="156590" y="156290"/>
                </a:lnTo>
                <a:lnTo>
                  <a:pt x="154019" y="165122"/>
                </a:lnTo>
                <a:lnTo>
                  <a:pt x="153161" y="174561"/>
                </a:lnTo>
                <a:lnTo>
                  <a:pt x="154019" y="184006"/>
                </a:lnTo>
                <a:lnTo>
                  <a:pt x="156590" y="192838"/>
                </a:lnTo>
                <a:lnTo>
                  <a:pt x="160877" y="201263"/>
                </a:lnTo>
                <a:lnTo>
                  <a:pt x="166877" y="209486"/>
                </a:lnTo>
                <a:lnTo>
                  <a:pt x="73151" y="296760"/>
                </a:lnTo>
                <a:lnTo>
                  <a:pt x="93725" y="296760"/>
                </a:lnTo>
                <a:lnTo>
                  <a:pt x="176021" y="218211"/>
                </a:lnTo>
                <a:lnTo>
                  <a:pt x="267840" y="218211"/>
                </a:lnTo>
                <a:lnTo>
                  <a:pt x="258317" y="209486"/>
                </a:lnTo>
                <a:lnTo>
                  <a:pt x="262997" y="201263"/>
                </a:lnTo>
                <a:lnTo>
                  <a:pt x="266604" y="192838"/>
                </a:lnTo>
                <a:lnTo>
                  <a:pt x="268926" y="184006"/>
                </a:lnTo>
                <a:lnTo>
                  <a:pt x="269747" y="174561"/>
                </a:lnTo>
                <a:lnTo>
                  <a:pt x="268926" y="165122"/>
                </a:lnTo>
                <a:lnTo>
                  <a:pt x="266604" y="156290"/>
                </a:lnTo>
                <a:lnTo>
                  <a:pt x="262997" y="147867"/>
                </a:lnTo>
                <a:lnTo>
                  <a:pt x="258317" y="139649"/>
                </a:lnTo>
                <a:lnTo>
                  <a:pt x="267458" y="130924"/>
                </a:lnTo>
                <a:lnTo>
                  <a:pt x="176021" y="130924"/>
                </a:lnTo>
                <a:lnTo>
                  <a:pt x="132130" y="87287"/>
                </a:lnTo>
                <a:close/>
              </a:path>
              <a:path w="402589" h="384175">
                <a:moveTo>
                  <a:pt x="329183" y="257492"/>
                </a:moveTo>
                <a:lnTo>
                  <a:pt x="324611" y="257492"/>
                </a:lnTo>
                <a:lnTo>
                  <a:pt x="317753" y="259664"/>
                </a:lnTo>
                <a:lnTo>
                  <a:pt x="315467" y="261848"/>
                </a:lnTo>
                <a:lnTo>
                  <a:pt x="343760" y="261848"/>
                </a:lnTo>
                <a:lnTo>
                  <a:pt x="340578" y="259775"/>
                </a:lnTo>
                <a:lnTo>
                  <a:pt x="329183" y="257492"/>
                </a:lnTo>
                <a:close/>
              </a:path>
              <a:path w="402589" h="384175">
                <a:moveTo>
                  <a:pt x="212597" y="117830"/>
                </a:moveTo>
                <a:lnTo>
                  <a:pt x="202382" y="118649"/>
                </a:lnTo>
                <a:lnTo>
                  <a:pt x="192595" y="121105"/>
                </a:lnTo>
                <a:lnTo>
                  <a:pt x="183665" y="125197"/>
                </a:lnTo>
                <a:lnTo>
                  <a:pt x="176021" y="130924"/>
                </a:lnTo>
                <a:lnTo>
                  <a:pt x="246887" y="130924"/>
                </a:lnTo>
                <a:lnTo>
                  <a:pt x="239601" y="125197"/>
                </a:lnTo>
                <a:lnTo>
                  <a:pt x="231457" y="121105"/>
                </a:lnTo>
                <a:lnTo>
                  <a:pt x="222456" y="118649"/>
                </a:lnTo>
                <a:lnTo>
                  <a:pt x="212597" y="117830"/>
                </a:lnTo>
                <a:close/>
              </a:path>
              <a:path w="402589" h="384175">
                <a:moveTo>
                  <a:pt x="358901" y="0"/>
                </a:moveTo>
                <a:lnTo>
                  <a:pt x="341506" y="3408"/>
                </a:lnTo>
                <a:lnTo>
                  <a:pt x="327755" y="12546"/>
                </a:lnTo>
                <a:lnTo>
                  <a:pt x="318718" y="25776"/>
                </a:lnTo>
                <a:lnTo>
                  <a:pt x="315467" y="41465"/>
                </a:lnTo>
                <a:lnTo>
                  <a:pt x="315467" y="56730"/>
                </a:lnTo>
                <a:lnTo>
                  <a:pt x="320039" y="61099"/>
                </a:lnTo>
                <a:lnTo>
                  <a:pt x="246887" y="130924"/>
                </a:lnTo>
                <a:lnTo>
                  <a:pt x="267458" y="130924"/>
                </a:lnTo>
                <a:lnTo>
                  <a:pt x="329183" y="72008"/>
                </a:lnTo>
                <a:lnTo>
                  <a:pt x="387880" y="72008"/>
                </a:lnTo>
                <a:lnTo>
                  <a:pt x="389191" y="71193"/>
                </a:lnTo>
                <a:lnTo>
                  <a:pt x="398764" y="58068"/>
                </a:lnTo>
                <a:lnTo>
                  <a:pt x="402335" y="41465"/>
                </a:lnTo>
                <a:lnTo>
                  <a:pt x="398764" y="25776"/>
                </a:lnTo>
                <a:lnTo>
                  <a:pt x="389191" y="12546"/>
                </a:lnTo>
                <a:lnTo>
                  <a:pt x="375332" y="3408"/>
                </a:lnTo>
                <a:lnTo>
                  <a:pt x="358901" y="0"/>
                </a:lnTo>
                <a:close/>
              </a:path>
              <a:path w="402589" h="384175">
                <a:moveTo>
                  <a:pt x="96011" y="34912"/>
                </a:moveTo>
                <a:lnTo>
                  <a:pt x="84617" y="37196"/>
                </a:lnTo>
                <a:lnTo>
                  <a:pt x="75152" y="43368"/>
                </a:lnTo>
                <a:lnTo>
                  <a:pt x="68687" y="52405"/>
                </a:lnTo>
                <a:lnTo>
                  <a:pt x="66293" y="63284"/>
                </a:lnTo>
                <a:lnTo>
                  <a:pt x="68687" y="74155"/>
                </a:lnTo>
                <a:lnTo>
                  <a:pt x="75152" y="83188"/>
                </a:lnTo>
                <a:lnTo>
                  <a:pt x="84617" y="89358"/>
                </a:lnTo>
                <a:lnTo>
                  <a:pt x="96011" y="91643"/>
                </a:lnTo>
                <a:lnTo>
                  <a:pt x="100583" y="91643"/>
                </a:lnTo>
                <a:lnTo>
                  <a:pt x="109727" y="87287"/>
                </a:lnTo>
                <a:lnTo>
                  <a:pt x="132130" y="87287"/>
                </a:lnTo>
                <a:lnTo>
                  <a:pt x="121157" y="76377"/>
                </a:lnTo>
                <a:lnTo>
                  <a:pt x="123443" y="72008"/>
                </a:lnTo>
                <a:lnTo>
                  <a:pt x="123443" y="63284"/>
                </a:lnTo>
                <a:lnTo>
                  <a:pt x="121408" y="52405"/>
                </a:lnTo>
                <a:lnTo>
                  <a:pt x="115728" y="43368"/>
                </a:lnTo>
                <a:lnTo>
                  <a:pt x="107049" y="37196"/>
                </a:lnTo>
                <a:lnTo>
                  <a:pt x="96011" y="34912"/>
                </a:lnTo>
                <a:close/>
              </a:path>
              <a:path w="402589" h="384175">
                <a:moveTo>
                  <a:pt x="387880" y="72008"/>
                </a:moveTo>
                <a:lnTo>
                  <a:pt x="329183" y="72008"/>
                </a:lnTo>
                <a:lnTo>
                  <a:pt x="335113" y="76472"/>
                </a:lnTo>
                <a:lnTo>
                  <a:pt x="342328" y="79916"/>
                </a:lnTo>
                <a:lnTo>
                  <a:pt x="350400" y="82133"/>
                </a:lnTo>
                <a:lnTo>
                  <a:pt x="358901" y="82918"/>
                </a:lnTo>
                <a:lnTo>
                  <a:pt x="375332" y="79816"/>
                </a:lnTo>
                <a:lnTo>
                  <a:pt x="387880" y="72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86884" y="4061459"/>
            <a:ext cx="1912620" cy="538480"/>
          </a:xfrm>
          <a:custGeom>
            <a:avLst/>
            <a:gdLst/>
            <a:ahLst/>
            <a:cxnLst/>
            <a:rect l="l" t="t" r="r" b="b"/>
            <a:pathLst>
              <a:path w="1912620" h="538479">
                <a:moveTo>
                  <a:pt x="0" y="0"/>
                </a:moveTo>
                <a:lnTo>
                  <a:pt x="1912619" y="0"/>
                </a:lnTo>
                <a:lnTo>
                  <a:pt x="1912619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819465" y="4161978"/>
            <a:ext cx="11518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management/  data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governance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31507" y="4059935"/>
            <a:ext cx="4472940" cy="539750"/>
          </a:xfrm>
          <a:custGeom>
            <a:avLst/>
            <a:gdLst/>
            <a:ahLst/>
            <a:cxnLst/>
            <a:rect l="l" t="t" r="r" b="b"/>
            <a:pathLst>
              <a:path w="4472940" h="539750">
                <a:moveTo>
                  <a:pt x="0" y="0"/>
                </a:moveTo>
                <a:lnTo>
                  <a:pt x="4472940" y="0"/>
                </a:lnTo>
                <a:lnTo>
                  <a:pt x="4472940" y="539495"/>
                </a:lnTo>
                <a:lnTo>
                  <a:pt x="0" y="539495"/>
                </a:lnTo>
                <a:lnTo>
                  <a:pt x="0" y="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764395" y="4237316"/>
            <a:ext cx="2597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security, resiliency,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governance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445335" y="4267535"/>
            <a:ext cx="119727" cy="288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0801604" y="4237316"/>
            <a:ext cx="104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152382" y="4163564"/>
            <a:ext cx="239395" cy="330835"/>
          </a:xfrm>
          <a:custGeom>
            <a:avLst/>
            <a:gdLst/>
            <a:ahLst/>
            <a:cxnLst/>
            <a:rect l="l" t="t" r="r" b="b"/>
            <a:pathLst>
              <a:path w="239395" h="330835">
                <a:moveTo>
                  <a:pt x="17843" y="0"/>
                </a:moveTo>
                <a:lnTo>
                  <a:pt x="5384" y="0"/>
                </a:lnTo>
                <a:lnTo>
                  <a:pt x="0" y="5054"/>
                </a:lnTo>
                <a:lnTo>
                  <a:pt x="0" y="189077"/>
                </a:lnTo>
                <a:lnTo>
                  <a:pt x="3221" y="214720"/>
                </a:lnTo>
                <a:lnTo>
                  <a:pt x="22910" y="255785"/>
                </a:lnTo>
                <a:lnTo>
                  <a:pt x="77522" y="299486"/>
                </a:lnTo>
                <a:lnTo>
                  <a:pt x="123967" y="317674"/>
                </a:lnTo>
                <a:lnTo>
                  <a:pt x="174389" y="327409"/>
                </a:lnTo>
                <a:lnTo>
                  <a:pt x="227495" y="330708"/>
                </a:lnTo>
                <a:lnTo>
                  <a:pt x="233883" y="330708"/>
                </a:lnTo>
                <a:lnTo>
                  <a:pt x="239268" y="325996"/>
                </a:lnTo>
                <a:lnTo>
                  <a:pt x="239268" y="313220"/>
                </a:lnTo>
                <a:lnTo>
                  <a:pt x="234556" y="307835"/>
                </a:lnTo>
                <a:lnTo>
                  <a:pt x="228168" y="307835"/>
                </a:lnTo>
                <a:lnTo>
                  <a:pt x="177281" y="304486"/>
                </a:lnTo>
                <a:lnTo>
                  <a:pt x="130278" y="295430"/>
                </a:lnTo>
                <a:lnTo>
                  <a:pt x="88134" y="279120"/>
                </a:lnTo>
                <a:lnTo>
                  <a:pt x="51828" y="254012"/>
                </a:lnTo>
                <a:lnTo>
                  <a:pt x="25614" y="209253"/>
                </a:lnTo>
                <a:lnTo>
                  <a:pt x="23228" y="189077"/>
                </a:lnTo>
                <a:lnTo>
                  <a:pt x="23228" y="5054"/>
                </a:lnTo>
                <a:lnTo>
                  <a:pt x="17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52382" y="4163564"/>
            <a:ext cx="239395" cy="330835"/>
          </a:xfrm>
          <a:custGeom>
            <a:avLst/>
            <a:gdLst/>
            <a:ahLst/>
            <a:cxnLst/>
            <a:rect l="l" t="t" r="r" b="b"/>
            <a:pathLst>
              <a:path w="239395" h="330835">
                <a:moveTo>
                  <a:pt x="17843" y="0"/>
                </a:moveTo>
                <a:lnTo>
                  <a:pt x="5384" y="0"/>
                </a:lnTo>
                <a:lnTo>
                  <a:pt x="0" y="5054"/>
                </a:lnTo>
                <a:lnTo>
                  <a:pt x="0" y="189077"/>
                </a:lnTo>
                <a:lnTo>
                  <a:pt x="3221" y="214720"/>
                </a:lnTo>
                <a:lnTo>
                  <a:pt x="22910" y="255785"/>
                </a:lnTo>
                <a:lnTo>
                  <a:pt x="77522" y="299486"/>
                </a:lnTo>
                <a:lnTo>
                  <a:pt x="123967" y="317674"/>
                </a:lnTo>
                <a:lnTo>
                  <a:pt x="174389" y="327409"/>
                </a:lnTo>
                <a:lnTo>
                  <a:pt x="227495" y="330708"/>
                </a:lnTo>
                <a:lnTo>
                  <a:pt x="233883" y="330708"/>
                </a:lnTo>
                <a:lnTo>
                  <a:pt x="239268" y="325996"/>
                </a:lnTo>
                <a:lnTo>
                  <a:pt x="239268" y="313220"/>
                </a:lnTo>
                <a:lnTo>
                  <a:pt x="234556" y="307835"/>
                </a:lnTo>
                <a:lnTo>
                  <a:pt x="228168" y="307835"/>
                </a:lnTo>
                <a:lnTo>
                  <a:pt x="177281" y="304486"/>
                </a:lnTo>
                <a:lnTo>
                  <a:pt x="130278" y="295430"/>
                </a:lnTo>
                <a:lnTo>
                  <a:pt x="88134" y="279120"/>
                </a:lnTo>
                <a:lnTo>
                  <a:pt x="51828" y="254012"/>
                </a:lnTo>
                <a:lnTo>
                  <a:pt x="25614" y="209253"/>
                </a:lnTo>
                <a:lnTo>
                  <a:pt x="23228" y="189077"/>
                </a:lnTo>
                <a:lnTo>
                  <a:pt x="23228" y="5054"/>
                </a:lnTo>
                <a:lnTo>
                  <a:pt x="17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33159" y="4233673"/>
            <a:ext cx="216408" cy="1310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01150" y="4091938"/>
            <a:ext cx="360045" cy="355600"/>
          </a:xfrm>
          <a:custGeom>
            <a:avLst/>
            <a:gdLst/>
            <a:ahLst/>
            <a:cxnLst/>
            <a:rect l="l" t="t" r="r" b="b"/>
            <a:pathLst>
              <a:path w="360045" h="355600">
                <a:moveTo>
                  <a:pt x="180009" y="0"/>
                </a:moveTo>
                <a:lnTo>
                  <a:pt x="117911" y="4332"/>
                </a:lnTo>
                <a:lnTo>
                  <a:pt x="65366" y="16484"/>
                </a:lnTo>
                <a:lnTo>
                  <a:pt x="23799" y="38341"/>
                </a:lnTo>
                <a:lnTo>
                  <a:pt x="0" y="83731"/>
                </a:lnTo>
                <a:lnTo>
                  <a:pt x="0" y="260934"/>
                </a:lnTo>
                <a:lnTo>
                  <a:pt x="13158" y="299055"/>
                </a:lnTo>
                <a:lnTo>
                  <a:pt x="51700" y="329276"/>
                </a:lnTo>
                <a:lnTo>
                  <a:pt x="88915" y="343577"/>
                </a:lnTo>
                <a:lnTo>
                  <a:pt x="132041" y="351952"/>
                </a:lnTo>
                <a:lnTo>
                  <a:pt x="180009" y="355092"/>
                </a:lnTo>
                <a:lnTo>
                  <a:pt x="192358" y="354903"/>
                </a:lnTo>
                <a:lnTo>
                  <a:pt x="204644" y="354337"/>
                </a:lnTo>
                <a:lnTo>
                  <a:pt x="216678" y="353393"/>
                </a:lnTo>
                <a:lnTo>
                  <a:pt x="228269" y="352069"/>
                </a:lnTo>
                <a:lnTo>
                  <a:pt x="228900" y="321805"/>
                </a:lnTo>
                <a:lnTo>
                  <a:pt x="180009" y="321805"/>
                </a:lnTo>
                <a:lnTo>
                  <a:pt x="122842" y="317023"/>
                </a:lnTo>
                <a:lnTo>
                  <a:pt x="76174" y="303980"/>
                </a:lnTo>
                <a:lnTo>
                  <a:pt x="44717" y="284632"/>
                </a:lnTo>
                <a:lnTo>
                  <a:pt x="33185" y="260934"/>
                </a:lnTo>
                <a:lnTo>
                  <a:pt x="33185" y="118364"/>
                </a:lnTo>
                <a:lnTo>
                  <a:pt x="74100" y="118364"/>
                </a:lnTo>
                <a:lnTo>
                  <a:pt x="44717" y="103389"/>
                </a:lnTo>
                <a:lnTo>
                  <a:pt x="44717" y="64072"/>
                </a:lnTo>
                <a:lnTo>
                  <a:pt x="122842" y="37243"/>
                </a:lnTo>
                <a:lnTo>
                  <a:pt x="180009" y="33286"/>
                </a:lnTo>
                <a:lnTo>
                  <a:pt x="327090" y="33286"/>
                </a:lnTo>
                <a:lnTo>
                  <a:pt x="305764" y="21000"/>
                </a:lnTo>
                <a:lnTo>
                  <a:pt x="269252" y="9336"/>
                </a:lnTo>
                <a:lnTo>
                  <a:pt x="227082" y="2588"/>
                </a:lnTo>
                <a:lnTo>
                  <a:pt x="180009" y="0"/>
                </a:lnTo>
                <a:close/>
              </a:path>
              <a:path w="360045" h="355600">
                <a:moveTo>
                  <a:pt x="228942" y="318439"/>
                </a:moveTo>
                <a:lnTo>
                  <a:pt x="217287" y="319956"/>
                </a:lnTo>
                <a:lnTo>
                  <a:pt x="205100" y="321003"/>
                </a:lnTo>
                <a:lnTo>
                  <a:pt x="192600" y="321609"/>
                </a:lnTo>
                <a:lnTo>
                  <a:pt x="180009" y="321805"/>
                </a:lnTo>
                <a:lnTo>
                  <a:pt x="228900" y="321805"/>
                </a:lnTo>
                <a:lnTo>
                  <a:pt x="228942" y="318439"/>
                </a:lnTo>
                <a:close/>
              </a:path>
              <a:path w="360045" h="355600">
                <a:moveTo>
                  <a:pt x="359663" y="118364"/>
                </a:moveTo>
                <a:lnTo>
                  <a:pt x="326821" y="118364"/>
                </a:lnTo>
                <a:lnTo>
                  <a:pt x="326821" y="154686"/>
                </a:lnTo>
                <a:lnTo>
                  <a:pt x="334986" y="156321"/>
                </a:lnTo>
                <a:lnTo>
                  <a:pt x="342868" y="158715"/>
                </a:lnTo>
                <a:lnTo>
                  <a:pt x="350435" y="161865"/>
                </a:lnTo>
                <a:lnTo>
                  <a:pt x="357657" y="165773"/>
                </a:lnTo>
                <a:lnTo>
                  <a:pt x="359003" y="165773"/>
                </a:lnTo>
                <a:lnTo>
                  <a:pt x="359663" y="166116"/>
                </a:lnTo>
                <a:lnTo>
                  <a:pt x="359663" y="118364"/>
                </a:lnTo>
                <a:close/>
              </a:path>
              <a:path w="360045" h="355600">
                <a:moveTo>
                  <a:pt x="74100" y="118364"/>
                </a:moveTo>
                <a:lnTo>
                  <a:pt x="33185" y="118364"/>
                </a:lnTo>
                <a:lnTo>
                  <a:pt x="36880" y="121729"/>
                </a:lnTo>
                <a:lnTo>
                  <a:pt x="71917" y="138641"/>
                </a:lnTo>
                <a:lnTo>
                  <a:pt x="139870" y="152081"/>
                </a:lnTo>
                <a:lnTo>
                  <a:pt x="180009" y="154012"/>
                </a:lnTo>
                <a:lnTo>
                  <a:pt x="210652" y="152962"/>
                </a:lnTo>
                <a:lnTo>
                  <a:pt x="239379" y="149893"/>
                </a:lnTo>
                <a:lnTo>
                  <a:pt x="265652" y="144931"/>
                </a:lnTo>
                <a:lnTo>
                  <a:pt x="288937" y="138201"/>
                </a:lnTo>
                <a:lnTo>
                  <a:pt x="299611" y="134175"/>
                </a:lnTo>
                <a:lnTo>
                  <a:pt x="180009" y="134175"/>
                </a:lnTo>
                <a:lnTo>
                  <a:pt x="122842" y="130219"/>
                </a:lnTo>
                <a:lnTo>
                  <a:pt x="76174" y="119421"/>
                </a:lnTo>
                <a:lnTo>
                  <a:pt x="74100" y="118364"/>
                </a:lnTo>
                <a:close/>
              </a:path>
              <a:path w="360045" h="355600">
                <a:moveTo>
                  <a:pt x="327090" y="33286"/>
                </a:moveTo>
                <a:lnTo>
                  <a:pt x="180009" y="33286"/>
                </a:lnTo>
                <a:lnTo>
                  <a:pt x="237024" y="37243"/>
                </a:lnTo>
                <a:lnTo>
                  <a:pt x="283705" y="48040"/>
                </a:lnTo>
                <a:lnTo>
                  <a:pt x="315240" y="64072"/>
                </a:lnTo>
                <a:lnTo>
                  <a:pt x="326821" y="83731"/>
                </a:lnTo>
                <a:lnTo>
                  <a:pt x="315240" y="103389"/>
                </a:lnTo>
                <a:lnTo>
                  <a:pt x="283705" y="119421"/>
                </a:lnTo>
                <a:lnTo>
                  <a:pt x="237024" y="130219"/>
                </a:lnTo>
                <a:lnTo>
                  <a:pt x="180009" y="134175"/>
                </a:lnTo>
                <a:lnTo>
                  <a:pt x="299611" y="134175"/>
                </a:lnTo>
                <a:lnTo>
                  <a:pt x="309140" y="129800"/>
                </a:lnTo>
                <a:lnTo>
                  <a:pt x="317887" y="124874"/>
                </a:lnTo>
                <a:lnTo>
                  <a:pt x="325818" y="119380"/>
                </a:lnTo>
                <a:lnTo>
                  <a:pt x="326821" y="118364"/>
                </a:lnTo>
                <a:lnTo>
                  <a:pt x="359663" y="118364"/>
                </a:lnTo>
                <a:lnTo>
                  <a:pt x="359663" y="83731"/>
                </a:lnTo>
                <a:lnTo>
                  <a:pt x="357595" y="69116"/>
                </a:lnTo>
                <a:lnTo>
                  <a:pt x="352164" y="56616"/>
                </a:lnTo>
                <a:lnTo>
                  <a:pt x="344533" y="46326"/>
                </a:lnTo>
                <a:lnTo>
                  <a:pt x="335864" y="38341"/>
                </a:lnTo>
                <a:lnTo>
                  <a:pt x="327090" y="33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965178" y="4209288"/>
            <a:ext cx="43180" cy="45720"/>
          </a:xfrm>
          <a:custGeom>
            <a:avLst/>
            <a:gdLst/>
            <a:ahLst/>
            <a:cxnLst/>
            <a:rect l="l" t="t" r="r" b="b"/>
            <a:pathLst>
              <a:path w="43179" h="45720">
                <a:moveTo>
                  <a:pt x="42672" y="0"/>
                </a:moveTo>
                <a:lnTo>
                  <a:pt x="0" y="0"/>
                </a:lnTo>
                <a:lnTo>
                  <a:pt x="42672" y="45720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14304" y="430530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814304" y="42504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814304" y="4347971"/>
            <a:ext cx="79375" cy="22860"/>
          </a:xfrm>
          <a:custGeom>
            <a:avLst/>
            <a:gdLst/>
            <a:ahLst/>
            <a:cxnLst/>
            <a:rect l="l" t="t" r="r" b="b"/>
            <a:pathLst>
              <a:path w="79375" h="22860">
                <a:moveTo>
                  <a:pt x="0" y="0"/>
                </a:moveTo>
                <a:lnTo>
                  <a:pt x="79248" y="0"/>
                </a:lnTo>
                <a:lnTo>
                  <a:pt x="79248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940795" y="4325111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629" y="0"/>
                </a:moveTo>
                <a:lnTo>
                  <a:pt x="79222" y="1193"/>
                </a:lnTo>
                <a:lnTo>
                  <a:pt x="69621" y="3581"/>
                </a:lnTo>
                <a:lnTo>
                  <a:pt x="62420" y="4775"/>
                </a:lnTo>
                <a:lnTo>
                  <a:pt x="20408" y="32194"/>
                </a:lnTo>
                <a:lnTo>
                  <a:pt x="12001" y="46494"/>
                </a:lnTo>
                <a:lnTo>
                  <a:pt x="7200" y="53644"/>
                </a:lnTo>
                <a:lnTo>
                  <a:pt x="3606" y="62001"/>
                </a:lnTo>
                <a:lnTo>
                  <a:pt x="1206" y="78689"/>
                </a:lnTo>
                <a:lnTo>
                  <a:pt x="0" y="88226"/>
                </a:lnTo>
                <a:lnTo>
                  <a:pt x="2400" y="104914"/>
                </a:lnTo>
                <a:lnTo>
                  <a:pt x="3606" y="114452"/>
                </a:lnTo>
                <a:lnTo>
                  <a:pt x="7200" y="121615"/>
                </a:lnTo>
                <a:lnTo>
                  <a:pt x="12001" y="129959"/>
                </a:lnTo>
                <a:lnTo>
                  <a:pt x="15608" y="137109"/>
                </a:lnTo>
                <a:lnTo>
                  <a:pt x="20408" y="143065"/>
                </a:lnTo>
                <a:lnTo>
                  <a:pt x="25209" y="150228"/>
                </a:lnTo>
                <a:lnTo>
                  <a:pt x="32410" y="156184"/>
                </a:lnTo>
                <a:lnTo>
                  <a:pt x="39611" y="160947"/>
                </a:lnTo>
                <a:lnTo>
                  <a:pt x="45618" y="164528"/>
                </a:lnTo>
                <a:lnTo>
                  <a:pt x="54013" y="169303"/>
                </a:lnTo>
                <a:lnTo>
                  <a:pt x="62420" y="171678"/>
                </a:lnTo>
                <a:lnTo>
                  <a:pt x="69621" y="174066"/>
                </a:lnTo>
                <a:lnTo>
                  <a:pt x="79222" y="175260"/>
                </a:lnTo>
                <a:lnTo>
                  <a:pt x="97231" y="175260"/>
                </a:lnTo>
                <a:lnTo>
                  <a:pt x="105638" y="174066"/>
                </a:lnTo>
                <a:lnTo>
                  <a:pt x="115239" y="171678"/>
                </a:lnTo>
                <a:lnTo>
                  <a:pt x="122440" y="169303"/>
                </a:lnTo>
                <a:lnTo>
                  <a:pt x="129641" y="164528"/>
                </a:lnTo>
                <a:lnTo>
                  <a:pt x="138048" y="160947"/>
                </a:lnTo>
                <a:lnTo>
                  <a:pt x="144043" y="156184"/>
                </a:lnTo>
                <a:lnTo>
                  <a:pt x="150050" y="150228"/>
                </a:lnTo>
                <a:lnTo>
                  <a:pt x="154050" y="144259"/>
                </a:lnTo>
                <a:lnTo>
                  <a:pt x="79222" y="144259"/>
                </a:lnTo>
                <a:lnTo>
                  <a:pt x="79222" y="134721"/>
                </a:lnTo>
                <a:lnTo>
                  <a:pt x="55219" y="134721"/>
                </a:lnTo>
                <a:lnTo>
                  <a:pt x="42011" y="121615"/>
                </a:lnTo>
                <a:lnTo>
                  <a:pt x="48018" y="114452"/>
                </a:lnTo>
                <a:lnTo>
                  <a:pt x="44411" y="107302"/>
                </a:lnTo>
                <a:lnTo>
                  <a:pt x="40817" y="96570"/>
                </a:lnTo>
                <a:lnTo>
                  <a:pt x="32410" y="96570"/>
                </a:lnTo>
                <a:lnTo>
                  <a:pt x="32410" y="78689"/>
                </a:lnTo>
                <a:lnTo>
                  <a:pt x="40817" y="78689"/>
                </a:lnTo>
                <a:lnTo>
                  <a:pt x="44411" y="70345"/>
                </a:lnTo>
                <a:lnTo>
                  <a:pt x="48018" y="60807"/>
                </a:lnTo>
                <a:lnTo>
                  <a:pt x="42011" y="54838"/>
                </a:lnTo>
                <a:lnTo>
                  <a:pt x="55219" y="41732"/>
                </a:lnTo>
                <a:lnTo>
                  <a:pt x="76815" y="41732"/>
                </a:lnTo>
                <a:lnTo>
                  <a:pt x="79222" y="40538"/>
                </a:lnTo>
                <a:lnTo>
                  <a:pt x="79222" y="32194"/>
                </a:lnTo>
                <a:lnTo>
                  <a:pt x="154851" y="32194"/>
                </a:lnTo>
                <a:lnTo>
                  <a:pt x="150050" y="27419"/>
                </a:lnTo>
                <a:lnTo>
                  <a:pt x="144043" y="20269"/>
                </a:lnTo>
                <a:lnTo>
                  <a:pt x="138048" y="15494"/>
                </a:lnTo>
                <a:lnTo>
                  <a:pt x="129641" y="11925"/>
                </a:lnTo>
                <a:lnTo>
                  <a:pt x="115239" y="4775"/>
                </a:lnTo>
                <a:lnTo>
                  <a:pt x="105638" y="3581"/>
                </a:lnTo>
                <a:lnTo>
                  <a:pt x="97231" y="1193"/>
                </a:lnTo>
                <a:lnTo>
                  <a:pt x="87629" y="0"/>
                </a:lnTo>
                <a:close/>
              </a:path>
              <a:path w="175259" h="175260">
                <a:moveTo>
                  <a:pt x="115239" y="127571"/>
                </a:moveTo>
                <a:lnTo>
                  <a:pt x="106832" y="132334"/>
                </a:lnTo>
                <a:lnTo>
                  <a:pt x="97231" y="134721"/>
                </a:lnTo>
                <a:lnTo>
                  <a:pt x="97231" y="144259"/>
                </a:lnTo>
                <a:lnTo>
                  <a:pt x="154050" y="144259"/>
                </a:lnTo>
                <a:lnTo>
                  <a:pt x="154851" y="143065"/>
                </a:lnTo>
                <a:lnTo>
                  <a:pt x="160858" y="137109"/>
                </a:lnTo>
                <a:lnTo>
                  <a:pt x="162461" y="134721"/>
                </a:lnTo>
                <a:lnTo>
                  <a:pt x="122440" y="134721"/>
                </a:lnTo>
                <a:lnTo>
                  <a:pt x="115239" y="127571"/>
                </a:lnTo>
                <a:close/>
              </a:path>
              <a:path w="175259" h="175260">
                <a:moveTo>
                  <a:pt x="61226" y="127571"/>
                </a:moveTo>
                <a:lnTo>
                  <a:pt x="55219" y="134721"/>
                </a:lnTo>
                <a:lnTo>
                  <a:pt x="79222" y="134721"/>
                </a:lnTo>
                <a:lnTo>
                  <a:pt x="69621" y="132334"/>
                </a:lnTo>
                <a:lnTo>
                  <a:pt x="61226" y="127571"/>
                </a:lnTo>
                <a:close/>
              </a:path>
              <a:path w="175259" h="175260">
                <a:moveTo>
                  <a:pt x="162461" y="41732"/>
                </a:moveTo>
                <a:lnTo>
                  <a:pt x="122440" y="41732"/>
                </a:lnTo>
                <a:lnTo>
                  <a:pt x="134442" y="54838"/>
                </a:lnTo>
                <a:lnTo>
                  <a:pt x="127241" y="60807"/>
                </a:lnTo>
                <a:lnTo>
                  <a:pt x="132041" y="70345"/>
                </a:lnTo>
                <a:lnTo>
                  <a:pt x="134442" y="78689"/>
                </a:lnTo>
                <a:lnTo>
                  <a:pt x="145249" y="78689"/>
                </a:lnTo>
                <a:lnTo>
                  <a:pt x="145249" y="96570"/>
                </a:lnTo>
                <a:lnTo>
                  <a:pt x="134442" y="96570"/>
                </a:lnTo>
                <a:lnTo>
                  <a:pt x="132041" y="107302"/>
                </a:lnTo>
                <a:lnTo>
                  <a:pt x="127241" y="114452"/>
                </a:lnTo>
                <a:lnTo>
                  <a:pt x="134442" y="121615"/>
                </a:lnTo>
                <a:lnTo>
                  <a:pt x="122440" y="134721"/>
                </a:lnTo>
                <a:lnTo>
                  <a:pt x="162461" y="134721"/>
                </a:lnTo>
                <a:lnTo>
                  <a:pt x="165658" y="129959"/>
                </a:lnTo>
                <a:lnTo>
                  <a:pt x="169252" y="121615"/>
                </a:lnTo>
                <a:lnTo>
                  <a:pt x="171653" y="114452"/>
                </a:lnTo>
                <a:lnTo>
                  <a:pt x="174053" y="104914"/>
                </a:lnTo>
                <a:lnTo>
                  <a:pt x="175259" y="96570"/>
                </a:lnTo>
                <a:lnTo>
                  <a:pt x="175259" y="78689"/>
                </a:lnTo>
                <a:lnTo>
                  <a:pt x="174053" y="70345"/>
                </a:lnTo>
                <a:lnTo>
                  <a:pt x="169252" y="53644"/>
                </a:lnTo>
                <a:lnTo>
                  <a:pt x="165658" y="46494"/>
                </a:lnTo>
                <a:lnTo>
                  <a:pt x="162461" y="41732"/>
                </a:lnTo>
                <a:close/>
              </a:path>
              <a:path w="175259" h="175260">
                <a:moveTo>
                  <a:pt x="76815" y="41732"/>
                </a:moveTo>
                <a:lnTo>
                  <a:pt x="55219" y="41732"/>
                </a:lnTo>
                <a:lnTo>
                  <a:pt x="61226" y="48882"/>
                </a:lnTo>
                <a:lnTo>
                  <a:pt x="69621" y="45300"/>
                </a:lnTo>
                <a:lnTo>
                  <a:pt x="76815" y="41732"/>
                </a:lnTo>
                <a:close/>
              </a:path>
              <a:path w="175259" h="175260">
                <a:moveTo>
                  <a:pt x="154851" y="32194"/>
                </a:moveTo>
                <a:lnTo>
                  <a:pt x="97231" y="32194"/>
                </a:lnTo>
                <a:lnTo>
                  <a:pt x="97231" y="40538"/>
                </a:lnTo>
                <a:lnTo>
                  <a:pt x="106832" y="45300"/>
                </a:lnTo>
                <a:lnTo>
                  <a:pt x="115239" y="48882"/>
                </a:lnTo>
                <a:lnTo>
                  <a:pt x="122440" y="41732"/>
                </a:lnTo>
                <a:lnTo>
                  <a:pt x="162461" y="41732"/>
                </a:lnTo>
                <a:lnTo>
                  <a:pt x="160858" y="39344"/>
                </a:lnTo>
                <a:lnTo>
                  <a:pt x="154851" y="32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757914" y="4168140"/>
            <a:ext cx="292735" cy="309880"/>
          </a:xfrm>
          <a:custGeom>
            <a:avLst/>
            <a:gdLst/>
            <a:ahLst/>
            <a:cxnLst/>
            <a:rect l="l" t="t" r="r" b="b"/>
            <a:pathLst>
              <a:path w="292734" h="309879">
                <a:moveTo>
                  <a:pt x="292607" y="0"/>
                </a:moveTo>
                <a:lnTo>
                  <a:pt x="0" y="0"/>
                </a:lnTo>
                <a:lnTo>
                  <a:pt x="0" y="309372"/>
                </a:lnTo>
                <a:lnTo>
                  <a:pt x="191096" y="309372"/>
                </a:lnTo>
                <a:lnTo>
                  <a:pt x="186308" y="299821"/>
                </a:lnTo>
                <a:lnTo>
                  <a:pt x="182727" y="290258"/>
                </a:lnTo>
                <a:lnTo>
                  <a:pt x="17919" y="290258"/>
                </a:lnTo>
                <a:lnTo>
                  <a:pt x="17919" y="20307"/>
                </a:lnTo>
                <a:lnTo>
                  <a:pt x="292607" y="20307"/>
                </a:lnTo>
                <a:lnTo>
                  <a:pt x="292607" y="0"/>
                </a:lnTo>
                <a:close/>
              </a:path>
              <a:path w="292734" h="309879">
                <a:moveTo>
                  <a:pt x="292607" y="20307"/>
                </a:moveTo>
                <a:lnTo>
                  <a:pt x="273494" y="20307"/>
                </a:lnTo>
                <a:lnTo>
                  <a:pt x="273494" y="144538"/>
                </a:lnTo>
                <a:lnTo>
                  <a:pt x="292607" y="144538"/>
                </a:lnTo>
                <a:lnTo>
                  <a:pt x="292607" y="20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001757" y="43860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33388" y="0"/>
                </a:moveTo>
                <a:lnTo>
                  <a:pt x="21463" y="0"/>
                </a:lnTo>
                <a:lnTo>
                  <a:pt x="16700" y="1193"/>
                </a:lnTo>
                <a:lnTo>
                  <a:pt x="10731" y="4775"/>
                </a:lnTo>
                <a:lnTo>
                  <a:pt x="3581" y="11925"/>
                </a:lnTo>
                <a:lnTo>
                  <a:pt x="1193" y="16700"/>
                </a:lnTo>
                <a:lnTo>
                  <a:pt x="0" y="21463"/>
                </a:lnTo>
                <a:lnTo>
                  <a:pt x="0" y="33401"/>
                </a:lnTo>
                <a:lnTo>
                  <a:pt x="1193" y="38163"/>
                </a:lnTo>
                <a:lnTo>
                  <a:pt x="3581" y="41744"/>
                </a:lnTo>
                <a:lnTo>
                  <a:pt x="7150" y="47713"/>
                </a:lnTo>
                <a:lnTo>
                  <a:pt x="10731" y="50088"/>
                </a:lnTo>
                <a:lnTo>
                  <a:pt x="16700" y="52476"/>
                </a:lnTo>
                <a:lnTo>
                  <a:pt x="26238" y="54864"/>
                </a:lnTo>
                <a:lnTo>
                  <a:pt x="33388" y="53670"/>
                </a:lnTo>
                <a:lnTo>
                  <a:pt x="38163" y="52476"/>
                </a:lnTo>
                <a:lnTo>
                  <a:pt x="41744" y="50088"/>
                </a:lnTo>
                <a:lnTo>
                  <a:pt x="46507" y="47713"/>
                </a:lnTo>
                <a:lnTo>
                  <a:pt x="48895" y="41744"/>
                </a:lnTo>
                <a:lnTo>
                  <a:pt x="51282" y="38163"/>
                </a:lnTo>
                <a:lnTo>
                  <a:pt x="53670" y="33401"/>
                </a:lnTo>
                <a:lnTo>
                  <a:pt x="54864" y="27432"/>
                </a:lnTo>
                <a:lnTo>
                  <a:pt x="53670" y="21463"/>
                </a:lnTo>
                <a:lnTo>
                  <a:pt x="48895" y="11925"/>
                </a:lnTo>
                <a:lnTo>
                  <a:pt x="46507" y="8343"/>
                </a:lnTo>
                <a:lnTo>
                  <a:pt x="41744" y="4775"/>
                </a:lnTo>
                <a:lnTo>
                  <a:pt x="38163" y="1193"/>
                </a:lnTo>
                <a:lnTo>
                  <a:pt x="3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04316" y="5801867"/>
            <a:ext cx="10210800" cy="350520"/>
          </a:xfrm>
          <a:custGeom>
            <a:avLst/>
            <a:gdLst/>
            <a:ahLst/>
            <a:cxnLst/>
            <a:rect l="l" t="t" r="r" b="b"/>
            <a:pathLst>
              <a:path w="10210800" h="350520">
                <a:moveTo>
                  <a:pt x="0" y="0"/>
                </a:moveTo>
                <a:lnTo>
                  <a:pt x="10210800" y="0"/>
                </a:lnTo>
                <a:lnTo>
                  <a:pt x="10210800" y="350519"/>
                </a:lnTo>
                <a:lnTo>
                  <a:pt x="0" y="350519"/>
                </a:lnTo>
                <a:lnTo>
                  <a:pt x="0" y="0"/>
                </a:lnTo>
                <a:close/>
              </a:path>
            </a:pathLst>
          </a:custGeom>
          <a:solidFill>
            <a:srgbClr val="C6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041280" y="5373598"/>
            <a:ext cx="96386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Change management and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780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Please reference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500" b="1" u="heavy" spc="-5" dirty="0">
                <a:solidFill>
                  <a:srgbClr val="0091DA"/>
                </a:solidFill>
                <a:uFill>
                  <a:solidFill>
                    <a:srgbClr val="0091DA"/>
                  </a:solidFill>
                </a:uFill>
                <a:latin typeface="Arial"/>
                <a:cs typeface="Arial"/>
                <a:hlinkClick r:id="rId16"/>
              </a:rPr>
              <a:t>SOURCE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page for points of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contact, sales material,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material, and</a:t>
            </a:r>
            <a:r>
              <a:rPr sz="15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more!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5" y="6266684"/>
            <a:ext cx="485140" cy="196850"/>
          </a:xfrm>
          <a:custGeom>
            <a:avLst/>
            <a:gdLst/>
            <a:ahLst/>
            <a:cxnLst/>
            <a:rect l="l" t="t" r="r" b="b"/>
            <a:pathLst>
              <a:path w="485140" h="196850">
                <a:moveTo>
                  <a:pt x="380161" y="153492"/>
                </a:moveTo>
                <a:lnTo>
                  <a:pt x="349338" y="153492"/>
                </a:lnTo>
                <a:lnTo>
                  <a:pt x="349017" y="162489"/>
                </a:lnTo>
                <a:lnTo>
                  <a:pt x="377810" y="194660"/>
                </a:lnTo>
                <a:lnTo>
                  <a:pt x="397294" y="196595"/>
                </a:lnTo>
                <a:lnTo>
                  <a:pt x="409117" y="196274"/>
                </a:lnTo>
                <a:lnTo>
                  <a:pt x="421265" y="195306"/>
                </a:lnTo>
                <a:lnTo>
                  <a:pt x="433412" y="193692"/>
                </a:lnTo>
                <a:lnTo>
                  <a:pt x="445236" y="191427"/>
                </a:lnTo>
                <a:lnTo>
                  <a:pt x="449439" y="175907"/>
                </a:lnTo>
                <a:lnTo>
                  <a:pt x="405853" y="175907"/>
                </a:lnTo>
                <a:lnTo>
                  <a:pt x="395335" y="174587"/>
                </a:lnTo>
                <a:lnTo>
                  <a:pt x="387226" y="170519"/>
                </a:lnTo>
                <a:lnTo>
                  <a:pt x="382008" y="163541"/>
                </a:lnTo>
                <a:lnTo>
                  <a:pt x="380161" y="153492"/>
                </a:lnTo>
                <a:close/>
              </a:path>
              <a:path w="485140" h="196850">
                <a:moveTo>
                  <a:pt x="135280" y="0"/>
                </a:moveTo>
                <a:lnTo>
                  <a:pt x="27393" y="0"/>
                </a:lnTo>
                <a:lnTo>
                  <a:pt x="27393" y="101752"/>
                </a:lnTo>
                <a:lnTo>
                  <a:pt x="0" y="194881"/>
                </a:lnTo>
                <a:lnTo>
                  <a:pt x="23964" y="194881"/>
                </a:lnTo>
                <a:lnTo>
                  <a:pt x="35953" y="153492"/>
                </a:lnTo>
                <a:lnTo>
                  <a:pt x="484632" y="153492"/>
                </a:lnTo>
                <a:lnTo>
                  <a:pt x="484632" y="150037"/>
                </a:lnTo>
                <a:lnTo>
                  <a:pt x="66776" y="150037"/>
                </a:lnTo>
                <a:lnTo>
                  <a:pt x="63360" y="141414"/>
                </a:lnTo>
                <a:lnTo>
                  <a:pt x="71922" y="132791"/>
                </a:lnTo>
                <a:lnTo>
                  <a:pt x="42811" y="132791"/>
                </a:lnTo>
                <a:lnTo>
                  <a:pt x="54800" y="89674"/>
                </a:lnTo>
                <a:lnTo>
                  <a:pt x="30822" y="89674"/>
                </a:lnTo>
                <a:lnTo>
                  <a:pt x="30822" y="3454"/>
                </a:lnTo>
                <a:lnTo>
                  <a:pt x="135280" y="3454"/>
                </a:lnTo>
                <a:lnTo>
                  <a:pt x="135280" y="0"/>
                </a:lnTo>
                <a:close/>
              </a:path>
              <a:path w="485140" h="196850">
                <a:moveTo>
                  <a:pt x="68491" y="153492"/>
                </a:moveTo>
                <a:lnTo>
                  <a:pt x="39382" y="153492"/>
                </a:lnTo>
                <a:lnTo>
                  <a:pt x="59931" y="194881"/>
                </a:lnTo>
                <a:lnTo>
                  <a:pt x="89039" y="194881"/>
                </a:lnTo>
                <a:lnTo>
                  <a:pt x="68491" y="153492"/>
                </a:lnTo>
                <a:close/>
              </a:path>
              <a:path w="485140" h="196850">
                <a:moveTo>
                  <a:pt x="138709" y="153492"/>
                </a:moveTo>
                <a:lnTo>
                  <a:pt x="113017" y="153492"/>
                </a:lnTo>
                <a:lnTo>
                  <a:pt x="101028" y="194881"/>
                </a:lnTo>
                <a:lnTo>
                  <a:pt x="126720" y="194881"/>
                </a:lnTo>
                <a:lnTo>
                  <a:pt x="138709" y="153492"/>
                </a:lnTo>
                <a:close/>
              </a:path>
              <a:path w="485140" h="196850">
                <a:moveTo>
                  <a:pt x="231178" y="153492"/>
                </a:moveTo>
                <a:lnTo>
                  <a:pt x="203784" y="153492"/>
                </a:lnTo>
                <a:lnTo>
                  <a:pt x="191795" y="194881"/>
                </a:lnTo>
                <a:lnTo>
                  <a:pt x="219189" y="194881"/>
                </a:lnTo>
                <a:lnTo>
                  <a:pt x="231178" y="153492"/>
                </a:lnTo>
                <a:close/>
              </a:path>
              <a:path w="485140" h="196850">
                <a:moveTo>
                  <a:pt x="291122" y="153492"/>
                </a:moveTo>
                <a:lnTo>
                  <a:pt x="243166" y="153492"/>
                </a:lnTo>
                <a:lnTo>
                  <a:pt x="243166" y="194881"/>
                </a:lnTo>
                <a:lnTo>
                  <a:pt x="265430" y="194881"/>
                </a:lnTo>
                <a:lnTo>
                  <a:pt x="291122" y="153492"/>
                </a:lnTo>
                <a:close/>
              </a:path>
              <a:path w="485140" h="196850">
                <a:moveTo>
                  <a:pt x="333933" y="153492"/>
                </a:moveTo>
                <a:lnTo>
                  <a:pt x="308241" y="153492"/>
                </a:lnTo>
                <a:lnTo>
                  <a:pt x="299681" y="194881"/>
                </a:lnTo>
                <a:lnTo>
                  <a:pt x="325361" y="194881"/>
                </a:lnTo>
                <a:lnTo>
                  <a:pt x="333933" y="153492"/>
                </a:lnTo>
                <a:close/>
              </a:path>
              <a:path w="485140" h="196850">
                <a:moveTo>
                  <a:pt x="455510" y="153492"/>
                </a:moveTo>
                <a:lnTo>
                  <a:pt x="426402" y="153492"/>
                </a:lnTo>
                <a:lnTo>
                  <a:pt x="421271" y="174180"/>
                </a:lnTo>
                <a:lnTo>
                  <a:pt x="416128" y="175907"/>
                </a:lnTo>
                <a:lnTo>
                  <a:pt x="449439" y="175907"/>
                </a:lnTo>
                <a:lnTo>
                  <a:pt x="455510" y="153492"/>
                </a:lnTo>
                <a:close/>
              </a:path>
              <a:path w="485140" h="196850">
                <a:moveTo>
                  <a:pt x="135280" y="3454"/>
                </a:moveTo>
                <a:lnTo>
                  <a:pt x="130149" y="3454"/>
                </a:lnTo>
                <a:lnTo>
                  <a:pt x="130149" y="94856"/>
                </a:lnTo>
                <a:lnTo>
                  <a:pt x="128435" y="100025"/>
                </a:lnTo>
                <a:lnTo>
                  <a:pt x="114731" y="148310"/>
                </a:lnTo>
                <a:lnTo>
                  <a:pt x="114731" y="150037"/>
                </a:lnTo>
                <a:lnTo>
                  <a:pt x="178092" y="150037"/>
                </a:lnTo>
                <a:lnTo>
                  <a:pt x="187405" y="145216"/>
                </a:lnTo>
                <a:lnTo>
                  <a:pt x="194791" y="138615"/>
                </a:lnTo>
                <a:lnTo>
                  <a:pt x="196365" y="136245"/>
                </a:lnTo>
                <a:lnTo>
                  <a:pt x="145554" y="136245"/>
                </a:lnTo>
                <a:lnTo>
                  <a:pt x="148983" y="124167"/>
                </a:lnTo>
                <a:lnTo>
                  <a:pt x="148983" y="118998"/>
                </a:lnTo>
                <a:lnTo>
                  <a:pt x="152412" y="106921"/>
                </a:lnTo>
                <a:lnTo>
                  <a:pt x="204811" y="106921"/>
                </a:lnTo>
                <a:lnTo>
                  <a:pt x="203784" y="101752"/>
                </a:lnTo>
                <a:lnTo>
                  <a:pt x="200355" y="96583"/>
                </a:lnTo>
                <a:lnTo>
                  <a:pt x="194069" y="91866"/>
                </a:lnTo>
                <a:lnTo>
                  <a:pt x="186015" y="89895"/>
                </a:lnTo>
                <a:lnTo>
                  <a:pt x="180390" y="89674"/>
                </a:lnTo>
                <a:lnTo>
                  <a:pt x="135280" y="89674"/>
                </a:lnTo>
                <a:lnTo>
                  <a:pt x="135280" y="3454"/>
                </a:lnTo>
                <a:close/>
              </a:path>
              <a:path w="485140" h="196850">
                <a:moveTo>
                  <a:pt x="368173" y="0"/>
                </a:moveTo>
                <a:lnTo>
                  <a:pt x="260286" y="0"/>
                </a:lnTo>
                <a:lnTo>
                  <a:pt x="260286" y="89674"/>
                </a:lnTo>
                <a:lnTo>
                  <a:pt x="222618" y="89674"/>
                </a:lnTo>
                <a:lnTo>
                  <a:pt x="205498" y="150037"/>
                </a:lnTo>
                <a:lnTo>
                  <a:pt x="231178" y="150037"/>
                </a:lnTo>
                <a:lnTo>
                  <a:pt x="241452" y="112102"/>
                </a:lnTo>
                <a:lnTo>
                  <a:pt x="263715" y="112102"/>
                </a:lnTo>
                <a:lnTo>
                  <a:pt x="263715" y="3454"/>
                </a:lnTo>
                <a:lnTo>
                  <a:pt x="368173" y="3454"/>
                </a:lnTo>
                <a:lnTo>
                  <a:pt x="368173" y="0"/>
                </a:lnTo>
                <a:close/>
              </a:path>
              <a:path w="485140" h="196850">
                <a:moveTo>
                  <a:pt x="263715" y="112102"/>
                </a:moveTo>
                <a:lnTo>
                  <a:pt x="241452" y="112102"/>
                </a:lnTo>
                <a:lnTo>
                  <a:pt x="243166" y="150037"/>
                </a:lnTo>
                <a:lnTo>
                  <a:pt x="263715" y="150037"/>
                </a:lnTo>
                <a:lnTo>
                  <a:pt x="263715" y="112102"/>
                </a:lnTo>
                <a:close/>
              </a:path>
              <a:path w="485140" h="196850">
                <a:moveTo>
                  <a:pt x="347624" y="89674"/>
                </a:moveTo>
                <a:lnTo>
                  <a:pt x="304812" y="89674"/>
                </a:lnTo>
                <a:lnTo>
                  <a:pt x="267144" y="150037"/>
                </a:lnTo>
                <a:lnTo>
                  <a:pt x="292823" y="150037"/>
                </a:lnTo>
                <a:lnTo>
                  <a:pt x="316801" y="113817"/>
                </a:lnTo>
                <a:lnTo>
                  <a:pt x="342148" y="113817"/>
                </a:lnTo>
                <a:lnTo>
                  <a:pt x="347624" y="89674"/>
                </a:lnTo>
                <a:close/>
              </a:path>
              <a:path w="485140" h="196850">
                <a:moveTo>
                  <a:pt x="342148" y="113817"/>
                </a:moveTo>
                <a:lnTo>
                  <a:pt x="316801" y="113817"/>
                </a:lnTo>
                <a:lnTo>
                  <a:pt x="308241" y="150037"/>
                </a:lnTo>
                <a:lnTo>
                  <a:pt x="333933" y="150037"/>
                </a:lnTo>
                <a:lnTo>
                  <a:pt x="342148" y="113817"/>
                </a:lnTo>
                <a:close/>
              </a:path>
              <a:path w="485140" h="196850">
                <a:moveTo>
                  <a:pt x="368173" y="3454"/>
                </a:moveTo>
                <a:lnTo>
                  <a:pt x="364756" y="3454"/>
                </a:lnTo>
                <a:lnTo>
                  <a:pt x="364756" y="112102"/>
                </a:lnTo>
                <a:lnTo>
                  <a:pt x="359963" y="119831"/>
                </a:lnTo>
                <a:lnTo>
                  <a:pt x="355976" y="127401"/>
                </a:lnTo>
                <a:lnTo>
                  <a:pt x="352953" y="134650"/>
                </a:lnTo>
                <a:lnTo>
                  <a:pt x="351053" y="141414"/>
                </a:lnTo>
                <a:lnTo>
                  <a:pt x="349338" y="143141"/>
                </a:lnTo>
                <a:lnTo>
                  <a:pt x="349338" y="150037"/>
                </a:lnTo>
                <a:lnTo>
                  <a:pt x="380161" y="150037"/>
                </a:lnTo>
                <a:lnTo>
                  <a:pt x="380161" y="146583"/>
                </a:lnTo>
                <a:lnTo>
                  <a:pt x="381876" y="144868"/>
                </a:lnTo>
                <a:lnTo>
                  <a:pt x="381876" y="139687"/>
                </a:lnTo>
                <a:lnTo>
                  <a:pt x="387017" y="126753"/>
                </a:lnTo>
                <a:lnTo>
                  <a:pt x="394725" y="115115"/>
                </a:lnTo>
                <a:lnTo>
                  <a:pt x="404744" y="106921"/>
                </a:lnTo>
                <a:lnTo>
                  <a:pt x="368173" y="106921"/>
                </a:lnTo>
                <a:lnTo>
                  <a:pt x="368173" y="3454"/>
                </a:lnTo>
                <a:close/>
              </a:path>
              <a:path w="485140" h="196850">
                <a:moveTo>
                  <a:pt x="460654" y="132791"/>
                </a:moveTo>
                <a:lnTo>
                  <a:pt x="409282" y="132791"/>
                </a:lnTo>
                <a:lnTo>
                  <a:pt x="405853" y="150037"/>
                </a:lnTo>
                <a:lnTo>
                  <a:pt x="455510" y="150037"/>
                </a:lnTo>
                <a:lnTo>
                  <a:pt x="460654" y="132791"/>
                </a:lnTo>
                <a:close/>
              </a:path>
              <a:path w="485140" h="196850">
                <a:moveTo>
                  <a:pt x="484632" y="3454"/>
                </a:moveTo>
                <a:lnTo>
                  <a:pt x="481203" y="3454"/>
                </a:lnTo>
                <a:lnTo>
                  <a:pt x="481203" y="150037"/>
                </a:lnTo>
                <a:lnTo>
                  <a:pt x="484632" y="150037"/>
                </a:lnTo>
                <a:lnTo>
                  <a:pt x="484632" y="3454"/>
                </a:lnTo>
                <a:close/>
              </a:path>
              <a:path w="485140" h="196850">
                <a:moveTo>
                  <a:pt x="204811" y="106921"/>
                </a:moveTo>
                <a:lnTo>
                  <a:pt x="176377" y="106921"/>
                </a:lnTo>
                <a:lnTo>
                  <a:pt x="178092" y="108648"/>
                </a:lnTo>
                <a:lnTo>
                  <a:pt x="179806" y="112102"/>
                </a:lnTo>
                <a:lnTo>
                  <a:pt x="179806" y="115544"/>
                </a:lnTo>
                <a:lnTo>
                  <a:pt x="178092" y="120726"/>
                </a:lnTo>
                <a:lnTo>
                  <a:pt x="174663" y="129349"/>
                </a:lnTo>
                <a:lnTo>
                  <a:pt x="171246" y="134518"/>
                </a:lnTo>
                <a:lnTo>
                  <a:pt x="159258" y="136245"/>
                </a:lnTo>
                <a:lnTo>
                  <a:pt x="196365" y="136245"/>
                </a:lnTo>
                <a:lnTo>
                  <a:pt x="200250" y="130397"/>
                </a:lnTo>
                <a:lnTo>
                  <a:pt x="203784" y="120726"/>
                </a:lnTo>
                <a:lnTo>
                  <a:pt x="205498" y="110375"/>
                </a:lnTo>
                <a:lnTo>
                  <a:pt x="204811" y="106921"/>
                </a:lnTo>
                <a:close/>
              </a:path>
              <a:path w="485140" h="196850">
                <a:moveTo>
                  <a:pt x="114731" y="89674"/>
                </a:moveTo>
                <a:lnTo>
                  <a:pt x="82194" y="89674"/>
                </a:lnTo>
                <a:lnTo>
                  <a:pt x="42811" y="132791"/>
                </a:lnTo>
                <a:lnTo>
                  <a:pt x="71922" y="132791"/>
                </a:lnTo>
                <a:lnTo>
                  <a:pt x="114731" y="89674"/>
                </a:lnTo>
                <a:close/>
              </a:path>
              <a:path w="485140" h="196850">
                <a:moveTo>
                  <a:pt x="466136" y="103479"/>
                </a:moveTo>
                <a:lnTo>
                  <a:pt x="426402" y="103479"/>
                </a:lnTo>
                <a:lnTo>
                  <a:pt x="434962" y="106921"/>
                </a:lnTo>
                <a:lnTo>
                  <a:pt x="433247" y="118998"/>
                </a:lnTo>
                <a:lnTo>
                  <a:pt x="464083" y="118998"/>
                </a:lnTo>
                <a:lnTo>
                  <a:pt x="465785" y="113817"/>
                </a:lnTo>
                <a:lnTo>
                  <a:pt x="467499" y="105194"/>
                </a:lnTo>
                <a:lnTo>
                  <a:pt x="466136" y="103479"/>
                </a:lnTo>
                <a:close/>
              </a:path>
              <a:path w="485140" h="196850">
                <a:moveTo>
                  <a:pt x="484632" y="0"/>
                </a:moveTo>
                <a:lnTo>
                  <a:pt x="376745" y="0"/>
                </a:lnTo>
                <a:lnTo>
                  <a:pt x="376745" y="98297"/>
                </a:lnTo>
                <a:lnTo>
                  <a:pt x="373316" y="101752"/>
                </a:lnTo>
                <a:lnTo>
                  <a:pt x="369887" y="103479"/>
                </a:lnTo>
                <a:lnTo>
                  <a:pt x="368173" y="106921"/>
                </a:lnTo>
                <a:lnTo>
                  <a:pt x="404744" y="106921"/>
                </a:lnTo>
                <a:lnTo>
                  <a:pt x="405000" y="106711"/>
                </a:lnTo>
                <a:lnTo>
                  <a:pt x="417842" y="103479"/>
                </a:lnTo>
                <a:lnTo>
                  <a:pt x="466136" y="103479"/>
                </a:lnTo>
                <a:lnTo>
                  <a:pt x="460654" y="96583"/>
                </a:lnTo>
                <a:lnTo>
                  <a:pt x="459050" y="94856"/>
                </a:lnTo>
                <a:lnTo>
                  <a:pt x="380161" y="94856"/>
                </a:lnTo>
                <a:lnTo>
                  <a:pt x="380161" y="3454"/>
                </a:lnTo>
                <a:lnTo>
                  <a:pt x="484632" y="3454"/>
                </a:lnTo>
                <a:lnTo>
                  <a:pt x="484632" y="0"/>
                </a:lnTo>
                <a:close/>
              </a:path>
              <a:path w="485140" h="196850">
                <a:moveTo>
                  <a:pt x="424688" y="82778"/>
                </a:moveTo>
                <a:lnTo>
                  <a:pt x="414841" y="83453"/>
                </a:lnTo>
                <a:lnTo>
                  <a:pt x="403710" y="85583"/>
                </a:lnTo>
                <a:lnTo>
                  <a:pt x="391937" y="89331"/>
                </a:lnTo>
                <a:lnTo>
                  <a:pt x="380161" y="94856"/>
                </a:lnTo>
                <a:lnTo>
                  <a:pt x="459050" y="94856"/>
                </a:lnTo>
                <a:lnTo>
                  <a:pt x="455273" y="90788"/>
                </a:lnTo>
                <a:lnTo>
                  <a:pt x="447167" y="86447"/>
                </a:lnTo>
                <a:lnTo>
                  <a:pt x="436812" y="83722"/>
                </a:lnTo>
                <a:lnTo>
                  <a:pt x="424688" y="82778"/>
                </a:lnTo>
                <a:close/>
              </a:path>
              <a:path w="485140" h="196850">
                <a:moveTo>
                  <a:pt x="251726" y="0"/>
                </a:moveTo>
                <a:lnTo>
                  <a:pt x="143840" y="0"/>
                </a:lnTo>
                <a:lnTo>
                  <a:pt x="143840" y="89674"/>
                </a:lnTo>
                <a:lnTo>
                  <a:pt x="147269" y="89674"/>
                </a:lnTo>
                <a:lnTo>
                  <a:pt x="147269" y="3454"/>
                </a:lnTo>
                <a:lnTo>
                  <a:pt x="251726" y="3454"/>
                </a:lnTo>
                <a:lnTo>
                  <a:pt x="251726" y="0"/>
                </a:lnTo>
                <a:close/>
              </a:path>
              <a:path w="485140" h="196850">
                <a:moveTo>
                  <a:pt x="176996" y="89541"/>
                </a:moveTo>
                <a:lnTo>
                  <a:pt x="167817" y="89674"/>
                </a:lnTo>
                <a:lnTo>
                  <a:pt x="180390" y="89674"/>
                </a:lnTo>
                <a:lnTo>
                  <a:pt x="176996" y="89541"/>
                </a:lnTo>
                <a:close/>
              </a:path>
              <a:path w="485140" h="196850">
                <a:moveTo>
                  <a:pt x="251726" y="3454"/>
                </a:moveTo>
                <a:lnTo>
                  <a:pt x="248310" y="3454"/>
                </a:lnTo>
                <a:lnTo>
                  <a:pt x="248310" y="89674"/>
                </a:lnTo>
                <a:lnTo>
                  <a:pt x="251726" y="89674"/>
                </a:lnTo>
                <a:lnTo>
                  <a:pt x="251726" y="3454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362" y="6252792"/>
            <a:ext cx="132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 aut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262" y="6272710"/>
            <a:ext cx="637730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Member 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independent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</a:t>
            </a:r>
            <a:r>
              <a:rPr sz="600" spc="5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or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other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firm third parties,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nor does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have any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such authority to obligate or bind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firm.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All rights</a:t>
            </a:r>
            <a:r>
              <a:rPr sz="600" spc="7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2018" y="6272710"/>
            <a:ext cx="29673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  <a:tabLst>
                <a:tab pos="2896235" algn="l"/>
              </a:tabLst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onal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prov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des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li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serv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ces.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N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o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A7A8A7"/>
                </a:solidFill>
                <a:latin typeface="Arial"/>
                <a:cs typeface="Arial"/>
              </a:rPr>
              <a:t>m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ber</a:t>
            </a:r>
            <a:r>
              <a:rPr sz="600" spc="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f</a:t>
            </a:r>
            <a:r>
              <a:rPr sz="600" spc="5" dirty="0">
                <a:solidFill>
                  <a:srgbClr val="A7A8A7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rm</a:t>
            </a:r>
            <a:r>
              <a:rPr sz="600" spc="-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has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any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	</a:t>
            </a:r>
            <a:r>
              <a:rPr sz="1500" spc="-7" baseline="-19444" dirty="0">
                <a:solidFill>
                  <a:srgbClr val="00338D"/>
                </a:solidFill>
                <a:latin typeface="Arial"/>
                <a:cs typeface="Arial"/>
              </a:rPr>
              <a:t>9</a:t>
            </a:r>
            <a:endParaRPr sz="1500" baseline="-19444">
              <a:latin typeface="Arial"/>
              <a:cs typeface="Arial"/>
            </a:endParaRPr>
          </a:p>
          <a:p>
            <a:pPr marL="10160">
              <a:lnSpc>
                <a:spcPts val="680"/>
              </a:lnSpc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807" y="6070091"/>
            <a:ext cx="6148070" cy="462280"/>
          </a:xfrm>
          <a:custGeom>
            <a:avLst/>
            <a:gdLst/>
            <a:ahLst/>
            <a:cxnLst/>
            <a:rect l="l" t="t" r="r" b="b"/>
            <a:pathLst>
              <a:path w="6148070" h="462279">
                <a:moveTo>
                  <a:pt x="0" y="461772"/>
                </a:moveTo>
                <a:lnTo>
                  <a:pt x="6147816" y="461772"/>
                </a:lnTo>
                <a:lnTo>
                  <a:pt x="6147816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0623" y="0"/>
            <a:ext cx="4151629" cy="6858000"/>
          </a:xfrm>
          <a:custGeom>
            <a:avLst/>
            <a:gdLst/>
            <a:ahLst/>
            <a:cxnLst/>
            <a:rect l="l" t="t" r="r" b="b"/>
            <a:pathLst>
              <a:path w="4151629" h="6858000">
                <a:moveTo>
                  <a:pt x="0" y="6858000"/>
                </a:moveTo>
                <a:lnTo>
                  <a:pt x="4151376" y="6858000"/>
                </a:lnTo>
                <a:lnTo>
                  <a:pt x="41513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2233" y="6252772"/>
            <a:ext cx="547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2019 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Cooperative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(“KPMG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International”).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International provides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no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client services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is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a Swiss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entity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with which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the independent  </a:t>
            </a:r>
            <a:r>
              <a:rPr sz="600" spc="-10" dirty="0">
                <a:solidFill>
                  <a:srgbClr val="A7A8A7"/>
                </a:solidFill>
                <a:latin typeface="Arial"/>
                <a:cs typeface="Arial"/>
              </a:rPr>
              <a:t>member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firms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of the 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KPMG network are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affiliated. All rights</a:t>
            </a:r>
            <a:r>
              <a:rPr sz="600" spc="-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7A8A7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8303" y="62482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0623" y="0"/>
            <a:ext cx="41513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0499" y="231848"/>
            <a:ext cx="6434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5" dirty="0"/>
              <a:t>is your cloud</a:t>
            </a:r>
            <a:r>
              <a:rPr sz="4000" spc="15" dirty="0"/>
              <a:t> </a:t>
            </a:r>
            <a:r>
              <a:rPr sz="4000" spc="-5" dirty="0"/>
              <a:t>strategy?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990499" y="998816"/>
            <a:ext cx="6506845" cy="217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10"/>
              </a:lnSpc>
              <a:spcBef>
                <a:spcPts val="95"/>
              </a:spcBef>
            </a:pP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Key</a:t>
            </a:r>
            <a:r>
              <a:rPr sz="1300" b="1" spc="5" dirty="0">
                <a:solidFill>
                  <a:srgbClr val="470A68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470A68"/>
                </a:solidFill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29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strategic roles do cloud </a:t>
            </a:r>
            <a:r>
              <a:rPr sz="1300" spc="-10" dirty="0">
                <a:latin typeface="Arial"/>
                <a:cs typeface="Arial"/>
              </a:rPr>
              <a:t>technologies </a:t>
            </a:r>
            <a:r>
              <a:rPr sz="1300" spc="-5" dirty="0">
                <a:latin typeface="Arial"/>
                <a:cs typeface="Arial"/>
              </a:rPr>
              <a:t>play </a:t>
            </a:r>
            <a:r>
              <a:rPr sz="1300" spc="-10" dirty="0">
                <a:latin typeface="Arial"/>
                <a:cs typeface="Arial"/>
              </a:rPr>
              <a:t>within your technology</a:t>
            </a:r>
            <a:r>
              <a:rPr sz="1300" spc="29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portfolio?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must </a:t>
            </a:r>
            <a:r>
              <a:rPr sz="1300" spc="-10" dirty="0">
                <a:latin typeface="Arial"/>
                <a:cs typeface="Arial"/>
              </a:rPr>
              <a:t>your operating model change </a:t>
            </a:r>
            <a:r>
              <a:rPr sz="1300" spc="-5" dirty="0">
                <a:latin typeface="Arial"/>
                <a:cs typeface="Arial"/>
              </a:rPr>
              <a:t>in order to make cloud </a:t>
            </a:r>
            <a:r>
              <a:rPr sz="1300" spc="-10" dirty="0">
                <a:latin typeface="Arial"/>
                <a:cs typeface="Arial"/>
              </a:rPr>
              <a:t>adoption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successful?</a:t>
            </a:r>
            <a:endParaRPr sz="1300">
              <a:latin typeface="Arial"/>
              <a:cs typeface="Arial"/>
            </a:endParaRPr>
          </a:p>
          <a:p>
            <a:pPr marL="342900" indent="-33020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34353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10" dirty="0">
                <a:latin typeface="Arial"/>
                <a:cs typeface="Arial"/>
              </a:rPr>
              <a:t>value </a:t>
            </a:r>
            <a:r>
              <a:rPr sz="1300" spc="-5" dirty="0">
                <a:latin typeface="Arial"/>
                <a:cs typeface="Arial"/>
              </a:rPr>
              <a:t>is cloud to </a:t>
            </a:r>
            <a:r>
              <a:rPr sz="1300" spc="-10" dirty="0">
                <a:latin typeface="Arial"/>
                <a:cs typeface="Arial"/>
              </a:rPr>
              <a:t>your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organization?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</a:t>
            </a:r>
            <a:r>
              <a:rPr sz="1300" spc="-10" dirty="0">
                <a:latin typeface="Arial"/>
                <a:cs typeface="Arial"/>
              </a:rPr>
              <a:t>will your Opex and Capex </a:t>
            </a:r>
            <a:r>
              <a:rPr sz="1300" spc="-5" dirty="0">
                <a:latin typeface="Arial"/>
                <a:cs typeface="Arial"/>
              </a:rPr>
              <a:t>shift if </a:t>
            </a:r>
            <a:r>
              <a:rPr sz="1300" spc="-10" dirty="0">
                <a:latin typeface="Arial"/>
                <a:cs typeface="Arial"/>
              </a:rPr>
              <a:t>you adopt </a:t>
            </a:r>
            <a:r>
              <a:rPr sz="1300" spc="-5" dirty="0">
                <a:latin typeface="Arial"/>
                <a:cs typeface="Arial"/>
              </a:rPr>
              <a:t>a cloud</a:t>
            </a:r>
            <a:r>
              <a:rPr sz="1300" spc="28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strategy?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5" dirty="0">
                <a:latin typeface="Arial"/>
                <a:cs typeface="Arial"/>
              </a:rPr>
              <a:t>is </a:t>
            </a:r>
            <a:r>
              <a:rPr sz="1300" spc="-10" dirty="0">
                <a:latin typeface="Arial"/>
                <a:cs typeface="Arial"/>
              </a:rPr>
              <a:t>your </a:t>
            </a:r>
            <a:r>
              <a:rPr sz="1300" spc="-5" dirty="0">
                <a:latin typeface="Arial"/>
                <a:cs typeface="Arial"/>
              </a:rPr>
              <a:t>cloud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roadmap?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16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dirty="0">
                <a:latin typeface="Arial"/>
                <a:cs typeface="Arial"/>
              </a:rPr>
              <a:t>What </a:t>
            </a:r>
            <a:r>
              <a:rPr sz="1300" spc="-10" dirty="0">
                <a:latin typeface="Arial"/>
                <a:cs typeface="Arial"/>
              </a:rPr>
              <a:t>areas </a:t>
            </a:r>
            <a:r>
              <a:rPr sz="1300" spc="-5" dirty="0">
                <a:latin typeface="Arial"/>
                <a:cs typeface="Arial"/>
              </a:rPr>
              <a:t>of </a:t>
            </a:r>
            <a:r>
              <a:rPr sz="1300" spc="-10" dirty="0">
                <a:latin typeface="Arial"/>
                <a:cs typeface="Arial"/>
              </a:rPr>
              <a:t>your technology ecosystem </a:t>
            </a:r>
            <a:r>
              <a:rPr sz="1300" spc="-5" dirty="0">
                <a:latin typeface="Arial"/>
                <a:cs typeface="Arial"/>
              </a:rPr>
              <a:t>are cloud</a:t>
            </a:r>
            <a:r>
              <a:rPr sz="1300" spc="1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suitable?</a:t>
            </a:r>
            <a:endParaRPr sz="1300">
              <a:latin typeface="Arial"/>
              <a:cs typeface="Arial"/>
            </a:endParaRPr>
          </a:p>
          <a:p>
            <a:pPr marL="297180" indent="-284480">
              <a:lnSpc>
                <a:spcPts val="2640"/>
              </a:lnSpc>
              <a:buClr>
                <a:srgbClr val="005EB8"/>
              </a:buClr>
              <a:buSzPct val="200000"/>
              <a:buChar char="□"/>
              <a:tabLst>
                <a:tab pos="297815" algn="l"/>
              </a:tabLst>
            </a:pPr>
            <a:r>
              <a:rPr sz="1300" spc="-5" dirty="0">
                <a:latin typeface="Arial"/>
                <a:cs typeface="Arial"/>
              </a:rPr>
              <a:t>How </a:t>
            </a:r>
            <a:r>
              <a:rPr sz="1300" spc="-10" dirty="0">
                <a:latin typeface="Arial"/>
                <a:cs typeface="Arial"/>
              </a:rPr>
              <a:t>will your </a:t>
            </a:r>
            <a:r>
              <a:rPr sz="1300" spc="-5" dirty="0">
                <a:latin typeface="Arial"/>
                <a:cs typeface="Arial"/>
              </a:rPr>
              <a:t>cloud journey be measured </a:t>
            </a:r>
            <a:r>
              <a:rPr sz="1300" spc="-10" dirty="0">
                <a:latin typeface="Arial"/>
                <a:cs typeface="Arial"/>
              </a:rPr>
              <a:t>and </a:t>
            </a:r>
            <a:r>
              <a:rPr sz="1300" spc="-5" dirty="0">
                <a:latin typeface="Arial"/>
                <a:cs typeface="Arial"/>
              </a:rPr>
              <a:t>monitored for</a:t>
            </a:r>
            <a:r>
              <a:rPr sz="1300" spc="25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value?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3637" y="154957"/>
            <a:ext cx="33172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Envision is the inception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your cloud journey –  it is when key decisions on how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best to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leverage  cloud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shape.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cloud-enabled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future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 imagined and the benefits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future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are defined. During this stage the cloud strategy  is aligned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greater organizational objectives,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vision and value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cloud is clearly  articulated and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socialized,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  necessary leaders and influencers are engaged  and supportive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change.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30440" y="3878579"/>
            <a:ext cx="4799075" cy="2979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6873" y="5537453"/>
            <a:ext cx="870585" cy="628015"/>
          </a:xfrm>
          <a:custGeom>
            <a:avLst/>
            <a:gdLst/>
            <a:ahLst/>
            <a:cxnLst/>
            <a:rect l="l" t="t" r="r" b="b"/>
            <a:pathLst>
              <a:path w="870584" h="628014">
                <a:moveTo>
                  <a:pt x="0" y="0"/>
                </a:moveTo>
                <a:lnTo>
                  <a:pt x="870203" y="0"/>
                </a:lnTo>
                <a:lnTo>
                  <a:pt x="870203" y="627888"/>
                </a:lnTo>
                <a:lnTo>
                  <a:pt x="0" y="627888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C6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Document Classification: KPMG</a:t>
            </a:r>
            <a:r>
              <a:rPr spc="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1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6067</Words>
  <Application>Microsoft Office PowerPoint</Application>
  <PresentationFormat>Widescreen</PresentationFormat>
  <Paragraphs>407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KPMG Extralight</vt:lpstr>
      <vt:lpstr>Times New Roman</vt:lpstr>
      <vt:lpstr>Univers 45 Light</vt:lpstr>
      <vt:lpstr>Office Theme</vt:lpstr>
      <vt:lpstr>Cloud Strategy and Transformation</vt:lpstr>
      <vt:lpstr>Cloud is a linchpin to drive strategy  execution</vt:lpstr>
      <vt:lpstr>Disruptive technologies are changing everything and cloud is a  critical digital enabler…</vt:lpstr>
      <vt:lpstr>…..and digital leaders are beginning to invest heavily in cloud…</vt:lpstr>
      <vt:lpstr>…. but some challenges exist and simply plugging into the cloud  will not achieve business transformation…</vt:lpstr>
      <vt:lpstr>…by thinking differently - these challenges can be overcome to  accelerate the delivery of outcomes using cloud platforms</vt:lpstr>
      <vt:lpstr>Charting the  cloud  journey</vt:lpstr>
      <vt:lpstr>KPMG can assist our clients on every step of their cloud  transformation</vt:lpstr>
      <vt:lpstr>What is your cloud strategy?</vt:lpstr>
      <vt:lpstr>Envision – Cloud Transformation Services</vt:lpstr>
      <vt:lpstr>How do I prepare my  organization for  transformation?</vt:lpstr>
      <vt:lpstr>Prepare – Cloud Transformation Services</vt:lpstr>
      <vt:lpstr>How do I execute my cloud  strategy?</vt:lpstr>
      <vt:lpstr>Transform – Cloud Transformation Services</vt:lpstr>
      <vt:lpstr>How do I operate the cloud at  scale within my organization?</vt:lpstr>
      <vt:lpstr>Operate &amp; Optimize – Cloud Transformation  Services</vt:lpstr>
      <vt:lpstr>How do I operate securely in  the cloud?</vt:lpstr>
      <vt:lpstr>Protect &amp; Govern – Cloud Transformation  Services</vt:lpstr>
      <vt:lpstr>Client Proof Points</vt:lpstr>
      <vt:lpstr>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screen template</dc:title>
  <dc:creator>Jan Marielle Sanchez</dc:creator>
  <cp:lastModifiedBy>Rajan Behal</cp:lastModifiedBy>
  <cp:revision>1</cp:revision>
  <dcterms:created xsi:type="dcterms:W3CDTF">2020-03-18T17:25:26Z</dcterms:created>
  <dcterms:modified xsi:type="dcterms:W3CDTF">2020-04-15T14:59:45Z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2020-01-23T00:00:00Z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2020-03-18T00:00:00Z</vt:filetime>
  </property>
</Properties>
</file>